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6"/>
  </p:notesMasterIdLst>
  <p:handoutMasterIdLst>
    <p:handoutMasterId r:id="rId37"/>
  </p:handoutMasterIdLst>
  <p:sldIdLst>
    <p:sldId id="3233" r:id="rId3"/>
    <p:sldId id="3247" r:id="rId4"/>
    <p:sldId id="1400" r:id="rId5"/>
    <p:sldId id="2826" r:id="rId6"/>
    <p:sldId id="1428" r:id="rId7"/>
    <p:sldId id="3246" r:id="rId8"/>
    <p:sldId id="3236" r:id="rId9"/>
    <p:sldId id="3250" r:id="rId10"/>
    <p:sldId id="3251" r:id="rId11"/>
    <p:sldId id="3252" r:id="rId12"/>
    <p:sldId id="3253" r:id="rId13"/>
    <p:sldId id="1387" r:id="rId14"/>
    <p:sldId id="3238" r:id="rId15"/>
    <p:sldId id="1429" r:id="rId16"/>
    <p:sldId id="1439" r:id="rId17"/>
    <p:sldId id="1432" r:id="rId18"/>
    <p:sldId id="1434" r:id="rId19"/>
    <p:sldId id="1438" r:id="rId20"/>
    <p:sldId id="1431" r:id="rId21"/>
    <p:sldId id="1436" r:id="rId22"/>
    <p:sldId id="1441" r:id="rId23"/>
    <p:sldId id="3249" r:id="rId24"/>
    <p:sldId id="1446" r:id="rId25"/>
    <p:sldId id="3240" r:id="rId26"/>
    <p:sldId id="3242" r:id="rId27"/>
    <p:sldId id="3241" r:id="rId28"/>
    <p:sldId id="3243" r:id="rId29"/>
    <p:sldId id="3244" r:id="rId30"/>
    <p:sldId id="1481" r:id="rId31"/>
    <p:sldId id="1482" r:id="rId32"/>
    <p:sldId id="1483" r:id="rId33"/>
    <p:sldId id="1484" r:id="rId34"/>
    <p:sldId id="564" r:id="rId3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DB"/>
    <a:srgbClr val="FD5418"/>
    <a:srgbClr val="FF6E26"/>
    <a:srgbClr val="45140A"/>
    <a:srgbClr val="000000"/>
    <a:srgbClr val="712210"/>
    <a:srgbClr val="4C180B"/>
    <a:srgbClr val="983112"/>
    <a:srgbClr val="FFCCAC"/>
    <a:srgbClr val="FFD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01"/>
    <p:restoredTop sz="95995"/>
  </p:normalViewPr>
  <p:slideViewPr>
    <p:cSldViewPr snapToGrid="0" snapToObjects="1">
      <p:cViewPr varScale="1">
        <p:scale>
          <a:sx n="125" d="100"/>
          <a:sy n="125" d="100"/>
        </p:scale>
        <p:origin x="5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E655F33-77FB-BAFF-027F-523993F404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BC1D714-5EBE-C5E0-F966-10E7F6AEC3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2CCB02-C593-D549-BA60-B808D9CCD718}" type="datetimeFigureOut">
              <a:rPr kumimoji="1" lang="ja-JP" altLang="en-US" smtClean="0"/>
              <a:t>2024/7/9</a:t>
            </a:fld>
            <a:endParaRPr kumimoji="1" lang="ja-JP" altLang="en-US"/>
          </a:p>
        </p:txBody>
      </p:sp>
      <p:sp>
        <p:nvSpPr>
          <p:cNvPr id="4" name="フッター プレースホルダー 3">
            <a:extLst>
              <a:ext uri="{FF2B5EF4-FFF2-40B4-BE49-F238E27FC236}">
                <a16:creationId xmlns:a16="http://schemas.microsoft.com/office/drawing/2014/main" id="{5662AC01-341B-2A47-4207-B2D6AF1CF2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0D62534-0013-AA00-EFB7-508916DE17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5478D6-4F86-FB42-824B-3B3E01CCF01A}" type="slidenum">
              <a:rPr kumimoji="1" lang="ja-JP" altLang="en-US" smtClean="0"/>
              <a:t>‹#›</a:t>
            </a:fld>
            <a:endParaRPr kumimoji="1" lang="ja-JP" altLang="en-US"/>
          </a:p>
        </p:txBody>
      </p:sp>
    </p:spTree>
    <p:extLst>
      <p:ext uri="{BB962C8B-B14F-4D97-AF65-F5344CB8AC3E}">
        <p14:creationId xmlns:p14="http://schemas.microsoft.com/office/powerpoint/2010/main" val="1712405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8E42D-A262-C34D-82FE-7E32D5D294B9}" type="datetimeFigureOut">
              <a:rPr kumimoji="1" lang="ja-JP" altLang="en-US" smtClean="0"/>
              <a:t>2024/7/9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31520-52E2-1E44-9DE5-EBA0E4CF88BB}" type="slidenum">
              <a:rPr kumimoji="1" lang="ja-JP" altLang="en-US" smtClean="0"/>
              <a:t>‹#›</a:t>
            </a:fld>
            <a:endParaRPr kumimoji="1" lang="ja-JP" altLang="en-US"/>
          </a:p>
        </p:txBody>
      </p:sp>
    </p:spTree>
    <p:extLst>
      <p:ext uri="{BB962C8B-B14F-4D97-AF65-F5344CB8AC3E}">
        <p14:creationId xmlns:p14="http://schemas.microsoft.com/office/powerpoint/2010/main" val="18186938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2A31520-52E2-1E44-9DE5-EBA0E4CF88BB}" type="slidenum">
              <a:rPr kumimoji="1" lang="ja-JP" altLang="en-US" smtClean="0"/>
              <a:t>1</a:t>
            </a:fld>
            <a:endParaRPr kumimoji="1" lang="ja-JP" altLang="en-US"/>
          </a:p>
        </p:txBody>
      </p:sp>
    </p:spTree>
    <p:extLst>
      <p:ext uri="{BB962C8B-B14F-4D97-AF65-F5344CB8AC3E}">
        <p14:creationId xmlns:p14="http://schemas.microsoft.com/office/powerpoint/2010/main" val="92283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13</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671114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14</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834149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15</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59996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16</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229625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17</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26398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18</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691535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19</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16898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20</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96696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21</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77975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46413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408520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43344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0356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3732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5961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951417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199253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8BDFE2-8380-C646-ADE4-9E67841615A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415986B-6101-7C44-9AFC-87C2A2040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B9F464-A93C-0749-BD1E-81BA5C03EF73}"/>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5" name="フッター プレースホルダー 4">
            <a:extLst>
              <a:ext uri="{FF2B5EF4-FFF2-40B4-BE49-F238E27FC236}">
                <a16:creationId xmlns:a16="http://schemas.microsoft.com/office/drawing/2014/main" id="{317C2758-BD65-8448-B9DA-777914E19D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B427A1-F951-104F-8B5B-7D1A7CCFAB2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42181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7A0B4-F0CE-5C44-A12D-C2DB4A5759A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E9A4A82-CAC8-A14C-B3B2-A6F6F840EE6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669158-24C7-5446-A43E-E6684F3F716D}"/>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5" name="フッター プレースホルダー 4">
            <a:extLst>
              <a:ext uri="{FF2B5EF4-FFF2-40B4-BE49-F238E27FC236}">
                <a16:creationId xmlns:a16="http://schemas.microsoft.com/office/drawing/2014/main" id="{0DB1E3F1-5A13-644D-8729-5E282DDAD8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23CA86-34AB-4448-9EB5-503C14BCFBE6}"/>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43291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E789C3-A019-0C43-95F1-3B8BDCD40A9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D9771D-9838-7440-B84A-9EF666D3BB8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E723F6-3180-E447-9567-355069DAFF55}"/>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5" name="フッター プレースホルダー 4">
            <a:extLst>
              <a:ext uri="{FF2B5EF4-FFF2-40B4-BE49-F238E27FC236}">
                <a16:creationId xmlns:a16="http://schemas.microsoft.com/office/drawing/2014/main" id="{6BB6B582-1934-854D-A6F4-3030BFF0F4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E4A635-18E6-1F45-9974-E0F4F8E5F910}"/>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7191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72598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Hiragino Kaku Gothic Pro W3" panose="020B0300000000000000" pitchFamily="34" charset="-128"/>
              <a:ea typeface="Hiragino Kaku Gothic Pro W3" panose="020B0300000000000000" pitchFamily="34" charset="-128"/>
              <a:cs typeface="+mj-cs"/>
              <a:sym typeface="Noto Sans JP Bold" panose="020B0800000000000000" pitchFamily="34" charset="-128"/>
            </a:endParaRPr>
          </a:p>
        </p:txBody>
      </p:sp>
      <p:sp>
        <p:nvSpPr>
          <p:cNvPr id="8" name="Title 7"/>
          <p:cNvSpPr>
            <a:spLocks noGrp="1"/>
          </p:cNvSpPr>
          <p:nvPr>
            <p:ph type="title" hasCustomPrompt="1"/>
          </p:nvPr>
        </p:nvSpPr>
        <p:spPr>
          <a:xfrm>
            <a:off x="630000" y="622800"/>
            <a:ext cx="10933350" cy="332399"/>
          </a:xfrm>
        </p:spPr>
        <p:txBody>
          <a:bodyPr/>
          <a:lstStyle>
            <a:lvl1pPr>
              <a:defRPr b="0" i="0">
                <a:latin typeface="Hiragino Kaku Gothic Pro W3" panose="020B0300000000000000" pitchFamily="34" charset="-128"/>
                <a:ea typeface="Hiragino Kaku Gothic Pro W3" panose="020B0300000000000000" pitchFamily="34" charset="-128"/>
                <a:sym typeface="Noto Sans JP Bold" panose="020B0800000000000000" pitchFamily="34" charset="-128"/>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b="0" i="0" dirty="0">
                <a:solidFill>
                  <a:schemeClr val="bg1">
                    <a:lumMod val="50000"/>
                  </a:schemeClr>
                </a:solidFill>
                <a:latin typeface="Hiragino Kaku Gothic Pro W3" panose="020B0300000000000000" pitchFamily="34" charset="-128"/>
                <a:ea typeface="Hiragino Kaku Gothic Pro W3" panose="020B0300000000000000" pitchFamily="34" charset="-128"/>
                <a:sym typeface="Noto Sans JP Bold" panose="020B0800000000000000" pitchFamily="34" charset="-128"/>
              </a:rPr>
              <a:t>tobacco2019_ver2.pptx</a:t>
            </a:r>
          </a:p>
        </p:txBody>
      </p:sp>
    </p:spTree>
    <p:extLst>
      <p:ext uri="{BB962C8B-B14F-4D97-AF65-F5344CB8AC3E}">
        <p14:creationId xmlns:p14="http://schemas.microsoft.com/office/powerpoint/2010/main" val="172869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4115786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8" name="Title 7"/>
          <p:cNvSpPr>
            <a:spLocks noGrp="1"/>
          </p:cNvSpPr>
          <p:nvPr>
            <p:ph type="title" hasCustomPrompt="1"/>
          </p:nvPr>
        </p:nvSpPr>
        <p:spPr>
          <a:xfrm>
            <a:off x="630001" y="622801"/>
            <a:ext cx="10933351" cy="336054"/>
          </a:xfrm>
        </p:spPr>
        <p:txBody>
          <a:bodyPr/>
          <a:lstStyle>
            <a:lvl1pPr>
              <a:defRPr b="1" i="0">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r>
              <a:rPr lang="en-US" dirty="0"/>
              <a:t>Click to add title</a:t>
            </a:r>
          </a:p>
        </p:txBody>
      </p:sp>
      <p:sp>
        <p:nvSpPr>
          <p:cNvPr id="2" name="テキスト ボックス 1">
            <a:extLst>
              <a:ext uri="{FF2B5EF4-FFF2-40B4-BE49-F238E27FC236}">
                <a16:creationId xmlns:a16="http://schemas.microsoft.com/office/drawing/2014/main" id="{BA039603-C23A-E8A7-5B81-50C082B76F70}"/>
              </a:ext>
            </a:extLst>
          </p:cNvPr>
          <p:cNvSpPr txBox="1"/>
          <p:nvPr userDrawn="1"/>
        </p:nvSpPr>
        <p:spPr>
          <a:xfrm>
            <a:off x="11475308" y="6474941"/>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dirty="0" err="1">
              <a:solidFill>
                <a:srgbClr val="575757"/>
              </a:solidFill>
            </a:endParaRPr>
          </a:p>
        </p:txBody>
      </p:sp>
    </p:spTree>
    <p:extLst>
      <p:ext uri="{BB962C8B-B14F-4D97-AF65-F5344CB8AC3E}">
        <p14:creationId xmlns:p14="http://schemas.microsoft.com/office/powerpoint/2010/main" val="3982470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B7FF4-7DE4-A442-8A5F-5FE0D26006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9A01A-6D48-504A-980A-5575F178F3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435C2-B9BE-1F42-968C-2486D049AC85}"/>
              </a:ext>
            </a:extLst>
          </p:cNvPr>
          <p:cNvSpPr>
            <a:spLocks noGrp="1"/>
          </p:cNvSpPr>
          <p:nvPr>
            <p:ph type="dt" sz="half" idx="10"/>
          </p:nvPr>
        </p:nvSpPr>
        <p:spPr/>
        <p:txBody>
          <a:bodyPr/>
          <a:lstStyle/>
          <a:p>
            <a:fld id="{452403DE-42A9-E24D-87C0-CF0FEE9CF4CF}" type="datetime1">
              <a:rPr kumimoji="1" lang="ja-JP" altLang="en-US" smtClean="0"/>
              <a:t>2024/7/9</a:t>
            </a:fld>
            <a:endParaRPr kumimoji="1" lang="ja-JP" altLang="en-US"/>
          </a:p>
        </p:txBody>
      </p:sp>
      <p:sp>
        <p:nvSpPr>
          <p:cNvPr id="5" name="フッター プレースホルダー 4">
            <a:extLst>
              <a:ext uri="{FF2B5EF4-FFF2-40B4-BE49-F238E27FC236}">
                <a16:creationId xmlns:a16="http://schemas.microsoft.com/office/drawing/2014/main" id="{AE6F69A5-91BE-4C40-8ABD-BB001E544E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3C45F-AA75-FE47-8E34-D8CA581A07F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44337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D7305-532B-AD40-9EFF-624B8519F6C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6FE60A6-8CF1-F34E-9EF8-CC325299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6F67E8-E820-5246-A24F-ECAE9667018F}"/>
              </a:ext>
            </a:extLst>
          </p:cNvPr>
          <p:cNvSpPr>
            <a:spLocks noGrp="1"/>
          </p:cNvSpPr>
          <p:nvPr>
            <p:ph type="dt" sz="half" idx="10"/>
          </p:nvPr>
        </p:nvSpPr>
        <p:spPr/>
        <p:txBody>
          <a:bodyPr/>
          <a:lstStyle/>
          <a:p>
            <a:fld id="{8A008FBD-3973-AB40-9FE1-6B3235DC5015}" type="datetime1">
              <a:rPr kumimoji="1" lang="ja-JP" altLang="en-US" smtClean="0"/>
              <a:t>2024/7/9</a:t>
            </a:fld>
            <a:endParaRPr kumimoji="1" lang="ja-JP" altLang="en-US"/>
          </a:p>
        </p:txBody>
      </p:sp>
      <p:sp>
        <p:nvSpPr>
          <p:cNvPr id="5" name="フッター プレースホルダー 4">
            <a:extLst>
              <a:ext uri="{FF2B5EF4-FFF2-40B4-BE49-F238E27FC236}">
                <a16:creationId xmlns:a16="http://schemas.microsoft.com/office/drawing/2014/main" id="{76A60B24-4765-BF45-8B28-C96F0C909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0D45D5-F3AF-CB4C-B3A2-86A798DCC7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6014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2601E0-B7DE-0D49-8119-ED6B2C4DBA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259FB6-606C-8F4A-99E0-BFF183841CE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90B2F8-8D9A-104A-B670-F608EDD66D44}"/>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5" name="フッター プレースホルダー 4">
            <a:extLst>
              <a:ext uri="{FF2B5EF4-FFF2-40B4-BE49-F238E27FC236}">
                <a16:creationId xmlns:a16="http://schemas.microsoft.com/office/drawing/2014/main" id="{2A2EFD34-D815-A146-86E0-664A4DE753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042606-05D9-2343-AD74-61C0F43F0DA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45384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5884D-6153-EF4D-963E-43AFBDCAAD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F947A42-A52D-F448-95D3-333E5DAD6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E75A38C-D524-FB49-85A6-10F0903EBBB1}"/>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5" name="フッター プレースホルダー 4">
            <a:extLst>
              <a:ext uri="{FF2B5EF4-FFF2-40B4-BE49-F238E27FC236}">
                <a16:creationId xmlns:a16="http://schemas.microsoft.com/office/drawing/2014/main" id="{2F378C20-4DA3-514C-B589-7D65847B59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D64625-8093-924E-B278-FFDA9C6A307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58672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49D69-58D0-4042-B9B0-006C95440E9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D8AEE48-9B63-DE4A-B4D0-B59B3D2F3A8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98EDF2F-1521-6743-A613-965F7BF6E60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DE90597-946E-0A46-82CD-AA856FEEA9C2}"/>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6" name="フッター プレースホルダー 5">
            <a:extLst>
              <a:ext uri="{FF2B5EF4-FFF2-40B4-BE49-F238E27FC236}">
                <a16:creationId xmlns:a16="http://schemas.microsoft.com/office/drawing/2014/main" id="{9491231C-2683-804E-9323-77669AB26B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BFF84C-F96F-0E47-AB3B-BCAA1F5BF67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366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431EE-2B26-BF40-8DD9-77ED40EFC1E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BC6984-692F-B140-81D1-6CDE66097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F25B450-4272-C348-892B-C783BEE65FC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6EF556E-318C-E446-B947-A03FCD47C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4FF548D-FCC6-6C4B-AF17-EEA0902EFCB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0EBD44F-3D19-B34F-8488-410854A08460}"/>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8" name="フッター プレースホルダー 7">
            <a:extLst>
              <a:ext uri="{FF2B5EF4-FFF2-40B4-BE49-F238E27FC236}">
                <a16:creationId xmlns:a16="http://schemas.microsoft.com/office/drawing/2014/main" id="{60058DC7-5A96-A841-AF08-FA667A5E2AB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BB9DED2-E3AF-384B-8C9D-54DFE09CF3F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1605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B0C68-D4F9-EE41-ADAF-0FF56E2B3F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AF5FFE9-A1A3-2A40-A44D-26E6A71DA177}"/>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4" name="フッター プレースホルダー 3">
            <a:extLst>
              <a:ext uri="{FF2B5EF4-FFF2-40B4-BE49-F238E27FC236}">
                <a16:creationId xmlns:a16="http://schemas.microsoft.com/office/drawing/2014/main" id="{D71F823A-E57D-2E4F-A9E1-D057B916A4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28A9015-69F6-DB41-A585-3EDE5C65C9FF}"/>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61898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39DB26D-AD1E-234D-B344-CA5FB467CE42}"/>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3" name="フッター プレースホルダー 2">
            <a:extLst>
              <a:ext uri="{FF2B5EF4-FFF2-40B4-BE49-F238E27FC236}">
                <a16:creationId xmlns:a16="http://schemas.microsoft.com/office/drawing/2014/main" id="{79D9857B-36FB-4F4E-9755-300BA87B307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694CC8-91AE-0049-8203-014DDD52414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79679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A1542-D217-7443-9D3A-739F3FE600F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443B32-0288-B149-A1FE-5AD348A0A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43A2FB-A2A1-A042-BC8E-B21B902EE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65B3E93-01FE-9440-BB4A-56AEED1C380B}"/>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6" name="フッター プレースホルダー 5">
            <a:extLst>
              <a:ext uri="{FF2B5EF4-FFF2-40B4-BE49-F238E27FC236}">
                <a16:creationId xmlns:a16="http://schemas.microsoft.com/office/drawing/2014/main" id="{65A26131-8B1B-264D-82F5-6A41FC9B3F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13F3F3-B146-A243-A735-3CDFDD90C3A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09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EE6EC7-A287-BA42-ADD4-F2FEDA2188C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F3B3A0A-A6F0-E349-B278-1BE5A24E7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C79B8D-28E1-C744-8DE1-9A64652BE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98FA6B0-D313-2740-84BE-E9DFF5577F4E}"/>
              </a:ext>
            </a:extLst>
          </p:cNvPr>
          <p:cNvSpPr>
            <a:spLocks noGrp="1"/>
          </p:cNvSpPr>
          <p:nvPr>
            <p:ph type="dt" sz="half" idx="10"/>
          </p:nvPr>
        </p:nvSpPr>
        <p:spPr/>
        <p:txBody>
          <a:bodyPr/>
          <a:lstStyle/>
          <a:p>
            <a:fld id="{EFDC2BF0-543E-324F-9F8E-4FF05B86EAE1}" type="datetimeFigureOut">
              <a:rPr kumimoji="1" lang="ja-JP" altLang="en-US" smtClean="0"/>
              <a:t>2024/7/9</a:t>
            </a:fld>
            <a:endParaRPr kumimoji="1" lang="ja-JP" altLang="en-US"/>
          </a:p>
        </p:txBody>
      </p:sp>
      <p:sp>
        <p:nvSpPr>
          <p:cNvPr id="6" name="フッター プレースホルダー 5">
            <a:extLst>
              <a:ext uri="{FF2B5EF4-FFF2-40B4-BE49-F238E27FC236}">
                <a16:creationId xmlns:a16="http://schemas.microsoft.com/office/drawing/2014/main" id="{4E5DDED1-1FE8-1640-988E-2FAE4A99B4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ACD380-78DA-8240-9064-3FC11838D95B}"/>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24678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oleObject" Target="../embeddings/oleObject2.bin"/><Relationship Id="rId5" Type="http://schemas.openxmlformats.org/officeDocument/2006/relationships/tags" Target="../tags/tag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AD4B1D3-8584-3A4F-B22B-0E9986E33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D66E3A-48C1-7243-8555-7AE0A0A09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F7300D-24C4-D846-99E9-0928FEA30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C2BF0-543E-324F-9F8E-4FF05B86EAE1}" type="datetimeFigureOut">
              <a:rPr kumimoji="1" lang="ja-JP" altLang="en-US" smtClean="0"/>
              <a:t>2024/7/9</a:t>
            </a:fld>
            <a:endParaRPr kumimoji="1" lang="ja-JP" altLang="en-US"/>
          </a:p>
        </p:txBody>
      </p:sp>
      <p:sp>
        <p:nvSpPr>
          <p:cNvPr id="5" name="フッター プレースホルダー 4">
            <a:extLst>
              <a:ext uri="{FF2B5EF4-FFF2-40B4-BE49-F238E27FC236}">
                <a16:creationId xmlns:a16="http://schemas.microsoft.com/office/drawing/2014/main" id="{607BFC66-1410-754E-8742-D1F78BCD8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55618E2-28EB-6C46-8C79-503228601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00767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139202274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9" y="1590"/>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9" name="Title Placeholder 1"/>
          <p:cNvSpPr>
            <a:spLocks noGrp="1"/>
          </p:cNvSpPr>
          <p:nvPr>
            <p:ph type="title"/>
          </p:nvPr>
        </p:nvSpPr>
        <p:spPr>
          <a:xfrm>
            <a:off x="630001" y="622801"/>
            <a:ext cx="10933351" cy="336054"/>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1" y="1825625"/>
            <a:ext cx="10933351"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271715184"/>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69"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i="0" kern="1200">
          <a:solidFill>
            <a:schemeClr val="tx2"/>
          </a:solidFill>
          <a:latin typeface="Hiragino Kaku Gothic Pro W6" panose="020B0300000000000000" pitchFamily="34" charset="-128"/>
          <a:ea typeface="Hiragino Kaku Gothic Pro W6" panose="020B0300000000000000" pitchFamily="34" charset="-128"/>
          <a:cs typeface="+mj-cs"/>
          <a:sym typeface="Noto Sans JP Regular" panose="020B0500000000000000" pitchFamily="34" charset="-128"/>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b="1" i="0" kern="120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1" i="0" kern="1200" baseline="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1" i="0" kern="1200" baseline="0" smtClean="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1" i="0" kern="1200" baseline="0" dirty="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0.xml"/><Relationship Id="rId7" Type="http://schemas.openxmlformats.org/officeDocument/2006/relationships/image" Target="../media/image37.tiff"/><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36.emf"/><Relationship Id="rId5" Type="http://schemas.openxmlformats.org/officeDocument/2006/relationships/oleObject" Target="../embeddings/oleObject5.bin"/><Relationship Id="rId10" Type="http://schemas.openxmlformats.org/officeDocument/2006/relationships/image" Target="../media/image8.png"/><Relationship Id="rId4" Type="http://schemas.openxmlformats.org/officeDocument/2006/relationships/image" Target="../media/image35.jpeg"/><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1.xml"/><Relationship Id="rId7" Type="http://schemas.openxmlformats.org/officeDocument/2006/relationships/image" Target="../media/image41.jpe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image" Target="../media/image36.emf"/><Relationship Id="rId10" Type="http://schemas.openxmlformats.org/officeDocument/2006/relationships/image" Target="../media/image37.tiff"/><Relationship Id="rId4" Type="http://schemas.openxmlformats.org/officeDocument/2006/relationships/oleObject" Target="../embeddings/oleObject5.bin"/><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12.xml"/><Relationship Id="rId7" Type="http://schemas.openxmlformats.org/officeDocument/2006/relationships/image" Target="../media/image44.jpe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36.emf"/><Relationship Id="rId5" Type="http://schemas.openxmlformats.org/officeDocument/2006/relationships/oleObject" Target="../embeddings/oleObject5.bin"/><Relationship Id="rId10" Type="http://schemas.openxmlformats.org/officeDocument/2006/relationships/image" Target="../media/image8.png"/><Relationship Id="rId4" Type="http://schemas.openxmlformats.org/officeDocument/2006/relationships/image" Target="../media/image43.jpeg"/><Relationship Id="rId9" Type="http://schemas.openxmlformats.org/officeDocument/2006/relationships/image" Target="../media/image37.tiff"/></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47.jpe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36.emf"/><Relationship Id="rId5" Type="http://schemas.openxmlformats.org/officeDocument/2006/relationships/oleObject" Target="../embeddings/oleObject5.bin"/><Relationship Id="rId4" Type="http://schemas.openxmlformats.org/officeDocument/2006/relationships/image" Target="../media/image46.jpeg"/><Relationship Id="rId9" Type="http://schemas.openxmlformats.org/officeDocument/2006/relationships/image" Target="../media/image37.tiff"/></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4.xml"/><Relationship Id="rId7" Type="http://schemas.openxmlformats.org/officeDocument/2006/relationships/image" Target="../media/image36.emf"/><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oleObject" Target="../embeddings/oleObject5.bin"/><Relationship Id="rId5" Type="http://schemas.openxmlformats.org/officeDocument/2006/relationships/image" Target="../media/image49.png"/><Relationship Id="rId10" Type="http://schemas.openxmlformats.org/officeDocument/2006/relationships/image" Target="../media/image37.tiff"/><Relationship Id="rId4" Type="http://schemas.openxmlformats.org/officeDocument/2006/relationships/image" Target="../media/image48.jpe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36.emf"/><Relationship Id="rId5" Type="http://schemas.openxmlformats.org/officeDocument/2006/relationships/oleObject" Target="../embeddings/oleObject5.bin"/><Relationship Id="rId4" Type="http://schemas.openxmlformats.org/officeDocument/2006/relationships/image" Target="../media/image51.jpeg"/><Relationship Id="rId9" Type="http://schemas.openxmlformats.org/officeDocument/2006/relationships/image" Target="../media/image37.tiff"/></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6.xml"/><Relationship Id="rId7" Type="http://schemas.openxmlformats.org/officeDocument/2006/relationships/image" Target="../media/image54.jpeg"/><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36.emf"/><Relationship Id="rId5" Type="http://schemas.openxmlformats.org/officeDocument/2006/relationships/oleObject" Target="../embeddings/oleObject5.bin"/><Relationship Id="rId4" Type="http://schemas.openxmlformats.org/officeDocument/2006/relationships/image" Target="../media/image53.jpeg"/><Relationship Id="rId9" Type="http://schemas.openxmlformats.org/officeDocument/2006/relationships/image" Target="../media/image37.tiff"/></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oleObject" Target="../embeddings/oleObject4.bin"/><Relationship Id="rId12"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7.jpe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17.xml"/><Relationship Id="rId7" Type="http://schemas.openxmlformats.org/officeDocument/2006/relationships/image" Target="../media/image56.jpe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36.emf"/><Relationship Id="rId5" Type="http://schemas.openxmlformats.org/officeDocument/2006/relationships/oleObject" Target="../embeddings/oleObject5.bin"/><Relationship Id="rId10" Type="http://schemas.openxmlformats.org/officeDocument/2006/relationships/image" Target="../media/image37.tiff"/><Relationship Id="rId4" Type="http://schemas.openxmlformats.org/officeDocument/2006/relationships/image" Target="../media/image55.jpe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18.xml"/><Relationship Id="rId7" Type="http://schemas.openxmlformats.org/officeDocument/2006/relationships/image" Target="../media/image59.jpe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58.jpeg"/><Relationship Id="rId5" Type="http://schemas.openxmlformats.org/officeDocument/2006/relationships/image" Target="../media/image36.emf"/><Relationship Id="rId10" Type="http://schemas.openxmlformats.org/officeDocument/2006/relationships/image" Target="../media/image37.tiff"/><Relationship Id="rId4" Type="http://schemas.openxmlformats.org/officeDocument/2006/relationships/oleObject" Target="../embeddings/oleObject5.bin"/><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5.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3.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jpeg"/><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image" Target="../media/image5.emf"/><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4.wdp"/><Relationship Id="rId3" Type="http://schemas.openxmlformats.org/officeDocument/2006/relationships/notesSlide" Target="../notesSlides/notesSlide3.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slideLayout" Target="../slideLayouts/slideLayout13.xml"/><Relationship Id="rId16" Type="http://schemas.openxmlformats.org/officeDocument/2006/relationships/image" Target="../media/image30.png"/><Relationship Id="rId1" Type="http://schemas.openxmlformats.org/officeDocument/2006/relationships/tags" Target="../tags/tag7.xml"/><Relationship Id="rId6" Type="http://schemas.openxmlformats.org/officeDocument/2006/relationships/image" Target="../media/image23.jpeg"/><Relationship Id="rId11" Type="http://schemas.openxmlformats.org/officeDocument/2006/relationships/image" Target="../media/image8.png"/><Relationship Id="rId5" Type="http://schemas.openxmlformats.org/officeDocument/2006/relationships/image" Target="../media/image1.emf"/><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oleObject" Target="../embeddings/oleObject4.bin"/><Relationship Id="rId9" Type="http://schemas.openxmlformats.org/officeDocument/2006/relationships/image" Target="../media/image25.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34.png"/><Relationship Id="rId4" Type="http://schemas.openxmlformats.org/officeDocument/2006/relationships/oleObject" Target="../embeddings/oleObject4.bin"/><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BB808AE-5940-47FE-E116-31CF9985735B}"/>
              </a:ext>
            </a:extLst>
          </p:cNvPr>
          <p:cNvSpPr/>
          <p:nvPr/>
        </p:nvSpPr>
        <p:spPr>
          <a:xfrm>
            <a:off x="0" y="0"/>
            <a:ext cx="12192000" cy="6858000"/>
          </a:xfrm>
          <a:prstGeom prst="rect">
            <a:avLst/>
          </a:prstGeom>
          <a:noFill/>
          <a:ln w="762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9E6FE659-4459-7AA8-86BF-7772B4E303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6321" y="5900465"/>
            <a:ext cx="2032000" cy="689337"/>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276455FF-82B3-E17E-EBE1-68C1A1F624CC}"/>
              </a:ext>
            </a:extLst>
          </p:cNvPr>
          <p:cNvPicPr>
            <a:picLocks noChangeAspect="1"/>
          </p:cNvPicPr>
          <p:nvPr/>
        </p:nvPicPr>
        <p:blipFill>
          <a:blip r:embed="rId4"/>
          <a:stretch>
            <a:fillRect/>
          </a:stretch>
        </p:blipFill>
        <p:spPr>
          <a:xfrm>
            <a:off x="228446" y="1247222"/>
            <a:ext cx="6707614" cy="2420865"/>
          </a:xfrm>
          <a:prstGeom prst="rect">
            <a:avLst/>
          </a:prstGeom>
        </p:spPr>
      </p:pic>
      <p:sp>
        <p:nvSpPr>
          <p:cNvPr id="7" name="テキスト ボックス 6">
            <a:extLst>
              <a:ext uri="{FF2B5EF4-FFF2-40B4-BE49-F238E27FC236}">
                <a16:creationId xmlns:a16="http://schemas.microsoft.com/office/drawing/2014/main" id="{D365C2CD-A653-27A7-30C6-46225EFE3913}"/>
              </a:ext>
            </a:extLst>
          </p:cNvPr>
          <p:cNvSpPr txBox="1"/>
          <p:nvPr/>
        </p:nvSpPr>
        <p:spPr>
          <a:xfrm>
            <a:off x="6298058" y="5913838"/>
            <a:ext cx="5799459" cy="704039"/>
          </a:xfrm>
          <a:prstGeom prst="rect">
            <a:avLst/>
          </a:prstGeom>
          <a:noFill/>
        </p:spPr>
        <p:txBody>
          <a:bodyPr wrap="square" anchor="ctr">
            <a:spAutoFit/>
          </a:bodyPr>
          <a:lstStyle/>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本資料は、サイネージ媒体「</a:t>
            </a:r>
            <a:r>
              <a:rPr lang="en-US" altLang="ja-JP" sz="1400" b="1" dirty="0">
                <a:solidFill>
                  <a:srgbClr val="FD5418"/>
                </a:solidFill>
                <a:latin typeface="Hiragino Sans W7" panose="020B0400000000000000" pitchFamily="34" charset="-128"/>
                <a:ea typeface="Hiragino Sans W7" panose="020B0400000000000000" pitchFamily="34" charset="-128"/>
              </a:rPr>
              <a:t>BREAK</a:t>
            </a:r>
            <a:r>
              <a:rPr lang="ja-JP" altLang="en-US" sz="1400" b="1">
                <a:solidFill>
                  <a:srgbClr val="FD5418"/>
                </a:solidFill>
                <a:latin typeface="Hiragino Sans W7" panose="020B0400000000000000" pitchFamily="34" charset="-128"/>
                <a:ea typeface="Hiragino Sans W7" panose="020B0400000000000000" pitchFamily="34" charset="-128"/>
              </a:rPr>
              <a:t>」のオプションメニューです。</a:t>
            </a:r>
            <a:endParaRPr lang="en-US" altLang="ja-JP" sz="1400" b="1" dirty="0">
              <a:solidFill>
                <a:srgbClr val="FD5418"/>
              </a:solidFill>
              <a:latin typeface="Hiragino Sans W7" panose="020B0400000000000000" pitchFamily="34" charset="-128"/>
              <a:ea typeface="Hiragino Sans W7" panose="020B0400000000000000" pitchFamily="34" charset="-128"/>
            </a:endParaRPr>
          </a:p>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オプション単体でのご利用は、お受けしておりません。</a:t>
            </a:r>
            <a:endParaRPr lang="en-US" altLang="ja-JP" sz="1400" b="1" dirty="0">
              <a:solidFill>
                <a:srgbClr val="FD5418"/>
              </a:solidFill>
              <a:latin typeface="Hiragino Sans W7" panose="020B0400000000000000" pitchFamily="34" charset="-128"/>
              <a:ea typeface="Hiragino Sans W7" panose="020B0400000000000000" pitchFamily="34" charset="-128"/>
            </a:endParaRPr>
          </a:p>
        </p:txBody>
      </p:sp>
      <p:pic>
        <p:nvPicPr>
          <p:cNvPr id="5" name="図 4">
            <a:extLst>
              <a:ext uri="{FF2B5EF4-FFF2-40B4-BE49-F238E27FC236}">
                <a16:creationId xmlns:a16="http://schemas.microsoft.com/office/drawing/2014/main" id="{5DEBEFF5-1C33-56C9-CC78-953D95412CC4}"/>
              </a:ext>
            </a:extLst>
          </p:cNvPr>
          <p:cNvPicPr>
            <a:picLocks noChangeAspect="1"/>
          </p:cNvPicPr>
          <p:nvPr/>
        </p:nvPicPr>
        <p:blipFill>
          <a:blip r:embed="rId5"/>
          <a:stretch>
            <a:fillRect/>
          </a:stretch>
        </p:blipFill>
        <p:spPr>
          <a:xfrm>
            <a:off x="484822" y="3818451"/>
            <a:ext cx="3676212" cy="640534"/>
          </a:xfrm>
          <a:prstGeom prst="rect">
            <a:avLst/>
          </a:prstGeom>
        </p:spPr>
      </p:pic>
      <p:sp>
        <p:nvSpPr>
          <p:cNvPr id="9" name="正方形/長方形 8">
            <a:extLst>
              <a:ext uri="{FF2B5EF4-FFF2-40B4-BE49-F238E27FC236}">
                <a16:creationId xmlns:a16="http://schemas.microsoft.com/office/drawing/2014/main" id="{684D431D-9BA8-A847-7734-D2BC62AADA72}"/>
              </a:ext>
            </a:extLst>
          </p:cNvPr>
          <p:cNvSpPr/>
          <p:nvPr/>
        </p:nvSpPr>
        <p:spPr>
          <a:xfrm>
            <a:off x="484821" y="3818451"/>
            <a:ext cx="6096000" cy="1011752"/>
          </a:xfrm>
          <a:prstGeom prst="rect">
            <a:avLst/>
          </a:prstGeom>
        </p:spPr>
        <p:txBody>
          <a:bodyPr>
            <a:spAutoFit/>
          </a:bodyPr>
          <a:lstStyle/>
          <a:p>
            <a:pPr>
              <a:lnSpc>
                <a:spcPct val="150000"/>
              </a:lnSpc>
            </a:pPr>
            <a:r>
              <a:rPr lang="en-US" altLang="ja-JP" sz="2400" b="1" spc="300" dirty="0">
                <a:solidFill>
                  <a:schemeClr val="bg1"/>
                </a:solidFill>
                <a:latin typeface="DIN Alternate" panose="020B0500000000000000" pitchFamily="34" charset="0"/>
                <a:ea typeface="Hiragino Sans W6" panose="020B0400000000000000" pitchFamily="34" charset="-128"/>
              </a:rPr>
              <a:t>OPTION MENU GUIDE</a:t>
            </a:r>
            <a:r>
              <a:rPr lang="en-US" altLang="ja-JP" sz="2400" b="1" spc="300" dirty="0">
                <a:solidFill>
                  <a:srgbClr val="FF6E26"/>
                </a:solidFill>
                <a:latin typeface="DIN Alternate" panose="020B0500000000000000" pitchFamily="34" charset="0"/>
                <a:ea typeface="Hiragino Sans W6" panose="020B0400000000000000" pitchFamily="34" charset="-128"/>
              </a:rPr>
              <a:t> </a:t>
            </a:r>
            <a:endParaRPr lang="en-US" altLang="ja-JP" b="1" spc="300" dirty="0">
              <a:solidFill>
                <a:srgbClr val="FF6E26"/>
              </a:solidFill>
              <a:latin typeface="DIN Alternate" panose="020B0500000000000000" pitchFamily="34" charset="0"/>
              <a:ea typeface="Hiragino Sans W6" panose="020B0400000000000000" pitchFamily="34" charset="-128"/>
            </a:endParaRPr>
          </a:p>
          <a:p>
            <a:pPr>
              <a:lnSpc>
                <a:spcPct val="150000"/>
              </a:lnSpc>
            </a:pPr>
            <a:r>
              <a:rPr lang="en-US" altLang="ja-JP" dirty="0">
                <a:solidFill>
                  <a:srgbClr val="FF6E26"/>
                </a:solidFill>
                <a:latin typeface="DIN Alternate" panose="020B0500000000000000" pitchFamily="34" charset="0"/>
                <a:ea typeface="Hiragino Sans W2" panose="020B0300000000000000" pitchFamily="34" charset="-128"/>
              </a:rPr>
              <a:t>July to December 2024</a:t>
            </a:r>
          </a:p>
        </p:txBody>
      </p:sp>
    </p:spTree>
    <p:extLst>
      <p:ext uri="{BB962C8B-B14F-4D97-AF65-F5344CB8AC3E}">
        <p14:creationId xmlns:p14="http://schemas.microsoft.com/office/powerpoint/2010/main" val="308792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4157310338"/>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TENNOZ ISLE</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天王洲</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東京都品川区東品川</a:t>
                      </a:r>
                      <a:r>
                        <a:rPr kumimoji="1" lang="en-US" altLang="ja-JP" sz="900" dirty="0">
                          <a:latin typeface="Hiragino Sans W4" panose="020B0400000000000000" pitchFamily="34" charset="-128"/>
                          <a:ea typeface="Hiragino Sans W4" panose="020B0400000000000000" pitchFamily="34" charset="-128"/>
                        </a:rPr>
                        <a:t>2-4-11 </a:t>
                      </a:r>
                      <a:r>
                        <a:rPr kumimoji="1" lang="ja-JP" altLang="en-US" sz="900">
                          <a:latin typeface="Hiragino Sans W4" panose="020B0400000000000000" pitchFamily="34" charset="-128"/>
                          <a:ea typeface="Hiragino Sans W4" panose="020B0400000000000000" pitchFamily="34" charset="-128"/>
                        </a:rPr>
                        <a:t>野村不動産天王洲ビル</a:t>
                      </a:r>
                      <a:r>
                        <a:rPr kumimoji="1" lang="en" altLang="ja-JP" sz="900" dirty="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38</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SHIMOKITAZAWA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下北沢</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東京都世田谷区北沢</a:t>
                      </a:r>
                      <a:r>
                        <a:rPr kumimoji="1" lang="en-US" altLang="ja-JP" sz="900" dirty="0">
                          <a:latin typeface="Hiragino Sans W4" panose="020B0400000000000000" pitchFamily="34" charset="-128"/>
                          <a:ea typeface="Hiragino Sans W4" panose="020B0400000000000000" pitchFamily="34" charset="-128"/>
                        </a:rPr>
                        <a:t>2-11-15</a:t>
                      </a:r>
                      <a:r>
                        <a:rPr kumimoji="1" lang="ja-JP" altLang="en-US" sz="900">
                          <a:latin typeface="Hiragino Sans W4" panose="020B0400000000000000" pitchFamily="34" charset="-128"/>
                          <a:ea typeface="Hiragino Sans W4" panose="020B0400000000000000" pitchFamily="34" charset="-128"/>
                        </a:rPr>
                        <a:t>　ミカン下北 </a:t>
                      </a:r>
                      <a:r>
                        <a:rPr kumimoji="1" lang="en" altLang="ja-JP" sz="900" dirty="0">
                          <a:latin typeface="Hiragino Sans W4" panose="020B0400000000000000" pitchFamily="34" charset="-128"/>
                          <a:ea typeface="Hiragino Sans W4" panose="020B0400000000000000" pitchFamily="34" charset="-128"/>
                        </a:rPr>
                        <a:t>A</a:t>
                      </a:r>
                      <a:r>
                        <a:rPr kumimoji="1" lang="ja-JP" altLang="en-US" sz="900">
                          <a:latin typeface="Hiragino Sans W4" panose="020B0400000000000000" pitchFamily="34" charset="-128"/>
                          <a:ea typeface="Hiragino Sans W4" panose="020B0400000000000000" pitchFamily="34" charset="-128"/>
                        </a:rPr>
                        <a:t>街区</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7,500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250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KIBA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木場</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東京都江東区東陽</a:t>
                      </a:r>
                      <a:r>
                        <a:rPr kumimoji="1" lang="en-US" altLang="ja-JP" sz="900" dirty="0">
                          <a:latin typeface="Hiragino Sans W4" panose="020B0400000000000000" pitchFamily="34" charset="-128"/>
                          <a:ea typeface="Hiragino Sans W4" panose="020B0400000000000000" pitchFamily="34" charset="-128"/>
                        </a:rPr>
                        <a:t>3</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7-13</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400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40</a:t>
                      </a: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KAMEIDO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亀戸</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東京都江東区亀戸６丁目３１−６</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316248425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NAKANO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中野</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東京都中野区中野</a:t>
                      </a:r>
                      <a:r>
                        <a:rPr kumimoji="1" lang="en-US" altLang="ja-JP" sz="900" dirty="0">
                          <a:latin typeface="Hiragino Sans W4" panose="020B0400000000000000" pitchFamily="34" charset="-128"/>
                          <a:ea typeface="Hiragino Sans W4" panose="020B0400000000000000" pitchFamily="34" charset="-128"/>
                        </a:rPr>
                        <a:t>4-10-2 </a:t>
                      </a:r>
                      <a:r>
                        <a:rPr kumimoji="1" lang="ja-JP" altLang="en-US" sz="900">
                          <a:latin typeface="Hiragino Sans W4" panose="020B0400000000000000" pitchFamily="34" charset="-128"/>
                          <a:ea typeface="Hiragino Sans W4" panose="020B0400000000000000" pitchFamily="34" charset="-128"/>
                        </a:rPr>
                        <a:t>中野セントラルパーク </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18,000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600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171021949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KINSHICHO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錦糸町</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東京都墨田区太平</a:t>
                      </a:r>
                      <a:r>
                        <a:rPr kumimoji="1" lang="en-US" altLang="ja-JP" sz="900" dirty="0">
                          <a:latin typeface="Hiragino Sans W4" panose="020B0400000000000000" pitchFamily="34" charset="-128"/>
                          <a:ea typeface="Hiragino Sans W4" panose="020B0400000000000000" pitchFamily="34" charset="-128"/>
                        </a:rPr>
                        <a:t>4-1-2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24,000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77674590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RYUTSU CENTER</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平和島</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東京都大田区平和島</a:t>
                      </a:r>
                      <a:r>
                        <a:rPr kumimoji="1" lang="en-US" altLang="ja-JP" sz="900" dirty="0">
                          <a:latin typeface="Hiragino Sans W4" panose="020B0400000000000000" pitchFamily="34" charset="-128"/>
                          <a:ea typeface="Hiragino Sans W4" panose="020B0400000000000000" pitchFamily="34" charset="-128"/>
                        </a:rPr>
                        <a:t>6-1-1 </a:t>
                      </a:r>
                      <a:r>
                        <a:rPr kumimoji="1" lang="ja-JP" altLang="en-US" sz="900">
                          <a:latin typeface="Hiragino Sans W4" panose="020B0400000000000000" pitchFamily="34" charset="-128"/>
                          <a:ea typeface="Hiragino Sans W4" panose="020B0400000000000000" pitchFamily="34" charset="-128"/>
                        </a:rPr>
                        <a:t>東京流通センター</a:t>
                      </a:r>
                      <a:r>
                        <a:rPr kumimoji="1" lang="en-US" altLang="ja-JP" sz="900" dirty="0">
                          <a:latin typeface="Hiragino Sans W4" panose="020B0400000000000000" pitchFamily="34" charset="-128"/>
                          <a:ea typeface="Hiragino Sans W4" panose="020B0400000000000000" pitchFamily="34" charset="-128"/>
                        </a:rPr>
                        <a:t>2</a:t>
                      </a:r>
                      <a:r>
                        <a:rPr kumimoji="1" lang="en" altLang="ja-JP" sz="900" dirty="0">
                          <a:latin typeface="Hiragino Sans W4" panose="020B0400000000000000" pitchFamily="34" charset="-128"/>
                          <a:ea typeface="Hiragino Sans W4" panose="020B0400000000000000" pitchFamily="34" charset="-128"/>
                        </a:rPr>
                        <a:t>F</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3053523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YOKOHAMA Sta.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横浜</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神奈川県横浜市西区北幸</a:t>
                      </a:r>
                      <a:r>
                        <a:rPr kumimoji="1" lang="en-US" altLang="ja-JP" sz="900" dirty="0">
                          <a:latin typeface="Hiragino Sans W4" panose="020B0400000000000000" pitchFamily="34" charset="-128"/>
                          <a:ea typeface="Hiragino Sans W4" panose="020B0400000000000000" pitchFamily="34" charset="-128"/>
                        </a:rPr>
                        <a:t>1-1-8 </a:t>
                      </a:r>
                      <a:r>
                        <a:rPr kumimoji="1" lang="ja-JP" altLang="en-US" sz="900">
                          <a:latin typeface="Hiragino Sans W4" panose="020B0400000000000000" pitchFamily="34" charset="-128"/>
                          <a:ea typeface="Hiragino Sans W4" panose="020B0400000000000000" pitchFamily="34" charset="-128"/>
                        </a:rPr>
                        <a:t>エキニア横浜 </a:t>
                      </a:r>
                      <a:r>
                        <a:rPr kumimoji="1" lang="en" altLang="ja-JP" sz="900" dirty="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24,000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97365030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SAKURAGICHO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桜木町</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神奈川県横浜市中区桜木町１丁目１−７</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24,000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23696902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KAMAKURA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鎌倉</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神奈川県鎌倉市小町</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6−15 </a:t>
                      </a:r>
                      <a:r>
                        <a:rPr kumimoji="1" lang="ja-JP" altLang="en-US" sz="900">
                          <a:latin typeface="Hiragino Sans W4" panose="020B0400000000000000" pitchFamily="34" charset="-128"/>
                          <a:ea typeface="Hiragino Sans W4" panose="020B0400000000000000" pitchFamily="34" charset="-128"/>
                        </a:rPr>
                        <a:t>アイザ鎌倉</a:t>
                      </a:r>
                      <a:r>
                        <a:rPr kumimoji="1" lang="en-US" altLang="ja-JP" sz="900" dirty="0">
                          <a:latin typeface="Hiragino Sans W4" panose="020B0400000000000000" pitchFamily="34" charset="-128"/>
                          <a:ea typeface="Hiragino Sans W4" panose="020B0400000000000000" pitchFamily="34" charset="-128"/>
                        </a:rPr>
                        <a:t>3-</a:t>
                      </a:r>
                      <a:r>
                        <a:rPr kumimoji="1" lang="en" altLang="ja-JP" sz="900" dirty="0">
                          <a:latin typeface="Hiragino Sans W4" panose="020B0400000000000000" pitchFamily="34" charset="-128"/>
                          <a:ea typeface="Hiragino Sans W4" panose="020B0400000000000000" pitchFamily="34" charset="-128"/>
                        </a:rPr>
                        <a:t>E2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88050908"/>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AOBADAI</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青葉台</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神奈川県横浜市青葉区青葉台</a:t>
                      </a:r>
                      <a:r>
                        <a:rPr kumimoji="1" lang="en-US" altLang="ja-JP" sz="900" dirty="0">
                          <a:latin typeface="Hiragino Sans W4" panose="020B0400000000000000" pitchFamily="34" charset="-128"/>
                          <a:ea typeface="Hiragino Sans W4" panose="020B0400000000000000" pitchFamily="34" charset="-128"/>
                        </a:rPr>
                        <a:t>2-1-1 </a:t>
                      </a:r>
                      <a:r>
                        <a:rPr kumimoji="1" lang="ja-JP" altLang="en-US" sz="900">
                          <a:latin typeface="Hiragino Sans W4" panose="020B0400000000000000" pitchFamily="34" charset="-128"/>
                          <a:ea typeface="Hiragino Sans W4" panose="020B0400000000000000" pitchFamily="34" charset="-128"/>
                        </a:rPr>
                        <a:t>青葉台東急スクエア</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43423922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KAWASAKI</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川崎</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神奈川県川崎市川崎区日進町</a:t>
                      </a:r>
                      <a:r>
                        <a:rPr kumimoji="1" lang="en-US" altLang="ja-JP" sz="900" dirty="0">
                          <a:latin typeface="Hiragino Sans W4" panose="020B0400000000000000" pitchFamily="34" charset="-128"/>
                          <a:ea typeface="Hiragino Sans W4" panose="020B0400000000000000" pitchFamily="34" charset="-128"/>
                        </a:rPr>
                        <a:t>1-11 </a:t>
                      </a:r>
                      <a:r>
                        <a:rPr kumimoji="1" lang="ja-JP" altLang="en-US" sz="900">
                          <a:latin typeface="Hiragino Sans W4" panose="020B0400000000000000" pitchFamily="34" charset="-128"/>
                          <a:ea typeface="Hiragino Sans W4" panose="020B0400000000000000" pitchFamily="34" charset="-128"/>
                        </a:rPr>
                        <a:t>川崎ルフロン</a:t>
                      </a:r>
                      <a:r>
                        <a:rPr kumimoji="1" lang="en-US" altLang="ja-JP" sz="900" dirty="0">
                          <a:latin typeface="Hiragino Sans W4" panose="020B0400000000000000" pitchFamily="34" charset="-128"/>
                          <a:ea typeface="Hiragino Sans W4" panose="020B0400000000000000" pitchFamily="34" charset="-128"/>
                        </a:rPr>
                        <a:t>2</a:t>
                      </a:r>
                      <a:r>
                        <a:rPr kumimoji="1" lang="en" altLang="ja-JP" sz="900" dirty="0">
                          <a:latin typeface="Hiragino Sans W4" panose="020B0400000000000000" pitchFamily="34" charset="-128"/>
                          <a:ea typeface="Hiragino Sans W4" panose="020B0400000000000000" pitchFamily="34" charset="-128"/>
                        </a:rPr>
                        <a:t>F</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883706209"/>
                  </a:ext>
                </a:extLst>
              </a:tr>
            </a:tbl>
          </a:graphicData>
        </a:graphic>
      </p:graphicFrame>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E4028D-135F-F988-CEDD-3DB3A120A154}"/>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sp>
        <p:nvSpPr>
          <p:cNvPr id="3" name="スライド番号プレースホルダ 3">
            <a:extLst>
              <a:ext uri="{FF2B5EF4-FFF2-40B4-BE49-F238E27FC236}">
                <a16:creationId xmlns:a16="http://schemas.microsoft.com/office/drawing/2014/main" id="{3C6DE623-3640-836D-EB5E-DEF348E919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10</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BED0A729-897D-C547-3801-34865FAAF917}"/>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445159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4178253532"/>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SAGAMIONO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相模大野</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神奈川県相模原市南区相模大野</a:t>
                      </a:r>
                      <a:r>
                        <a:rPr kumimoji="1" lang="en-US" altLang="ja-JP" sz="900" dirty="0">
                          <a:latin typeface="Hiragino Sans W4" panose="020B0400000000000000" pitchFamily="34" charset="-128"/>
                          <a:ea typeface="Hiragino Sans W4" panose="020B0400000000000000" pitchFamily="34" charset="-128"/>
                        </a:rPr>
                        <a:t>3</a:t>
                      </a:r>
                      <a:r>
                        <a:rPr kumimoji="1" lang="ja-JP" altLang="en-US" sz="900">
                          <a:latin typeface="Hiragino Sans W4" panose="020B0400000000000000" pitchFamily="34" charset="-128"/>
                          <a:ea typeface="Hiragino Sans W4" panose="020B0400000000000000" pitchFamily="34" charset="-128"/>
                        </a:rPr>
                        <a:t>丁目</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50</a:t>
                      </a: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ATSUGIBAYASHI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厚木林</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神奈川県厚木市林</a:t>
                      </a:r>
                      <a:r>
                        <a:rPr kumimoji="1" lang="en-US" altLang="ja-JP" sz="900" dirty="0">
                          <a:latin typeface="Hiragino Sans W4" panose="020B0400000000000000" pitchFamily="34" charset="-128"/>
                          <a:ea typeface="Hiragino Sans W4" panose="020B0400000000000000" pitchFamily="34" charset="-128"/>
                        </a:rPr>
                        <a:t>5-12-10</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SHINSAIBASHI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心斎橋</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大阪府大阪市中央区心斎橋筋</a:t>
                      </a:r>
                      <a:r>
                        <a:rPr kumimoji="1" lang="en-US" altLang="ja-JP" sz="900" dirty="0">
                          <a:latin typeface="Hiragino Sans W4" panose="020B0400000000000000" pitchFamily="34" charset="-128"/>
                          <a:ea typeface="Hiragino Sans W4" panose="020B0400000000000000" pitchFamily="34" charset="-128"/>
                        </a:rPr>
                        <a:t>2-2-22 </a:t>
                      </a:r>
                      <a:r>
                        <a:rPr kumimoji="1" lang="ja-JP" altLang="en-US" sz="900">
                          <a:latin typeface="Hiragino Sans W4" panose="020B0400000000000000" pitchFamily="34" charset="-128"/>
                          <a:ea typeface="Hiragino Sans W4" panose="020B0400000000000000" pitchFamily="34" charset="-128"/>
                        </a:rPr>
                        <a:t>小大丸ビル</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階</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52</a:t>
                      </a: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KIREURIWARI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喜連瓜破</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大阪府大阪市平野区瓜破２丁目１−１７ </a:t>
                      </a:r>
                      <a:r>
                        <a:rPr kumimoji="1" lang="en" altLang="ja-JP" sz="900" dirty="0">
                          <a:latin typeface="Hiragino Sans W4" panose="020B0400000000000000" pitchFamily="34" charset="-128"/>
                          <a:ea typeface="Hiragino Sans W4" panose="020B0400000000000000" pitchFamily="34" charset="-128"/>
                        </a:rPr>
                        <a:t>WITH</a:t>
                      </a:r>
                      <a:r>
                        <a:rPr kumimoji="1" lang="ja-JP" altLang="en-US" sz="900">
                          <a:latin typeface="Hiragino Sans W4" panose="020B0400000000000000" pitchFamily="34" charset="-128"/>
                          <a:ea typeface="Hiragino Sans W4" panose="020B0400000000000000" pitchFamily="34" charset="-128"/>
                        </a:rPr>
                        <a:t>ビル</a:t>
                      </a: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316248425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YOTSUBASHI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四ツ橋</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大阪府大阪市西区南堀江１丁目１１−１ 三共四ツ橋ビル 地下</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階</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400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171021949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NAMBA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難波</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大阪府大阪市中央区難波千日前</a:t>
                      </a:r>
                      <a:r>
                        <a:rPr kumimoji="1" lang="en-US" altLang="ja-JP" sz="900" dirty="0">
                          <a:latin typeface="Hiragino Sans W4" panose="020B0400000000000000" pitchFamily="34" charset="-128"/>
                          <a:ea typeface="Hiragino Sans W4" panose="020B0400000000000000" pitchFamily="34" charset="-128"/>
                        </a:rPr>
                        <a:t>11-6 </a:t>
                      </a:r>
                      <a:r>
                        <a:rPr kumimoji="1" lang="ja-JP" altLang="en-US" sz="900">
                          <a:latin typeface="Hiragino Sans W4" panose="020B0400000000000000" pitchFamily="34" charset="-128"/>
                          <a:ea typeface="Hiragino Sans W4" panose="020B0400000000000000" pitchFamily="34" charset="-128"/>
                        </a:rPr>
                        <a:t>なんばグランド花月 </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77674590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ABIKO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あびこ</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大阪府大阪市住吉区苅田</a:t>
                      </a:r>
                      <a:r>
                        <a:rPr kumimoji="1" lang="en-US" altLang="ja-JP" sz="900" dirty="0">
                          <a:latin typeface="Hiragino Sans W4" panose="020B0400000000000000" pitchFamily="34" charset="-128"/>
                          <a:ea typeface="Hiragino Sans W4" panose="020B0400000000000000" pitchFamily="34" charset="-128"/>
                        </a:rPr>
                        <a:t>7-8-13</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6,000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3053523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UMEDA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梅田</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大阪府大阪市北区梅田</a:t>
                      </a:r>
                      <a:r>
                        <a:rPr kumimoji="1" lang="en-US" altLang="ja-JP" sz="900" dirty="0">
                          <a:latin typeface="Hiragino Sans W4" panose="020B0400000000000000" pitchFamily="34" charset="-128"/>
                          <a:ea typeface="Hiragino Sans W4" panose="020B0400000000000000" pitchFamily="34" charset="-128"/>
                        </a:rPr>
                        <a:t>1-3-1 </a:t>
                      </a:r>
                      <a:r>
                        <a:rPr kumimoji="1" lang="ja-JP" altLang="en-US" sz="900">
                          <a:latin typeface="Hiragino Sans W4" panose="020B0400000000000000" pitchFamily="34" charset="-128"/>
                          <a:ea typeface="Hiragino Sans W4" panose="020B0400000000000000" pitchFamily="34" charset="-128"/>
                        </a:rPr>
                        <a:t>大阪駅前第</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ビル</a:t>
                      </a:r>
                      <a:r>
                        <a:rPr kumimoji="1" lang="en-US" altLang="ja-JP" sz="900" dirty="0">
                          <a:latin typeface="Hiragino Sans W4" panose="020B0400000000000000" pitchFamily="34" charset="-128"/>
                          <a:ea typeface="Hiragino Sans W4" panose="020B0400000000000000" pitchFamily="34" charset="-128"/>
                        </a:rPr>
                        <a:t>1</a:t>
                      </a:r>
                      <a:r>
                        <a:rPr kumimoji="1" lang="en" altLang="ja-JP" sz="900" dirty="0">
                          <a:latin typeface="Hiragino Sans W4" panose="020B0400000000000000" pitchFamily="34" charset="-128"/>
                          <a:ea typeface="Hiragino Sans W4" panose="020B0400000000000000" pitchFamily="34" charset="-128"/>
                        </a:rPr>
                        <a:t>F </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97365030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JUSO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十三</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大阪府大阪市淀川区十三本町</a:t>
                      </a:r>
                      <a:r>
                        <a:rPr kumimoji="1" lang="en-US" altLang="ja-JP" sz="900" dirty="0">
                          <a:latin typeface="Hiragino Sans W4" panose="020B0400000000000000" pitchFamily="34" charset="-128"/>
                          <a:ea typeface="Hiragino Sans W4" panose="020B0400000000000000" pitchFamily="34" charset="-128"/>
                        </a:rPr>
                        <a:t>1-7-27</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23696902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YAMATOSAIDAIJI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大和</a:t>
                      </a:r>
                      <a:endParaRPr kumimoji="1" lang="en-US" altLang="ja-JP" sz="900" dirty="0">
                        <a:latin typeface="Hiragino Sans W4" panose="020B0400000000000000" pitchFamily="34" charset="-128"/>
                        <a:ea typeface="Hiragino Sans W4" panose="020B0400000000000000" pitchFamily="34" charset="-128"/>
                      </a:endParaRPr>
                    </a:p>
                    <a:p>
                      <a:r>
                        <a:rPr kumimoji="1" lang="ja-JP" altLang="en-US" sz="900">
                          <a:latin typeface="Hiragino Sans W4" panose="020B0400000000000000" pitchFamily="34" charset="-128"/>
                          <a:ea typeface="Hiragino Sans W4" panose="020B0400000000000000" pitchFamily="34" charset="-128"/>
                        </a:rPr>
                        <a:t>西大寺</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奈良市西大寺東町</a:t>
                      </a:r>
                      <a:r>
                        <a:rPr kumimoji="1" lang="en-US" altLang="ja-JP" sz="900" dirty="0">
                          <a:latin typeface="Hiragino Sans W4" panose="020B0400000000000000" pitchFamily="34" charset="-128"/>
                          <a:ea typeface="Hiragino Sans W4" panose="020B0400000000000000" pitchFamily="34" charset="-128"/>
                        </a:rPr>
                        <a:t>2-4-1</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400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88050908"/>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SHIN-SAPPORO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札幌</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北海道札幌市厚別区厚別中央１条６丁目３ アークシティ東</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43423922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60</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SHIN-SAPPORO</a:t>
                      </a:r>
                      <a:r>
                        <a:rPr kumimoji="1" lang="ja-JP" altLang="en-US" sz="1000">
                          <a:latin typeface="Hiragino Sans W4" panose="020B0400000000000000" pitchFamily="34" charset="-128"/>
                          <a:ea typeface="Hiragino Sans W4" panose="020B0400000000000000" pitchFamily="34" charset="-128"/>
                        </a:rPr>
                        <a:t> </a:t>
                      </a:r>
                      <a:r>
                        <a:rPr kumimoji="1" lang="en" altLang="ja-JP" sz="1000" dirty="0">
                          <a:latin typeface="Hiragino Sans W4" panose="020B0400000000000000" pitchFamily="34" charset="-128"/>
                          <a:ea typeface="Hiragino Sans W4" panose="020B0400000000000000" pitchFamily="34" charset="-128"/>
                        </a:rPr>
                        <a:t>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札幌</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北海道札幌市厚別区厚別中央１条６丁目３ アークシティ東</a:t>
                      </a: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883706209"/>
                  </a:ext>
                </a:extLst>
              </a:tr>
            </a:tbl>
          </a:graphicData>
        </a:graphic>
      </p:graphicFrame>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E4028D-135F-F988-CEDD-3DB3A120A154}"/>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sp>
        <p:nvSpPr>
          <p:cNvPr id="5" name="スライド番号プレースホルダ 3">
            <a:extLst>
              <a:ext uri="{FF2B5EF4-FFF2-40B4-BE49-F238E27FC236}">
                <a16:creationId xmlns:a16="http://schemas.microsoft.com/office/drawing/2014/main" id="{69704A25-D2BB-5374-AFEA-ECAC759B0EF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11</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78442A74-D1C8-EB3A-150C-1FBAB2C50718}"/>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B5A3DFF2-8E93-9557-3CA9-01229976B978}"/>
              </a:ext>
            </a:extLst>
          </p:cNvPr>
          <p:cNvSpPr txBox="1"/>
          <p:nvPr/>
        </p:nvSpPr>
        <p:spPr>
          <a:xfrm>
            <a:off x="8631581" y="524155"/>
            <a:ext cx="3931378"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1" lang="en-US" altLang="ja-JP" sz="900" dirty="0">
                <a:solidFill>
                  <a:srgbClr val="FF6E26"/>
                </a:solidFill>
              </a:rPr>
              <a:t>※</a:t>
            </a:r>
            <a:r>
              <a:rPr kumimoji="1" lang="ja-JP" altLang="en-US" sz="900">
                <a:solidFill>
                  <a:srgbClr val="FF6E26"/>
                </a:solidFill>
              </a:rPr>
              <a:t>下記店舗は</a:t>
            </a:r>
            <a:r>
              <a:rPr kumimoji="1" lang="en-US" altLang="ja-JP" sz="900" dirty="0">
                <a:solidFill>
                  <a:srgbClr val="FF6E26"/>
                </a:solidFill>
              </a:rPr>
              <a:t>BREAK</a:t>
            </a:r>
            <a:r>
              <a:rPr kumimoji="1" lang="ja-JP" altLang="en-US" sz="900">
                <a:solidFill>
                  <a:srgbClr val="FF6E26"/>
                </a:solidFill>
              </a:rPr>
              <a:t>サイネージの設置はしておりません。</a:t>
            </a:r>
            <a:endParaRPr kumimoji="1" lang="en-US" altLang="ja-JP" sz="900" dirty="0">
              <a:solidFill>
                <a:srgbClr val="FF6E26"/>
              </a:solidFill>
            </a:endParaRPr>
          </a:p>
          <a:p>
            <a:r>
              <a:rPr lang="ja-JP" altLang="en-US" sz="900">
                <a:solidFill>
                  <a:srgbClr val="FF6E26"/>
                </a:solidFill>
                <a:latin typeface="Hiragino Sans W4" panose="020B0400000000000000" pitchFamily="34" charset="-128"/>
                <a:ea typeface="Hiragino Sans W4" panose="020B0400000000000000" pitchFamily="34" charset="-128"/>
              </a:rPr>
              <a:t>・</a:t>
            </a:r>
            <a:r>
              <a:rPr lang="en" altLang="ja-JP" sz="900" dirty="0">
                <a:solidFill>
                  <a:srgbClr val="FF6E26"/>
                </a:solidFill>
                <a:latin typeface="Hiragino Sans W4" panose="020B0400000000000000" pitchFamily="34" charset="-128"/>
                <a:ea typeface="Hiragino Sans W4" panose="020B0400000000000000" pitchFamily="34" charset="-128"/>
              </a:rPr>
              <a:t>THE TOBACCO NAMBA</a:t>
            </a:r>
          </a:p>
        </p:txBody>
      </p:sp>
    </p:spTree>
    <p:extLst>
      <p:ext uri="{BB962C8B-B14F-4D97-AF65-F5344CB8AC3E}">
        <p14:creationId xmlns:p14="http://schemas.microsoft.com/office/powerpoint/2010/main" val="1418854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STORE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IMAGE</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79E25733-2BDC-E0A5-7D70-2FCBF7DE063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6DEED473-8C3E-3EE8-DD5E-03FEEF7D677D}"/>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July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0679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5" name="図 14" descr="天井から吊るされた部屋&#10;&#10;低い精度で自動的に生成された説明">
            <a:extLst>
              <a:ext uri="{FF2B5EF4-FFF2-40B4-BE49-F238E27FC236}">
                <a16:creationId xmlns:a16="http://schemas.microsoft.com/office/drawing/2014/main" id="{D4BAE776-3DCB-BFFA-92A4-18021EC637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21189"/>
            <a:ext cx="7853274" cy="5238622"/>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679735" y="6061141"/>
            <a:ext cx="5738562" cy="332399"/>
          </a:xfrm>
        </p:spPr>
        <p:txBody>
          <a:bodyPr vert="horz" wrap="square" lIns="0" tIns="0" rIns="0" bIns="0" rtlCol="0" anchor="t" anchorCtr="0">
            <a:spAutoFit/>
          </a:bodyPr>
          <a:lstStyle/>
          <a:p>
            <a:pPr algn="r"/>
            <a:r>
              <a:rPr lang="ja-JP" altLang="en-US" b="1">
                <a:solidFill>
                  <a:schemeClr val="tx1"/>
                </a:solidFill>
              </a:rPr>
              <a:t>／</a:t>
            </a:r>
            <a:r>
              <a:rPr lang="en-US" altLang="ja-JP" b="1" dirty="0">
                <a:solidFill>
                  <a:schemeClr val="tx1"/>
                </a:solidFill>
              </a:rPr>
              <a:t> 2:50.76</a:t>
            </a:r>
            <a:endParaRPr lang="en-US" b="1" dirty="0">
              <a:solidFill>
                <a:schemeClr val="tx1"/>
              </a:solidFill>
            </a:endParaRPr>
          </a:p>
        </p:txBody>
      </p:sp>
      <p:pic>
        <p:nvPicPr>
          <p:cNvPr id="10" name="図 9">
            <a:extLst>
              <a:ext uri="{FF2B5EF4-FFF2-40B4-BE49-F238E27FC236}">
                <a16:creationId xmlns:a16="http://schemas.microsoft.com/office/drawing/2014/main" id="{E362A2F8-69FA-9E48-B06D-6D8F10EBCC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321" y="6061140"/>
            <a:ext cx="2593980" cy="265649"/>
          </a:xfrm>
          <a:prstGeom prst="rect">
            <a:avLst/>
          </a:prstGeom>
        </p:spPr>
      </p:pic>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5983650"/>
            <a:ext cx="11633627"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東京都千代田区丸の内</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3-7-15</a:t>
            </a:r>
          </a:p>
        </p:txBody>
      </p:sp>
      <p:pic>
        <p:nvPicPr>
          <p:cNvPr id="17" name="図 16" descr="建物, 電車, 跡, 橋 が含まれている画像&#10;&#10;自動的に生成された説明">
            <a:extLst>
              <a:ext uri="{FF2B5EF4-FFF2-40B4-BE49-F238E27FC236}">
                <a16:creationId xmlns:a16="http://schemas.microsoft.com/office/drawing/2014/main" id="{9B528389-F458-A7AA-B55C-2602C4A274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0763" y="621189"/>
            <a:ext cx="3811237" cy="2542331"/>
          </a:xfrm>
          <a:prstGeom prst="rect">
            <a:avLst/>
          </a:prstGeom>
        </p:spPr>
      </p:pic>
      <p:pic>
        <p:nvPicPr>
          <p:cNvPr id="21" name="図 20" descr="屋内, 天井, テーブル, 大きい が含まれている画像&#10;&#10;自動的に生成された説明">
            <a:extLst>
              <a:ext uri="{FF2B5EF4-FFF2-40B4-BE49-F238E27FC236}">
                <a16:creationId xmlns:a16="http://schemas.microsoft.com/office/drawing/2014/main" id="{E35D221D-2A53-B1D3-9689-7CF2E9F8E2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80761" y="3058510"/>
            <a:ext cx="3830603" cy="2801300"/>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9412A362-7BB9-62E7-24C5-B47FD0D8040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A184603C-0B93-DB19-4B12-B66FDA4A2CE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 name="図 1" descr="黒い背景に白い文字がある&#10;&#10;中程度の精度で自動的に生成された説明">
            <a:extLst>
              <a:ext uri="{FF2B5EF4-FFF2-40B4-BE49-F238E27FC236}">
                <a16:creationId xmlns:a16="http://schemas.microsoft.com/office/drawing/2014/main" id="{D3E4A8EF-EA90-269A-1029-5279884D339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5" name="テキスト ボックス 4">
            <a:extLst>
              <a:ext uri="{FF2B5EF4-FFF2-40B4-BE49-F238E27FC236}">
                <a16:creationId xmlns:a16="http://schemas.microsoft.com/office/drawing/2014/main" id="{5B46DF45-39BC-9604-F2C3-4D0AF011E2E7}"/>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7" name="直線コネクタ 6">
            <a:extLst>
              <a:ext uri="{FF2B5EF4-FFF2-40B4-BE49-F238E27FC236}">
                <a16:creationId xmlns:a16="http://schemas.microsoft.com/office/drawing/2014/main" id="{F1E9D8A1-577F-2ADA-9B5C-7DA841620E86}"/>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9" name="スライド番号プレースホルダ 3">
            <a:extLst>
              <a:ext uri="{FF2B5EF4-FFF2-40B4-BE49-F238E27FC236}">
                <a16:creationId xmlns:a16="http://schemas.microsoft.com/office/drawing/2014/main" id="{817AEA4A-F842-BBBF-3141-65E7705EC66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6F2CF7C1-49D1-F2F4-42A1-C1B7C23067EA}"/>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93399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1" name="Object 30"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332786" y="6098309"/>
            <a:ext cx="2763214" cy="276999"/>
          </a:xfrm>
        </p:spPr>
        <p:txBody>
          <a:bodyPr vert="horz" wrap="square" lIns="0" tIns="0" rIns="0" bIns="0" rtlCol="0" anchor="t" anchorCtr="0">
            <a:spAutoFit/>
          </a:bodyPr>
          <a:lstStyle/>
          <a:p>
            <a:r>
              <a:rPr lang="ja-JP" altLang="en-US" sz="2000" b="1">
                <a:solidFill>
                  <a:schemeClr val="tx1"/>
                </a:solidFill>
              </a:rPr>
              <a:t>／</a:t>
            </a:r>
            <a:r>
              <a:rPr lang="en-US" altLang="ja-JP" sz="2000" b="1" dirty="0">
                <a:solidFill>
                  <a:schemeClr val="tx1"/>
                </a:solidFill>
              </a:rPr>
              <a:t> KANDA</a:t>
            </a:r>
            <a:endParaRPr lang="en-US" sz="2000"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04548" y="5969651"/>
            <a:ext cx="11779100"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54</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1,800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東京都千代田区内神田</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12-2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このはなビル</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5" name="Picture 9">
            <a:extLst>
              <a:ext uri="{FF2B5EF4-FFF2-40B4-BE49-F238E27FC236}">
                <a16:creationId xmlns:a16="http://schemas.microsoft.com/office/drawing/2014/main" id="{28577A26-7D9C-9E9B-1646-A28AD77D67D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8033" y="621191"/>
            <a:ext cx="7747046" cy="5215683"/>
          </a:xfrm>
          <a:prstGeom prst="rect">
            <a:avLst/>
          </a:prstGeom>
        </p:spPr>
      </p:pic>
      <p:pic>
        <p:nvPicPr>
          <p:cNvPr id="13" name="図 12" descr="屋内, ベッド, 天井, 椅子 が含まれている画像&#10;&#10;自動的に生成された説明">
            <a:extLst>
              <a:ext uri="{FF2B5EF4-FFF2-40B4-BE49-F238E27FC236}">
                <a16:creationId xmlns:a16="http://schemas.microsoft.com/office/drawing/2014/main" id="{41688953-E8DC-5F55-5D48-31B640B675C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64277" y="621192"/>
            <a:ext cx="4155571" cy="2555886"/>
          </a:xfrm>
          <a:prstGeom prst="rect">
            <a:avLst/>
          </a:prstGeom>
        </p:spPr>
      </p:pic>
      <p:pic>
        <p:nvPicPr>
          <p:cNvPr id="15" name="図 14" descr="屋内, テーブル, 部屋, 建物 が含まれている画像&#10;&#10;自動的に生成された説明">
            <a:extLst>
              <a:ext uri="{FF2B5EF4-FFF2-40B4-BE49-F238E27FC236}">
                <a16:creationId xmlns:a16="http://schemas.microsoft.com/office/drawing/2014/main" id="{4649CC5D-E664-A32C-DB36-A76C1FE426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7388" y="3132314"/>
            <a:ext cx="4271658" cy="2704559"/>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6E6A5193-7A92-D426-E51F-F112C7EBB2A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 name="テキスト ボックス 2">
            <a:extLst>
              <a:ext uri="{FF2B5EF4-FFF2-40B4-BE49-F238E27FC236}">
                <a16:creationId xmlns:a16="http://schemas.microsoft.com/office/drawing/2014/main" id="{6A054238-7AFE-DE37-2F3F-70FCFE38DCE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4" name="図 3">
            <a:extLst>
              <a:ext uri="{FF2B5EF4-FFF2-40B4-BE49-F238E27FC236}">
                <a16:creationId xmlns:a16="http://schemas.microsoft.com/office/drawing/2014/main" id="{30A9B9DA-0B12-EF3E-5585-7B266C75666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0715" y="6089600"/>
            <a:ext cx="2593980" cy="265649"/>
          </a:xfrm>
          <a:prstGeom prst="rect">
            <a:avLst/>
          </a:prstGeom>
        </p:spPr>
      </p:pic>
      <p:pic>
        <p:nvPicPr>
          <p:cNvPr id="7" name="図 6" descr="黒い背景に白い文字がある&#10;&#10;中程度の精度で自動的に生成された説明">
            <a:extLst>
              <a:ext uri="{FF2B5EF4-FFF2-40B4-BE49-F238E27FC236}">
                <a16:creationId xmlns:a16="http://schemas.microsoft.com/office/drawing/2014/main" id="{1F533079-4FD0-081A-7751-ABD3F8C0247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9" name="テキスト ボックス 8">
            <a:extLst>
              <a:ext uri="{FF2B5EF4-FFF2-40B4-BE49-F238E27FC236}">
                <a16:creationId xmlns:a16="http://schemas.microsoft.com/office/drawing/2014/main" id="{E884396D-832E-18B4-EDD9-2D8D90395F8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1" name="直線コネクタ 10">
            <a:extLst>
              <a:ext uri="{FF2B5EF4-FFF2-40B4-BE49-F238E27FC236}">
                <a16:creationId xmlns:a16="http://schemas.microsoft.com/office/drawing/2014/main" id="{BF16DD1B-0C6E-E896-BC40-BF69834C6D3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CF99EF37-250F-604D-CD76-90B262420C3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14</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01204954-9951-859C-7474-C331DB0820DA}"/>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689736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 name="図 13" descr="屋内, 建物, 天井, テーブル が含まれている画像&#10;&#10;自動的に生成された説明">
            <a:extLst>
              <a:ext uri="{FF2B5EF4-FFF2-40B4-BE49-F238E27FC236}">
                <a16:creationId xmlns:a16="http://schemas.microsoft.com/office/drawing/2014/main" id="{FC4C45D0-513A-B10C-F6AB-A9B7614550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2"/>
          <a:stretch/>
        </p:blipFill>
        <p:spPr>
          <a:xfrm>
            <a:off x="398033" y="621190"/>
            <a:ext cx="7749816"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43437" y="607061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YOKOHAMA STATION</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15918" y="5990587"/>
            <a:ext cx="11876082"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24,000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800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神奈川県横浜市西区北幸</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1-1-8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エキニア横浜 </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B1F</a:t>
            </a:r>
          </a:p>
        </p:txBody>
      </p:sp>
      <p:pic>
        <p:nvPicPr>
          <p:cNvPr id="13" name="図 12" descr="屋内, 天井, 床, 建物 が含まれている画像&#10;&#10;自動的に生成された説明">
            <a:extLst>
              <a:ext uri="{FF2B5EF4-FFF2-40B4-BE49-F238E27FC236}">
                <a16:creationId xmlns:a16="http://schemas.microsoft.com/office/drawing/2014/main" id="{8B6077E4-DB8E-86AE-E43A-0580A75EEA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18545" y="3166686"/>
            <a:ext cx="4001121" cy="2670187"/>
          </a:xfrm>
          <a:prstGeom prst="rect">
            <a:avLst/>
          </a:prstGeom>
        </p:spPr>
      </p:pic>
      <p:pic>
        <p:nvPicPr>
          <p:cNvPr id="3" name="図 2" descr="ドアの横の窓&#10;&#10;中程度の精度で自動的に生成された説明">
            <a:extLst>
              <a:ext uri="{FF2B5EF4-FFF2-40B4-BE49-F238E27FC236}">
                <a16:creationId xmlns:a16="http://schemas.microsoft.com/office/drawing/2014/main" id="{06A07448-5940-1F23-2559-EAF7FCEF156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18545" y="621190"/>
            <a:ext cx="3873455" cy="2584987"/>
          </a:xfrm>
          <a:prstGeom prst="rect">
            <a:avLst/>
          </a:prstGeom>
        </p:spPr>
      </p:pic>
      <p:pic>
        <p:nvPicPr>
          <p:cNvPr id="2" name="図 1">
            <a:extLst>
              <a:ext uri="{FF2B5EF4-FFF2-40B4-BE49-F238E27FC236}">
                <a16:creationId xmlns:a16="http://schemas.microsoft.com/office/drawing/2014/main" id="{5F822632-DEB9-F8A6-1327-6499873949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528" y="6083666"/>
            <a:ext cx="2593980" cy="265649"/>
          </a:xfrm>
          <a:prstGeom prst="rect">
            <a:avLst/>
          </a:prstGeom>
        </p:spPr>
      </p:pic>
      <p:pic>
        <p:nvPicPr>
          <p:cNvPr id="4" name="図 3" descr="黒い背景に白い文字がある&#10;&#10;中程度の精度で自動的に生成された説明">
            <a:extLst>
              <a:ext uri="{FF2B5EF4-FFF2-40B4-BE49-F238E27FC236}">
                <a16:creationId xmlns:a16="http://schemas.microsoft.com/office/drawing/2014/main" id="{2541ECA4-8ABC-3090-D235-99F07CD60E5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9CFB6384-338E-B132-7320-439044ED216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FFB1B4B7-C17D-A1A3-2F14-2E4868A9B0B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9" name="テキスト ボックス 8">
            <a:extLst>
              <a:ext uri="{FF2B5EF4-FFF2-40B4-BE49-F238E27FC236}">
                <a16:creationId xmlns:a16="http://schemas.microsoft.com/office/drawing/2014/main" id="{E046EFCF-222B-BC8B-7771-A961F443E22B}"/>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1" name="直線コネクタ 10">
            <a:extLst>
              <a:ext uri="{FF2B5EF4-FFF2-40B4-BE49-F238E27FC236}">
                <a16:creationId xmlns:a16="http://schemas.microsoft.com/office/drawing/2014/main" id="{4ACCF3AA-60A6-AA36-3574-7937674F6CF5}"/>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CAB23519-B6D9-0D80-B002-9137CC01284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7655B0FC-680E-C81F-260D-BB8B4C3ADCEB}"/>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99757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駅の天井からぶら下がっている&#10;&#10;中程度の精度で自動的に生成された説明">
            <a:extLst>
              <a:ext uri="{FF2B5EF4-FFF2-40B4-BE49-F238E27FC236}">
                <a16:creationId xmlns:a16="http://schemas.microsoft.com/office/drawing/2014/main" id="{08FD773C-39B1-C15A-1400-C5E2E2FE4E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3" y="631186"/>
            <a:ext cx="7818886"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02932" y="6060614"/>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HIBIYA</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834484" y="5980591"/>
            <a:ext cx="1124916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39,000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1,300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東京都千代田区内幸町</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7-1 </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OKUROJI</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内</a:t>
            </a:r>
          </a:p>
        </p:txBody>
      </p:sp>
      <p:pic>
        <p:nvPicPr>
          <p:cNvPr id="11" name="図 10" descr="屋内, 天井, 建物, 床 が含まれている画像&#10;&#10;自動的に生成された説明">
            <a:extLst>
              <a:ext uri="{FF2B5EF4-FFF2-40B4-BE49-F238E27FC236}">
                <a16:creationId xmlns:a16="http://schemas.microsoft.com/office/drawing/2014/main" id="{1C8B03C5-01BB-051D-B32F-707BBC5956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8556" y="631186"/>
            <a:ext cx="3478198" cy="5215683"/>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E764CEF7-4A7E-76E5-9FF4-754204A7F2B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C0B65E8E-03F1-42E1-F63C-28BDC945CEB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A6D86921-364A-5349-F760-93595398CDD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1016990B-A2C6-08F3-58A9-A93544BF749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0317" y="6083828"/>
            <a:ext cx="2593980" cy="265649"/>
          </a:xfrm>
          <a:prstGeom prst="rect">
            <a:avLst/>
          </a:prstGeom>
        </p:spPr>
      </p:pic>
      <p:sp>
        <p:nvSpPr>
          <p:cNvPr id="9" name="テキスト ボックス 8">
            <a:extLst>
              <a:ext uri="{FF2B5EF4-FFF2-40B4-BE49-F238E27FC236}">
                <a16:creationId xmlns:a16="http://schemas.microsoft.com/office/drawing/2014/main" id="{A79FC410-3C03-FB20-41D2-C70ADDCC923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7C9C6D64-F8A8-6BEF-216C-DB83C184094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C80B7EC1-D336-516D-7825-B9AD9DFBB0B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A1BB5F02-E53E-F5BB-D951-4648032E28BD}"/>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3609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8CAF485-FCCF-4BE5-2D0E-5E5C0DBEAE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033" y="631351"/>
            <a:ext cx="7747046" cy="517508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ダイニングルームの一角&#10;&#10;中程度の精度で自動的に生成された説明">
            <a:extLst>
              <a:ext uri="{FF2B5EF4-FFF2-40B4-BE49-F238E27FC236}">
                <a16:creationId xmlns:a16="http://schemas.microsoft.com/office/drawing/2014/main" id="{F7FFF14F-042A-538D-2DAD-574925A46C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60771" y="3124893"/>
            <a:ext cx="3629891" cy="2681538"/>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31" name="Object 30" hidden="1"/>
                      <p:cNvPicPr/>
                      <p:nvPr/>
                    </p:nvPicPr>
                    <p:blipFill>
                      <a:blip r:embed="rId7"/>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60546" y="6034452"/>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SHIODOME</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08904" y="5910276"/>
            <a:ext cx="1157474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2,000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東京都港区東新橋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8-2</a:t>
            </a:r>
          </a:p>
        </p:txBody>
      </p:sp>
      <p:pic>
        <p:nvPicPr>
          <p:cNvPr id="2" name="図 1" descr="屋内, 建物, テーブル, 部屋 が含まれている画像&#10;&#10;自動的に生成された説明">
            <a:extLst>
              <a:ext uri="{FF2B5EF4-FFF2-40B4-BE49-F238E27FC236}">
                <a16:creationId xmlns:a16="http://schemas.microsoft.com/office/drawing/2014/main" id="{E3C89244-0C74-609F-32CE-3489E962F7BD}"/>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8260772" y="631351"/>
            <a:ext cx="3629891" cy="2493542"/>
          </a:xfrm>
          <a:prstGeom prst="rect">
            <a:avLst/>
          </a:prstGeom>
        </p:spPr>
      </p:pic>
      <p:pic>
        <p:nvPicPr>
          <p:cNvPr id="4" name="図 3" descr="黒い背景に白い文字がある&#10;&#10;中程度の精度で自動的に生成された説明">
            <a:extLst>
              <a:ext uri="{FF2B5EF4-FFF2-40B4-BE49-F238E27FC236}">
                <a16:creationId xmlns:a16="http://schemas.microsoft.com/office/drawing/2014/main" id="{E17981C6-C172-5FDE-D068-027C48411C4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C6DF3EDB-C78F-10AE-3E39-7A8BCD48A1B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9" name="図 8" descr="黒い背景に白い文字がある&#10;&#10;中程度の精度で自動的に生成された説明">
            <a:extLst>
              <a:ext uri="{FF2B5EF4-FFF2-40B4-BE49-F238E27FC236}">
                <a16:creationId xmlns:a16="http://schemas.microsoft.com/office/drawing/2014/main" id="{0EF55194-A240-D124-EB49-7D6AD3C93DE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11" name="図 10">
            <a:extLst>
              <a:ext uri="{FF2B5EF4-FFF2-40B4-BE49-F238E27FC236}">
                <a16:creationId xmlns:a16="http://schemas.microsoft.com/office/drawing/2014/main" id="{96771AA7-BD76-02B1-605A-7D4B1972E7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5614" y="6062774"/>
            <a:ext cx="2593980" cy="265649"/>
          </a:xfrm>
          <a:prstGeom prst="rect">
            <a:avLst/>
          </a:prstGeom>
        </p:spPr>
      </p:pic>
      <p:sp>
        <p:nvSpPr>
          <p:cNvPr id="12" name="テキスト ボックス 11">
            <a:extLst>
              <a:ext uri="{FF2B5EF4-FFF2-40B4-BE49-F238E27FC236}">
                <a16:creationId xmlns:a16="http://schemas.microsoft.com/office/drawing/2014/main" id="{D20CA91E-9F52-F643-EFF2-FCB3B96FB340}"/>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ADD76BF8-B703-1708-F704-85F6F933D5DC}"/>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E7222EB0-277F-DB39-D195-E118FE7B03A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19D850DC-86D9-4FFF-E2E5-2F131DC6CAA4}"/>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8641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天井, 屋内, 建物, テーブル が含まれている画像&#10;&#10;自動的に生成された説明">
            <a:extLst>
              <a:ext uri="{FF2B5EF4-FFF2-40B4-BE49-F238E27FC236}">
                <a16:creationId xmlns:a16="http://schemas.microsoft.com/office/drawing/2014/main" id="{68BD5EB8-3060-83C8-8832-1C94D643D0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31350"/>
            <a:ext cx="7815401"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18750" y="606045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KYOBASHI</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5974731"/>
            <a:ext cx="11758318"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15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東京都中央区京橋</a:t>
            </a:r>
            <a:r>
              <a:rPr kumimoji="1" lang="en-US" altLang="ja-JP" sz="11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1‐14‐6 </a:t>
            </a:r>
            <a:r>
              <a:rPr kumimoji="1" lang="ja-JP" altLang="en-US" sz="11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ガーデニアビル</a:t>
            </a:r>
            <a:r>
              <a:rPr kumimoji="1" lang="en-US" altLang="ja-JP" sz="11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階</a:t>
            </a:r>
          </a:p>
        </p:txBody>
      </p:sp>
      <p:pic>
        <p:nvPicPr>
          <p:cNvPr id="11" name="図 10" descr="屋内, 天井, テーブル, 部屋 が含まれている画像&#10;&#10;自動的に生成された説明">
            <a:extLst>
              <a:ext uri="{FF2B5EF4-FFF2-40B4-BE49-F238E27FC236}">
                <a16:creationId xmlns:a16="http://schemas.microsoft.com/office/drawing/2014/main" id="{BB5C66D5-8799-358B-B97E-490F8860420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03033" y="631350"/>
            <a:ext cx="3809929" cy="5215682"/>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1903894D-597C-EA08-DFAE-9E26F0D814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CF2723B3-211C-B098-3EF8-22968BE91D6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520CAC74-D6F0-6A69-FC67-282BB074580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E18965B1-A113-8328-1302-0D99D0DCC7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1006" y="6083664"/>
            <a:ext cx="2593980" cy="265649"/>
          </a:xfrm>
          <a:prstGeom prst="rect">
            <a:avLst/>
          </a:prstGeom>
        </p:spPr>
      </p:pic>
      <p:sp>
        <p:nvSpPr>
          <p:cNvPr id="9" name="テキスト ボックス 8">
            <a:extLst>
              <a:ext uri="{FF2B5EF4-FFF2-40B4-BE49-F238E27FC236}">
                <a16:creationId xmlns:a16="http://schemas.microsoft.com/office/drawing/2014/main" id="{CE98674B-6F54-5614-ABDF-325FBCB1AB8D}"/>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22041092-7422-E9B5-FB55-1C42B967B1F9}"/>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C82A05C1-3D37-CDE3-3F2F-FE5C1EE12C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F4B8A48B-FC2F-A427-551F-96D6B96485D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7973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鏡のある部屋&#10;&#10;低い精度で自動的に生成された説明">
            <a:extLst>
              <a:ext uri="{FF2B5EF4-FFF2-40B4-BE49-F238E27FC236}">
                <a16:creationId xmlns:a16="http://schemas.microsoft.com/office/drawing/2014/main" id="{BF737BAD-7110-6B29-E934-9E6207FF25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356" y="631350"/>
            <a:ext cx="7818732"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30066" y="606045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IIDABASHI</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92922" y="5983462"/>
            <a:ext cx="11490726"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54,000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1,800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東京都千代田区飯田橋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4-9-11</a:t>
            </a:r>
          </a:p>
        </p:txBody>
      </p:sp>
      <p:pic>
        <p:nvPicPr>
          <p:cNvPr id="11" name="図 10" descr="建物の間の道&#10;&#10;中程度の精度で自動的に生成された説明">
            <a:extLst>
              <a:ext uri="{FF2B5EF4-FFF2-40B4-BE49-F238E27FC236}">
                <a16:creationId xmlns:a16="http://schemas.microsoft.com/office/drawing/2014/main" id="{AD298CFC-5202-FFD1-F7CE-C951F2393C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8688" y="631350"/>
            <a:ext cx="3477956" cy="5213840"/>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D76D3EDB-EFCA-088D-4726-6E55AD9B05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34A21439-E7A7-B1C5-4AAF-09DABF9E28F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E0FDEDAA-EBC8-2D2F-6B8B-C150B623E18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A7C3C1D8-34F6-3AD0-68A3-39EFF08871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5614" y="6076653"/>
            <a:ext cx="2593980" cy="265649"/>
          </a:xfrm>
          <a:prstGeom prst="rect">
            <a:avLst/>
          </a:prstGeom>
        </p:spPr>
      </p:pic>
      <p:sp>
        <p:nvSpPr>
          <p:cNvPr id="9" name="テキスト ボックス 8">
            <a:extLst>
              <a:ext uri="{FF2B5EF4-FFF2-40B4-BE49-F238E27FC236}">
                <a16:creationId xmlns:a16="http://schemas.microsoft.com/office/drawing/2014/main" id="{8B5F4CC6-364D-DE30-2155-439E5C2AA4BE}"/>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923C29A-A2AE-31DA-71A8-7B5FA95322D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4EB74679-1C66-89F7-41CE-2FDA9857F5E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69B5C3AB-020A-2662-91E6-871FF3B3246C}"/>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598938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リモコンを持っている男性&#10;&#10;中程度の精度で自動的に生成された説明">
            <a:extLst>
              <a:ext uri="{FF2B5EF4-FFF2-40B4-BE49-F238E27FC236}">
                <a16:creationId xmlns:a16="http://schemas.microsoft.com/office/drawing/2014/main" id="{87AD159A-0447-358C-A54A-09B2BE86CF9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1000"/>
                    </a14:imgEffect>
                  </a14:imgLayer>
                </a14:imgProps>
              </a:ext>
              <a:ext uri="{28A0092B-C50C-407E-A947-70E740481C1C}">
                <a14:useLocalDpi xmlns:a14="http://schemas.microsoft.com/office/drawing/2010/main"/>
              </a:ext>
            </a:extLst>
          </a:blip>
          <a:srcRect/>
          <a:stretch/>
        </p:blipFill>
        <p:spPr>
          <a:xfrm>
            <a:off x="4093867" y="-16993"/>
            <a:ext cx="4045767" cy="5454893"/>
          </a:xfrm>
          <a:prstGeom prst="rect">
            <a:avLst/>
          </a:prstGeom>
        </p:spPr>
      </p:pic>
      <p:pic>
        <p:nvPicPr>
          <p:cNvPr id="14" name="図 13" descr="部屋に備えている色々な家具&#10;&#10;低い精度で自動的に生成された説明">
            <a:extLst>
              <a:ext uri="{FF2B5EF4-FFF2-40B4-BE49-F238E27FC236}">
                <a16:creationId xmlns:a16="http://schemas.microsoft.com/office/drawing/2014/main" id="{B572EBB2-4FAD-B391-878D-55B3DD9AA8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39" y="-16993"/>
            <a:ext cx="4104052" cy="5454893"/>
          </a:xfrm>
          <a:prstGeom prst="rect">
            <a:avLst/>
          </a:prstGeom>
        </p:spPr>
      </p:pic>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6" progId="TCLayout.ActiveDocument.1">
                  <p:embed/>
                </p:oleObj>
              </mc:Choice>
              <mc:Fallback>
                <p:oleObj name="think-cell Slide" r:id="rId7" imgW="473" imgH="476" progId="TCLayout.ActiveDocument.1">
                  <p:embed/>
                  <p:pic>
                    <p:nvPicPr>
                      <p:cNvPr id="6" name="Object 5"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8" name="図 27" descr="携帯電話を持っている人の手&#10;&#10;自動的に生成された説明">
            <a:extLst>
              <a:ext uri="{FF2B5EF4-FFF2-40B4-BE49-F238E27FC236}">
                <a16:creationId xmlns:a16="http://schemas.microsoft.com/office/drawing/2014/main" id="{C7895D3D-CC25-EF91-63E5-D6D90EF457D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a:ext>
            </a:extLst>
          </a:blip>
          <a:srcRect/>
          <a:stretch/>
        </p:blipFill>
        <p:spPr>
          <a:xfrm>
            <a:off x="8133384" y="-16993"/>
            <a:ext cx="4067455" cy="5454893"/>
          </a:xfrm>
          <a:prstGeom prst="rect">
            <a:avLst/>
          </a:prstGeom>
        </p:spPr>
      </p:pic>
      <p:sp>
        <p:nvSpPr>
          <p:cNvPr id="34" name="正方形/長方形 33">
            <a:extLst>
              <a:ext uri="{FF2B5EF4-FFF2-40B4-BE49-F238E27FC236}">
                <a16:creationId xmlns:a16="http://schemas.microsoft.com/office/drawing/2014/main" id="{E7C0A935-6E56-EC27-23C1-6E709898BE28}"/>
              </a:ext>
            </a:extLst>
          </p:cNvPr>
          <p:cNvSpPr/>
          <p:nvPr/>
        </p:nvSpPr>
        <p:spPr>
          <a:xfrm>
            <a:off x="0" y="-2"/>
            <a:ext cx="12192000" cy="5437902"/>
          </a:xfrm>
          <a:prstGeom prst="rect">
            <a:avLst/>
          </a:prstGeom>
          <a:solidFill>
            <a:srgbClr val="45140A">
              <a:alpha val="14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1" name="加算記号 40">
            <a:extLst>
              <a:ext uri="{FF2B5EF4-FFF2-40B4-BE49-F238E27FC236}">
                <a16:creationId xmlns:a16="http://schemas.microsoft.com/office/drawing/2014/main" id="{52CFDC98-D279-6A41-CA77-EB9BEED6140D}"/>
              </a:ext>
            </a:extLst>
          </p:cNvPr>
          <p:cNvSpPr/>
          <p:nvPr/>
        </p:nvSpPr>
        <p:spPr>
          <a:xfrm>
            <a:off x="3617684" y="4240010"/>
            <a:ext cx="972731" cy="960455"/>
          </a:xfrm>
          <a:prstGeom prst="mathPlus">
            <a:avLst/>
          </a:prstGeom>
          <a:solidFill>
            <a:schemeClr val="bg1"/>
          </a:solidFill>
          <a:ln w="19050" cap="rnd" cmpd="sng" algn="ctr">
            <a:solidFill>
              <a:srgbClr val="FF6E26"/>
            </a:solidFill>
            <a:prstDash val="solid"/>
            <a:round/>
            <a:headEnd type="none" w="med" len="med"/>
            <a:tailEnd type="none" w="med" len="med"/>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3" name="正方形/長方形 42">
            <a:extLst>
              <a:ext uri="{FF2B5EF4-FFF2-40B4-BE49-F238E27FC236}">
                <a16:creationId xmlns:a16="http://schemas.microsoft.com/office/drawing/2014/main" id="{3BC64551-A9A6-923D-4688-B31528991441}"/>
              </a:ext>
            </a:extLst>
          </p:cNvPr>
          <p:cNvSpPr/>
          <p:nvPr/>
        </p:nvSpPr>
        <p:spPr>
          <a:xfrm>
            <a:off x="866843" y="429298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サイネージ放映</a:t>
            </a:r>
            <a:endParaRPr kumimoji="1" lang="ja-JP" altLang="en-US" sz="2000" b="1" dirty="0">
              <a:solidFill>
                <a:srgbClr val="FD5418"/>
              </a:solidFill>
            </a:endParaRPr>
          </a:p>
        </p:txBody>
      </p:sp>
      <p:sp>
        <p:nvSpPr>
          <p:cNvPr id="44" name="正方形/長方形 43">
            <a:extLst>
              <a:ext uri="{FF2B5EF4-FFF2-40B4-BE49-F238E27FC236}">
                <a16:creationId xmlns:a16="http://schemas.microsoft.com/office/drawing/2014/main" id="{209FB0A9-04AA-3190-B646-5D66D6CE283C}"/>
              </a:ext>
            </a:extLst>
          </p:cNvPr>
          <p:cNvSpPr/>
          <p:nvPr/>
        </p:nvSpPr>
        <p:spPr>
          <a:xfrm>
            <a:off x="4898571" y="428862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商品</a:t>
            </a:r>
            <a:r>
              <a:rPr kumimoji="1" lang="en-US" altLang="ja-JP" sz="2000" b="1" dirty="0">
                <a:solidFill>
                  <a:srgbClr val="FD5418"/>
                </a:solidFill>
              </a:rPr>
              <a:t>/</a:t>
            </a:r>
            <a:r>
              <a:rPr kumimoji="1" lang="ja-JP" altLang="en-US" sz="2000" b="1">
                <a:solidFill>
                  <a:srgbClr val="FD5418"/>
                </a:solidFill>
              </a:rPr>
              <a:t>サービス体験</a:t>
            </a:r>
            <a:endParaRPr kumimoji="1" lang="ja-JP" altLang="en-US" sz="2000" b="1" dirty="0">
              <a:solidFill>
                <a:srgbClr val="FD5418"/>
              </a:solidFill>
            </a:endParaRPr>
          </a:p>
        </p:txBody>
      </p:sp>
      <p:sp>
        <p:nvSpPr>
          <p:cNvPr id="47" name="等号 46">
            <a:extLst>
              <a:ext uri="{FF2B5EF4-FFF2-40B4-BE49-F238E27FC236}">
                <a16:creationId xmlns:a16="http://schemas.microsoft.com/office/drawing/2014/main" id="{CFFC6B9E-A291-0DAA-7E29-90610407DC34}"/>
              </a:ext>
            </a:extLst>
          </p:cNvPr>
          <p:cNvSpPr/>
          <p:nvPr/>
        </p:nvSpPr>
        <p:spPr>
          <a:xfrm>
            <a:off x="7683487" y="4228729"/>
            <a:ext cx="914400" cy="914400"/>
          </a:xfrm>
          <a:prstGeom prst="mathEqual">
            <a:avLst/>
          </a:prstGeom>
          <a:solidFill>
            <a:schemeClr val="bg1"/>
          </a:solidFill>
          <a:ln w="1905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9" name="正方形/長方形 48">
            <a:extLst>
              <a:ext uri="{FF2B5EF4-FFF2-40B4-BE49-F238E27FC236}">
                <a16:creationId xmlns:a16="http://schemas.microsoft.com/office/drawing/2014/main" id="{FD7A23DE-4C54-4FA9-9530-B6CE1936341F}"/>
              </a:ext>
            </a:extLst>
          </p:cNvPr>
          <p:cNvSpPr/>
          <p:nvPr/>
        </p:nvSpPr>
        <p:spPr>
          <a:xfrm>
            <a:off x="8972309" y="4258676"/>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b="1">
                <a:solidFill>
                  <a:srgbClr val="FD5418"/>
                </a:solidFill>
              </a:rPr>
              <a:t>購入</a:t>
            </a:r>
            <a:r>
              <a:rPr lang="en-US" altLang="ja-JP" sz="2000" b="1" dirty="0">
                <a:solidFill>
                  <a:srgbClr val="FD5418"/>
                </a:solidFill>
              </a:rPr>
              <a:t>/</a:t>
            </a:r>
            <a:r>
              <a:rPr lang="ja-JP" altLang="en-US" sz="2000" b="1">
                <a:solidFill>
                  <a:srgbClr val="FD5418"/>
                </a:solidFill>
              </a:rPr>
              <a:t>登録</a:t>
            </a:r>
            <a:endParaRPr kumimoji="1" lang="ja-JP" altLang="en-US" sz="1600" b="1" dirty="0">
              <a:solidFill>
                <a:srgbClr val="FD5418"/>
              </a:solidFill>
            </a:endParaRPr>
          </a:p>
        </p:txBody>
      </p:sp>
      <p:grpSp>
        <p:nvGrpSpPr>
          <p:cNvPr id="66" name="グループ化 65">
            <a:extLst>
              <a:ext uri="{FF2B5EF4-FFF2-40B4-BE49-F238E27FC236}">
                <a16:creationId xmlns:a16="http://schemas.microsoft.com/office/drawing/2014/main" id="{2F4F8A61-E446-665F-A113-CC7193F2AC39}"/>
              </a:ext>
            </a:extLst>
          </p:cNvPr>
          <p:cNvGrpSpPr/>
          <p:nvPr/>
        </p:nvGrpSpPr>
        <p:grpSpPr>
          <a:xfrm>
            <a:off x="3012374" y="3194693"/>
            <a:ext cx="957943" cy="968828"/>
            <a:chOff x="3348773" y="222268"/>
            <a:chExt cx="957943" cy="968828"/>
          </a:xfrm>
        </p:grpSpPr>
        <p:sp>
          <p:nvSpPr>
            <p:cNvPr id="59" name="円形吹き出し 58">
              <a:extLst>
                <a:ext uri="{FF2B5EF4-FFF2-40B4-BE49-F238E27FC236}">
                  <a16:creationId xmlns:a16="http://schemas.microsoft.com/office/drawing/2014/main" id="{015A645B-DD2B-6FF9-AADE-07ADDA038BB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64" name="テキスト ボックス 63">
              <a:extLst>
                <a:ext uri="{FF2B5EF4-FFF2-40B4-BE49-F238E27FC236}">
                  <a16:creationId xmlns:a16="http://schemas.microsoft.com/office/drawing/2014/main" id="{5EE338BB-8B05-FED6-76D8-917A844ED7D6}"/>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rPr>
                <a:t>認知</a:t>
              </a:r>
              <a:endParaRPr kumimoji="1" lang="ja-JP" altLang="en-US" b="1" dirty="0" err="1">
                <a:solidFill>
                  <a:schemeClr val="bg1"/>
                </a:solidFill>
              </a:endParaRPr>
            </a:p>
          </p:txBody>
        </p:sp>
      </p:grpSp>
      <p:grpSp>
        <p:nvGrpSpPr>
          <p:cNvPr id="68" name="グループ化 67">
            <a:extLst>
              <a:ext uri="{FF2B5EF4-FFF2-40B4-BE49-F238E27FC236}">
                <a16:creationId xmlns:a16="http://schemas.microsoft.com/office/drawing/2014/main" id="{CE6A659B-4CFD-6044-FB74-0E83DA691426}"/>
              </a:ext>
            </a:extLst>
          </p:cNvPr>
          <p:cNvGrpSpPr/>
          <p:nvPr/>
        </p:nvGrpSpPr>
        <p:grpSpPr>
          <a:xfrm>
            <a:off x="7045537" y="3167479"/>
            <a:ext cx="957943" cy="968828"/>
            <a:chOff x="3348773" y="222268"/>
            <a:chExt cx="957943" cy="968828"/>
          </a:xfrm>
        </p:grpSpPr>
        <p:sp>
          <p:nvSpPr>
            <p:cNvPr id="69" name="円形吹き出し 68">
              <a:extLst>
                <a:ext uri="{FF2B5EF4-FFF2-40B4-BE49-F238E27FC236}">
                  <a16:creationId xmlns:a16="http://schemas.microsoft.com/office/drawing/2014/main" id="{67DCEB2E-AB8F-C7A6-14E2-94380ED2CFE8}"/>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0" name="テキスト ボックス 69">
              <a:extLst>
                <a:ext uri="{FF2B5EF4-FFF2-40B4-BE49-F238E27FC236}">
                  <a16:creationId xmlns:a16="http://schemas.microsoft.com/office/drawing/2014/main" id="{4CD943DA-3D85-10E6-2F38-1BDBC027DA3A}"/>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興味</a:t>
              </a:r>
              <a:endParaRPr kumimoji="1" lang="ja-JP" altLang="en-US" b="1" dirty="0" err="1">
                <a:solidFill>
                  <a:schemeClr val="bg1"/>
                </a:solidFill>
              </a:endParaRPr>
            </a:p>
          </p:txBody>
        </p:sp>
      </p:grpSp>
      <p:grpSp>
        <p:nvGrpSpPr>
          <p:cNvPr id="71" name="グループ化 70">
            <a:extLst>
              <a:ext uri="{FF2B5EF4-FFF2-40B4-BE49-F238E27FC236}">
                <a16:creationId xmlns:a16="http://schemas.microsoft.com/office/drawing/2014/main" id="{26379A1D-9ADF-71CA-5F67-3BE15616C52B}"/>
              </a:ext>
            </a:extLst>
          </p:cNvPr>
          <p:cNvGrpSpPr/>
          <p:nvPr/>
        </p:nvGrpSpPr>
        <p:grpSpPr>
          <a:xfrm>
            <a:off x="11025967" y="3140265"/>
            <a:ext cx="957943" cy="968828"/>
            <a:chOff x="3348773" y="222268"/>
            <a:chExt cx="957943" cy="968828"/>
          </a:xfrm>
        </p:grpSpPr>
        <p:sp>
          <p:nvSpPr>
            <p:cNvPr id="72" name="円形吹き出し 71">
              <a:extLst>
                <a:ext uri="{FF2B5EF4-FFF2-40B4-BE49-F238E27FC236}">
                  <a16:creationId xmlns:a16="http://schemas.microsoft.com/office/drawing/2014/main" id="{AE1B4437-3783-38F6-AADB-FFA672C449C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3" name="テキスト ボックス 72">
              <a:extLst>
                <a:ext uri="{FF2B5EF4-FFF2-40B4-BE49-F238E27FC236}">
                  <a16:creationId xmlns:a16="http://schemas.microsoft.com/office/drawing/2014/main" id="{623DC805-066D-0512-AA81-F680952F3F5C}"/>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行動</a:t>
              </a:r>
              <a:endParaRPr kumimoji="1" lang="ja-JP" altLang="en-US" b="1" dirty="0" err="1">
                <a:solidFill>
                  <a:schemeClr val="bg1"/>
                </a:solidFill>
              </a:endParaRPr>
            </a:p>
          </p:txBody>
        </p:sp>
      </p:grpSp>
      <p:sp>
        <p:nvSpPr>
          <p:cNvPr id="74" name="テキスト ボックス 73">
            <a:extLst>
              <a:ext uri="{FF2B5EF4-FFF2-40B4-BE49-F238E27FC236}">
                <a16:creationId xmlns:a16="http://schemas.microsoft.com/office/drawing/2014/main" id="{E87E23D0-2C33-8421-FB7C-23DB30815ED2}"/>
              </a:ext>
            </a:extLst>
          </p:cNvPr>
          <p:cNvSpPr txBox="1"/>
          <p:nvPr/>
        </p:nvSpPr>
        <p:spPr>
          <a:xfrm>
            <a:off x="5638799" y="563074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動画配信と店舗での商品体験を掛け合わせることで</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喫煙所内で</a:t>
            </a:r>
            <a:r>
              <a:rPr lang="ja-JP" altLang="en-US" sz="2400" b="1" spc="300">
                <a:solidFill>
                  <a:srgbClr val="FD5418"/>
                </a:solidFill>
                <a:latin typeface="Hiragino Sans W7" panose="020B0400000000000000" pitchFamily="34" charset="-128"/>
                <a:ea typeface="Hiragino Sans W7" panose="020B0400000000000000" pitchFamily="34" charset="-128"/>
              </a:rPr>
              <a:t>「</a:t>
            </a:r>
            <a:r>
              <a:rPr kumimoji="1" lang="ja-JP" altLang="en-US" sz="2400" b="1" spc="300">
                <a:solidFill>
                  <a:srgbClr val="FD5418"/>
                </a:solidFill>
                <a:latin typeface="Hiragino Sans W7" panose="020B0400000000000000" pitchFamily="34" charset="-128"/>
                <a:ea typeface="Hiragino Sans W7" panose="020B0400000000000000" pitchFamily="34" charset="-128"/>
              </a:rPr>
              <a:t>認知」から「購入」までをスムーズに完結</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p:txBody>
      </p:sp>
      <p:pic>
        <p:nvPicPr>
          <p:cNvPr id="5" name="図 4" descr="アイコン&#10;&#10;自動的に生成された説明">
            <a:extLst>
              <a:ext uri="{FF2B5EF4-FFF2-40B4-BE49-F238E27FC236}">
                <a16:creationId xmlns:a16="http://schemas.microsoft.com/office/drawing/2014/main" id="{8C752635-3A05-E598-3390-BDE21A668BDB}"/>
              </a:ext>
            </a:extLst>
          </p:cNvPr>
          <p:cNvPicPr>
            <a:picLocks noChangeAspect="1"/>
          </p:cNvPicPr>
          <p:nvPr/>
        </p:nvPicPr>
        <p:blipFill>
          <a:blip r:embed="rId12"/>
          <a:stretch>
            <a:fillRect/>
          </a:stretch>
        </p:blipFill>
        <p:spPr>
          <a:xfrm>
            <a:off x="634498" y="2171707"/>
            <a:ext cx="2905943" cy="2905943"/>
          </a:xfrm>
          <a:prstGeom prst="rect">
            <a:avLst/>
          </a:prstGeom>
        </p:spPr>
      </p:pic>
      <p:pic>
        <p:nvPicPr>
          <p:cNvPr id="10" name="図 9" descr="アイコン&#10;&#10;自動的に生成された説明">
            <a:extLst>
              <a:ext uri="{FF2B5EF4-FFF2-40B4-BE49-F238E27FC236}">
                <a16:creationId xmlns:a16="http://schemas.microsoft.com/office/drawing/2014/main" id="{6CBFAA65-6D20-36BD-F9C6-77E9D6D7F27A}"/>
              </a:ext>
            </a:extLst>
          </p:cNvPr>
          <p:cNvPicPr>
            <a:picLocks noChangeAspect="1"/>
          </p:cNvPicPr>
          <p:nvPr/>
        </p:nvPicPr>
        <p:blipFill>
          <a:blip r:embed="rId13"/>
          <a:stretch>
            <a:fillRect/>
          </a:stretch>
        </p:blipFill>
        <p:spPr>
          <a:xfrm>
            <a:off x="8795262" y="2258161"/>
            <a:ext cx="2733031" cy="2733031"/>
          </a:xfrm>
          <a:prstGeom prst="rect">
            <a:avLst/>
          </a:prstGeom>
        </p:spPr>
      </p:pic>
      <p:pic>
        <p:nvPicPr>
          <p:cNvPr id="12" name="図 11" descr="アイコン&#10;&#10;自動的に生成された説明">
            <a:extLst>
              <a:ext uri="{FF2B5EF4-FFF2-40B4-BE49-F238E27FC236}">
                <a16:creationId xmlns:a16="http://schemas.microsoft.com/office/drawing/2014/main" id="{284EE8B7-36CE-9B85-7BA7-B985927F325D}"/>
              </a:ext>
            </a:extLst>
          </p:cNvPr>
          <p:cNvPicPr>
            <a:picLocks noChangeAspect="1"/>
          </p:cNvPicPr>
          <p:nvPr/>
        </p:nvPicPr>
        <p:blipFill>
          <a:blip r:embed="rId14"/>
          <a:stretch>
            <a:fillRect/>
          </a:stretch>
        </p:blipFill>
        <p:spPr>
          <a:xfrm>
            <a:off x="4770937" y="2303292"/>
            <a:ext cx="2642771" cy="2642771"/>
          </a:xfrm>
          <a:prstGeom prst="rect">
            <a:avLst/>
          </a:prstGeom>
        </p:spPr>
      </p:pic>
    </p:spTree>
    <p:extLst>
      <p:ext uri="{BB962C8B-B14F-4D97-AF65-F5344CB8AC3E}">
        <p14:creationId xmlns:p14="http://schemas.microsoft.com/office/powerpoint/2010/main" val="2649077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屋内, 建物, 部屋, 床 が含まれている画像&#10;&#10;自動的に生成された説明">
            <a:extLst>
              <a:ext uri="{FF2B5EF4-FFF2-40B4-BE49-F238E27FC236}">
                <a16:creationId xmlns:a16="http://schemas.microsoft.com/office/drawing/2014/main" id="{3C38E4B7-1001-2ED3-6B15-4486F19F91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31350"/>
            <a:ext cx="7822299" cy="5220287"/>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53141" y="6129885"/>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TORANOMON</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6028076"/>
            <a:ext cx="11758318"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2-3-17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丁目タワー </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11" name="図 10" descr="建物, キッチン, 座る, 冷蔵庫 が含まれている画像&#10;&#10;自動的に生成された説明">
            <a:extLst>
              <a:ext uri="{FF2B5EF4-FFF2-40B4-BE49-F238E27FC236}">
                <a16:creationId xmlns:a16="http://schemas.microsoft.com/office/drawing/2014/main" id="{3B95F00D-D433-DA6A-BA82-E8569243D9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73481" y="631349"/>
            <a:ext cx="4003782" cy="2671963"/>
          </a:xfrm>
          <a:prstGeom prst="rect">
            <a:avLst/>
          </a:prstGeom>
        </p:spPr>
      </p:pic>
      <p:pic>
        <p:nvPicPr>
          <p:cNvPr id="17" name="図 16" descr="障子, 建物, 屋内, 座る が含まれている画像&#10;&#10;自動的に生成された説明">
            <a:extLst>
              <a:ext uri="{FF2B5EF4-FFF2-40B4-BE49-F238E27FC236}">
                <a16:creationId xmlns:a16="http://schemas.microsoft.com/office/drawing/2014/main" id="{8718633E-C5E5-0C7C-24FB-B3459E236D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73480" y="3303312"/>
            <a:ext cx="3818519" cy="2548325"/>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34DDE70F-C8FE-651E-CD41-D5B808C4FD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8201F70D-6774-399D-5894-C7293FADE56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D2B987E4-4105-852C-4457-7A172659342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7C2D09AD-6DB0-FED8-59E4-A7CAC5E4E7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0478" y="6141474"/>
            <a:ext cx="2593980" cy="265649"/>
          </a:xfrm>
          <a:prstGeom prst="rect">
            <a:avLst/>
          </a:prstGeom>
        </p:spPr>
      </p:pic>
      <p:sp>
        <p:nvSpPr>
          <p:cNvPr id="9" name="テキスト ボックス 8">
            <a:extLst>
              <a:ext uri="{FF2B5EF4-FFF2-40B4-BE49-F238E27FC236}">
                <a16:creationId xmlns:a16="http://schemas.microsoft.com/office/drawing/2014/main" id="{4B6F5250-829B-6037-BCEC-E8DB8CF709B6}"/>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F842F83-4DC5-A108-ED89-90E6FE8F4CD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48BA461B-4B2C-DA21-973F-946A93FC4D2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20</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8585B969-6A52-9EBC-5DCB-79155C3E6C35}"/>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311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1" name="Object 30"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14103" y="6134817"/>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KAMIYACHO</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246334" y="6044633"/>
            <a:ext cx="11876082"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6</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0</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2,000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3-13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ヒューリック神谷町ビル</a:t>
            </a:r>
          </a:p>
        </p:txBody>
      </p:sp>
      <p:pic>
        <p:nvPicPr>
          <p:cNvPr id="4" name="図 3">
            <a:extLst>
              <a:ext uri="{FF2B5EF4-FFF2-40B4-BE49-F238E27FC236}">
                <a16:creationId xmlns:a16="http://schemas.microsoft.com/office/drawing/2014/main" id="{BCFE5DA2-EFE7-12D5-E2C7-D46D471400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031" y="631349"/>
            <a:ext cx="7825786" cy="5220286"/>
          </a:xfrm>
          <a:prstGeom prst="rect">
            <a:avLst/>
          </a:prstGeom>
        </p:spPr>
      </p:pic>
      <p:pic>
        <p:nvPicPr>
          <p:cNvPr id="12" name="図 11">
            <a:extLst>
              <a:ext uri="{FF2B5EF4-FFF2-40B4-BE49-F238E27FC236}">
                <a16:creationId xmlns:a16="http://schemas.microsoft.com/office/drawing/2014/main" id="{31F80E16-B4A6-65B1-2395-81B9639A61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95854" y="631349"/>
            <a:ext cx="4026154" cy="2685695"/>
          </a:xfrm>
          <a:prstGeom prst="rect">
            <a:avLst/>
          </a:prstGeom>
        </p:spPr>
      </p:pic>
      <p:pic>
        <p:nvPicPr>
          <p:cNvPr id="14" name="図 13">
            <a:extLst>
              <a:ext uri="{FF2B5EF4-FFF2-40B4-BE49-F238E27FC236}">
                <a16:creationId xmlns:a16="http://schemas.microsoft.com/office/drawing/2014/main" id="{607DA826-C532-EDE1-03D8-9A8A52C1CC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2368" y="3317044"/>
            <a:ext cx="3799632" cy="2534591"/>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4A6DD33A-ECD2-394E-8245-75D0C3C71FB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3206F538-52EB-DD38-9B65-D728251C236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AE4DB24A-4DA8-420E-81E5-78CDB6BC375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9" name="図 8">
            <a:extLst>
              <a:ext uri="{FF2B5EF4-FFF2-40B4-BE49-F238E27FC236}">
                <a16:creationId xmlns:a16="http://schemas.microsoft.com/office/drawing/2014/main" id="{9A40F502-FEB4-D1CB-FF9C-571E1815C6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7403" y="6158031"/>
            <a:ext cx="2593980" cy="265649"/>
          </a:xfrm>
          <a:prstGeom prst="rect">
            <a:avLst/>
          </a:prstGeom>
        </p:spPr>
      </p:pic>
      <p:sp>
        <p:nvSpPr>
          <p:cNvPr id="11" name="テキスト ボックス 10">
            <a:extLst>
              <a:ext uri="{FF2B5EF4-FFF2-40B4-BE49-F238E27FC236}">
                <a16:creationId xmlns:a16="http://schemas.microsoft.com/office/drawing/2014/main" id="{6D1D7510-78F5-9E98-6C55-DE4E3E054CA8}"/>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33D75AEF-5BF9-B54A-19AF-695836A70715}"/>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 name="スライド番号プレースホルダ 3">
            <a:extLst>
              <a:ext uri="{FF2B5EF4-FFF2-40B4-BE49-F238E27FC236}">
                <a16:creationId xmlns:a16="http://schemas.microsoft.com/office/drawing/2014/main" id="{C8163400-6C70-078A-513E-CA3B038B0D0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21</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B1F4A898-5A6A-8D6C-B82B-227A7356F919}"/>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981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1591EA05-FB0B-FCB3-461F-688E3E30648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1C4ABFEE-3CE2-6F6C-F7BA-0D3C60B874BA}"/>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July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18205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C3A43C9-7E03-B273-5EAD-58F713EEE06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4">
            <a:extLst>
              <a:ext uri="{FF2B5EF4-FFF2-40B4-BE49-F238E27FC236}">
                <a16:creationId xmlns:a16="http://schemas.microsoft.com/office/drawing/2014/main" id="{45B96B32-24D8-9A1F-7494-E36EDD3AB6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177" y="1613273"/>
            <a:ext cx="5677103" cy="379234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51451" y="201885"/>
            <a:ext cx="1492716"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ポスター掲出</a:t>
            </a:r>
          </a:p>
        </p:txBody>
      </p:sp>
      <p:sp>
        <p:nvSpPr>
          <p:cNvPr id="17" name="テキスト ボックス 16">
            <a:extLst>
              <a:ext uri="{FF2B5EF4-FFF2-40B4-BE49-F238E27FC236}">
                <a16:creationId xmlns:a16="http://schemas.microsoft.com/office/drawing/2014/main" id="{6718E864-71AA-D2E2-2118-70B5B24C0C19}"/>
              </a:ext>
            </a:extLst>
          </p:cNvPr>
          <p:cNvSpPr txBox="1"/>
          <p:nvPr/>
        </p:nvSpPr>
        <p:spPr>
          <a:xfrm>
            <a:off x="984774" y="5241155"/>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ポスターはデータでの納品、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掲出時期や店舗の都合により、急遽掲出ができなくなる場合がございます。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0" name="テキスト ボックス 19">
            <a:extLst>
              <a:ext uri="{FF2B5EF4-FFF2-40B4-BE49-F238E27FC236}">
                <a16:creationId xmlns:a16="http://schemas.microsoft.com/office/drawing/2014/main" id="{B9B40913-795E-EA6C-DA59-9E16452E2FD9}"/>
              </a:ext>
            </a:extLst>
          </p:cNvPr>
          <p:cNvSpPr txBox="1"/>
          <p:nvPr/>
        </p:nvSpPr>
        <p:spPr>
          <a:xfrm>
            <a:off x="5228893" y="5624004"/>
            <a:ext cx="5753688" cy="584775"/>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p>
        </p:txBody>
      </p:sp>
      <p:sp>
        <p:nvSpPr>
          <p:cNvPr id="27" name="円/楕円 26">
            <a:extLst>
              <a:ext uri="{FF2B5EF4-FFF2-40B4-BE49-F238E27FC236}">
                <a16:creationId xmlns:a16="http://schemas.microsoft.com/office/drawing/2014/main" id="{C6CD74AF-6880-7451-A019-C61DB0A28844}"/>
              </a:ext>
            </a:extLst>
          </p:cNvPr>
          <p:cNvSpPr>
            <a:spLocks noChangeAspect="1"/>
          </p:cNvSpPr>
          <p:nvPr/>
        </p:nvSpPr>
        <p:spPr>
          <a:xfrm>
            <a:off x="5580067" y="4369307"/>
            <a:ext cx="881694" cy="877135"/>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pic>
        <p:nvPicPr>
          <p:cNvPr id="1028" name="Picture 4" descr="看板資材・広告資材のことなら新星社 -バリウススタンド看板 片面タイプ シルバー W 486×H 1,080×D 405mm: 屋外対応サイン">
            <a:extLst>
              <a:ext uri="{FF2B5EF4-FFF2-40B4-BE49-F238E27FC236}">
                <a16:creationId xmlns:a16="http://schemas.microsoft.com/office/drawing/2014/main" id="{B5660C01-65B6-04A4-7BF6-DB0AAC42CB3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3036389" y="3214554"/>
            <a:ext cx="2132944" cy="2132944"/>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65EA68A3-6416-1950-3368-8C953E3EB151}"/>
              </a:ext>
            </a:extLst>
          </p:cNvPr>
          <p:cNvSpPr txBox="1"/>
          <p:nvPr/>
        </p:nvSpPr>
        <p:spPr>
          <a:xfrm>
            <a:off x="4136848" y="5223751"/>
            <a:ext cx="1092045" cy="261610"/>
          </a:xfrm>
          <a:prstGeom prst="rect">
            <a:avLst/>
          </a:prstGeom>
          <a:noFill/>
        </p:spPr>
        <p:txBody>
          <a:bodyPr wrap="square" rtlCol="0">
            <a:spAutoFit/>
          </a:bodyPr>
          <a:lstStyle/>
          <a:p>
            <a:pPr algn="ct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イメージ</a:t>
            </a: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endPar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6" name="上矢印 15">
            <a:extLst>
              <a:ext uri="{FF2B5EF4-FFF2-40B4-BE49-F238E27FC236}">
                <a16:creationId xmlns:a16="http://schemas.microsoft.com/office/drawing/2014/main" id="{4F129701-EE81-1E50-2AA7-CCF1F14A89A9}"/>
              </a:ext>
            </a:extLst>
          </p:cNvPr>
          <p:cNvSpPr/>
          <p:nvPr/>
        </p:nvSpPr>
        <p:spPr>
          <a:xfrm rot="5400000">
            <a:off x="4875602" y="4631227"/>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Poster</a:t>
            </a:r>
          </a:p>
        </p:txBody>
      </p:sp>
      <p:sp>
        <p:nvSpPr>
          <p:cNvPr id="8" name="テキスト ボックス 7">
            <a:extLst>
              <a:ext uri="{FF2B5EF4-FFF2-40B4-BE49-F238E27FC236}">
                <a16:creationId xmlns:a16="http://schemas.microsoft.com/office/drawing/2014/main" id="{5B231A17-EE32-E82D-4D41-6519FC1957A3}"/>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喫煙所店舗にポスターを掲出した看板を設置します。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ユーザーの目線を集中させることで</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広告認知効果を高める最もシンプルな施策です。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店舗を指定して設置することができるため、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エリアを限定した展開も可能です。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pic>
        <p:nvPicPr>
          <p:cNvPr id="13" name="図 12" descr="抽象, スーツ が含まれている画像&#10;&#10;自動的に生成された説明">
            <a:extLst>
              <a:ext uri="{FF2B5EF4-FFF2-40B4-BE49-F238E27FC236}">
                <a16:creationId xmlns:a16="http://schemas.microsoft.com/office/drawing/2014/main" id="{17DC5FBF-EA08-B103-D912-E398B283D398}"/>
              </a:ext>
            </a:extLst>
          </p:cNvPr>
          <p:cNvPicPr>
            <a:picLocks noChangeAspect="1"/>
          </p:cNvPicPr>
          <p:nvPr/>
        </p:nvPicPr>
        <p:blipFill rotWithShape="1">
          <a:blip r:embed="rId5"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a:off x="9017486" y="3214555"/>
            <a:ext cx="650181" cy="1245686"/>
          </a:xfrm>
          <a:prstGeom prst="rect">
            <a:avLst/>
          </a:prstGeom>
        </p:spPr>
      </p:pic>
      <p:pic>
        <p:nvPicPr>
          <p:cNvPr id="22" name="図 21" descr="抽象 が含まれている画像&#10;&#10;自動的に生成された説明">
            <a:extLst>
              <a:ext uri="{FF2B5EF4-FFF2-40B4-BE49-F238E27FC236}">
                <a16:creationId xmlns:a16="http://schemas.microsoft.com/office/drawing/2014/main" id="{DCC2440A-4650-3687-7FF7-6F29742D932D}"/>
              </a:ext>
            </a:extLst>
          </p:cNvPr>
          <p:cNvPicPr>
            <a:picLocks noChangeAspect="1"/>
          </p:cNvPicPr>
          <p:nvPr/>
        </p:nvPicPr>
        <p:blipFill>
          <a:blip r:embed="rId6">
            <a:clrChange>
              <a:clrFrom>
                <a:srgbClr val="FFFFFF"/>
              </a:clrFrom>
              <a:clrTo>
                <a:srgbClr val="FFFFFF">
                  <a:alpha val="0"/>
                </a:srgbClr>
              </a:clrTo>
            </a:clrChange>
            <a:alphaModFix amt="70000"/>
          </a:blip>
          <a:stretch>
            <a:fillRect/>
          </a:stretch>
        </p:blipFill>
        <p:spPr>
          <a:xfrm>
            <a:off x="9520167" y="3020595"/>
            <a:ext cx="1084523" cy="2169043"/>
          </a:xfrm>
          <a:prstGeom prst="rect">
            <a:avLst/>
          </a:prstGeom>
        </p:spPr>
      </p:pic>
      <p:graphicFrame>
        <p:nvGraphicFramePr>
          <p:cNvPr id="6" name="表 5">
            <a:extLst>
              <a:ext uri="{FF2B5EF4-FFF2-40B4-BE49-F238E27FC236}">
                <a16:creationId xmlns:a16="http://schemas.microsoft.com/office/drawing/2014/main" id="{B0F9C577-DE81-FCAB-3432-C9D5A99371E7}"/>
              </a:ext>
            </a:extLst>
          </p:cNvPr>
          <p:cNvGraphicFramePr>
            <a:graphicFrameLocks noGrp="1"/>
          </p:cNvGraphicFramePr>
          <p:nvPr>
            <p:extLst>
              <p:ext uri="{D42A27DB-BD31-4B8C-83A1-F6EECF244321}">
                <p14:modId xmlns:p14="http://schemas.microsoft.com/office/powerpoint/2010/main" val="3874170184"/>
              </p:ext>
            </p:extLst>
          </p:nvPr>
        </p:nvGraphicFramePr>
        <p:xfrm>
          <a:off x="1084979" y="3243581"/>
          <a:ext cx="2132944" cy="1270000"/>
        </p:xfrm>
        <a:graphic>
          <a:graphicData uri="http://schemas.openxmlformats.org/drawingml/2006/table">
            <a:tbl>
              <a:tblPr>
                <a:tableStyleId>{5C22544A-7EE6-4342-B048-85BDC9FD1C3A}</a:tableStyleId>
              </a:tblPr>
              <a:tblGrid>
                <a:gridCol w="860255">
                  <a:extLst>
                    <a:ext uri="{9D8B030D-6E8A-4147-A177-3AD203B41FA5}">
                      <a16:colId xmlns:a16="http://schemas.microsoft.com/office/drawing/2014/main" val="981460506"/>
                    </a:ext>
                  </a:extLst>
                </a:gridCol>
                <a:gridCol w="127268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サイズ</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 sz="1050" u="none" strike="noStrike" dirty="0">
                          <a:effectLst/>
                        </a:rPr>
                        <a:t>タテA1</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 </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実施店舗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1</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店舗</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980103"/>
                  </a:ext>
                </a:extLst>
              </a:tr>
              <a:tr h="254000">
                <a:tc>
                  <a:txBody>
                    <a:bodyPr/>
                    <a:lstStyle/>
                    <a:p>
                      <a:pPr algn="l" fontAlgn="ctr"/>
                      <a:r>
                        <a:rPr lang="ja-JP" altLang="en-US" sz="1050" u="none" strike="noStrike">
                          <a:effectLst/>
                        </a:rPr>
                        <a:t> 設置枚数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1</a:t>
                      </a:r>
                      <a:r>
                        <a:rPr lang="ja-JP" altLang="en-US" sz="1050" u="none" strike="noStrike">
                          <a:effectLst/>
                        </a:rPr>
                        <a:t>枚</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1</a:t>
                      </a:r>
                      <a:r>
                        <a:rPr lang="ja-JP" altLang="en-US" sz="1050" u="none" strike="noStrike">
                          <a:effectLst/>
                        </a:rPr>
                        <a:t>ヶ月</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納品形態</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bl>
          </a:graphicData>
        </a:graphic>
      </p:graphicFrame>
      <p:sp>
        <p:nvSpPr>
          <p:cNvPr id="10" name="テキスト ボックス 9">
            <a:extLst>
              <a:ext uri="{FF2B5EF4-FFF2-40B4-BE49-F238E27FC236}">
                <a16:creationId xmlns:a16="http://schemas.microsoft.com/office/drawing/2014/main" id="{C0C9B780-9D5E-BA10-DBF2-B8787F182EC1}"/>
              </a:ext>
            </a:extLst>
          </p:cNvPr>
          <p:cNvSpPr txBox="1"/>
          <p:nvPr/>
        </p:nvSpPr>
        <p:spPr>
          <a:xfrm>
            <a:off x="979451" y="2978631"/>
            <a:ext cx="607859" cy="261610"/>
          </a:xfrm>
          <a:prstGeom prst="rect">
            <a:avLst/>
          </a:prstGeom>
          <a:noFill/>
        </p:spPr>
        <p:txBody>
          <a:bodyPr wrap="none" rtlCol="0">
            <a:spAutoFit/>
          </a:bodyPr>
          <a:lstStyle/>
          <a:p>
            <a:r>
              <a:rPr kumimoji="1" lang="ja-JP" altLang="en-US" sz="1050"/>
              <a:t>■仕様</a:t>
            </a:r>
          </a:p>
        </p:txBody>
      </p:sp>
      <p:sp>
        <p:nvSpPr>
          <p:cNvPr id="11" name="テキスト ボックス 10">
            <a:extLst>
              <a:ext uri="{FF2B5EF4-FFF2-40B4-BE49-F238E27FC236}">
                <a16:creationId xmlns:a16="http://schemas.microsoft.com/office/drawing/2014/main" id="{10716DF0-E59F-49A5-66F5-2178D8757140}"/>
              </a:ext>
            </a:extLst>
          </p:cNvPr>
          <p:cNvSpPr txBox="1"/>
          <p:nvPr/>
        </p:nvSpPr>
        <p:spPr>
          <a:xfrm>
            <a:off x="984774" y="5014138"/>
            <a:ext cx="857927" cy="253916"/>
          </a:xfrm>
          <a:prstGeom prst="rect">
            <a:avLst/>
          </a:prstGeom>
          <a:noFill/>
        </p:spPr>
        <p:txBody>
          <a:bodyPr wrap="none" rtlCol="0">
            <a:spAutoFit/>
          </a:bodyPr>
          <a:lstStyle/>
          <a:p>
            <a:r>
              <a:rPr kumimoji="1" lang="ja-JP" altLang="en-US" sz="1050"/>
              <a:t>■注意事項</a:t>
            </a:r>
          </a:p>
        </p:txBody>
      </p:sp>
      <p:sp>
        <p:nvSpPr>
          <p:cNvPr id="14" name="テキスト ボックス 13">
            <a:extLst>
              <a:ext uri="{FF2B5EF4-FFF2-40B4-BE49-F238E27FC236}">
                <a16:creationId xmlns:a16="http://schemas.microsoft.com/office/drawing/2014/main" id="{5C8C5FD0-24BE-9AC5-97F7-D6D26FB1B746}"/>
              </a:ext>
            </a:extLst>
          </p:cNvPr>
          <p:cNvSpPr txBox="1"/>
          <p:nvPr/>
        </p:nvSpPr>
        <p:spPr>
          <a:xfrm>
            <a:off x="1018302" y="4563652"/>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2" name="スライド番号プレースホルダ 3">
            <a:extLst>
              <a:ext uri="{FF2B5EF4-FFF2-40B4-BE49-F238E27FC236}">
                <a16:creationId xmlns:a16="http://schemas.microsoft.com/office/drawing/2014/main" id="{697EA2D5-95A5-97FA-2AFF-8DDF5D4119E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4FE96CEF-9E60-424F-C2DC-BE6DE44D11AF}"/>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5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53CBCAA-1558-3AE2-C051-9676C7A431D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屋内, 天井, テーブル, 大きい が含まれている画像&#10;&#10;自動的に生成された説明">
            <a:extLst>
              <a:ext uri="{FF2B5EF4-FFF2-40B4-BE49-F238E27FC236}">
                <a16:creationId xmlns:a16="http://schemas.microsoft.com/office/drawing/2014/main" id="{CB4CEEFC-3646-8567-DEDB-12C796C4A244}"/>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5038982" y="1797230"/>
            <a:ext cx="4575498" cy="3346038"/>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67031" y="201885"/>
            <a:ext cx="1685077"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タッチ</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&amp;</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トライ</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67435"/>
          </a:xfrm>
          <a:prstGeom prst="rect">
            <a:avLst/>
          </a:prstGeom>
        </p:spPr>
        <p:txBody>
          <a:bodyPr wrap="square">
            <a:spAutoFit/>
          </a:bodyPr>
          <a:lstStyle/>
          <a:p>
            <a:pPr>
              <a:lnSpc>
                <a:spcPts val="9500"/>
              </a:lnSpc>
            </a:pPr>
            <a:r>
              <a:rPr lang="en-US" altLang="ja-JP" sz="5400" b="1" spc="200" dirty="0" err="1">
                <a:ln w="19050">
                  <a:solidFill>
                    <a:srgbClr val="FF6E26"/>
                  </a:solidFill>
                </a:ln>
                <a:solidFill>
                  <a:schemeClr val="bg1"/>
                </a:solidFill>
                <a:latin typeface="DIN Alternate" panose="020B0500000000000000" pitchFamily="34" charset="0"/>
                <a:ea typeface="Hiragino Sans W6" panose="020B0400000000000000" pitchFamily="34" charset="-128"/>
              </a:rPr>
              <a:t>Touch&amp;Try</a:t>
            </a:r>
            <a:endPar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endParaRPr>
          </a:p>
        </p:txBody>
      </p:sp>
      <p:pic>
        <p:nvPicPr>
          <p:cNvPr id="5" name="図 4" descr="カウンターの上のパンフレットの束&#10;&#10;自動的に生成された説明">
            <a:extLst>
              <a:ext uri="{FF2B5EF4-FFF2-40B4-BE49-F238E27FC236}">
                <a16:creationId xmlns:a16="http://schemas.microsoft.com/office/drawing/2014/main" id="{6EA60814-0366-2430-B10F-4076A494150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32598" y="2863888"/>
            <a:ext cx="1922624" cy="1278440"/>
          </a:xfrm>
          <a:prstGeom prst="rect">
            <a:avLst/>
          </a:prstGeom>
          <a:ln>
            <a:noFill/>
          </a:ln>
          <a:effectLst>
            <a:outerShdw blurRad="292100" dist="139700" dir="2700000" algn="tl" rotWithShape="0">
              <a:srgbClr val="333333">
                <a:alpha val="65000"/>
              </a:srgbClr>
            </a:outerShdw>
          </a:effectLst>
        </p:spPr>
      </p:pic>
      <p:sp>
        <p:nvSpPr>
          <p:cNvPr id="8" name="テキスト ボックス 7">
            <a:extLst>
              <a:ext uri="{FF2B5EF4-FFF2-40B4-BE49-F238E27FC236}">
                <a16:creationId xmlns:a16="http://schemas.microsoft.com/office/drawing/2014/main" id="{52B8959D-D235-2F23-B01E-C71301CDFEC9}"/>
              </a:ext>
            </a:extLst>
          </p:cNvPr>
          <p:cNvSpPr txBox="1"/>
          <p:nvPr/>
        </p:nvSpPr>
        <p:spPr>
          <a:xfrm>
            <a:off x="4603932" y="5560077"/>
            <a:ext cx="6376778" cy="754053"/>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1,000,000</a:t>
            </a:r>
            <a:r>
              <a:rPr lang="ja-JP" altLang="en-US" sz="2000" b="1" u="sng">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a:p>
            <a:pPr algn="r"/>
            <a:r>
              <a:rPr lang="en-US" altLang="ja-JP" sz="1100" b="1"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ja-JP" altLang="en-US" sz="1100" b="1">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商材により応相談となります。</a:t>
            </a:r>
          </a:p>
        </p:txBody>
      </p:sp>
      <p:sp>
        <p:nvSpPr>
          <p:cNvPr id="27" name="円/楕円 26">
            <a:extLst>
              <a:ext uri="{FF2B5EF4-FFF2-40B4-BE49-F238E27FC236}">
                <a16:creationId xmlns:a16="http://schemas.microsoft.com/office/drawing/2014/main" id="{C6CD74AF-6880-7451-A019-C61DB0A28844}"/>
              </a:ext>
            </a:extLst>
          </p:cNvPr>
          <p:cNvSpPr>
            <a:spLocks noChangeAspect="1"/>
          </p:cNvSpPr>
          <p:nvPr/>
        </p:nvSpPr>
        <p:spPr>
          <a:xfrm>
            <a:off x="7792321" y="3064542"/>
            <a:ext cx="881694" cy="877135"/>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6" name="上矢印 15">
            <a:extLst>
              <a:ext uri="{FF2B5EF4-FFF2-40B4-BE49-F238E27FC236}">
                <a16:creationId xmlns:a16="http://schemas.microsoft.com/office/drawing/2014/main" id="{4F129701-EE81-1E50-2AA7-CCF1F14A89A9}"/>
              </a:ext>
            </a:extLst>
          </p:cNvPr>
          <p:cNvSpPr/>
          <p:nvPr/>
        </p:nvSpPr>
        <p:spPr>
          <a:xfrm rot="16200000">
            <a:off x="8790956" y="3326463"/>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3" name="図 12" descr="抽象 が含まれている画像&#10;&#10;自動的に生成された説明">
            <a:extLst>
              <a:ext uri="{FF2B5EF4-FFF2-40B4-BE49-F238E27FC236}">
                <a16:creationId xmlns:a16="http://schemas.microsoft.com/office/drawing/2014/main" id="{44C48B4C-C45B-8E79-1B69-C97042DED096}"/>
              </a:ext>
            </a:extLst>
          </p:cNvPr>
          <p:cNvPicPr>
            <a:picLocks noChangeAspect="1"/>
          </p:cNvPicPr>
          <p:nvPr/>
        </p:nvPicPr>
        <p:blipFill>
          <a:blip r:embed="rId6"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566634" y="3045801"/>
            <a:ext cx="819136" cy="1638271"/>
          </a:xfrm>
          <a:prstGeom prst="rect">
            <a:avLst/>
          </a:prstGeom>
        </p:spPr>
      </p:pic>
      <p:sp>
        <p:nvSpPr>
          <p:cNvPr id="2" name="テキスト ボックス 1">
            <a:extLst>
              <a:ext uri="{FF2B5EF4-FFF2-40B4-BE49-F238E27FC236}">
                <a16:creationId xmlns:a16="http://schemas.microsoft.com/office/drawing/2014/main" id="{B41DA917-FA03-C81A-E284-2AE2FA47867C}"/>
              </a:ext>
            </a:extLst>
          </p:cNvPr>
          <p:cNvSpPr txBox="1"/>
          <p:nvPr/>
        </p:nvSpPr>
        <p:spPr>
          <a:xfrm>
            <a:off x="984774" y="5167947"/>
            <a:ext cx="4779922" cy="132343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配布用カードはデータでの納品、もしくは現物納品のいずれでも対応可能ですが、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商品テスター・配布カードと合わせて、ポップの設置も可能です。（現物納品）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4" name="テキスト ボックス 13">
            <a:extLst>
              <a:ext uri="{FF2B5EF4-FFF2-40B4-BE49-F238E27FC236}">
                <a16:creationId xmlns:a16="http://schemas.microsoft.com/office/drawing/2014/main" id="{EB386321-54C5-1D34-A621-E1B0958DB37F}"/>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喫煙所店舗に商品のテスターと配布用のカードを</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商品の認知から興味・関心、商品体験、さらには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購入までの行動ステップを一度に完結できる</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特別なプロモーション施策です。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graphicFrame>
        <p:nvGraphicFramePr>
          <p:cNvPr id="17" name="表 16">
            <a:extLst>
              <a:ext uri="{FF2B5EF4-FFF2-40B4-BE49-F238E27FC236}">
                <a16:creationId xmlns:a16="http://schemas.microsoft.com/office/drawing/2014/main" id="{5EC6E10E-DB42-C698-EAAB-16574293EE01}"/>
              </a:ext>
            </a:extLst>
          </p:cNvPr>
          <p:cNvGraphicFramePr>
            <a:graphicFrameLocks noGrp="1"/>
          </p:cNvGraphicFramePr>
          <p:nvPr>
            <p:extLst>
              <p:ext uri="{D42A27DB-BD31-4B8C-83A1-F6EECF244321}">
                <p14:modId xmlns:p14="http://schemas.microsoft.com/office/powerpoint/2010/main" val="3162243981"/>
              </p:ext>
            </p:extLst>
          </p:nvPr>
        </p:nvGraphicFramePr>
        <p:xfrm>
          <a:off x="1084979" y="3041486"/>
          <a:ext cx="3518954" cy="1524000"/>
        </p:xfrm>
        <a:graphic>
          <a:graphicData uri="http://schemas.openxmlformats.org/drawingml/2006/table">
            <a:tbl>
              <a:tblPr>
                <a:tableStyleId>{5C22544A-7EE6-4342-B048-85BDC9FD1C3A}</a:tableStyleId>
              </a:tblPr>
              <a:tblGrid>
                <a:gridCol w="1020045">
                  <a:extLst>
                    <a:ext uri="{9D8B030D-6E8A-4147-A177-3AD203B41FA5}">
                      <a16:colId xmlns:a16="http://schemas.microsoft.com/office/drawing/2014/main" val="981460506"/>
                    </a:ext>
                  </a:extLst>
                </a:gridCol>
                <a:gridCol w="249890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設置個数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別途協議</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ja-JP" altLang="en-US" sz="1050" u="none" strike="noStrike">
                          <a:effectLst/>
                        </a:rPr>
                        <a:t> 実施店舗</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20</a:t>
                      </a:r>
                      <a:r>
                        <a:rPr lang="ja-JP" altLang="en-US" sz="1050" u="none" strike="noStrike">
                          <a:effectLst/>
                        </a:rPr>
                        <a:t>店舗　</a:t>
                      </a:r>
                      <a:r>
                        <a:rPr lang="en-US" altLang="ja-JP" sz="1050" u="none" strike="noStrike" dirty="0">
                          <a:effectLst/>
                        </a:rPr>
                        <a:t>※</a:t>
                      </a:r>
                      <a:r>
                        <a:rPr lang="ja-JP" altLang="en-US" sz="1050" u="none" strike="noStrike">
                          <a:effectLst/>
                        </a:rPr>
                        <a:t>商材により変動いたします</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1</a:t>
                      </a:r>
                      <a:r>
                        <a:rPr lang="ja-JP" altLang="en-US" sz="1050" u="none" strike="noStrike">
                          <a:effectLst/>
                        </a:rPr>
                        <a:t>ヶ月</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設置カード枚数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2000</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カードサイズ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 altLang="ja-JP" sz="1050" b="0" i="0" u="none" strike="noStrike" dirty="0">
                          <a:solidFill>
                            <a:srgbClr val="000000"/>
                          </a:solidFill>
                          <a:effectLst/>
                          <a:latin typeface="游ゴシック" panose="020B0400000000000000" pitchFamily="34" charset="-128"/>
                          <a:ea typeface="+mn-ea"/>
                        </a:rPr>
                        <a:t>55×91mm</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カード納品形態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9" name="テキスト ボックス 18">
            <a:extLst>
              <a:ext uri="{FF2B5EF4-FFF2-40B4-BE49-F238E27FC236}">
                <a16:creationId xmlns:a16="http://schemas.microsoft.com/office/drawing/2014/main" id="{25E664BC-7C21-2491-9795-79A036F89846}"/>
              </a:ext>
            </a:extLst>
          </p:cNvPr>
          <p:cNvSpPr txBox="1"/>
          <p:nvPr/>
        </p:nvSpPr>
        <p:spPr>
          <a:xfrm>
            <a:off x="979451" y="2776536"/>
            <a:ext cx="607859" cy="261610"/>
          </a:xfrm>
          <a:prstGeom prst="rect">
            <a:avLst/>
          </a:prstGeom>
          <a:noFill/>
        </p:spPr>
        <p:txBody>
          <a:bodyPr wrap="none" rtlCol="0">
            <a:spAutoFit/>
          </a:bodyPr>
          <a:lstStyle/>
          <a:p>
            <a:r>
              <a:rPr kumimoji="1" lang="ja-JP" altLang="en-US" sz="1050"/>
              <a:t>■仕様</a:t>
            </a:r>
          </a:p>
        </p:txBody>
      </p:sp>
      <p:sp>
        <p:nvSpPr>
          <p:cNvPr id="20" name="テキスト ボックス 19">
            <a:extLst>
              <a:ext uri="{FF2B5EF4-FFF2-40B4-BE49-F238E27FC236}">
                <a16:creationId xmlns:a16="http://schemas.microsoft.com/office/drawing/2014/main" id="{E8940AF5-755C-E7C5-3745-24C7097FAD7C}"/>
              </a:ext>
            </a:extLst>
          </p:cNvPr>
          <p:cNvSpPr txBox="1"/>
          <p:nvPr/>
        </p:nvSpPr>
        <p:spPr>
          <a:xfrm>
            <a:off x="984774" y="4961250"/>
            <a:ext cx="857927" cy="253916"/>
          </a:xfrm>
          <a:prstGeom prst="rect">
            <a:avLst/>
          </a:prstGeom>
          <a:noFill/>
        </p:spPr>
        <p:txBody>
          <a:bodyPr wrap="none" rtlCol="0">
            <a:spAutoFit/>
          </a:bodyPr>
          <a:lstStyle/>
          <a:p>
            <a:r>
              <a:rPr kumimoji="1" lang="ja-JP" altLang="en-US" sz="1050"/>
              <a:t>■注意事項</a:t>
            </a:r>
          </a:p>
        </p:txBody>
      </p:sp>
      <p:sp>
        <p:nvSpPr>
          <p:cNvPr id="21" name="テキスト ボックス 20">
            <a:extLst>
              <a:ext uri="{FF2B5EF4-FFF2-40B4-BE49-F238E27FC236}">
                <a16:creationId xmlns:a16="http://schemas.microsoft.com/office/drawing/2014/main" id="{3ACCFED4-6C5F-87A4-109A-44A677E57258}"/>
              </a:ext>
            </a:extLst>
          </p:cNvPr>
          <p:cNvSpPr txBox="1"/>
          <p:nvPr/>
        </p:nvSpPr>
        <p:spPr>
          <a:xfrm>
            <a:off x="1018302" y="4590718"/>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9" name="スライド番号プレースホルダ 3">
            <a:extLst>
              <a:ext uri="{FF2B5EF4-FFF2-40B4-BE49-F238E27FC236}">
                <a16:creationId xmlns:a16="http://schemas.microsoft.com/office/drawing/2014/main" id="{16CA3D24-DBDC-34D9-BF12-163806283AF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24</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9766149F-8634-7B2A-3F4B-DE28FEF3277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1474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EA776D-0621-6B26-1AA9-6A8A8FDEB19F}"/>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屋内, 天井, テーブル, 大きい が含まれている画像&#10;&#10;自動的に生成された説明">
            <a:extLst>
              <a:ext uri="{FF2B5EF4-FFF2-40B4-BE49-F238E27FC236}">
                <a16:creationId xmlns:a16="http://schemas.microsoft.com/office/drawing/2014/main" id="{E9DE3508-68CD-AFBB-BCCA-521D4BE520BB}"/>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4870749" y="1498732"/>
            <a:ext cx="4014810" cy="2936010"/>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7764" y="201885"/>
            <a:ext cx="1928734"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設置サンプリング</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Sampling</a:t>
            </a:r>
          </a:p>
        </p:txBody>
      </p:sp>
      <p:graphicFrame>
        <p:nvGraphicFramePr>
          <p:cNvPr id="9" name="表 8">
            <a:extLst>
              <a:ext uri="{FF2B5EF4-FFF2-40B4-BE49-F238E27FC236}">
                <a16:creationId xmlns:a16="http://schemas.microsoft.com/office/drawing/2014/main" id="{09675AB7-E875-1D4A-9653-3065AD83BBC4}"/>
              </a:ext>
            </a:extLst>
          </p:cNvPr>
          <p:cNvGraphicFramePr>
            <a:graphicFrameLocks noGrp="1"/>
          </p:cNvGraphicFramePr>
          <p:nvPr>
            <p:extLst>
              <p:ext uri="{D42A27DB-BD31-4B8C-83A1-F6EECF244321}">
                <p14:modId xmlns:p14="http://schemas.microsoft.com/office/powerpoint/2010/main" val="28313126"/>
              </p:ext>
            </p:extLst>
          </p:nvPr>
        </p:nvGraphicFramePr>
        <p:xfrm>
          <a:off x="1148920" y="4801232"/>
          <a:ext cx="9743988" cy="1435911"/>
        </p:xfrm>
        <a:graphic>
          <a:graphicData uri="http://schemas.openxmlformats.org/drawingml/2006/table">
            <a:tbl>
              <a:tblPr firstRow="1" bandRow="1">
                <a:tableStyleId>{5C22544A-7EE6-4342-B048-85BDC9FD1C3A}</a:tableStyleId>
              </a:tblPr>
              <a:tblGrid>
                <a:gridCol w="1623998">
                  <a:extLst>
                    <a:ext uri="{9D8B030D-6E8A-4147-A177-3AD203B41FA5}">
                      <a16:colId xmlns:a16="http://schemas.microsoft.com/office/drawing/2014/main" val="2433599681"/>
                    </a:ext>
                  </a:extLst>
                </a:gridCol>
                <a:gridCol w="1623998">
                  <a:extLst>
                    <a:ext uri="{9D8B030D-6E8A-4147-A177-3AD203B41FA5}">
                      <a16:colId xmlns:a16="http://schemas.microsoft.com/office/drawing/2014/main" val="457019145"/>
                    </a:ext>
                  </a:extLst>
                </a:gridCol>
                <a:gridCol w="1623998">
                  <a:extLst>
                    <a:ext uri="{9D8B030D-6E8A-4147-A177-3AD203B41FA5}">
                      <a16:colId xmlns:a16="http://schemas.microsoft.com/office/drawing/2014/main" val="425097484"/>
                    </a:ext>
                  </a:extLst>
                </a:gridCol>
                <a:gridCol w="1623998">
                  <a:extLst>
                    <a:ext uri="{9D8B030D-6E8A-4147-A177-3AD203B41FA5}">
                      <a16:colId xmlns:a16="http://schemas.microsoft.com/office/drawing/2014/main" val="784168710"/>
                    </a:ext>
                  </a:extLst>
                </a:gridCol>
                <a:gridCol w="1623998">
                  <a:extLst>
                    <a:ext uri="{9D8B030D-6E8A-4147-A177-3AD203B41FA5}">
                      <a16:colId xmlns:a16="http://schemas.microsoft.com/office/drawing/2014/main" val="2654506607"/>
                    </a:ext>
                  </a:extLst>
                </a:gridCol>
                <a:gridCol w="1623998">
                  <a:extLst>
                    <a:ext uri="{9D8B030D-6E8A-4147-A177-3AD203B41FA5}">
                      <a16:colId xmlns:a16="http://schemas.microsoft.com/office/drawing/2014/main" val="452867704"/>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個数</a:t>
                      </a: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3,000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10,000</a:t>
                      </a:r>
                      <a:r>
                        <a:rPr kumimoji="1" lang="ja-JP" altLang="en-US" sz="1400" b="0" i="0">
                          <a:latin typeface="Hiragino Sans W5" panose="020B0400000000000000" pitchFamily="34" charset="-128"/>
                          <a:ea typeface="Hiragino Sans W5" panose="020B0400000000000000" pitchFamily="34" charset="-128"/>
                        </a:rPr>
                        <a:t>個</a:t>
                      </a:r>
                    </a:p>
                  </a:txBody>
                  <a:tcPr anchor="ctr">
                    <a:solidFill>
                      <a:srgbClr val="FF6E26"/>
                    </a:solidFill>
                  </a:tcPr>
                </a:tc>
                <a:extLst>
                  <a:ext uri="{0D108BD9-81ED-4DB2-BD59-A6C34878D82A}">
                    <a16:rowId xmlns:a16="http://schemas.microsoft.com/office/drawing/2014/main" val="3680375951"/>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単価</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200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150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90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60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4007754586"/>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総額</a:t>
                      </a: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300,000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450,000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600,000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088948"/>
                  </a:ext>
                </a:extLst>
              </a:tr>
            </a:tbl>
          </a:graphicData>
        </a:graphic>
      </p:graphicFrame>
      <p:sp>
        <p:nvSpPr>
          <p:cNvPr id="10" name="円/楕円 9">
            <a:extLst>
              <a:ext uri="{FF2B5EF4-FFF2-40B4-BE49-F238E27FC236}">
                <a16:creationId xmlns:a16="http://schemas.microsoft.com/office/drawing/2014/main" id="{21ADD2A0-48D9-4EED-D523-25D211079877}"/>
              </a:ext>
            </a:extLst>
          </p:cNvPr>
          <p:cNvSpPr>
            <a:spLocks noChangeAspect="1"/>
          </p:cNvSpPr>
          <p:nvPr/>
        </p:nvSpPr>
        <p:spPr>
          <a:xfrm>
            <a:off x="7326684" y="2766045"/>
            <a:ext cx="618410" cy="615212"/>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1" name="上矢印 10">
            <a:extLst>
              <a:ext uri="{FF2B5EF4-FFF2-40B4-BE49-F238E27FC236}">
                <a16:creationId xmlns:a16="http://schemas.microsoft.com/office/drawing/2014/main" id="{042C1D9D-4D44-7786-868C-3CEFD0028F42}"/>
              </a:ext>
            </a:extLst>
          </p:cNvPr>
          <p:cNvSpPr/>
          <p:nvPr/>
        </p:nvSpPr>
        <p:spPr>
          <a:xfrm rot="16200000">
            <a:off x="8083039" y="2866706"/>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7" name="図 16" descr="抽象 が含まれている画像&#10;&#10;自動的に生成された説明">
            <a:extLst>
              <a:ext uri="{FF2B5EF4-FFF2-40B4-BE49-F238E27FC236}">
                <a16:creationId xmlns:a16="http://schemas.microsoft.com/office/drawing/2014/main" id="{87247608-14AD-8E09-9CAD-9A644DC4A24F}"/>
              </a:ext>
            </a:extLst>
          </p:cNvPr>
          <p:cNvPicPr>
            <a:picLocks noChangeAspect="1"/>
          </p:cNvPicPr>
          <p:nvPr/>
        </p:nvPicPr>
        <p:blipFill>
          <a:blip r:embed="rId5"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205700" y="2608384"/>
            <a:ext cx="717818" cy="1435635"/>
          </a:xfrm>
          <a:prstGeom prst="rect">
            <a:avLst/>
          </a:prstGeom>
        </p:spPr>
      </p:pic>
      <p:grpSp>
        <p:nvGrpSpPr>
          <p:cNvPr id="20" name="グループ化 19">
            <a:extLst>
              <a:ext uri="{FF2B5EF4-FFF2-40B4-BE49-F238E27FC236}">
                <a16:creationId xmlns:a16="http://schemas.microsoft.com/office/drawing/2014/main" id="{E66C121B-BE49-D85D-3D0D-82C2DD8DF4AF}"/>
              </a:ext>
            </a:extLst>
          </p:cNvPr>
          <p:cNvGrpSpPr/>
          <p:nvPr/>
        </p:nvGrpSpPr>
        <p:grpSpPr>
          <a:xfrm>
            <a:off x="8825716" y="2417803"/>
            <a:ext cx="2447967" cy="1544162"/>
            <a:chOff x="8885559" y="2403343"/>
            <a:chExt cx="2447967" cy="1544162"/>
          </a:xfrm>
        </p:grpSpPr>
        <p:sp>
          <p:nvSpPr>
            <p:cNvPr id="19" name="正方形/長方形 18">
              <a:extLst>
                <a:ext uri="{FF2B5EF4-FFF2-40B4-BE49-F238E27FC236}">
                  <a16:creationId xmlns:a16="http://schemas.microsoft.com/office/drawing/2014/main" id="{ABBB8D4C-A93D-0E5A-1BE7-C064E776DD80}"/>
                </a:ext>
              </a:extLst>
            </p:cNvPr>
            <p:cNvSpPr/>
            <p:nvPr/>
          </p:nvSpPr>
          <p:spPr>
            <a:xfrm>
              <a:off x="9015507" y="2403343"/>
              <a:ext cx="2252714" cy="1403556"/>
            </a:xfrm>
            <a:prstGeom prst="rect">
              <a:avLst/>
            </a:prstGeom>
            <a:solidFill>
              <a:srgbClr val="FFE1DB"/>
            </a:solidFill>
            <a:ln w="38100" cap="rnd" cmpd="sng" algn="ctr">
              <a:noFill/>
              <a:prstDash val="solid"/>
              <a:round/>
              <a:headEnd type="none" w="med" len="med"/>
              <a:tailEnd type="none" w="med" len="med"/>
            </a:ln>
            <a:effectLst>
              <a:outerShdw blurRad="292100" dist="149512" dir="2400000" algn="ctr" rotWithShape="0">
                <a:srgbClr val="000000">
                  <a:alpha val="64736"/>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b="1" dirty="0">
                <a:solidFill>
                  <a:srgbClr val="FF6E26"/>
                </a:solidFill>
                <a:latin typeface="Arial" panose="020B0604020202020204" pitchFamily="34" charset="0"/>
                <a:cs typeface="Arial" panose="020B0604020202020204" pitchFamily="34" charset="0"/>
              </a:endParaRPr>
            </a:p>
          </p:txBody>
        </p:sp>
        <p:pic>
          <p:nvPicPr>
            <p:cNvPr id="6" name="Picture 4" descr="化粧水 イラスト 無料 (414 無料写真)">
              <a:extLst>
                <a:ext uri="{FF2B5EF4-FFF2-40B4-BE49-F238E27FC236}">
                  <a16:creationId xmlns:a16="http://schemas.microsoft.com/office/drawing/2014/main" id="{39FDD25D-5A33-7105-DAB0-56A88BE04BF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8432" r="90725">
                          <a14:foregroundMark x1="30185" y1="39118" x2="32209" y2="72647"/>
                          <a14:foregroundMark x1="13997" y1="60000" x2="13997" y2="60000"/>
                          <a14:foregroundMark x1="8432" y1="70588" x2="8432" y2="70588"/>
                          <a14:foregroundMark x1="10793" y1="72647" x2="10793" y2="72647"/>
                          <a14:foregroundMark x1="10961" y1="64706" x2="10961" y2="64706"/>
                          <a14:foregroundMark x1="11804" y1="61471" x2="11804" y2="61471"/>
                          <a14:foregroundMark x1="12142" y1="76471" x2="12142" y2="76471"/>
                          <a14:foregroundMark x1="28668" y1="40882" x2="28668" y2="40882"/>
                          <a14:foregroundMark x1="45194" y1="25000" x2="45194" y2="25000"/>
                          <a14:foregroundMark x1="46037" y1="27059" x2="46037" y2="27059"/>
                          <a14:foregroundMark x1="66948" y1="28824" x2="69815" y2="58824"/>
                          <a14:foregroundMark x1="63406" y1="75882" x2="63406" y2="75882"/>
                          <a14:foregroundMark x1="63238" y1="74412" x2="63238" y2="74412"/>
                          <a14:foregroundMark x1="88870" y1="65000" x2="88870" y2="65000"/>
                          <a14:foregroundMark x1="77403" y1="52647" x2="77403" y2="52647"/>
                          <a14:foregroundMark x1="90725" y1="78235" x2="90725" y2="78235"/>
                          <a14:foregroundMark x1="77234" y1="54706" x2="77234" y2="54706"/>
                          <a14:foregroundMark x1="80776" y1="52941" x2="80776" y2="52941"/>
                          <a14:foregroundMark x1="84486" y1="51471" x2="84486" y2="51471"/>
                          <a14:foregroundMark x1="77066" y1="65882" x2="77066" y2="65882"/>
                          <a14:foregroundMark x1="77066" y1="59706" x2="77066" y2="59706"/>
                          <a14:foregroundMark x1="77066" y1="58235" x2="77066" y2="58235"/>
                          <a14:foregroundMark x1="52108" y1="42647" x2="52108" y2="42647"/>
                          <a14:foregroundMark x1="44688" y1="51176" x2="44688" y2="51176"/>
                          <a14:foregroundMark x1="43845" y1="54412" x2="43845" y2="54412"/>
                          <a14:foregroundMark x1="28331" y1="56176" x2="28331" y2="56176"/>
                          <a14:foregroundMark x1="18381" y1="73529" x2="18381" y2="73529"/>
                          <a14:foregroundMark x1="20742" y1="73235" x2="20742" y2="73235"/>
                          <a14:foregroundMark x1="27993" y1="76176" x2="27993" y2="76176"/>
                          <a14:foregroundMark x1="27993" y1="75000" x2="27993" y2="75000"/>
                          <a14:foregroundMark x1="27993" y1="73235" x2="27993" y2="73235"/>
                          <a14:foregroundMark x1="28162" y1="71765" x2="28162" y2="71765"/>
                          <a14:foregroundMark x1="28162" y1="70588" x2="28162" y2="70588"/>
                          <a14:foregroundMark x1="28162" y1="78824" x2="28162" y2="78824"/>
                        </a14:backgroundRemoval>
                      </a14:imgEffect>
                    </a14:imgLayer>
                  </a14:imgProps>
                </a:ext>
                <a:ext uri="{28A0092B-C50C-407E-A947-70E740481C1C}">
                  <a14:useLocalDpi xmlns:a14="http://schemas.microsoft.com/office/drawing/2010/main"/>
                </a:ext>
              </a:extLst>
            </a:blip>
            <a:srcRect/>
            <a:stretch>
              <a:fillRect/>
            </a:stretch>
          </p:blipFill>
          <p:spPr bwMode="auto">
            <a:xfrm>
              <a:off x="8885559" y="2543949"/>
              <a:ext cx="2447967" cy="140355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E48FC8DE-5063-257B-DFF6-796B47946E1A}"/>
                </a:ext>
              </a:extLst>
            </p:cNvPr>
            <p:cNvSpPr txBox="1"/>
            <p:nvPr/>
          </p:nvSpPr>
          <p:spPr>
            <a:xfrm>
              <a:off x="9805612" y="2415290"/>
              <a:ext cx="607859" cy="261610"/>
            </a:xfrm>
            <a:prstGeom prst="rect">
              <a:avLst/>
            </a:prstGeom>
            <a:noFill/>
          </p:spPr>
          <p:txBody>
            <a:bodyPr wrap="none" rtlCol="0">
              <a:spAutoFit/>
            </a:bodyPr>
            <a:lstStyle/>
            <a:p>
              <a:r>
                <a:rPr kumimoji="1" lang="ja-JP" altLang="en-US" sz="1050" b="1"/>
                <a:t>試供品</a:t>
              </a:r>
            </a:p>
          </p:txBody>
        </p:sp>
      </p:grpSp>
      <p:sp>
        <p:nvSpPr>
          <p:cNvPr id="21" name="テキスト ボックス 20">
            <a:extLst>
              <a:ext uri="{FF2B5EF4-FFF2-40B4-BE49-F238E27FC236}">
                <a16:creationId xmlns:a16="http://schemas.microsoft.com/office/drawing/2014/main" id="{357FB986-F86B-4C32-B98A-1B23E25B4970}"/>
              </a:ext>
            </a:extLst>
          </p:cNvPr>
          <p:cNvSpPr txBox="1"/>
          <p:nvPr/>
        </p:nvSpPr>
        <p:spPr>
          <a:xfrm>
            <a:off x="9910538" y="4554671"/>
            <a:ext cx="1097457"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A610E356-441D-169F-DD72-330A2F043A22}"/>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喫煙所店舗に個包装の商品サンプルを設置し、</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都内で働くビジネスパーソンに配布します。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配布されたサンプルは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オフィスや自宅の持ち帰るため、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周囲や</a:t>
            </a:r>
            <a:r>
              <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SNS</a:t>
            </a:r>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への拡散性も期待できます。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4" name="テキスト ボックス 23">
            <a:extLst>
              <a:ext uri="{FF2B5EF4-FFF2-40B4-BE49-F238E27FC236}">
                <a16:creationId xmlns:a16="http://schemas.microsoft.com/office/drawing/2014/main" id="{4DC28911-F6B3-90E2-3589-616CFC4770C3}"/>
              </a:ext>
            </a:extLst>
          </p:cNvPr>
          <p:cNvSpPr txBox="1"/>
          <p:nvPr/>
        </p:nvSpPr>
        <p:spPr>
          <a:xfrm>
            <a:off x="984774" y="3098843"/>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実施期間は</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ヶ月を最長期間とし、予め定めた配布個数に達し次第、</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終了とさせていただきます。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商品サンプルと合わせて、ポップの設置も可能です。（現物納品）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5" name="テキスト ボックス 24">
            <a:extLst>
              <a:ext uri="{FF2B5EF4-FFF2-40B4-BE49-F238E27FC236}">
                <a16:creationId xmlns:a16="http://schemas.microsoft.com/office/drawing/2014/main" id="{8EE24C2B-899C-734A-6083-0FA4934E68ED}"/>
              </a:ext>
            </a:extLst>
          </p:cNvPr>
          <p:cNvSpPr txBox="1"/>
          <p:nvPr/>
        </p:nvSpPr>
        <p:spPr>
          <a:xfrm>
            <a:off x="984774" y="2892146"/>
            <a:ext cx="857927" cy="253916"/>
          </a:xfrm>
          <a:prstGeom prst="rect">
            <a:avLst/>
          </a:prstGeom>
          <a:noFill/>
        </p:spPr>
        <p:txBody>
          <a:bodyPr wrap="none" rtlCol="0">
            <a:spAutoFit/>
          </a:bodyPr>
          <a:lstStyle/>
          <a:p>
            <a:r>
              <a:rPr kumimoji="1" lang="ja-JP" altLang="en-US" sz="1050"/>
              <a:t>■注意事項</a:t>
            </a:r>
          </a:p>
        </p:txBody>
      </p:sp>
      <p:sp>
        <p:nvSpPr>
          <p:cNvPr id="26" name="テキスト ボックス 25">
            <a:extLst>
              <a:ext uri="{FF2B5EF4-FFF2-40B4-BE49-F238E27FC236}">
                <a16:creationId xmlns:a16="http://schemas.microsoft.com/office/drawing/2014/main" id="{22171195-0D38-2A22-96B4-A6E146CF6535}"/>
              </a:ext>
            </a:extLst>
          </p:cNvPr>
          <p:cNvSpPr txBox="1"/>
          <p:nvPr/>
        </p:nvSpPr>
        <p:spPr>
          <a:xfrm>
            <a:off x="1018302" y="4311100"/>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8" name="スライド番号プレースホルダ 3">
            <a:extLst>
              <a:ext uri="{FF2B5EF4-FFF2-40B4-BE49-F238E27FC236}">
                <a16:creationId xmlns:a16="http://schemas.microsoft.com/office/drawing/2014/main" id="{7F129512-3947-61A4-037B-666EC6D8C47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CD767C14-8E62-2390-6378-B2F8B5E5167F}"/>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02645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4">
            <a:extLst>
              <a:ext uri="{FF2B5EF4-FFF2-40B4-BE49-F238E27FC236}">
                <a16:creationId xmlns:a16="http://schemas.microsoft.com/office/drawing/2014/main" id="{5C9B378E-6824-7DD3-A417-0FFC603B67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0480" y="1384166"/>
            <a:ext cx="4267201" cy="285052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5874" y="201885"/>
            <a:ext cx="2582759"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セールスプロモーション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1754326"/>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Sales</a:t>
            </a:r>
            <a:b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b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Promotion</a:t>
            </a:r>
          </a:p>
        </p:txBody>
      </p:sp>
      <p:pic>
        <p:nvPicPr>
          <p:cNvPr id="2" name="Google Shape;89;p1" descr="人, 男, 屋内, 立つ が含まれている画像&#10;&#10;自動的に生成された説明">
            <a:extLst>
              <a:ext uri="{FF2B5EF4-FFF2-40B4-BE49-F238E27FC236}">
                <a16:creationId xmlns:a16="http://schemas.microsoft.com/office/drawing/2014/main" id="{9942EED6-B8D9-595C-E573-7CD74652D9ED}"/>
              </a:ext>
            </a:extLst>
          </p:cNvPr>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8786778" y="2071776"/>
            <a:ext cx="2228057" cy="2970742"/>
          </a:xfrm>
          <a:prstGeom prst="rect">
            <a:avLst/>
          </a:prstGeom>
          <a:noFill/>
          <a:ln>
            <a:noFill/>
          </a:ln>
          <a:effectLst>
            <a:outerShdw blurRad="294594" dist="142931" dir="2700000" algn="ctr" rotWithShape="0">
              <a:srgbClr val="000000">
                <a:alpha val="65218"/>
              </a:srgbClr>
            </a:outerShdw>
          </a:effectLst>
        </p:spPr>
      </p:pic>
      <p:sp>
        <p:nvSpPr>
          <p:cNvPr id="5" name="テキスト ボックス 4">
            <a:extLst>
              <a:ext uri="{FF2B5EF4-FFF2-40B4-BE49-F238E27FC236}">
                <a16:creationId xmlns:a16="http://schemas.microsoft.com/office/drawing/2014/main" id="{B31E49F9-4452-51AA-61AC-F7C5C74A0B8E}"/>
              </a:ext>
            </a:extLst>
          </p:cNvPr>
          <p:cNvSpPr txBox="1"/>
          <p:nvPr/>
        </p:nvSpPr>
        <p:spPr>
          <a:xfrm>
            <a:off x="5618523" y="5490021"/>
            <a:ext cx="5063176" cy="754053"/>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ASK</a:t>
            </a:r>
            <a:endPar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a:p>
            <a:pPr algn="r"/>
            <a:r>
              <a:rPr lang="en-US" altLang="ja-JP" sz="1100" b="1"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ja-JP" altLang="en-US" sz="1100" b="1">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店舗数や案件によって都度お見積もりとなります。</a:t>
            </a:r>
          </a:p>
        </p:txBody>
      </p:sp>
      <p:pic>
        <p:nvPicPr>
          <p:cNvPr id="16" name="図 15">
            <a:extLst>
              <a:ext uri="{FF2B5EF4-FFF2-40B4-BE49-F238E27FC236}">
                <a16:creationId xmlns:a16="http://schemas.microsoft.com/office/drawing/2014/main" id="{A02CF219-BD37-91FC-0860-7D4DD5A240CB}"/>
              </a:ext>
            </a:extLst>
          </p:cNvPr>
          <p:cNvPicPr>
            <a:picLocks noChangeAspect="1"/>
          </p:cNvPicPr>
          <p:nvPr/>
        </p:nvPicPr>
        <p:blipFill rotWithShape="1">
          <a:blip r:embed="rId5" cstate="hqprint">
            <a:clrChange>
              <a:clrFrom>
                <a:srgbClr val="F8F8F8"/>
              </a:clrFrom>
              <a:clrTo>
                <a:srgbClr val="F8F8F8">
                  <a:alpha val="0"/>
                </a:srgbClr>
              </a:clrTo>
            </a:clrChange>
            <a:alphaModFix amt="70000"/>
            <a:extLst>
              <a:ext uri="{28A0092B-C50C-407E-A947-70E740481C1C}">
                <a14:useLocalDpi xmlns:a14="http://schemas.microsoft.com/office/drawing/2010/main"/>
              </a:ext>
            </a:extLst>
          </a:blip>
          <a:srcRect/>
          <a:stretch/>
        </p:blipFill>
        <p:spPr>
          <a:xfrm>
            <a:off x="5482346" y="2204397"/>
            <a:ext cx="1077136" cy="2030289"/>
          </a:xfrm>
          <a:prstGeom prst="rect">
            <a:avLst/>
          </a:prstGeom>
        </p:spPr>
      </p:pic>
      <p:sp>
        <p:nvSpPr>
          <p:cNvPr id="11" name="テキスト ボックス 10">
            <a:extLst>
              <a:ext uri="{FF2B5EF4-FFF2-40B4-BE49-F238E27FC236}">
                <a16:creationId xmlns:a16="http://schemas.microsoft.com/office/drawing/2014/main" id="{D1268905-6C55-2A73-35BD-1B604BAC179C}"/>
              </a:ext>
            </a:extLst>
          </p:cNvPr>
          <p:cNvSpPr txBox="1"/>
          <p:nvPr/>
        </p:nvSpPr>
        <p:spPr>
          <a:xfrm>
            <a:off x="976382" y="2668172"/>
            <a:ext cx="6196148" cy="1938992"/>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喫煙所店舗に当社の接客スタッフを派遣し、</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アンケート調査や商品体験、販売など</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様々なインストアプロモーションを実施いたします。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スタッフが喫煙所ユーザーに直接声かけをして</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接客を行うため、ユーザーに強烈な印象を残します。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また、実施後には接客数・成功数などを</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レポーティングいたします。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ユーザーの反応や生の声をダイレクトに収集することが</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可能です。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2" name="正方形/長方形 21">
            <a:extLst>
              <a:ext uri="{FF2B5EF4-FFF2-40B4-BE49-F238E27FC236}">
                <a16:creationId xmlns:a16="http://schemas.microsoft.com/office/drawing/2014/main" id="{E247AF01-CF84-3934-635D-F6723AFBE91E}"/>
              </a:ext>
            </a:extLst>
          </p:cNvPr>
          <p:cNvSpPr/>
          <p:nvPr/>
        </p:nvSpPr>
        <p:spPr>
          <a:xfrm>
            <a:off x="976382" y="5211596"/>
            <a:ext cx="4762842" cy="1032478"/>
          </a:xfrm>
          <a:prstGeom prst="rect">
            <a:avLst/>
          </a:prstGeom>
          <a:no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9E5ED0A-814B-26B7-7CBF-53A1C8676FB8}"/>
              </a:ext>
            </a:extLst>
          </p:cNvPr>
          <p:cNvSpPr txBox="1"/>
          <p:nvPr/>
        </p:nvSpPr>
        <p:spPr>
          <a:xfrm>
            <a:off x="1099886" y="5129509"/>
            <a:ext cx="1338828" cy="230832"/>
          </a:xfrm>
          <a:prstGeom prst="rect">
            <a:avLst/>
          </a:prstGeom>
          <a:solidFill>
            <a:schemeClr val="bg1">
              <a:lumMod val="95000"/>
            </a:schemeClr>
          </a:solidFill>
        </p:spPr>
        <p:txBody>
          <a:bodyPr wrap="none" rtlCol="0">
            <a:spAutoFit/>
          </a:bodyPr>
          <a:lstStyle/>
          <a:p>
            <a:r>
              <a:rPr lang="ja-JP" altLang="en-US" sz="900"/>
              <a:t>派遣スタッフについて</a:t>
            </a:r>
            <a:endParaRPr kumimoji="1" lang="ja-JP" altLang="en-US" sz="900"/>
          </a:p>
        </p:txBody>
      </p:sp>
      <p:sp>
        <p:nvSpPr>
          <p:cNvPr id="23" name="テキスト ボックス 22">
            <a:extLst>
              <a:ext uri="{FF2B5EF4-FFF2-40B4-BE49-F238E27FC236}">
                <a16:creationId xmlns:a16="http://schemas.microsoft.com/office/drawing/2014/main" id="{8AD6F979-7670-4A3F-FEBA-6E0B9E721E9E}"/>
              </a:ext>
            </a:extLst>
          </p:cNvPr>
          <p:cNvSpPr txBox="1"/>
          <p:nvPr/>
        </p:nvSpPr>
        <p:spPr>
          <a:xfrm>
            <a:off x="1130032" y="5422263"/>
            <a:ext cx="4334841" cy="707886"/>
          </a:xfrm>
          <a:prstGeom prst="rect">
            <a:avLst/>
          </a:prstGeom>
          <a:noFill/>
        </p:spPr>
        <p:txBody>
          <a:bodyPr wrap="none" rtlCol="0">
            <a:spAutoFit/>
          </a:bodyPr>
          <a:lstStyle/>
          <a:p>
            <a:r>
              <a:rPr kumimoji="1" lang="ja-JP" altLang="en-US" sz="1000"/>
              <a:t>当社の店舗で日常的にデバイスの接客販売を行う</a:t>
            </a:r>
            <a:endParaRPr kumimoji="1" lang="en-US" altLang="ja-JP" sz="1000" dirty="0"/>
          </a:p>
          <a:p>
            <a:r>
              <a:rPr lang="ja-JP" altLang="en-US" sz="1000"/>
              <a:t>接客のプロフェッショナルを育成しております。</a:t>
            </a:r>
            <a:endParaRPr lang="en-US" altLang="ja-JP" sz="1000" dirty="0"/>
          </a:p>
          <a:p>
            <a:r>
              <a:rPr lang="ja-JP" altLang="en-US" sz="1000"/>
              <a:t>高い接客レベルでユーザーからの支持も厚く、数多くの販売実績を誇る</a:t>
            </a:r>
            <a:endParaRPr lang="en-US" altLang="ja-JP" sz="1000" dirty="0"/>
          </a:p>
          <a:p>
            <a:r>
              <a:rPr lang="ja-JP" altLang="en-US" sz="1000"/>
              <a:t>経験豊富なスタッフが、</a:t>
            </a:r>
            <a:r>
              <a:rPr lang="en-US" altLang="ja-JP" sz="1000" dirty="0"/>
              <a:t>2</a:t>
            </a:r>
            <a:r>
              <a:rPr lang="ja-JP" altLang="en-US" sz="1000"/>
              <a:t>名体制で対応いたします。</a:t>
            </a:r>
            <a:endParaRPr kumimoji="1" lang="en-US" altLang="ja-JP" sz="1000" dirty="0"/>
          </a:p>
        </p:txBody>
      </p:sp>
      <p:sp>
        <p:nvSpPr>
          <p:cNvPr id="24" name="テキスト ボックス 23">
            <a:extLst>
              <a:ext uri="{FF2B5EF4-FFF2-40B4-BE49-F238E27FC236}">
                <a16:creationId xmlns:a16="http://schemas.microsoft.com/office/drawing/2014/main" id="{42D71A49-4D58-EE5E-40C5-335E4C77E96B}"/>
              </a:ext>
            </a:extLst>
          </p:cNvPr>
          <p:cNvSpPr txBox="1"/>
          <p:nvPr/>
        </p:nvSpPr>
        <p:spPr>
          <a:xfrm>
            <a:off x="1018302" y="4687020"/>
            <a:ext cx="2056938" cy="415498"/>
          </a:xfrm>
          <a:prstGeom prst="rect">
            <a:avLst/>
          </a:prstGeom>
          <a:noFill/>
        </p:spPr>
        <p:txBody>
          <a:bodyPr wrap="square">
            <a:spAutoFit/>
          </a:bodyPr>
          <a:lstStyle/>
          <a:p>
            <a:r>
              <a:rPr lang="ja-JP" altLang="en-US" sz="1050" b="1">
                <a:solidFill>
                  <a:schemeClr val="tx1">
                    <a:lumMod val="75000"/>
                    <a:lumOff val="25000"/>
                  </a:schemeClr>
                </a:solidFill>
              </a:rPr>
              <a:t>申込：別途協議</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販促物納品：別途協議</a:t>
            </a:r>
          </a:p>
        </p:txBody>
      </p:sp>
      <p:sp>
        <p:nvSpPr>
          <p:cNvPr id="8" name="スライド番号プレースホルダ 3">
            <a:extLst>
              <a:ext uri="{FF2B5EF4-FFF2-40B4-BE49-F238E27FC236}">
                <a16:creationId xmlns:a16="http://schemas.microsoft.com/office/drawing/2014/main" id="{3B5A8DD2-92CD-2684-50A6-BEA1C244C29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9B0035A9-7CF1-2C1D-CA03-B2F17928BB6E}"/>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857522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6466A74-9183-749C-5BFE-9D81CCBEA432}"/>
              </a:ext>
            </a:extLst>
          </p:cNvPr>
          <p:cNvSpPr/>
          <p:nvPr/>
        </p:nvSpPr>
        <p:spPr>
          <a:xfrm>
            <a:off x="408742" y="1807812"/>
            <a:ext cx="7983418" cy="1349728"/>
          </a:xfrm>
          <a:prstGeom prst="rect">
            <a:avLst/>
          </a:prstGeom>
        </p:spPr>
        <p:txBody>
          <a:bodyPr wrap="square">
            <a:spAutoFit/>
          </a:bodyPr>
          <a:lstStyle/>
          <a:p>
            <a:pPr>
              <a:lnSpc>
                <a:spcPts val="9500"/>
              </a:lnSpc>
            </a:pPr>
            <a:r>
              <a:rPr lang="en-US" altLang="ja-JP" sz="11500" b="1" spc="200" dirty="0">
                <a:ln w="19050">
                  <a:solidFill>
                    <a:srgbClr val="FF6E26"/>
                  </a:solidFill>
                </a:ln>
                <a:noFill/>
                <a:latin typeface="DIN Alternate" panose="020B0500000000000000" pitchFamily="34" charset="0"/>
                <a:ea typeface="Hiragino Sans W6" panose="020B0400000000000000" pitchFamily="34" charset="-128"/>
              </a:rPr>
              <a:t>APPENDIX</a:t>
            </a:r>
          </a:p>
        </p:txBody>
      </p:sp>
      <p:pic>
        <p:nvPicPr>
          <p:cNvPr id="5" name="図 4" descr="黒い背景に白い文字がある&#10;&#10;中程度の精度で自動的に生成された説明">
            <a:extLst>
              <a:ext uri="{FF2B5EF4-FFF2-40B4-BE49-F238E27FC236}">
                <a16:creationId xmlns:a16="http://schemas.microsoft.com/office/drawing/2014/main" id="{8359AE93-2D34-E8F0-8865-9F3AC1586F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スライド番号プレースホルダ 3">
            <a:extLst>
              <a:ext uri="{FF2B5EF4-FFF2-40B4-BE49-F238E27FC236}">
                <a16:creationId xmlns:a16="http://schemas.microsoft.com/office/drawing/2014/main" id="{37FA1D96-89FC-84D4-AE8E-D1432254807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515078B-D7DC-AD1E-8652-11A6C79E4F2D}"/>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4087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84DA7221-F21C-7441-88E6-BC17C5908324}"/>
              </a:ext>
            </a:extLst>
          </p:cNvPr>
          <p:cNvSpPr txBox="1"/>
          <p:nvPr/>
        </p:nvSpPr>
        <p:spPr>
          <a:xfrm>
            <a:off x="2389072" y="161966"/>
            <a:ext cx="6518398"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2389072" y="599979"/>
            <a:ext cx="4695295" cy="456472"/>
          </a:xfrm>
          <a:prstGeom prst="rect">
            <a:avLst/>
          </a:prstGeom>
          <a:noFill/>
          <a:effectLst/>
        </p:spPr>
        <p:txBody>
          <a:bodyPr wrap="square" rtlCol="0">
            <a:spAutoFit/>
          </a:bodyPr>
          <a:lstStyle/>
          <a:p>
            <a:pPr>
              <a:lnSpc>
                <a:spcPct val="150000"/>
              </a:lnSpc>
            </a:pPr>
            <a:r>
              <a:rPr lang="ja-JP" altLang="en-US">
                <a:solidFill>
                  <a:srgbClr val="FF6E26"/>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rgbClr val="FF6E26"/>
              </a:solidFill>
              <a:latin typeface="Hiragino Kaku Gothic ProN W3" panose="020B0300000000000000" pitchFamily="34" charset="-128"/>
              <a:ea typeface="Hiragino Kaku Gothic ProN W3" panose="020B0300000000000000" pitchFamily="34"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C70C3A08-D815-4C71-8A4E-6125AC17126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8" name="テキスト ボックス 7">
            <a:extLst>
              <a:ext uri="{FF2B5EF4-FFF2-40B4-BE49-F238E27FC236}">
                <a16:creationId xmlns:a16="http://schemas.microsoft.com/office/drawing/2014/main" id="{3BB875DF-F6EE-4202-24B7-79C04CEFC3A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89" name="Google Shape;110;p2">
            <a:extLst>
              <a:ext uri="{FF2B5EF4-FFF2-40B4-BE49-F238E27FC236}">
                <a16:creationId xmlns:a16="http://schemas.microsoft.com/office/drawing/2014/main" id="{004D1F65-E097-1B17-B7CA-3EBD4E8051FE}"/>
              </a:ext>
            </a:extLst>
          </p:cNvPr>
          <p:cNvSpPr txBox="1"/>
          <p:nvPr/>
        </p:nvSpPr>
        <p:spPr>
          <a:xfrm>
            <a:off x="1507051"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1 – </a:t>
            </a:r>
            <a:r>
              <a:rPr lang="en-US" sz="1200" dirty="0" err="1">
                <a:solidFill>
                  <a:schemeClr val="tx1">
                    <a:lumMod val="65000"/>
                    <a:lumOff val="35000"/>
                  </a:schemeClr>
                </a:solidFill>
                <a:latin typeface="Arial"/>
                <a:ea typeface="Arial"/>
                <a:cs typeface="Arial"/>
                <a:sym typeface="Arial"/>
              </a:rPr>
              <a:t>打合せ</a:t>
            </a:r>
            <a:endParaRPr sz="1200" dirty="0">
              <a:solidFill>
                <a:schemeClr val="tx1">
                  <a:lumMod val="65000"/>
                  <a:lumOff val="35000"/>
                </a:schemeClr>
              </a:solidFill>
              <a:latin typeface="Arial"/>
              <a:ea typeface="Arial"/>
              <a:cs typeface="Arial"/>
              <a:sym typeface="Arial"/>
            </a:endParaRPr>
          </a:p>
        </p:txBody>
      </p:sp>
      <p:sp>
        <p:nvSpPr>
          <p:cNvPr id="90" name="Google Shape;111;p2">
            <a:extLst>
              <a:ext uri="{FF2B5EF4-FFF2-40B4-BE49-F238E27FC236}">
                <a16:creationId xmlns:a16="http://schemas.microsoft.com/office/drawing/2014/main" id="{5E96C920-6335-BB76-9B32-F5E28A45DC05}"/>
              </a:ext>
            </a:extLst>
          </p:cNvPr>
          <p:cNvSpPr txBox="1"/>
          <p:nvPr/>
        </p:nvSpPr>
        <p:spPr>
          <a:xfrm>
            <a:off x="1507051"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実施に向けてお打ち合わせを行います。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実施店舗や期間の調整と、実施目的、</a:t>
            </a:r>
            <a:r>
              <a:rPr lang="en-US" altLang="ja-JP" sz="1100" dirty="0">
                <a:solidFill>
                  <a:schemeClr val="tx1">
                    <a:lumMod val="65000"/>
                    <a:lumOff val="35000"/>
                  </a:schemeClr>
                </a:solidFill>
                <a:latin typeface="Calibri" panose="020F0502020204030204" pitchFamily="34" charset="0"/>
                <a:cs typeface="Calibri" panose="020F0502020204030204" pitchFamily="34" charset="0"/>
              </a:rPr>
              <a:t>KPI</a:t>
            </a:r>
            <a:r>
              <a:rPr lang="ja-JP" altLang="en-US" sz="1100">
                <a:solidFill>
                  <a:schemeClr val="tx1">
                    <a:lumMod val="65000"/>
                    <a:lumOff val="35000"/>
                  </a:schemeClr>
                </a:solidFill>
                <a:latin typeface="Calibri" panose="020F0502020204030204" pitchFamily="34" charset="0"/>
                <a:cs typeface="Calibri" panose="020F0502020204030204" pitchFamily="34" charset="0"/>
              </a:rPr>
              <a:t>などについて協議いたします。</a:t>
            </a:r>
            <a:endParaRPr sz="11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1" name="Google Shape;112;p2">
            <a:extLst>
              <a:ext uri="{FF2B5EF4-FFF2-40B4-BE49-F238E27FC236}">
                <a16:creationId xmlns:a16="http://schemas.microsoft.com/office/drawing/2014/main" id="{B1D3D482-2AB9-0B33-DEF7-914246181FE4}"/>
              </a:ext>
            </a:extLst>
          </p:cNvPr>
          <p:cNvSpPr txBox="1"/>
          <p:nvPr/>
        </p:nvSpPr>
        <p:spPr>
          <a:xfrm>
            <a:off x="3379228" y="1749155"/>
            <a:ext cx="1689192" cy="253916"/>
          </a:xfrm>
          <a:prstGeom prst="rect">
            <a:avLst/>
          </a:prstGeom>
          <a:noFill/>
          <a:ln>
            <a:noFill/>
          </a:ln>
        </p:spPr>
        <p:txBody>
          <a:bodyPr spcFirstLastPara="1" wrap="square" lIns="0" tIns="0" rIns="0" bIns="0" anchor="t" anchorCtr="0">
            <a:spAutoFit/>
          </a:bodyPr>
          <a:lstStyle/>
          <a:p>
            <a:pPr>
              <a:lnSpc>
                <a:spcPct val="150000"/>
              </a:lnSpc>
            </a:pPr>
            <a:r>
              <a:rPr lang="en-US" sz="1100" dirty="0">
                <a:solidFill>
                  <a:schemeClr val="tx1">
                    <a:lumMod val="65000"/>
                    <a:lumOff val="35000"/>
                  </a:schemeClr>
                </a:solidFill>
                <a:latin typeface="Arial"/>
                <a:ea typeface="Arial"/>
                <a:cs typeface="Arial"/>
                <a:sym typeface="Arial"/>
              </a:rPr>
              <a:t>2 – </a:t>
            </a:r>
            <a:r>
              <a:rPr lang="en-US" sz="1100" dirty="0" err="1">
                <a:solidFill>
                  <a:schemeClr val="tx1">
                    <a:lumMod val="65000"/>
                    <a:lumOff val="35000"/>
                  </a:schemeClr>
                </a:solidFill>
                <a:latin typeface="Arial"/>
                <a:ea typeface="Arial"/>
                <a:cs typeface="Arial"/>
                <a:sym typeface="Arial"/>
              </a:rPr>
              <a:t>申し込み</a:t>
            </a:r>
            <a:endParaRPr lang="en-US" sz="1100" dirty="0">
              <a:solidFill>
                <a:schemeClr val="tx1">
                  <a:lumMod val="65000"/>
                  <a:lumOff val="35000"/>
                </a:schemeClr>
              </a:solidFill>
              <a:latin typeface="Arial"/>
              <a:ea typeface="Arial"/>
              <a:cs typeface="Arial"/>
              <a:sym typeface="Arial"/>
            </a:endParaRPr>
          </a:p>
        </p:txBody>
      </p:sp>
      <p:sp>
        <p:nvSpPr>
          <p:cNvPr id="93" name="Google Shape;114;p2">
            <a:extLst>
              <a:ext uri="{FF2B5EF4-FFF2-40B4-BE49-F238E27FC236}">
                <a16:creationId xmlns:a16="http://schemas.microsoft.com/office/drawing/2014/main" id="{9DEA5745-7502-1D54-6834-FCB8CA5B65E4}"/>
              </a:ext>
            </a:extLst>
          </p:cNvPr>
          <p:cNvSpPr txBox="1"/>
          <p:nvPr/>
        </p:nvSpPr>
        <p:spPr>
          <a:xfrm>
            <a:off x="5251404"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3 – </a:t>
            </a:r>
            <a:r>
              <a:rPr lang="en-US" sz="1200" dirty="0" err="1">
                <a:solidFill>
                  <a:schemeClr val="tx1">
                    <a:lumMod val="65000"/>
                    <a:lumOff val="35000"/>
                  </a:schemeClr>
                </a:solidFill>
                <a:latin typeface="Arial"/>
                <a:ea typeface="Arial"/>
                <a:cs typeface="Arial"/>
                <a:sym typeface="Arial"/>
              </a:rPr>
              <a:t>販促物納品</a:t>
            </a:r>
            <a:endParaRPr lang="en-US" sz="1200" dirty="0">
              <a:solidFill>
                <a:schemeClr val="tx1">
                  <a:lumMod val="65000"/>
                  <a:lumOff val="35000"/>
                </a:schemeClr>
              </a:solidFill>
              <a:latin typeface="Arial"/>
              <a:ea typeface="Arial"/>
              <a:cs typeface="Arial"/>
              <a:sym typeface="Arial"/>
            </a:endParaRPr>
          </a:p>
        </p:txBody>
      </p:sp>
      <p:sp>
        <p:nvSpPr>
          <p:cNvPr id="95" name="Google Shape;116;p2">
            <a:extLst>
              <a:ext uri="{FF2B5EF4-FFF2-40B4-BE49-F238E27FC236}">
                <a16:creationId xmlns:a16="http://schemas.microsoft.com/office/drawing/2014/main" id="{DBD77803-AA40-1810-966D-6009438A4934}"/>
              </a:ext>
            </a:extLst>
          </p:cNvPr>
          <p:cNvSpPr txBox="1"/>
          <p:nvPr/>
        </p:nvSpPr>
        <p:spPr>
          <a:xfrm>
            <a:off x="7123580"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4 – </a:t>
            </a:r>
            <a:r>
              <a:rPr lang="en-US" sz="1200" dirty="0" err="1">
                <a:solidFill>
                  <a:schemeClr val="tx1">
                    <a:lumMod val="65000"/>
                    <a:lumOff val="35000"/>
                  </a:schemeClr>
                </a:solidFill>
                <a:latin typeface="Arial"/>
                <a:ea typeface="Arial"/>
                <a:cs typeface="Arial"/>
                <a:sym typeface="Arial"/>
              </a:rPr>
              <a:t>販促物設置</a:t>
            </a:r>
            <a:endParaRPr lang="en-US" sz="1200" dirty="0">
              <a:solidFill>
                <a:schemeClr val="tx1">
                  <a:lumMod val="65000"/>
                  <a:lumOff val="35000"/>
                </a:schemeClr>
              </a:solidFill>
              <a:latin typeface="Arial"/>
              <a:ea typeface="Arial"/>
              <a:cs typeface="Arial"/>
              <a:sym typeface="Arial"/>
            </a:endParaRPr>
          </a:p>
        </p:txBody>
      </p:sp>
      <p:sp>
        <p:nvSpPr>
          <p:cNvPr id="97" name="Google Shape;118;p2">
            <a:extLst>
              <a:ext uri="{FF2B5EF4-FFF2-40B4-BE49-F238E27FC236}">
                <a16:creationId xmlns:a16="http://schemas.microsoft.com/office/drawing/2014/main" id="{B2B10EB4-CF80-55AA-2AB7-7E45DDA21B8C}"/>
              </a:ext>
            </a:extLst>
          </p:cNvPr>
          <p:cNvSpPr txBox="1"/>
          <p:nvPr/>
        </p:nvSpPr>
        <p:spPr>
          <a:xfrm>
            <a:off x="8995757"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5 – </a:t>
            </a:r>
            <a:r>
              <a:rPr lang="en-US" sz="1200" dirty="0" err="1">
                <a:solidFill>
                  <a:schemeClr val="tx1">
                    <a:lumMod val="65000"/>
                    <a:lumOff val="35000"/>
                  </a:schemeClr>
                </a:solidFill>
                <a:latin typeface="Arial"/>
                <a:ea typeface="Arial"/>
                <a:cs typeface="Arial"/>
                <a:sym typeface="Arial"/>
              </a:rPr>
              <a:t>実施</a:t>
            </a:r>
            <a:endParaRPr sz="1200" dirty="0">
              <a:solidFill>
                <a:schemeClr val="tx1">
                  <a:lumMod val="65000"/>
                  <a:lumOff val="35000"/>
                </a:schemeClr>
              </a:solidFill>
              <a:latin typeface="Arial"/>
              <a:ea typeface="Arial"/>
              <a:cs typeface="Arial"/>
              <a:sym typeface="Arial"/>
            </a:endParaRPr>
          </a:p>
        </p:txBody>
      </p:sp>
      <p:sp>
        <p:nvSpPr>
          <p:cNvPr id="99" name="Google Shape;120;p2">
            <a:extLst>
              <a:ext uri="{FF2B5EF4-FFF2-40B4-BE49-F238E27FC236}">
                <a16:creationId xmlns:a16="http://schemas.microsoft.com/office/drawing/2014/main" id="{2FEE7E14-3C16-B35B-82A2-62C03340ECD9}"/>
              </a:ext>
            </a:extLst>
          </p:cNvPr>
          <p:cNvSpPr/>
          <p:nvPr/>
        </p:nvSpPr>
        <p:spPr>
          <a:xfrm>
            <a:off x="1508574"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CCAC"/>
          </a:solidFill>
          <a:ln>
            <a:noFill/>
          </a:ln>
        </p:spPr>
        <p:txBody>
          <a:bodyPr/>
          <a:lstStyle/>
          <a:p>
            <a:endParaRPr lang="ja-JP" altLang="en-US" sz="1100"/>
          </a:p>
        </p:txBody>
      </p:sp>
      <p:sp>
        <p:nvSpPr>
          <p:cNvPr id="100" name="Google Shape;121;p2">
            <a:extLst>
              <a:ext uri="{FF2B5EF4-FFF2-40B4-BE49-F238E27FC236}">
                <a16:creationId xmlns:a16="http://schemas.microsoft.com/office/drawing/2014/main" id="{D1BAB239-0319-0898-13F1-41059FA2B34C}"/>
              </a:ext>
            </a:extLst>
          </p:cNvPr>
          <p:cNvSpPr/>
          <p:nvPr/>
        </p:nvSpPr>
        <p:spPr>
          <a:xfrm>
            <a:off x="338075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9B099"/>
          </a:solidFill>
          <a:ln>
            <a:noFill/>
          </a:ln>
        </p:spPr>
        <p:txBody>
          <a:bodyPr/>
          <a:lstStyle/>
          <a:p>
            <a:endParaRPr lang="ja-JP" altLang="en-US" sz="1100"/>
          </a:p>
        </p:txBody>
      </p:sp>
      <p:sp>
        <p:nvSpPr>
          <p:cNvPr id="101" name="Google Shape;122;p2">
            <a:extLst>
              <a:ext uri="{FF2B5EF4-FFF2-40B4-BE49-F238E27FC236}">
                <a16:creationId xmlns:a16="http://schemas.microsoft.com/office/drawing/2014/main" id="{51763BAB-E0E5-34E5-F681-1CB86333CB7A}"/>
              </a:ext>
            </a:extLst>
          </p:cNvPr>
          <p:cNvSpPr/>
          <p:nvPr/>
        </p:nvSpPr>
        <p:spPr>
          <a:xfrm>
            <a:off x="5252927"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BA067"/>
          </a:solidFill>
          <a:ln>
            <a:noFill/>
          </a:ln>
        </p:spPr>
        <p:txBody>
          <a:bodyPr/>
          <a:lstStyle/>
          <a:p>
            <a:endParaRPr lang="ja-JP" altLang="en-US" sz="1100"/>
          </a:p>
        </p:txBody>
      </p:sp>
      <p:sp>
        <p:nvSpPr>
          <p:cNvPr id="102" name="Google Shape;123;p2">
            <a:extLst>
              <a:ext uri="{FF2B5EF4-FFF2-40B4-BE49-F238E27FC236}">
                <a16:creationId xmlns:a16="http://schemas.microsoft.com/office/drawing/2014/main" id="{A04285D4-747C-7526-ACAA-919301D20D5A}"/>
              </a:ext>
            </a:extLst>
          </p:cNvPr>
          <p:cNvSpPr/>
          <p:nvPr/>
        </p:nvSpPr>
        <p:spPr>
          <a:xfrm>
            <a:off x="7125104" y="2482487"/>
            <a:ext cx="1683092"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D8B4D"/>
          </a:solidFill>
          <a:ln>
            <a:noFill/>
          </a:ln>
        </p:spPr>
        <p:txBody>
          <a:bodyPr/>
          <a:lstStyle/>
          <a:p>
            <a:endParaRPr lang="ja-JP" altLang="en-US" sz="1100"/>
          </a:p>
        </p:txBody>
      </p:sp>
      <p:sp>
        <p:nvSpPr>
          <p:cNvPr id="103" name="Google Shape;124;p2">
            <a:extLst>
              <a:ext uri="{FF2B5EF4-FFF2-40B4-BE49-F238E27FC236}">
                <a16:creationId xmlns:a16="http://schemas.microsoft.com/office/drawing/2014/main" id="{0E9DFECE-DCAD-8E6F-30B7-CB16F91C28C4}"/>
              </a:ext>
            </a:extLst>
          </p:cNvPr>
          <p:cNvSpPr/>
          <p:nvPr/>
        </p:nvSpPr>
        <p:spPr>
          <a:xfrm>
            <a:off x="899728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6E26"/>
          </a:solidFill>
          <a:ln>
            <a:noFill/>
          </a:ln>
        </p:spPr>
        <p:txBody>
          <a:bodyPr/>
          <a:lstStyle/>
          <a:p>
            <a:endParaRPr lang="ja-JP" altLang="en-US" sz="1100"/>
          </a:p>
        </p:txBody>
      </p:sp>
      <p:sp>
        <p:nvSpPr>
          <p:cNvPr id="104" name="テキスト ボックス 103">
            <a:extLst>
              <a:ext uri="{FF2B5EF4-FFF2-40B4-BE49-F238E27FC236}">
                <a16:creationId xmlns:a16="http://schemas.microsoft.com/office/drawing/2014/main" id="{4C92F331-835E-8302-D1DB-FD032AE8DF04}"/>
              </a:ext>
            </a:extLst>
          </p:cNvPr>
          <p:cNvSpPr txBox="1"/>
          <p:nvPr/>
        </p:nvSpPr>
        <p:spPr>
          <a:xfrm>
            <a:off x="5386587" y="3199181"/>
            <a:ext cx="1415772"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10</a:t>
            </a:r>
            <a:r>
              <a:rPr lang="ja-JP" altLang="en-US" sz="800" b="1">
                <a:solidFill>
                  <a:schemeClr val="bg1"/>
                </a:solidFill>
              </a:rPr>
              <a:t>営業日前目安</a:t>
            </a:r>
            <a:endParaRPr kumimoji="1" lang="ja-JP" altLang="en-US" sz="500" b="1">
              <a:solidFill>
                <a:schemeClr val="bg1"/>
              </a:solidFill>
            </a:endParaRPr>
          </a:p>
        </p:txBody>
      </p:sp>
      <p:sp>
        <p:nvSpPr>
          <p:cNvPr id="105" name="テキスト ボックス 104">
            <a:extLst>
              <a:ext uri="{FF2B5EF4-FFF2-40B4-BE49-F238E27FC236}">
                <a16:creationId xmlns:a16="http://schemas.microsoft.com/office/drawing/2014/main" id="{B74B8707-CC45-9F28-9116-681E642F3AB6}"/>
              </a:ext>
            </a:extLst>
          </p:cNvPr>
          <p:cNvSpPr txBox="1"/>
          <p:nvPr/>
        </p:nvSpPr>
        <p:spPr>
          <a:xfrm>
            <a:off x="7668368" y="3199180"/>
            <a:ext cx="954107" cy="307777"/>
          </a:xfrm>
          <a:prstGeom prst="rect">
            <a:avLst/>
          </a:prstGeom>
          <a:noFill/>
        </p:spPr>
        <p:txBody>
          <a:bodyPr wrap="none" rtlCol="0">
            <a:spAutoFit/>
          </a:bodyPr>
          <a:lstStyle/>
          <a:p>
            <a:r>
              <a:rPr lang="ja-JP" altLang="en-US" sz="800" b="1">
                <a:solidFill>
                  <a:schemeClr val="bg1"/>
                </a:solidFill>
              </a:rPr>
              <a:t>実施開始</a:t>
            </a:r>
            <a:r>
              <a:rPr lang="ja-JP" altLang="en-US" sz="1400" b="1">
                <a:solidFill>
                  <a:schemeClr val="bg1"/>
                </a:solidFill>
              </a:rPr>
              <a:t>前日</a:t>
            </a:r>
            <a:endParaRPr kumimoji="1" lang="ja-JP" altLang="en-US" sz="800" b="1">
              <a:solidFill>
                <a:schemeClr val="bg1"/>
              </a:solidFill>
            </a:endParaRPr>
          </a:p>
        </p:txBody>
      </p:sp>
      <p:sp>
        <p:nvSpPr>
          <p:cNvPr id="106" name="テキスト ボックス 105">
            <a:extLst>
              <a:ext uri="{FF2B5EF4-FFF2-40B4-BE49-F238E27FC236}">
                <a16:creationId xmlns:a16="http://schemas.microsoft.com/office/drawing/2014/main" id="{449D2928-65D1-F001-91BD-9C7CC5B498E0}"/>
              </a:ext>
            </a:extLst>
          </p:cNvPr>
          <p:cNvSpPr txBox="1"/>
          <p:nvPr/>
        </p:nvSpPr>
        <p:spPr>
          <a:xfrm>
            <a:off x="3702195" y="3199182"/>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45</a:t>
            </a:r>
            <a:r>
              <a:rPr lang="ja-JP" altLang="en-US" sz="800" b="1">
                <a:solidFill>
                  <a:schemeClr val="bg1"/>
                </a:solidFill>
              </a:rPr>
              <a:t>日前目安</a:t>
            </a:r>
            <a:endParaRPr kumimoji="1" lang="ja-JP" altLang="en-US" sz="500" b="1">
              <a:solidFill>
                <a:schemeClr val="bg1"/>
              </a:solidFill>
            </a:endParaRPr>
          </a:p>
        </p:txBody>
      </p:sp>
      <p:sp>
        <p:nvSpPr>
          <p:cNvPr id="107" name="テキスト ボックス 106">
            <a:extLst>
              <a:ext uri="{FF2B5EF4-FFF2-40B4-BE49-F238E27FC236}">
                <a16:creationId xmlns:a16="http://schemas.microsoft.com/office/drawing/2014/main" id="{0916F9DA-C371-719A-984C-CD81FD6754D2}"/>
              </a:ext>
            </a:extLst>
          </p:cNvPr>
          <p:cNvSpPr txBox="1"/>
          <p:nvPr/>
        </p:nvSpPr>
        <p:spPr>
          <a:xfrm>
            <a:off x="1830019" y="3199561"/>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60</a:t>
            </a:r>
            <a:r>
              <a:rPr lang="ja-JP" altLang="en-US" sz="800" b="1">
                <a:solidFill>
                  <a:schemeClr val="bg1"/>
                </a:solidFill>
              </a:rPr>
              <a:t>日前目安</a:t>
            </a:r>
            <a:endParaRPr kumimoji="1" lang="ja-JP" altLang="en-US" sz="500" b="1">
              <a:solidFill>
                <a:schemeClr val="bg1"/>
              </a:solidFill>
            </a:endParaRPr>
          </a:p>
        </p:txBody>
      </p:sp>
      <p:sp>
        <p:nvSpPr>
          <p:cNvPr id="108" name="テキスト ボックス 107">
            <a:extLst>
              <a:ext uri="{FF2B5EF4-FFF2-40B4-BE49-F238E27FC236}">
                <a16:creationId xmlns:a16="http://schemas.microsoft.com/office/drawing/2014/main" id="{7304878A-538D-9761-EFC7-417340DB67C3}"/>
              </a:ext>
            </a:extLst>
          </p:cNvPr>
          <p:cNvSpPr txBox="1"/>
          <p:nvPr/>
        </p:nvSpPr>
        <p:spPr>
          <a:xfrm>
            <a:off x="9207885" y="3199179"/>
            <a:ext cx="1261884" cy="307777"/>
          </a:xfrm>
          <a:prstGeom prst="rect">
            <a:avLst/>
          </a:prstGeom>
          <a:noFill/>
        </p:spPr>
        <p:txBody>
          <a:bodyPr wrap="none" rtlCol="0">
            <a:spAutoFit/>
          </a:bodyPr>
          <a:lstStyle/>
          <a:p>
            <a:r>
              <a:rPr lang="ja-JP" altLang="en-US" sz="1400" b="1">
                <a:solidFill>
                  <a:schemeClr val="bg1"/>
                </a:solidFill>
              </a:rPr>
              <a:t>実施開始当日</a:t>
            </a:r>
            <a:endParaRPr kumimoji="1" lang="ja-JP" altLang="en-US" sz="1050" b="1">
              <a:solidFill>
                <a:schemeClr val="bg1"/>
              </a:solidFill>
            </a:endParaRPr>
          </a:p>
        </p:txBody>
      </p:sp>
      <p:sp>
        <p:nvSpPr>
          <p:cNvPr id="109" name="Google Shape;111;p2">
            <a:extLst>
              <a:ext uri="{FF2B5EF4-FFF2-40B4-BE49-F238E27FC236}">
                <a16:creationId xmlns:a16="http://schemas.microsoft.com/office/drawing/2014/main" id="{B68028AC-416A-750A-5920-474D6CEE9536}"/>
              </a:ext>
            </a:extLst>
          </p:cNvPr>
          <p:cNvSpPr txBox="1"/>
          <p:nvPr/>
        </p:nvSpPr>
        <p:spPr>
          <a:xfrm>
            <a:off x="3374652" y="3806056"/>
            <a:ext cx="1689192" cy="1184940"/>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お申し込みの際に、実施店舗や設置個数、配布個数の確定をお願いいたします。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また、同時に販促物のデザイン審査を行います。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1" name="Google Shape;111;p2">
            <a:extLst>
              <a:ext uri="{FF2B5EF4-FFF2-40B4-BE49-F238E27FC236}">
                <a16:creationId xmlns:a16="http://schemas.microsoft.com/office/drawing/2014/main" id="{E876F5B3-3DBE-D09D-23AB-1F77F7D59249}"/>
              </a:ext>
            </a:extLst>
          </p:cNvPr>
          <p:cNvSpPr txBox="1"/>
          <p:nvPr/>
        </p:nvSpPr>
        <p:spPr>
          <a:xfrm>
            <a:off x="7109854" y="3806056"/>
            <a:ext cx="1689192" cy="507831"/>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プロモーション開始前日の営業終了後に販促物の設置を行います。</a:t>
            </a:r>
          </a:p>
        </p:txBody>
      </p:sp>
      <p:sp>
        <p:nvSpPr>
          <p:cNvPr id="110" name="Google Shape;111;p2">
            <a:extLst>
              <a:ext uri="{FF2B5EF4-FFF2-40B4-BE49-F238E27FC236}">
                <a16:creationId xmlns:a16="http://schemas.microsoft.com/office/drawing/2014/main" id="{A8AADD60-55A4-4B35-B12A-46E5228BACB2}"/>
              </a:ext>
            </a:extLst>
          </p:cNvPr>
          <p:cNvSpPr txBox="1"/>
          <p:nvPr/>
        </p:nvSpPr>
        <p:spPr>
          <a:xfrm>
            <a:off x="5242253"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当社指定の配送先まで、販促物のご納品をお願いいたします。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配送先までの配送費はご負担いただきます。</a:t>
            </a:r>
          </a:p>
        </p:txBody>
      </p:sp>
      <p:sp>
        <p:nvSpPr>
          <p:cNvPr id="112" name="Google Shape;111;p2">
            <a:extLst>
              <a:ext uri="{FF2B5EF4-FFF2-40B4-BE49-F238E27FC236}">
                <a16:creationId xmlns:a16="http://schemas.microsoft.com/office/drawing/2014/main" id="{272E55F1-5BF5-4E3A-92EA-FCCB4E3D811A}"/>
              </a:ext>
            </a:extLst>
          </p:cNvPr>
          <p:cNvSpPr txBox="1"/>
          <p:nvPr/>
        </p:nvSpPr>
        <p:spPr>
          <a:xfrm>
            <a:off x="8995757" y="3805394"/>
            <a:ext cx="1689192" cy="846386"/>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プロモーションを実施いたします。</a:t>
            </a: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プロモーション終了後に、振り返りを行います。</a:t>
            </a:r>
          </a:p>
        </p:txBody>
      </p:sp>
      <p:pic>
        <p:nvPicPr>
          <p:cNvPr id="113" name="図 112" descr="黒い背景に白い文字がある&#10;&#10;中程度の精度で自動的に生成された説明">
            <a:extLst>
              <a:ext uri="{FF2B5EF4-FFF2-40B4-BE49-F238E27FC236}">
                <a16:creationId xmlns:a16="http://schemas.microsoft.com/office/drawing/2014/main" id="{6291AD1F-46B0-0739-02E1-05F235499C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BDED3A40-838B-6631-6DED-CC120ADF870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5F46D6FC-62A7-0156-1A1A-9E27252B91CA}"/>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407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407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rgbClr val="FF6E26"/>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AA1FEBD6-7147-BF56-AE40-84BAFD5A02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6BA5EFE1-E700-848F-5DB8-24E001B46280}"/>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0" name="図 9" descr="黒い背景に白い文字がある&#10;&#10;中程度の精度で自動的に生成された説明">
            <a:extLst>
              <a:ext uri="{FF2B5EF4-FFF2-40B4-BE49-F238E27FC236}">
                <a16:creationId xmlns:a16="http://schemas.microsoft.com/office/drawing/2014/main" id="{3C029741-F896-3CFB-8ABA-286492A1F2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正方形/長方形 2">
            <a:extLst>
              <a:ext uri="{FF2B5EF4-FFF2-40B4-BE49-F238E27FC236}">
                <a16:creationId xmlns:a16="http://schemas.microsoft.com/office/drawing/2014/main" id="{8E88946E-5EB4-641A-E2B9-CEFD561A52B3}"/>
              </a:ext>
            </a:extLst>
          </p:cNvPr>
          <p:cNvSpPr/>
          <p:nvPr/>
        </p:nvSpPr>
        <p:spPr>
          <a:xfrm>
            <a:off x="1416748" y="2447628"/>
            <a:ext cx="5449037" cy="2677656"/>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・情報商材</a:t>
            </a:r>
          </a:p>
          <a:p>
            <a:r>
              <a:rPr lang="ja-JP" altLang="en-US" sz="1200">
                <a:solidFill>
                  <a:srgbClr val="FD5418"/>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rgbClr val="FD5418"/>
                </a:solidFill>
                <a:latin typeface="DIN Alternate" panose="020B0500000000000000" pitchFamily="34" charset="0"/>
                <a:ea typeface="Hiragino Kaku Gothic ProN W3" panose="020B0300000000000000" pitchFamily="34" charset="-128"/>
              </a:rPr>
              <a:t>)</a:t>
            </a:r>
            <a:endParaRPr lang="ja-JP" altLang="en-US" sz="120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・アダルト</a:t>
            </a:r>
          </a:p>
          <a:p>
            <a:r>
              <a:rPr lang="ja-JP" altLang="en-US" sz="1200">
                <a:solidFill>
                  <a:srgbClr val="FD5418"/>
                </a:solidFill>
                <a:latin typeface="DIN Alternate" panose="020B0500000000000000" pitchFamily="34" charset="0"/>
                <a:ea typeface="Hiragino Kaku Gothic ProN W3" panose="020B0300000000000000" pitchFamily="34" charset="-128"/>
              </a:rPr>
              <a:t>・占い</a:t>
            </a:r>
          </a:p>
          <a:p>
            <a:r>
              <a:rPr lang="ja-JP" altLang="en-US" sz="1200">
                <a:solidFill>
                  <a:srgbClr val="FD5418"/>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rgbClr val="FD5418"/>
                </a:solidFill>
                <a:latin typeface="DIN Alternate" panose="020B0500000000000000" pitchFamily="34" charset="0"/>
                <a:ea typeface="Hiragino Kaku Gothic ProN W3" panose="020B0300000000000000" pitchFamily="34" charset="-128"/>
              </a:rPr>
              <a:t>・無限連鎖講</a:t>
            </a:r>
          </a:p>
          <a:p>
            <a:r>
              <a:rPr lang="ja-JP" altLang="en-US" sz="1200">
                <a:solidFill>
                  <a:srgbClr val="FD5418"/>
                </a:solidFill>
                <a:latin typeface="DIN Alternate" panose="020B0500000000000000" pitchFamily="34" charset="0"/>
                <a:ea typeface="Hiragino Kaku Gothic ProN W3" panose="020B0300000000000000" pitchFamily="34" charset="-128"/>
              </a:rPr>
              <a:t>・探偵業</a:t>
            </a:r>
          </a:p>
          <a:p>
            <a:r>
              <a:rPr lang="ja-JP" altLang="en-US" sz="1200">
                <a:solidFill>
                  <a:srgbClr val="FD5418"/>
                </a:solidFill>
                <a:latin typeface="DIN Alternate" panose="020B0500000000000000" pitchFamily="34" charset="0"/>
                <a:ea typeface="Hiragino Kaku Gothic ProN W3" panose="020B0300000000000000" pitchFamily="34" charset="-128"/>
              </a:rPr>
              <a:t>・家政婦紹介・斡旋</a:t>
            </a:r>
          </a:p>
          <a:p>
            <a:r>
              <a:rPr lang="ja-JP" altLang="en-US" sz="1200">
                <a:solidFill>
                  <a:srgbClr val="FD5418"/>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rgbClr val="FD5418"/>
                </a:solidFill>
                <a:latin typeface="DIN Alternate" panose="020B0500000000000000" pitchFamily="34" charset="0"/>
                <a:ea typeface="Hiragino Kaku Gothic ProN W3" panose="020B0300000000000000" pitchFamily="34" charset="-128"/>
              </a:rPr>
              <a:t>・武器全般</a:t>
            </a:r>
          </a:p>
          <a:p>
            <a:r>
              <a:rPr lang="ja-JP" altLang="en-US" sz="1200">
                <a:solidFill>
                  <a:srgbClr val="FD5418"/>
                </a:solidFill>
                <a:latin typeface="DIN Alternate" panose="020B0500000000000000" pitchFamily="34" charset="0"/>
                <a:ea typeface="Hiragino Kaku Gothic ProN W3" panose="020B0300000000000000" pitchFamily="34" charset="-128"/>
              </a:rPr>
              <a:t>・毒物劇物</a:t>
            </a:r>
          </a:p>
          <a:p>
            <a:r>
              <a:rPr lang="ja-JP" altLang="en-US" sz="1200">
                <a:solidFill>
                  <a:srgbClr val="FD5418"/>
                </a:solidFill>
                <a:latin typeface="DIN Alternate" panose="020B0500000000000000" pitchFamily="34" charset="0"/>
                <a:ea typeface="Hiragino Kaku Gothic ProN W3" panose="020B0300000000000000" pitchFamily="34" charset="-128"/>
              </a:rPr>
              <a:t>・政党/政治関連</a:t>
            </a:r>
          </a:p>
          <a:p>
            <a:r>
              <a:rPr lang="ja-JP" altLang="en-US" sz="1200">
                <a:solidFill>
                  <a:srgbClr val="FD5418"/>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rgbClr val="FD5418"/>
                </a:solidFill>
                <a:latin typeface="DIN Alternate" panose="020B0500000000000000" pitchFamily="34" charset="0"/>
                <a:ea typeface="Hiragino Kaku Gothic ProN W3" panose="020B0300000000000000" pitchFamily="34" charset="-128"/>
              </a:rPr>
              <a:t>・生体販売</a:t>
            </a:r>
          </a:p>
        </p:txBody>
      </p:sp>
      <p:sp>
        <p:nvSpPr>
          <p:cNvPr id="4" name="正方形/長方形 3">
            <a:extLst>
              <a:ext uri="{FF2B5EF4-FFF2-40B4-BE49-F238E27FC236}">
                <a16:creationId xmlns:a16="http://schemas.microsoft.com/office/drawing/2014/main" id="{E7EF66C2-B638-9ADA-66BE-A7195B2609D0}"/>
              </a:ext>
            </a:extLst>
          </p:cNvPr>
          <p:cNvSpPr/>
          <p:nvPr/>
        </p:nvSpPr>
        <p:spPr>
          <a:xfrm>
            <a:off x="6781699" y="2447628"/>
            <a:ext cx="4461331" cy="2123658"/>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rgbClr val="FD5418"/>
                </a:solidFill>
                <a:latin typeface="DIN Alternate" panose="020B0500000000000000" pitchFamily="34" charset="0"/>
                <a:ea typeface="Hiragino Kaku Gothic ProN W3" panose="020B0300000000000000" pitchFamily="34" charset="-128"/>
              </a:rPr>
              <a:t>・ファクタリング</a:t>
            </a:r>
          </a:p>
          <a:p>
            <a:r>
              <a:rPr lang="ja-JP" altLang="en-US" sz="1200">
                <a:solidFill>
                  <a:srgbClr val="FD5418"/>
                </a:solidFill>
                <a:latin typeface="DIN Alternate" panose="020B0500000000000000" pitchFamily="34" charset="0"/>
                <a:ea typeface="Hiragino Kaku Gothic ProN W3" panose="020B0300000000000000" pitchFamily="34" charset="-128"/>
              </a:rPr>
              <a:t>・過払い金請求</a:t>
            </a:r>
          </a:p>
          <a:p>
            <a:r>
              <a:rPr lang="ja-JP" altLang="en-US" sz="1200">
                <a:solidFill>
                  <a:srgbClr val="FD5418"/>
                </a:solidFill>
                <a:latin typeface="DIN Alternate" panose="020B0500000000000000" pitchFamily="34" charset="0"/>
                <a:ea typeface="Hiragino Kaku Gothic ProN W3" panose="020B0300000000000000" pitchFamily="34" charset="-128"/>
              </a:rPr>
              <a:t>・</a:t>
            </a:r>
            <a:r>
              <a:rPr lang="en-US" altLang="ja-JP" sz="1200" dirty="0">
                <a:solidFill>
                  <a:srgbClr val="FD5418"/>
                </a:solidFill>
                <a:latin typeface="DIN Alternate" panose="020B0500000000000000" pitchFamily="34" charset="0"/>
                <a:ea typeface="Hiragino Kaku Gothic ProN W3" panose="020B0300000000000000" pitchFamily="34" charset="-128"/>
              </a:rPr>
              <a:t>ICO</a:t>
            </a:r>
          </a:p>
          <a:p>
            <a:r>
              <a:rPr lang="ja-JP" altLang="en-US" sz="1200">
                <a:solidFill>
                  <a:srgbClr val="FD5418"/>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・競合サービス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・不動産</a:t>
            </a:r>
          </a:p>
          <a:p>
            <a:r>
              <a:rPr lang="ja-JP" altLang="en-US" sz="1200">
                <a:solidFill>
                  <a:srgbClr val="FD5418"/>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rgbClr val="FD5418"/>
                </a:solidFill>
                <a:latin typeface="DIN Alternate" panose="020B0500000000000000" pitchFamily="34" charset="0"/>
                <a:ea typeface="Hiragino Kaku Gothic ProN W3" panose="020B0300000000000000" pitchFamily="34" charset="-128"/>
              </a:rPr>
              <a:t>・その他、当社が不適切と判断したもの</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・当社またはその関連会社と競合するサービス</a:t>
            </a:r>
          </a:p>
        </p:txBody>
      </p:sp>
      <p:sp>
        <p:nvSpPr>
          <p:cNvPr id="6" name="スライド番号プレースホルダ 3">
            <a:extLst>
              <a:ext uri="{FF2B5EF4-FFF2-40B4-BE49-F238E27FC236}">
                <a16:creationId xmlns:a16="http://schemas.microsoft.com/office/drawing/2014/main" id="{0DBB14C9-A1D2-FEBD-D0E9-9726A391489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FC29CAC6-6D6D-1D97-9FD3-C0917D98E75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51787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33" name="正方形/長方形 32">
            <a:extLst>
              <a:ext uri="{FF2B5EF4-FFF2-40B4-BE49-F238E27FC236}">
                <a16:creationId xmlns:a16="http://schemas.microsoft.com/office/drawing/2014/main" id="{7B360344-1C9F-A87C-D0CE-E0EFC26037A8}"/>
              </a:ext>
            </a:extLst>
          </p:cNvPr>
          <p:cNvSpPr/>
          <p:nvPr/>
        </p:nvSpPr>
        <p:spPr>
          <a:xfrm>
            <a:off x="5116544" y="320011"/>
            <a:ext cx="1473554"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63C26473-FBCD-85FE-89D6-964A5F6E0E17}"/>
              </a:ext>
            </a:extLst>
          </p:cNvPr>
          <p:cNvSpPr/>
          <p:nvPr/>
        </p:nvSpPr>
        <p:spPr>
          <a:xfrm>
            <a:off x="8559203" y="320011"/>
            <a:ext cx="1696801"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AA59D5A-1A1F-0AEE-F342-C315E986C389}"/>
              </a:ext>
            </a:extLst>
          </p:cNvPr>
          <p:cNvSpPr/>
          <p:nvPr/>
        </p:nvSpPr>
        <p:spPr>
          <a:xfrm>
            <a:off x="5191494" y="3452955"/>
            <a:ext cx="1275233"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6D26FCD-6760-F9E4-3C44-F92DF439F22F}"/>
              </a:ext>
            </a:extLst>
          </p:cNvPr>
          <p:cNvSpPr/>
          <p:nvPr/>
        </p:nvSpPr>
        <p:spPr>
          <a:xfrm>
            <a:off x="544543" y="1143454"/>
            <a:ext cx="1812630"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716EDAD9-574B-3149-AA01-54739FDB9E81}"/>
              </a:ext>
            </a:extLst>
          </p:cNvPr>
          <p:cNvSpPr txBox="1"/>
          <p:nvPr/>
        </p:nvSpPr>
        <p:spPr>
          <a:xfrm>
            <a:off x="611042" y="5991091"/>
            <a:ext cx="1529659"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AI</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3" name="テキスト ボックス 132">
            <a:extLst>
              <a:ext uri="{FF2B5EF4-FFF2-40B4-BE49-F238E27FC236}">
                <a16:creationId xmlns:a16="http://schemas.microsoft.com/office/drawing/2014/main" id="{64C7A474-C28C-A44A-AD27-08B380EA480D}"/>
              </a:ext>
            </a:extLst>
          </p:cNvPr>
          <p:cNvSpPr txBox="1"/>
          <p:nvPr/>
        </p:nvSpPr>
        <p:spPr>
          <a:xfrm>
            <a:off x="1071947" y="6249309"/>
            <a:ext cx="1270236"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カメラ</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47" name="テキスト ボックス 46">
            <a:extLst>
              <a:ext uri="{FF2B5EF4-FFF2-40B4-BE49-F238E27FC236}">
                <a16:creationId xmlns:a16="http://schemas.microsoft.com/office/drawing/2014/main" id="{831D1814-0030-B346-9B4C-911C212E3293}"/>
              </a:ext>
            </a:extLst>
          </p:cNvPr>
          <p:cNvSpPr txBox="1"/>
          <p:nvPr/>
        </p:nvSpPr>
        <p:spPr>
          <a:xfrm>
            <a:off x="528412" y="3874985"/>
            <a:ext cx="4766806" cy="2716128"/>
          </a:xfrm>
          <a:prstGeom prst="rect">
            <a:avLst/>
          </a:prstGeom>
          <a:noFill/>
          <a:effectLst/>
        </p:spPr>
        <p:txBody>
          <a:bodyPr wrap="square" rtlCol="0">
            <a:spAutoFit/>
          </a:bodyPr>
          <a:lstStyle/>
          <a:p>
            <a:r>
              <a:rPr lang="ja-JP" altLang="en-US" sz="2800" b="1">
                <a:solidFill>
                  <a:schemeClr val="bg1"/>
                </a:solidFill>
                <a:latin typeface="DIN Alternate" panose="020B0500000000000000" pitchFamily="34" charset="0"/>
                <a:ea typeface="Hiragino Sans W6" panose="020B0400000000000000" pitchFamily="34" charset="-128"/>
              </a:rPr>
              <a:t>東京</a:t>
            </a:r>
            <a:r>
              <a:rPr lang="en-US" altLang="ja-JP" sz="2800" b="1" dirty="0">
                <a:solidFill>
                  <a:schemeClr val="bg1"/>
                </a:solidFill>
                <a:latin typeface="DIN Alternate" panose="020B0500000000000000" pitchFamily="34" charset="0"/>
                <a:ea typeface="Hiragino Sans W6" panose="020B0400000000000000" pitchFamily="34" charset="-128"/>
              </a:rPr>
              <a:t> </a:t>
            </a:r>
            <a:r>
              <a:rPr lang="en-US" altLang="ja-JP" sz="4000" b="1" dirty="0">
                <a:solidFill>
                  <a:schemeClr val="bg1"/>
                </a:solidFill>
                <a:latin typeface="DIN Alternate" panose="020B0500000000000000" pitchFamily="34" charset="0"/>
                <a:ea typeface="Hiragino Sans W6" panose="020B0400000000000000" pitchFamily="34" charset="-128"/>
              </a:rPr>
              <a:t>23</a:t>
            </a:r>
            <a:r>
              <a:rPr lang="en-US" altLang="ja-JP" sz="44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区を中心に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05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オフィスビル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で</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月間</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に対して</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音声付き</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動画・静止画広告を配信</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で滞在人数も把握</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41" name="図 40" descr="テキスト&#10;&#10;自動的に生成された説明">
            <a:extLst>
              <a:ext uri="{FF2B5EF4-FFF2-40B4-BE49-F238E27FC236}">
                <a16:creationId xmlns:a16="http://schemas.microsoft.com/office/drawing/2014/main" id="{F9C435AA-FB32-434D-AD2A-192C352D7F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370" y="300398"/>
            <a:ext cx="2030273" cy="644478"/>
          </a:xfrm>
          <a:prstGeom prst="rect">
            <a:avLst/>
          </a:prstGeom>
        </p:spPr>
      </p:pic>
      <p:grpSp>
        <p:nvGrpSpPr>
          <p:cNvPr id="170" name="グループ化 169">
            <a:extLst>
              <a:ext uri="{FF2B5EF4-FFF2-40B4-BE49-F238E27FC236}">
                <a16:creationId xmlns:a16="http://schemas.microsoft.com/office/drawing/2014/main" id="{8BC2DAB6-409F-C740-948A-335A8292D27E}"/>
              </a:ext>
            </a:extLst>
          </p:cNvPr>
          <p:cNvGrpSpPr/>
          <p:nvPr/>
        </p:nvGrpSpPr>
        <p:grpSpPr>
          <a:xfrm>
            <a:off x="8541148" y="2849580"/>
            <a:ext cx="2726842" cy="1376625"/>
            <a:chOff x="354163" y="4181814"/>
            <a:chExt cx="4839095" cy="2260600"/>
          </a:xfrm>
        </p:grpSpPr>
        <p:pic>
          <p:nvPicPr>
            <p:cNvPr id="171" name="図 170" descr="グラフ, 円グラフ&#10;&#10;自動的に生成された説明">
              <a:extLst>
                <a:ext uri="{FF2B5EF4-FFF2-40B4-BE49-F238E27FC236}">
                  <a16:creationId xmlns:a16="http://schemas.microsoft.com/office/drawing/2014/main" id="{ABBD4A96-A6FD-1C41-B669-986C12294C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163" y="4181814"/>
              <a:ext cx="2286000" cy="2260600"/>
            </a:xfrm>
            <a:prstGeom prst="rect">
              <a:avLst/>
            </a:prstGeom>
          </p:spPr>
        </p:pic>
        <p:pic>
          <p:nvPicPr>
            <p:cNvPr id="172" name="図 171" descr="グラフ, 棒グラフ&#10;&#10;自動的に生成された説明">
              <a:extLst>
                <a:ext uri="{FF2B5EF4-FFF2-40B4-BE49-F238E27FC236}">
                  <a16:creationId xmlns:a16="http://schemas.microsoft.com/office/drawing/2014/main" id="{4F22B9FE-306A-D042-ACD1-808C304E1B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7258" y="4194514"/>
              <a:ext cx="2286000" cy="2235200"/>
            </a:xfrm>
            <a:prstGeom prst="rect">
              <a:avLst/>
            </a:prstGeom>
          </p:spPr>
        </p:pic>
      </p:grpSp>
      <p:pic>
        <p:nvPicPr>
          <p:cNvPr id="173" name="図 172" descr="グラフィカル ユーザー インターフェイス&#10;&#10;低い精度で自動的に生成された説明">
            <a:extLst>
              <a:ext uri="{FF2B5EF4-FFF2-40B4-BE49-F238E27FC236}">
                <a16:creationId xmlns:a16="http://schemas.microsoft.com/office/drawing/2014/main" id="{56218FF6-C0BF-DA44-A0B4-1B14E7DE13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380" t="1055" r="8836" b="1"/>
          <a:stretch/>
        </p:blipFill>
        <p:spPr>
          <a:xfrm>
            <a:off x="8491676" y="4470637"/>
            <a:ext cx="3140008" cy="1819823"/>
          </a:xfrm>
          <a:prstGeom prst="rect">
            <a:avLst/>
          </a:prstGeom>
        </p:spPr>
      </p:pic>
      <p:grpSp>
        <p:nvGrpSpPr>
          <p:cNvPr id="10" name="グループ化 9">
            <a:extLst>
              <a:ext uri="{FF2B5EF4-FFF2-40B4-BE49-F238E27FC236}">
                <a16:creationId xmlns:a16="http://schemas.microsoft.com/office/drawing/2014/main" id="{30CE5109-7372-572D-16CE-431C05FAACDB}"/>
              </a:ext>
            </a:extLst>
          </p:cNvPr>
          <p:cNvGrpSpPr/>
          <p:nvPr/>
        </p:nvGrpSpPr>
        <p:grpSpPr>
          <a:xfrm>
            <a:off x="5113440" y="731511"/>
            <a:ext cx="3247049" cy="2534464"/>
            <a:chOff x="7709816" y="4110522"/>
            <a:chExt cx="3247049" cy="2534464"/>
          </a:xfrm>
        </p:grpSpPr>
        <p:sp>
          <p:nvSpPr>
            <p:cNvPr id="174" name="テキスト ボックス 173">
              <a:extLst>
                <a:ext uri="{FF2B5EF4-FFF2-40B4-BE49-F238E27FC236}">
                  <a16:creationId xmlns:a16="http://schemas.microsoft.com/office/drawing/2014/main" id="{F10E28D2-3B88-D142-9FE2-CE43C72F66E2}"/>
                </a:ext>
              </a:extLst>
            </p:cNvPr>
            <p:cNvSpPr txBox="1"/>
            <p:nvPr/>
          </p:nvSpPr>
          <p:spPr>
            <a:xfrm>
              <a:off x="7829606" y="4552682"/>
              <a:ext cx="3127259" cy="2092304"/>
            </a:xfrm>
            <a:prstGeom prst="rect">
              <a:avLst/>
            </a:prstGeom>
            <a:noFill/>
            <a:effectLst/>
          </p:spPr>
          <p:txBody>
            <a:bodyPr wrap="square" rtlCol="0">
              <a:spAutoFit/>
            </a:bodyPr>
            <a:lstStyle/>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東京建物日本橋ビル</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マークライト虎ノ門</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渋谷キャスト</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日比谷フォートタワー</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丸の内センタービルディング</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銀座松竹スクエア</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en" altLang="ja-JP" sz="1100" dirty="0" err="1">
                  <a:solidFill>
                    <a:schemeClr val="bg1"/>
                  </a:solidFill>
                  <a:latin typeface="Hiragino Sans W3" panose="020B0400000000000000" pitchFamily="34" charset="-128"/>
                  <a:ea typeface="Hiragino Sans W3" panose="020B0400000000000000" pitchFamily="34" charset="-128"/>
                </a:rPr>
                <a:t>Hareza</a:t>
              </a:r>
              <a:r>
                <a:rPr lang="en" altLang="ja-JP" sz="1100" dirty="0">
                  <a:solidFill>
                    <a:schemeClr val="bg1"/>
                  </a:solidFill>
                  <a:latin typeface="Hiragino Sans W3" panose="020B0400000000000000" pitchFamily="34" charset="-128"/>
                  <a:ea typeface="Hiragino Sans W3" panose="020B0400000000000000" pitchFamily="34" charset="-128"/>
                </a:rPr>
                <a:t> Tower</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紀尾井町タワー</a:t>
              </a:r>
              <a:r>
                <a:rPr lang="en"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等</a:t>
              </a:r>
              <a:endParaRPr lang="en" altLang="ja-JP" sz="1100" dirty="0">
                <a:solidFill>
                  <a:schemeClr val="bg1"/>
                </a:solidFill>
                <a:latin typeface="Hiragino Sans W3" panose="020B0400000000000000" pitchFamily="34" charset="-128"/>
                <a:ea typeface="Hiragino Sans W3" panose="020B0400000000000000" pitchFamily="34" charset="-128"/>
              </a:endParaRPr>
            </a:p>
          </p:txBody>
        </p:sp>
        <p:pic>
          <p:nvPicPr>
            <p:cNvPr id="175" name="図 174">
              <a:extLst>
                <a:ext uri="{FF2B5EF4-FFF2-40B4-BE49-F238E27FC236}">
                  <a16:creationId xmlns:a16="http://schemas.microsoft.com/office/drawing/2014/main" id="{52834308-0FA6-1B42-B2DA-AD122ADCD84E}"/>
                </a:ext>
              </a:extLst>
            </p:cNvPr>
            <p:cNvPicPr>
              <a:picLocks noChangeAspect="1"/>
            </p:cNvPicPr>
            <p:nvPr/>
          </p:nvPicPr>
          <p:blipFill>
            <a:blip r:embed="rId7"/>
            <a:stretch>
              <a:fillRect/>
            </a:stretch>
          </p:blipFill>
          <p:spPr>
            <a:xfrm>
              <a:off x="7709816" y="4110522"/>
              <a:ext cx="2080313" cy="1407695"/>
            </a:xfrm>
            <a:prstGeom prst="rect">
              <a:avLst/>
            </a:prstGeom>
          </p:spPr>
        </p:pic>
        <p:sp>
          <p:nvSpPr>
            <p:cNvPr id="176" name="テキスト ボックス 175">
              <a:extLst>
                <a:ext uri="{FF2B5EF4-FFF2-40B4-BE49-F238E27FC236}">
                  <a16:creationId xmlns:a16="http://schemas.microsoft.com/office/drawing/2014/main" id="{37FEFE3D-AF92-0043-A5C5-375A855575A7}"/>
                </a:ext>
              </a:extLst>
            </p:cNvPr>
            <p:cNvSpPr txBox="1"/>
            <p:nvPr/>
          </p:nvSpPr>
          <p:spPr>
            <a:xfrm>
              <a:off x="7829606" y="4308902"/>
              <a:ext cx="2080318" cy="276999"/>
            </a:xfrm>
            <a:prstGeom prst="rect">
              <a:avLst/>
            </a:prstGeom>
            <a:noFill/>
            <a:effectLst/>
          </p:spPr>
          <p:txBody>
            <a:bodyPr wrap="square" rtlCol="0">
              <a:spAutoFit/>
            </a:bodyPr>
            <a:lstStyle/>
            <a:p>
              <a:r>
                <a:rPr lang="ja-JP" altLang="en-US" sz="1200" b="1">
                  <a:solidFill>
                    <a:schemeClr val="bg1"/>
                  </a:solidFill>
                  <a:latin typeface="Hiragino Sans W6" panose="020B0400000000000000" pitchFamily="34" charset="-128"/>
                  <a:ea typeface="Hiragino Sans W6" panose="020B0400000000000000" pitchFamily="34" charset="-128"/>
                </a:rPr>
                <a:t>設置オフィス</a:t>
              </a:r>
              <a:endParaRPr lang="en-US" altLang="ja-JP" sz="1200" b="1" dirty="0">
                <a:solidFill>
                  <a:schemeClr val="bg1"/>
                </a:solidFill>
                <a:latin typeface="Hiragino Sans W6" panose="020B0400000000000000" pitchFamily="34" charset="-128"/>
                <a:ea typeface="Hiragino Sans W6" panose="020B0400000000000000" pitchFamily="34" charset="-128"/>
              </a:endParaRPr>
            </a:p>
          </p:txBody>
        </p:sp>
      </p:grpSp>
      <p:grpSp>
        <p:nvGrpSpPr>
          <p:cNvPr id="2" name="グループ化 1">
            <a:extLst>
              <a:ext uri="{FF2B5EF4-FFF2-40B4-BE49-F238E27FC236}">
                <a16:creationId xmlns:a16="http://schemas.microsoft.com/office/drawing/2014/main" id="{85CDE163-412E-9AD2-EDA4-DE4FAF2EA725}"/>
              </a:ext>
            </a:extLst>
          </p:cNvPr>
          <p:cNvGrpSpPr>
            <a:grpSpLocks noChangeAspect="1"/>
          </p:cNvGrpSpPr>
          <p:nvPr/>
        </p:nvGrpSpPr>
        <p:grpSpPr>
          <a:xfrm>
            <a:off x="8515587" y="905082"/>
            <a:ext cx="2926965" cy="1647892"/>
            <a:chOff x="115177" y="1393557"/>
            <a:chExt cx="4872438" cy="2743200"/>
          </a:xfrm>
        </p:grpSpPr>
        <p:pic>
          <p:nvPicPr>
            <p:cNvPr id="3" name="図 2" descr="グラフ, 円グラフ&#10;&#10;自動的に生成された説明">
              <a:extLst>
                <a:ext uri="{FF2B5EF4-FFF2-40B4-BE49-F238E27FC236}">
                  <a16:creationId xmlns:a16="http://schemas.microsoft.com/office/drawing/2014/main" id="{0576368C-5327-91DA-7223-E771729736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177" y="1393557"/>
              <a:ext cx="2298700" cy="2743200"/>
            </a:xfrm>
            <a:prstGeom prst="rect">
              <a:avLst/>
            </a:prstGeom>
          </p:spPr>
        </p:pic>
        <p:pic>
          <p:nvPicPr>
            <p:cNvPr id="4" name="図 3" descr="グラフ, 円グラフ&#10;&#10;自動的に生成された説明">
              <a:extLst>
                <a:ext uri="{FF2B5EF4-FFF2-40B4-BE49-F238E27FC236}">
                  <a16:creationId xmlns:a16="http://schemas.microsoft.com/office/drawing/2014/main" id="{F540B1D0-BCDE-71E9-0C62-683A472044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8915" y="1393557"/>
              <a:ext cx="2298700" cy="2743200"/>
            </a:xfrm>
            <a:prstGeom prst="rect">
              <a:avLst/>
            </a:prstGeom>
          </p:spPr>
        </p:pic>
      </p:grpSp>
      <p:grpSp>
        <p:nvGrpSpPr>
          <p:cNvPr id="11" name="グループ化 10">
            <a:extLst>
              <a:ext uri="{FF2B5EF4-FFF2-40B4-BE49-F238E27FC236}">
                <a16:creationId xmlns:a16="http://schemas.microsoft.com/office/drawing/2014/main" id="{FBD7487A-2E93-4229-AB87-43796538985D}"/>
              </a:ext>
            </a:extLst>
          </p:cNvPr>
          <p:cNvGrpSpPr/>
          <p:nvPr/>
        </p:nvGrpSpPr>
        <p:grpSpPr>
          <a:xfrm>
            <a:off x="5228389" y="3874985"/>
            <a:ext cx="2663705" cy="2478940"/>
            <a:chOff x="5117487" y="1157949"/>
            <a:chExt cx="2663705" cy="2478940"/>
          </a:xfrm>
        </p:grpSpPr>
        <p:grpSp>
          <p:nvGrpSpPr>
            <p:cNvPr id="51" name="グループ化 50">
              <a:extLst>
                <a:ext uri="{FF2B5EF4-FFF2-40B4-BE49-F238E27FC236}">
                  <a16:creationId xmlns:a16="http://schemas.microsoft.com/office/drawing/2014/main" id="{C54B5B41-FC03-2649-91EA-A9EEC5D4FFB3}"/>
                </a:ext>
              </a:extLst>
            </p:cNvPr>
            <p:cNvGrpSpPr/>
            <p:nvPr/>
          </p:nvGrpSpPr>
          <p:grpSpPr>
            <a:xfrm>
              <a:off x="5117487" y="1157949"/>
              <a:ext cx="2663705" cy="2478940"/>
              <a:chOff x="5824227" y="1227385"/>
              <a:chExt cx="3376924" cy="3511555"/>
            </a:xfrm>
          </p:grpSpPr>
          <p:sp>
            <p:nvSpPr>
              <p:cNvPr id="52" name="正方形/長方形 51">
                <a:extLst>
                  <a:ext uri="{FF2B5EF4-FFF2-40B4-BE49-F238E27FC236}">
                    <a16:creationId xmlns:a16="http://schemas.microsoft.com/office/drawing/2014/main" id="{EA76FE85-0B2B-604A-AD7D-775F2DBD244E}"/>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16B79A75-A517-884D-93FF-B3B2D7E71B1A}"/>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4" name="正方形/長方形 53">
                <a:extLst>
                  <a:ext uri="{FF2B5EF4-FFF2-40B4-BE49-F238E27FC236}">
                    <a16:creationId xmlns:a16="http://schemas.microsoft.com/office/drawing/2014/main" id="{A2B8ACA3-4BB3-544A-85E1-D1C90CE21335}"/>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8" name="正方形/長方形 57">
                <a:extLst>
                  <a:ext uri="{FF2B5EF4-FFF2-40B4-BE49-F238E27FC236}">
                    <a16:creationId xmlns:a16="http://schemas.microsoft.com/office/drawing/2014/main" id="{E9C1C853-372C-A54C-9925-E20BA7DFA57F}"/>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0" name="正方形/長方形 59">
                <a:extLst>
                  <a:ext uri="{FF2B5EF4-FFF2-40B4-BE49-F238E27FC236}">
                    <a16:creationId xmlns:a16="http://schemas.microsoft.com/office/drawing/2014/main" id="{05BFA47C-D0BC-254F-9C88-659DCD5AE6D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1" name="正方形/長方形 60">
                <a:extLst>
                  <a:ext uri="{FF2B5EF4-FFF2-40B4-BE49-F238E27FC236}">
                    <a16:creationId xmlns:a16="http://schemas.microsoft.com/office/drawing/2014/main" id="{4F68A777-AB79-0941-B1BE-5E738591897E}"/>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2" name="正方形/長方形 61">
                <a:extLst>
                  <a:ext uri="{FF2B5EF4-FFF2-40B4-BE49-F238E27FC236}">
                    <a16:creationId xmlns:a16="http://schemas.microsoft.com/office/drawing/2014/main" id="{921AC140-5D9C-1140-8E96-040BAADE4978}"/>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4" name="正方形/長方形 63">
                <a:extLst>
                  <a:ext uri="{FF2B5EF4-FFF2-40B4-BE49-F238E27FC236}">
                    <a16:creationId xmlns:a16="http://schemas.microsoft.com/office/drawing/2014/main" id="{723A9ACF-931F-FA4E-B2C7-ADC717B16167}"/>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65" name="直線矢印コネクタ 64">
                <a:extLst>
                  <a:ext uri="{FF2B5EF4-FFF2-40B4-BE49-F238E27FC236}">
                    <a16:creationId xmlns:a16="http://schemas.microsoft.com/office/drawing/2014/main" id="{65C20414-D7F7-EB47-AA03-13CC622FF2D0}"/>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6BB15F26-DCC4-F4FD-DBA1-1107AEFB6335}"/>
                </a:ext>
              </a:extLst>
            </p:cNvPr>
            <p:cNvGrpSpPr/>
            <p:nvPr/>
          </p:nvGrpSpPr>
          <p:grpSpPr>
            <a:xfrm>
              <a:off x="6776961" y="3064921"/>
              <a:ext cx="45719" cy="241418"/>
              <a:chOff x="3316289" y="5717117"/>
              <a:chExt cx="48460" cy="283342"/>
            </a:xfrm>
          </p:grpSpPr>
          <p:sp>
            <p:nvSpPr>
              <p:cNvPr id="6" name="円/楕円 5">
                <a:extLst>
                  <a:ext uri="{FF2B5EF4-FFF2-40B4-BE49-F238E27FC236}">
                    <a16:creationId xmlns:a16="http://schemas.microsoft.com/office/drawing/2014/main" id="{B171CD95-A9AA-F61A-7F32-08E86CAB2C65}"/>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181928ED-6FE2-2191-661E-5D105F536847}"/>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3FBC82C6-BCD1-1A51-6562-4C1CB651485B}"/>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3" name="テキスト ボックス 12">
            <a:extLst>
              <a:ext uri="{FF2B5EF4-FFF2-40B4-BE49-F238E27FC236}">
                <a16:creationId xmlns:a16="http://schemas.microsoft.com/office/drawing/2014/main" id="{CA5F9547-EFCA-3DC4-4CD5-6330B42BD48C}"/>
              </a:ext>
            </a:extLst>
          </p:cNvPr>
          <p:cNvSpPr txBox="1"/>
          <p:nvPr/>
        </p:nvSpPr>
        <p:spPr>
          <a:xfrm>
            <a:off x="220831" y="1090262"/>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MEDIA SPEC</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9" name="テキスト ボックス 18">
            <a:extLst>
              <a:ext uri="{FF2B5EF4-FFF2-40B4-BE49-F238E27FC236}">
                <a16:creationId xmlns:a16="http://schemas.microsoft.com/office/drawing/2014/main" id="{2CC606E5-8CC6-106E-4F23-41473CF66BA8}"/>
              </a:ext>
            </a:extLst>
          </p:cNvPr>
          <p:cNvSpPr txBox="1"/>
          <p:nvPr/>
        </p:nvSpPr>
        <p:spPr>
          <a:xfrm>
            <a:off x="3555881" y="4451380"/>
            <a:ext cx="1389130"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433</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0" name="テキスト ボックス 19">
            <a:extLst>
              <a:ext uri="{FF2B5EF4-FFF2-40B4-BE49-F238E27FC236}">
                <a16:creationId xmlns:a16="http://schemas.microsoft.com/office/drawing/2014/main" id="{053A9EE2-A8D9-6AA4-D894-FEB784F17B14}"/>
              </a:ext>
            </a:extLst>
          </p:cNvPr>
          <p:cNvSpPr txBox="1"/>
          <p:nvPr/>
        </p:nvSpPr>
        <p:spPr>
          <a:xfrm>
            <a:off x="4435811" y="4543247"/>
            <a:ext cx="449935" cy="523220"/>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　面</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06A30059-5DF5-3D0C-9F97-294FFF7C2CEF}"/>
              </a:ext>
            </a:extLst>
          </p:cNvPr>
          <p:cNvSpPr txBox="1"/>
          <p:nvPr/>
        </p:nvSpPr>
        <p:spPr>
          <a:xfrm>
            <a:off x="2190161" y="4481360"/>
            <a:ext cx="1623215"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335</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2" name="テキスト ボックス 21">
            <a:extLst>
              <a:ext uri="{FF2B5EF4-FFF2-40B4-BE49-F238E27FC236}">
                <a16:creationId xmlns:a16="http://schemas.microsoft.com/office/drawing/2014/main" id="{B45F08A5-42C4-4ADA-5C65-4250FD0023A7}"/>
              </a:ext>
            </a:extLst>
          </p:cNvPr>
          <p:cNvSpPr txBox="1"/>
          <p:nvPr/>
        </p:nvSpPr>
        <p:spPr>
          <a:xfrm>
            <a:off x="3041010" y="4790966"/>
            <a:ext cx="711617"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施設</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grpSp>
        <p:nvGrpSpPr>
          <p:cNvPr id="23" name="グループ化 22">
            <a:extLst>
              <a:ext uri="{FF2B5EF4-FFF2-40B4-BE49-F238E27FC236}">
                <a16:creationId xmlns:a16="http://schemas.microsoft.com/office/drawing/2014/main" id="{AB79A280-391E-89D8-693D-1D30E13080C9}"/>
              </a:ext>
            </a:extLst>
          </p:cNvPr>
          <p:cNvGrpSpPr/>
          <p:nvPr/>
        </p:nvGrpSpPr>
        <p:grpSpPr>
          <a:xfrm>
            <a:off x="1470011" y="4984252"/>
            <a:ext cx="2051036" cy="743463"/>
            <a:chOff x="-1943168" y="2950304"/>
            <a:chExt cx="2051036" cy="743463"/>
          </a:xfrm>
        </p:grpSpPr>
        <p:sp>
          <p:nvSpPr>
            <p:cNvPr id="24" name="テキスト ボックス 23">
              <a:extLst>
                <a:ext uri="{FF2B5EF4-FFF2-40B4-BE49-F238E27FC236}">
                  <a16:creationId xmlns:a16="http://schemas.microsoft.com/office/drawing/2014/main" id="{2109FF17-ADD6-5355-EACF-C8479A64DC6E}"/>
                </a:ext>
              </a:extLst>
            </p:cNvPr>
            <p:cNvSpPr txBox="1"/>
            <p:nvPr/>
          </p:nvSpPr>
          <p:spPr>
            <a:xfrm>
              <a:off x="-1911554" y="2950304"/>
              <a:ext cx="1461648"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400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F8D7E955-BB97-1667-FA7D-3B24DD7F3DE6}"/>
                </a:ext>
              </a:extLst>
            </p:cNvPr>
            <p:cNvSpPr txBox="1"/>
            <p:nvPr/>
          </p:nvSpPr>
          <p:spPr>
            <a:xfrm>
              <a:off x="-1056006" y="3251521"/>
              <a:ext cx="819430"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万人</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6" name="テキスト ボックス 25">
              <a:extLst>
                <a:ext uri="{FF2B5EF4-FFF2-40B4-BE49-F238E27FC236}">
                  <a16:creationId xmlns:a16="http://schemas.microsoft.com/office/drawing/2014/main" id="{882AC308-CC7D-8409-7F9A-F3D289CB015B}"/>
                </a:ext>
              </a:extLst>
            </p:cNvPr>
            <p:cNvSpPr txBox="1"/>
            <p:nvPr/>
          </p:nvSpPr>
          <p:spPr>
            <a:xfrm>
              <a:off x="-1943168" y="349371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延べリーチ数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grpSp>
      <p:pic>
        <p:nvPicPr>
          <p:cNvPr id="27" name="図 26" descr="人, 屋内, 立つ, 女性 が含まれている画像&#10;&#10;自動的に生成された説明">
            <a:extLst>
              <a:ext uri="{FF2B5EF4-FFF2-40B4-BE49-F238E27FC236}">
                <a16:creationId xmlns:a16="http://schemas.microsoft.com/office/drawing/2014/main" id="{8B2FB7D4-4742-ED3F-7233-D0F2FCAE531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5637" y="1640878"/>
            <a:ext cx="4134665" cy="2321361"/>
          </a:xfrm>
          <a:prstGeom prst="rect">
            <a:avLst/>
          </a:prstGeom>
        </p:spPr>
      </p:pic>
      <p:sp>
        <p:nvSpPr>
          <p:cNvPr id="28" name="テキスト ボックス 27">
            <a:extLst>
              <a:ext uri="{FF2B5EF4-FFF2-40B4-BE49-F238E27FC236}">
                <a16:creationId xmlns:a16="http://schemas.microsoft.com/office/drawing/2014/main" id="{81C4CC7F-C71E-B95C-D829-9EDE89CC5F50}"/>
              </a:ext>
            </a:extLst>
          </p:cNvPr>
          <p:cNvSpPr txBox="1"/>
          <p:nvPr/>
        </p:nvSpPr>
        <p:spPr>
          <a:xfrm>
            <a:off x="8280460"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USER DATA</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29" name="テキスト ボックス 28">
            <a:extLst>
              <a:ext uri="{FF2B5EF4-FFF2-40B4-BE49-F238E27FC236}">
                <a16:creationId xmlns:a16="http://schemas.microsoft.com/office/drawing/2014/main" id="{C04CEA5E-2659-BFD3-71C1-E77DB55D4087}"/>
              </a:ext>
            </a:extLst>
          </p:cNvPr>
          <p:cNvSpPr txBox="1"/>
          <p:nvPr/>
        </p:nvSpPr>
        <p:spPr>
          <a:xfrm>
            <a:off x="4811521"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LOCATION</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30" name="テキスト ボックス 29">
            <a:extLst>
              <a:ext uri="{FF2B5EF4-FFF2-40B4-BE49-F238E27FC236}">
                <a16:creationId xmlns:a16="http://schemas.microsoft.com/office/drawing/2014/main" id="{A0F47D94-B454-CB00-2E5C-30780647B9CF}"/>
              </a:ext>
            </a:extLst>
          </p:cNvPr>
          <p:cNvSpPr txBox="1"/>
          <p:nvPr/>
        </p:nvSpPr>
        <p:spPr>
          <a:xfrm>
            <a:off x="4856491" y="3384771"/>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AD ROLL</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9" name="スライド番号プレースホルダ 3">
            <a:extLst>
              <a:ext uri="{FF2B5EF4-FFF2-40B4-BE49-F238E27FC236}">
                <a16:creationId xmlns:a16="http://schemas.microsoft.com/office/drawing/2014/main" id="{8D228E16-E7DE-6162-CC37-88CFCFB3B94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4E329B81-8B8C-8BD8-1655-371C405E1A9B}"/>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July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17539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8271"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8271"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600986"/>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 </a:t>
            </a:r>
            <a:r>
              <a:rPr lang="en-US" altLang="ja-JP" sz="1200" dirty="0">
                <a:solidFill>
                  <a:srgbClr val="FF6E26"/>
                </a:solidFill>
                <a:latin typeface="DIN Alternate" panose="020B0500000000000000" pitchFamily="34" charset="0"/>
                <a:ea typeface="Hiragino Kaku Gothic ProN W3" panose="020B0300000000000000" pitchFamily="34" charset="-128"/>
              </a:rPr>
              <a:t>BREAK</a:t>
            </a:r>
            <a:r>
              <a:rPr lang="ja-JP" altLang="en-US" sz="1200">
                <a:solidFill>
                  <a:srgbClr val="FF6E26"/>
                </a:solidFill>
                <a:latin typeface="DIN Alternate" panose="020B0500000000000000" pitchFamily="34" charset="0"/>
                <a:ea typeface="Hiragino Kaku Gothic ProN W3" panose="020B0300000000000000" pitchFamily="34" charset="-128"/>
              </a:rPr>
              <a:t>での放映と異なるクライアント、異なるブランド、異なるアイテムの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販促を行うこと</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rgbClr val="FF6E26"/>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・「最大」「最高」「最小」「最速」「</a:t>
            </a:r>
            <a:r>
              <a:rPr lang="en-US" altLang="ja-JP" sz="1200" dirty="0">
                <a:solidFill>
                  <a:srgbClr val="FF6E26"/>
                </a:solidFill>
                <a:latin typeface="DIN Alternate" panose="020B0500000000000000" pitchFamily="34" charset="0"/>
                <a:ea typeface="Hiragino Kaku Gothic ProN W3" panose="020B0300000000000000" pitchFamily="34" charset="-128"/>
              </a:rPr>
              <a:t>No.1</a:t>
            </a:r>
            <a:r>
              <a:rPr lang="ja-JP" altLang="en-US" sz="1200">
                <a:solidFill>
                  <a:srgbClr val="FF6E26"/>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（実施開始日を起点とし、直近</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　記載がないもの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・比較広告</a:t>
            </a:r>
          </a:p>
          <a:p>
            <a:r>
              <a:rPr lang="ja-JP" altLang="en-US" sz="1200">
                <a:solidFill>
                  <a:srgbClr val="FF6E26"/>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rgbClr val="FF6E26"/>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・他人を差別するもの、人権を侵害するもの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・医療、医薬品、化粧品、健康食品において、効能、効果、性能等を関係省庁が承認する範囲を逸脱するもの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rgbClr val="FF6E26"/>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rgbClr val="FF6E26"/>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不安を与えるもの</a:t>
            </a:r>
          </a:p>
          <a:p>
            <a:r>
              <a:rPr lang="ja-JP" altLang="en-US" sz="1200">
                <a:solidFill>
                  <a:srgbClr val="FF6E26"/>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rgbClr val="FF6E26"/>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rgbClr val="FF6E26"/>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rgbClr val="FF6E26"/>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rgbClr val="FF6E26"/>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rgbClr val="FF6E26"/>
                </a:solidFill>
                <a:latin typeface="DIN Alternate" panose="020B0500000000000000" pitchFamily="34" charset="0"/>
                <a:ea typeface="Hiragino Kaku Gothic ProN W6" panose="020B0300000000000000" pitchFamily="34" charset="-128"/>
              </a:rPr>
              <a:t>以下の基準で</a:t>
            </a:r>
            <a:r>
              <a:rPr lang="en" altLang="ja-JP" b="1" dirty="0">
                <a:solidFill>
                  <a:srgbClr val="FF6E26"/>
                </a:solidFill>
                <a:latin typeface="DIN Alternate" panose="020B0500000000000000" pitchFamily="34" charset="0"/>
                <a:ea typeface="Hiragino Kaku Gothic ProN W6" panose="020B0300000000000000" pitchFamily="34" charset="-128"/>
              </a:rPr>
              <a:t>NG</a:t>
            </a:r>
            <a:r>
              <a:rPr lang="ja-JP" altLang="en-US" b="1">
                <a:solidFill>
                  <a:srgbClr val="FF6E26"/>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2B0BCDAA-2ED9-62B0-2BCF-61859F006E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7829F651-ACA2-5D2D-DF1F-BDED7E2416F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D67B486B-C231-D4A5-72A3-F4CF942FB03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スライド番号プレースホルダ 3">
            <a:extLst>
              <a:ext uri="{FF2B5EF4-FFF2-40B4-BE49-F238E27FC236}">
                <a16:creationId xmlns:a16="http://schemas.microsoft.com/office/drawing/2014/main" id="{E8F9E345-96DC-7FE5-6737-E0DBE4C288D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30</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333AD4B5-1D37-C46B-B4E0-FF030F3D3EAC}"/>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906177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280427"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280427"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販促物に関する権利処理について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販促物およびデータ素材からの誘導先（ドメイン名、</a:t>
            </a:r>
            <a:r>
              <a:rPr lang="en-US" altLang="ja-JP" sz="1200" dirty="0">
                <a:solidFill>
                  <a:srgbClr val="FF6E26"/>
                </a:solidFill>
                <a:latin typeface="DIN Alternate" panose="020B0500000000000000" pitchFamily="34" charset="0"/>
                <a:ea typeface="Hiragino Kaku Gothic ProN W3" panose="020B0300000000000000" pitchFamily="34" charset="-128"/>
              </a:rPr>
              <a:t>URL</a:t>
            </a:r>
            <a:r>
              <a:rPr lang="ja-JP" altLang="en-US" sz="1200">
                <a:solidFill>
                  <a:srgbClr val="FF6E26"/>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rgbClr val="FF6E26"/>
                </a:solidFill>
                <a:latin typeface="DIN Alternate" panose="020B0500000000000000" pitchFamily="34" charset="0"/>
                <a:ea typeface="Hiragino Kaku Gothic ProN W3" panose="020B0300000000000000" pitchFamily="34" charset="-128"/>
              </a:rPr>
              <a:t>JASRAC</a:t>
            </a:r>
            <a:r>
              <a:rPr lang="ja-JP" altLang="en-US" sz="1200">
                <a:solidFill>
                  <a:srgbClr val="FF6E26"/>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入稿素材・販促物および誘導先の審査について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申し込み後、広告主様都合による出稿停止の場合、違約金が発生します。</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実施開始予定日の</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営業日より前：</a:t>
            </a:r>
            <a:r>
              <a:rPr lang="en-US" altLang="ja-JP" sz="1200" dirty="0">
                <a:solidFill>
                  <a:srgbClr val="FF6E26"/>
                </a:solidFill>
                <a:latin typeface="DIN Alternate" panose="020B0500000000000000" pitchFamily="34" charset="0"/>
                <a:ea typeface="Hiragino Kaku Gothic ProN W3" panose="020B0300000000000000" pitchFamily="34" charset="-128"/>
              </a:rPr>
              <a:t>50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80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100</a:t>
            </a:r>
            <a:r>
              <a:rPr lang="ja-JP" altLang="en-US" sz="1200">
                <a:solidFill>
                  <a:srgbClr val="FF6E26"/>
                </a:solidFill>
                <a:latin typeface="DIN Alternate" panose="020B0500000000000000" pitchFamily="34" charset="0"/>
                <a:ea typeface="Hiragino Kaku Gothic ProN W3" panose="020B0300000000000000" pitchFamily="34" charset="-128"/>
              </a:rPr>
              <a:t>％</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a:t>
            </a:r>
            <a:r>
              <a:rPr lang="ja-JP" altLang="en-US" sz="1200">
                <a:solidFill>
                  <a:srgbClr val="FF6E26"/>
                </a:solidFill>
                <a:latin typeface="DIN Alternate" panose="020B0500000000000000" pitchFamily="34" charset="0"/>
                <a:ea typeface="Hiragino Kaku Gothic ProN W3" panose="020B0300000000000000" pitchFamily="34" charset="-128"/>
              </a:rPr>
              <a:t>キャンセル対象週毎に違約金発生となります。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84B7AF75-4709-B271-73AB-7E74E4BA77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CDD38A9C-DFBF-51FF-6F36-C6B95B0DEF0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AFFC3FE-039E-5207-2920-C970C6EBA9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スライド番号プレースホルダ 3">
            <a:extLst>
              <a:ext uri="{FF2B5EF4-FFF2-40B4-BE49-F238E27FC236}">
                <a16:creationId xmlns:a16="http://schemas.microsoft.com/office/drawing/2014/main" id="{0ED1DDF8-9D8F-9D78-BD18-92BC2A4A344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31</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3908E177-E5B0-C3A8-9156-02F4528D48AF}"/>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896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18699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18699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広告主様は、入稿素材・販促物および誘導先が、</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(3) </a:t>
            </a:r>
            <a:r>
              <a:rPr lang="ja-JP" altLang="en-US" sz="1200">
                <a:solidFill>
                  <a:srgbClr val="FF6E26"/>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(6)</a:t>
            </a:r>
            <a:r>
              <a:rPr lang="ja-JP" altLang="en-US" sz="1200">
                <a:solidFill>
                  <a:srgbClr val="FF6E26"/>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938992"/>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当社は、入稿素材・販促物の内容および形式ならびに誘導先について掲載ガイドライン等に従って当社所定の審査をした後においても、</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入稿素材・販促物および当該入稿素材・販促物からの誘導先について当社所定の審査をした後において入稿素材・販促物もしくは当該入稿素材・販促物からの誘導先が変更になった場合、</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社会的要因により入稿素材・販促物もしくは当該入稿素材・販促物からの誘導先を広告として掲載することが当社の裁量において不適切とみなされる事情が発生した場合、当該入稿素材・販促物にかかる広告掲載契約が成立した後または当該入稿素材・販促物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pic>
        <p:nvPicPr>
          <p:cNvPr id="2" name="図 1" descr="黒い背景に白い文字がある&#10;&#10;中程度の精度で自動的に生成された説明">
            <a:extLst>
              <a:ext uri="{FF2B5EF4-FFF2-40B4-BE49-F238E27FC236}">
                <a16:creationId xmlns:a16="http://schemas.microsoft.com/office/drawing/2014/main" id="{1DFC42CD-E93A-B9E6-CFE7-D3DD1982BE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F8C6B88B-0F37-B88E-7564-E88737E3BF4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331BABE-4B26-20F4-4CBB-72985B9354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スライド番号プレースホルダ 3">
            <a:extLst>
              <a:ext uri="{FF2B5EF4-FFF2-40B4-BE49-F238E27FC236}">
                <a16:creationId xmlns:a16="http://schemas.microsoft.com/office/drawing/2014/main" id="{06619F05-198E-5E17-745C-A0C937E0890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32</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10843F04-089C-EA35-EAD6-8167DBA853D0}"/>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5340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rgbClr val="FF6E26"/>
                </a:solidFill>
                <a:latin typeface="DIN Alternate" panose="020B0500000000000000" pitchFamily="34" charset="0"/>
                <a:ea typeface="Hiragino Kaku Gothic ProN W3" panose="020B0300000000000000" pitchFamily="34" charset="-128"/>
              </a:rPr>
              <a:t>03-5544-8775 </a:t>
            </a:r>
            <a:r>
              <a:rPr lang="ja-JP" altLang="en-US">
                <a:solidFill>
                  <a:srgbClr val="FF6E26"/>
                </a:solidFill>
                <a:latin typeface="DIN Alternate" panose="020B0500000000000000" pitchFamily="34" charset="0"/>
                <a:ea typeface="Hiragino Kaku Gothic ProN W3" panose="020B0300000000000000" pitchFamily="34" charset="-128"/>
              </a:rPr>
              <a:t>│</a:t>
            </a:r>
            <a:r>
              <a:rPr lang="en-US" altLang="ja-JP" dirty="0">
                <a:solidFill>
                  <a:srgbClr val="FF6E26"/>
                </a:solidFill>
                <a:latin typeface="DIN Alternate" panose="020B0500000000000000" pitchFamily="34" charset="0"/>
                <a:ea typeface="Hiragino Kaku Gothic ProN W3" panose="020B0300000000000000" pitchFamily="34" charset="-128"/>
              </a:rPr>
              <a:t> </a:t>
            </a:r>
            <a:r>
              <a:rPr lang="en-US" altLang="ja-JP" dirty="0" err="1">
                <a:solidFill>
                  <a:srgbClr val="FF6E26"/>
                </a:solidFill>
                <a:latin typeface="DIN Alternate" panose="020B0500000000000000" pitchFamily="34" charset="0"/>
                <a:ea typeface="Hiragino Kaku Gothic ProN W3" panose="020B0300000000000000" pitchFamily="34" charset="-128"/>
              </a:rPr>
              <a:t>smokead@newstech.co.jp</a:t>
            </a:r>
            <a:endParaRPr lang="en-US" altLang="ja-JP" dirty="0">
              <a:solidFill>
                <a:srgbClr val="FF6E26"/>
              </a:solidFill>
              <a:latin typeface="DIN Alternate" panose="020B0500000000000000" pitchFamily="34" charset="0"/>
              <a:ea typeface="Hiragino Kaku Gothic ProN W3" panose="020B0300000000000000" pitchFamily="34" charset="-128"/>
            </a:endParaRPr>
          </a:p>
        </p:txBody>
      </p:sp>
      <p:pic>
        <p:nvPicPr>
          <p:cNvPr id="2" name="図 1" descr="黒い背景に白い文字がある&#10;&#10;中程度の精度で自動的に生成された説明">
            <a:extLst>
              <a:ext uri="{FF2B5EF4-FFF2-40B4-BE49-F238E27FC236}">
                <a16:creationId xmlns:a16="http://schemas.microsoft.com/office/drawing/2014/main" id="{5A979D0C-4329-5F77-BAD8-5185AF88E6D0}"/>
              </a:ext>
            </a:extLst>
          </p:cNvPr>
          <p:cNvPicPr>
            <a:picLocks noChangeAspect="1"/>
          </p:cNvPicPr>
          <p:nvPr/>
        </p:nvPicPr>
        <p:blipFill>
          <a:blip r:embed="rId2"/>
          <a:stretch>
            <a:fillRect/>
          </a:stretch>
        </p:blipFill>
        <p:spPr>
          <a:xfrm>
            <a:off x="2864927" y="1695069"/>
            <a:ext cx="6187633" cy="2233197"/>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DB97F816-D75F-37F9-437F-02C0045030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72364" y="4504927"/>
            <a:ext cx="1847273" cy="626670"/>
          </a:xfrm>
          <a:prstGeom prst="rect">
            <a:avLst/>
          </a:prstGeom>
        </p:spPr>
      </p:pic>
    </p:spTree>
    <p:extLst>
      <p:ext uri="{BB962C8B-B14F-4D97-AF65-F5344CB8AC3E}">
        <p14:creationId xmlns:p14="http://schemas.microsoft.com/office/powerpoint/2010/main" val="147910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355"/>
            <a:ext cx="12192000" cy="6858000"/>
          </a:xfrm>
          <a:prstGeom prst="rect">
            <a:avLst/>
          </a:prstGeom>
        </p:spPr>
      </p:pic>
      <p:sp>
        <p:nvSpPr>
          <p:cNvPr id="24" name="正方形/長方形 23">
            <a:extLst>
              <a:ext uri="{FF2B5EF4-FFF2-40B4-BE49-F238E27FC236}">
                <a16:creationId xmlns:a16="http://schemas.microsoft.com/office/drawing/2014/main" id="{53F3CFE1-C1CF-1D6F-3DB1-D837E2BB8A9B}"/>
              </a:ext>
            </a:extLst>
          </p:cNvPr>
          <p:cNvSpPr/>
          <p:nvPr/>
        </p:nvSpPr>
        <p:spPr>
          <a:xfrm>
            <a:off x="2969663" y="559827"/>
            <a:ext cx="5330185" cy="57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84DA7221-F21C-7441-88E6-BC17C5908324}"/>
              </a:ext>
            </a:extLst>
          </p:cNvPr>
          <p:cNvSpPr txBox="1"/>
          <p:nvPr/>
        </p:nvSpPr>
        <p:spPr>
          <a:xfrm>
            <a:off x="3077950" y="452803"/>
            <a:ext cx="6276254" cy="669350"/>
          </a:xfrm>
          <a:prstGeom prst="rect">
            <a:avLst/>
          </a:prstGeom>
          <a:noFill/>
          <a:effectLst/>
        </p:spPr>
        <p:txBody>
          <a:bodyPr wrap="square" rtlCol="0">
            <a:spAutoFit/>
          </a:bodyPr>
          <a:lstStyle/>
          <a:p>
            <a:pPr>
              <a:lnSpc>
                <a:spcPct val="150000"/>
              </a:lnSpc>
            </a:pPr>
            <a:r>
              <a:rPr lang="ja-JP" altLang="en-US" sz="2800" b="1">
                <a:solidFill>
                  <a:srgbClr val="FE5519"/>
                </a:solidFill>
                <a:latin typeface="Hiragino Sans W7" panose="020B0400000000000000" pitchFamily="34" charset="-128"/>
                <a:ea typeface="Hiragino Sans W7" panose="020B0400000000000000" pitchFamily="34" charset="-128"/>
              </a:rPr>
              <a:t>オフィスビル喫煙所サイネージ</a:t>
            </a:r>
            <a:endParaRPr lang="en" altLang="ja-JP" sz="2800" b="1" dirty="0">
              <a:solidFill>
                <a:srgbClr val="FE5519"/>
              </a:solidFill>
              <a:latin typeface="Hiragino Sans W7" panose="020B0400000000000000" pitchFamily="34" charset="-128"/>
              <a:ea typeface="Hiragino Sans W7" panose="020B0400000000000000" pitchFamily="34" charset="-128"/>
            </a:endParaRPr>
          </a:p>
        </p:txBody>
      </p:sp>
      <p:graphicFrame>
        <p:nvGraphicFramePr>
          <p:cNvPr id="6" name="表 5">
            <a:extLst>
              <a:ext uri="{FF2B5EF4-FFF2-40B4-BE49-F238E27FC236}">
                <a16:creationId xmlns:a16="http://schemas.microsoft.com/office/drawing/2014/main" id="{3058B9AB-9F09-A24F-815E-107696BC3F18}"/>
              </a:ext>
            </a:extLst>
          </p:cNvPr>
          <p:cNvGraphicFramePr>
            <a:graphicFrameLocks noGrp="1"/>
          </p:cNvGraphicFramePr>
          <p:nvPr>
            <p:extLst>
              <p:ext uri="{D42A27DB-BD31-4B8C-83A1-F6EECF244321}">
                <p14:modId xmlns:p14="http://schemas.microsoft.com/office/powerpoint/2010/main" val="2677014573"/>
              </p:ext>
            </p:extLst>
          </p:nvPr>
        </p:nvGraphicFramePr>
        <p:xfrm>
          <a:off x="622332" y="2289619"/>
          <a:ext cx="10941480" cy="3106182"/>
        </p:xfrm>
        <a:graphic>
          <a:graphicData uri="http://schemas.openxmlformats.org/drawingml/2006/table">
            <a:tbl>
              <a:tblPr/>
              <a:tblGrid>
                <a:gridCol w="1956165">
                  <a:extLst>
                    <a:ext uri="{9D8B030D-6E8A-4147-A177-3AD203B41FA5}">
                      <a16:colId xmlns:a16="http://schemas.microsoft.com/office/drawing/2014/main" val="614010268"/>
                    </a:ext>
                  </a:extLst>
                </a:gridCol>
                <a:gridCol w="1940895">
                  <a:extLst>
                    <a:ext uri="{9D8B030D-6E8A-4147-A177-3AD203B41FA5}">
                      <a16:colId xmlns:a16="http://schemas.microsoft.com/office/drawing/2014/main" val="3924485705"/>
                    </a:ext>
                  </a:extLst>
                </a:gridCol>
                <a:gridCol w="1568913">
                  <a:extLst>
                    <a:ext uri="{9D8B030D-6E8A-4147-A177-3AD203B41FA5}">
                      <a16:colId xmlns:a16="http://schemas.microsoft.com/office/drawing/2014/main" val="3778273195"/>
                    </a:ext>
                  </a:extLst>
                </a:gridCol>
                <a:gridCol w="1064556">
                  <a:extLst>
                    <a:ext uri="{9D8B030D-6E8A-4147-A177-3AD203B41FA5}">
                      <a16:colId xmlns:a16="http://schemas.microsoft.com/office/drawing/2014/main" val="3145792394"/>
                    </a:ext>
                  </a:extLst>
                </a:gridCol>
                <a:gridCol w="1045102">
                  <a:extLst>
                    <a:ext uri="{9D8B030D-6E8A-4147-A177-3AD203B41FA5}">
                      <a16:colId xmlns:a16="http://schemas.microsoft.com/office/drawing/2014/main" val="3928227515"/>
                    </a:ext>
                  </a:extLst>
                </a:gridCol>
                <a:gridCol w="1652041">
                  <a:extLst>
                    <a:ext uri="{9D8B030D-6E8A-4147-A177-3AD203B41FA5}">
                      <a16:colId xmlns:a16="http://schemas.microsoft.com/office/drawing/2014/main" val="517424857"/>
                    </a:ext>
                  </a:extLst>
                </a:gridCol>
                <a:gridCol w="1713808">
                  <a:extLst>
                    <a:ext uri="{9D8B030D-6E8A-4147-A177-3AD203B41FA5}">
                      <a16:colId xmlns:a16="http://schemas.microsoft.com/office/drawing/2014/main" val="3390701836"/>
                    </a:ext>
                  </a:extLst>
                </a:gridCol>
              </a:tblGrid>
              <a:tr h="417983">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メニュー</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配信エリア</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a:t>
                      </a: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配布数</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放映期間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動画尺</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想定</a:t>
                      </a:r>
                      <a:r>
                        <a:rPr lang="en"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IMP</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(15</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枠の場合</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a:t>
                      </a:r>
                      <a:endPar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endParaRPr>
                    </a:p>
                  </a:txBody>
                  <a:tcPr marL="95508" marR="95508" marT="47754" marB="47754"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広告料金</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r>
                        <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グロス</a:t>
                      </a: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endPar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endParaRP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1055656523"/>
                  </a:ext>
                </a:extLst>
              </a:tr>
              <a:tr h="881638">
                <a:tc rowSpan="2">
                  <a:txBody>
                    <a:bodyPr/>
                    <a:lstStyle/>
                    <a:p>
                      <a:pPr algn="ctr" rtl="0" fontAlgn="ct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BREAK</a:t>
                      </a:r>
                      <a:b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b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SHORT VIEW</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東京　　区</a:t>
                      </a:r>
                      <a:b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その他オフィスビル</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施設</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b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6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面</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1" i="0" u="none" strike="noStrike" dirty="0">
                          <a:solidFill>
                            <a:srgbClr val="FE5519"/>
                          </a:solidFill>
                          <a:effectLst/>
                          <a:latin typeface="DIN Alternate" panose="020B0500000000000000" pitchFamily="34" charset="0"/>
                          <a:ea typeface="Hiragino Kaku Gothic ProN W6" panose="020B0300000000000000" pitchFamily="34" charset="-128"/>
                        </a:rPr>
                        <a:t>※</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秒</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or</a:t>
                      </a: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枠</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470,000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(940,000)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¥1,100,000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388952289"/>
                  </a:ext>
                </a:extLst>
              </a:tr>
              <a:tr h="1763276">
                <a:tc vMerge="1">
                  <a:txBody>
                    <a:bodyPr/>
                    <a:lstStyle/>
                    <a:p>
                      <a:pPr algn="ctr" rtl="0" fontAlgn="ctr"/>
                      <a:endParaRPr lang="en"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rtl="0" fontAlgn="ctr"/>
                      <a:endPar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p>
                    <a:p>
                      <a:pPr algn="ctr" rtl="0" fontAlgn="ctr"/>
                      <a:r>
                        <a:rPr lang="ja-JP" altLang="en-US"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vMerge="1">
                  <a:txBody>
                    <a:bodyPr/>
                    <a:lstStyle/>
                    <a:p>
                      <a:pPr algn="ctr" rtl="0" fontAlgn="ctr"/>
                      <a:r>
                        <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rPr>
                        <a:t>30</a:t>
                      </a:r>
                      <a:r>
                        <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rPr>
                        <a:t>秒</a:t>
                      </a:r>
                      <a:endPar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1,880,000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(3,760,000)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¥4,000,000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027721999"/>
                  </a:ext>
                </a:extLst>
              </a:tr>
            </a:tbl>
          </a:graphicData>
        </a:graphic>
      </p:graphicFrame>
      <p:sp>
        <p:nvSpPr>
          <p:cNvPr id="12" name="テキスト ボックス 11">
            <a:extLst>
              <a:ext uri="{FF2B5EF4-FFF2-40B4-BE49-F238E27FC236}">
                <a16:creationId xmlns:a16="http://schemas.microsoft.com/office/drawing/2014/main" id="{6A669831-DDFD-AD4D-B23B-C57BA1FA5182}"/>
              </a:ext>
            </a:extLst>
          </p:cNvPr>
          <p:cNvSpPr txBox="1"/>
          <p:nvPr/>
        </p:nvSpPr>
        <p:spPr>
          <a:xfrm>
            <a:off x="622333" y="5644252"/>
            <a:ext cx="8389320" cy="1015663"/>
          </a:xfrm>
          <a:prstGeom prst="rect">
            <a:avLst/>
          </a:prstGeom>
          <a:noFill/>
        </p:spPr>
        <p:txBody>
          <a:bodyPr wrap="square">
            <a:spAutoFit/>
          </a:bodyPr>
          <a:lstStyle/>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媒体資料及び</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HP</a:t>
            </a:r>
            <a:r>
              <a:rPr lang="ja-JP" altLang="en-US" sz="1000">
                <a:solidFill>
                  <a:schemeClr val="bg1"/>
                </a:solidFill>
                <a:latin typeface="Hiragino Kaku Gothic ProN W3" panose="020B0300000000000000" pitchFamily="34" charset="-128"/>
                <a:ea typeface="Hiragino Kaku Gothic ProN W3" panose="020B0300000000000000" pitchFamily="34" charset="-128"/>
              </a:rPr>
              <a:t>へのロゴ掲載をご依頼するケースがございます。</a:t>
            </a:r>
            <a:endParaRPr lang="en-US" altLang="ja-JP" sz="1000" dirty="0">
              <a:solidFill>
                <a:schemeClr val="bg1"/>
              </a:solidFill>
              <a:latin typeface="Hiragino Kaku Gothic ProN W3" panose="020B0300000000000000" pitchFamily="34" charset="-128"/>
              <a:ea typeface="Hiragino Kaku Gothic ProN W3" panose="020B0300000000000000" pitchFamily="34" charset="-128"/>
            </a:endParaRPr>
          </a:p>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ビル審査の都合上、</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1000">
                <a:solidFill>
                  <a:schemeClr val="bg1"/>
                </a:solidFill>
                <a:latin typeface="Hiragino Kaku Gothic ProN W3" panose="020B0300000000000000" pitchFamily="34" charset="-128"/>
                <a:ea typeface="Hiragino Kaku Gothic ProN W3" panose="020B0300000000000000" pitchFamily="34" charset="-128"/>
              </a:rPr>
              <a:t>営業日前までに申込・入稿をお願いいたします。</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2024</a:t>
            </a:r>
            <a:r>
              <a:rPr lang="ja-JP" altLang="en-US" sz="1000">
                <a:solidFill>
                  <a:schemeClr val="bg1"/>
                </a:solidFill>
                <a:latin typeface="DIN Alternate" panose="020B0500000000000000" pitchFamily="34" charset="0"/>
                <a:ea typeface="Hiragino Kaku Gothic ProN W3" panose="020B0300000000000000" pitchFamily="34" charset="-128"/>
              </a:rPr>
              <a:t>年</a:t>
            </a:r>
            <a:r>
              <a:rPr lang="en-US" altLang="ja-JP" sz="1000" dirty="0">
                <a:solidFill>
                  <a:schemeClr val="bg1"/>
                </a:solidFill>
                <a:latin typeface="DIN Alternate" panose="020B0500000000000000" pitchFamily="34" charset="0"/>
                <a:ea typeface="Hiragino Kaku Gothic ProN W3" panose="020B0300000000000000" pitchFamily="34" charset="-128"/>
              </a:rPr>
              <a:t>3</a:t>
            </a:r>
            <a:r>
              <a:rPr lang="ja-JP" altLang="en-US" sz="1000">
                <a:solidFill>
                  <a:schemeClr val="bg1"/>
                </a:solidFill>
                <a:latin typeface="DIN Alternate" panose="020B0500000000000000" pitchFamily="34" charset="0"/>
                <a:ea typeface="Hiragino Kaku Gothic ProN W3" panose="020B0300000000000000" pitchFamily="34" charset="-128"/>
              </a:rPr>
              <a:t>月末時点の数値、最新情報は営業担当までお問い合わせください。</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　 最終ビル審査によって、放映可能面数が変動いたします。あらかじめご了承くださいませ。</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放映日及び放映時間は各施設に準じます。施設によって営業日・営業時間が異なりますので、予めご了承ください。　</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想定放映回数は全施設で放映をおこなった場合の数値です。審査状況によって想定を下回るケースがございますので、予めご了承ください。</a:t>
            </a:r>
          </a:p>
        </p:txBody>
      </p:sp>
      <p:sp>
        <p:nvSpPr>
          <p:cNvPr id="4" name="テキスト ボックス 3">
            <a:extLst>
              <a:ext uri="{FF2B5EF4-FFF2-40B4-BE49-F238E27FC236}">
                <a16:creationId xmlns:a16="http://schemas.microsoft.com/office/drawing/2014/main" id="{6F7531A2-B9E4-752C-5D06-395B6F1A4F97}"/>
              </a:ext>
            </a:extLst>
          </p:cNvPr>
          <p:cNvSpPr txBox="1"/>
          <p:nvPr/>
        </p:nvSpPr>
        <p:spPr>
          <a:xfrm>
            <a:off x="622334" y="1389970"/>
            <a:ext cx="8389320" cy="830997"/>
          </a:xfrm>
          <a:prstGeom prst="rect">
            <a:avLst/>
          </a:prstGeom>
          <a:noFill/>
        </p:spPr>
        <p:txBody>
          <a:bodyPr wrap="square">
            <a:spAutoFit/>
          </a:bodyPr>
          <a:lstStyle/>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音と映像で確実に届ける、国内</a:t>
            </a:r>
            <a:r>
              <a:rPr lang="en" altLang="ja-JP" sz="1600" b="1" dirty="0">
                <a:solidFill>
                  <a:schemeClr val="bg1"/>
                </a:solidFill>
                <a:latin typeface="Hiragino Kaku Gothic ProN W6" panose="020B0300000000000000" pitchFamily="34" charset="-128"/>
                <a:ea typeface="Hiragino Kaku Gothic ProN W6" panose="020B0300000000000000" pitchFamily="34" charset="-128"/>
              </a:rPr>
              <a:t>No.1 </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喫煙所デジタルサイネージメディア「</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BREAK</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」は、</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1</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日</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5</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回・滞在時間</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6</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分の圧倒的フリークエンシーで、</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オフィス内メディアにおける業界最高水準の接触ポテンシャルを誇ります。</a:t>
            </a:r>
          </a:p>
        </p:txBody>
      </p:sp>
      <p:sp>
        <p:nvSpPr>
          <p:cNvPr id="2" name="テキスト ボックス 1">
            <a:extLst>
              <a:ext uri="{FF2B5EF4-FFF2-40B4-BE49-F238E27FC236}">
                <a16:creationId xmlns:a16="http://schemas.microsoft.com/office/drawing/2014/main" id="{25EE4C67-7F40-05F8-269F-8B1A17C66722}"/>
              </a:ext>
            </a:extLst>
          </p:cNvPr>
          <p:cNvSpPr txBox="1"/>
          <p:nvPr/>
        </p:nvSpPr>
        <p:spPr>
          <a:xfrm>
            <a:off x="3394432" y="3769666"/>
            <a:ext cx="647154" cy="400110"/>
          </a:xfrm>
          <a:prstGeom prst="rect">
            <a:avLst/>
          </a:prstGeom>
          <a:noFill/>
        </p:spPr>
        <p:txBody>
          <a:bodyPr wrap="square">
            <a:spAutoFit/>
          </a:bodyPr>
          <a:lstStyle/>
          <a:p>
            <a:pPr fontAlgn="ctr"/>
            <a:r>
              <a:rPr lang="en-US" altLang="ja-JP" sz="2000" b="1" dirty="0">
                <a:solidFill>
                  <a:srgbClr val="FE5519"/>
                </a:solidFill>
                <a:latin typeface="DIN Alternate" panose="020B0500000000000000" pitchFamily="34" charset="0"/>
                <a:ea typeface="Hiragino Kaku Gothic ProN W6" panose="020B0300000000000000" pitchFamily="34" charset="-128"/>
              </a:rPr>
              <a:t>23</a:t>
            </a:r>
            <a:endParaRPr lang="ja-JP" altLang="en-US" sz="2000" b="1">
              <a:solidFill>
                <a:srgbClr val="FE5519"/>
              </a:solidFill>
              <a:latin typeface="DIN Alternate" panose="020B0500000000000000" pitchFamily="34" charset="0"/>
              <a:ea typeface="Hiragino Kaku Gothic ProN W6" panose="020B0300000000000000" pitchFamily="34" charset="-128"/>
            </a:endParaRPr>
          </a:p>
        </p:txBody>
      </p:sp>
      <p:sp>
        <p:nvSpPr>
          <p:cNvPr id="7" name="テキスト ボックス 6">
            <a:extLst>
              <a:ext uri="{FF2B5EF4-FFF2-40B4-BE49-F238E27FC236}">
                <a16:creationId xmlns:a16="http://schemas.microsoft.com/office/drawing/2014/main" id="{5AC5D4FF-35E8-7BCF-01A0-F787D9A9400B}"/>
              </a:ext>
            </a:extLst>
          </p:cNvPr>
          <p:cNvSpPr txBox="1"/>
          <p:nvPr/>
        </p:nvSpPr>
        <p:spPr>
          <a:xfrm>
            <a:off x="4818962" y="339944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335</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8" name="テキスト ボックス 7">
            <a:extLst>
              <a:ext uri="{FF2B5EF4-FFF2-40B4-BE49-F238E27FC236}">
                <a16:creationId xmlns:a16="http://schemas.microsoft.com/office/drawing/2014/main" id="{ADCE6B5C-A60E-D5A6-FF3E-85CE629E2385}"/>
              </a:ext>
            </a:extLst>
          </p:cNvPr>
          <p:cNvSpPr txBox="1"/>
          <p:nvPr/>
        </p:nvSpPr>
        <p:spPr>
          <a:xfrm>
            <a:off x="4841264" y="4255621"/>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433</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9" name="テキスト ボックス 8">
            <a:extLst>
              <a:ext uri="{FF2B5EF4-FFF2-40B4-BE49-F238E27FC236}">
                <a16:creationId xmlns:a16="http://schemas.microsoft.com/office/drawing/2014/main" id="{4E161C54-9AF9-C0F8-889E-5578A5387FDF}"/>
              </a:ext>
            </a:extLst>
          </p:cNvPr>
          <p:cNvSpPr txBox="1"/>
          <p:nvPr/>
        </p:nvSpPr>
        <p:spPr>
          <a:xfrm>
            <a:off x="6256202" y="2937783"/>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1</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1" name="テキスト ボックス 10">
            <a:extLst>
              <a:ext uri="{FF2B5EF4-FFF2-40B4-BE49-F238E27FC236}">
                <a16:creationId xmlns:a16="http://schemas.microsoft.com/office/drawing/2014/main" id="{A70248BB-8962-31CF-7C81-6964F15F0372}"/>
              </a:ext>
            </a:extLst>
          </p:cNvPr>
          <p:cNvSpPr txBox="1"/>
          <p:nvPr/>
        </p:nvSpPr>
        <p:spPr>
          <a:xfrm>
            <a:off x="6256202" y="435180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3" name="テキスト ボックス 12">
            <a:extLst>
              <a:ext uri="{FF2B5EF4-FFF2-40B4-BE49-F238E27FC236}">
                <a16:creationId xmlns:a16="http://schemas.microsoft.com/office/drawing/2014/main" id="{98B19FE5-4001-A6CE-A61B-AEC51CD9948A}"/>
              </a:ext>
            </a:extLst>
          </p:cNvPr>
          <p:cNvSpPr txBox="1"/>
          <p:nvPr/>
        </p:nvSpPr>
        <p:spPr>
          <a:xfrm>
            <a:off x="7329311" y="327952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4" name="テキスト ボックス 13">
            <a:extLst>
              <a:ext uri="{FF2B5EF4-FFF2-40B4-BE49-F238E27FC236}">
                <a16:creationId xmlns:a16="http://schemas.microsoft.com/office/drawing/2014/main" id="{4EFBB22E-D374-4D35-5D36-49442837F563}"/>
              </a:ext>
            </a:extLst>
          </p:cNvPr>
          <p:cNvSpPr txBox="1"/>
          <p:nvPr/>
        </p:nvSpPr>
        <p:spPr>
          <a:xfrm>
            <a:off x="7150890"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15</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sp>
        <p:nvSpPr>
          <p:cNvPr id="15" name="テキスト ボックス 14">
            <a:extLst>
              <a:ext uri="{FF2B5EF4-FFF2-40B4-BE49-F238E27FC236}">
                <a16:creationId xmlns:a16="http://schemas.microsoft.com/office/drawing/2014/main" id="{107F5600-610F-C769-8A16-AA6C69EB8ED2}"/>
              </a:ext>
            </a:extLst>
          </p:cNvPr>
          <p:cNvSpPr txBox="1"/>
          <p:nvPr/>
        </p:nvSpPr>
        <p:spPr>
          <a:xfrm>
            <a:off x="7652694"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2</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F2ACD965-2658-8307-796E-159A26CAA0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333" y="538629"/>
            <a:ext cx="1828442" cy="580411"/>
          </a:xfrm>
          <a:prstGeom prst="rect">
            <a:avLst/>
          </a:prstGeom>
        </p:spPr>
      </p:pic>
      <p:sp>
        <p:nvSpPr>
          <p:cNvPr id="25" name="テキスト ボックス 24">
            <a:extLst>
              <a:ext uri="{FF2B5EF4-FFF2-40B4-BE49-F238E27FC236}">
                <a16:creationId xmlns:a16="http://schemas.microsoft.com/office/drawing/2014/main" id="{4FA31B1D-D73F-C7EE-87E5-56C09D696F73}"/>
              </a:ext>
            </a:extLst>
          </p:cNvPr>
          <p:cNvSpPr txBox="1"/>
          <p:nvPr/>
        </p:nvSpPr>
        <p:spPr>
          <a:xfrm>
            <a:off x="-1082842" y="1720516"/>
            <a:ext cx="184731" cy="369332"/>
          </a:xfrm>
          <a:prstGeom prst="rect">
            <a:avLst/>
          </a:prstGeom>
          <a:noFill/>
        </p:spPr>
        <p:txBody>
          <a:bodyPr wrap="none" rtlCol="0">
            <a:spAutoFit/>
          </a:bodyPr>
          <a:lstStyle/>
          <a:p>
            <a:endParaRPr kumimoji="1" lang="ja-JP" altLang="en-US"/>
          </a:p>
        </p:txBody>
      </p:sp>
      <p:sp>
        <p:nvSpPr>
          <p:cNvPr id="18" name="スライド番号プレースホルダ 3">
            <a:extLst>
              <a:ext uri="{FF2B5EF4-FFF2-40B4-BE49-F238E27FC236}">
                <a16:creationId xmlns:a16="http://schemas.microsoft.com/office/drawing/2014/main" id="{50B0C401-FA73-D1CA-8EFF-5625A2CE5AD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50F61314-65DC-7584-D4CF-0B94F1CE6520}"/>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July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36440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A71F1CA1-FDB9-6C65-FFA4-9B4FEDB4FD19}"/>
              </a:ext>
            </a:extLst>
          </p:cNvPr>
          <p:cNvSpPr/>
          <p:nvPr/>
        </p:nvSpPr>
        <p:spPr>
          <a:xfrm>
            <a:off x="831128" y="1248860"/>
            <a:ext cx="4055832" cy="5267631"/>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図 1" descr="建物, 屋内, 窓, ガラス が含まれている画像&#10;&#10;自動的に生成された説明">
            <a:extLst>
              <a:ext uri="{FF2B5EF4-FFF2-40B4-BE49-F238E27FC236}">
                <a16:creationId xmlns:a16="http://schemas.microsoft.com/office/drawing/2014/main" id="{CD5B65D3-0DE6-8097-CE2E-9340FC678D8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5" r="-270"/>
          <a:stretch/>
        </p:blipFill>
        <p:spPr>
          <a:xfrm>
            <a:off x="2369526" y="1375934"/>
            <a:ext cx="2178940" cy="2061045"/>
          </a:xfrm>
          <a:prstGeom prst="rect">
            <a:avLst/>
          </a:prstGeom>
        </p:spPr>
      </p:pic>
      <p:pic>
        <p:nvPicPr>
          <p:cNvPr id="13" name="Picture 9">
            <a:extLst>
              <a:ext uri="{FF2B5EF4-FFF2-40B4-BE49-F238E27FC236}">
                <a16:creationId xmlns:a16="http://schemas.microsoft.com/office/drawing/2014/main" id="{7185756F-55C9-AD1E-C141-EA2934E488E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5000" contrast="-5000"/>
                    </a14:imgEffect>
                  </a14:imgLayer>
                </a14:imgProps>
              </a:ext>
              <a:ext uri="{28A0092B-C50C-407E-A947-70E740481C1C}">
                <a14:useLocalDpi xmlns:a14="http://schemas.microsoft.com/office/drawing/2010/main"/>
              </a:ext>
            </a:extLst>
          </a:blip>
          <a:srcRect/>
          <a:stretch/>
        </p:blipFill>
        <p:spPr>
          <a:xfrm>
            <a:off x="2369527" y="3722510"/>
            <a:ext cx="2178940" cy="2061045"/>
          </a:xfrm>
          <a:prstGeom prst="rect">
            <a:avLst/>
          </a:prstGeom>
        </p:spPr>
      </p:pic>
      <p:pic>
        <p:nvPicPr>
          <p:cNvPr id="25" name="図 24" descr="図形&#10;&#10;低い精度で自動的に生成された説明">
            <a:extLst>
              <a:ext uri="{FF2B5EF4-FFF2-40B4-BE49-F238E27FC236}">
                <a16:creationId xmlns:a16="http://schemas.microsoft.com/office/drawing/2014/main" id="{0CBE541A-C3A6-3145-1BFF-1438E55B6644}"/>
              </a:ext>
            </a:extLst>
          </p:cNvPr>
          <p:cNvPicPr>
            <a:picLocks noChangeAspect="1"/>
          </p:cNvPicPr>
          <p:nvPr/>
        </p:nvPicPr>
        <p:blipFill>
          <a:blip r:embed="rId9"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10465" y="2263499"/>
            <a:ext cx="1406842" cy="1406842"/>
          </a:xfrm>
          <a:prstGeom prst="rect">
            <a:avLst/>
          </a:prstGeom>
        </p:spPr>
      </p:pic>
      <p:pic>
        <p:nvPicPr>
          <p:cNvPr id="29" name="図 28" descr="図形&#10;&#10;低い精度で自動的に生成された説明">
            <a:extLst>
              <a:ext uri="{FF2B5EF4-FFF2-40B4-BE49-F238E27FC236}">
                <a16:creationId xmlns:a16="http://schemas.microsoft.com/office/drawing/2014/main" id="{F930B735-B91F-3B7F-E8AD-9E0AABB9AC4B}"/>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16545" y="4547092"/>
            <a:ext cx="1887510" cy="1887510"/>
          </a:xfrm>
          <a:prstGeom prst="rect">
            <a:avLst/>
          </a:prstGeom>
        </p:spPr>
      </p:pic>
      <p:sp>
        <p:nvSpPr>
          <p:cNvPr id="30" name="テキスト ボックス 29">
            <a:extLst>
              <a:ext uri="{FF2B5EF4-FFF2-40B4-BE49-F238E27FC236}">
                <a16:creationId xmlns:a16="http://schemas.microsoft.com/office/drawing/2014/main" id="{933CD54F-7C36-4262-3D75-A509BA1BBF7B}"/>
              </a:ext>
            </a:extLst>
          </p:cNvPr>
          <p:cNvSpPr txBox="1"/>
          <p:nvPr/>
        </p:nvSpPr>
        <p:spPr>
          <a:xfrm>
            <a:off x="3551769" y="307408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800" b="1">
                <a:solidFill>
                  <a:srgbClr val="575757"/>
                </a:solidFill>
              </a:rPr>
              <a:t>オフィスビル内喫煙所</a:t>
            </a:r>
            <a:endParaRPr kumimoji="1" lang="ja-JP" altLang="en-US" sz="800" b="1" dirty="0" err="1">
              <a:solidFill>
                <a:srgbClr val="575757"/>
              </a:solidFill>
            </a:endParaRPr>
          </a:p>
        </p:txBody>
      </p:sp>
      <p:sp>
        <p:nvSpPr>
          <p:cNvPr id="31" name="テキスト ボックス 30">
            <a:extLst>
              <a:ext uri="{FF2B5EF4-FFF2-40B4-BE49-F238E27FC236}">
                <a16:creationId xmlns:a16="http://schemas.microsoft.com/office/drawing/2014/main" id="{E0D8D089-C7A9-57F6-2943-BBD805DE729D}"/>
              </a:ext>
            </a:extLst>
          </p:cNvPr>
          <p:cNvSpPr txBox="1"/>
          <p:nvPr/>
        </p:nvSpPr>
        <p:spPr>
          <a:xfrm>
            <a:off x="3660176" y="5408018"/>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800" b="1">
                <a:solidFill>
                  <a:srgbClr val="575757"/>
                </a:solidFill>
              </a:rPr>
              <a:t>店舗型公衆喫煙所</a:t>
            </a:r>
            <a:endParaRPr lang="en-US" altLang="ja-JP" sz="800" b="1" dirty="0">
              <a:solidFill>
                <a:srgbClr val="575757"/>
              </a:solidFill>
            </a:endParaRPr>
          </a:p>
        </p:txBody>
      </p:sp>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37" name="正方形/長方形 36">
            <a:extLst>
              <a:ext uri="{FF2B5EF4-FFF2-40B4-BE49-F238E27FC236}">
                <a16:creationId xmlns:a16="http://schemas.microsoft.com/office/drawing/2014/main" id="{36833A5E-B30F-D688-F6BC-D9ABBF15A596}"/>
              </a:ext>
            </a:extLst>
          </p:cNvPr>
          <p:cNvSpPr/>
          <p:nvPr/>
        </p:nvSpPr>
        <p:spPr>
          <a:xfrm>
            <a:off x="831128" y="634955"/>
            <a:ext cx="4055832" cy="559646"/>
          </a:xfrm>
          <a:prstGeom prst="rect">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7" name="テキスト ボックス 16">
            <a:extLst>
              <a:ext uri="{FF2B5EF4-FFF2-40B4-BE49-F238E27FC236}">
                <a16:creationId xmlns:a16="http://schemas.microsoft.com/office/drawing/2014/main" id="{48D9F11F-F922-EC31-967E-4A8BDB193CFB}"/>
              </a:ext>
            </a:extLst>
          </p:cNvPr>
          <p:cNvSpPr txBox="1"/>
          <p:nvPr/>
        </p:nvSpPr>
        <p:spPr>
          <a:xfrm>
            <a:off x="866993" y="722978"/>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chemeClr val="bg1"/>
                </a:solidFill>
                <a:latin typeface="Hiragino Sans W5" panose="020B0400000000000000" pitchFamily="34" charset="-128"/>
                <a:ea typeface="Hiragino Sans W5" panose="020B0400000000000000" pitchFamily="34" charset="-128"/>
              </a:rPr>
              <a:t>放映施設</a:t>
            </a:r>
            <a:endParaRPr kumimoji="0" lang="ja-JP" altLang="en-US" sz="1100" b="1" u="none" strike="noStrike" kern="1200" cap="none" spc="300" normalizeH="0" baseline="0" noProof="0">
              <a:ln>
                <a:noFill/>
              </a:ln>
              <a:solidFill>
                <a:schemeClr val="bg1"/>
              </a:solidFill>
              <a:effectLst/>
              <a:uLnTx/>
              <a:uFillTx/>
              <a:latin typeface="Hiragino Sans W5" panose="020B0400000000000000" pitchFamily="34" charset="-128"/>
              <a:ea typeface="Hiragino Sans W5" panose="020B0400000000000000" pitchFamily="34" charset="-128"/>
            </a:endParaRPr>
          </a:p>
        </p:txBody>
      </p:sp>
      <p:sp>
        <p:nvSpPr>
          <p:cNvPr id="38" name="正方形/長方形 37">
            <a:extLst>
              <a:ext uri="{FF2B5EF4-FFF2-40B4-BE49-F238E27FC236}">
                <a16:creationId xmlns:a16="http://schemas.microsoft.com/office/drawing/2014/main" id="{238D3CD9-5DE9-C8C8-C85A-ED777A075F47}"/>
              </a:ext>
            </a:extLst>
          </p:cNvPr>
          <p:cNvSpPr/>
          <p:nvPr/>
        </p:nvSpPr>
        <p:spPr>
          <a:xfrm>
            <a:off x="831128" y="1211300"/>
            <a:ext cx="3916231" cy="116743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Office</a:t>
            </a:r>
          </a:p>
        </p:txBody>
      </p:sp>
      <p:sp>
        <p:nvSpPr>
          <p:cNvPr id="39" name="正方形/長方形 38">
            <a:extLst>
              <a:ext uri="{FF2B5EF4-FFF2-40B4-BE49-F238E27FC236}">
                <a16:creationId xmlns:a16="http://schemas.microsoft.com/office/drawing/2014/main" id="{FB10D789-C443-DC6B-3325-29660B72BDFB}"/>
              </a:ext>
            </a:extLst>
          </p:cNvPr>
          <p:cNvSpPr/>
          <p:nvPr/>
        </p:nvSpPr>
        <p:spPr>
          <a:xfrm>
            <a:off x="910465" y="3585597"/>
            <a:ext cx="3916231" cy="116743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Store</a:t>
            </a:r>
          </a:p>
        </p:txBody>
      </p:sp>
      <p:sp>
        <p:nvSpPr>
          <p:cNvPr id="42" name="正方形/長方形 41">
            <a:extLst>
              <a:ext uri="{FF2B5EF4-FFF2-40B4-BE49-F238E27FC236}">
                <a16:creationId xmlns:a16="http://schemas.microsoft.com/office/drawing/2014/main" id="{53D5EFBA-6D05-2216-D058-44F0B1D4FAA0}"/>
              </a:ext>
            </a:extLst>
          </p:cNvPr>
          <p:cNvSpPr/>
          <p:nvPr/>
        </p:nvSpPr>
        <p:spPr>
          <a:xfrm>
            <a:off x="5550013" y="1248860"/>
            <a:ext cx="5810858" cy="5267631"/>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8" name="正方形/長方形 47">
            <a:extLst>
              <a:ext uri="{FF2B5EF4-FFF2-40B4-BE49-F238E27FC236}">
                <a16:creationId xmlns:a16="http://schemas.microsoft.com/office/drawing/2014/main" id="{9622CC2E-3432-61E9-6A3C-038E1039CB5C}"/>
              </a:ext>
            </a:extLst>
          </p:cNvPr>
          <p:cNvSpPr/>
          <p:nvPr/>
        </p:nvSpPr>
        <p:spPr>
          <a:xfrm>
            <a:off x="5550012" y="634955"/>
            <a:ext cx="5810859" cy="559646"/>
          </a:xfrm>
          <a:prstGeom prst="rect">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1" name="加算記号 40">
            <a:extLst>
              <a:ext uri="{FF2B5EF4-FFF2-40B4-BE49-F238E27FC236}">
                <a16:creationId xmlns:a16="http://schemas.microsoft.com/office/drawing/2014/main" id="{52CFDC98-D279-6A41-CA77-EB9BEED6140D}"/>
              </a:ext>
            </a:extLst>
          </p:cNvPr>
          <p:cNvSpPr/>
          <p:nvPr/>
        </p:nvSpPr>
        <p:spPr>
          <a:xfrm>
            <a:off x="4600685" y="2994701"/>
            <a:ext cx="1209040" cy="1188077"/>
          </a:xfrm>
          <a:prstGeom prst="mathPlus">
            <a:avLst/>
          </a:prstGeom>
          <a:solidFill>
            <a:schemeClr val="bg1"/>
          </a:solidFill>
          <a:ln w="19050"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51" name="図 50" descr="屋内, テーブル, 建物, 大きい が含まれている画像&#10;&#10;自動的に生成された説明">
            <a:extLst>
              <a:ext uri="{FF2B5EF4-FFF2-40B4-BE49-F238E27FC236}">
                <a16:creationId xmlns:a16="http://schemas.microsoft.com/office/drawing/2014/main" id="{D89D1CB6-2338-CF86-A0AD-BDD12B2C5662}"/>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5000" contrast="-5000"/>
                    </a14:imgEffect>
                  </a14:imgLayer>
                </a14:imgProps>
              </a:ext>
              <a:ext uri="{28A0092B-C50C-407E-A947-70E740481C1C}">
                <a14:useLocalDpi xmlns:a14="http://schemas.microsoft.com/office/drawing/2010/main"/>
              </a:ext>
            </a:extLst>
          </a:blip>
          <a:stretch>
            <a:fillRect/>
          </a:stretch>
        </p:blipFill>
        <p:spPr>
          <a:xfrm>
            <a:off x="7691121" y="1379644"/>
            <a:ext cx="3241040" cy="2053623"/>
          </a:xfrm>
          <a:prstGeom prst="rect">
            <a:avLst/>
          </a:prstGeom>
        </p:spPr>
      </p:pic>
      <p:sp>
        <p:nvSpPr>
          <p:cNvPr id="50" name="正方形/長方形 49">
            <a:extLst>
              <a:ext uri="{FF2B5EF4-FFF2-40B4-BE49-F238E27FC236}">
                <a16:creationId xmlns:a16="http://schemas.microsoft.com/office/drawing/2014/main" id="{397646EB-13FE-5729-4A93-28EB585F0074}"/>
              </a:ext>
            </a:extLst>
          </p:cNvPr>
          <p:cNvSpPr/>
          <p:nvPr/>
        </p:nvSpPr>
        <p:spPr>
          <a:xfrm>
            <a:off x="5891228" y="1493012"/>
            <a:ext cx="3916231" cy="1203278"/>
          </a:xfrm>
          <a:prstGeom prst="rect">
            <a:avLst/>
          </a:prstGeom>
        </p:spPr>
        <p:txBody>
          <a:bodyPr wrap="square">
            <a:spAutoFit/>
          </a:bodyPr>
          <a:lstStyle/>
          <a:p>
            <a:pPr>
              <a:lnSpc>
                <a:spcPts val="9500"/>
              </a:lnSpc>
            </a:pPr>
            <a:r>
              <a:rPr lang="en-US" altLang="ja-JP" sz="66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Store</a:t>
            </a:r>
          </a:p>
        </p:txBody>
      </p:sp>
      <p:pic>
        <p:nvPicPr>
          <p:cNvPr id="46" name="図 45" descr="図形&#10;&#10;低い精度で自動的に生成された説明">
            <a:extLst>
              <a:ext uri="{FF2B5EF4-FFF2-40B4-BE49-F238E27FC236}">
                <a16:creationId xmlns:a16="http://schemas.microsoft.com/office/drawing/2014/main" id="{D92B87D7-6861-3ACB-6320-A394B922ABD1}"/>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652877" y="2058321"/>
            <a:ext cx="2186195" cy="2186195"/>
          </a:xfrm>
          <a:prstGeom prst="rect">
            <a:avLst/>
          </a:prstGeom>
        </p:spPr>
      </p:pic>
      <p:sp>
        <p:nvSpPr>
          <p:cNvPr id="52" name="正方形/長方形 51">
            <a:extLst>
              <a:ext uri="{FF2B5EF4-FFF2-40B4-BE49-F238E27FC236}">
                <a16:creationId xmlns:a16="http://schemas.microsoft.com/office/drawing/2014/main" id="{CFEDC55C-3D50-BFD2-1ECF-2E151A53DFD0}"/>
              </a:ext>
            </a:extLst>
          </p:cNvPr>
          <p:cNvSpPr/>
          <p:nvPr/>
        </p:nvSpPr>
        <p:spPr>
          <a:xfrm>
            <a:off x="9638965" y="2820075"/>
            <a:ext cx="1969894" cy="1101712"/>
          </a:xfrm>
          <a:prstGeom prst="rect">
            <a:avLst/>
          </a:prstGeom>
        </p:spPr>
        <p:txBody>
          <a:bodyPr wrap="square">
            <a:spAutoFit/>
          </a:bodyPr>
          <a:lstStyle/>
          <a:p>
            <a:pPr>
              <a:lnSpc>
                <a:spcPts val="9500"/>
              </a:lnSpc>
            </a:pPr>
            <a:r>
              <a:rPr lang="ja-JP" altLang="en-US" b="1" spc="200">
                <a:ln w="19050">
                  <a:noFill/>
                </a:ln>
                <a:solidFill>
                  <a:srgbClr val="FF6E26"/>
                </a:solidFill>
                <a:latin typeface="DIN Alternate" panose="020B0500000000000000" pitchFamily="34" charset="0"/>
                <a:ea typeface="Hiragino Sans W6" panose="020B0400000000000000" pitchFamily="34" charset="-128"/>
              </a:rPr>
              <a:t>全</a:t>
            </a:r>
            <a:r>
              <a:rPr lang="en-US" altLang="ja-JP" sz="3200" b="1" spc="200" dirty="0">
                <a:ln w="19050">
                  <a:noFill/>
                </a:ln>
                <a:solidFill>
                  <a:srgbClr val="FF6E26"/>
                </a:solidFill>
                <a:latin typeface="DIN Alternate" panose="020B0500000000000000" pitchFamily="34" charset="0"/>
                <a:ea typeface="Hiragino Sans W6" panose="020B0400000000000000" pitchFamily="34" charset="-128"/>
              </a:rPr>
              <a:t>60</a:t>
            </a:r>
            <a:r>
              <a:rPr lang="ja-JP" altLang="en-US" b="1" spc="200">
                <a:ln w="19050">
                  <a:noFill/>
                </a:ln>
                <a:solidFill>
                  <a:srgbClr val="FF6E26"/>
                </a:solidFill>
                <a:latin typeface="DIN Alternate" panose="020B0500000000000000" pitchFamily="34" charset="0"/>
                <a:ea typeface="Hiragino Sans W6" panose="020B0400000000000000" pitchFamily="34" charset="-128"/>
              </a:rPr>
              <a:t>店舗</a:t>
            </a:r>
            <a:endParaRPr lang="en-US" altLang="ja-JP" b="1" spc="200" dirty="0">
              <a:ln w="19050">
                <a:noFill/>
              </a:ln>
              <a:solidFill>
                <a:srgbClr val="FF6E26"/>
              </a:solidFill>
              <a:latin typeface="DIN Alternate" panose="020B0500000000000000" pitchFamily="34" charset="0"/>
              <a:ea typeface="Hiragino Sans W6" panose="020B0400000000000000" pitchFamily="34" charset="-128"/>
            </a:endParaRPr>
          </a:p>
        </p:txBody>
      </p:sp>
      <p:sp>
        <p:nvSpPr>
          <p:cNvPr id="53" name="テキスト ボックス 52">
            <a:extLst>
              <a:ext uri="{FF2B5EF4-FFF2-40B4-BE49-F238E27FC236}">
                <a16:creationId xmlns:a16="http://schemas.microsoft.com/office/drawing/2014/main" id="{440A9C37-9EE7-950F-C175-701120BF57BF}"/>
              </a:ext>
            </a:extLst>
          </p:cNvPr>
          <p:cNvSpPr txBox="1"/>
          <p:nvPr/>
        </p:nvSpPr>
        <p:spPr>
          <a:xfrm>
            <a:off x="5853956" y="321314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800" b="1">
                <a:solidFill>
                  <a:srgbClr val="575757"/>
                </a:solidFill>
              </a:rPr>
              <a:t>店舗型公衆喫煙所</a:t>
            </a:r>
            <a:endParaRPr lang="en-US" altLang="ja-JP" sz="800" b="1" dirty="0">
              <a:solidFill>
                <a:srgbClr val="575757"/>
              </a:solidFill>
            </a:endParaRPr>
          </a:p>
        </p:txBody>
      </p:sp>
      <p:sp>
        <p:nvSpPr>
          <p:cNvPr id="58" name="テキスト ボックス 57">
            <a:extLst>
              <a:ext uri="{FF2B5EF4-FFF2-40B4-BE49-F238E27FC236}">
                <a16:creationId xmlns:a16="http://schemas.microsoft.com/office/drawing/2014/main" id="{C221D874-9A1A-24DC-0215-DA52010578CA}"/>
              </a:ext>
            </a:extLst>
          </p:cNvPr>
          <p:cNvSpPr txBox="1"/>
          <p:nvPr/>
        </p:nvSpPr>
        <p:spPr>
          <a:xfrm>
            <a:off x="7145245" y="691034"/>
            <a:ext cx="4391112" cy="461665"/>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400" b="1" u="none" strike="noStrike" kern="1200" cap="none" spc="300" normalizeH="0" baseline="0" noProof="0">
                <a:ln>
                  <a:noFill/>
                </a:ln>
                <a:solidFill>
                  <a:schemeClr val="bg1"/>
                </a:solidFill>
                <a:effectLst/>
                <a:uLnTx/>
                <a:uFillTx/>
                <a:latin typeface="Hiragino Sans W5" panose="020B0400000000000000" pitchFamily="34" charset="-128"/>
                <a:ea typeface="Hiragino Sans W5" panose="020B0400000000000000" pitchFamily="34" charset="-128"/>
              </a:rPr>
              <a:t>喫煙所店舗施策</a:t>
            </a:r>
          </a:p>
        </p:txBody>
      </p:sp>
      <p:sp>
        <p:nvSpPr>
          <p:cNvPr id="54" name="正方形/長方形 53">
            <a:extLst>
              <a:ext uri="{FF2B5EF4-FFF2-40B4-BE49-F238E27FC236}">
                <a16:creationId xmlns:a16="http://schemas.microsoft.com/office/drawing/2014/main" id="{886B9D32-0544-0F30-7A2A-B3D68B870E2B}"/>
              </a:ext>
            </a:extLst>
          </p:cNvPr>
          <p:cNvSpPr/>
          <p:nvPr/>
        </p:nvSpPr>
        <p:spPr>
          <a:xfrm>
            <a:off x="8496700" y="4147189"/>
            <a:ext cx="2404981" cy="760816"/>
          </a:xfrm>
          <a:prstGeom prst="rect">
            <a:avLst/>
          </a:prstGeom>
          <a:solidFill>
            <a:srgbClr val="FFE1DB"/>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F6E26"/>
                </a:solidFill>
                <a:latin typeface="Arial" panose="020B0604020202020204" pitchFamily="34" charset="0"/>
                <a:cs typeface="Arial" panose="020B0604020202020204" pitchFamily="34" charset="0"/>
              </a:rPr>
              <a:t>タッチ</a:t>
            </a:r>
            <a:r>
              <a:rPr kumimoji="1" lang="en-US" altLang="ja-JP" sz="2000" b="1" dirty="0">
                <a:solidFill>
                  <a:srgbClr val="FF6E26"/>
                </a:solidFill>
                <a:latin typeface="Arial" panose="020B0604020202020204" pitchFamily="34" charset="0"/>
                <a:cs typeface="Arial" panose="020B0604020202020204" pitchFamily="34" charset="0"/>
              </a:rPr>
              <a:t>&amp;</a:t>
            </a:r>
            <a:r>
              <a:rPr kumimoji="1" lang="ja-JP" altLang="en-US" sz="2000" b="1">
                <a:solidFill>
                  <a:srgbClr val="FF6E26"/>
                </a:solidFill>
                <a:latin typeface="Arial" panose="020B0604020202020204" pitchFamily="34" charset="0"/>
                <a:cs typeface="Arial" panose="020B0604020202020204" pitchFamily="34" charset="0"/>
              </a:rPr>
              <a:t>トライ</a:t>
            </a:r>
            <a:endParaRPr kumimoji="1" lang="ja-JP" altLang="en-US" sz="2000" b="1" dirty="0">
              <a:solidFill>
                <a:srgbClr val="FF6E26"/>
              </a:solidFill>
              <a:latin typeface="Arial" panose="020B0604020202020204" pitchFamily="34" charset="0"/>
              <a:cs typeface="Arial" panose="020B0604020202020204" pitchFamily="34" charset="0"/>
            </a:endParaRPr>
          </a:p>
        </p:txBody>
      </p:sp>
      <p:sp>
        <p:nvSpPr>
          <p:cNvPr id="55" name="正方形/長方形 54">
            <a:extLst>
              <a:ext uri="{FF2B5EF4-FFF2-40B4-BE49-F238E27FC236}">
                <a16:creationId xmlns:a16="http://schemas.microsoft.com/office/drawing/2014/main" id="{B6721507-BFFC-156D-FEAB-3B25D4E7DD87}"/>
              </a:ext>
            </a:extLst>
          </p:cNvPr>
          <p:cNvSpPr/>
          <p:nvPr/>
        </p:nvSpPr>
        <p:spPr>
          <a:xfrm>
            <a:off x="8496700" y="5027610"/>
            <a:ext cx="2404981" cy="760816"/>
          </a:xfrm>
          <a:prstGeom prst="rect">
            <a:avLst/>
          </a:prstGeom>
          <a:solidFill>
            <a:srgbClr val="FFE1DB"/>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F6E26"/>
                </a:solidFill>
              </a:rPr>
              <a:t>サンプリング</a:t>
            </a:r>
            <a:endParaRPr kumimoji="1" lang="ja-JP" altLang="en-US" sz="2000" b="1" dirty="0">
              <a:solidFill>
                <a:srgbClr val="FF6E26"/>
              </a:solidFill>
            </a:endParaRPr>
          </a:p>
        </p:txBody>
      </p:sp>
      <p:sp>
        <p:nvSpPr>
          <p:cNvPr id="56" name="正方形/長方形 55">
            <a:extLst>
              <a:ext uri="{FF2B5EF4-FFF2-40B4-BE49-F238E27FC236}">
                <a16:creationId xmlns:a16="http://schemas.microsoft.com/office/drawing/2014/main" id="{E4EB3623-067A-5FA5-C153-4CC21C5E170C}"/>
              </a:ext>
            </a:extLst>
          </p:cNvPr>
          <p:cNvSpPr/>
          <p:nvPr/>
        </p:nvSpPr>
        <p:spPr>
          <a:xfrm>
            <a:off x="5942755" y="4147189"/>
            <a:ext cx="2404981" cy="760816"/>
          </a:xfrm>
          <a:prstGeom prst="rect">
            <a:avLst/>
          </a:prstGeom>
          <a:solidFill>
            <a:srgbClr val="FFE1DB"/>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F6E26"/>
                </a:solidFill>
                <a:latin typeface="Arial" panose="020B0604020202020204" pitchFamily="34" charset="0"/>
                <a:cs typeface="Arial" panose="020B0604020202020204" pitchFamily="34" charset="0"/>
              </a:rPr>
              <a:t>ポスター掲出</a:t>
            </a:r>
            <a:endParaRPr kumimoji="1" lang="ja-JP" altLang="en-US" sz="2000" b="1" dirty="0">
              <a:solidFill>
                <a:srgbClr val="FF6E26"/>
              </a:solidFill>
              <a:latin typeface="Arial" panose="020B0604020202020204" pitchFamily="34" charset="0"/>
              <a:cs typeface="Arial" panose="020B0604020202020204" pitchFamily="34" charset="0"/>
            </a:endParaRPr>
          </a:p>
        </p:txBody>
      </p:sp>
      <p:sp>
        <p:nvSpPr>
          <p:cNvPr id="57" name="正方形/長方形 56">
            <a:extLst>
              <a:ext uri="{FF2B5EF4-FFF2-40B4-BE49-F238E27FC236}">
                <a16:creationId xmlns:a16="http://schemas.microsoft.com/office/drawing/2014/main" id="{45B3E8F7-AC82-645F-1C17-6ED4F85B2DDF}"/>
              </a:ext>
            </a:extLst>
          </p:cNvPr>
          <p:cNvSpPr/>
          <p:nvPr/>
        </p:nvSpPr>
        <p:spPr>
          <a:xfrm>
            <a:off x="5942755" y="5027612"/>
            <a:ext cx="2404981" cy="760816"/>
          </a:xfrm>
          <a:prstGeom prst="rect">
            <a:avLst/>
          </a:prstGeom>
          <a:solidFill>
            <a:srgbClr val="FFE1DB"/>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a:solidFill>
                  <a:srgbClr val="FF6E26"/>
                </a:solidFill>
              </a:rPr>
              <a:t>セールス</a:t>
            </a:r>
            <a:endParaRPr lang="en-US" altLang="ja-JP" b="1" dirty="0">
              <a:solidFill>
                <a:srgbClr val="FF6E26"/>
              </a:solidFill>
            </a:endParaRPr>
          </a:p>
          <a:p>
            <a:pPr algn="ctr"/>
            <a:r>
              <a:rPr lang="ja-JP" altLang="en-US" b="1">
                <a:solidFill>
                  <a:srgbClr val="FF6E26"/>
                </a:solidFill>
              </a:rPr>
              <a:t>プロモーション</a:t>
            </a:r>
            <a:endParaRPr kumimoji="1" lang="ja-JP" altLang="en-US" b="1" dirty="0">
              <a:solidFill>
                <a:srgbClr val="FF6E26"/>
              </a:solidFill>
            </a:endParaRPr>
          </a:p>
        </p:txBody>
      </p:sp>
      <p:sp>
        <p:nvSpPr>
          <p:cNvPr id="60" name="テキスト ボックス 59">
            <a:extLst>
              <a:ext uri="{FF2B5EF4-FFF2-40B4-BE49-F238E27FC236}">
                <a16:creationId xmlns:a16="http://schemas.microsoft.com/office/drawing/2014/main" id="{C65E25C1-5295-7B6E-F9A0-EA3634FC1263}"/>
              </a:ext>
            </a:extLst>
          </p:cNvPr>
          <p:cNvSpPr txBox="1"/>
          <p:nvPr/>
        </p:nvSpPr>
        <p:spPr>
          <a:xfrm>
            <a:off x="7491883" y="3773847"/>
            <a:ext cx="1927115" cy="33855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altLang="ja-JP" sz="16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600" b="1"/>
          </a:p>
        </p:txBody>
      </p:sp>
      <p:pic>
        <p:nvPicPr>
          <p:cNvPr id="61" name="図 60" descr="黒い背景に白い文字がある&#10;&#10;中程度の精度で自動的に生成された説明">
            <a:extLst>
              <a:ext uri="{FF2B5EF4-FFF2-40B4-BE49-F238E27FC236}">
                <a16:creationId xmlns:a16="http://schemas.microsoft.com/office/drawing/2014/main" id="{EF3341A3-F182-F176-F64C-591982A4E67C}"/>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000194" y="4880068"/>
            <a:ext cx="706280" cy="184979"/>
          </a:xfrm>
          <a:prstGeom prst="rect">
            <a:avLst/>
          </a:prstGeom>
        </p:spPr>
      </p:pic>
      <p:pic>
        <p:nvPicPr>
          <p:cNvPr id="62" name="図 61" descr="黒い背景に白い文字がある&#10;&#10;中程度の精度で自動的に生成された説明">
            <a:extLst>
              <a:ext uri="{FF2B5EF4-FFF2-40B4-BE49-F238E27FC236}">
                <a16:creationId xmlns:a16="http://schemas.microsoft.com/office/drawing/2014/main" id="{E90B162A-6782-DA6D-A300-2C02B642920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910152" y="2492589"/>
            <a:ext cx="1029530" cy="269640"/>
          </a:xfrm>
          <a:prstGeom prst="rect">
            <a:avLst/>
          </a:prstGeom>
        </p:spPr>
      </p:pic>
      <p:sp>
        <p:nvSpPr>
          <p:cNvPr id="63" name="テキスト ボックス 62">
            <a:extLst>
              <a:ext uri="{FF2B5EF4-FFF2-40B4-BE49-F238E27FC236}">
                <a16:creationId xmlns:a16="http://schemas.microsoft.com/office/drawing/2014/main" id="{D82CA8EF-D27C-F0D0-F80C-826B46A8024F}"/>
              </a:ext>
            </a:extLst>
          </p:cNvPr>
          <p:cNvSpPr txBox="1"/>
          <p:nvPr/>
        </p:nvSpPr>
        <p:spPr>
          <a:xfrm>
            <a:off x="7998240" y="571545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b="1">
                <a:solidFill>
                  <a:srgbClr val="FF6E26"/>
                </a:solidFill>
              </a:rPr>
              <a:t>店舗での施策を掛け合わせて</a:t>
            </a:r>
            <a:endParaRPr kumimoji="1" lang="en-US" altLang="ja-JP" sz="1600" b="1" dirty="0">
              <a:solidFill>
                <a:srgbClr val="FF6E26"/>
              </a:solidFill>
            </a:endParaRPr>
          </a:p>
          <a:p>
            <a:pPr algn="ctr"/>
            <a:r>
              <a:rPr kumimoji="1" lang="ja-JP" altLang="en-US" b="1">
                <a:solidFill>
                  <a:srgbClr val="FF6E26"/>
                </a:solidFill>
              </a:rPr>
              <a:t>ユーザー体験型</a:t>
            </a:r>
            <a:r>
              <a:rPr kumimoji="1" lang="ja-JP" altLang="en-US" sz="1600" b="1">
                <a:solidFill>
                  <a:srgbClr val="FF6E26"/>
                </a:solidFill>
              </a:rPr>
              <a:t>の</a:t>
            </a:r>
            <a:r>
              <a:rPr kumimoji="1" lang="ja-JP" altLang="en-US" b="1">
                <a:solidFill>
                  <a:srgbClr val="FF6E26"/>
                </a:solidFill>
              </a:rPr>
              <a:t>リアルな接触</a:t>
            </a:r>
            <a:r>
              <a:rPr kumimoji="1" lang="ja-JP" altLang="en-US" sz="1600" b="1">
                <a:solidFill>
                  <a:srgbClr val="FF6E26"/>
                </a:solidFill>
              </a:rPr>
              <a:t>を仕掛けます</a:t>
            </a:r>
            <a:endParaRPr kumimoji="1" lang="ja-JP" altLang="en-US" sz="1600" b="1" dirty="0" err="1">
              <a:solidFill>
                <a:srgbClr val="FF6E26"/>
              </a:solidFill>
            </a:endParaRPr>
          </a:p>
        </p:txBody>
      </p:sp>
      <p:cxnSp>
        <p:nvCxnSpPr>
          <p:cNvPr id="65" name="直線コネクタ 64">
            <a:extLst>
              <a:ext uri="{FF2B5EF4-FFF2-40B4-BE49-F238E27FC236}">
                <a16:creationId xmlns:a16="http://schemas.microsoft.com/office/drawing/2014/main" id="{AD555D33-0F8F-BA67-1090-87E30D1BFC95}"/>
              </a:ext>
            </a:extLst>
          </p:cNvPr>
          <p:cNvCxnSpPr>
            <a:cxnSpLocks/>
          </p:cNvCxnSpPr>
          <p:nvPr/>
        </p:nvCxnSpPr>
        <p:spPr>
          <a:xfrm>
            <a:off x="6107010" y="6434179"/>
            <a:ext cx="4696860" cy="0"/>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0C159BEB-2A18-6F66-2E79-99F4C5D2E33C}"/>
              </a:ext>
            </a:extLst>
          </p:cNvPr>
          <p:cNvSpPr txBox="1"/>
          <p:nvPr/>
        </p:nvSpPr>
        <p:spPr>
          <a:xfrm>
            <a:off x="2331052" y="5801034"/>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200" b="1">
                <a:solidFill>
                  <a:srgbClr val="FF6E26"/>
                </a:solidFill>
              </a:rPr>
              <a:t>都心で働くビジネスパーソンに向けて</a:t>
            </a:r>
            <a:endParaRPr lang="en-US" altLang="ja-JP" sz="1200" b="1" dirty="0">
              <a:solidFill>
                <a:srgbClr val="FF6E26"/>
              </a:solidFill>
            </a:endParaRPr>
          </a:p>
          <a:p>
            <a:pPr algn="ctr"/>
            <a:r>
              <a:rPr lang="ja-JP" altLang="en-US" sz="1400" b="1">
                <a:solidFill>
                  <a:srgbClr val="FF6E26"/>
                </a:solidFill>
              </a:rPr>
              <a:t>音声</a:t>
            </a:r>
            <a:r>
              <a:rPr lang="ja-JP" altLang="en-US" sz="1200" b="1">
                <a:solidFill>
                  <a:srgbClr val="FF6E26"/>
                </a:solidFill>
              </a:rPr>
              <a:t>と</a:t>
            </a:r>
            <a:r>
              <a:rPr lang="ja-JP" altLang="en-US" sz="1400" b="1">
                <a:solidFill>
                  <a:srgbClr val="FF6E26"/>
                </a:solidFill>
              </a:rPr>
              <a:t>映像</a:t>
            </a:r>
            <a:r>
              <a:rPr lang="ja-JP" altLang="en-US" sz="1200" b="1">
                <a:solidFill>
                  <a:srgbClr val="FF6E26"/>
                </a:solidFill>
              </a:rPr>
              <a:t>で</a:t>
            </a:r>
            <a:r>
              <a:rPr lang="ja-JP" altLang="en-US" sz="1400" b="1">
                <a:solidFill>
                  <a:srgbClr val="FF6E26"/>
                </a:solidFill>
              </a:rPr>
              <a:t>反復訴求</a:t>
            </a:r>
            <a:endParaRPr lang="en-US" altLang="ja-JP" sz="1200" b="1" dirty="0">
              <a:solidFill>
                <a:srgbClr val="FF6E26"/>
              </a:solidFill>
            </a:endParaRPr>
          </a:p>
        </p:txBody>
      </p:sp>
      <p:pic>
        <p:nvPicPr>
          <p:cNvPr id="9" name="図 8" descr="テキスト&#10;&#10;自動的に生成された説明">
            <a:extLst>
              <a:ext uri="{FF2B5EF4-FFF2-40B4-BE49-F238E27FC236}">
                <a16:creationId xmlns:a16="http://schemas.microsoft.com/office/drawing/2014/main" id="{46710D31-F1CB-F233-DBEE-FADCECAD1A0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805732" y="782354"/>
            <a:ext cx="839534" cy="266497"/>
          </a:xfrm>
          <a:prstGeom prst="rect">
            <a:avLst/>
          </a:prstGeom>
        </p:spPr>
      </p:pic>
      <p:sp>
        <p:nvSpPr>
          <p:cNvPr id="10" name="テキスト ボックス 9">
            <a:extLst>
              <a:ext uri="{FF2B5EF4-FFF2-40B4-BE49-F238E27FC236}">
                <a16:creationId xmlns:a16="http://schemas.microsoft.com/office/drawing/2014/main" id="{054FC5E2-2C8B-0F48-0543-5CADBB33B551}"/>
              </a:ext>
            </a:extLst>
          </p:cNvPr>
          <p:cNvSpPr txBox="1"/>
          <p:nvPr/>
        </p:nvSpPr>
        <p:spPr>
          <a:xfrm>
            <a:off x="6645266" y="682800"/>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chemeClr val="bg1"/>
                </a:solidFill>
                <a:latin typeface="DIN Alternate" panose="020B0500000000000000" pitchFamily="34" charset="0"/>
                <a:ea typeface="Hiragino Sans W6" panose="020B0400000000000000" pitchFamily="34" charset="-128"/>
              </a:rPr>
              <a:t>OPTION MENU</a:t>
            </a:r>
            <a:endParaRPr lang="ja-JP" altLang="en-US" sz="1200" b="1">
              <a:solidFill>
                <a:schemeClr val="bg1"/>
              </a:solidFill>
            </a:endParaRPr>
          </a:p>
        </p:txBody>
      </p:sp>
      <p:pic>
        <p:nvPicPr>
          <p:cNvPr id="11" name="図 10" descr="テキスト&#10;&#10;自動的に生成された説明">
            <a:extLst>
              <a:ext uri="{FF2B5EF4-FFF2-40B4-BE49-F238E27FC236}">
                <a16:creationId xmlns:a16="http://schemas.microsoft.com/office/drawing/2014/main" id="{212E012E-15C1-9106-A8D0-063CAD856D1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050593" y="794730"/>
            <a:ext cx="839534" cy="266497"/>
          </a:xfrm>
          <a:prstGeom prst="rect">
            <a:avLst/>
          </a:prstGeom>
        </p:spPr>
      </p:pic>
      <p:sp>
        <p:nvSpPr>
          <p:cNvPr id="5" name="スライド番号プレースホルダ 3">
            <a:extLst>
              <a:ext uri="{FF2B5EF4-FFF2-40B4-BE49-F238E27FC236}">
                <a16:creationId xmlns:a16="http://schemas.microsoft.com/office/drawing/2014/main" id="{F4991A66-2B89-728D-7BAF-6D63BBCDC73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C16ED8E6-69AF-A17B-6D01-779B42EA7FE6}"/>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
        <p:nvSpPr>
          <p:cNvPr id="4" name="テキスト ボックス 3">
            <a:extLst>
              <a:ext uri="{FF2B5EF4-FFF2-40B4-BE49-F238E27FC236}">
                <a16:creationId xmlns:a16="http://schemas.microsoft.com/office/drawing/2014/main" id="{2D023D40-DFC8-BEE8-3439-04983EF17E82}"/>
              </a:ext>
            </a:extLst>
          </p:cNvPr>
          <p:cNvSpPr txBox="1"/>
          <p:nvPr/>
        </p:nvSpPr>
        <p:spPr>
          <a:xfrm>
            <a:off x="9638965" y="3809194"/>
            <a:ext cx="1445642" cy="21544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1" lang="en-US" altLang="ja-JP" sz="800" b="1" dirty="0">
                <a:solidFill>
                  <a:srgbClr val="FF6E26"/>
                </a:solidFill>
              </a:rPr>
              <a:t>※</a:t>
            </a:r>
            <a:r>
              <a:rPr lang="en-US" altLang="ja-JP" sz="800" b="1" dirty="0">
                <a:solidFill>
                  <a:srgbClr val="FF6E26"/>
                </a:solidFill>
              </a:rPr>
              <a:t>2024</a:t>
            </a:r>
            <a:r>
              <a:rPr lang="ja-JP" altLang="en-US" sz="800" b="1">
                <a:solidFill>
                  <a:srgbClr val="FF6E26"/>
                </a:solidFill>
              </a:rPr>
              <a:t>年</a:t>
            </a:r>
            <a:r>
              <a:rPr lang="en-US" altLang="ja-JP" sz="800" b="1" dirty="0">
                <a:solidFill>
                  <a:srgbClr val="FF6E26"/>
                </a:solidFill>
              </a:rPr>
              <a:t>6</a:t>
            </a:r>
            <a:r>
              <a:rPr lang="ja-JP" altLang="en-US" sz="800" b="1">
                <a:solidFill>
                  <a:srgbClr val="FF6E26"/>
                </a:solidFill>
              </a:rPr>
              <a:t>月末時点</a:t>
            </a:r>
            <a:endParaRPr kumimoji="1" lang="en-US" altLang="ja-JP" sz="800" b="1" dirty="0">
              <a:solidFill>
                <a:srgbClr val="FF6E26"/>
              </a:solidFill>
            </a:endParaRPr>
          </a:p>
        </p:txBody>
      </p:sp>
    </p:spTree>
    <p:extLst>
      <p:ext uri="{BB962C8B-B14F-4D97-AF65-F5344CB8AC3E}">
        <p14:creationId xmlns:p14="http://schemas.microsoft.com/office/powerpoint/2010/main" val="3317287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63" name="テキスト ボックス 62">
            <a:extLst>
              <a:ext uri="{FF2B5EF4-FFF2-40B4-BE49-F238E27FC236}">
                <a16:creationId xmlns:a16="http://schemas.microsoft.com/office/drawing/2014/main" id="{D82CA8EF-D27C-F0D0-F80C-826B46A8024F}"/>
              </a:ext>
            </a:extLst>
          </p:cNvPr>
          <p:cNvSpPr txBox="1"/>
          <p:nvPr/>
        </p:nvSpPr>
        <p:spPr>
          <a:xfrm>
            <a:off x="2168940" y="211345"/>
            <a:ext cx="914400" cy="28620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r>
              <a:rPr lang="ja-JP" altLang="en-US" sz="2200" b="1" spc="300">
                <a:solidFill>
                  <a:srgbClr val="FF6E26"/>
                </a:solidFill>
                <a:latin typeface="Hiragino Sans W7" panose="020B0400000000000000" pitchFamily="34" charset="-128"/>
                <a:ea typeface="Hiragino Sans W7" panose="020B0400000000000000" pitchFamily="34" charset="-128"/>
              </a:rPr>
              <a:t>対象例</a:t>
            </a:r>
            <a:endParaRPr kumimoji="1"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5" name="直線コネクタ 4">
            <a:extLst>
              <a:ext uri="{FF2B5EF4-FFF2-40B4-BE49-F238E27FC236}">
                <a16:creationId xmlns:a16="http://schemas.microsoft.com/office/drawing/2014/main" id="{5046E1E9-EDC4-03D0-94A1-B2A5618B1AB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DA4A1B1-DAF1-89D3-6E71-677A7AE5314B}"/>
              </a:ext>
            </a:extLst>
          </p:cNvPr>
          <p:cNvSpPr/>
          <p:nvPr/>
        </p:nvSpPr>
        <p:spPr>
          <a:xfrm>
            <a:off x="990600" y="1895701"/>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正方形/長方形 6">
            <a:extLst>
              <a:ext uri="{FF2B5EF4-FFF2-40B4-BE49-F238E27FC236}">
                <a16:creationId xmlns:a16="http://schemas.microsoft.com/office/drawing/2014/main" id="{D7A44280-7CE0-2A40-AD5A-1EC715C05E0E}"/>
              </a:ext>
            </a:extLst>
          </p:cNvPr>
          <p:cNvSpPr/>
          <p:nvPr/>
        </p:nvSpPr>
        <p:spPr>
          <a:xfrm>
            <a:off x="7979228" y="1895700"/>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23DE1E88-AC70-69A6-15C3-9EF960B7D04B}"/>
              </a:ext>
            </a:extLst>
          </p:cNvPr>
          <p:cNvSpPr/>
          <p:nvPr/>
        </p:nvSpPr>
        <p:spPr>
          <a:xfrm>
            <a:off x="4484914" y="1895700"/>
            <a:ext cx="3222171" cy="3918859"/>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0" name="図 9" descr="グラフィカル ユーザー インターフェイス&#10;&#10;自動的に生成された説明">
            <a:extLst>
              <a:ext uri="{FF2B5EF4-FFF2-40B4-BE49-F238E27FC236}">
                <a16:creationId xmlns:a16="http://schemas.microsoft.com/office/drawing/2014/main" id="{19B7D614-11B1-45D8-0C4B-A6F46D51CDEB}"/>
              </a:ext>
            </a:extLst>
          </p:cNvPr>
          <p:cNvPicPr>
            <a:picLocks noChangeAspect="1"/>
          </p:cNvPicPr>
          <p:nvPr/>
        </p:nvPicPr>
        <p:blipFill>
          <a:blip r:embed="rId7"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207329" y="3552885"/>
            <a:ext cx="2843570" cy="1700378"/>
          </a:xfrm>
          <a:prstGeom prst="rect">
            <a:avLst/>
          </a:prstGeom>
        </p:spPr>
      </p:pic>
      <p:sp>
        <p:nvSpPr>
          <p:cNvPr id="11" name="テキスト ボックス 10">
            <a:extLst>
              <a:ext uri="{FF2B5EF4-FFF2-40B4-BE49-F238E27FC236}">
                <a16:creationId xmlns:a16="http://schemas.microsoft.com/office/drawing/2014/main" id="{4F8C3C7F-DBA0-F60C-4A34-C7B66244B92B}"/>
              </a:ext>
            </a:extLst>
          </p:cNvPr>
          <p:cNvSpPr txBox="1"/>
          <p:nvPr/>
        </p:nvSpPr>
        <p:spPr>
          <a:xfrm>
            <a:off x="2144486"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a:solidFill>
                  <a:srgbClr val="FF6E26"/>
                </a:solidFill>
              </a:rPr>
              <a:t>男性向け化粧品</a:t>
            </a:r>
            <a:endParaRPr kumimoji="1" lang="en-US" altLang="ja-JP" dirty="0">
              <a:solidFill>
                <a:srgbClr val="FF6E26"/>
              </a:solidFill>
            </a:endParaRPr>
          </a:p>
          <a:p>
            <a:pPr algn="ctr"/>
            <a:r>
              <a:rPr lang="ja-JP" altLang="en-US">
                <a:solidFill>
                  <a:srgbClr val="FF6E26"/>
                </a:solidFill>
              </a:rPr>
              <a:t>消費財メーカー様</a:t>
            </a:r>
            <a:endParaRPr kumimoji="1" lang="ja-JP" altLang="en-US" dirty="0" err="1">
              <a:solidFill>
                <a:srgbClr val="FF6E26"/>
              </a:solidFill>
            </a:endParaRPr>
          </a:p>
        </p:txBody>
      </p:sp>
      <p:pic>
        <p:nvPicPr>
          <p:cNvPr id="13" name="図 12" descr="グラフィカル ユーザー インターフェイス&#10;&#10;自動的に生成された説明">
            <a:extLst>
              <a:ext uri="{FF2B5EF4-FFF2-40B4-BE49-F238E27FC236}">
                <a16:creationId xmlns:a16="http://schemas.microsoft.com/office/drawing/2014/main" id="{DAFA403E-FDED-6106-166F-FDD0B71992FB}"/>
              </a:ext>
            </a:extLst>
          </p:cNvPr>
          <p:cNvPicPr>
            <a:picLocks noChangeAspect="1"/>
          </p:cNvPicPr>
          <p:nvPr/>
        </p:nvPicPr>
        <p:blipFill rotWithShape="1">
          <a:blip r:embed="rId8"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943103" y="3760295"/>
            <a:ext cx="2632364" cy="1285558"/>
          </a:xfrm>
          <a:prstGeom prst="rect">
            <a:avLst/>
          </a:prstGeom>
        </p:spPr>
      </p:pic>
      <p:sp>
        <p:nvSpPr>
          <p:cNvPr id="14" name="テキスト ボックス 13">
            <a:extLst>
              <a:ext uri="{FF2B5EF4-FFF2-40B4-BE49-F238E27FC236}">
                <a16:creationId xmlns:a16="http://schemas.microsoft.com/office/drawing/2014/main" id="{2638805C-C71B-94F9-8CFD-2F792C4A4A38}"/>
              </a:ext>
            </a:extLst>
          </p:cNvPr>
          <p:cNvSpPr txBox="1"/>
          <p:nvPr/>
        </p:nvSpPr>
        <p:spPr>
          <a:xfrm>
            <a:off x="5638800"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ゲーム・アプリ・配信等の</a:t>
            </a:r>
            <a:endParaRPr lang="en-US" altLang="ja-JP" dirty="0">
              <a:solidFill>
                <a:srgbClr val="FF6E26"/>
              </a:solidFill>
            </a:endParaRPr>
          </a:p>
          <a:p>
            <a:pPr algn="ctr"/>
            <a:r>
              <a:rPr lang="en-US" altLang="ja-JP" dirty="0">
                <a:solidFill>
                  <a:srgbClr val="FF6E26"/>
                </a:solidFill>
              </a:rPr>
              <a:t>web</a:t>
            </a:r>
            <a:r>
              <a:rPr lang="ja-JP" altLang="en-US">
                <a:solidFill>
                  <a:srgbClr val="FF6E26"/>
                </a:solidFill>
              </a:rPr>
              <a:t>サービス全般企業様</a:t>
            </a:r>
            <a:endParaRPr kumimoji="1" lang="ja-JP" altLang="en-US" dirty="0" err="1">
              <a:solidFill>
                <a:srgbClr val="FF6E26"/>
              </a:solidFill>
            </a:endParaRPr>
          </a:p>
        </p:txBody>
      </p:sp>
      <p:sp>
        <p:nvSpPr>
          <p:cNvPr id="15" name="テキスト ボックス 14">
            <a:extLst>
              <a:ext uri="{FF2B5EF4-FFF2-40B4-BE49-F238E27FC236}">
                <a16:creationId xmlns:a16="http://schemas.microsoft.com/office/drawing/2014/main" id="{7252656B-2E30-A341-ECE1-C79387DB828D}"/>
              </a:ext>
            </a:extLst>
          </p:cNvPr>
          <p:cNvSpPr txBox="1"/>
          <p:nvPr/>
        </p:nvSpPr>
        <p:spPr>
          <a:xfrm>
            <a:off x="9133114"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ストア</a:t>
            </a:r>
            <a:r>
              <a:rPr kumimoji="1" lang="ja-JP" altLang="en-US">
                <a:solidFill>
                  <a:srgbClr val="FF6E26"/>
                </a:solidFill>
              </a:rPr>
              <a:t>・飲食店・ホテル等</a:t>
            </a:r>
            <a:endParaRPr kumimoji="1" lang="en-US" altLang="ja-JP" dirty="0">
              <a:solidFill>
                <a:srgbClr val="FF6E26"/>
              </a:solidFill>
            </a:endParaRPr>
          </a:p>
          <a:p>
            <a:pPr algn="ctr"/>
            <a:r>
              <a:rPr lang="ja-JP" altLang="en-US">
                <a:solidFill>
                  <a:srgbClr val="FF6E26"/>
                </a:solidFill>
              </a:rPr>
              <a:t>都内に店舗をお持ちの</a:t>
            </a:r>
            <a:r>
              <a:rPr kumimoji="1" lang="ja-JP" altLang="en-US">
                <a:solidFill>
                  <a:srgbClr val="FF6E26"/>
                </a:solidFill>
              </a:rPr>
              <a:t>企業様</a:t>
            </a:r>
            <a:endParaRPr kumimoji="1" lang="ja-JP" altLang="en-US" dirty="0" err="1">
              <a:solidFill>
                <a:srgbClr val="FF6E26"/>
              </a:solidFill>
            </a:endParaRPr>
          </a:p>
        </p:txBody>
      </p:sp>
      <p:pic>
        <p:nvPicPr>
          <p:cNvPr id="20" name="図 19" descr="図形&#10;&#10;低い精度で自動的に生成された説明">
            <a:extLst>
              <a:ext uri="{FF2B5EF4-FFF2-40B4-BE49-F238E27FC236}">
                <a16:creationId xmlns:a16="http://schemas.microsoft.com/office/drawing/2014/main" id="{CC953B39-EC45-CAFA-4B63-A66040D3EBC1}"/>
              </a:ext>
            </a:extLst>
          </p:cNvPr>
          <p:cNvPicPr>
            <a:picLocks noChangeAspect="1"/>
          </p:cNvPicPr>
          <p:nvPr/>
        </p:nvPicPr>
        <p:blipFill>
          <a:blip r:embed="rId9"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693472" y="3772757"/>
            <a:ext cx="1294016" cy="1294016"/>
          </a:xfrm>
          <a:prstGeom prst="rect">
            <a:avLst/>
          </a:prstGeom>
        </p:spPr>
      </p:pic>
      <p:sp>
        <p:nvSpPr>
          <p:cNvPr id="23" name="テキスト ボックス 22">
            <a:extLst>
              <a:ext uri="{FF2B5EF4-FFF2-40B4-BE49-F238E27FC236}">
                <a16:creationId xmlns:a16="http://schemas.microsoft.com/office/drawing/2014/main" id="{FCD8D83E-788D-0055-74F3-E1762F6621DC}"/>
              </a:ext>
            </a:extLst>
          </p:cNvPr>
          <p:cNvSpPr txBox="1"/>
          <p:nvPr/>
        </p:nvSpPr>
        <p:spPr>
          <a:xfrm>
            <a:off x="10559142" y="5547224"/>
            <a:ext cx="914400" cy="10123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2400" dirty="0" err="1">
                <a:solidFill>
                  <a:srgbClr val="FD5418"/>
                </a:solidFill>
              </a:rPr>
              <a:t>etc</a:t>
            </a:r>
            <a:r>
              <a:rPr lang="en-US" altLang="ja-JP" sz="2400" dirty="0">
                <a:solidFill>
                  <a:srgbClr val="FD5418"/>
                </a:solidFill>
              </a:rPr>
              <a:t>…</a:t>
            </a:r>
            <a:endParaRPr kumimoji="1" lang="en-US" altLang="ja-JP" sz="2400" dirty="0">
              <a:solidFill>
                <a:srgbClr val="FD5418"/>
              </a:solidFill>
            </a:endParaRPr>
          </a:p>
        </p:txBody>
      </p:sp>
      <p:sp>
        <p:nvSpPr>
          <p:cNvPr id="24" name="テキスト ボックス 23">
            <a:extLst>
              <a:ext uri="{FF2B5EF4-FFF2-40B4-BE49-F238E27FC236}">
                <a16:creationId xmlns:a16="http://schemas.microsoft.com/office/drawing/2014/main" id="{40384A88-1073-DD8D-480D-7B990B532EBF}"/>
              </a:ext>
            </a:extLst>
          </p:cNvPr>
          <p:cNvSpPr txBox="1"/>
          <p:nvPr/>
        </p:nvSpPr>
        <p:spPr>
          <a:xfrm>
            <a:off x="5638799" y="73841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2400" b="1" spc="300">
                <a:solidFill>
                  <a:srgbClr val="FF6E26"/>
                </a:solidFill>
                <a:latin typeface="Hiragino Sans W7" panose="020B0400000000000000" pitchFamily="34" charset="-128"/>
                <a:ea typeface="Hiragino Sans W7" panose="020B0400000000000000" pitchFamily="34" charset="-128"/>
              </a:rPr>
              <a:t>業界を問わず、</a:t>
            </a:r>
            <a:r>
              <a:rPr lang="ja-JP" altLang="en-US" sz="2400" b="1" spc="300">
                <a:solidFill>
                  <a:srgbClr val="FF6E26"/>
                </a:solidFill>
                <a:latin typeface="Hiragino Sans W7" panose="020B0400000000000000" pitchFamily="34" charset="-128"/>
                <a:ea typeface="Hiragino Sans W7" panose="020B0400000000000000" pitchFamily="34" charset="-128"/>
              </a:rPr>
              <a:t>多種多様な商品・サービスにご活用いただけます</a:t>
            </a:r>
            <a:endParaRPr kumimoji="1" lang="en-US" altLang="ja-JP" sz="2400" b="1" spc="300" dirty="0">
              <a:solidFill>
                <a:srgbClr val="FF6E26"/>
              </a:solidFill>
              <a:latin typeface="Hiragino Sans W7" panose="020B0400000000000000" pitchFamily="34" charset="-128"/>
              <a:ea typeface="Hiragino Sans W7" panose="020B0400000000000000" pitchFamily="34" charset="-128"/>
            </a:endParaRPr>
          </a:p>
        </p:txBody>
      </p:sp>
      <p:pic>
        <p:nvPicPr>
          <p:cNvPr id="28" name="図 27" descr="図形&#10;&#10;低い精度で自動的に生成された説明">
            <a:extLst>
              <a:ext uri="{FF2B5EF4-FFF2-40B4-BE49-F238E27FC236}">
                <a16:creationId xmlns:a16="http://schemas.microsoft.com/office/drawing/2014/main" id="{91BE744A-1371-2476-E3FC-D20DAB5E51DD}"/>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114203" y="3621124"/>
            <a:ext cx="1610940" cy="1610940"/>
          </a:xfrm>
          <a:prstGeom prst="rect">
            <a:avLst/>
          </a:prstGeom>
        </p:spPr>
      </p:pic>
      <p:sp>
        <p:nvSpPr>
          <p:cNvPr id="3" name="スライド番号プレースホルダ 3">
            <a:extLst>
              <a:ext uri="{FF2B5EF4-FFF2-40B4-BE49-F238E27FC236}">
                <a16:creationId xmlns:a16="http://schemas.microsoft.com/office/drawing/2014/main" id="{8D96F8CE-CEF9-F4A0-0305-BC9C94027F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FBB3FC55-22B1-0009-4DB9-F06E3DB3FC67}"/>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740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3691691807"/>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KANDA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神田</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東京都千代田区内神田</a:t>
                      </a:r>
                      <a:r>
                        <a:rPr kumimoji="1" lang="en-US" altLang="ja-JP" sz="900" dirty="0">
                          <a:latin typeface="Hiragino Sans W4" panose="020B0400000000000000" pitchFamily="34" charset="-128"/>
                          <a:ea typeface="Hiragino Sans W4" panose="020B0400000000000000" pitchFamily="34" charset="-128"/>
                        </a:rPr>
                        <a:t>2-12-2 </a:t>
                      </a:r>
                      <a:r>
                        <a:rPr kumimoji="1" lang="ja-JP" altLang="en-US" sz="900">
                          <a:latin typeface="Hiragino Sans W4" panose="020B0400000000000000" pitchFamily="34" charset="-128"/>
                          <a:ea typeface="Hiragino Sans W4" panose="020B0400000000000000" pitchFamily="34" charset="-128"/>
                        </a:rPr>
                        <a:t>このはなビル</a:t>
                      </a:r>
                      <a:r>
                        <a:rPr kumimoji="1" lang="en-US" altLang="ja-JP" sz="900" dirty="0">
                          <a:latin typeface="Hiragino Sans W4" panose="020B0400000000000000" pitchFamily="34" charset="-128"/>
                          <a:ea typeface="Hiragino Sans W4" panose="020B0400000000000000" pitchFamily="34" charset="-128"/>
                        </a:rPr>
                        <a:t>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54,000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ja-JP" altLang="en-US" sz="700">
                          <a:latin typeface="Hiragino Sans W4" panose="020B0400000000000000" pitchFamily="34" charset="-128"/>
                          <a:ea typeface="Hiragino Sans W4" panose="020B0400000000000000" pitchFamily="34" charset="-128"/>
                        </a:rPr>
                        <a:t>要相談</a:t>
                      </a:r>
                      <a:endParaRPr kumimoji="1" lang="en-US" altLang="ja-JP" sz="700" dirty="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KANDA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神田</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東京都千代田区神田紺屋町</a:t>
                      </a:r>
                      <a:r>
                        <a:rPr kumimoji="1" lang="en-US" altLang="ja-JP" sz="900" dirty="0">
                          <a:latin typeface="Hiragino Sans W4" panose="020B0400000000000000" pitchFamily="34" charset="-128"/>
                          <a:ea typeface="Hiragino Sans W4" panose="020B0400000000000000" pitchFamily="34" charset="-128"/>
                        </a:rPr>
                        <a:t>21 </a:t>
                      </a:r>
                      <a:r>
                        <a:rPr kumimoji="1" lang="ja-JP" altLang="en-US" sz="900">
                          <a:latin typeface="Hiragino Sans W4" panose="020B0400000000000000" pitchFamily="34" charset="-128"/>
                          <a:ea typeface="Hiragino Sans W4" panose="020B0400000000000000" pitchFamily="34" charset="-128"/>
                        </a:rPr>
                        <a:t>高山ビル</a:t>
                      </a:r>
                      <a:r>
                        <a:rPr kumimoji="1" lang="en-US" altLang="ja-JP" sz="900" dirty="0">
                          <a:latin typeface="Hiragino Sans W4" panose="020B0400000000000000" pitchFamily="34" charset="-128"/>
                          <a:ea typeface="Hiragino Sans W4" panose="020B0400000000000000" pitchFamily="34" charset="-128"/>
                        </a:rPr>
                        <a:t>1</a:t>
                      </a:r>
                      <a:r>
                        <a:rPr kumimoji="1" lang="es-419" altLang="ja-JP" sz="900" dirty="0">
                          <a:latin typeface="Hiragino Sans W4" panose="020B0400000000000000" pitchFamily="34" charset="-128"/>
                          <a:ea typeface="Hiragino Sans W4" panose="020B0400000000000000" pitchFamily="34" charset="-128"/>
                        </a:rPr>
                        <a:t>F </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KANDA</a:t>
                      </a:r>
                      <a:r>
                        <a:rPr kumimoji="1" lang="ja-JP" altLang="en-US" sz="1000">
                          <a:latin typeface="Hiragino Sans W4" panose="020B0400000000000000" pitchFamily="34" charset="-128"/>
                          <a:ea typeface="Hiragino Sans W4" panose="020B0400000000000000" pitchFamily="34" charset="-128"/>
                        </a:rPr>
                        <a:t> </a:t>
                      </a:r>
                      <a:r>
                        <a:rPr kumimoji="1" lang="en-US" altLang="ja-JP" sz="1000" dirty="0">
                          <a:latin typeface="Hiragino Sans W4" panose="020B0400000000000000" pitchFamily="34" charset="-128"/>
                          <a:ea typeface="Hiragino Sans W4" panose="020B0400000000000000" pitchFamily="34" charset="-128"/>
                        </a:rPr>
                        <a:t>THIRD</a:t>
                      </a:r>
                      <a:endParaRPr kumimoji="1" lang="en" altLang="ja-JP" sz="1000" dirty="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神田</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東京都千代田区神田多町</a:t>
                      </a:r>
                      <a:r>
                        <a:rPr kumimoji="1" lang="en-US" altLang="ja-JP" sz="900" dirty="0">
                          <a:latin typeface="Hiragino Sans W4" panose="020B0400000000000000" pitchFamily="34" charset="-128"/>
                          <a:ea typeface="Hiragino Sans W4" panose="020B0400000000000000" pitchFamily="34" charset="-128"/>
                        </a:rPr>
                        <a:t>2-9-14 </a:t>
                      </a:r>
                      <a:r>
                        <a:rPr kumimoji="1" lang="ja-JP" altLang="en-US" sz="900">
                          <a:latin typeface="Hiragino Sans W4" panose="020B0400000000000000" pitchFamily="34" charset="-128"/>
                          <a:ea typeface="Hiragino Sans W4" panose="020B0400000000000000" pitchFamily="34" charset="-128"/>
                        </a:rPr>
                        <a:t>神田</a:t>
                      </a:r>
                      <a:r>
                        <a:rPr kumimoji="1" lang="en" altLang="ja-JP" sz="900" dirty="0">
                          <a:latin typeface="Hiragino Sans W4" panose="020B0400000000000000" pitchFamily="34" charset="-128"/>
                          <a:ea typeface="Hiragino Sans W4" panose="020B0400000000000000" pitchFamily="34" charset="-128"/>
                        </a:rPr>
                        <a:t>MIC</a:t>
                      </a:r>
                      <a:r>
                        <a:rPr kumimoji="1" lang="ja-JP" altLang="en-US" sz="900">
                          <a:latin typeface="Hiragino Sans W4" panose="020B0400000000000000" pitchFamily="34" charset="-128"/>
                          <a:ea typeface="Hiragino Sans W4" panose="020B0400000000000000" pitchFamily="34" charset="-128"/>
                        </a:rPr>
                        <a:t>ビル</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2:50.76</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丸ノ内</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dirty="0">
                          <a:latin typeface="Hiragino Sans W4" panose="020B0400000000000000" pitchFamily="34" charset="-128"/>
                          <a:ea typeface="Hiragino Sans W4" panose="020B0400000000000000" pitchFamily="34" charset="-128"/>
                        </a:rPr>
                        <a:t>3-7-15</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45,000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941964631"/>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MARUNOUCHI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丸ノ内</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a:latin typeface="Hiragino Sans W4" panose="020B0400000000000000" pitchFamily="34" charset="-128"/>
                          <a:ea typeface="Hiragino Sans W4" panose="020B0400000000000000" pitchFamily="34" charset="-128"/>
                        </a:rPr>
                        <a:t>3-3-1 </a:t>
                      </a:r>
                      <a:r>
                        <a:rPr kumimoji="1" lang="ja-JP" altLang="en-US" sz="900">
                          <a:latin typeface="Hiragino Sans W4" panose="020B0400000000000000" pitchFamily="34" charset="-128"/>
                          <a:ea typeface="Hiragino Sans W4" panose="020B0400000000000000" pitchFamily="34" charset="-128"/>
                        </a:rPr>
                        <a:t>新東京ビル</a:t>
                      </a:r>
                      <a:r>
                        <a:rPr kumimoji="1" lang="en" altLang="ja-JP" sz="900">
                          <a:latin typeface="Hiragino Sans W4" panose="020B0400000000000000" pitchFamily="34" charset="-128"/>
                          <a:ea typeface="Hiragino Sans W4" panose="020B0400000000000000" pitchFamily="34" charset="-128"/>
                        </a:rPr>
                        <a:t>B2F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a:latin typeface="Hiragino Sans W4" panose="020B0400000000000000" pitchFamily="34" charset="-128"/>
                          <a:ea typeface="Hiragino Sans W4" panose="020B0400000000000000" pitchFamily="34" charset="-128"/>
                        </a:rPr>
                        <a:t>39,000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a:latin typeface="Hiragino Sans W4" panose="020B0400000000000000" pitchFamily="34" charset="-128"/>
                          <a:ea typeface="Hiragino Sans W4" panose="020B0400000000000000" pitchFamily="34" charset="-128"/>
                        </a:rPr>
                        <a:t>1,300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196570183"/>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a:latin typeface="Hiragino Sans W4" panose="020B0400000000000000" pitchFamily="34" charset="-128"/>
                          <a:ea typeface="Hiragino Sans W4" panose="020B0400000000000000" pitchFamily="34" charset="-128"/>
                        </a:rPr>
                        <a:t>THE TOBACCO </a:t>
                      </a:r>
                      <a:r>
                        <a:rPr kumimoji="1" lang="en" altLang="ja-JP" sz="1000">
                          <a:latin typeface="Hiragino Sans W4" panose="020B0400000000000000" pitchFamily="34" charset="-128"/>
                          <a:ea typeface="Hiragino Sans W4" panose="020B0400000000000000" pitchFamily="34" charset="-128"/>
                        </a:rPr>
                        <a:t>MARUNOUCHI</a:t>
                      </a:r>
                      <a:r>
                        <a:rPr kumimoji="1" lang="ja-JP" altLang="en-US" sz="1000">
                          <a:latin typeface="Hiragino Sans W4" panose="020B0400000000000000" pitchFamily="34" charset="-128"/>
                          <a:ea typeface="Hiragino Sans W4" panose="020B0400000000000000" pitchFamily="34" charset="-128"/>
                        </a:rPr>
                        <a:t> </a:t>
                      </a:r>
                      <a:r>
                        <a:rPr kumimoji="1" lang="en" altLang="ja-JP" sz="1000">
                          <a:latin typeface="Hiragino Sans W4" panose="020B0400000000000000" pitchFamily="34" charset="-128"/>
                          <a:ea typeface="Hiragino Sans W4" panose="020B0400000000000000" pitchFamily="34" charset="-128"/>
                        </a:rPr>
                        <a:t>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丸ノ内</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dirty="0">
                          <a:latin typeface="Hiragino Sans W4" panose="020B0400000000000000" pitchFamily="34" charset="-128"/>
                          <a:ea typeface="Hiragino Sans W4" panose="020B0400000000000000" pitchFamily="34" charset="-128"/>
                        </a:rPr>
                        <a:t>3-3-1 </a:t>
                      </a:r>
                      <a:r>
                        <a:rPr kumimoji="1" lang="ja-JP" altLang="en-US" sz="900">
                          <a:latin typeface="Hiragino Sans W4" panose="020B0400000000000000" pitchFamily="34" charset="-128"/>
                          <a:ea typeface="Hiragino Sans W4" panose="020B0400000000000000" pitchFamily="34" charset="-128"/>
                        </a:rPr>
                        <a:t>新東京ビル</a:t>
                      </a:r>
                      <a:r>
                        <a:rPr kumimoji="1" lang="en" altLang="ja-JP" sz="90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39,000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1,300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932999639"/>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TOKYO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dirty="0">
                          <a:latin typeface="Hiragino Sans W4" panose="020B0400000000000000" pitchFamily="34" charset="-128"/>
                          <a:ea typeface="Hiragino Sans W4" panose="020B0400000000000000" pitchFamily="34" charset="-128"/>
                        </a:rPr>
                        <a:t>1-9-1</a:t>
                      </a:r>
                      <a:r>
                        <a:rPr kumimoji="1" lang="en" altLang="ja-JP" sz="900" dirty="0">
                          <a:latin typeface="Hiragino Sans W4" panose="020B0400000000000000" pitchFamily="34" charset="-128"/>
                          <a:ea typeface="Hiragino Sans W4" panose="020B0400000000000000" pitchFamily="34" charset="-128"/>
                        </a:rPr>
                        <a:t>JR</a:t>
                      </a:r>
                      <a:r>
                        <a:rPr kumimoji="1" lang="ja-JP" altLang="en-US" sz="900">
                          <a:latin typeface="Hiragino Sans W4" panose="020B0400000000000000" pitchFamily="34" charset="-128"/>
                          <a:ea typeface="Hiragino Sans W4" panose="020B0400000000000000" pitchFamily="34" charset="-128"/>
                        </a:rPr>
                        <a:t>東日本東京駅構内 グランルーフ</a:t>
                      </a:r>
                      <a:r>
                        <a:rPr kumimoji="1" lang="en-US" altLang="ja-JP" sz="900" dirty="0">
                          <a:latin typeface="Hiragino Sans W4" panose="020B0400000000000000" pitchFamily="34" charset="-128"/>
                          <a:ea typeface="Hiragino Sans W4" panose="020B0400000000000000" pitchFamily="34" charset="-128"/>
                        </a:rPr>
                        <a:t>3</a:t>
                      </a:r>
                      <a:r>
                        <a:rPr kumimoji="1" lang="en" altLang="ja-JP" sz="900" dirty="0">
                          <a:latin typeface="Hiragino Sans W4" panose="020B0400000000000000" pitchFamily="34" charset="-128"/>
                          <a:ea typeface="Hiragino Sans W4" panose="020B0400000000000000" pitchFamily="34" charset="-128"/>
                        </a:rPr>
                        <a:t>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1,200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40413707"/>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TOKYO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dirty="0">
                          <a:latin typeface="Hiragino Sans W4" panose="020B0400000000000000" pitchFamily="34" charset="-128"/>
                          <a:ea typeface="Hiragino Sans W4" panose="020B0400000000000000" pitchFamily="34" charset="-128"/>
                        </a:rPr>
                        <a:t>1-10-15 </a:t>
                      </a:r>
                      <a:r>
                        <a:rPr kumimoji="1" lang="ja-JP" altLang="en-US" sz="900">
                          <a:latin typeface="Hiragino Sans W4" panose="020B0400000000000000" pitchFamily="34" charset="-128"/>
                          <a:ea typeface="Hiragino Sans W4" panose="020B0400000000000000" pitchFamily="34" charset="-128"/>
                        </a:rPr>
                        <a:t>はとバス待合室横</a:t>
                      </a: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8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8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8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732368737"/>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OTEMACHI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大手町</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東京都千代田区大手町</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3-1</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870537794"/>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10</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OTEMACHI YUKIAN</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大手町</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東京都千代田区大手町</a:t>
                      </a:r>
                      <a:r>
                        <a:rPr kumimoji="1" lang="en-US" altLang="ja-JP" sz="900" dirty="0">
                          <a:latin typeface="Hiragino Sans W4" panose="020B0400000000000000" pitchFamily="34" charset="-128"/>
                          <a:ea typeface="Hiragino Sans W4" panose="020B0400000000000000" pitchFamily="34" charset="-128"/>
                        </a:rPr>
                        <a:t>2-5-9</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54,000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6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294692062"/>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11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SUIDOBASHI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水道橋</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東京都千代田区神田三崎町</a:t>
                      </a:r>
                      <a:r>
                        <a:rPr kumimoji="1" lang="en-US" altLang="ja-JP" sz="900" dirty="0">
                          <a:latin typeface="Hiragino Sans W4" panose="020B0400000000000000" pitchFamily="34" charset="-128"/>
                          <a:ea typeface="Hiragino Sans W4" panose="020B0400000000000000" pitchFamily="34" charset="-128"/>
                        </a:rPr>
                        <a:t>3-1-18 </a:t>
                      </a:r>
                      <a:r>
                        <a:rPr kumimoji="1" lang="en" altLang="ja-JP" sz="900" dirty="0">
                          <a:latin typeface="Hiragino Sans W4" panose="020B0400000000000000" pitchFamily="34" charset="-128"/>
                          <a:ea typeface="Hiragino Sans W4" panose="020B0400000000000000" pitchFamily="34" charset="-128"/>
                        </a:rPr>
                        <a:t>MH</a:t>
                      </a:r>
                      <a:r>
                        <a:rPr kumimoji="1" lang="ja-JP" altLang="en-US" sz="900">
                          <a:latin typeface="Hiragino Sans W4" panose="020B0400000000000000" pitchFamily="34" charset="-128"/>
                          <a:ea typeface="Hiragino Sans W4" panose="020B0400000000000000" pitchFamily="34" charset="-128"/>
                        </a:rPr>
                        <a:t>水道橋</a:t>
                      </a:r>
                      <a:r>
                        <a:rPr kumimoji="1" lang="en" altLang="ja-JP" sz="900" dirty="0">
                          <a:latin typeface="Hiragino Sans W4" panose="020B0400000000000000" pitchFamily="34" charset="-128"/>
                          <a:ea typeface="Hiragino Sans W4" panose="020B0400000000000000" pitchFamily="34" charset="-128"/>
                        </a:rPr>
                        <a:t>BLDG.B1F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18,000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600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63305794"/>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12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SUIDOBASHI</a:t>
                      </a:r>
                      <a:r>
                        <a:rPr kumimoji="1" lang="ja-JP" altLang="en-US" sz="1000">
                          <a:latin typeface="Hiragino Sans W4" panose="020B0400000000000000" pitchFamily="34" charset="-128"/>
                          <a:ea typeface="Hiragino Sans W4" panose="020B0400000000000000" pitchFamily="34" charset="-128"/>
                        </a:rPr>
                        <a:t> </a:t>
                      </a:r>
                      <a:r>
                        <a:rPr kumimoji="1" lang="en-US" altLang="ja-JP" sz="1000" dirty="0">
                          <a:latin typeface="Hiragino Sans W4" panose="020B0400000000000000" pitchFamily="34" charset="-128"/>
                          <a:ea typeface="Hiragino Sans W4" panose="020B0400000000000000" pitchFamily="34" charset="-128"/>
                        </a:rPr>
                        <a:t>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水道橋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東京都千代田区神田三崎町</a:t>
                      </a:r>
                      <a:r>
                        <a:rPr kumimoji="1" lang="en-US" altLang="ja-JP" sz="900" dirty="0">
                          <a:latin typeface="Hiragino Sans W4" panose="020B0400000000000000" pitchFamily="34" charset="-128"/>
                          <a:ea typeface="Hiragino Sans W4" panose="020B0400000000000000" pitchFamily="34" charset="-128"/>
                        </a:rPr>
                        <a:t>2-12-9 </a:t>
                      </a:r>
                      <a:r>
                        <a:rPr kumimoji="1" lang="ja-JP" altLang="en-US" sz="900">
                          <a:latin typeface="Hiragino Sans W4" panose="020B0400000000000000" pitchFamily="34" charset="-128"/>
                          <a:ea typeface="Hiragino Sans W4" panose="020B0400000000000000" pitchFamily="34" charset="-128"/>
                        </a:rPr>
                        <a:t>神田三崎町</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丁目ビル</a:t>
                      </a:r>
                      <a:r>
                        <a:rPr kumimoji="1" lang="en" altLang="ja-JP" sz="900" dirty="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3912975596"/>
                  </a:ext>
                </a:extLst>
              </a:tr>
            </a:tbl>
          </a:graphicData>
        </a:graphic>
      </p:graphicFrame>
      <p:sp>
        <p:nvSpPr>
          <p:cNvPr id="10" name="テキスト ボックス 9">
            <a:extLst>
              <a:ext uri="{FF2B5EF4-FFF2-40B4-BE49-F238E27FC236}">
                <a16:creationId xmlns:a16="http://schemas.microsoft.com/office/drawing/2014/main" id="{EDB2A432-ABA1-93FC-38E5-071EA1FABAF1}"/>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0A424EF5-411D-6CA3-8EC4-B381BEC90F99}"/>
              </a:ext>
            </a:extLst>
          </p:cNvPr>
          <p:cNvSpPr txBox="1"/>
          <p:nvPr/>
        </p:nvSpPr>
        <p:spPr>
          <a:xfrm>
            <a:off x="8631581" y="498651"/>
            <a:ext cx="3931378"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1" lang="en-US" altLang="ja-JP" sz="900" dirty="0">
                <a:solidFill>
                  <a:srgbClr val="FF6E26"/>
                </a:solidFill>
              </a:rPr>
              <a:t>※</a:t>
            </a:r>
            <a:r>
              <a:rPr kumimoji="1" lang="ja-JP" altLang="en-US" sz="900">
                <a:solidFill>
                  <a:srgbClr val="FF6E26"/>
                </a:solidFill>
              </a:rPr>
              <a:t>下記店舗は</a:t>
            </a:r>
            <a:r>
              <a:rPr kumimoji="1" lang="en-US" altLang="ja-JP" sz="900" dirty="0">
                <a:solidFill>
                  <a:srgbClr val="FF6E26"/>
                </a:solidFill>
              </a:rPr>
              <a:t>BREAK</a:t>
            </a:r>
            <a:r>
              <a:rPr kumimoji="1" lang="ja-JP" altLang="en-US" sz="900">
                <a:solidFill>
                  <a:srgbClr val="FF6E26"/>
                </a:solidFill>
              </a:rPr>
              <a:t>サイネージの設置はしておりません。</a:t>
            </a:r>
            <a:endParaRPr kumimoji="1" lang="en-US" altLang="ja-JP" sz="900" dirty="0">
              <a:solidFill>
                <a:srgbClr val="FF6E26"/>
              </a:solidFill>
            </a:endParaRPr>
          </a:p>
          <a:p>
            <a:r>
              <a:rPr kumimoji="1" lang="ja-JP" altLang="en-US" sz="900">
                <a:solidFill>
                  <a:srgbClr val="FF6E26"/>
                </a:solidFill>
                <a:latin typeface="Hiragino Sans W4" panose="020B0400000000000000" pitchFamily="34" charset="-128"/>
                <a:ea typeface="Hiragino Sans W4" panose="020B0400000000000000" pitchFamily="34" charset="-128"/>
              </a:rPr>
              <a:t>・</a:t>
            </a:r>
            <a:r>
              <a:rPr kumimoji="1" lang="en" altLang="ja-JP" sz="900" dirty="0">
                <a:solidFill>
                  <a:srgbClr val="FF6E26"/>
                </a:solidFill>
                <a:latin typeface="Hiragino Sans W4" panose="020B0400000000000000" pitchFamily="34" charset="-128"/>
                <a:ea typeface="Hiragino Sans W4" panose="020B0400000000000000" pitchFamily="34" charset="-128"/>
              </a:rPr>
              <a:t>THE TOBACCO 2:50.76</a:t>
            </a:r>
          </a:p>
        </p:txBody>
      </p:sp>
      <p:sp>
        <p:nvSpPr>
          <p:cNvPr id="5" name="スライド番号プレースホルダ 3">
            <a:extLst>
              <a:ext uri="{FF2B5EF4-FFF2-40B4-BE49-F238E27FC236}">
                <a16:creationId xmlns:a16="http://schemas.microsoft.com/office/drawing/2014/main" id="{0F035D6B-1DE7-0C00-0257-130CBC424FA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D30F28D8-EB1C-7F19-AF27-88B9786B2008}"/>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05882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3746865772"/>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AKIHABARA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秋葉原</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東京都千代田区神田練塀町</a:t>
                      </a:r>
                      <a:r>
                        <a:rPr kumimoji="1" lang="en-US" altLang="ja-JP" sz="900" dirty="0">
                          <a:latin typeface="Hiragino Sans W4" panose="020B0400000000000000" pitchFamily="34" charset="-128"/>
                          <a:ea typeface="Hiragino Sans W4" panose="020B0400000000000000" pitchFamily="34" charset="-128"/>
                        </a:rPr>
                        <a:t>13-1 </a:t>
                      </a:r>
                      <a:r>
                        <a:rPr kumimoji="1" lang="ja-JP" altLang="en-US" sz="900">
                          <a:latin typeface="Hiragino Sans W4" panose="020B0400000000000000" pitchFamily="34" charset="-128"/>
                          <a:ea typeface="Hiragino Sans W4" panose="020B0400000000000000" pitchFamily="34" charset="-128"/>
                        </a:rPr>
                        <a:t>０棟</a:t>
                      </a:r>
                      <a:r>
                        <a:rPr kumimoji="1" lang="en-US" altLang="ja-JP" sz="900" dirty="0">
                          <a:latin typeface="Hiragino Sans W4" panose="020B0400000000000000" pitchFamily="34" charset="-128"/>
                          <a:ea typeface="Hiragino Sans W4" panose="020B0400000000000000" pitchFamily="34" charset="-128"/>
                        </a:rPr>
                        <a:t>3</a:t>
                      </a:r>
                      <a:r>
                        <a:rPr kumimoji="1" lang="ja-JP" altLang="en-US" sz="900">
                          <a:latin typeface="Hiragino Sans W4" panose="020B0400000000000000" pitchFamily="34" charset="-128"/>
                          <a:ea typeface="Hiragino Sans W4" panose="020B0400000000000000" pitchFamily="34" charset="-128"/>
                        </a:rPr>
                        <a:t>（</a:t>
                      </a:r>
                      <a:r>
                        <a:rPr kumimoji="1" lang="es-419" altLang="ja-JP" sz="900" dirty="0">
                          <a:latin typeface="Hiragino Sans W4" panose="020B0400000000000000" pitchFamily="34" charset="-128"/>
                          <a:ea typeface="Hiragino Sans W4" panose="020B0400000000000000" pitchFamily="34" charset="-128"/>
                        </a:rPr>
                        <a:t>SEEK BASE</a:t>
                      </a:r>
                      <a:r>
                        <a:rPr kumimoji="1" lang="ja-JP" altLang="es-419" sz="900">
                          <a:latin typeface="Hiragino Sans W4" panose="020B0400000000000000" pitchFamily="34" charset="-128"/>
                          <a:ea typeface="Hiragino Sans W4" panose="020B0400000000000000" pitchFamily="34" charset="-128"/>
                        </a:rPr>
                        <a:t>）</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45,000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14</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IIDABASHI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飯田橋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東京都千代田区飯田橋</a:t>
                      </a:r>
                      <a:r>
                        <a:rPr kumimoji="1" lang="en-US" altLang="ja-JP" sz="900" dirty="0">
                          <a:latin typeface="Hiragino Sans W4" panose="020B0400000000000000" pitchFamily="34" charset="-128"/>
                          <a:ea typeface="Hiragino Sans W4" panose="020B0400000000000000" pitchFamily="34" charset="-128"/>
                        </a:rPr>
                        <a:t>4-9-11</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54,000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HIBIYA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日比谷</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東京都千代田区内幸町</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7-1 </a:t>
                      </a:r>
                      <a:r>
                        <a:rPr kumimoji="1" lang="es-419" altLang="ja-JP" sz="900" dirty="0">
                          <a:latin typeface="Hiragino Sans W4" panose="020B0400000000000000" pitchFamily="34" charset="-128"/>
                          <a:ea typeface="Hiragino Sans W4" panose="020B0400000000000000" pitchFamily="34" charset="-128"/>
                        </a:rPr>
                        <a:t>OKUROJI</a:t>
                      </a:r>
                      <a:r>
                        <a:rPr kumimoji="1" lang="ja-JP" altLang="en-US" sz="900">
                          <a:latin typeface="Hiragino Sans W4" panose="020B0400000000000000" pitchFamily="34" charset="-128"/>
                          <a:ea typeface="Hiragino Sans W4" panose="020B0400000000000000" pitchFamily="34" charset="-128"/>
                        </a:rPr>
                        <a:t>内</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39,000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1,300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NAGATACHO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永田町</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東京都千代田区平河町</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7-2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18,000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600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941964631"/>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NAGATACHO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永田町</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東京都千代田区平河町</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7-2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18,000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600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19657018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OGAWAMACHI</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小川町</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東京都千代田区神田美土代町７ 住友不動産神田ビル</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932999639"/>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IWAMOTOCHO</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岩本町</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東京都千代田区岩本町</a:t>
                      </a:r>
                      <a:r>
                        <a:rPr kumimoji="1" lang="en-US" altLang="ja-JP" sz="900" dirty="0">
                          <a:latin typeface="Hiragino Sans W4" panose="020B0400000000000000" pitchFamily="34" charset="-128"/>
                          <a:ea typeface="Hiragino Sans W4" panose="020B0400000000000000" pitchFamily="34" charset="-128"/>
                        </a:rPr>
                        <a:t>3-5-14 </a:t>
                      </a:r>
                      <a:r>
                        <a:rPr kumimoji="1" lang="ja-JP" altLang="en-US" sz="900">
                          <a:latin typeface="Hiragino Sans W4" panose="020B0400000000000000" pitchFamily="34" charset="-128"/>
                          <a:ea typeface="Hiragino Sans W4" panose="020B0400000000000000" pitchFamily="34" charset="-128"/>
                        </a:rPr>
                        <a:t>リベラ岩本町</a:t>
                      </a:r>
                      <a:r>
                        <a:rPr kumimoji="1" lang="en-US" altLang="ja-JP" sz="900" dirty="0">
                          <a:latin typeface="Hiragino Sans W4" panose="020B0400000000000000" pitchFamily="34" charset="-128"/>
                          <a:ea typeface="Hiragino Sans W4" panose="020B0400000000000000" pitchFamily="34" charset="-128"/>
                        </a:rPr>
                        <a:t>1</a:t>
                      </a:r>
                      <a:r>
                        <a:rPr kumimoji="1" lang="en" altLang="ja-JP" sz="900" dirty="0">
                          <a:latin typeface="Hiragino Sans W4" panose="020B0400000000000000" pitchFamily="34" charset="-128"/>
                          <a:ea typeface="Hiragino Sans W4" panose="020B0400000000000000" pitchFamily="34" charset="-128"/>
                        </a:rPr>
                        <a:t>F</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4041370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20</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TORANOMON</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虎ノ門</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東京都港区虎ノ門</a:t>
                      </a:r>
                      <a:r>
                        <a:rPr kumimoji="1" lang="en-US" altLang="ja-JP" sz="900" dirty="0">
                          <a:latin typeface="Hiragino Sans W4" panose="020B0400000000000000" pitchFamily="34" charset="-128"/>
                          <a:ea typeface="Hiragino Sans W4" panose="020B0400000000000000" pitchFamily="34" charset="-128"/>
                        </a:rPr>
                        <a:t>2-3-17 </a:t>
                      </a:r>
                      <a:r>
                        <a:rPr kumimoji="1" lang="ja-JP" altLang="en-US" sz="900">
                          <a:latin typeface="Hiragino Sans W4" panose="020B0400000000000000" pitchFamily="34" charset="-128"/>
                          <a:ea typeface="Hiragino Sans W4" panose="020B0400000000000000" pitchFamily="34" charset="-128"/>
                        </a:rPr>
                        <a:t>虎ノ門</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丁目タワー </a:t>
                      </a:r>
                      <a:r>
                        <a:rPr kumimoji="1" lang="en-US" altLang="ja-JP" sz="900" dirty="0">
                          <a:latin typeface="Hiragino Sans W4" panose="020B0400000000000000" pitchFamily="34" charset="-128"/>
                          <a:ea typeface="Hiragino Sans W4" panose="020B0400000000000000" pitchFamily="34" charset="-128"/>
                        </a:rPr>
                        <a:t>1</a:t>
                      </a:r>
                      <a:r>
                        <a:rPr kumimoji="1" lang="es-419" altLang="ja-JP" sz="900" dirty="0">
                          <a:latin typeface="Hiragino Sans W4" panose="020B0400000000000000" pitchFamily="34" charset="-128"/>
                          <a:ea typeface="Hiragino Sans W4" panose="020B0400000000000000" pitchFamily="34" charset="-128"/>
                        </a:rPr>
                        <a:t>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45,000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73236873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KAMIYACHO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神谷町</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東京都港区虎ノ門</a:t>
                      </a:r>
                      <a:r>
                        <a:rPr kumimoji="1" lang="en-US" altLang="ja-JP" sz="900" dirty="0">
                          <a:latin typeface="Hiragino Sans W4" panose="020B0400000000000000" pitchFamily="34" charset="-128"/>
                          <a:ea typeface="Hiragino Sans W4" panose="020B0400000000000000" pitchFamily="34" charset="-128"/>
                        </a:rPr>
                        <a:t>4-3-13 </a:t>
                      </a:r>
                      <a:r>
                        <a:rPr kumimoji="1" lang="ja-JP" altLang="en-US" sz="900">
                          <a:latin typeface="Hiragino Sans W4" panose="020B0400000000000000" pitchFamily="34" charset="-128"/>
                          <a:ea typeface="Hiragino Sans W4" panose="020B0400000000000000" pitchFamily="34" charset="-128"/>
                        </a:rPr>
                        <a:t>ヒューリック神谷町ビル</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60,000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8705377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SHIODOME</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汐留</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東京都港区東新橋</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8-2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55,000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294692062"/>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SHIMBASHI</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新橋</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東京都港区新橋</a:t>
                      </a:r>
                      <a:r>
                        <a:rPr kumimoji="1" lang="en-US" altLang="ja-JP" sz="900" dirty="0">
                          <a:latin typeface="Hiragino Sans W4" panose="020B0400000000000000" pitchFamily="34" charset="-128"/>
                          <a:ea typeface="Hiragino Sans W4" panose="020B0400000000000000" pitchFamily="34" charset="-128"/>
                        </a:rPr>
                        <a:t>4-3-1 </a:t>
                      </a:r>
                      <a:r>
                        <a:rPr kumimoji="1" lang="ja-JP" altLang="en-US" sz="900">
                          <a:latin typeface="Hiragino Sans W4" panose="020B0400000000000000" pitchFamily="34" charset="-128"/>
                          <a:ea typeface="Hiragino Sans W4" panose="020B0400000000000000" pitchFamily="34" charset="-128"/>
                        </a:rPr>
                        <a:t>新虎安田ビル</a:t>
                      </a:r>
                      <a:r>
                        <a:rPr kumimoji="1" lang="en-US" altLang="ja-JP" sz="900" dirty="0">
                          <a:latin typeface="Hiragino Sans W4" panose="020B0400000000000000" pitchFamily="34" charset="-128"/>
                          <a:ea typeface="Hiragino Sans W4" panose="020B0400000000000000" pitchFamily="34" charset="-128"/>
                        </a:rPr>
                        <a:t>1</a:t>
                      </a:r>
                      <a:r>
                        <a:rPr kumimoji="1" lang="en" altLang="ja-JP" sz="900" dirty="0">
                          <a:latin typeface="Hiragino Sans W4" panose="020B0400000000000000" pitchFamily="34" charset="-128"/>
                          <a:ea typeface="Hiragino Sans W4" panose="020B0400000000000000" pitchFamily="34" charset="-128"/>
                        </a:rPr>
                        <a:t>F</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633057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HATSUDAI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初台</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東京都新宿区西新宿３丁目２０−２ （東京オペラシティ内）</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79879862"/>
                  </a:ext>
                </a:extLst>
              </a:tr>
            </a:tbl>
          </a:graphicData>
        </a:graphic>
      </p:graphicFrame>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E8FF4915-3DB2-1B1F-2707-503BF15A0027}"/>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sp>
        <p:nvSpPr>
          <p:cNvPr id="9" name="スライド番号プレースホルダ 3">
            <a:extLst>
              <a:ext uri="{FF2B5EF4-FFF2-40B4-BE49-F238E27FC236}">
                <a16:creationId xmlns:a16="http://schemas.microsoft.com/office/drawing/2014/main" id="{2C61F508-D04F-25F6-3371-40E127F0E06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52ACFA6A-BE20-7462-E2E2-618849F60C16}"/>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D21D213D-B221-AED1-20E5-286A2A516AC1}"/>
              </a:ext>
            </a:extLst>
          </p:cNvPr>
          <p:cNvSpPr txBox="1"/>
          <p:nvPr/>
        </p:nvSpPr>
        <p:spPr>
          <a:xfrm>
            <a:off x="8631581" y="524155"/>
            <a:ext cx="3931378"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1" lang="en-US" altLang="ja-JP" sz="900" dirty="0">
                <a:solidFill>
                  <a:srgbClr val="FF6E26"/>
                </a:solidFill>
              </a:rPr>
              <a:t>※</a:t>
            </a:r>
            <a:r>
              <a:rPr kumimoji="1" lang="ja-JP" altLang="en-US" sz="900">
                <a:solidFill>
                  <a:srgbClr val="FF6E26"/>
                </a:solidFill>
              </a:rPr>
              <a:t>下記店舗は</a:t>
            </a:r>
            <a:r>
              <a:rPr kumimoji="1" lang="en-US" altLang="ja-JP" sz="900" dirty="0">
                <a:solidFill>
                  <a:srgbClr val="FF6E26"/>
                </a:solidFill>
              </a:rPr>
              <a:t>BREAK</a:t>
            </a:r>
            <a:r>
              <a:rPr kumimoji="1" lang="ja-JP" altLang="en-US" sz="900">
                <a:solidFill>
                  <a:srgbClr val="FF6E26"/>
                </a:solidFill>
              </a:rPr>
              <a:t>サイネージの設置はしておりません。</a:t>
            </a:r>
            <a:endParaRPr kumimoji="1" lang="en-US" altLang="ja-JP" sz="900" dirty="0">
              <a:solidFill>
                <a:srgbClr val="FF6E26"/>
              </a:solidFill>
            </a:endParaRPr>
          </a:p>
          <a:p>
            <a:r>
              <a:rPr lang="ja-JP" altLang="en-US" sz="900">
                <a:solidFill>
                  <a:srgbClr val="FF6E26"/>
                </a:solidFill>
                <a:latin typeface="Hiragino Sans W4" panose="020B0400000000000000" pitchFamily="34" charset="-128"/>
                <a:ea typeface="Hiragino Sans W4" panose="020B0400000000000000" pitchFamily="34" charset="-128"/>
              </a:rPr>
              <a:t>・</a:t>
            </a:r>
            <a:r>
              <a:rPr lang="en" altLang="ja-JP" sz="900" dirty="0">
                <a:solidFill>
                  <a:srgbClr val="FF6E26"/>
                </a:solidFill>
                <a:latin typeface="Hiragino Sans W4" panose="020B0400000000000000" pitchFamily="34" charset="-128"/>
                <a:ea typeface="Hiragino Sans W4" panose="020B0400000000000000" pitchFamily="34" charset="-128"/>
              </a:rPr>
              <a:t>THE TOBACCO OGAWAMACHI</a:t>
            </a:r>
          </a:p>
        </p:txBody>
      </p:sp>
    </p:spTree>
    <p:extLst>
      <p:ext uri="{BB962C8B-B14F-4D97-AF65-F5344CB8AC3E}">
        <p14:creationId xmlns:p14="http://schemas.microsoft.com/office/powerpoint/2010/main" val="2275624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1310089855"/>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NISHISHINJUKU</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新宿</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東京都新宿区西新宿２丁目４−１</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26</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KYOBASHI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京橋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東京都中央区京橋</a:t>
                      </a:r>
                      <a:r>
                        <a:rPr kumimoji="1" lang="en-US" altLang="ja-JP" sz="900">
                          <a:latin typeface="Hiragino Sans W4" panose="020B0400000000000000" pitchFamily="34" charset="-128"/>
                          <a:ea typeface="Hiragino Sans W4" panose="020B0400000000000000" pitchFamily="34" charset="-128"/>
                        </a:rPr>
                        <a:t>1-14-6 </a:t>
                      </a:r>
                      <a:r>
                        <a:rPr kumimoji="1" lang="ja-JP" altLang="en-US" sz="900">
                          <a:latin typeface="Hiragino Sans W4" panose="020B0400000000000000" pitchFamily="34" charset="-128"/>
                          <a:ea typeface="Hiragino Sans W4" panose="020B0400000000000000" pitchFamily="34" charset="-128"/>
                        </a:rPr>
                        <a:t>ガーデニアビル</a:t>
                      </a:r>
                      <a:r>
                        <a:rPr kumimoji="1" lang="en-US" altLang="ja-JP" sz="900">
                          <a:latin typeface="Hiragino Sans W4" panose="020B0400000000000000" pitchFamily="34" charset="-128"/>
                          <a:ea typeface="Hiragino Sans W4" panose="020B0400000000000000" pitchFamily="34" charset="-128"/>
                        </a:rPr>
                        <a:t>2</a:t>
                      </a:r>
                      <a:r>
                        <a:rPr kumimoji="1" lang="en" altLang="ja-JP" sz="900">
                          <a:latin typeface="Hiragino Sans W4" panose="020B0400000000000000" pitchFamily="34" charset="-128"/>
                          <a:ea typeface="Hiragino Sans W4" panose="020B0400000000000000" pitchFamily="34" charset="-128"/>
                        </a:rPr>
                        <a:t>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rPr>
                        <a:t>-</a:t>
                      </a: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HARUMI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晴海</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東京都中央区晴海</a:t>
                      </a:r>
                      <a:r>
                        <a:rPr kumimoji="1" lang="en-US" altLang="ja-JP" sz="900" dirty="0">
                          <a:latin typeface="Hiragino Sans W4" panose="020B0400000000000000" pitchFamily="34" charset="-128"/>
                          <a:ea typeface="Hiragino Sans W4" panose="020B0400000000000000" pitchFamily="34" charset="-128"/>
                        </a:rPr>
                        <a:t>5-2-31 </a:t>
                      </a:r>
                      <a:r>
                        <a:rPr kumimoji="1" lang="ja-JP" altLang="en-US" sz="900">
                          <a:latin typeface="Hiragino Sans W4" panose="020B0400000000000000" pitchFamily="34" charset="-128"/>
                          <a:ea typeface="Hiragino Sans W4" panose="020B0400000000000000" pitchFamily="34" charset="-128"/>
                        </a:rPr>
                        <a:t>ららテラス </a:t>
                      </a:r>
                      <a:r>
                        <a:rPr kumimoji="1" lang="en" altLang="ja-JP" sz="900" dirty="0">
                          <a:latin typeface="Hiragino Sans W4" panose="020B0400000000000000" pitchFamily="34" charset="-128"/>
                          <a:ea typeface="Hiragino Sans W4" panose="020B0400000000000000" pitchFamily="34" charset="-128"/>
                        </a:rPr>
                        <a:t>HARUMI FLAG</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HARUMI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晴海</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東京都中央区晴海</a:t>
                      </a:r>
                      <a:r>
                        <a:rPr kumimoji="1" lang="en-US" altLang="ja-JP" sz="900" dirty="0">
                          <a:latin typeface="Hiragino Sans W4" panose="020B0400000000000000" pitchFamily="34" charset="-128"/>
                          <a:ea typeface="Hiragino Sans W4" panose="020B0400000000000000" pitchFamily="34" charset="-128"/>
                        </a:rPr>
                        <a:t>5-2-31 </a:t>
                      </a:r>
                      <a:r>
                        <a:rPr kumimoji="1" lang="ja-JP" altLang="en-US" sz="900">
                          <a:latin typeface="Hiragino Sans W4" panose="020B0400000000000000" pitchFamily="34" charset="-128"/>
                          <a:ea typeface="Hiragino Sans W4" panose="020B0400000000000000" pitchFamily="34" charset="-128"/>
                        </a:rPr>
                        <a:t>ららテラス </a:t>
                      </a:r>
                      <a:r>
                        <a:rPr kumimoji="1" lang="en" altLang="ja-JP" sz="900" dirty="0">
                          <a:latin typeface="Hiragino Sans W4" panose="020B0400000000000000" pitchFamily="34" charset="-128"/>
                          <a:ea typeface="Hiragino Sans W4" panose="020B0400000000000000" pitchFamily="34" charset="-128"/>
                        </a:rPr>
                        <a:t>HARUMI FLAG</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941964631"/>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YAESU</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八重洲</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東京都中央区京橋</a:t>
                      </a:r>
                      <a:r>
                        <a:rPr kumimoji="1" lang="en-US" altLang="ja-JP" sz="900" dirty="0">
                          <a:latin typeface="Hiragino Sans W4" panose="020B0400000000000000" pitchFamily="34" charset="-128"/>
                          <a:ea typeface="Hiragino Sans W4" panose="020B0400000000000000" pitchFamily="34" charset="-128"/>
                        </a:rPr>
                        <a:t>1-2-1 </a:t>
                      </a:r>
                      <a:r>
                        <a:rPr kumimoji="1" lang="ja-JP" altLang="en-US" sz="900">
                          <a:latin typeface="Hiragino Sans W4" panose="020B0400000000000000" pitchFamily="34" charset="-128"/>
                          <a:ea typeface="Hiragino Sans W4" panose="020B0400000000000000" pitchFamily="34" charset="-128"/>
                        </a:rPr>
                        <a:t>大和八重洲ビル　ウラ</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19657018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30</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GINZA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銀座</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東京都中央区銀座 </a:t>
                      </a:r>
                      <a:r>
                        <a:rPr kumimoji="1" lang="en-US" altLang="ja-JP" sz="900" dirty="0">
                          <a:latin typeface="Hiragino Sans W4" panose="020B0400000000000000" pitchFamily="34" charset="-128"/>
                          <a:ea typeface="Hiragino Sans W4" panose="020B0400000000000000" pitchFamily="34" charset="-128"/>
                        </a:rPr>
                        <a:t>5-2-1</a:t>
                      </a:r>
                      <a:r>
                        <a:rPr kumimoji="1" lang="ja-JP" altLang="en-US" sz="900">
                          <a:latin typeface="Hiragino Sans W4" panose="020B0400000000000000" pitchFamily="34" charset="-128"/>
                          <a:ea typeface="Hiragino Sans W4" panose="020B0400000000000000" pitchFamily="34" charset="-128"/>
                        </a:rPr>
                        <a:t>東急プラザ銀座 地下</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階</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rPr>
                        <a:t>-</a:t>
                      </a:r>
                    </a:p>
                  </a:txBody>
                  <a:tcPr anchor="ctr">
                    <a:solidFill>
                      <a:srgbClr val="FFE1DB"/>
                    </a:solidFill>
                  </a:tcPr>
                </a:tc>
                <a:extLst>
                  <a:ext uri="{0D108BD9-81ED-4DB2-BD59-A6C34878D82A}">
                    <a16:rowId xmlns:a16="http://schemas.microsoft.com/office/drawing/2014/main" val="1932999639"/>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KORAKUEN</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後楽園</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東京都文京区後楽</a:t>
                      </a:r>
                      <a:r>
                        <a:rPr kumimoji="1" lang="en-US" altLang="ja-JP" sz="900" dirty="0">
                          <a:latin typeface="Hiragino Sans W4" panose="020B0400000000000000" pitchFamily="34" charset="-128"/>
                          <a:ea typeface="Hiragino Sans W4" panose="020B0400000000000000" pitchFamily="34" charset="-128"/>
                        </a:rPr>
                        <a:t>1-3-61 </a:t>
                      </a:r>
                      <a:r>
                        <a:rPr kumimoji="1" lang="ja-JP" altLang="en-US" sz="900">
                          <a:latin typeface="Hiragino Sans W4" panose="020B0400000000000000" pitchFamily="34" charset="-128"/>
                          <a:ea typeface="Hiragino Sans W4" panose="020B0400000000000000" pitchFamily="34" charset="-128"/>
                        </a:rPr>
                        <a:t>東京ドームシティ</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4041370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IIDABASHI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飯田橋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東京都文京区後楽</a:t>
                      </a:r>
                      <a:r>
                        <a:rPr kumimoji="1" lang="en-US" altLang="ja-JP" sz="900" dirty="0">
                          <a:latin typeface="Hiragino Sans W4" panose="020B0400000000000000" pitchFamily="34" charset="-128"/>
                          <a:ea typeface="Hiragino Sans W4" panose="020B0400000000000000" pitchFamily="34" charset="-128"/>
                        </a:rPr>
                        <a:t>2-22-2 </a:t>
                      </a:r>
                      <a:r>
                        <a:rPr kumimoji="1" lang="ja-JP" altLang="en-US" sz="900">
                          <a:latin typeface="Hiragino Sans W4" panose="020B0400000000000000" pitchFamily="34" charset="-128"/>
                          <a:ea typeface="Hiragino Sans W4" panose="020B0400000000000000" pitchFamily="34" charset="-128"/>
                        </a:rPr>
                        <a:t>後楽園ばあば</a:t>
                      </a: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6,000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73236873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IKEBUKURO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池袋</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東京都豊島区東池袋</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8-1</a:t>
                      </a:r>
                      <a:r>
                        <a:rPr kumimoji="1" lang="en" altLang="ja-JP" sz="900" dirty="0">
                          <a:latin typeface="Hiragino Sans W4" panose="020B0400000000000000" pitchFamily="34" charset="-128"/>
                          <a:ea typeface="Hiragino Sans W4" panose="020B0400000000000000" pitchFamily="34" charset="-128"/>
                        </a:rPr>
                        <a:t>WACCA</a:t>
                      </a:r>
                      <a:r>
                        <a:rPr kumimoji="1" lang="ja-JP" altLang="en-US" sz="900">
                          <a:latin typeface="Hiragino Sans W4" panose="020B0400000000000000" pitchFamily="34" charset="-128"/>
                          <a:ea typeface="Hiragino Sans W4" panose="020B0400000000000000" pitchFamily="34" charset="-128"/>
                        </a:rPr>
                        <a:t>池袋</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8705377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HIGASHIIKEBUKURO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池袋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東京都豊島区東池袋３丁目２２−１７</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294692062"/>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SHIBUYA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渋谷</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東京都渋谷区渋谷一丁目</a:t>
                      </a:r>
                      <a:r>
                        <a:rPr kumimoji="1" lang="en-US" altLang="ja-JP" sz="900" dirty="0">
                          <a:latin typeface="Hiragino Sans W4" panose="020B0400000000000000" pitchFamily="34" charset="-128"/>
                          <a:ea typeface="Hiragino Sans W4" panose="020B0400000000000000" pitchFamily="34" charset="-128"/>
                        </a:rPr>
                        <a:t>23-21</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54,000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633057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AOYAMA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青山</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東京都渋谷区神宮前</a:t>
                      </a:r>
                      <a:r>
                        <a:rPr kumimoji="1" lang="en-US" altLang="ja-JP" sz="900" dirty="0">
                          <a:latin typeface="Hiragino Sans W4" panose="020B0400000000000000" pitchFamily="34" charset="-128"/>
                          <a:ea typeface="Hiragino Sans W4" panose="020B0400000000000000" pitchFamily="34" charset="-128"/>
                        </a:rPr>
                        <a:t>5-51-8 </a:t>
                      </a:r>
                      <a:r>
                        <a:rPr kumimoji="1" lang="ja-JP" altLang="en-US" sz="900">
                          <a:latin typeface="Hiragino Sans W4" panose="020B0400000000000000" pitchFamily="34" charset="-128"/>
                          <a:ea typeface="Hiragino Sans W4" panose="020B0400000000000000" pitchFamily="34" charset="-128"/>
                        </a:rPr>
                        <a:t>ラ・ポルト青山</a:t>
                      </a:r>
                      <a:r>
                        <a:rPr kumimoji="1" lang="en" altLang="ja-JP" sz="900" dirty="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9,000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300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79879862"/>
                  </a:ext>
                </a:extLst>
              </a:tr>
            </a:tbl>
          </a:graphicData>
        </a:graphic>
      </p:graphicFrame>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996BF10F-68AF-D992-DEA1-3792DA224D7F}"/>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sp>
        <p:nvSpPr>
          <p:cNvPr id="9" name="テキスト ボックス 8">
            <a:extLst>
              <a:ext uri="{FF2B5EF4-FFF2-40B4-BE49-F238E27FC236}">
                <a16:creationId xmlns:a16="http://schemas.microsoft.com/office/drawing/2014/main" id="{A4513852-F59C-F7FC-2E0D-2593ACED12E3}"/>
              </a:ext>
            </a:extLst>
          </p:cNvPr>
          <p:cNvSpPr txBox="1"/>
          <p:nvPr/>
        </p:nvSpPr>
        <p:spPr>
          <a:xfrm>
            <a:off x="357051" y="4659086"/>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dirty="0" err="1">
              <a:solidFill>
                <a:srgbClr val="575757"/>
              </a:solidFill>
            </a:endParaRPr>
          </a:p>
        </p:txBody>
      </p:sp>
      <p:sp>
        <p:nvSpPr>
          <p:cNvPr id="10" name="スライド番号プレースホルダ 3">
            <a:extLst>
              <a:ext uri="{FF2B5EF4-FFF2-40B4-BE49-F238E27FC236}">
                <a16:creationId xmlns:a16="http://schemas.microsoft.com/office/drawing/2014/main" id="{620291C7-F07C-DADE-742D-4F5A11BA24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7E8130D9-90B1-0F16-F108-896C2C220EC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
        <p:nvSpPr>
          <p:cNvPr id="12" name="テキスト ボックス 11">
            <a:extLst>
              <a:ext uri="{FF2B5EF4-FFF2-40B4-BE49-F238E27FC236}">
                <a16:creationId xmlns:a16="http://schemas.microsoft.com/office/drawing/2014/main" id="{3105089A-FD31-61AE-6221-7021B9030276}"/>
              </a:ext>
            </a:extLst>
          </p:cNvPr>
          <p:cNvSpPr txBox="1"/>
          <p:nvPr/>
        </p:nvSpPr>
        <p:spPr>
          <a:xfrm>
            <a:off x="8631581" y="524155"/>
            <a:ext cx="3931378"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1" lang="en-US" altLang="ja-JP" sz="900" dirty="0">
                <a:solidFill>
                  <a:srgbClr val="FF6E26"/>
                </a:solidFill>
              </a:rPr>
              <a:t>※</a:t>
            </a:r>
            <a:r>
              <a:rPr kumimoji="1" lang="ja-JP" altLang="en-US" sz="900">
                <a:solidFill>
                  <a:srgbClr val="FF6E26"/>
                </a:solidFill>
              </a:rPr>
              <a:t>下記店舗は</a:t>
            </a:r>
            <a:r>
              <a:rPr kumimoji="1" lang="en-US" altLang="ja-JP" sz="900" dirty="0">
                <a:solidFill>
                  <a:srgbClr val="FF6E26"/>
                </a:solidFill>
              </a:rPr>
              <a:t>BREAK</a:t>
            </a:r>
            <a:r>
              <a:rPr kumimoji="1" lang="ja-JP" altLang="en-US" sz="900">
                <a:solidFill>
                  <a:srgbClr val="FF6E26"/>
                </a:solidFill>
              </a:rPr>
              <a:t>サイネージの設置はしておりません。</a:t>
            </a:r>
            <a:endParaRPr kumimoji="1" lang="en-US" altLang="ja-JP" sz="900" dirty="0">
              <a:solidFill>
                <a:srgbClr val="FF6E26"/>
              </a:solidFill>
            </a:endParaRPr>
          </a:p>
          <a:p>
            <a:r>
              <a:rPr lang="ja-JP" altLang="en-US" sz="900">
                <a:solidFill>
                  <a:srgbClr val="FF6E26"/>
                </a:solidFill>
                <a:latin typeface="Hiragino Sans W4" panose="020B0400000000000000" pitchFamily="34" charset="-128"/>
                <a:ea typeface="Hiragino Sans W4" panose="020B0400000000000000" pitchFamily="34" charset="-128"/>
              </a:rPr>
              <a:t>・</a:t>
            </a:r>
            <a:r>
              <a:rPr lang="en" altLang="ja-JP" sz="900" dirty="0">
                <a:solidFill>
                  <a:srgbClr val="FF6E26"/>
                </a:solidFill>
                <a:latin typeface="Hiragino Sans W4" panose="020B0400000000000000" pitchFamily="34" charset="-128"/>
                <a:ea typeface="Hiragino Sans W4" panose="020B0400000000000000" pitchFamily="34" charset="-128"/>
              </a:rPr>
              <a:t>THE TOBACCO KYOBASHI</a:t>
            </a:r>
          </a:p>
        </p:txBody>
      </p:sp>
    </p:spTree>
    <p:extLst>
      <p:ext uri="{BB962C8B-B14F-4D97-AF65-F5344CB8AC3E}">
        <p14:creationId xmlns:p14="http://schemas.microsoft.com/office/powerpoint/2010/main" val="1740683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WsmiRWQSSEmZGdiBiG9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CG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CG_Grid_16x9.pptx" id="{6741F1D1-726F-4F5C-AF82-6A4B030D48FC}" vid="{32BB820F-5679-4F98-8B04-67B27827A899}"/>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17725</TotalTime>
  <Words>5360</Words>
  <Application>Microsoft Macintosh PowerPoint</Application>
  <PresentationFormat>ワイド画面</PresentationFormat>
  <Paragraphs>1112</Paragraphs>
  <Slides>33</Slides>
  <Notes>18</Notes>
  <HiddenSlides>0</HiddenSlides>
  <MMClips>0</MMClips>
  <ScaleCrop>false</ScaleCrop>
  <HeadingPairs>
    <vt:vector size="8" baseType="variant">
      <vt:variant>
        <vt:lpstr>使用されているフォント</vt:lpstr>
      </vt:variant>
      <vt:variant>
        <vt:i4>15</vt:i4>
      </vt:variant>
      <vt:variant>
        <vt:lpstr>テーマ</vt:lpstr>
      </vt:variant>
      <vt:variant>
        <vt:i4>2</vt:i4>
      </vt:variant>
      <vt:variant>
        <vt:lpstr>埋め込まれた OLE サーバー</vt:lpstr>
      </vt:variant>
      <vt:variant>
        <vt:i4>1</vt:i4>
      </vt:variant>
      <vt:variant>
        <vt:lpstr>スライド タイトル</vt:lpstr>
      </vt:variant>
      <vt:variant>
        <vt:i4>33</vt:i4>
      </vt:variant>
    </vt:vector>
  </HeadingPairs>
  <TitlesOfParts>
    <vt:vector size="51" baseType="lpstr">
      <vt:lpstr>Hiragino Kaku Gothic Pro W3</vt:lpstr>
      <vt:lpstr>Hiragino Kaku Gothic Pro W6</vt:lpstr>
      <vt:lpstr>Hiragino Kaku Gothic ProN W3</vt:lpstr>
      <vt:lpstr>Hiragino Kaku Gothic ProN W6</vt:lpstr>
      <vt:lpstr>Hiragino Sans W3</vt:lpstr>
      <vt:lpstr>Hiragino Sans W4</vt:lpstr>
      <vt:lpstr>Hiragino Sans W5</vt:lpstr>
      <vt:lpstr>Hiragino Sans W6</vt:lpstr>
      <vt:lpstr>Hiragino Sans W7</vt:lpstr>
      <vt:lpstr>游ゴシック</vt:lpstr>
      <vt:lpstr>游ゴシック Light</vt:lpstr>
      <vt:lpstr>Arial</vt:lpstr>
      <vt:lpstr>Calibri</vt:lpstr>
      <vt:lpstr>DIN Alternate</vt:lpstr>
      <vt:lpstr>Trebuchet MS</vt:lpstr>
      <vt:lpstr>Office テーマ</vt:lpstr>
      <vt:lpstr>BCG Grid 16:9</vt:lpstr>
      <vt:lpstr>think-cell Slide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2:50.76</vt:lpstr>
      <vt:lpstr>／ KANDA</vt:lpstr>
      <vt:lpstr>／ YOKOHAMA STATION</vt:lpstr>
      <vt:lpstr>／ HIBIYA</vt:lpstr>
      <vt:lpstr>／ SHIODOME</vt:lpstr>
      <vt:lpstr>／ KYOBASHI</vt:lpstr>
      <vt:lpstr>／ IIDABASHI</vt:lpstr>
      <vt:lpstr>／ TORANOMON</vt:lpstr>
      <vt:lpstr>／ KAMIYACHO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ラカヌ 株式会社</dc:creator>
  <cp:lastModifiedBy>湯川 健太</cp:lastModifiedBy>
  <cp:revision>121</cp:revision>
  <cp:lastPrinted>2024-04-09T09:53:51Z</cp:lastPrinted>
  <dcterms:created xsi:type="dcterms:W3CDTF">2021-02-17T06:04:19Z</dcterms:created>
  <dcterms:modified xsi:type="dcterms:W3CDTF">2024-07-09T03:07:30Z</dcterms:modified>
</cp:coreProperties>
</file>