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7"/>
  </p:notesMasterIdLst>
  <p:handoutMasterIdLst>
    <p:handoutMasterId r:id="rId38"/>
  </p:handoutMasterIdLst>
  <p:sldIdLst>
    <p:sldId id="3233" r:id="rId3"/>
    <p:sldId id="3247" r:id="rId4"/>
    <p:sldId id="1400" r:id="rId5"/>
    <p:sldId id="2826" r:id="rId6"/>
    <p:sldId id="1428" r:id="rId7"/>
    <p:sldId id="3246" r:id="rId8"/>
    <p:sldId id="3236" r:id="rId9"/>
    <p:sldId id="3250" r:id="rId10"/>
    <p:sldId id="3251" r:id="rId11"/>
    <p:sldId id="3252" r:id="rId12"/>
    <p:sldId id="3253" r:id="rId13"/>
    <p:sldId id="1387" r:id="rId14"/>
    <p:sldId id="3238" r:id="rId15"/>
    <p:sldId id="1429" r:id="rId16"/>
    <p:sldId id="1439" r:id="rId17"/>
    <p:sldId id="1432" r:id="rId18"/>
    <p:sldId id="1434" r:id="rId19"/>
    <p:sldId id="1438" r:id="rId20"/>
    <p:sldId id="1431" r:id="rId21"/>
    <p:sldId id="1436" r:id="rId22"/>
    <p:sldId id="1441" r:id="rId23"/>
    <p:sldId id="3249" r:id="rId24"/>
    <p:sldId id="1446" r:id="rId25"/>
    <p:sldId id="3240" r:id="rId26"/>
    <p:sldId id="3242" r:id="rId27"/>
    <p:sldId id="3255" r:id="rId28"/>
    <p:sldId id="3254" r:id="rId29"/>
    <p:sldId id="3243" r:id="rId30"/>
    <p:sldId id="3244" r:id="rId31"/>
    <p:sldId id="1481" r:id="rId32"/>
    <p:sldId id="1482" r:id="rId33"/>
    <p:sldId id="1483" r:id="rId34"/>
    <p:sldId id="1484" r:id="rId35"/>
    <p:sldId id="564"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DB"/>
    <a:srgbClr val="FD5418"/>
    <a:srgbClr val="FF6E26"/>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1"/>
    <p:restoredTop sz="96035"/>
  </p:normalViewPr>
  <p:slideViewPr>
    <p:cSldViewPr snapToGrid="0" snapToObjects="1">
      <p:cViewPr varScale="1">
        <p:scale>
          <a:sx n="135" d="100"/>
          <a:sy n="135" d="100"/>
        </p:scale>
        <p:origin x="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2024/8/28</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2024/8/28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83414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15</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59996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16</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17</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18</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69153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20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21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08520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0356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3732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5961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95141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199253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2024/8/28</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2024/8/28</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0.xml"/><Relationship Id="rId7" Type="http://schemas.openxmlformats.org/officeDocument/2006/relationships/image" Target="../media/image37.tiff"/><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35.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1.xml"/><Relationship Id="rId7"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6.emf"/><Relationship Id="rId10" Type="http://schemas.openxmlformats.org/officeDocument/2006/relationships/image" Target="../media/image37.tiff"/><Relationship Id="rId4" Type="http://schemas.openxmlformats.org/officeDocument/2006/relationships/oleObject" Target="../embeddings/oleObject5.bin"/><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12.xml"/><Relationship Id="rId7"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43.jpeg"/><Relationship Id="rId9" Type="http://schemas.openxmlformats.org/officeDocument/2006/relationships/image" Target="../media/image37.tiff"/></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47.jpe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46.jpeg"/><Relationship Id="rId9" Type="http://schemas.openxmlformats.org/officeDocument/2006/relationships/image" Target="../media/image37.tif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36.emf"/><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oleObject" Target="../embeddings/oleObject5.bin"/><Relationship Id="rId5" Type="http://schemas.openxmlformats.org/officeDocument/2006/relationships/image" Target="../media/image49.png"/><Relationship Id="rId10" Type="http://schemas.openxmlformats.org/officeDocument/2006/relationships/image" Target="../media/image37.tiff"/><Relationship Id="rId4" Type="http://schemas.openxmlformats.org/officeDocument/2006/relationships/image" Target="../media/image48.jpe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51.jpeg"/><Relationship Id="rId9" Type="http://schemas.openxmlformats.org/officeDocument/2006/relationships/image" Target="../media/image37.tiff"/></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6.xml"/><Relationship Id="rId7"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53.jpeg"/><Relationship Id="rId9" Type="http://schemas.openxmlformats.org/officeDocument/2006/relationships/image" Target="../media/image37.tiff"/></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17.xml"/><Relationship Id="rId7"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36.emf"/><Relationship Id="rId5" Type="http://schemas.openxmlformats.org/officeDocument/2006/relationships/oleObject" Target="../embeddings/oleObject5.bin"/><Relationship Id="rId10" Type="http://schemas.openxmlformats.org/officeDocument/2006/relationships/image" Target="../media/image37.tiff"/><Relationship Id="rId4" Type="http://schemas.openxmlformats.org/officeDocument/2006/relationships/image" Target="../media/image55.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8.xml"/><Relationship Id="rId7" Type="http://schemas.openxmlformats.org/officeDocument/2006/relationships/image" Target="../media/image59.jpe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58.jpeg"/><Relationship Id="rId5" Type="http://schemas.openxmlformats.org/officeDocument/2006/relationships/image" Target="../media/image36.emf"/><Relationship Id="rId10" Type="http://schemas.openxmlformats.org/officeDocument/2006/relationships/image" Target="../media/image37.tiff"/><Relationship Id="rId4" Type="http://schemas.openxmlformats.org/officeDocument/2006/relationships/oleObject" Target="../embeddings/oleObject5.bin"/><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5.wdp"/><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5.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2.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slideLayout" Target="../slideLayouts/slideLayout13.xml"/><Relationship Id="rId16" Type="http://schemas.openxmlformats.org/officeDocument/2006/relationships/image" Target="../media/image30.png"/><Relationship Id="rId1" Type="http://schemas.openxmlformats.org/officeDocument/2006/relationships/tags" Target="../tags/tag7.xml"/><Relationship Id="rId6" Type="http://schemas.openxmlformats.org/officeDocument/2006/relationships/image" Target="../media/image23.jpeg"/><Relationship Id="rId11" Type="http://schemas.openxmlformats.org/officeDocument/2006/relationships/image" Target="../media/image8.png"/><Relationship Id="rId5" Type="http://schemas.openxmlformats.org/officeDocument/2006/relationships/image" Target="../media/image1.emf"/><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oleObject" Target="../embeddings/oleObject4.bin"/><Relationship Id="rId9" Type="http://schemas.openxmlformats.org/officeDocument/2006/relationships/image" Target="../media/image25.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4.png"/><Relationship Id="rId4" Type="http://schemas.openxmlformats.org/officeDocument/2006/relationships/oleObject" Target="../embeddings/oleObject4.bin"/><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July to December 2024</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4157310338"/>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TENNOZ ISLE</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天王洲</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東京都品川区東品川</a:t>
                      </a:r>
                      <a:r>
                        <a:rPr kumimoji="1" lang="en-US" altLang="ja-JP" sz="900" dirty="0">
                          <a:latin typeface="Hiragino Sans W4" panose="020B0400000000000000" pitchFamily="34" charset="-128"/>
                          <a:ea typeface="Hiragino Sans W4" panose="020B0400000000000000" pitchFamily="34" charset="-128"/>
                        </a:rPr>
                        <a:t>2-4-11 </a:t>
                      </a:r>
                      <a:r>
                        <a:rPr kumimoji="1" lang="ja-JP" altLang="en-US" sz="900">
                          <a:latin typeface="Hiragino Sans W4" panose="020B0400000000000000" pitchFamily="34" charset="-128"/>
                          <a:ea typeface="Hiragino Sans W4" panose="020B0400000000000000" pitchFamily="34" charset="-128"/>
                        </a:rPr>
                        <a:t>野村不動産天王洲ビル</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38</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SHIMOKITAZAWA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下北沢</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東京都世田谷区北沢</a:t>
                      </a:r>
                      <a:r>
                        <a:rPr kumimoji="1" lang="en-US" altLang="ja-JP" sz="900" dirty="0">
                          <a:latin typeface="Hiragino Sans W4" panose="020B0400000000000000" pitchFamily="34" charset="-128"/>
                          <a:ea typeface="Hiragino Sans W4" panose="020B0400000000000000" pitchFamily="34" charset="-128"/>
                        </a:rPr>
                        <a:t>2-11-15</a:t>
                      </a:r>
                      <a:r>
                        <a:rPr kumimoji="1" lang="ja-JP" altLang="en-US" sz="900">
                          <a:latin typeface="Hiragino Sans W4" panose="020B0400000000000000" pitchFamily="34" charset="-128"/>
                          <a:ea typeface="Hiragino Sans W4" panose="020B0400000000000000" pitchFamily="34" charset="-128"/>
                        </a:rPr>
                        <a:t>　ミカン下北 </a:t>
                      </a:r>
                      <a:r>
                        <a:rPr kumimoji="1" lang="en" altLang="ja-JP" sz="900" dirty="0">
                          <a:latin typeface="Hiragino Sans W4" panose="020B0400000000000000" pitchFamily="34" charset="-128"/>
                          <a:ea typeface="Hiragino Sans W4" panose="020B0400000000000000" pitchFamily="34" charset="-128"/>
                        </a:rPr>
                        <a:t>A</a:t>
                      </a:r>
                      <a:r>
                        <a:rPr kumimoji="1" lang="ja-JP" altLang="en-US" sz="900">
                          <a:latin typeface="Hiragino Sans W4" panose="020B0400000000000000" pitchFamily="34" charset="-128"/>
                          <a:ea typeface="Hiragino Sans W4" panose="020B0400000000000000" pitchFamily="34" charset="-128"/>
                        </a:rPr>
                        <a:t>街区</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7,500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250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KIBA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木場</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東京都江東区東陽</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7-13</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40</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KAMEIDO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亀戸</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東京都江東区亀戸６丁目３１−６</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16248425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NAKANO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中野</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東京都中野区中野</a:t>
                      </a:r>
                      <a:r>
                        <a:rPr kumimoji="1" lang="en-US" altLang="ja-JP" sz="900" dirty="0">
                          <a:latin typeface="Hiragino Sans W4" panose="020B0400000000000000" pitchFamily="34" charset="-128"/>
                          <a:ea typeface="Hiragino Sans W4" panose="020B0400000000000000" pitchFamily="34" charset="-128"/>
                        </a:rPr>
                        <a:t>4-10-2 </a:t>
                      </a:r>
                      <a:r>
                        <a:rPr kumimoji="1" lang="ja-JP" altLang="en-US" sz="900">
                          <a:latin typeface="Hiragino Sans W4" panose="020B0400000000000000" pitchFamily="34" charset="-128"/>
                          <a:ea typeface="Hiragino Sans W4" panose="020B0400000000000000" pitchFamily="34" charset="-128"/>
                        </a:rPr>
                        <a:t>中野セントラルパーク </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171021949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KINSHICHO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錦糸町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東京都墨田区太平</a:t>
                      </a:r>
                      <a:r>
                        <a:rPr kumimoji="1" lang="en-US" altLang="ja-JP" sz="900" dirty="0">
                          <a:latin typeface="Hiragino Sans W4" panose="020B0400000000000000" pitchFamily="34" charset="-128"/>
                          <a:ea typeface="Hiragino Sans W4" panose="020B0400000000000000" pitchFamily="34" charset="-128"/>
                        </a:rPr>
                        <a:t>4-1-2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77674590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RYUTSU CENTER</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平和島</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東京都大田区平和島</a:t>
                      </a:r>
                      <a:r>
                        <a:rPr kumimoji="1" lang="en-US" altLang="ja-JP" sz="900" dirty="0">
                          <a:latin typeface="Hiragino Sans W4" panose="020B0400000000000000" pitchFamily="34" charset="-128"/>
                          <a:ea typeface="Hiragino Sans W4" panose="020B0400000000000000" pitchFamily="34" charset="-128"/>
                        </a:rPr>
                        <a:t>6-1-1 </a:t>
                      </a:r>
                      <a:r>
                        <a:rPr kumimoji="1" lang="ja-JP" altLang="en-US" sz="900">
                          <a:latin typeface="Hiragino Sans W4" panose="020B0400000000000000" pitchFamily="34" charset="-128"/>
                          <a:ea typeface="Hiragino Sans W4" panose="020B0400000000000000" pitchFamily="34" charset="-128"/>
                        </a:rPr>
                        <a:t>東京流通センター</a:t>
                      </a:r>
                      <a:r>
                        <a:rPr kumimoji="1" lang="en-US" altLang="ja-JP" sz="900" dirty="0">
                          <a:latin typeface="Hiragino Sans W4" panose="020B0400000000000000" pitchFamily="34" charset="-128"/>
                          <a:ea typeface="Hiragino Sans W4" panose="020B0400000000000000" pitchFamily="34" charset="-128"/>
                        </a:rPr>
                        <a:t>2</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3053523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YOKOHAMA Sta.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横浜</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神奈川県横浜市西区北幸</a:t>
                      </a:r>
                      <a:r>
                        <a:rPr kumimoji="1" lang="en-US" altLang="ja-JP" sz="900" dirty="0">
                          <a:latin typeface="Hiragino Sans W4" panose="020B0400000000000000" pitchFamily="34" charset="-128"/>
                          <a:ea typeface="Hiragino Sans W4" panose="020B0400000000000000" pitchFamily="34" charset="-128"/>
                        </a:rPr>
                        <a:t>1-1-8 </a:t>
                      </a:r>
                      <a:r>
                        <a:rPr kumimoji="1" lang="ja-JP" altLang="en-US" sz="900">
                          <a:latin typeface="Hiragino Sans W4" panose="020B0400000000000000" pitchFamily="34" charset="-128"/>
                          <a:ea typeface="Hiragino Sans W4" panose="020B0400000000000000" pitchFamily="34" charset="-128"/>
                        </a:rPr>
                        <a:t>エキニア横浜 </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736503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SAKURAGICHO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桜木町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神奈川県横浜市中区桜木町１丁目１−７</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24,000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23696902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KAMAKURA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鎌倉</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神奈川県鎌倉市小町</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6−15 </a:t>
                      </a:r>
                      <a:r>
                        <a:rPr kumimoji="1" lang="ja-JP" altLang="en-US" sz="900">
                          <a:latin typeface="Hiragino Sans W4" panose="020B0400000000000000" pitchFamily="34" charset="-128"/>
                          <a:ea typeface="Hiragino Sans W4" panose="020B0400000000000000" pitchFamily="34" charset="-128"/>
                        </a:rPr>
                        <a:t>アイザ鎌倉</a:t>
                      </a:r>
                      <a:r>
                        <a:rPr kumimoji="1" lang="en-US" altLang="ja-JP" sz="900" dirty="0">
                          <a:latin typeface="Hiragino Sans W4" panose="020B0400000000000000" pitchFamily="34" charset="-128"/>
                          <a:ea typeface="Hiragino Sans W4" panose="020B0400000000000000" pitchFamily="34" charset="-128"/>
                        </a:rPr>
                        <a:t>3-</a:t>
                      </a:r>
                      <a:r>
                        <a:rPr kumimoji="1" lang="en" altLang="ja-JP" sz="900" dirty="0">
                          <a:latin typeface="Hiragino Sans W4" panose="020B0400000000000000" pitchFamily="34" charset="-128"/>
                          <a:ea typeface="Hiragino Sans W4" panose="020B0400000000000000" pitchFamily="34" charset="-128"/>
                        </a:rPr>
                        <a:t>E2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88050908"/>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AOBADAI</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青葉台</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神奈川県横浜市青葉区青葉台</a:t>
                      </a:r>
                      <a:r>
                        <a:rPr kumimoji="1" lang="en-US" altLang="ja-JP" sz="900" dirty="0">
                          <a:latin typeface="Hiragino Sans W4" panose="020B0400000000000000" pitchFamily="34" charset="-128"/>
                          <a:ea typeface="Hiragino Sans W4" panose="020B0400000000000000" pitchFamily="34" charset="-128"/>
                        </a:rPr>
                        <a:t>2-1-1 </a:t>
                      </a:r>
                      <a:r>
                        <a:rPr kumimoji="1" lang="ja-JP" altLang="en-US" sz="900">
                          <a:latin typeface="Hiragino Sans W4" panose="020B0400000000000000" pitchFamily="34" charset="-128"/>
                          <a:ea typeface="Hiragino Sans W4" panose="020B0400000000000000" pitchFamily="34" charset="-128"/>
                        </a:rPr>
                        <a:t>青葉台東急スクエア</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43423922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KAWASAKI</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川崎</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神奈川県川崎市川崎区日進町</a:t>
                      </a:r>
                      <a:r>
                        <a:rPr kumimoji="1" lang="en-US" altLang="ja-JP" sz="900" dirty="0">
                          <a:latin typeface="Hiragino Sans W4" panose="020B0400000000000000" pitchFamily="34" charset="-128"/>
                          <a:ea typeface="Hiragino Sans W4" panose="020B0400000000000000" pitchFamily="34" charset="-128"/>
                        </a:rPr>
                        <a:t>1-11 </a:t>
                      </a:r>
                      <a:r>
                        <a:rPr kumimoji="1" lang="ja-JP" altLang="en-US" sz="900">
                          <a:latin typeface="Hiragino Sans W4" panose="020B0400000000000000" pitchFamily="34" charset="-128"/>
                          <a:ea typeface="Hiragino Sans W4" panose="020B0400000000000000" pitchFamily="34" charset="-128"/>
                        </a:rPr>
                        <a:t>川崎ルフロン</a:t>
                      </a:r>
                      <a:r>
                        <a:rPr kumimoji="1" lang="en-US" altLang="ja-JP" sz="900" dirty="0">
                          <a:latin typeface="Hiragino Sans W4" panose="020B0400000000000000" pitchFamily="34" charset="-128"/>
                          <a:ea typeface="Hiragino Sans W4" panose="020B0400000000000000" pitchFamily="34" charset="-128"/>
                        </a:rPr>
                        <a:t>2</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883706209"/>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E4028D-135F-F988-CEDD-3DB3A120A154}"/>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3" name="スライド番号プレースホルダ 3">
            <a:extLst>
              <a:ext uri="{FF2B5EF4-FFF2-40B4-BE49-F238E27FC236}">
                <a16:creationId xmlns:a16="http://schemas.microsoft.com/office/drawing/2014/main" id="{3C6DE623-3640-836D-EB5E-DEF348E919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BED0A729-897D-C547-3801-34865FAAF917}"/>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44515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4178253532"/>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49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SAGAMIONO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相模大野</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神奈川県相模原市南区相模大野</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丁目</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50</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ATSUGIBAYASHI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厚木林</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神奈川県厚木市林</a:t>
                      </a:r>
                      <a:r>
                        <a:rPr kumimoji="1" lang="en-US" altLang="ja-JP" sz="900" dirty="0">
                          <a:latin typeface="Hiragino Sans W4" panose="020B0400000000000000" pitchFamily="34" charset="-128"/>
                          <a:ea typeface="Hiragino Sans W4" panose="020B0400000000000000" pitchFamily="34" charset="-128"/>
                        </a:rPr>
                        <a:t>5-12-10</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SHINSAIBASHI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心斎橋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大阪府大阪市中央区心斎橋筋</a:t>
                      </a:r>
                      <a:r>
                        <a:rPr kumimoji="1" lang="en-US" altLang="ja-JP" sz="900" dirty="0">
                          <a:latin typeface="Hiragino Sans W4" panose="020B0400000000000000" pitchFamily="34" charset="-128"/>
                          <a:ea typeface="Hiragino Sans W4" panose="020B0400000000000000" pitchFamily="34" charset="-128"/>
                        </a:rPr>
                        <a:t>2-2-22 </a:t>
                      </a:r>
                      <a:r>
                        <a:rPr kumimoji="1" lang="ja-JP" altLang="en-US" sz="900">
                          <a:latin typeface="Hiragino Sans W4" panose="020B0400000000000000" pitchFamily="34" charset="-128"/>
                          <a:ea typeface="Hiragino Sans W4" panose="020B0400000000000000" pitchFamily="34" charset="-128"/>
                        </a:rPr>
                        <a:t>小大丸ビル</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52</a:t>
                      </a: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KIREURIWARI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喜連瓜破</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大阪府大阪市平野区瓜破２丁目１−１７ </a:t>
                      </a:r>
                      <a:r>
                        <a:rPr kumimoji="1" lang="en" altLang="ja-JP" sz="900" dirty="0">
                          <a:latin typeface="Hiragino Sans W4" panose="020B0400000000000000" pitchFamily="34" charset="-128"/>
                          <a:ea typeface="Hiragino Sans W4" panose="020B0400000000000000" pitchFamily="34" charset="-128"/>
                        </a:rPr>
                        <a:t>WITH</a:t>
                      </a:r>
                      <a:r>
                        <a:rPr kumimoji="1" lang="ja-JP" altLang="en-US" sz="900">
                          <a:latin typeface="Hiragino Sans W4" panose="020B0400000000000000" pitchFamily="34" charset="-128"/>
                          <a:ea typeface="Hiragino Sans W4" panose="020B0400000000000000" pitchFamily="34" charset="-128"/>
                        </a:rPr>
                        <a:t>ビル</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16248425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YOTSUBASHI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四ツ橋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大阪府大阪市西区南堀江１丁目１１−１ 三共四ツ橋ビル 地下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171021949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NAMBA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難波</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大阪府大阪市中央区難波千日前</a:t>
                      </a:r>
                      <a:r>
                        <a:rPr kumimoji="1" lang="en-US" altLang="ja-JP" sz="900" dirty="0">
                          <a:latin typeface="Hiragino Sans W4" panose="020B0400000000000000" pitchFamily="34" charset="-128"/>
                          <a:ea typeface="Hiragino Sans W4" panose="020B0400000000000000" pitchFamily="34" charset="-128"/>
                        </a:rPr>
                        <a:t>11-6 </a:t>
                      </a:r>
                      <a:r>
                        <a:rPr kumimoji="1" lang="ja-JP" altLang="en-US" sz="900">
                          <a:latin typeface="Hiragino Sans W4" panose="020B0400000000000000" pitchFamily="34" charset="-128"/>
                          <a:ea typeface="Hiragino Sans W4" panose="020B0400000000000000" pitchFamily="34" charset="-128"/>
                        </a:rPr>
                        <a:t>なんばグランド花月 </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77674590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ABIKO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あびこ</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大阪府大阪市住吉区苅田</a:t>
                      </a:r>
                      <a:r>
                        <a:rPr kumimoji="1" lang="en-US" altLang="ja-JP" sz="900" dirty="0">
                          <a:latin typeface="Hiragino Sans W4" panose="020B0400000000000000" pitchFamily="34" charset="-128"/>
                          <a:ea typeface="Hiragino Sans W4" panose="020B0400000000000000" pitchFamily="34" charset="-128"/>
                        </a:rPr>
                        <a:t>7-8-13</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6,000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3053523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UMEDA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梅田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大阪府大阪市北区梅田</a:t>
                      </a:r>
                      <a:r>
                        <a:rPr kumimoji="1" lang="en-US" altLang="ja-JP" sz="900" dirty="0">
                          <a:latin typeface="Hiragino Sans W4" panose="020B0400000000000000" pitchFamily="34" charset="-128"/>
                          <a:ea typeface="Hiragino Sans W4" panose="020B0400000000000000" pitchFamily="34" charset="-128"/>
                        </a:rPr>
                        <a:t>1-3-1 </a:t>
                      </a:r>
                      <a:r>
                        <a:rPr kumimoji="1" lang="ja-JP" altLang="en-US" sz="900">
                          <a:latin typeface="Hiragino Sans W4" panose="020B0400000000000000" pitchFamily="34" charset="-128"/>
                          <a:ea typeface="Hiragino Sans W4" panose="020B0400000000000000" pitchFamily="34" charset="-128"/>
                        </a:rPr>
                        <a:t>大阪駅前第</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ビル</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 </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736503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JUSO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十三</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大阪府大阪市淀川区十三本町</a:t>
                      </a:r>
                      <a:r>
                        <a:rPr kumimoji="1" lang="en-US" altLang="ja-JP" sz="900" dirty="0">
                          <a:latin typeface="Hiragino Sans W4" panose="020B0400000000000000" pitchFamily="34" charset="-128"/>
                          <a:ea typeface="Hiragino Sans W4" panose="020B0400000000000000" pitchFamily="34" charset="-128"/>
                        </a:rPr>
                        <a:t>1-7-27</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236969025"/>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YAMATOSAIDAIJI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大和</a:t>
                      </a:r>
                      <a:endParaRPr kumimoji="1" lang="en-US" altLang="ja-JP" sz="900" dirty="0">
                        <a:latin typeface="Hiragino Sans W4" panose="020B0400000000000000" pitchFamily="34" charset="-128"/>
                        <a:ea typeface="Hiragino Sans W4" panose="020B0400000000000000" pitchFamily="34" charset="-128"/>
                      </a:endParaRPr>
                    </a:p>
                    <a:p>
                      <a:r>
                        <a:rPr kumimoji="1" lang="ja-JP" altLang="en-US" sz="900">
                          <a:latin typeface="Hiragino Sans W4" panose="020B0400000000000000" pitchFamily="34" charset="-128"/>
                          <a:ea typeface="Hiragino Sans W4" panose="020B0400000000000000" pitchFamily="34" charset="-128"/>
                        </a:rPr>
                        <a:t>西大寺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奈良市西大寺東町</a:t>
                      </a:r>
                      <a:r>
                        <a:rPr kumimoji="1" lang="en-US" altLang="ja-JP" sz="900" dirty="0">
                          <a:latin typeface="Hiragino Sans W4" panose="020B0400000000000000" pitchFamily="34" charset="-128"/>
                          <a:ea typeface="Hiragino Sans W4" panose="020B0400000000000000" pitchFamily="34" charset="-128"/>
                        </a:rPr>
                        <a:t>2-4-1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400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88050908"/>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59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SHIN-SAPPORO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札幌</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北海道札幌市厚別区厚別中央１条６丁目３ アークシティ東</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43423922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60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SHIN-SAPPORO</a:t>
                      </a:r>
                      <a:r>
                        <a:rPr kumimoji="1" lang="ja-JP" altLang="en-US" sz="1000">
                          <a:latin typeface="Hiragino Sans W4" panose="020B0400000000000000" pitchFamily="34" charset="-128"/>
                          <a:ea typeface="Hiragino Sans W4" panose="020B0400000000000000" pitchFamily="34" charset="-128"/>
                        </a:rPr>
                        <a:t> </a:t>
                      </a:r>
                      <a:r>
                        <a:rPr kumimoji="1" lang="en" altLang="ja-JP" sz="1000" dirty="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札幌</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北海道札幌市厚別区厚別中央１条６丁目３ アークシティ東</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883706209"/>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E4028D-135F-F988-CEDD-3DB3A120A154}"/>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5" name="スライド番号プレースホルダ 3">
            <a:extLst>
              <a:ext uri="{FF2B5EF4-FFF2-40B4-BE49-F238E27FC236}">
                <a16:creationId xmlns:a16="http://schemas.microsoft.com/office/drawing/2014/main" id="{69704A25-D2BB-5374-AFEA-ECAC759B0EF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78442A74-D1C8-EB3A-150C-1FBAB2C50718}"/>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B5A3DFF2-8E93-9557-3CA9-01229976B978}"/>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NAMBA</a:t>
            </a:r>
          </a:p>
        </p:txBody>
      </p:sp>
    </p:spTree>
    <p:extLst>
      <p:ext uri="{BB962C8B-B14F-4D97-AF65-F5344CB8AC3E}">
        <p14:creationId xmlns:p14="http://schemas.microsoft.com/office/powerpoint/2010/main" val="141885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79E25733-2BDC-E0A5-7D70-2FCBF7DE06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6DEED473-8C3E-3EE8-DD5E-03FEEF7D677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スライド番号プレースホルダ 3">
            <a:extLst>
              <a:ext uri="{FF2B5EF4-FFF2-40B4-BE49-F238E27FC236}">
                <a16:creationId xmlns:a16="http://schemas.microsoft.com/office/drawing/2014/main" id="{817AEA4A-F842-BBBF-3141-65E7705EC66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F2CF7C1-49D1-F2F4-42A1-C1B7C23067E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332786" y="6098309"/>
            <a:ext cx="2763214" cy="276999"/>
          </a:xfrm>
        </p:spPr>
        <p:txBody>
          <a:bodyPr vert="horz" wrap="square" lIns="0" tIns="0" rIns="0" bIns="0" rtlCol="0" anchor="t" anchorCtr="0">
            <a:spAutoFit/>
          </a:bodyPr>
          <a:lstStyle/>
          <a:p>
            <a:r>
              <a:rPr lang="ja-JP" altLang="en-US" sz="2000" b="1">
                <a:solidFill>
                  <a:schemeClr val="tx1"/>
                </a:solidFill>
              </a:rPr>
              <a:t>／</a:t>
            </a:r>
            <a:r>
              <a:rPr lang="en-US" altLang="ja-JP" sz="2000" b="1" dirty="0">
                <a:solidFill>
                  <a:schemeClr val="tx1"/>
                </a:solidFill>
              </a:rPr>
              <a:t> KANDA</a:t>
            </a:r>
            <a:endParaRPr lang="en-US" sz="2000"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04548" y="5969651"/>
            <a:ext cx="11779100"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54</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東京都千代田区内神田</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12-2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このはなビル</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5" name="Picture 9">
            <a:extLst>
              <a:ext uri="{FF2B5EF4-FFF2-40B4-BE49-F238E27FC236}">
                <a16:creationId xmlns:a16="http://schemas.microsoft.com/office/drawing/2014/main" id="{28577A26-7D9C-9E9B-1646-A28AD77D67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8033" y="621191"/>
            <a:ext cx="7747046" cy="5215683"/>
          </a:xfrm>
          <a:prstGeom prst="rect">
            <a:avLst/>
          </a:prstGeom>
        </p:spPr>
      </p:pic>
      <p:pic>
        <p:nvPicPr>
          <p:cNvPr id="13" name="図 12" descr="屋内, ベッド, 天井, 椅子 が含まれている画像&#10;&#10;自動的に生成された説明">
            <a:extLst>
              <a:ext uri="{FF2B5EF4-FFF2-40B4-BE49-F238E27FC236}">
                <a16:creationId xmlns:a16="http://schemas.microsoft.com/office/drawing/2014/main" id="{41688953-E8DC-5F55-5D48-31B640B675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64277" y="621192"/>
            <a:ext cx="4155571" cy="2555886"/>
          </a:xfrm>
          <a:prstGeom prst="rect">
            <a:avLst/>
          </a:prstGeom>
        </p:spPr>
      </p:pic>
      <p:pic>
        <p:nvPicPr>
          <p:cNvPr id="15" name="図 14" descr="屋内, テーブル, 部屋, 建物 が含まれている画像&#10;&#10;自動的に生成された説明">
            <a:extLst>
              <a:ext uri="{FF2B5EF4-FFF2-40B4-BE49-F238E27FC236}">
                <a16:creationId xmlns:a16="http://schemas.microsoft.com/office/drawing/2014/main" id="{4649CC5D-E664-A32C-DB36-A76C1FE426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7388" y="3132314"/>
            <a:ext cx="4271658" cy="2704559"/>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6E6A5193-7A92-D426-E51F-F112C7EBB2A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 name="テキスト ボックス 2">
            <a:extLst>
              <a:ext uri="{FF2B5EF4-FFF2-40B4-BE49-F238E27FC236}">
                <a16:creationId xmlns:a16="http://schemas.microsoft.com/office/drawing/2014/main" id="{6A054238-7AFE-DE37-2F3F-70FCFE38DCE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4" name="図 3">
            <a:extLst>
              <a:ext uri="{FF2B5EF4-FFF2-40B4-BE49-F238E27FC236}">
                <a16:creationId xmlns:a16="http://schemas.microsoft.com/office/drawing/2014/main" id="{30A9B9DA-0B12-EF3E-5585-7B266C7566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715" y="6089600"/>
            <a:ext cx="2593980" cy="265649"/>
          </a:xfrm>
          <a:prstGeom prst="rect">
            <a:avLst/>
          </a:prstGeom>
        </p:spPr>
      </p:pic>
      <p:pic>
        <p:nvPicPr>
          <p:cNvPr id="7" name="図 6" descr="黒い背景に白い文字がある&#10;&#10;中程度の精度で自動的に生成された説明">
            <a:extLst>
              <a:ext uri="{FF2B5EF4-FFF2-40B4-BE49-F238E27FC236}">
                <a16:creationId xmlns:a16="http://schemas.microsoft.com/office/drawing/2014/main" id="{1F533079-4FD0-081A-7751-ABD3F8C024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884396D-832E-18B4-EDD9-2D8D90395F8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BF16DD1B-0C6E-E896-BC40-BF69834C6D3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F99EF37-250F-604D-CD76-90B262420C3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01204954-9951-859C-7474-C331DB0820D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689736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図 13" descr="屋内, 建物, 天井, テーブル が含まれている画像&#10;&#10;自動的に生成された説明">
            <a:extLst>
              <a:ext uri="{FF2B5EF4-FFF2-40B4-BE49-F238E27FC236}">
                <a16:creationId xmlns:a16="http://schemas.microsoft.com/office/drawing/2014/main" id="{FC4C45D0-513A-B10C-F6AB-A9B7614550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a:stretch/>
        </p:blipFill>
        <p:spPr>
          <a:xfrm>
            <a:off x="398033" y="621190"/>
            <a:ext cx="774981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43437" y="607061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YOKOHAMA STATION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15918" y="5990587"/>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24,000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神奈川県横浜市西区北幸</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1-1-8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エキニア横浜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B1F</a:t>
            </a:r>
          </a:p>
        </p:txBody>
      </p:sp>
      <p:pic>
        <p:nvPicPr>
          <p:cNvPr id="13" name="図 12" descr="屋内, 天井, 床, 建物 が含まれている画像&#10;&#10;自動的に生成された説明">
            <a:extLst>
              <a:ext uri="{FF2B5EF4-FFF2-40B4-BE49-F238E27FC236}">
                <a16:creationId xmlns:a16="http://schemas.microsoft.com/office/drawing/2014/main" id="{8B6077E4-DB8E-86AE-E43A-0580A75EEA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18545" y="3166686"/>
            <a:ext cx="4001121" cy="2670187"/>
          </a:xfrm>
          <a:prstGeom prst="rect">
            <a:avLst/>
          </a:prstGeom>
        </p:spPr>
      </p:pic>
      <p:pic>
        <p:nvPicPr>
          <p:cNvPr id="3" name="図 2" descr="ドアの横の窓&#10;&#10;中程度の精度で自動的に生成された説明">
            <a:extLst>
              <a:ext uri="{FF2B5EF4-FFF2-40B4-BE49-F238E27FC236}">
                <a16:creationId xmlns:a16="http://schemas.microsoft.com/office/drawing/2014/main" id="{06A07448-5940-1F23-2559-EAF7FCEF15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18545" y="621190"/>
            <a:ext cx="3873455" cy="2584987"/>
          </a:xfrm>
          <a:prstGeom prst="rect">
            <a:avLst/>
          </a:prstGeom>
        </p:spPr>
      </p:pic>
      <p:pic>
        <p:nvPicPr>
          <p:cNvPr id="2" name="図 1">
            <a:extLst>
              <a:ext uri="{FF2B5EF4-FFF2-40B4-BE49-F238E27FC236}">
                <a16:creationId xmlns:a16="http://schemas.microsoft.com/office/drawing/2014/main" id="{5F822632-DEB9-F8A6-1327-6499873949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528" y="6083666"/>
            <a:ext cx="2593980" cy="265649"/>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2541ECA4-8ABC-3090-D235-99F07CD60E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9CFB6384-338E-B132-7320-439044ED216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FFB1B4B7-C17D-A1A3-2F14-2E4868A9B0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046EFCF-222B-BC8B-7771-A961F443E22B}"/>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4ACCF3AA-60A6-AA36-3574-7937674F6CF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AB23519-B6D9-0D80-B002-9137CC01284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7655B0FC-680E-C81F-260D-BB8B4C3ADCEB}"/>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9975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39,000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1,300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80B7EC1-D336-516D-7825-B9AD9DFBB0B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A1BB5F02-E53E-F5BB-D951-4648032E28B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E7222EB0-277F-DB39-D195-E118FE7B03A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19D850DC-86D9-4FFF-E2E5-2F131DC6CAA4}"/>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天井, 屋内, 建物, テーブル が含まれている画像&#10;&#10;自動的に生成された説明">
            <a:extLst>
              <a:ext uri="{FF2B5EF4-FFF2-40B4-BE49-F238E27FC236}">
                <a16:creationId xmlns:a16="http://schemas.microsoft.com/office/drawing/2014/main" id="{68BD5EB8-3060-83C8-8832-1C94D643D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15401"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18750"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KYOBASHI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74731"/>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15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東京都中央区京橋</a:t>
            </a:r>
            <a:r>
              <a:rPr kumimoji="1" lang="en-US" altLang="ja-JP" sz="11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1‐14‐6 </a:t>
            </a: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ガーデニアビル</a:t>
            </a:r>
            <a:r>
              <a:rPr kumimoji="1" lang="en-US" altLang="ja-JP" sz="11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階</a:t>
            </a:r>
          </a:p>
        </p:txBody>
      </p:sp>
      <p:pic>
        <p:nvPicPr>
          <p:cNvPr id="11" name="図 10" descr="屋内, 天井, テーブル, 部屋 が含まれている画像&#10;&#10;自動的に生成された説明">
            <a:extLst>
              <a:ext uri="{FF2B5EF4-FFF2-40B4-BE49-F238E27FC236}">
                <a16:creationId xmlns:a16="http://schemas.microsoft.com/office/drawing/2014/main" id="{BB5C66D5-8799-358B-B97E-490F8860420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03033" y="631350"/>
            <a:ext cx="3809929" cy="5215682"/>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1903894D-597C-EA08-DFAE-9E26F0D814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F2723B3-211C-B098-3EF8-22968BE91D6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520CAC74-D6F0-6A69-FC67-282BB074580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E18965B1-A113-8328-1302-0D99D0DCC7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1006" y="6083664"/>
            <a:ext cx="2593980" cy="265649"/>
          </a:xfrm>
          <a:prstGeom prst="rect">
            <a:avLst/>
          </a:prstGeom>
        </p:spPr>
      </p:pic>
      <p:sp>
        <p:nvSpPr>
          <p:cNvPr id="9" name="テキスト ボックス 8">
            <a:extLst>
              <a:ext uri="{FF2B5EF4-FFF2-40B4-BE49-F238E27FC236}">
                <a16:creationId xmlns:a16="http://schemas.microsoft.com/office/drawing/2014/main" id="{CE98674B-6F54-5614-ABDF-325FBCB1AB8D}"/>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22041092-7422-E9B5-FB55-1C42B967B1F9}"/>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C82A05C1-3D37-CDE3-3F2F-FE5C1EE12C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F4B8A48B-FC2F-A427-551F-96D6B96485D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7973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54,000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1,800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4EB74679-1C66-89F7-41CE-2FDA9857F5E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69B5C3AB-020A-2662-91E6-871FF3B3246C}"/>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48BA461B-4B2C-DA21-973F-946A93FC4D2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8585B969-6A52-9EBC-5DCB-79155C3E6C35}"/>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6</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0</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2,000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C8163400-6C70-078A-513E-CA3B038B0D0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1F4A898-5A6A-8D6C-B82B-227A7356F919}"/>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1591EA05-FB0B-FCB3-461F-688E3E30648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1C4ABFEE-3CE2-6F6C-F7BA-0D3C60B874B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5948347" y="2271096"/>
            <a:ext cx="420866" cy="2307784"/>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喫煙所店舗の壁面にポスターを掲出します。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4"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5">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555326390"/>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タテB2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掲出枚数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4</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697EA2D5-95A5-97FA-2AFF-8DDF5D4119E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4FE96CEF-9E60-424F-C2DC-BE6DE44D11A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pic>
        <p:nvPicPr>
          <p:cNvPr id="1026" name="Picture 2">
            <a:extLst>
              <a:ext uri="{FF2B5EF4-FFF2-40B4-BE49-F238E27FC236}">
                <a16:creationId xmlns:a16="http://schemas.microsoft.com/office/drawing/2014/main" id="{149BE777-812B-3743-7247-FE299D31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8250" l="10000" r="90000">
                        <a14:foregroundMark x1="80750" y1="4250" x2="28250" y2="10000"/>
                        <a14:foregroundMark x1="28250" y1="10000" x2="21125" y2="9625"/>
                        <a14:foregroundMark x1="21125" y1="9625" x2="15500" y2="21125"/>
                        <a14:foregroundMark x1="15500" y1="21125" x2="18125" y2="85750"/>
                        <a14:foregroundMark x1="18125" y1="85750" x2="21750" y2="93250"/>
                        <a14:foregroundMark x1="21750" y1="93250" x2="35875" y2="95750"/>
                        <a14:foregroundMark x1="35875" y1="95750" x2="63375" y2="91500"/>
                        <a14:foregroundMark x1="63375" y1="91500" x2="80125" y2="94000"/>
                        <a14:foregroundMark x1="80125" y1="94000" x2="81000" y2="90500"/>
                        <a14:foregroundMark x1="19750" y1="96125" x2="33750" y2="97625"/>
                        <a14:foregroundMark x1="33750" y1="97625" x2="51500" y2="96250"/>
                        <a14:foregroundMark x1="51500" y1="96250" x2="72875" y2="98250"/>
                        <a14:foregroundMark x1="72875" y1="98250" x2="82375" y2="96250"/>
                        <a14:foregroundMark x1="15875" y1="3125" x2="23375" y2="3500"/>
                        <a14:foregroundMark x1="23375" y1="3500" x2="52375" y2="1500"/>
                        <a14:foregroundMark x1="52375" y1="1500" x2="79250" y2="2000"/>
                        <a14:foregroundMark x1="79250" y1="2000" x2="83500" y2="7625"/>
                        <a14:foregroundMark x1="83500" y1="7625" x2="83625" y2="8250"/>
                        <a14:foregroundMark x1="44125" y1="18625" x2="49625" y2="35250"/>
                        <a14:foregroundMark x1="49625" y1="35250" x2="51375" y2="50875"/>
                        <a14:foregroundMark x1="51375" y1="50875" x2="55000" y2="61375"/>
                        <a14:foregroundMark x1="55000" y1="61375" x2="55250" y2="61750"/>
                        <a14:foregroundMark x1="65750" y1="17875" x2="38250" y2="77000"/>
                        <a14:foregroundMark x1="83500" y1="96875" x2="83500" y2="96875"/>
                        <a14:foregroundMark x1="84000" y1="95000" x2="84000" y2="95000"/>
                        <a14:foregroundMark x1="84625" y1="94875" x2="84625" y2="94875"/>
                        <a14:foregroundMark x1="83625" y1="97125" x2="83625" y2="97125"/>
                        <a14:foregroundMark x1="16000" y1="95000" x2="16000" y2="95000"/>
                        <a14:foregroundMark x1="14875" y1="96875" x2="14875" y2="96875"/>
                        <a14:foregroundMark x1="16375" y1="95250" x2="16375" y2="95250"/>
                        <a14:foregroundMark x1="17875" y1="96375" x2="17875" y2="96375"/>
                        <a14:foregroundMark x1="16000" y1="95000" x2="16000" y2="95000"/>
                        <a14:foregroundMark x1="14250" y1="95500" x2="14250" y2="95500"/>
                        <a14:foregroundMark x1="24875" y1="3875" x2="48375" y2="1125"/>
                        <a14:foregroundMark x1="30000" y1="40000" x2="71000" y2="40500"/>
                        <a14:foregroundMark x1="69500" y1="15250" x2="75375" y2="63375"/>
                        <a14:foregroundMark x1="28250" y1="22875" x2="27000" y2="73750"/>
                        <a14:foregroundMark x1="27000" y1="73750" x2="27750" y2="79750"/>
                        <a14:foregroundMark x1="63125" y1="79750" x2="63125" y2="79750"/>
                        <a14:foregroundMark x1="49625" y1="83625" x2="49625" y2="83625"/>
                        <a14:foregroundMark x1="42875" y1="84375" x2="71750" y2="82750"/>
                        <a14:foregroundMark x1="64250" y1="58375" x2="56750" y2="75375"/>
                        <a14:foregroundMark x1="56750" y1="75375" x2="54500" y2="77750"/>
                      </a14:backgroundRemoval>
                    </a14:imgEffect>
                  </a14:imgLayer>
                </a14:imgProps>
              </a:ext>
              <a:ext uri="{28A0092B-C50C-407E-A947-70E740481C1C}">
                <a14:useLocalDpi xmlns:a14="http://schemas.microsoft.com/office/drawing/2010/main" val="0"/>
              </a:ext>
            </a:extLst>
          </a:blip>
          <a:srcRect/>
          <a:stretch>
            <a:fillRect/>
          </a:stretch>
        </p:blipFill>
        <p:spPr bwMode="auto">
          <a:xfrm>
            <a:off x="3088693" y="3091025"/>
            <a:ext cx="2051079" cy="20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1603273846"/>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9" name="スライド番号プレースホルダ 3">
            <a:extLst>
              <a:ext uri="{FF2B5EF4-FFF2-40B4-BE49-F238E27FC236}">
                <a16:creationId xmlns:a16="http://schemas.microsoft.com/office/drawing/2014/main" id="{16CA3D24-DBDC-34D9-BF12-163806283AF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9766149F-8634-7B2A-3F4B-DE28FEF3277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8" name="スライド番号プレースホルダ 3">
            <a:extLst>
              <a:ext uri="{FF2B5EF4-FFF2-40B4-BE49-F238E27FC236}">
                <a16:creationId xmlns:a16="http://schemas.microsoft.com/office/drawing/2014/main" id="{7F129512-3947-61A4-037B-666EC6D8C47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D767C14-8E62-2390-6378-B2F8B5E5167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0" normalizeH="0" baseline="0" noProof="0">
                <a:ln>
                  <a:noFill/>
                </a:ln>
                <a:solidFill>
                  <a:srgbClr val="FF6E26"/>
                </a:solidFill>
                <a:effectLst/>
                <a:uLnTx/>
                <a:uFillTx/>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300" normalizeH="0" baseline="0" noProof="0" dirty="0">
                <a:ln>
                  <a:noFill/>
                </a:ln>
                <a:solidFill>
                  <a:srgbClr val="FF6E26"/>
                </a:solidFill>
                <a:effectLst/>
                <a:uLnTx/>
                <a:uFillTx/>
                <a:latin typeface="DIN Alternate" panose="020B0500000000000000" pitchFamily="34" charset="0"/>
                <a:ea typeface="Hiragino Sans W6" panose="020B0400000000000000" pitchFamily="34" charset="-128"/>
                <a:cs typeface="+mn-cs"/>
              </a:rPr>
              <a:t>OPTION MENU</a:t>
            </a:r>
            <a:endParaRPr kumimoji="1" lang="ja-JP" altLang="en-US" sz="1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Sales</a:t>
            </a:r>
            <a:b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b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4429290" y="5451261"/>
            <a:ext cx="673315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¥100,000〜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上記金額は</a:t>
            </a: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日あたりのスタッフ稼働費の参考となります。</a:t>
            </a:r>
            <a:endPar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店舗数や稼働日数など、案件に応じて都度お見積もりさせていただきます。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可能です。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接客スタッフについて</a:t>
            </a:r>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当社の店舗で日常的にデバイスの接客販売を行う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接客のプロフェッショナルを育成しております。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高い接客レベルでユーザーからの支持も厚く、数多くの販売実績を誇る</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経験豊富なスタッフが、</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名体制で対応いたします。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申込：別途協議</a:t>
            </a:r>
            <a:endParaRPr kumimoji="1" lang="en-US" altLang="ja-JP"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販促物納品：別途協議</a:t>
            </a:r>
          </a:p>
        </p:txBody>
      </p:sp>
      <p:sp>
        <p:nvSpPr>
          <p:cNvPr id="8" name="スライド番号プレースホルダ 3">
            <a:extLst>
              <a:ext uri="{FF2B5EF4-FFF2-40B4-BE49-F238E27FC236}">
                <a16:creationId xmlns:a16="http://schemas.microsoft.com/office/drawing/2014/main" id="{3B5A8DD2-92CD-2684-50A6-BEA1C244C29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B0035A9-7CF1-2C1D-CA03-B2F17928BB6E}"/>
              </a:ext>
            </a:extLst>
          </p:cNvPr>
          <p:cNvSpPr/>
          <p:nvPr/>
        </p:nvSpPr>
        <p:spPr>
          <a:xfrm>
            <a:off x="7795867" y="6442414"/>
            <a:ext cx="4767092" cy="3039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 July to </a:t>
            </a:r>
            <a:r>
              <a:rPr kumimoji="1" lang="en-US"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December</a:t>
            </a:r>
            <a:r>
              <a:rPr kumimoji="1" lang="en"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 2024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17" name="線吹き出し 2 (枠付き) 16">
            <a:extLst>
              <a:ext uri="{FF2B5EF4-FFF2-40B4-BE49-F238E27FC236}">
                <a16:creationId xmlns:a16="http://schemas.microsoft.com/office/drawing/2014/main" id="{ACF1876A-FFBF-9021-75E9-D31DF29FE325}"/>
              </a:ext>
            </a:extLst>
          </p:cNvPr>
          <p:cNvSpPr/>
          <p:nvPr/>
        </p:nvSpPr>
        <p:spPr>
          <a:xfrm>
            <a:off x="9486900" y="1158719"/>
            <a:ext cx="1839191" cy="650220"/>
          </a:xfrm>
          <a:prstGeom prst="borderCallout2">
            <a:avLst>
              <a:gd name="adj1" fmla="val 49279"/>
              <a:gd name="adj2" fmla="val 1300"/>
              <a:gd name="adj3" fmla="val 49279"/>
              <a:gd name="adj4" fmla="val -15142"/>
              <a:gd name="adj5" fmla="val 107411"/>
              <a:gd name="adj6" fmla="val -47735"/>
            </a:avLst>
          </a:prstGeom>
          <a:solidFill>
            <a:schemeClr val="bg1"/>
          </a:solidFill>
          <a:ln>
            <a:solidFill>
              <a:srgbClr val="FD5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B717391A-1ADD-51CA-5308-5AC38945C62C}"/>
              </a:ext>
            </a:extLst>
          </p:cNvPr>
          <p:cNvSpPr txBox="1"/>
          <p:nvPr/>
        </p:nvSpPr>
        <p:spPr>
          <a:xfrm>
            <a:off x="9442128" y="1194205"/>
            <a:ext cx="1928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活用例</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・手渡しによるサンプリング</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・スマホアプリのインストール獲得</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BtoB</a:t>
            </a: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のリード獲得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etc</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4938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2423887" y="201885"/>
            <a:ext cx="2146742"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店舗ジャックプラン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 Jack</a:t>
            </a:r>
          </a:p>
        </p:txBody>
      </p:sp>
      <p:sp>
        <p:nvSpPr>
          <p:cNvPr id="8" name="スライド番号プレースホルダ 3">
            <a:extLst>
              <a:ext uri="{FF2B5EF4-FFF2-40B4-BE49-F238E27FC236}">
                <a16:creationId xmlns:a16="http://schemas.microsoft.com/office/drawing/2014/main" id="{3B5A8DD2-92CD-2684-50A6-BEA1C244C29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9B0035A9-7CF1-2C1D-CA03-B2F17928BB6E}"/>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6" name="テキスト ボックス 5">
            <a:extLst>
              <a:ext uri="{FF2B5EF4-FFF2-40B4-BE49-F238E27FC236}">
                <a16:creationId xmlns:a16="http://schemas.microsoft.com/office/drawing/2014/main" id="{76B50EF4-45D5-3B14-A302-CB2544B490B4}"/>
              </a:ext>
            </a:extLst>
          </p:cNvPr>
          <p:cNvSpPr txBox="1"/>
          <p:nvPr/>
        </p:nvSpPr>
        <p:spPr>
          <a:xfrm>
            <a:off x="786286" y="5167947"/>
            <a:ext cx="4779922" cy="707886"/>
          </a:xfrm>
          <a:prstGeom prst="rect">
            <a:avLst/>
          </a:prstGeom>
          <a:noFill/>
        </p:spPr>
        <p:txBody>
          <a:bodyPr wrap="square" rtlCol="0">
            <a:spAutoFit/>
          </a:bodyPr>
          <a:lstStyle/>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消費税は別途となります。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BREAK</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sp>
        <p:nvSpPr>
          <p:cNvPr id="13" name="テキスト ボックス 12">
            <a:extLst>
              <a:ext uri="{FF2B5EF4-FFF2-40B4-BE49-F238E27FC236}">
                <a16:creationId xmlns:a16="http://schemas.microsoft.com/office/drawing/2014/main" id="{D5682212-3C1F-10A4-6F54-6193F2061EC6}"/>
              </a:ext>
            </a:extLst>
          </p:cNvPr>
          <p:cNvSpPr txBox="1"/>
          <p:nvPr/>
        </p:nvSpPr>
        <p:spPr>
          <a:xfrm>
            <a:off x="786286" y="1774092"/>
            <a:ext cx="6196148" cy="967444"/>
          </a:xfrm>
          <a:prstGeom prst="rect">
            <a:avLst/>
          </a:prstGeom>
          <a:noFill/>
        </p:spPr>
        <p:txBody>
          <a:bodyPr wrap="square">
            <a:spAutoFit/>
          </a:bodyPr>
          <a:lstStyle/>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丸の内・有楽町エリアにある</a:t>
            </a:r>
            <a:r>
              <a:rPr lang="en-US" altLang="ja-JP" sz="1200" spc="80" dirty="0">
                <a:latin typeface="Hiragino Sans W5" panose="020B0400000000000000" pitchFamily="34" charset="-128"/>
                <a:ea typeface="Hiragino Sans W5" panose="020B0400000000000000" pitchFamily="34" charset="-128"/>
              </a:rPr>
              <a:t>『THE TOBACCO 2:50.76』</a:t>
            </a:r>
            <a:r>
              <a:rPr lang="ja-JP" altLang="en-US" sz="1200" spc="80">
                <a:latin typeface="Hiragino Sans W5" panose="020B0400000000000000" pitchFamily="34" charset="-128"/>
                <a:ea typeface="Hiragino Sans W5" panose="020B0400000000000000" pitchFamily="34" charset="-128"/>
              </a:rPr>
              <a:t>を</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壁面・灰皿ラッピングやサイネージ独占放映等</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広告ジャック可能な特別施策です。</a:t>
            </a:r>
            <a:endParaRPr lang="en-US" altLang="ja-JP" sz="1200" spc="80" dirty="0">
              <a:latin typeface="Hiragino Sans W5" panose="020B0400000000000000" pitchFamily="34" charset="-128"/>
              <a:ea typeface="Hiragino Sans W5" panose="020B0400000000000000" pitchFamily="34" charset="-128"/>
            </a:endParaRPr>
          </a:p>
          <a:p>
            <a:endParaRPr lang="en-US" altLang="ja-JP" sz="1200" b="1" dirty="0">
              <a:solidFill>
                <a:schemeClr val="tx1">
                  <a:lumMod val="75000"/>
                  <a:lumOff val="25000"/>
                </a:schemeClr>
              </a:solidFill>
              <a:latin typeface="Hiragino Sans W6" panose="020B0400000000000000" pitchFamily="34" charset="-128"/>
              <a:ea typeface="Hiragino Sans W6"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nvGraphicFramePr>
        <p:xfrm>
          <a:off x="786286" y="3176106"/>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2</a:t>
                      </a:r>
                      <a:r>
                        <a:rPr lang="ja-JP" altLang="en-US" sz="900" b="0" i="0" u="none" strike="noStrike">
                          <a:effectLst/>
                          <a:latin typeface="Hiragino Kaku Gothic Pro W3" panose="020B0300000000000000" pitchFamily="34" charset="-128"/>
                          <a:ea typeface="Hiragino Kaku Gothic Pro W3" panose="020B0300000000000000" pitchFamily="34" charset="-128"/>
                        </a:rPr>
                        <a:t>週間　または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4</a:t>
                      </a:r>
                      <a:r>
                        <a:rPr lang="ja-JP" altLang="en-US" sz="900" b="0" i="0" u="none" strike="noStrike">
                          <a:effectLst/>
                          <a:latin typeface="Hiragino Kaku Gothic Pro W3" panose="020B0300000000000000" pitchFamily="34" charset="-128"/>
                          <a:ea typeface="Hiragino Kaku Gothic Pro W3" panose="020B0300000000000000" pitchFamily="34" charset="-128"/>
                        </a:rPr>
                        <a:t>週間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ラッピング可能箇所</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壁面、灰皿横、ベンチ面、カウンターテーブル側面</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規定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データ納品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786286" y="2776536"/>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786286" y="4961250"/>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■注意事項</a:t>
            </a:r>
          </a:p>
        </p:txBody>
      </p:sp>
      <p:sp>
        <p:nvSpPr>
          <p:cNvPr id="21" name="テキスト ボックス 20">
            <a:extLst>
              <a:ext uri="{FF2B5EF4-FFF2-40B4-BE49-F238E27FC236}">
                <a16:creationId xmlns:a16="http://schemas.microsoft.com/office/drawing/2014/main" id="{D6031103-5C86-56CE-18B8-71FA35B80312}"/>
              </a:ext>
            </a:extLst>
          </p:cNvPr>
          <p:cNvSpPr txBox="1"/>
          <p:nvPr/>
        </p:nvSpPr>
        <p:spPr>
          <a:xfrm>
            <a:off x="786286" y="4456891"/>
            <a:ext cx="3036414" cy="415498"/>
          </a:xfrm>
          <a:prstGeom prst="rect">
            <a:avLst/>
          </a:prstGeom>
          <a:noFill/>
        </p:spPr>
        <p:txBody>
          <a:bodyPr wrap="square">
            <a:spAutoFit/>
          </a:bodyPr>
          <a:lstStyle/>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申込：実施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30</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endPar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endParaRPr>
          </a:p>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ラッピングデータ納品：実施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25</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p>
        </p:txBody>
      </p:sp>
      <p:pic>
        <p:nvPicPr>
          <p:cNvPr id="26" name="図 25" descr="地下鉄の駅&#10;&#10;中程度の精度で自動的に生成された説明">
            <a:extLst>
              <a:ext uri="{FF2B5EF4-FFF2-40B4-BE49-F238E27FC236}">
                <a16:creationId xmlns:a16="http://schemas.microsoft.com/office/drawing/2014/main" id="{396AA357-8202-0170-65C0-395BF41CE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8034" y="925220"/>
            <a:ext cx="5561466" cy="3127745"/>
          </a:xfrm>
          <a:prstGeom prst="rect">
            <a:avLst/>
          </a:prstGeom>
        </p:spPr>
      </p:pic>
      <p:graphicFrame>
        <p:nvGraphicFramePr>
          <p:cNvPr id="27" name="表 26">
            <a:extLst>
              <a:ext uri="{FF2B5EF4-FFF2-40B4-BE49-F238E27FC236}">
                <a16:creationId xmlns:a16="http://schemas.microsoft.com/office/drawing/2014/main" id="{CFD7324F-73FC-B8E0-7BAD-85CC111072A4}"/>
              </a:ext>
            </a:extLst>
          </p:cNvPr>
          <p:cNvGraphicFramePr>
            <a:graphicFrameLocks noGrp="1"/>
          </p:cNvGraphicFramePr>
          <p:nvPr>
            <p:extLst>
              <p:ext uri="{D42A27DB-BD31-4B8C-83A1-F6EECF244321}">
                <p14:modId xmlns:p14="http://schemas.microsoft.com/office/powerpoint/2010/main" val="851105508"/>
              </p:ext>
            </p:extLst>
          </p:nvPr>
        </p:nvGraphicFramePr>
        <p:xfrm>
          <a:off x="6216726" y="4803934"/>
          <a:ext cx="4767092" cy="1435911"/>
        </p:xfrm>
        <a:graphic>
          <a:graphicData uri="http://schemas.openxmlformats.org/drawingml/2006/table">
            <a:tbl>
              <a:tblPr firstRow="1" bandRow="1">
                <a:tableStyleId>{5C22544A-7EE6-4342-B048-85BDC9FD1C3A}</a:tableStyleId>
              </a:tblPr>
              <a:tblGrid>
                <a:gridCol w="1839497">
                  <a:extLst>
                    <a:ext uri="{9D8B030D-6E8A-4147-A177-3AD203B41FA5}">
                      <a16:colId xmlns:a16="http://schemas.microsoft.com/office/drawing/2014/main" val="2806157159"/>
                    </a:ext>
                  </a:extLst>
                </a:gridCol>
                <a:gridCol w="2927595">
                  <a:extLst>
                    <a:ext uri="{9D8B030D-6E8A-4147-A177-3AD203B41FA5}">
                      <a16:colId xmlns:a16="http://schemas.microsoft.com/office/drawing/2014/main" val="2278982353"/>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期間</a:t>
                      </a:r>
                    </a:p>
                  </a:txBody>
                  <a:tcPr anchor="ctr">
                    <a:solidFill>
                      <a:srgbClr val="FF6E26"/>
                    </a:solidFill>
                  </a:tcPr>
                </a:tc>
                <a:tc>
                  <a:txBody>
                    <a:bodyPr/>
                    <a:lstStyle/>
                    <a:p>
                      <a:pPr algn="ctr"/>
                      <a:r>
                        <a:rPr kumimoji="1" lang="ja-JP" altLang="en-US" sz="1400" b="0" i="0">
                          <a:latin typeface="Hiragino Sans W5" panose="020B0400000000000000" pitchFamily="34" charset="-128"/>
                          <a:ea typeface="Hiragino Sans W5" panose="020B0400000000000000" pitchFamily="34" charset="-128"/>
                        </a:rPr>
                        <a:t>価格</a:t>
                      </a:r>
                    </a:p>
                  </a:txBody>
                  <a:tcPr anchor="ctr">
                    <a:solidFill>
                      <a:srgbClr val="FF6E26"/>
                    </a:solidFill>
                  </a:tcPr>
                </a:tc>
                <a:extLst>
                  <a:ext uri="{0D108BD9-81ED-4DB2-BD59-A6C34878D82A}">
                    <a16:rowId xmlns:a16="http://schemas.microsoft.com/office/drawing/2014/main" val="3751320879"/>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2</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algn="r"/>
                      <a:r>
                        <a:rPr kumimoji="1" lang="en-US" altLang="ja-JP" sz="1400" b="1" i="0" dirty="0">
                          <a:solidFill>
                            <a:srgbClr val="FD5418"/>
                          </a:solidFill>
                          <a:latin typeface="Hiragino Sans W5" panose="020B0400000000000000" pitchFamily="34" charset="-128"/>
                          <a:ea typeface="Hiragino Sans W5" panose="020B0400000000000000" pitchFamily="34" charset="-128"/>
                        </a:rPr>
                        <a:t>1,800,000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1332602356"/>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4</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dirty="0">
                          <a:solidFill>
                            <a:srgbClr val="FD5418"/>
                          </a:solidFill>
                          <a:latin typeface="Hiragino Sans W5" panose="020B0400000000000000" pitchFamily="34" charset="-128"/>
                          <a:ea typeface="Hiragino Sans W5" panose="020B0400000000000000" pitchFamily="34" charset="-128"/>
                        </a:rPr>
                        <a:t>2,600,000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466485797"/>
                  </a:ext>
                </a:extLst>
              </a:tr>
            </a:tbl>
          </a:graphicData>
        </a:graphic>
      </p:graphicFrame>
      <p:sp>
        <p:nvSpPr>
          <p:cNvPr id="2" name="テキスト ボックス 1">
            <a:extLst>
              <a:ext uri="{FF2B5EF4-FFF2-40B4-BE49-F238E27FC236}">
                <a16:creationId xmlns:a16="http://schemas.microsoft.com/office/drawing/2014/main" id="{7B13AE5F-EA04-FA2A-91A7-90AA65348586}"/>
              </a:ext>
            </a:extLst>
          </p:cNvPr>
          <p:cNvSpPr txBox="1"/>
          <p:nvPr/>
        </p:nvSpPr>
        <p:spPr>
          <a:xfrm>
            <a:off x="9578375" y="4526140"/>
            <a:ext cx="1537873"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GROSS</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Tree>
    <p:extLst>
      <p:ext uri="{BB962C8B-B14F-4D97-AF65-F5344CB8AC3E}">
        <p14:creationId xmlns:p14="http://schemas.microsoft.com/office/powerpoint/2010/main" val="245662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37FA1D96-89FC-84D4-AE8E-D1432254807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515078B-D7DC-AD1E-8652-11A6C79E4F2D}"/>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DED3A40-838B-6631-6DED-CC120ADF870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F46D6FC-62A7-0156-1A1A-9E27252B91CA}"/>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433</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335</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400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スライド番号プレースホルダ 3">
            <a:extLst>
              <a:ext uri="{FF2B5EF4-FFF2-40B4-BE49-F238E27FC236}">
                <a16:creationId xmlns:a16="http://schemas.microsoft.com/office/drawing/2014/main" id="{8D228E16-E7DE-6162-CC37-88CFCFB3B94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4E329B81-8B8C-8BD8-1655-371C405E1A9B}"/>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6" name="スライド番号プレースホルダ 3">
            <a:extLst>
              <a:ext uri="{FF2B5EF4-FFF2-40B4-BE49-F238E27FC236}">
                <a16:creationId xmlns:a16="http://schemas.microsoft.com/office/drawing/2014/main" id="{0DBB14C9-A1D2-FEBD-D0E9-9726A391489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30</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FC29CAC6-6D6D-1D97-9FD3-C0917D98E75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E8F9E345-96DC-7FE5-6737-E0DBE4C288D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31</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33AD4B5-1D37-C46B-B4E0-FF030F3D3EAC}"/>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0ED1DDF8-9D8F-9D78-BD18-92BC2A4A344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908E177-E5B0-C3A8-9156-02F4528D48AF}"/>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スライド番号プレースホルダ 3">
            <a:extLst>
              <a:ext uri="{FF2B5EF4-FFF2-40B4-BE49-F238E27FC236}">
                <a16:creationId xmlns:a16="http://schemas.microsoft.com/office/drawing/2014/main" id="{06619F05-198E-5E17-745C-A0C937E0890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0843F04-089C-EA35-EAD6-8167DBA853D0}"/>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2677014573"/>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rPr>
                        <a:t>※</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470,000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(940,000)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¥1,100,000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1,880,000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(3,760,000)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¥4,000,000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2024</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6</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335</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433</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50F61314-65DC-7584-D4CF-0B94F1CE6520}"/>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July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A71F1CA1-FDB9-6C65-FFA4-9B4FEDB4FD19}"/>
              </a:ext>
            </a:extLst>
          </p:cNvPr>
          <p:cNvSpPr/>
          <p:nvPr/>
        </p:nvSpPr>
        <p:spPr>
          <a:xfrm>
            <a:off x="831128" y="1248860"/>
            <a:ext cx="4055832" cy="52676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図 1" descr="建物, 屋内, 窓, ガラス が含まれている画像&#10;&#10;自動的に生成された説明">
            <a:extLst>
              <a:ext uri="{FF2B5EF4-FFF2-40B4-BE49-F238E27FC236}">
                <a16:creationId xmlns:a16="http://schemas.microsoft.com/office/drawing/2014/main" id="{CD5B65D3-0DE6-8097-CE2E-9340FC678D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5" r="-270"/>
          <a:stretch/>
        </p:blipFill>
        <p:spPr>
          <a:xfrm>
            <a:off x="2369526" y="1375934"/>
            <a:ext cx="2178940" cy="2061045"/>
          </a:xfrm>
          <a:prstGeom prst="rect">
            <a:avLst/>
          </a:prstGeom>
        </p:spPr>
      </p:pic>
      <p:pic>
        <p:nvPicPr>
          <p:cNvPr id="13" name="Picture 9">
            <a:extLst>
              <a:ext uri="{FF2B5EF4-FFF2-40B4-BE49-F238E27FC236}">
                <a16:creationId xmlns:a16="http://schemas.microsoft.com/office/drawing/2014/main" id="{7185756F-55C9-AD1E-C141-EA2934E488E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5000" contrast="-5000"/>
                    </a14:imgEffect>
                  </a14:imgLayer>
                </a14:imgProps>
              </a:ext>
              <a:ext uri="{28A0092B-C50C-407E-A947-70E740481C1C}">
                <a14:useLocalDpi xmlns:a14="http://schemas.microsoft.com/office/drawing/2010/main"/>
              </a:ext>
            </a:extLst>
          </a:blip>
          <a:srcRect/>
          <a:stretch/>
        </p:blipFill>
        <p:spPr>
          <a:xfrm>
            <a:off x="2369527" y="3722510"/>
            <a:ext cx="2178940" cy="2061045"/>
          </a:xfrm>
          <a:prstGeom prst="rect">
            <a:avLst/>
          </a:prstGeom>
        </p:spPr>
      </p:pic>
      <p:pic>
        <p:nvPicPr>
          <p:cNvPr id="25" name="図 24" descr="図形&#10;&#10;低い精度で自動的に生成された説明">
            <a:extLst>
              <a:ext uri="{FF2B5EF4-FFF2-40B4-BE49-F238E27FC236}">
                <a16:creationId xmlns:a16="http://schemas.microsoft.com/office/drawing/2014/main" id="{0CBE541A-C3A6-3145-1BFF-1438E55B6644}"/>
              </a:ext>
            </a:extLst>
          </p:cNvPr>
          <p:cNvPicPr>
            <a:picLocks noChangeAspect="1"/>
          </p:cNvPicPr>
          <p:nvPr/>
        </p:nvPicPr>
        <p:blipFill>
          <a:blip r:embed="rId9"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10465" y="2263499"/>
            <a:ext cx="1406842" cy="1406842"/>
          </a:xfrm>
          <a:prstGeom prst="rect">
            <a:avLst/>
          </a:prstGeom>
        </p:spPr>
      </p:pic>
      <p:pic>
        <p:nvPicPr>
          <p:cNvPr id="29" name="図 28" descr="図形&#10;&#10;低い精度で自動的に生成された説明">
            <a:extLst>
              <a:ext uri="{FF2B5EF4-FFF2-40B4-BE49-F238E27FC236}">
                <a16:creationId xmlns:a16="http://schemas.microsoft.com/office/drawing/2014/main" id="{F930B735-B91F-3B7F-E8AD-9E0AABB9AC4B}"/>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16545" y="4547092"/>
            <a:ext cx="1887510" cy="1887510"/>
          </a:xfrm>
          <a:prstGeom prst="rect">
            <a:avLst/>
          </a:prstGeom>
        </p:spPr>
      </p:pic>
      <p:sp>
        <p:nvSpPr>
          <p:cNvPr id="30" name="テキスト ボックス 29">
            <a:extLst>
              <a:ext uri="{FF2B5EF4-FFF2-40B4-BE49-F238E27FC236}">
                <a16:creationId xmlns:a16="http://schemas.microsoft.com/office/drawing/2014/main" id="{933CD54F-7C36-4262-3D75-A509BA1BBF7B}"/>
              </a:ext>
            </a:extLst>
          </p:cNvPr>
          <p:cNvSpPr txBox="1"/>
          <p:nvPr/>
        </p:nvSpPr>
        <p:spPr>
          <a:xfrm>
            <a:off x="3551769" y="307408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800" b="1">
                <a:solidFill>
                  <a:srgbClr val="575757"/>
                </a:solidFill>
              </a:rPr>
              <a:t>オフィスビル内喫煙所</a:t>
            </a:r>
            <a:endParaRPr kumimoji="1" lang="ja-JP" altLang="en-US" sz="800" b="1" dirty="0" err="1">
              <a:solidFill>
                <a:srgbClr val="575757"/>
              </a:solidFill>
            </a:endParaRPr>
          </a:p>
        </p:txBody>
      </p:sp>
      <p:sp>
        <p:nvSpPr>
          <p:cNvPr id="31" name="テキスト ボックス 30">
            <a:extLst>
              <a:ext uri="{FF2B5EF4-FFF2-40B4-BE49-F238E27FC236}">
                <a16:creationId xmlns:a16="http://schemas.microsoft.com/office/drawing/2014/main" id="{E0D8D089-C7A9-57F6-2943-BBD805DE729D}"/>
              </a:ext>
            </a:extLst>
          </p:cNvPr>
          <p:cNvSpPr txBox="1"/>
          <p:nvPr/>
        </p:nvSpPr>
        <p:spPr>
          <a:xfrm>
            <a:off x="3660176" y="5408018"/>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800" b="1">
                <a:solidFill>
                  <a:srgbClr val="575757"/>
                </a:solidFill>
              </a:rPr>
              <a:t>店舗型公衆喫煙所</a:t>
            </a:r>
            <a:endParaRPr lang="en-US" altLang="ja-JP" sz="800" b="1" dirty="0">
              <a:solidFill>
                <a:srgbClr val="575757"/>
              </a:solidFill>
            </a:endParaRPr>
          </a:p>
        </p:txBody>
      </p:sp>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37" name="正方形/長方形 36">
            <a:extLst>
              <a:ext uri="{FF2B5EF4-FFF2-40B4-BE49-F238E27FC236}">
                <a16:creationId xmlns:a16="http://schemas.microsoft.com/office/drawing/2014/main" id="{36833A5E-B30F-D688-F6BC-D9ABBF15A596}"/>
              </a:ext>
            </a:extLst>
          </p:cNvPr>
          <p:cNvSpPr/>
          <p:nvPr/>
        </p:nvSpPr>
        <p:spPr>
          <a:xfrm>
            <a:off x="831128" y="634955"/>
            <a:ext cx="4055832" cy="559646"/>
          </a:xfrm>
          <a:prstGeom prst="rect">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7" name="テキスト ボックス 16">
            <a:extLst>
              <a:ext uri="{FF2B5EF4-FFF2-40B4-BE49-F238E27FC236}">
                <a16:creationId xmlns:a16="http://schemas.microsoft.com/office/drawing/2014/main" id="{48D9F11F-F922-EC31-967E-4A8BDB193CFB}"/>
              </a:ext>
            </a:extLst>
          </p:cNvPr>
          <p:cNvSpPr txBox="1"/>
          <p:nvPr/>
        </p:nvSpPr>
        <p:spPr>
          <a:xfrm>
            <a:off x="866993" y="722978"/>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chemeClr val="bg1"/>
                </a:solidFill>
                <a:latin typeface="Hiragino Sans W5" panose="020B0400000000000000" pitchFamily="34" charset="-128"/>
                <a:ea typeface="Hiragino Sans W5" panose="020B0400000000000000" pitchFamily="34" charset="-128"/>
              </a:rPr>
              <a:t>放映施設</a:t>
            </a:r>
            <a:endParaRPr kumimoji="0" lang="ja-JP" altLang="en-US" sz="1100" b="1" u="none" strike="noStrike" kern="1200" cap="none" spc="300" normalizeH="0" baseline="0" noProof="0">
              <a:ln>
                <a:noFill/>
              </a:ln>
              <a:solidFill>
                <a:schemeClr val="bg1"/>
              </a:solidFill>
              <a:effectLst/>
              <a:uLnTx/>
              <a:uFillTx/>
              <a:latin typeface="Hiragino Sans W5" panose="020B0400000000000000" pitchFamily="34" charset="-128"/>
              <a:ea typeface="Hiragino Sans W5" panose="020B0400000000000000" pitchFamily="34" charset="-128"/>
            </a:endParaRPr>
          </a:p>
        </p:txBody>
      </p:sp>
      <p:sp>
        <p:nvSpPr>
          <p:cNvPr id="38" name="正方形/長方形 37">
            <a:extLst>
              <a:ext uri="{FF2B5EF4-FFF2-40B4-BE49-F238E27FC236}">
                <a16:creationId xmlns:a16="http://schemas.microsoft.com/office/drawing/2014/main" id="{238D3CD9-5DE9-C8C8-C85A-ED777A075F47}"/>
              </a:ext>
            </a:extLst>
          </p:cNvPr>
          <p:cNvSpPr/>
          <p:nvPr/>
        </p:nvSpPr>
        <p:spPr>
          <a:xfrm>
            <a:off x="831128" y="1211300"/>
            <a:ext cx="3916231" cy="116743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Office</a:t>
            </a:r>
          </a:p>
        </p:txBody>
      </p:sp>
      <p:sp>
        <p:nvSpPr>
          <p:cNvPr id="39" name="正方形/長方形 38">
            <a:extLst>
              <a:ext uri="{FF2B5EF4-FFF2-40B4-BE49-F238E27FC236}">
                <a16:creationId xmlns:a16="http://schemas.microsoft.com/office/drawing/2014/main" id="{FB10D789-C443-DC6B-3325-29660B72BDFB}"/>
              </a:ext>
            </a:extLst>
          </p:cNvPr>
          <p:cNvSpPr/>
          <p:nvPr/>
        </p:nvSpPr>
        <p:spPr>
          <a:xfrm>
            <a:off x="910465" y="3585597"/>
            <a:ext cx="3916231" cy="116743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a:t>
            </a:r>
          </a:p>
        </p:txBody>
      </p:sp>
      <p:sp>
        <p:nvSpPr>
          <p:cNvPr id="42" name="正方形/長方形 41">
            <a:extLst>
              <a:ext uri="{FF2B5EF4-FFF2-40B4-BE49-F238E27FC236}">
                <a16:creationId xmlns:a16="http://schemas.microsoft.com/office/drawing/2014/main" id="{53D5EFBA-6D05-2216-D058-44F0B1D4FAA0}"/>
              </a:ext>
            </a:extLst>
          </p:cNvPr>
          <p:cNvSpPr/>
          <p:nvPr/>
        </p:nvSpPr>
        <p:spPr>
          <a:xfrm>
            <a:off x="5550013" y="1248860"/>
            <a:ext cx="5810858" cy="5267631"/>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8" name="正方形/長方形 47">
            <a:extLst>
              <a:ext uri="{FF2B5EF4-FFF2-40B4-BE49-F238E27FC236}">
                <a16:creationId xmlns:a16="http://schemas.microsoft.com/office/drawing/2014/main" id="{9622CC2E-3432-61E9-6A3C-038E1039CB5C}"/>
              </a:ext>
            </a:extLst>
          </p:cNvPr>
          <p:cNvSpPr/>
          <p:nvPr/>
        </p:nvSpPr>
        <p:spPr>
          <a:xfrm>
            <a:off x="5550012" y="634955"/>
            <a:ext cx="5810859" cy="559646"/>
          </a:xfrm>
          <a:prstGeom prst="rect">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4600685" y="2994701"/>
            <a:ext cx="1209040" cy="1188077"/>
          </a:xfrm>
          <a:prstGeom prst="mathPlus">
            <a:avLst/>
          </a:prstGeom>
          <a:solidFill>
            <a:schemeClr val="bg1"/>
          </a:solidFill>
          <a:ln w="19050"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51" name="図 50" descr="屋内, テーブル, 建物, 大きい が含まれている画像&#10;&#10;自動的に生成された説明">
            <a:extLst>
              <a:ext uri="{FF2B5EF4-FFF2-40B4-BE49-F238E27FC236}">
                <a16:creationId xmlns:a16="http://schemas.microsoft.com/office/drawing/2014/main" id="{D89D1CB6-2338-CF86-A0AD-BDD12B2C5662}"/>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5000" contrast="-5000"/>
                    </a14:imgEffect>
                  </a14:imgLayer>
                </a14:imgProps>
              </a:ext>
              <a:ext uri="{28A0092B-C50C-407E-A947-70E740481C1C}">
                <a14:useLocalDpi xmlns:a14="http://schemas.microsoft.com/office/drawing/2010/main"/>
              </a:ext>
            </a:extLst>
          </a:blip>
          <a:stretch>
            <a:fillRect/>
          </a:stretch>
        </p:blipFill>
        <p:spPr>
          <a:xfrm>
            <a:off x="7691121" y="1379644"/>
            <a:ext cx="3241040" cy="2053623"/>
          </a:xfrm>
          <a:prstGeom prst="rect">
            <a:avLst/>
          </a:prstGeom>
        </p:spPr>
      </p:pic>
      <p:sp>
        <p:nvSpPr>
          <p:cNvPr id="50" name="正方形/長方形 49">
            <a:extLst>
              <a:ext uri="{FF2B5EF4-FFF2-40B4-BE49-F238E27FC236}">
                <a16:creationId xmlns:a16="http://schemas.microsoft.com/office/drawing/2014/main" id="{397646EB-13FE-5729-4A93-28EB585F0074}"/>
              </a:ext>
            </a:extLst>
          </p:cNvPr>
          <p:cNvSpPr/>
          <p:nvPr/>
        </p:nvSpPr>
        <p:spPr>
          <a:xfrm>
            <a:off x="5891228" y="1493012"/>
            <a:ext cx="3916231" cy="1203278"/>
          </a:xfrm>
          <a:prstGeom prst="rect">
            <a:avLst/>
          </a:prstGeom>
        </p:spPr>
        <p:txBody>
          <a:bodyPr wrap="square">
            <a:spAutoFit/>
          </a:bodyPr>
          <a:lstStyle/>
          <a:p>
            <a:pPr>
              <a:lnSpc>
                <a:spcPts val="9500"/>
              </a:lnSpc>
            </a:pPr>
            <a:r>
              <a:rPr lang="en-US" altLang="ja-JP" sz="66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a:t>
            </a:r>
          </a:p>
        </p:txBody>
      </p:sp>
      <p:pic>
        <p:nvPicPr>
          <p:cNvPr id="46" name="図 45" descr="図形&#10;&#10;低い精度で自動的に生成された説明">
            <a:extLst>
              <a:ext uri="{FF2B5EF4-FFF2-40B4-BE49-F238E27FC236}">
                <a16:creationId xmlns:a16="http://schemas.microsoft.com/office/drawing/2014/main" id="{D92B87D7-6861-3ACB-6320-A394B922ABD1}"/>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52877" y="2058321"/>
            <a:ext cx="2186195" cy="2186195"/>
          </a:xfrm>
          <a:prstGeom prst="rect">
            <a:avLst/>
          </a:prstGeom>
        </p:spPr>
      </p:pic>
      <p:sp>
        <p:nvSpPr>
          <p:cNvPr id="52" name="正方形/長方形 51">
            <a:extLst>
              <a:ext uri="{FF2B5EF4-FFF2-40B4-BE49-F238E27FC236}">
                <a16:creationId xmlns:a16="http://schemas.microsoft.com/office/drawing/2014/main" id="{CFEDC55C-3D50-BFD2-1ECF-2E151A53DFD0}"/>
              </a:ext>
            </a:extLst>
          </p:cNvPr>
          <p:cNvSpPr/>
          <p:nvPr/>
        </p:nvSpPr>
        <p:spPr>
          <a:xfrm>
            <a:off x="9638965" y="2820075"/>
            <a:ext cx="1969894" cy="1101712"/>
          </a:xfrm>
          <a:prstGeom prst="rect">
            <a:avLst/>
          </a:prstGeom>
        </p:spPr>
        <p:txBody>
          <a:bodyPr wrap="square">
            <a:spAutoFit/>
          </a:bodyPr>
          <a:lstStyle/>
          <a:p>
            <a:pPr>
              <a:lnSpc>
                <a:spcPts val="9500"/>
              </a:lnSpc>
            </a:pPr>
            <a:r>
              <a:rPr lang="ja-JP" altLang="en-US" b="1" spc="200">
                <a:ln w="19050">
                  <a:noFill/>
                </a:ln>
                <a:solidFill>
                  <a:srgbClr val="FF6E26"/>
                </a:solidFill>
                <a:latin typeface="DIN Alternate" panose="020B0500000000000000" pitchFamily="34" charset="0"/>
                <a:ea typeface="Hiragino Sans W6" panose="020B0400000000000000" pitchFamily="34" charset="-128"/>
              </a:rPr>
              <a:t>全</a:t>
            </a:r>
            <a:r>
              <a:rPr lang="en-US" altLang="ja-JP" sz="3200" b="1" spc="200" dirty="0">
                <a:ln w="19050">
                  <a:noFill/>
                </a:ln>
                <a:solidFill>
                  <a:srgbClr val="FF6E26"/>
                </a:solidFill>
                <a:latin typeface="DIN Alternate" panose="020B0500000000000000" pitchFamily="34" charset="0"/>
                <a:ea typeface="Hiragino Sans W6" panose="020B0400000000000000" pitchFamily="34" charset="-128"/>
              </a:rPr>
              <a:t>60</a:t>
            </a:r>
            <a:r>
              <a:rPr lang="ja-JP" altLang="en-US" b="1" spc="200">
                <a:ln w="19050">
                  <a:noFill/>
                </a:ln>
                <a:solidFill>
                  <a:srgbClr val="FF6E26"/>
                </a:solidFill>
                <a:latin typeface="DIN Alternate" panose="020B0500000000000000" pitchFamily="34" charset="0"/>
                <a:ea typeface="Hiragino Sans W6" panose="020B0400000000000000" pitchFamily="34" charset="-128"/>
              </a:rPr>
              <a:t>店舗</a:t>
            </a:r>
            <a:endParaRPr lang="en-US" altLang="ja-JP" b="1" spc="200" dirty="0">
              <a:ln w="19050">
                <a:noFill/>
              </a:ln>
              <a:solidFill>
                <a:srgbClr val="FF6E26"/>
              </a:solidFill>
              <a:latin typeface="DIN Alternate" panose="020B0500000000000000" pitchFamily="34" charset="0"/>
              <a:ea typeface="Hiragino Sans W6" panose="020B0400000000000000" pitchFamily="34" charset="-128"/>
            </a:endParaRPr>
          </a:p>
        </p:txBody>
      </p:sp>
      <p:sp>
        <p:nvSpPr>
          <p:cNvPr id="53" name="テキスト ボックス 52">
            <a:extLst>
              <a:ext uri="{FF2B5EF4-FFF2-40B4-BE49-F238E27FC236}">
                <a16:creationId xmlns:a16="http://schemas.microsoft.com/office/drawing/2014/main" id="{440A9C37-9EE7-950F-C175-701120BF57BF}"/>
              </a:ext>
            </a:extLst>
          </p:cNvPr>
          <p:cNvSpPr txBox="1"/>
          <p:nvPr/>
        </p:nvSpPr>
        <p:spPr>
          <a:xfrm>
            <a:off x="5853956" y="321314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800" b="1">
                <a:solidFill>
                  <a:srgbClr val="575757"/>
                </a:solidFill>
              </a:rPr>
              <a:t>店舗型公衆喫煙所</a:t>
            </a:r>
            <a:endParaRPr lang="en-US" altLang="ja-JP" sz="800" b="1" dirty="0">
              <a:solidFill>
                <a:srgbClr val="575757"/>
              </a:solidFill>
            </a:endParaRPr>
          </a:p>
        </p:txBody>
      </p:sp>
      <p:sp>
        <p:nvSpPr>
          <p:cNvPr id="58" name="テキスト ボックス 57">
            <a:extLst>
              <a:ext uri="{FF2B5EF4-FFF2-40B4-BE49-F238E27FC236}">
                <a16:creationId xmlns:a16="http://schemas.microsoft.com/office/drawing/2014/main" id="{C221D874-9A1A-24DC-0215-DA52010578CA}"/>
              </a:ext>
            </a:extLst>
          </p:cNvPr>
          <p:cNvSpPr txBox="1"/>
          <p:nvPr/>
        </p:nvSpPr>
        <p:spPr>
          <a:xfrm>
            <a:off x="7145245" y="691034"/>
            <a:ext cx="4391112" cy="461665"/>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400" b="1" u="none" strike="noStrike" kern="1200" cap="none" spc="300" normalizeH="0" baseline="0" noProof="0">
                <a:ln>
                  <a:noFill/>
                </a:ln>
                <a:solidFill>
                  <a:schemeClr val="bg1"/>
                </a:solidFill>
                <a:effectLst/>
                <a:uLnTx/>
                <a:uFillTx/>
                <a:latin typeface="Hiragino Sans W5" panose="020B0400000000000000" pitchFamily="34" charset="-128"/>
                <a:ea typeface="Hiragino Sans W5" panose="020B0400000000000000" pitchFamily="34" charset="-128"/>
              </a:rPr>
              <a:t>喫煙所店舗施策</a:t>
            </a:r>
          </a:p>
        </p:txBody>
      </p:sp>
      <p:sp>
        <p:nvSpPr>
          <p:cNvPr id="54" name="正方形/長方形 53">
            <a:extLst>
              <a:ext uri="{FF2B5EF4-FFF2-40B4-BE49-F238E27FC236}">
                <a16:creationId xmlns:a16="http://schemas.microsoft.com/office/drawing/2014/main" id="{886B9D32-0544-0F30-7A2A-B3D68B870E2B}"/>
              </a:ext>
            </a:extLst>
          </p:cNvPr>
          <p:cNvSpPr/>
          <p:nvPr/>
        </p:nvSpPr>
        <p:spPr>
          <a:xfrm>
            <a:off x="8496700" y="4147189"/>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latin typeface="Arial" panose="020B0604020202020204" pitchFamily="34" charset="0"/>
                <a:cs typeface="Arial" panose="020B0604020202020204" pitchFamily="34" charset="0"/>
              </a:rPr>
              <a:t>タッチ</a:t>
            </a:r>
            <a:r>
              <a:rPr kumimoji="1" lang="en-US" altLang="ja-JP" sz="2000" b="1" dirty="0">
                <a:solidFill>
                  <a:srgbClr val="FF6E26"/>
                </a:solidFill>
                <a:latin typeface="Arial" panose="020B0604020202020204" pitchFamily="34" charset="0"/>
                <a:cs typeface="Arial" panose="020B0604020202020204" pitchFamily="34" charset="0"/>
              </a:rPr>
              <a:t>&amp;</a:t>
            </a:r>
            <a:r>
              <a:rPr kumimoji="1" lang="ja-JP" altLang="en-US" sz="2000" b="1">
                <a:solidFill>
                  <a:srgbClr val="FF6E26"/>
                </a:solidFill>
                <a:latin typeface="Arial" panose="020B0604020202020204" pitchFamily="34" charset="0"/>
                <a:cs typeface="Arial" panose="020B0604020202020204" pitchFamily="34" charset="0"/>
              </a:rPr>
              <a:t>トライ</a:t>
            </a:r>
            <a:endParaRPr kumimoji="1" lang="ja-JP" altLang="en-US" sz="2000" b="1" dirty="0">
              <a:solidFill>
                <a:srgbClr val="FF6E26"/>
              </a:solidFill>
              <a:latin typeface="Arial" panose="020B0604020202020204" pitchFamily="34" charset="0"/>
              <a:cs typeface="Arial" panose="020B0604020202020204" pitchFamily="34" charset="0"/>
            </a:endParaRPr>
          </a:p>
        </p:txBody>
      </p:sp>
      <p:sp>
        <p:nvSpPr>
          <p:cNvPr id="55" name="正方形/長方形 54">
            <a:extLst>
              <a:ext uri="{FF2B5EF4-FFF2-40B4-BE49-F238E27FC236}">
                <a16:creationId xmlns:a16="http://schemas.microsoft.com/office/drawing/2014/main" id="{B6721507-BFFC-156D-FEAB-3B25D4E7DD87}"/>
              </a:ext>
            </a:extLst>
          </p:cNvPr>
          <p:cNvSpPr/>
          <p:nvPr/>
        </p:nvSpPr>
        <p:spPr>
          <a:xfrm>
            <a:off x="8496700" y="5027610"/>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rPr>
              <a:t>サンプリング</a:t>
            </a:r>
            <a:endParaRPr kumimoji="1" lang="ja-JP" altLang="en-US" sz="2000" b="1" dirty="0">
              <a:solidFill>
                <a:srgbClr val="FF6E26"/>
              </a:solidFill>
            </a:endParaRPr>
          </a:p>
        </p:txBody>
      </p:sp>
      <p:sp>
        <p:nvSpPr>
          <p:cNvPr id="56" name="正方形/長方形 55">
            <a:extLst>
              <a:ext uri="{FF2B5EF4-FFF2-40B4-BE49-F238E27FC236}">
                <a16:creationId xmlns:a16="http://schemas.microsoft.com/office/drawing/2014/main" id="{E4EB3623-067A-5FA5-C153-4CC21C5E170C}"/>
              </a:ext>
            </a:extLst>
          </p:cNvPr>
          <p:cNvSpPr/>
          <p:nvPr/>
        </p:nvSpPr>
        <p:spPr>
          <a:xfrm>
            <a:off x="5942755" y="4147189"/>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F6E26"/>
                </a:solidFill>
                <a:latin typeface="Arial" panose="020B0604020202020204" pitchFamily="34" charset="0"/>
                <a:cs typeface="Arial" panose="020B0604020202020204" pitchFamily="34" charset="0"/>
              </a:rPr>
              <a:t>ポスター掲出</a:t>
            </a:r>
            <a:endParaRPr kumimoji="1" lang="ja-JP" altLang="en-US" sz="2000" b="1" dirty="0">
              <a:solidFill>
                <a:srgbClr val="FF6E26"/>
              </a:solidFill>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id="{45B3E8F7-AC82-645F-1C17-6ED4F85B2DDF}"/>
              </a:ext>
            </a:extLst>
          </p:cNvPr>
          <p:cNvSpPr/>
          <p:nvPr/>
        </p:nvSpPr>
        <p:spPr>
          <a:xfrm>
            <a:off x="5942755" y="5027612"/>
            <a:ext cx="2404981" cy="760816"/>
          </a:xfrm>
          <a:prstGeom prst="rect">
            <a:avLst/>
          </a:prstGeom>
          <a:solidFill>
            <a:srgbClr val="FFE1DB"/>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a:solidFill>
                  <a:srgbClr val="FF6E26"/>
                </a:solidFill>
              </a:rPr>
              <a:t>セールス</a:t>
            </a:r>
            <a:endParaRPr lang="en-US" altLang="ja-JP" b="1" dirty="0">
              <a:solidFill>
                <a:srgbClr val="FF6E26"/>
              </a:solidFill>
            </a:endParaRPr>
          </a:p>
          <a:p>
            <a:pPr algn="ctr"/>
            <a:r>
              <a:rPr lang="ja-JP" altLang="en-US" b="1">
                <a:solidFill>
                  <a:srgbClr val="FF6E26"/>
                </a:solidFill>
              </a:rPr>
              <a:t>プロモーション</a:t>
            </a:r>
            <a:endParaRPr kumimoji="1" lang="ja-JP" altLang="en-US" b="1" dirty="0">
              <a:solidFill>
                <a:srgbClr val="FF6E26"/>
              </a:solidFill>
            </a:endParaRPr>
          </a:p>
        </p:txBody>
      </p:sp>
      <p:sp>
        <p:nvSpPr>
          <p:cNvPr id="60" name="テキスト ボックス 59">
            <a:extLst>
              <a:ext uri="{FF2B5EF4-FFF2-40B4-BE49-F238E27FC236}">
                <a16:creationId xmlns:a16="http://schemas.microsoft.com/office/drawing/2014/main" id="{C65E25C1-5295-7B6E-F9A0-EA3634FC1263}"/>
              </a:ext>
            </a:extLst>
          </p:cNvPr>
          <p:cNvSpPr txBox="1"/>
          <p:nvPr/>
        </p:nvSpPr>
        <p:spPr>
          <a:xfrm>
            <a:off x="7491883" y="3773847"/>
            <a:ext cx="1927115" cy="33855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ja-JP" sz="16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600" b="1"/>
          </a:p>
        </p:txBody>
      </p:sp>
      <p:pic>
        <p:nvPicPr>
          <p:cNvPr id="61" name="図 60" descr="黒い背景に白い文字がある&#10;&#10;中程度の精度で自動的に生成された説明">
            <a:extLst>
              <a:ext uri="{FF2B5EF4-FFF2-40B4-BE49-F238E27FC236}">
                <a16:creationId xmlns:a16="http://schemas.microsoft.com/office/drawing/2014/main" id="{EF3341A3-F182-F176-F64C-591982A4E67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00194" y="4880068"/>
            <a:ext cx="706280" cy="184979"/>
          </a:xfrm>
          <a:prstGeom prst="rect">
            <a:avLst/>
          </a:prstGeom>
        </p:spPr>
      </p:pic>
      <p:pic>
        <p:nvPicPr>
          <p:cNvPr id="62" name="図 61" descr="黒い背景に白い文字がある&#10;&#10;中程度の精度で自動的に生成された説明">
            <a:extLst>
              <a:ext uri="{FF2B5EF4-FFF2-40B4-BE49-F238E27FC236}">
                <a16:creationId xmlns:a16="http://schemas.microsoft.com/office/drawing/2014/main" id="{E90B162A-6782-DA6D-A300-2C02B642920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910152" y="2492589"/>
            <a:ext cx="1029530" cy="269640"/>
          </a:xfrm>
          <a:prstGeom prst="rect">
            <a:avLst/>
          </a:prstGeom>
        </p:spPr>
      </p:pic>
      <p:sp>
        <p:nvSpPr>
          <p:cNvPr id="63" name="テキスト ボックス 62">
            <a:extLst>
              <a:ext uri="{FF2B5EF4-FFF2-40B4-BE49-F238E27FC236}">
                <a16:creationId xmlns:a16="http://schemas.microsoft.com/office/drawing/2014/main" id="{D82CA8EF-D27C-F0D0-F80C-826B46A8024F}"/>
              </a:ext>
            </a:extLst>
          </p:cNvPr>
          <p:cNvSpPr txBox="1"/>
          <p:nvPr/>
        </p:nvSpPr>
        <p:spPr>
          <a:xfrm>
            <a:off x="7998240" y="57154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600" b="1">
                <a:solidFill>
                  <a:srgbClr val="FF6E26"/>
                </a:solidFill>
              </a:rPr>
              <a:t>店舗での施策を掛け合わせて</a:t>
            </a:r>
            <a:endParaRPr kumimoji="1" lang="en-US" altLang="ja-JP" sz="1600" b="1" dirty="0">
              <a:solidFill>
                <a:srgbClr val="FF6E26"/>
              </a:solidFill>
            </a:endParaRPr>
          </a:p>
          <a:p>
            <a:pPr algn="ctr"/>
            <a:r>
              <a:rPr kumimoji="1" lang="ja-JP" altLang="en-US" b="1">
                <a:solidFill>
                  <a:srgbClr val="FF6E26"/>
                </a:solidFill>
              </a:rPr>
              <a:t>ユーザー体験型</a:t>
            </a:r>
            <a:r>
              <a:rPr kumimoji="1" lang="ja-JP" altLang="en-US" sz="1600" b="1">
                <a:solidFill>
                  <a:srgbClr val="FF6E26"/>
                </a:solidFill>
              </a:rPr>
              <a:t>の</a:t>
            </a:r>
            <a:r>
              <a:rPr kumimoji="1" lang="ja-JP" altLang="en-US" b="1">
                <a:solidFill>
                  <a:srgbClr val="FF6E26"/>
                </a:solidFill>
              </a:rPr>
              <a:t>リアルな接触</a:t>
            </a:r>
            <a:r>
              <a:rPr kumimoji="1" lang="ja-JP" altLang="en-US" sz="1600" b="1">
                <a:solidFill>
                  <a:srgbClr val="FF6E26"/>
                </a:solidFill>
              </a:rPr>
              <a:t>を仕掛けます</a:t>
            </a:r>
            <a:endParaRPr kumimoji="1" lang="ja-JP" altLang="en-US" sz="1600" b="1" dirty="0" err="1">
              <a:solidFill>
                <a:srgbClr val="FF6E26"/>
              </a:solidFill>
            </a:endParaRPr>
          </a:p>
        </p:txBody>
      </p:sp>
      <p:cxnSp>
        <p:nvCxnSpPr>
          <p:cNvPr id="65" name="直線コネクタ 64">
            <a:extLst>
              <a:ext uri="{FF2B5EF4-FFF2-40B4-BE49-F238E27FC236}">
                <a16:creationId xmlns:a16="http://schemas.microsoft.com/office/drawing/2014/main" id="{AD555D33-0F8F-BA67-1090-87E30D1BFC95}"/>
              </a:ext>
            </a:extLst>
          </p:cNvPr>
          <p:cNvCxnSpPr>
            <a:cxnSpLocks/>
          </p:cNvCxnSpPr>
          <p:nvPr/>
        </p:nvCxnSpPr>
        <p:spPr>
          <a:xfrm>
            <a:off x="6107010" y="6434179"/>
            <a:ext cx="4696860" cy="0"/>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C159BEB-2A18-6F66-2E79-99F4C5D2E33C}"/>
              </a:ext>
            </a:extLst>
          </p:cNvPr>
          <p:cNvSpPr txBox="1"/>
          <p:nvPr/>
        </p:nvSpPr>
        <p:spPr>
          <a:xfrm>
            <a:off x="2331052" y="5801034"/>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200" b="1">
                <a:solidFill>
                  <a:srgbClr val="FF6E26"/>
                </a:solidFill>
              </a:rPr>
              <a:t>都心で働くビジネスパーソンに向けて</a:t>
            </a:r>
            <a:endParaRPr lang="en-US" altLang="ja-JP" sz="1200" b="1" dirty="0">
              <a:solidFill>
                <a:srgbClr val="FF6E26"/>
              </a:solidFill>
            </a:endParaRPr>
          </a:p>
          <a:p>
            <a:pPr algn="ctr"/>
            <a:r>
              <a:rPr lang="ja-JP" altLang="en-US" sz="1400" b="1">
                <a:solidFill>
                  <a:srgbClr val="FF6E26"/>
                </a:solidFill>
              </a:rPr>
              <a:t>音声</a:t>
            </a:r>
            <a:r>
              <a:rPr lang="ja-JP" altLang="en-US" sz="1200" b="1">
                <a:solidFill>
                  <a:srgbClr val="FF6E26"/>
                </a:solidFill>
              </a:rPr>
              <a:t>と</a:t>
            </a:r>
            <a:r>
              <a:rPr lang="ja-JP" altLang="en-US" sz="1400" b="1">
                <a:solidFill>
                  <a:srgbClr val="FF6E26"/>
                </a:solidFill>
              </a:rPr>
              <a:t>映像</a:t>
            </a:r>
            <a:r>
              <a:rPr lang="ja-JP" altLang="en-US" sz="1200" b="1">
                <a:solidFill>
                  <a:srgbClr val="FF6E26"/>
                </a:solidFill>
              </a:rPr>
              <a:t>で</a:t>
            </a:r>
            <a:r>
              <a:rPr lang="ja-JP" altLang="en-US" sz="1400" b="1">
                <a:solidFill>
                  <a:srgbClr val="FF6E26"/>
                </a:solidFill>
              </a:rPr>
              <a:t>反復訴求</a:t>
            </a:r>
            <a:endParaRPr lang="en-US" altLang="ja-JP" sz="1200" b="1" dirty="0">
              <a:solidFill>
                <a:srgbClr val="FF6E26"/>
              </a:solidFill>
            </a:endParaRPr>
          </a:p>
        </p:txBody>
      </p:sp>
      <p:pic>
        <p:nvPicPr>
          <p:cNvPr id="9" name="図 8" descr="テキスト&#10;&#10;自動的に生成された説明">
            <a:extLst>
              <a:ext uri="{FF2B5EF4-FFF2-40B4-BE49-F238E27FC236}">
                <a16:creationId xmlns:a16="http://schemas.microsoft.com/office/drawing/2014/main" id="{46710D31-F1CB-F233-DBEE-FADCECAD1A0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805732" y="782354"/>
            <a:ext cx="839534" cy="266497"/>
          </a:xfrm>
          <a:prstGeom prst="rect">
            <a:avLst/>
          </a:prstGeom>
        </p:spPr>
      </p:pic>
      <p:sp>
        <p:nvSpPr>
          <p:cNvPr id="10" name="テキスト ボックス 9">
            <a:extLst>
              <a:ext uri="{FF2B5EF4-FFF2-40B4-BE49-F238E27FC236}">
                <a16:creationId xmlns:a16="http://schemas.microsoft.com/office/drawing/2014/main" id="{054FC5E2-2C8B-0F48-0543-5CADBB33B551}"/>
              </a:ext>
            </a:extLst>
          </p:cNvPr>
          <p:cNvSpPr txBox="1"/>
          <p:nvPr/>
        </p:nvSpPr>
        <p:spPr>
          <a:xfrm>
            <a:off x="6645266" y="682800"/>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chemeClr val="bg1"/>
                </a:solidFill>
                <a:latin typeface="DIN Alternate" panose="020B0500000000000000" pitchFamily="34" charset="0"/>
                <a:ea typeface="Hiragino Sans W6" panose="020B0400000000000000" pitchFamily="34" charset="-128"/>
              </a:rPr>
              <a:t>OPTION MENU</a:t>
            </a:r>
            <a:endParaRPr lang="ja-JP" altLang="en-US" sz="1200" b="1">
              <a:solidFill>
                <a:schemeClr val="bg1"/>
              </a:solidFill>
            </a:endParaRPr>
          </a:p>
        </p:txBody>
      </p:sp>
      <p:pic>
        <p:nvPicPr>
          <p:cNvPr id="11" name="図 10" descr="テキスト&#10;&#10;自動的に生成された説明">
            <a:extLst>
              <a:ext uri="{FF2B5EF4-FFF2-40B4-BE49-F238E27FC236}">
                <a16:creationId xmlns:a16="http://schemas.microsoft.com/office/drawing/2014/main" id="{212E012E-15C1-9106-A8D0-063CAD856D1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50593" y="794730"/>
            <a:ext cx="839534" cy="266497"/>
          </a:xfrm>
          <a:prstGeom prst="rect">
            <a:avLst/>
          </a:prstGeom>
        </p:spPr>
      </p:pic>
      <p:sp>
        <p:nvSpPr>
          <p:cNvPr id="5" name="スライド番号プレースホルダ 3">
            <a:extLst>
              <a:ext uri="{FF2B5EF4-FFF2-40B4-BE49-F238E27FC236}">
                <a16:creationId xmlns:a16="http://schemas.microsoft.com/office/drawing/2014/main" id="{F4991A66-2B89-728D-7BAF-6D63BBCDC73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C16ED8E6-69AF-A17B-6D01-779B42EA7FE6}"/>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4" name="テキスト ボックス 3">
            <a:extLst>
              <a:ext uri="{FF2B5EF4-FFF2-40B4-BE49-F238E27FC236}">
                <a16:creationId xmlns:a16="http://schemas.microsoft.com/office/drawing/2014/main" id="{2D023D40-DFC8-BEE8-3439-04983EF17E82}"/>
              </a:ext>
            </a:extLst>
          </p:cNvPr>
          <p:cNvSpPr txBox="1"/>
          <p:nvPr/>
        </p:nvSpPr>
        <p:spPr>
          <a:xfrm>
            <a:off x="9638965" y="3809194"/>
            <a:ext cx="1445642" cy="21544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1" lang="en-US" altLang="ja-JP" sz="800" b="1" dirty="0">
                <a:solidFill>
                  <a:srgbClr val="FF6E26"/>
                </a:solidFill>
              </a:rPr>
              <a:t>※</a:t>
            </a:r>
            <a:r>
              <a:rPr lang="en-US" altLang="ja-JP" sz="800" b="1" dirty="0">
                <a:solidFill>
                  <a:srgbClr val="FF6E26"/>
                </a:solidFill>
              </a:rPr>
              <a:t>2024</a:t>
            </a:r>
            <a:r>
              <a:rPr lang="ja-JP" altLang="en-US" sz="800" b="1">
                <a:solidFill>
                  <a:srgbClr val="FF6E26"/>
                </a:solidFill>
              </a:rPr>
              <a:t>年</a:t>
            </a:r>
            <a:r>
              <a:rPr lang="en-US" altLang="ja-JP" sz="800" b="1" dirty="0">
                <a:solidFill>
                  <a:srgbClr val="FF6E26"/>
                </a:solidFill>
              </a:rPr>
              <a:t>6</a:t>
            </a:r>
            <a:r>
              <a:rPr lang="ja-JP" altLang="en-US" sz="800" b="1">
                <a:solidFill>
                  <a:srgbClr val="FF6E26"/>
                </a:solidFill>
              </a:rPr>
              <a:t>月末時点</a:t>
            </a:r>
            <a:endParaRPr kumimoji="1" lang="en-US" altLang="ja-JP" sz="800" b="1" dirty="0">
              <a:solidFill>
                <a:srgbClr val="FF6E26"/>
              </a:solidFill>
            </a:endParaRPr>
          </a:p>
        </p:txBody>
      </p:sp>
    </p:spTree>
    <p:extLst>
      <p:ext uri="{BB962C8B-B14F-4D97-AF65-F5344CB8AC3E}">
        <p14:creationId xmlns:p14="http://schemas.microsoft.com/office/powerpoint/2010/main" val="331728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3" name="スライド番号プレースホルダ 3">
            <a:extLst>
              <a:ext uri="{FF2B5EF4-FFF2-40B4-BE49-F238E27FC236}">
                <a16:creationId xmlns:a16="http://schemas.microsoft.com/office/drawing/2014/main" id="{8D96F8CE-CEF9-F4A0-0305-BC9C94027F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FBB3FC55-22B1-0009-4DB9-F06E3DB3FC67}"/>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1640067761"/>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KANDA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東京都千代田区内神田</a:t>
                      </a:r>
                      <a:r>
                        <a:rPr kumimoji="1" lang="en-US" altLang="ja-JP" sz="900" dirty="0">
                          <a:latin typeface="Hiragino Sans W4" panose="020B0400000000000000" pitchFamily="34" charset="-128"/>
                          <a:ea typeface="Hiragino Sans W4" panose="020B0400000000000000" pitchFamily="34" charset="-128"/>
                        </a:rPr>
                        <a:t>2-12-2 </a:t>
                      </a:r>
                      <a:r>
                        <a:rPr kumimoji="1" lang="ja-JP" altLang="en-US" sz="900">
                          <a:latin typeface="Hiragino Sans W4" panose="020B0400000000000000" pitchFamily="34" charset="-128"/>
                          <a:ea typeface="Hiragino Sans W4" panose="020B0400000000000000" pitchFamily="34" charset="-128"/>
                        </a:rPr>
                        <a:t>このはなビル</a:t>
                      </a:r>
                      <a:r>
                        <a:rPr kumimoji="1" lang="en-US" altLang="ja-JP" sz="900" dirty="0">
                          <a:latin typeface="Hiragino Sans W4" panose="020B0400000000000000" pitchFamily="34" charset="-128"/>
                          <a:ea typeface="Hiragino Sans W4" panose="020B0400000000000000" pitchFamily="34" charset="-128"/>
                        </a:rPr>
                        <a:t>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ja-JP" altLang="en-US" sz="700">
                          <a:latin typeface="Hiragino Sans W4" panose="020B0400000000000000" pitchFamily="34" charset="-128"/>
                          <a:ea typeface="Hiragino Sans W4" panose="020B0400000000000000" pitchFamily="34" charset="-128"/>
                        </a:rPr>
                        <a:t>要相談</a:t>
                      </a:r>
                      <a:endParaRPr kumimoji="1" lang="en-US" altLang="ja-JP" sz="700" dirty="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KANDA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東京都千代田区神田紺屋町</a:t>
                      </a:r>
                      <a:r>
                        <a:rPr kumimoji="1" lang="en-US" altLang="ja-JP" sz="900" dirty="0">
                          <a:latin typeface="Hiragino Sans W4" panose="020B0400000000000000" pitchFamily="34" charset="-128"/>
                          <a:ea typeface="Hiragino Sans W4" panose="020B0400000000000000" pitchFamily="34" charset="-128"/>
                        </a:rPr>
                        <a:t>21 </a:t>
                      </a:r>
                      <a:r>
                        <a:rPr kumimoji="1" lang="ja-JP" altLang="en-US" sz="900">
                          <a:latin typeface="Hiragino Sans W4" panose="020B0400000000000000" pitchFamily="34" charset="-128"/>
                          <a:ea typeface="Hiragino Sans W4" panose="020B0400000000000000" pitchFamily="34" charset="-128"/>
                        </a:rPr>
                        <a:t>高山ビル</a:t>
                      </a:r>
                      <a:r>
                        <a:rPr kumimoji="1" lang="en-US" altLang="ja-JP" sz="900" dirty="0">
                          <a:latin typeface="Hiragino Sans W4" panose="020B0400000000000000" pitchFamily="34" charset="-128"/>
                          <a:ea typeface="Hiragino Sans W4" panose="020B0400000000000000" pitchFamily="34" charset="-128"/>
                        </a:rPr>
                        <a:t>1</a:t>
                      </a:r>
                      <a:r>
                        <a:rPr kumimoji="1" lang="es-419" altLang="ja-JP" sz="900" dirty="0">
                          <a:latin typeface="Hiragino Sans W4" panose="020B0400000000000000" pitchFamily="34" charset="-128"/>
                          <a:ea typeface="Hiragino Sans W4" panose="020B0400000000000000" pitchFamily="34" charset="-128"/>
                        </a:rPr>
                        <a:t>F </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KANDA</a:t>
                      </a:r>
                      <a:r>
                        <a:rPr kumimoji="1" lang="ja-JP" altLang="en-US" sz="1000">
                          <a:latin typeface="Hiragino Sans W4" panose="020B0400000000000000" pitchFamily="34" charset="-128"/>
                          <a:ea typeface="Hiragino Sans W4" panose="020B0400000000000000" pitchFamily="34" charset="-128"/>
                        </a:rPr>
                        <a:t> </a:t>
                      </a:r>
                      <a:r>
                        <a:rPr kumimoji="1" lang="en-US" altLang="ja-JP" sz="1000" dirty="0">
                          <a:latin typeface="Hiragino Sans W4" panose="020B0400000000000000" pitchFamily="34" charset="-128"/>
                          <a:ea typeface="Hiragino Sans W4" panose="020B0400000000000000" pitchFamily="34" charset="-128"/>
                        </a:rPr>
                        <a:t>THIRD</a:t>
                      </a:r>
                      <a:endParaRPr kumimoji="1" lang="en" altLang="ja-JP" sz="10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神田</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東京都千代田区神田多町</a:t>
                      </a:r>
                      <a:r>
                        <a:rPr kumimoji="1" lang="en-US" altLang="ja-JP" sz="900" dirty="0">
                          <a:latin typeface="Hiragino Sans W4" panose="020B0400000000000000" pitchFamily="34" charset="-128"/>
                          <a:ea typeface="Hiragino Sans W4" panose="020B0400000000000000" pitchFamily="34" charset="-128"/>
                        </a:rPr>
                        <a:t>2-9-14 </a:t>
                      </a:r>
                      <a:r>
                        <a:rPr kumimoji="1" lang="ja-JP" altLang="en-US" sz="900">
                          <a:latin typeface="Hiragino Sans W4" panose="020B0400000000000000" pitchFamily="34" charset="-128"/>
                          <a:ea typeface="Hiragino Sans W4" panose="020B0400000000000000" pitchFamily="34" charset="-128"/>
                        </a:rPr>
                        <a:t>神田</a:t>
                      </a:r>
                      <a:r>
                        <a:rPr kumimoji="1" lang="en" altLang="ja-JP" sz="900" dirty="0">
                          <a:latin typeface="Hiragino Sans W4" panose="020B0400000000000000" pitchFamily="34" charset="-128"/>
                          <a:ea typeface="Hiragino Sans W4" panose="020B0400000000000000" pitchFamily="34" charset="-128"/>
                        </a:rPr>
                        <a:t>MIC</a:t>
                      </a:r>
                      <a:r>
                        <a:rPr kumimoji="1" lang="ja-JP" altLang="en-US" sz="900">
                          <a:latin typeface="Hiragino Sans W4" panose="020B0400000000000000" pitchFamily="34" charset="-128"/>
                          <a:ea typeface="Hiragino Sans W4" panose="020B0400000000000000" pitchFamily="34" charset="-128"/>
                        </a:rPr>
                        <a:t>ビル</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2:50.76</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3-7-15</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MARUNOUCHI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a:latin typeface="Hiragino Sans W4" panose="020B0400000000000000" pitchFamily="34" charset="-128"/>
                          <a:ea typeface="Hiragino Sans W4" panose="020B0400000000000000" pitchFamily="34" charset="-128"/>
                        </a:rPr>
                        <a:t>3-3-1 </a:t>
                      </a:r>
                      <a:r>
                        <a:rPr kumimoji="1" lang="ja-JP" altLang="en-US" sz="900">
                          <a:latin typeface="Hiragino Sans W4" panose="020B0400000000000000" pitchFamily="34" charset="-128"/>
                          <a:ea typeface="Hiragino Sans W4" panose="020B0400000000000000" pitchFamily="34" charset="-128"/>
                        </a:rPr>
                        <a:t>新東京ビル</a:t>
                      </a:r>
                      <a:r>
                        <a:rPr kumimoji="1" lang="en" altLang="ja-JP" sz="900">
                          <a:latin typeface="Hiragino Sans W4" panose="020B0400000000000000" pitchFamily="34" charset="-128"/>
                          <a:ea typeface="Hiragino Sans W4" panose="020B0400000000000000" pitchFamily="34" charset="-128"/>
                        </a:rPr>
                        <a:t>B2F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a:latin typeface="Hiragino Sans W4" panose="020B0400000000000000" pitchFamily="34" charset="-128"/>
                          <a:ea typeface="Hiragino Sans W4" panose="020B0400000000000000" pitchFamily="34" charset="-128"/>
                        </a:rPr>
                        <a:t>THE TOBACCO </a:t>
                      </a:r>
                      <a:r>
                        <a:rPr kumimoji="1" lang="en" altLang="ja-JP" sz="1000">
                          <a:latin typeface="Hiragino Sans W4" panose="020B0400000000000000" pitchFamily="34" charset="-128"/>
                          <a:ea typeface="Hiragino Sans W4" panose="020B0400000000000000" pitchFamily="34" charset="-128"/>
                        </a:rPr>
                        <a:t>MARUNOUCHI</a:t>
                      </a:r>
                      <a:r>
                        <a:rPr kumimoji="1" lang="ja-JP" altLang="en-US" sz="1000">
                          <a:latin typeface="Hiragino Sans W4" panose="020B0400000000000000" pitchFamily="34" charset="-128"/>
                          <a:ea typeface="Hiragino Sans W4" panose="020B0400000000000000" pitchFamily="34" charset="-128"/>
                        </a:rPr>
                        <a:t> </a:t>
                      </a:r>
                      <a:r>
                        <a:rPr kumimoji="1" lang="en" altLang="ja-JP" sz="100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丸ノ内</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3-3-1 </a:t>
                      </a:r>
                      <a:r>
                        <a:rPr kumimoji="1" lang="ja-JP" altLang="en-US" sz="900">
                          <a:latin typeface="Hiragino Sans W4" panose="020B0400000000000000" pitchFamily="34" charset="-128"/>
                          <a:ea typeface="Hiragino Sans W4" panose="020B0400000000000000" pitchFamily="34" charset="-128"/>
                        </a:rPr>
                        <a:t>新東京ビル</a:t>
                      </a:r>
                      <a:r>
                        <a:rPr kumimoji="1" lang="en" altLang="ja-JP" sz="90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TOKYO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1-9-1</a:t>
                      </a:r>
                      <a:r>
                        <a:rPr kumimoji="1" lang="en" altLang="ja-JP" sz="900" dirty="0">
                          <a:latin typeface="Hiragino Sans W4" panose="020B0400000000000000" pitchFamily="34" charset="-128"/>
                          <a:ea typeface="Hiragino Sans W4" panose="020B0400000000000000" pitchFamily="34" charset="-128"/>
                        </a:rPr>
                        <a:t>JR</a:t>
                      </a:r>
                      <a:r>
                        <a:rPr kumimoji="1" lang="ja-JP" altLang="en-US" sz="900">
                          <a:latin typeface="Hiragino Sans W4" panose="020B0400000000000000" pitchFamily="34" charset="-128"/>
                          <a:ea typeface="Hiragino Sans W4" panose="020B0400000000000000" pitchFamily="34" charset="-128"/>
                        </a:rPr>
                        <a:t>東日本東京駅構内 グランルーフ</a:t>
                      </a:r>
                      <a:r>
                        <a:rPr kumimoji="1" lang="en-US" altLang="ja-JP" sz="900" dirty="0">
                          <a:latin typeface="Hiragino Sans W4" panose="020B0400000000000000" pitchFamily="34" charset="-128"/>
                          <a:ea typeface="Hiragino Sans W4" panose="020B0400000000000000" pitchFamily="34" charset="-128"/>
                        </a:rPr>
                        <a:t>3</a:t>
                      </a:r>
                      <a:r>
                        <a:rPr kumimoji="1" lang="en" altLang="ja-JP" sz="900" dirty="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TOKYO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東京都千代田区丸の内</a:t>
                      </a:r>
                      <a:r>
                        <a:rPr kumimoji="1" lang="en-US" altLang="ja-JP" sz="900" dirty="0">
                          <a:latin typeface="Hiragino Sans W4" panose="020B0400000000000000" pitchFamily="34" charset="-128"/>
                          <a:ea typeface="Hiragino Sans W4" panose="020B0400000000000000" pitchFamily="34" charset="-128"/>
                        </a:rPr>
                        <a:t>1-10-15 </a:t>
                      </a:r>
                      <a:r>
                        <a:rPr kumimoji="1" lang="ja-JP" altLang="en-US" sz="900">
                          <a:latin typeface="Hiragino Sans W4" panose="020B0400000000000000" pitchFamily="34" charset="-128"/>
                          <a:ea typeface="Hiragino Sans W4" panose="020B0400000000000000" pitchFamily="34" charset="-128"/>
                        </a:rPr>
                        <a:t>はとバス待合室横</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8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OTEMACHI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大手町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東京都千代田区大手町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3-1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OTEMACHI YUKIAN</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大手町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東京都千代田区大手町</a:t>
                      </a:r>
                      <a:r>
                        <a:rPr kumimoji="1" lang="en-US" altLang="ja-JP" sz="900" dirty="0">
                          <a:latin typeface="Hiragino Sans W4" panose="020B0400000000000000" pitchFamily="34" charset="-128"/>
                          <a:ea typeface="Hiragino Sans W4" panose="020B0400000000000000" pitchFamily="34" charset="-128"/>
                        </a:rPr>
                        <a:t>2-5-9</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6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SUIDOBASHI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水道橋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東京都千代田区神田三崎町</a:t>
                      </a:r>
                      <a:r>
                        <a:rPr kumimoji="1" lang="en-US" altLang="ja-JP" sz="900" dirty="0">
                          <a:latin typeface="Hiragino Sans W4" panose="020B0400000000000000" pitchFamily="34" charset="-128"/>
                          <a:ea typeface="Hiragino Sans W4" panose="020B0400000000000000" pitchFamily="34" charset="-128"/>
                        </a:rPr>
                        <a:t>3-1-18 </a:t>
                      </a:r>
                      <a:r>
                        <a:rPr kumimoji="1" lang="en" altLang="ja-JP" sz="900" dirty="0">
                          <a:latin typeface="Hiragino Sans W4" panose="020B0400000000000000" pitchFamily="34" charset="-128"/>
                          <a:ea typeface="Hiragino Sans W4" panose="020B0400000000000000" pitchFamily="34" charset="-128"/>
                        </a:rPr>
                        <a:t>MH</a:t>
                      </a:r>
                      <a:r>
                        <a:rPr kumimoji="1" lang="ja-JP" altLang="en-US" sz="900">
                          <a:latin typeface="Hiragino Sans W4" panose="020B0400000000000000" pitchFamily="34" charset="-128"/>
                          <a:ea typeface="Hiragino Sans W4" panose="020B0400000000000000" pitchFamily="34" charset="-128"/>
                        </a:rPr>
                        <a:t>水道橋</a:t>
                      </a:r>
                      <a:r>
                        <a:rPr kumimoji="1" lang="en" altLang="ja-JP" sz="900" dirty="0">
                          <a:latin typeface="Hiragino Sans W4" panose="020B0400000000000000" pitchFamily="34" charset="-128"/>
                          <a:ea typeface="Hiragino Sans W4" panose="020B0400000000000000" pitchFamily="34" charset="-128"/>
                        </a:rPr>
                        <a:t>BLDG.B1F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a:latin typeface="Hiragino Sans W4" panose="020B0400000000000000" pitchFamily="34" charset="-128"/>
                          <a:ea typeface="Hiragino Sans W4" panose="020B0400000000000000" pitchFamily="34" charset="-128"/>
                        </a:rPr>
                        <a:t>12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SUIDOBASHI</a:t>
                      </a:r>
                      <a:r>
                        <a:rPr kumimoji="1" lang="ja-JP" altLang="en-US" sz="1000">
                          <a:latin typeface="Hiragino Sans W4" panose="020B0400000000000000" pitchFamily="34" charset="-128"/>
                          <a:ea typeface="Hiragino Sans W4" panose="020B0400000000000000" pitchFamily="34" charset="-128"/>
                        </a:rPr>
                        <a:t> </a:t>
                      </a:r>
                      <a:r>
                        <a:rPr kumimoji="1" lang="en-US" altLang="ja-JP" sz="1000" dirty="0">
                          <a:latin typeface="Hiragino Sans W4" panose="020B0400000000000000" pitchFamily="34" charset="-128"/>
                          <a:ea typeface="Hiragino Sans W4" panose="020B0400000000000000" pitchFamily="34" charset="-128"/>
                        </a:rPr>
                        <a:t>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水道橋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東京都千代田区神田三崎町</a:t>
                      </a:r>
                      <a:r>
                        <a:rPr kumimoji="1" lang="en-US" altLang="ja-JP" sz="900" dirty="0">
                          <a:latin typeface="Hiragino Sans W4" panose="020B0400000000000000" pitchFamily="34" charset="-128"/>
                          <a:ea typeface="Hiragino Sans W4" panose="020B0400000000000000" pitchFamily="34" charset="-128"/>
                        </a:rPr>
                        <a:t>2-12-9 </a:t>
                      </a:r>
                      <a:r>
                        <a:rPr kumimoji="1" lang="ja-JP" altLang="en-US" sz="900">
                          <a:latin typeface="Hiragino Sans W4" panose="020B0400000000000000" pitchFamily="34" charset="-128"/>
                          <a:ea typeface="Hiragino Sans W4" panose="020B0400000000000000" pitchFamily="34" charset="-128"/>
                        </a:rPr>
                        <a:t>神田三崎町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丁目ビル</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3912975596"/>
                  </a:ext>
                </a:extLst>
              </a:tr>
            </a:tbl>
          </a:graphicData>
        </a:graphic>
      </p:graphicFrame>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A424EF5-411D-6CA3-8EC4-B381BEC90F99}"/>
              </a:ext>
            </a:extLst>
          </p:cNvPr>
          <p:cNvSpPr txBox="1"/>
          <p:nvPr/>
        </p:nvSpPr>
        <p:spPr>
          <a:xfrm>
            <a:off x="8631581" y="498651"/>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kumimoji="1" lang="ja-JP" altLang="en-US" sz="900">
                <a:solidFill>
                  <a:srgbClr val="FF6E26"/>
                </a:solidFill>
                <a:latin typeface="Hiragino Sans W4" panose="020B0400000000000000" pitchFamily="34" charset="-128"/>
                <a:ea typeface="Hiragino Sans W4" panose="020B0400000000000000" pitchFamily="34" charset="-128"/>
              </a:rPr>
              <a:t>・</a:t>
            </a:r>
            <a:r>
              <a:rPr kumimoji="1" lang="en" altLang="ja-JP" sz="900" dirty="0">
                <a:solidFill>
                  <a:srgbClr val="FF6E26"/>
                </a:solidFill>
                <a:latin typeface="Hiragino Sans W4" panose="020B0400000000000000" pitchFamily="34" charset="-128"/>
                <a:ea typeface="Hiragino Sans W4" panose="020B0400000000000000" pitchFamily="34" charset="-128"/>
              </a:rPr>
              <a:t>THE TOBACCO 2:50.76</a:t>
            </a:r>
          </a:p>
        </p:txBody>
      </p:sp>
      <p:sp>
        <p:nvSpPr>
          <p:cNvPr id="5" name="スライド番号プレースホルダ 3">
            <a:extLst>
              <a:ext uri="{FF2B5EF4-FFF2-40B4-BE49-F238E27FC236}">
                <a16:creationId xmlns:a16="http://schemas.microsoft.com/office/drawing/2014/main" id="{0F035D6B-1DE7-0C00-0257-130CBC424FA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D30F28D8-EB1C-7F19-AF27-88B9786B2008}"/>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0588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3746865772"/>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AKIHABARA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秋葉原</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東京都千代田区神田練塀町</a:t>
                      </a:r>
                      <a:r>
                        <a:rPr kumimoji="1" lang="en-US" altLang="ja-JP" sz="900" dirty="0">
                          <a:latin typeface="Hiragino Sans W4" panose="020B0400000000000000" pitchFamily="34" charset="-128"/>
                          <a:ea typeface="Hiragino Sans W4" panose="020B0400000000000000" pitchFamily="34" charset="-128"/>
                        </a:rPr>
                        <a:t>13-1 </a:t>
                      </a:r>
                      <a:r>
                        <a:rPr kumimoji="1" lang="ja-JP" altLang="en-US" sz="900">
                          <a:latin typeface="Hiragino Sans W4" panose="020B0400000000000000" pitchFamily="34" charset="-128"/>
                          <a:ea typeface="Hiragino Sans W4" panose="020B0400000000000000" pitchFamily="34" charset="-128"/>
                        </a:rPr>
                        <a:t>０棟</a:t>
                      </a:r>
                      <a:r>
                        <a:rPr kumimoji="1" lang="en-US" altLang="ja-JP" sz="900" dirty="0">
                          <a:latin typeface="Hiragino Sans W4" panose="020B0400000000000000" pitchFamily="34" charset="-128"/>
                          <a:ea typeface="Hiragino Sans W4" panose="020B0400000000000000" pitchFamily="34" charset="-128"/>
                        </a:rPr>
                        <a:t>3</a:t>
                      </a:r>
                      <a:r>
                        <a:rPr kumimoji="1" lang="ja-JP" altLang="en-US" sz="900">
                          <a:latin typeface="Hiragino Sans W4" panose="020B0400000000000000" pitchFamily="34" charset="-128"/>
                          <a:ea typeface="Hiragino Sans W4" panose="020B0400000000000000" pitchFamily="34" charset="-128"/>
                        </a:rPr>
                        <a:t>（</a:t>
                      </a:r>
                      <a:r>
                        <a:rPr kumimoji="1" lang="es-419" altLang="ja-JP" sz="900" dirty="0">
                          <a:latin typeface="Hiragino Sans W4" panose="020B0400000000000000" pitchFamily="34" charset="-128"/>
                          <a:ea typeface="Hiragino Sans W4" panose="020B0400000000000000" pitchFamily="34" charset="-128"/>
                        </a:rPr>
                        <a:t>SEEK BASE</a:t>
                      </a:r>
                      <a:r>
                        <a:rPr kumimoji="1" lang="ja-JP" altLang="es-419" sz="900">
                          <a:latin typeface="Hiragino Sans W4" panose="020B0400000000000000" pitchFamily="34" charset="-128"/>
                          <a:ea typeface="Hiragino Sans W4" panose="020B0400000000000000" pitchFamily="34" charset="-128"/>
                        </a:rPr>
                        <a:t>）</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14</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IIDABASHI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飯田橋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東京都千代田区飯田橋</a:t>
                      </a:r>
                      <a:r>
                        <a:rPr kumimoji="1" lang="en-US" altLang="ja-JP" sz="900" dirty="0">
                          <a:latin typeface="Hiragino Sans W4" panose="020B0400000000000000" pitchFamily="34" charset="-128"/>
                          <a:ea typeface="Hiragino Sans W4" panose="020B0400000000000000" pitchFamily="34" charset="-128"/>
                        </a:rPr>
                        <a:t>4-9-11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HIBIYA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日比谷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東京都千代田区内幸町</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7-1 </a:t>
                      </a:r>
                      <a:r>
                        <a:rPr kumimoji="1" lang="es-419" altLang="ja-JP" sz="900" dirty="0">
                          <a:latin typeface="Hiragino Sans W4" panose="020B0400000000000000" pitchFamily="34" charset="-128"/>
                          <a:ea typeface="Hiragino Sans W4" panose="020B0400000000000000" pitchFamily="34" charset="-128"/>
                        </a:rPr>
                        <a:t>OKUROJI</a:t>
                      </a:r>
                      <a:r>
                        <a:rPr kumimoji="1" lang="ja-JP" altLang="en-US" sz="900">
                          <a:latin typeface="Hiragino Sans W4" panose="020B0400000000000000" pitchFamily="34" charset="-128"/>
                          <a:ea typeface="Hiragino Sans W4" panose="020B0400000000000000" pitchFamily="34" charset="-128"/>
                        </a:rPr>
                        <a:t>内</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39,000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NAGATACHO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永田町</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東京都千代田区平河町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NAGATACHO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永田町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東京都千代田区平河町</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7-2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18,000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600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OGAWAMACHI</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小川町</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東京都千代田区神田美土代町７ 住友不動産神田ビル</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19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IWAMOTOCHO</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岩本町</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東京都千代田区岩本町</a:t>
                      </a:r>
                      <a:r>
                        <a:rPr kumimoji="1" lang="en-US" altLang="ja-JP" sz="900" dirty="0">
                          <a:latin typeface="Hiragino Sans W4" panose="020B0400000000000000" pitchFamily="34" charset="-128"/>
                          <a:ea typeface="Hiragino Sans W4" panose="020B0400000000000000" pitchFamily="34" charset="-128"/>
                        </a:rPr>
                        <a:t>3-5-14 </a:t>
                      </a:r>
                      <a:r>
                        <a:rPr kumimoji="1" lang="ja-JP" altLang="en-US" sz="900">
                          <a:latin typeface="Hiragino Sans W4" panose="020B0400000000000000" pitchFamily="34" charset="-128"/>
                          <a:ea typeface="Hiragino Sans W4" panose="020B0400000000000000" pitchFamily="34" charset="-128"/>
                        </a:rPr>
                        <a:t>リベラ岩本町</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TORANOMON</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虎ノ門</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東京都港区虎ノ門</a:t>
                      </a:r>
                      <a:r>
                        <a:rPr kumimoji="1" lang="en-US" altLang="ja-JP" sz="900" dirty="0">
                          <a:latin typeface="Hiragino Sans W4" panose="020B0400000000000000" pitchFamily="34" charset="-128"/>
                          <a:ea typeface="Hiragino Sans W4" panose="020B0400000000000000" pitchFamily="34" charset="-128"/>
                        </a:rPr>
                        <a:t>2-3-17 </a:t>
                      </a:r>
                      <a:r>
                        <a:rPr kumimoji="1" lang="ja-JP" altLang="en-US" sz="900">
                          <a:latin typeface="Hiragino Sans W4" panose="020B0400000000000000" pitchFamily="34" charset="-128"/>
                          <a:ea typeface="Hiragino Sans W4" panose="020B0400000000000000" pitchFamily="34" charset="-128"/>
                        </a:rPr>
                        <a:t>虎ノ門</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丁目タワー </a:t>
                      </a:r>
                      <a:r>
                        <a:rPr kumimoji="1" lang="en-US" altLang="ja-JP" sz="900" dirty="0">
                          <a:latin typeface="Hiragino Sans W4" panose="020B0400000000000000" pitchFamily="34" charset="-128"/>
                          <a:ea typeface="Hiragino Sans W4" panose="020B0400000000000000" pitchFamily="34" charset="-128"/>
                        </a:rPr>
                        <a:t>1</a:t>
                      </a:r>
                      <a:r>
                        <a:rPr kumimoji="1" lang="es-419" altLang="ja-JP" sz="900" dirty="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45,000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KAMIYACHO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神谷町</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東京都港区虎ノ門</a:t>
                      </a:r>
                      <a:r>
                        <a:rPr kumimoji="1" lang="en-US" altLang="ja-JP" sz="900" dirty="0">
                          <a:latin typeface="Hiragino Sans W4" panose="020B0400000000000000" pitchFamily="34" charset="-128"/>
                          <a:ea typeface="Hiragino Sans W4" panose="020B0400000000000000" pitchFamily="34" charset="-128"/>
                        </a:rPr>
                        <a:t>4-3-13 </a:t>
                      </a:r>
                      <a:r>
                        <a:rPr kumimoji="1" lang="ja-JP" altLang="en-US" sz="900">
                          <a:latin typeface="Hiragino Sans W4" panose="020B0400000000000000" pitchFamily="34" charset="-128"/>
                          <a:ea typeface="Hiragino Sans W4" panose="020B0400000000000000" pitchFamily="34" charset="-128"/>
                        </a:rPr>
                        <a:t>ヒューリック神谷町ビル</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60,000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SHIODOME</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汐留</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東京都港区東新橋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8-2</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55,000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SHIMBASHI</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新橋</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東京都港区新橋</a:t>
                      </a:r>
                      <a:r>
                        <a:rPr kumimoji="1" lang="en-US" altLang="ja-JP" sz="900" dirty="0">
                          <a:latin typeface="Hiragino Sans W4" panose="020B0400000000000000" pitchFamily="34" charset="-128"/>
                          <a:ea typeface="Hiragino Sans W4" panose="020B0400000000000000" pitchFamily="34" charset="-128"/>
                        </a:rPr>
                        <a:t>4-3-1 </a:t>
                      </a:r>
                      <a:r>
                        <a:rPr kumimoji="1" lang="ja-JP" altLang="en-US" sz="900">
                          <a:latin typeface="Hiragino Sans W4" panose="020B0400000000000000" pitchFamily="34" charset="-128"/>
                          <a:ea typeface="Hiragino Sans W4" panose="020B0400000000000000" pitchFamily="34" charset="-128"/>
                        </a:rPr>
                        <a:t>新虎安田ビル</a:t>
                      </a:r>
                      <a:r>
                        <a:rPr kumimoji="1" lang="en-US" altLang="ja-JP" sz="900" dirty="0">
                          <a:latin typeface="Hiragino Sans W4" panose="020B0400000000000000" pitchFamily="34" charset="-128"/>
                          <a:ea typeface="Hiragino Sans W4" panose="020B0400000000000000" pitchFamily="34" charset="-128"/>
                        </a:rPr>
                        <a:t>1</a:t>
                      </a:r>
                      <a:r>
                        <a:rPr kumimoji="1" lang="en" altLang="ja-JP" sz="900" dirty="0">
                          <a:latin typeface="Hiragino Sans W4" panose="020B0400000000000000" pitchFamily="34" charset="-128"/>
                          <a:ea typeface="Hiragino Sans W4" panose="020B0400000000000000" pitchFamily="34" charset="-128"/>
                        </a:rPr>
                        <a:t>F</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HATSUDAI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初台</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東京都新宿区西新宿３丁目２０−２ （東京オペラシティ内）</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79879862"/>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E8FF4915-3DB2-1B1F-2707-503BF15A0027}"/>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2C61F508-D04F-25F6-3371-40E127F0E06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52ACFA6A-BE20-7462-E2E2-618849F60C16}"/>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D21D213D-B221-AED1-20E5-286A2A516AC1}"/>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OGAWAMACHI</a:t>
            </a:r>
          </a:p>
        </p:txBody>
      </p:sp>
    </p:spTree>
    <p:extLst>
      <p:ext uri="{BB962C8B-B14F-4D97-AF65-F5344CB8AC3E}">
        <p14:creationId xmlns:p14="http://schemas.microsoft.com/office/powerpoint/2010/main" val="227562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graphicFrame>
        <p:nvGraphicFramePr>
          <p:cNvPr id="4" name="表 7">
            <a:extLst>
              <a:ext uri="{FF2B5EF4-FFF2-40B4-BE49-F238E27FC236}">
                <a16:creationId xmlns:a16="http://schemas.microsoft.com/office/drawing/2014/main" id="{679D498F-D2A3-C5D5-699A-79E90E2F1675}"/>
              </a:ext>
            </a:extLst>
          </p:cNvPr>
          <p:cNvGraphicFramePr>
            <a:graphicFrameLocks noGrp="1"/>
          </p:cNvGraphicFramePr>
          <p:nvPr>
            <p:extLst>
              <p:ext uri="{D42A27DB-BD31-4B8C-83A1-F6EECF244321}">
                <p14:modId xmlns:p14="http://schemas.microsoft.com/office/powerpoint/2010/main" val="1310089855"/>
              </p:ext>
            </p:extLst>
          </p:nvPr>
        </p:nvGraphicFramePr>
        <p:xfrm>
          <a:off x="716545" y="910025"/>
          <a:ext cx="11076061" cy="5448304"/>
        </p:xfrm>
        <a:graphic>
          <a:graphicData uri="http://schemas.openxmlformats.org/drawingml/2006/table">
            <a:tbl>
              <a:tblPr firstRow="1" bandRow="1">
                <a:tableStyleId>{073A0DAA-6AF3-43AB-8588-CEC1D06C72B9}</a:tableStyleId>
              </a:tblPr>
              <a:tblGrid>
                <a:gridCol w="441695">
                  <a:extLst>
                    <a:ext uri="{9D8B030D-6E8A-4147-A177-3AD203B41FA5}">
                      <a16:colId xmlns:a16="http://schemas.microsoft.com/office/drawing/2014/main" val="2988291660"/>
                    </a:ext>
                  </a:extLst>
                </a:gridCol>
                <a:gridCol w="2595154">
                  <a:extLst>
                    <a:ext uri="{9D8B030D-6E8A-4147-A177-3AD203B41FA5}">
                      <a16:colId xmlns:a16="http://schemas.microsoft.com/office/drawing/2014/main" val="2917904955"/>
                    </a:ext>
                  </a:extLst>
                </a:gridCol>
                <a:gridCol w="661852">
                  <a:extLst>
                    <a:ext uri="{9D8B030D-6E8A-4147-A177-3AD203B41FA5}">
                      <a16:colId xmlns:a16="http://schemas.microsoft.com/office/drawing/2014/main" val="2837595475"/>
                    </a:ext>
                  </a:extLst>
                </a:gridCol>
                <a:gridCol w="3126377">
                  <a:extLst>
                    <a:ext uri="{9D8B030D-6E8A-4147-A177-3AD203B41FA5}">
                      <a16:colId xmlns:a16="http://schemas.microsoft.com/office/drawing/2014/main" val="2621927497"/>
                    </a:ext>
                  </a:extLst>
                </a:gridCol>
                <a:gridCol w="1767840">
                  <a:extLst>
                    <a:ext uri="{9D8B030D-6E8A-4147-A177-3AD203B41FA5}">
                      <a16:colId xmlns:a16="http://schemas.microsoft.com/office/drawing/2014/main" val="1897139017"/>
                    </a:ext>
                  </a:extLst>
                </a:gridCol>
                <a:gridCol w="653143">
                  <a:extLst>
                    <a:ext uri="{9D8B030D-6E8A-4147-A177-3AD203B41FA5}">
                      <a16:colId xmlns:a16="http://schemas.microsoft.com/office/drawing/2014/main" val="630927707"/>
                    </a:ext>
                  </a:extLst>
                </a:gridCol>
                <a:gridCol w="644434">
                  <a:extLst>
                    <a:ext uri="{9D8B030D-6E8A-4147-A177-3AD203B41FA5}">
                      <a16:colId xmlns:a16="http://schemas.microsoft.com/office/drawing/2014/main" val="3168212846"/>
                    </a:ext>
                  </a:extLst>
                </a:gridCol>
                <a:gridCol w="618309">
                  <a:extLst>
                    <a:ext uri="{9D8B030D-6E8A-4147-A177-3AD203B41FA5}">
                      <a16:colId xmlns:a16="http://schemas.microsoft.com/office/drawing/2014/main" val="1931081572"/>
                    </a:ext>
                  </a:extLst>
                </a:gridCol>
                <a:gridCol w="567257">
                  <a:extLst>
                    <a:ext uri="{9D8B030D-6E8A-4147-A177-3AD203B41FA5}">
                      <a16:colId xmlns:a16="http://schemas.microsoft.com/office/drawing/2014/main" val="861686555"/>
                    </a:ext>
                  </a:extLst>
                </a:gridCol>
              </a:tblGrid>
              <a:tr h="0">
                <a:tc rowSpan="2">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rowSpan="2">
                  <a:txBody>
                    <a:bodyPr/>
                    <a:lstStyle/>
                    <a:p>
                      <a:pPr algn="ctr"/>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lnR w="12700" cap="flat" cmpd="sng" algn="ctr">
                      <a:solidFill>
                        <a:schemeClr val="bg1"/>
                      </a:solidFill>
                      <a:prstDash val="solid"/>
                      <a:round/>
                      <a:headEnd type="none" w="med" len="med"/>
                      <a:tailEnd type="none" w="med" len="med"/>
                    </a:lnR>
                    <a:solidFill>
                      <a:srgbClr val="FF6E26"/>
                    </a:solidFill>
                  </a:tcPr>
                </a:tc>
                <a:tc gridSpan="4">
                  <a:txBody>
                    <a:bodyPr/>
                    <a:lstStyle/>
                    <a:p>
                      <a:pPr algn="ctr"/>
                      <a:r>
                        <a:rPr kumimoji="1" lang="ja-JP" altLang="en-US" sz="900">
                          <a:latin typeface="Hiragino Sans W4" panose="020B0400000000000000" pitchFamily="34" charset="-128"/>
                          <a:ea typeface="Hiragino Sans W4" panose="020B0400000000000000" pitchFamily="34" charset="-128"/>
                        </a:rPr>
                        <a:t>実施可否</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hMerge="1">
                  <a:txBody>
                    <a:bodyPr/>
                    <a:lstStyle/>
                    <a:p>
                      <a:pPr algn="ct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extLst>
                  <a:ext uri="{0D108BD9-81ED-4DB2-BD59-A6C34878D82A}">
                    <a16:rowId xmlns:a16="http://schemas.microsoft.com/office/drawing/2014/main" val="809931324"/>
                  </a:ext>
                </a:extLst>
              </a:tr>
              <a:tr h="278716">
                <a:tc vMerge="1">
                  <a:txBody>
                    <a:bodyPr/>
                    <a:lstStyle/>
                    <a:p>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店舗名</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エリア</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住所</a:t>
                      </a:r>
                    </a:p>
                  </a:txBody>
                  <a:tcPr anchor="ctr">
                    <a:solidFill>
                      <a:srgbClr val="FF6E26"/>
                    </a:solidFill>
                  </a:tcPr>
                </a:tc>
                <a:tc vMerge="1">
                  <a:txBody>
                    <a:bodyPr/>
                    <a:lstStyle/>
                    <a:p>
                      <a:r>
                        <a:rPr kumimoji="1" lang="ja-JP" altLang="en-US" sz="1100">
                          <a:latin typeface="Hiragino Sans W4" panose="020B0400000000000000" pitchFamily="34" charset="-128"/>
                          <a:ea typeface="Hiragino Sans W4" panose="020B0400000000000000" pitchFamily="34" charset="-128"/>
                        </a:rPr>
                        <a:t>利用人数</a:t>
                      </a:r>
                      <a:r>
                        <a:rPr kumimoji="1" lang="en-US" altLang="ja-JP" sz="1100" dirty="0">
                          <a:latin typeface="Hiragino Sans W4" panose="020B0400000000000000" pitchFamily="34" charset="-128"/>
                          <a:ea typeface="Hiragino Sans W4" panose="020B0400000000000000" pitchFamily="34" charset="-128"/>
                        </a:rPr>
                        <a:t>/</a:t>
                      </a:r>
                      <a:r>
                        <a:rPr kumimoji="1" lang="ja-JP" altLang="en-US" sz="1100">
                          <a:latin typeface="Hiragino Sans W4" panose="020B0400000000000000" pitchFamily="34" charset="-128"/>
                          <a:ea typeface="Hiragino Sans W4" panose="020B0400000000000000" pitchFamily="34" charset="-128"/>
                        </a:rPr>
                        <a:t>月</a:t>
                      </a:r>
                    </a:p>
                  </a:txBody>
                  <a:tcPr anchor="ctr">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ポスター</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タッチ</a:t>
                      </a:r>
                      <a:r>
                        <a:rPr kumimoji="1" lang="en-US" altLang="ja-JP" sz="500" b="1" dirty="0">
                          <a:solidFill>
                            <a:schemeClr val="bg1"/>
                          </a:solidFill>
                          <a:latin typeface="Hiragino Sans W4" panose="020B0400000000000000" pitchFamily="34" charset="-128"/>
                          <a:ea typeface="Hiragino Sans W4" panose="020B0400000000000000" pitchFamily="34" charset="-128"/>
                        </a:rPr>
                        <a:t>&amp;</a:t>
                      </a:r>
                      <a:r>
                        <a:rPr kumimoji="1" lang="ja-JP" altLang="en-US" sz="500" b="1">
                          <a:solidFill>
                            <a:schemeClr val="bg1"/>
                          </a:solidFill>
                          <a:latin typeface="Hiragino Sans W4" panose="020B0400000000000000" pitchFamily="34" charset="-128"/>
                          <a:ea typeface="Hiragino Sans W4" panose="020B0400000000000000" pitchFamily="34" charset="-128"/>
                        </a:rPr>
                        <a:t>トライ</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ja-JP" altLang="en-US" sz="500" b="1">
                          <a:solidFill>
                            <a:schemeClr val="bg1"/>
                          </a:solidFill>
                          <a:latin typeface="Hiragino Sans W4" panose="020B0400000000000000" pitchFamily="34" charset="-128"/>
                          <a:ea typeface="Hiragino Sans W4" panose="020B0400000000000000" pitchFamily="34" charset="-128"/>
                        </a:rPr>
                        <a:t>サンプリング</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tc>
                  <a:txBody>
                    <a:bodyPr/>
                    <a:lstStyle/>
                    <a:p>
                      <a:pPr algn="ctr"/>
                      <a:r>
                        <a:rPr kumimoji="1" lang="en-US" altLang="ja-JP" sz="500" b="1" dirty="0">
                          <a:solidFill>
                            <a:schemeClr val="bg1"/>
                          </a:solidFill>
                          <a:latin typeface="Hiragino Sans W4" panose="020B0400000000000000" pitchFamily="34" charset="-128"/>
                          <a:ea typeface="Hiragino Sans W4" panose="020B0400000000000000" pitchFamily="34" charset="-128"/>
                        </a:rPr>
                        <a:t>SP</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6E26"/>
                    </a:solidFill>
                  </a:tcPr>
                </a:tc>
                <a:extLst>
                  <a:ext uri="{0D108BD9-81ED-4DB2-BD59-A6C34878D82A}">
                    <a16:rowId xmlns:a16="http://schemas.microsoft.com/office/drawing/2014/main" val="498071866"/>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NISHISHINJUKU</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新宿</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東京都新宿区西新宿２丁目４−１</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lnT w="38100" cap="flat" cmpd="sng" algn="ctr">
                      <a:solidFill>
                        <a:schemeClr val="bg1"/>
                      </a:solidFill>
                      <a:prstDash val="solid"/>
                      <a:round/>
                      <a:headEnd type="none" w="med" len="med"/>
                      <a:tailEnd type="none" w="med" len="med"/>
                    </a:lnT>
                    <a:solidFill>
                      <a:srgbClr val="F9B099"/>
                    </a:solidFill>
                  </a:tcPr>
                </a:tc>
                <a:extLst>
                  <a:ext uri="{0D108BD9-81ED-4DB2-BD59-A6C34878D82A}">
                    <a16:rowId xmlns:a16="http://schemas.microsoft.com/office/drawing/2014/main" val="223511553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26</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KYOBASHI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京橋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東京都中央区京橋</a:t>
                      </a:r>
                      <a:r>
                        <a:rPr kumimoji="1" lang="en-US" altLang="ja-JP" sz="900">
                          <a:latin typeface="Hiragino Sans W4" panose="020B0400000000000000" pitchFamily="34" charset="-128"/>
                          <a:ea typeface="Hiragino Sans W4" panose="020B0400000000000000" pitchFamily="34" charset="-128"/>
                        </a:rPr>
                        <a:t>1-14-6 </a:t>
                      </a:r>
                      <a:r>
                        <a:rPr kumimoji="1" lang="ja-JP" altLang="en-US" sz="900">
                          <a:latin typeface="Hiragino Sans W4" panose="020B0400000000000000" pitchFamily="34" charset="-128"/>
                          <a:ea typeface="Hiragino Sans W4" panose="020B0400000000000000" pitchFamily="34" charset="-128"/>
                        </a:rPr>
                        <a:t>ガーデニアビル</a:t>
                      </a:r>
                      <a:r>
                        <a:rPr kumimoji="1" lang="en-US" altLang="ja-JP" sz="900">
                          <a:latin typeface="Hiragino Sans W4" panose="020B0400000000000000" pitchFamily="34" charset="-128"/>
                          <a:ea typeface="Hiragino Sans W4" panose="020B0400000000000000" pitchFamily="34" charset="-128"/>
                        </a:rPr>
                        <a:t>2</a:t>
                      </a:r>
                      <a:r>
                        <a:rPr kumimoji="1" lang="en" altLang="ja-JP" sz="900">
                          <a:latin typeface="Hiragino Sans W4" panose="020B0400000000000000" pitchFamily="34" charset="-128"/>
                          <a:ea typeface="Hiragino Sans W4" panose="020B0400000000000000" pitchFamily="34" charset="-128"/>
                        </a:rPr>
                        <a:t>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rPr>
                        <a:t>-</a:t>
                      </a:r>
                    </a:p>
                  </a:txBody>
                  <a:tcPr anchor="ctr">
                    <a:solidFill>
                      <a:srgbClr val="FFE1DB"/>
                    </a:solidFill>
                  </a:tcPr>
                </a:tc>
                <a:extLst>
                  <a:ext uri="{0D108BD9-81ED-4DB2-BD59-A6C34878D82A}">
                    <a16:rowId xmlns:a16="http://schemas.microsoft.com/office/drawing/2014/main" val="21481898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27</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HARUMI</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晴海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東京都中央区晴海</a:t>
                      </a:r>
                      <a:r>
                        <a:rPr kumimoji="1" lang="en-US" altLang="ja-JP" sz="900" dirty="0">
                          <a:latin typeface="Hiragino Sans W4" panose="020B0400000000000000" pitchFamily="34" charset="-128"/>
                          <a:ea typeface="Hiragino Sans W4" panose="020B0400000000000000" pitchFamily="34" charset="-128"/>
                        </a:rPr>
                        <a:t>5-2-31 </a:t>
                      </a:r>
                      <a:r>
                        <a:rPr kumimoji="1" lang="ja-JP" altLang="en-US" sz="900">
                          <a:latin typeface="Hiragino Sans W4" panose="020B0400000000000000" pitchFamily="34" charset="-128"/>
                          <a:ea typeface="Hiragino Sans W4" panose="020B0400000000000000" pitchFamily="34" charset="-128"/>
                        </a:rPr>
                        <a:t>ららテラス </a:t>
                      </a:r>
                      <a:r>
                        <a:rPr kumimoji="1" lang="en" altLang="ja-JP" sz="900" dirty="0">
                          <a:latin typeface="Hiragino Sans W4" panose="020B0400000000000000" pitchFamily="34" charset="-128"/>
                          <a:ea typeface="Hiragino Sans W4" panose="020B0400000000000000" pitchFamily="34" charset="-128"/>
                        </a:rPr>
                        <a:t>HARUMI FLAG</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69058746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28</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HARUMI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晴海</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東京都中央区晴海</a:t>
                      </a:r>
                      <a:r>
                        <a:rPr kumimoji="1" lang="en-US" altLang="ja-JP" sz="900" dirty="0">
                          <a:latin typeface="Hiragino Sans W4" panose="020B0400000000000000" pitchFamily="34" charset="-128"/>
                          <a:ea typeface="Hiragino Sans W4" panose="020B0400000000000000" pitchFamily="34" charset="-128"/>
                        </a:rPr>
                        <a:t>5-2-31 </a:t>
                      </a:r>
                      <a:r>
                        <a:rPr kumimoji="1" lang="ja-JP" altLang="en-US" sz="900">
                          <a:latin typeface="Hiragino Sans W4" panose="020B0400000000000000" pitchFamily="34" charset="-128"/>
                          <a:ea typeface="Hiragino Sans W4" panose="020B0400000000000000" pitchFamily="34" charset="-128"/>
                        </a:rPr>
                        <a:t>ららテラス </a:t>
                      </a:r>
                      <a:r>
                        <a:rPr kumimoji="1" lang="en" altLang="ja-JP" sz="900" dirty="0">
                          <a:latin typeface="Hiragino Sans W4" panose="020B0400000000000000" pitchFamily="34" charset="-128"/>
                          <a:ea typeface="Hiragino Sans W4" panose="020B0400000000000000" pitchFamily="34" charset="-128"/>
                        </a:rPr>
                        <a:t>HARUMI FLAG</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941964631"/>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29</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dirty="0">
                          <a:latin typeface="Hiragino Sans W4" panose="020B0400000000000000" pitchFamily="34" charset="-128"/>
                          <a:ea typeface="Hiragino Sans W4" panose="020B0400000000000000" pitchFamily="34" charset="-128"/>
                        </a:rPr>
                        <a:t>THE TOBACCO YAESU</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八重洲</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Hiragino Sans W4" panose="020B0400000000000000" pitchFamily="34" charset="-128"/>
                          <a:ea typeface="Hiragino Sans W4" panose="020B0400000000000000" pitchFamily="34" charset="-128"/>
                        </a:rPr>
                        <a:t>東京都中央区京橋</a:t>
                      </a:r>
                      <a:r>
                        <a:rPr kumimoji="1" lang="en-US" altLang="ja-JP" sz="900" dirty="0">
                          <a:latin typeface="Hiragino Sans W4" panose="020B0400000000000000" pitchFamily="34" charset="-128"/>
                          <a:ea typeface="Hiragino Sans W4" panose="020B0400000000000000" pitchFamily="34" charset="-128"/>
                        </a:rPr>
                        <a:t>1-2-1 </a:t>
                      </a:r>
                      <a:r>
                        <a:rPr kumimoji="1" lang="ja-JP" altLang="en-US" sz="900">
                          <a:latin typeface="Hiragino Sans W4" panose="020B0400000000000000" pitchFamily="34" charset="-128"/>
                          <a:ea typeface="Hiragino Sans W4" panose="020B0400000000000000" pitchFamily="34" charset="-128"/>
                        </a:rPr>
                        <a:t>大和八重洲ビル　ウラ</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196570183"/>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30</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GINZA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銀座</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東京都中央区銀座 </a:t>
                      </a:r>
                      <a:r>
                        <a:rPr kumimoji="1" lang="en-US" altLang="ja-JP" sz="900" dirty="0">
                          <a:latin typeface="Hiragino Sans W4" panose="020B0400000000000000" pitchFamily="34" charset="-128"/>
                          <a:ea typeface="Hiragino Sans W4" panose="020B0400000000000000" pitchFamily="34" charset="-128"/>
                        </a:rPr>
                        <a:t>5-2-1</a:t>
                      </a:r>
                      <a:r>
                        <a:rPr kumimoji="1" lang="ja-JP" altLang="en-US" sz="900">
                          <a:latin typeface="Hiragino Sans W4" panose="020B0400000000000000" pitchFamily="34" charset="-128"/>
                          <a:ea typeface="Hiragino Sans W4" panose="020B0400000000000000" pitchFamily="34" charset="-128"/>
                        </a:rPr>
                        <a:t>東急プラザ銀座 地下</a:t>
                      </a:r>
                      <a:r>
                        <a:rPr kumimoji="1" lang="en-US" altLang="ja-JP" sz="900" dirty="0">
                          <a:latin typeface="Hiragino Sans W4" panose="020B0400000000000000" pitchFamily="34" charset="-128"/>
                          <a:ea typeface="Hiragino Sans W4" panose="020B0400000000000000" pitchFamily="34" charset="-128"/>
                        </a:rPr>
                        <a:t>2</a:t>
                      </a:r>
                      <a:r>
                        <a:rPr kumimoji="1" lang="ja-JP" altLang="en-US" sz="900">
                          <a:latin typeface="Hiragino Sans W4" panose="020B0400000000000000" pitchFamily="34" charset="-128"/>
                          <a:ea typeface="Hiragino Sans W4" panose="020B0400000000000000" pitchFamily="34" charset="-128"/>
                        </a:rPr>
                        <a:t>階</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rPr>
                        <a:t>-</a:t>
                      </a:r>
                    </a:p>
                  </a:txBody>
                  <a:tcPr anchor="ctr">
                    <a:solidFill>
                      <a:srgbClr val="FFE1DB"/>
                    </a:solidFill>
                  </a:tcPr>
                </a:tc>
                <a:extLst>
                  <a:ext uri="{0D108BD9-81ED-4DB2-BD59-A6C34878D82A}">
                    <a16:rowId xmlns:a16="http://schemas.microsoft.com/office/drawing/2014/main" val="1932999639"/>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31</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KORAKUEN</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後楽園</a:t>
                      </a:r>
                      <a:endParaRPr kumimoji="1" lang="en-US" altLang="ja-JP" sz="900" dirty="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東京都文京区後楽</a:t>
                      </a:r>
                      <a:r>
                        <a:rPr kumimoji="1" lang="en-US" altLang="ja-JP" sz="900" dirty="0">
                          <a:latin typeface="Hiragino Sans W4" panose="020B0400000000000000" pitchFamily="34" charset="-128"/>
                          <a:ea typeface="Hiragino Sans W4" panose="020B0400000000000000" pitchFamily="34" charset="-128"/>
                        </a:rPr>
                        <a:t>1-3-61 </a:t>
                      </a:r>
                      <a:r>
                        <a:rPr kumimoji="1" lang="ja-JP" altLang="en-US" sz="900">
                          <a:latin typeface="Hiragino Sans W4" panose="020B0400000000000000" pitchFamily="34" charset="-128"/>
                          <a:ea typeface="Hiragino Sans W4" panose="020B0400000000000000" pitchFamily="34" charset="-128"/>
                        </a:rPr>
                        <a:t>東京ドームシティ</a:t>
                      </a:r>
                    </a:p>
                  </a:txBody>
                  <a:tcPr anchor="ctr">
                    <a:solidFill>
                      <a:srgbClr val="F9B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4041370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32</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IIDABASHI SECOND</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飯田橋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東京都文京区後楽</a:t>
                      </a:r>
                      <a:r>
                        <a:rPr kumimoji="1" lang="en-US" altLang="ja-JP" sz="900" dirty="0">
                          <a:latin typeface="Hiragino Sans W4" panose="020B0400000000000000" pitchFamily="34" charset="-128"/>
                          <a:ea typeface="Hiragino Sans W4" panose="020B0400000000000000" pitchFamily="34" charset="-128"/>
                        </a:rPr>
                        <a:t>2-22-2 </a:t>
                      </a:r>
                      <a:r>
                        <a:rPr kumimoji="1" lang="ja-JP" altLang="en-US" sz="900">
                          <a:latin typeface="Hiragino Sans W4" panose="020B0400000000000000" pitchFamily="34" charset="-128"/>
                          <a:ea typeface="Hiragino Sans W4" panose="020B0400000000000000" pitchFamily="34" charset="-128"/>
                        </a:rPr>
                        <a:t>後楽園ばあば</a:t>
                      </a:r>
                    </a:p>
                  </a:txBody>
                  <a:tcPr anchor="ctr">
                    <a:solidFill>
                      <a:srgbClr val="FFE1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Hiragino Sans W4" panose="020B0400000000000000" pitchFamily="34" charset="-128"/>
                          <a:ea typeface="Hiragino Sans W4" panose="020B0400000000000000" pitchFamily="34" charset="-128"/>
                        </a:rPr>
                        <a:t>6,000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200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732368737"/>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33</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IKEBUKURO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東京都豊島区東池袋</a:t>
                      </a:r>
                      <a:r>
                        <a:rPr kumimoji="1" lang="en-US" altLang="ja-JP" sz="900" dirty="0">
                          <a:latin typeface="Hiragino Sans W4" panose="020B0400000000000000" pitchFamily="34" charset="-128"/>
                          <a:ea typeface="Hiragino Sans W4" panose="020B0400000000000000" pitchFamily="34" charset="-128"/>
                        </a:rPr>
                        <a:t>1</a:t>
                      </a:r>
                      <a:r>
                        <a:rPr kumimoji="1" lang="ja-JP" altLang="en-US" sz="900">
                          <a:latin typeface="Hiragino Sans W4" panose="020B0400000000000000" pitchFamily="34" charset="-128"/>
                          <a:ea typeface="Hiragino Sans W4" panose="020B0400000000000000" pitchFamily="34" charset="-128"/>
                        </a:rPr>
                        <a:t>丁目</a:t>
                      </a:r>
                      <a:r>
                        <a:rPr kumimoji="1" lang="en-US" altLang="ja-JP" sz="900" dirty="0">
                          <a:latin typeface="Hiragino Sans W4" panose="020B0400000000000000" pitchFamily="34" charset="-128"/>
                          <a:ea typeface="Hiragino Sans W4" panose="020B0400000000000000" pitchFamily="34" charset="-128"/>
                        </a:rPr>
                        <a:t>8-1</a:t>
                      </a:r>
                      <a:r>
                        <a:rPr kumimoji="1" lang="en" altLang="ja-JP" sz="900" dirty="0">
                          <a:latin typeface="Hiragino Sans W4" panose="020B0400000000000000" pitchFamily="34" charset="-128"/>
                          <a:ea typeface="Hiragino Sans W4" panose="020B0400000000000000" pitchFamily="34" charset="-128"/>
                        </a:rPr>
                        <a:t>WACCA</a:t>
                      </a:r>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15,000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500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algn="ct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3870537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34</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 altLang="ja-JP" sz="1000" dirty="0">
                          <a:latin typeface="Hiragino Sans W4" panose="020B0400000000000000" pitchFamily="34" charset="-128"/>
                          <a:ea typeface="Hiragino Sans W4" panose="020B0400000000000000" pitchFamily="34" charset="-128"/>
                        </a:rPr>
                        <a:t>THE TOBACCO HIGASHIIKEBUKURO</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池袋</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東京都豊島区東池袋３丁目２２−１７</a:t>
                      </a: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294692062"/>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35</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SHIBUYA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渋谷</a:t>
                      </a:r>
                    </a:p>
                  </a:txBody>
                  <a:tcPr anchor="ctr">
                    <a:solidFill>
                      <a:srgbClr val="F9B099"/>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東京都渋谷区渋谷一丁目</a:t>
                      </a:r>
                      <a:r>
                        <a:rPr kumimoji="1" lang="en-US" altLang="ja-JP" sz="900" dirty="0">
                          <a:latin typeface="Hiragino Sans W4" panose="020B0400000000000000" pitchFamily="34" charset="-128"/>
                          <a:ea typeface="Hiragino Sans W4" panose="020B0400000000000000" pitchFamily="34" charset="-128"/>
                        </a:rPr>
                        <a:t>23-21</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54,000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1,800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Hiragino Sans W4" panose="020B0400000000000000" pitchFamily="34" charset="-128"/>
                          <a:ea typeface="Hiragino Sans W4" panose="020B0400000000000000" pitchFamily="34" charset="-128"/>
                        </a:rPr>
                        <a:t>◯</a:t>
                      </a:r>
                      <a:endParaRPr kumimoji="1" lang="ja-JP" altLang="en-US" sz="1100">
                        <a:latin typeface="Hiragino Sans W4" panose="020B0400000000000000" pitchFamily="34" charset="-128"/>
                        <a:ea typeface="Hiragino Sans W4" panose="020B0400000000000000" pitchFamily="34" charset="-128"/>
                      </a:endParaRPr>
                    </a:p>
                  </a:txBody>
                  <a:tcPr anchor="ctr">
                    <a:solidFill>
                      <a:srgbClr val="F9B0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9B099"/>
                    </a:solidFill>
                  </a:tcPr>
                </a:tc>
                <a:extLst>
                  <a:ext uri="{0D108BD9-81ED-4DB2-BD59-A6C34878D82A}">
                    <a16:rowId xmlns:a16="http://schemas.microsoft.com/office/drawing/2014/main" val="2263305794"/>
                  </a:ext>
                </a:extLst>
              </a:tr>
              <a:tr h="411749">
                <a:tc>
                  <a:txBody>
                    <a:bodyPr/>
                    <a:lstStyle/>
                    <a:p>
                      <a:r>
                        <a:rPr kumimoji="1" lang="en-US" altLang="ja-JP" sz="800" dirty="0">
                          <a:latin typeface="Hiragino Sans W4" panose="020B0400000000000000" pitchFamily="34" charset="-128"/>
                          <a:ea typeface="Hiragino Sans W4" panose="020B0400000000000000" pitchFamily="34" charset="-128"/>
                        </a:rPr>
                        <a:t>36</a:t>
                      </a:r>
                      <a:endParaRPr kumimoji="1" lang="ja-JP" altLang="en-US" sz="8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THE TOBACCO AOYAMA</a:t>
                      </a:r>
                      <a:endParaRPr kumimoji="1" lang="ja-JP" altLang="en-US" sz="10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青山</a:t>
                      </a:r>
                    </a:p>
                  </a:txBody>
                  <a:tcPr anchor="ctr">
                    <a:solidFill>
                      <a:srgbClr val="FFE1DB"/>
                    </a:solidFill>
                  </a:tcPr>
                </a:tc>
                <a:tc>
                  <a:txBody>
                    <a:bodyPr/>
                    <a:lstStyle/>
                    <a:p>
                      <a:r>
                        <a:rPr kumimoji="1" lang="ja-JP" altLang="en-US" sz="900">
                          <a:latin typeface="Hiragino Sans W4" panose="020B0400000000000000" pitchFamily="34" charset="-128"/>
                          <a:ea typeface="Hiragino Sans W4" panose="020B0400000000000000" pitchFamily="34" charset="-128"/>
                        </a:rPr>
                        <a:t>東京都渋谷区神宮前</a:t>
                      </a:r>
                      <a:r>
                        <a:rPr kumimoji="1" lang="en-US" altLang="ja-JP" sz="900" dirty="0">
                          <a:latin typeface="Hiragino Sans W4" panose="020B0400000000000000" pitchFamily="34" charset="-128"/>
                          <a:ea typeface="Hiragino Sans W4" panose="020B0400000000000000" pitchFamily="34" charset="-128"/>
                        </a:rPr>
                        <a:t>5-51-8 </a:t>
                      </a:r>
                      <a:r>
                        <a:rPr kumimoji="1" lang="ja-JP" altLang="en-US" sz="900">
                          <a:latin typeface="Hiragino Sans W4" panose="020B0400000000000000" pitchFamily="34" charset="-128"/>
                          <a:ea typeface="Hiragino Sans W4" panose="020B0400000000000000" pitchFamily="34" charset="-128"/>
                        </a:rPr>
                        <a:t>ラ・ポルト青山</a:t>
                      </a:r>
                      <a:r>
                        <a:rPr kumimoji="1" lang="en" altLang="ja-JP" sz="900" dirty="0">
                          <a:latin typeface="Hiragino Sans W4" panose="020B0400000000000000" pitchFamily="34" charset="-128"/>
                          <a:ea typeface="Hiragino Sans W4" panose="020B0400000000000000" pitchFamily="34" charset="-128"/>
                        </a:rPr>
                        <a:t>B1F</a:t>
                      </a:r>
                      <a:endParaRPr kumimoji="1" lang="ja-JP" altLang="en-US" sz="900">
                        <a:latin typeface="Hiragino Sans W4" panose="020B0400000000000000" pitchFamily="34" charset="-128"/>
                        <a:ea typeface="Hiragino Sans W4" panose="020B0400000000000000" pitchFamily="34" charset="-128"/>
                      </a:endParaRPr>
                    </a:p>
                  </a:txBody>
                  <a:tcPr anchor="ctr">
                    <a:solidFill>
                      <a:srgbClr val="FFE1DB"/>
                    </a:solidFill>
                  </a:tcPr>
                </a:tc>
                <a:tc>
                  <a:txBody>
                    <a:bodyPr/>
                    <a:lstStyle/>
                    <a:p>
                      <a:r>
                        <a:rPr kumimoji="1" lang="en-US" altLang="ja-JP" sz="1000" dirty="0">
                          <a:latin typeface="Hiragino Sans W4" panose="020B0400000000000000" pitchFamily="34" charset="-128"/>
                          <a:ea typeface="Hiragino Sans W4" panose="020B0400000000000000" pitchFamily="34" charset="-128"/>
                        </a:rPr>
                        <a:t>9,000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300</a:t>
                      </a:r>
                      <a:r>
                        <a:rPr kumimoji="1" lang="ja-JP" altLang="en-US" sz="1000">
                          <a:latin typeface="Hiragino Sans W4" panose="020B0400000000000000" pitchFamily="34" charset="-128"/>
                          <a:ea typeface="Hiragino Sans W4" panose="020B0400000000000000" pitchFamily="34" charset="-128"/>
                        </a:rPr>
                        <a:t>人</a:t>
                      </a:r>
                      <a:r>
                        <a:rPr kumimoji="1" lang="en-US" altLang="ja-JP" sz="1000" dirty="0">
                          <a:latin typeface="Hiragino Sans W4" panose="020B0400000000000000" pitchFamily="34" charset="-128"/>
                          <a:ea typeface="Hiragino Sans W4" panose="020B0400000000000000" pitchFamily="34" charset="-128"/>
                        </a:rPr>
                        <a:t>/</a:t>
                      </a:r>
                      <a:r>
                        <a:rPr kumimoji="1" lang="ja-JP" altLang="en-US" sz="1000">
                          <a:latin typeface="Hiragino Sans W4" panose="020B0400000000000000" pitchFamily="34" charset="-128"/>
                          <a:ea typeface="Hiragino Sans W4" panose="020B0400000000000000" pitchFamily="34" charset="-128"/>
                        </a:rPr>
                        <a:t>日）</a:t>
                      </a: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Hiragino Sans W4" panose="020B0400000000000000" pitchFamily="34" charset="-128"/>
                          <a:ea typeface="Hiragino Sans W4" panose="020B0400000000000000" pitchFamily="34" charset="-128"/>
                          <a:cs typeface="+mn-cs"/>
                        </a:rPr>
                        <a:t>要相談</a:t>
                      </a:r>
                      <a:endParaRPr kumimoji="1" lang="en-US" altLang="ja-JP" sz="700" b="0" i="0" u="none" strike="noStrike" kern="1200" cap="none" spc="0" normalizeH="0" baseline="0" noProof="0" dirty="0">
                        <a:ln>
                          <a:noFill/>
                        </a:ln>
                        <a:solidFill>
                          <a:prstClr val="black"/>
                        </a:solidFill>
                        <a:effectLst/>
                        <a:uLnTx/>
                        <a:uFillTx/>
                        <a:latin typeface="Hiragino Sans W4" panose="020B0400000000000000" pitchFamily="34" charset="-128"/>
                        <a:ea typeface="Hiragino Sans W4" panose="020B0400000000000000" pitchFamily="34" charset="-128"/>
                        <a:cs typeface="+mn-cs"/>
                      </a:endParaRPr>
                    </a:p>
                  </a:txBody>
                  <a:tcPr anchor="ctr">
                    <a:solidFill>
                      <a:srgbClr val="FFE1DB"/>
                    </a:solidFill>
                  </a:tcPr>
                </a:tc>
                <a:extLst>
                  <a:ext uri="{0D108BD9-81ED-4DB2-BD59-A6C34878D82A}">
                    <a16:rowId xmlns:a16="http://schemas.microsoft.com/office/drawing/2014/main" val="2179879862"/>
                  </a:ext>
                </a:extLst>
              </a:tr>
            </a:tbl>
          </a:graphicData>
        </a:graphic>
      </p:graphicFrame>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996BF10F-68AF-D992-DEA1-3792DA224D7F}"/>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sz="2200" b="1" spc="300">
                <a:solidFill>
                  <a:srgbClr val="FF6E26"/>
                </a:solidFill>
                <a:latin typeface="Hiragino Sans W7" panose="020B0400000000000000" pitchFamily="34" charset="-128"/>
                <a:ea typeface="Hiragino Sans W7" panose="020B0400000000000000" pitchFamily="34" charset="-128"/>
              </a:rPr>
              <a:t>店舗一覧</a:t>
            </a:r>
            <a:r>
              <a:rPr kumimoji="0" lang="en-US" altLang="ja-JP" sz="2200" b="1" spc="300" dirty="0">
                <a:solidFill>
                  <a:srgbClr val="FF6E26"/>
                </a:solidFill>
                <a:latin typeface="Hiragino Sans W7" panose="020B0400000000000000" pitchFamily="34" charset="-128"/>
                <a:ea typeface="Hiragino Sans W7" panose="020B0400000000000000" pitchFamily="34" charset="-128"/>
              </a:rPr>
              <a:t>(</a:t>
            </a:r>
            <a:r>
              <a:rPr kumimoji="0" lang="ja-JP" altLang="en-US" sz="2200" b="1" spc="300">
                <a:solidFill>
                  <a:srgbClr val="FF6E26"/>
                </a:solidFill>
                <a:latin typeface="Hiragino Sans W7" panose="020B0400000000000000" pitchFamily="34" charset="-128"/>
                <a:ea typeface="Hiragino Sans W7" panose="020B0400000000000000" pitchFamily="34" charset="-128"/>
              </a:rPr>
              <a:t>一部）</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テキスト ボックス 8">
            <a:extLst>
              <a:ext uri="{FF2B5EF4-FFF2-40B4-BE49-F238E27FC236}">
                <a16:creationId xmlns:a16="http://schemas.microsoft.com/office/drawing/2014/main" id="{A4513852-F59C-F7FC-2E0D-2593ACED12E3}"/>
              </a:ext>
            </a:extLst>
          </p:cNvPr>
          <p:cNvSpPr txBox="1"/>
          <p:nvPr/>
        </p:nvSpPr>
        <p:spPr>
          <a:xfrm>
            <a:off x="357051" y="4659086"/>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
        <p:nvSpPr>
          <p:cNvPr id="10" name="スライド番号プレースホルダ 3">
            <a:extLst>
              <a:ext uri="{FF2B5EF4-FFF2-40B4-BE49-F238E27FC236}">
                <a16:creationId xmlns:a16="http://schemas.microsoft.com/office/drawing/2014/main" id="{620291C7-F07C-DADE-742D-4F5A11BA24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E8130D9-90B1-0F16-F108-896C2C220EC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July to </a:t>
            </a:r>
            <a:r>
              <a:rPr lang="en-US" altLang="ja-JP" sz="1000" dirty="0">
                <a:solidFill>
                  <a:srgbClr val="FE5519"/>
                </a:solidFill>
                <a:latin typeface="DIN Alternate" panose="020B0500000000000000" pitchFamily="34" charset="0"/>
                <a:ea typeface="Hiragino Sans W1" panose="020B0300000000000000" pitchFamily="34" charset="-128"/>
              </a:rPr>
              <a:t>December</a:t>
            </a:r>
            <a:r>
              <a:rPr lang="en" altLang="ja-JP" sz="1000" dirty="0">
                <a:solidFill>
                  <a:srgbClr val="FE5519"/>
                </a:solidFill>
                <a:latin typeface="DIN Alternate" panose="020B0500000000000000" pitchFamily="34" charset="0"/>
                <a:ea typeface="Hiragino Sans W1" panose="020B0300000000000000" pitchFamily="34" charset="-128"/>
              </a:rPr>
              <a:t> 2024 </a:t>
            </a:r>
            <a:r>
              <a:rPr lang="ja-JP" altLang="en-US" sz="1000">
                <a:solidFill>
                  <a:srgbClr val="FE5519"/>
                </a:solidFill>
                <a:latin typeface="DIN Alternate" panose="020B0500000000000000" pitchFamily="34" charset="0"/>
                <a:ea typeface="Hiragino Sans W1" panose="020B0300000000000000" pitchFamily="34" charset="-128"/>
              </a:rPr>
              <a:t>│</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
        <p:nvSpPr>
          <p:cNvPr id="12" name="テキスト ボックス 11">
            <a:extLst>
              <a:ext uri="{FF2B5EF4-FFF2-40B4-BE49-F238E27FC236}">
                <a16:creationId xmlns:a16="http://schemas.microsoft.com/office/drawing/2014/main" id="{3105089A-FD31-61AE-6221-7021B9030276}"/>
              </a:ext>
            </a:extLst>
          </p:cNvPr>
          <p:cNvSpPr txBox="1"/>
          <p:nvPr/>
        </p:nvSpPr>
        <p:spPr>
          <a:xfrm>
            <a:off x="8631581" y="524155"/>
            <a:ext cx="3931378"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1" lang="en-US" altLang="ja-JP" sz="900" dirty="0">
                <a:solidFill>
                  <a:srgbClr val="FF6E26"/>
                </a:solidFill>
              </a:rPr>
              <a:t>※</a:t>
            </a:r>
            <a:r>
              <a:rPr kumimoji="1" lang="ja-JP" altLang="en-US" sz="900">
                <a:solidFill>
                  <a:srgbClr val="FF6E26"/>
                </a:solidFill>
              </a:rPr>
              <a:t>下記店舗は</a:t>
            </a:r>
            <a:r>
              <a:rPr kumimoji="1" lang="en-US" altLang="ja-JP" sz="900" dirty="0">
                <a:solidFill>
                  <a:srgbClr val="FF6E26"/>
                </a:solidFill>
              </a:rPr>
              <a:t>BREAK</a:t>
            </a:r>
            <a:r>
              <a:rPr kumimoji="1" lang="ja-JP" altLang="en-US" sz="900">
                <a:solidFill>
                  <a:srgbClr val="FF6E26"/>
                </a:solidFill>
              </a:rPr>
              <a:t>サイネージの設置はしておりません。</a:t>
            </a:r>
            <a:endParaRPr kumimoji="1" lang="en-US" altLang="ja-JP" sz="900" dirty="0">
              <a:solidFill>
                <a:srgbClr val="FF6E26"/>
              </a:solidFill>
            </a:endParaRPr>
          </a:p>
          <a:p>
            <a:r>
              <a:rPr lang="ja-JP" altLang="en-US" sz="900">
                <a:solidFill>
                  <a:srgbClr val="FF6E26"/>
                </a:solidFill>
                <a:latin typeface="Hiragino Sans W4" panose="020B0400000000000000" pitchFamily="34" charset="-128"/>
                <a:ea typeface="Hiragino Sans W4" panose="020B0400000000000000" pitchFamily="34" charset="-128"/>
              </a:rPr>
              <a:t>・</a:t>
            </a:r>
            <a:r>
              <a:rPr lang="en" altLang="ja-JP" sz="900" dirty="0">
                <a:solidFill>
                  <a:srgbClr val="FF6E26"/>
                </a:solidFill>
                <a:latin typeface="Hiragino Sans W4" panose="020B0400000000000000" pitchFamily="34" charset="-128"/>
                <a:ea typeface="Hiragino Sans W4" panose="020B0400000000000000" pitchFamily="34" charset="-128"/>
              </a:rPr>
              <a:t>THE TOBACCO KYOBASHI</a:t>
            </a:r>
          </a:p>
        </p:txBody>
      </p:sp>
    </p:spTree>
    <p:extLst>
      <p:ext uri="{BB962C8B-B14F-4D97-AF65-F5344CB8AC3E}">
        <p14:creationId xmlns:p14="http://schemas.microsoft.com/office/powerpoint/2010/main" val="1740683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19726</TotalTime>
  <Words>5578</Words>
  <Application>Microsoft Macintosh PowerPoint</Application>
  <PresentationFormat>ワイド画面</PresentationFormat>
  <Paragraphs>1149</Paragraphs>
  <Slides>34</Slides>
  <Notes>18</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34</vt:i4>
      </vt:variant>
    </vt:vector>
  </HeadingPairs>
  <TitlesOfParts>
    <vt:vector size="52"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KANDA</vt:lpstr>
      <vt:lpstr>／ YOKOHAMA STATION</vt:lpstr>
      <vt:lpstr>／ HIBIYA</vt:lpstr>
      <vt:lpstr>／ SHIODOME</vt:lpstr>
      <vt:lpstr>／ KYOBASHI</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湯川 健太</cp:lastModifiedBy>
  <cp:revision>125</cp:revision>
  <cp:lastPrinted>2024-04-09T09:53:51Z</cp:lastPrinted>
  <dcterms:created xsi:type="dcterms:W3CDTF">2021-02-17T06:04:19Z</dcterms:created>
  <dcterms:modified xsi:type="dcterms:W3CDTF">2024-08-28T13:58:19Z</dcterms:modified>
</cp:coreProperties>
</file>