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Lst>
  <p:notesMasterIdLst>
    <p:notesMasterId r:id="rId33"/>
  </p:notesMasterIdLst>
  <p:handoutMasterIdLst>
    <p:handoutMasterId r:id="rId34"/>
  </p:handoutMasterIdLst>
  <p:sldIdLst>
    <p:sldId id="3233" r:id="rId3"/>
    <p:sldId id="3247" r:id="rId4"/>
    <p:sldId id="1400" r:id="rId5"/>
    <p:sldId id="2826" r:id="rId6"/>
    <p:sldId id="2134807717" r:id="rId7"/>
    <p:sldId id="2134807719" r:id="rId8"/>
    <p:sldId id="3246" r:id="rId9"/>
    <p:sldId id="1387" r:id="rId10"/>
    <p:sldId id="3238" r:id="rId11"/>
    <p:sldId id="1429" r:id="rId12"/>
    <p:sldId id="1432" r:id="rId13"/>
    <p:sldId id="1434" r:id="rId14"/>
    <p:sldId id="1431" r:id="rId15"/>
    <p:sldId id="1436" r:id="rId16"/>
    <p:sldId id="1441" r:id="rId17"/>
    <p:sldId id="3256" r:id="rId18"/>
    <p:sldId id="3249" r:id="rId19"/>
    <p:sldId id="1446" r:id="rId20"/>
    <p:sldId id="3240" r:id="rId21"/>
    <p:sldId id="3242" r:id="rId22"/>
    <p:sldId id="3255" r:id="rId23"/>
    <p:sldId id="3254" r:id="rId24"/>
    <p:sldId id="3257" r:id="rId25"/>
    <p:sldId id="3243" r:id="rId26"/>
    <p:sldId id="3244" r:id="rId27"/>
    <p:sldId id="1481" r:id="rId28"/>
    <p:sldId id="1482" r:id="rId29"/>
    <p:sldId id="1483" r:id="rId30"/>
    <p:sldId id="1484" r:id="rId31"/>
    <p:sldId id="564" r:id="rId3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E26"/>
    <a:srgbClr val="FFE1DB"/>
    <a:srgbClr val="FD5418"/>
    <a:srgbClr val="45140A"/>
    <a:srgbClr val="000000"/>
    <a:srgbClr val="712210"/>
    <a:srgbClr val="4C180B"/>
    <a:srgbClr val="983112"/>
    <a:srgbClr val="FFCCAC"/>
    <a:srgbClr val="FFDF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97"/>
    <p:restoredTop sz="95861"/>
  </p:normalViewPr>
  <p:slideViewPr>
    <p:cSldViewPr snapToGrid="0" snapToObjects="1">
      <p:cViewPr varScale="1">
        <p:scale>
          <a:sx n="125" d="100"/>
          <a:sy n="125" d="100"/>
        </p:scale>
        <p:origin x="57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CE655F33-77FB-BAFF-027F-523993F404E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DBC1D714-5EBE-C5E0-F966-10E7F6AEC3F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2CCB02-C593-D549-BA60-B808D9CCD718}" type="datetimeFigureOut">
              <a:rPr kumimoji="1" lang="ja-JP" altLang="en-US" smtClean="0"/>
              <a:t>2024/10/22</a:t>
            </a:fld>
            <a:endParaRPr kumimoji="1" lang="ja-JP" altLang="en-US"/>
          </a:p>
        </p:txBody>
      </p:sp>
      <p:sp>
        <p:nvSpPr>
          <p:cNvPr id="4" name="フッター プレースホルダー 3">
            <a:extLst>
              <a:ext uri="{FF2B5EF4-FFF2-40B4-BE49-F238E27FC236}">
                <a16:creationId xmlns:a16="http://schemas.microsoft.com/office/drawing/2014/main" id="{5662AC01-341B-2A47-4207-B2D6AF1CF28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00D62534-0013-AA00-EFB7-508916DE173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5478D6-4F86-FB42-824B-3B3E01CCF01A}" type="slidenum">
              <a:rPr kumimoji="1" lang="ja-JP" altLang="en-US" smtClean="0"/>
              <a:t>‹#›</a:t>
            </a:fld>
            <a:endParaRPr kumimoji="1" lang="ja-JP" altLang="en-US"/>
          </a:p>
        </p:txBody>
      </p:sp>
    </p:spTree>
    <p:extLst>
      <p:ext uri="{BB962C8B-B14F-4D97-AF65-F5344CB8AC3E}">
        <p14:creationId xmlns:p14="http://schemas.microsoft.com/office/powerpoint/2010/main" val="1712405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D8E42D-A262-C34D-82FE-7E32D5D294B9}" type="datetimeFigureOut">
              <a:rPr kumimoji="1" lang="ja-JP" altLang="en-US" smtClean="0"/>
              <a:t>2024/10/22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A31520-52E2-1E44-9DE5-EBA0E4CF88BB}" type="slidenum">
              <a:rPr kumimoji="1" lang="ja-JP" altLang="en-US" smtClean="0"/>
              <a:t>‹#›</a:t>
            </a:fld>
            <a:endParaRPr kumimoji="1" lang="ja-JP" altLang="en-US"/>
          </a:p>
        </p:txBody>
      </p:sp>
    </p:spTree>
    <p:extLst>
      <p:ext uri="{BB962C8B-B14F-4D97-AF65-F5344CB8AC3E}">
        <p14:creationId xmlns:p14="http://schemas.microsoft.com/office/powerpoint/2010/main" val="181869388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2A31520-52E2-1E44-9DE5-EBA0E4CF88BB}" type="slidenum">
              <a:rPr kumimoji="1" lang="ja-JP" altLang="en-US" smtClean="0"/>
              <a:t>1</a:t>
            </a:fld>
            <a:endParaRPr kumimoji="1" lang="ja-JP" altLang="en-US"/>
          </a:p>
        </p:txBody>
      </p:sp>
    </p:spTree>
    <p:extLst>
      <p:ext uri="{BB962C8B-B14F-4D97-AF65-F5344CB8AC3E}">
        <p14:creationId xmlns:p14="http://schemas.microsoft.com/office/powerpoint/2010/main" val="922836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574675"/>
            <a:ext cx="6592888" cy="3709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dirty="0">
                <a:latin typeface="Hiragino Kaku Gothic Pro W3" panose="020B0300000000000000" pitchFamily="34" charset="-128"/>
                <a:ea typeface="Hiragino Kaku Gothic Pro W3" panose="020B0300000000000000" pitchFamily="34" charset="-128"/>
              </a:rPr>
              <a:t>Notes view: </a:t>
            </a:r>
            <a:fld id="{128CEAFE-FA94-43E5-B0FF-D47E1CCDD1B4}" type="slidenum">
              <a:rPr lang="en-US" smtClean="0">
                <a:latin typeface="Hiragino Kaku Gothic Pro W3" panose="020B0300000000000000" pitchFamily="34" charset="-128"/>
                <a:ea typeface="Hiragino Kaku Gothic Pro W3" panose="020B0300000000000000" pitchFamily="34" charset="-128"/>
              </a:rPr>
              <a:pPr/>
              <a:t>13</a:t>
            </a:fld>
            <a:endParaRPr lang="en-US"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1168987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574675"/>
            <a:ext cx="6592888" cy="3709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dirty="0">
                <a:latin typeface="Hiragino Kaku Gothic Pro W3" panose="020B0300000000000000" pitchFamily="34" charset="-128"/>
                <a:ea typeface="Hiragino Kaku Gothic Pro W3" panose="020B0300000000000000" pitchFamily="34" charset="-128"/>
              </a:rPr>
              <a:t>Notes view: </a:t>
            </a:r>
            <a:fld id="{128CEAFE-FA94-43E5-B0FF-D47E1CCDD1B4}" type="slidenum">
              <a:rPr lang="en-US" smtClean="0">
                <a:latin typeface="Hiragino Kaku Gothic Pro W3" panose="020B0300000000000000" pitchFamily="34" charset="-128"/>
                <a:ea typeface="Hiragino Kaku Gothic Pro W3" panose="020B0300000000000000" pitchFamily="34" charset="-128"/>
              </a:rPr>
              <a:pPr/>
              <a:t>14</a:t>
            </a:fld>
            <a:endParaRPr lang="en-US"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966966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574675"/>
            <a:ext cx="6592888" cy="37099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latin typeface="Hiragino Kaku Gothic Pro W3" panose="020B0300000000000000" pitchFamily="34" charset="-128"/>
                <a:ea typeface="Hiragino Kaku Gothic Pro W3" panose="020B0300000000000000" pitchFamily="34" charset="-128"/>
              </a:rPr>
              <a:t>Notes view: </a:t>
            </a:r>
            <a:fld id="{128CEAFE-FA94-43E5-B0FF-D47E1CCDD1B4}" type="slidenum">
              <a:rPr lang="en-US" smtClean="0">
                <a:latin typeface="Hiragino Kaku Gothic Pro W3" panose="020B0300000000000000" pitchFamily="34" charset="-128"/>
                <a:ea typeface="Hiragino Kaku Gothic Pro W3" panose="020B0300000000000000" pitchFamily="34" charset="-128"/>
              </a:rPr>
              <a:pPr/>
              <a:t>15</a:t>
            </a:fld>
            <a:endParaRPr lang="en-US"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3779750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endParaRPr>
          </a:p>
        </p:txBody>
      </p:sp>
    </p:spTree>
    <p:extLst>
      <p:ext uri="{BB962C8B-B14F-4D97-AF65-F5344CB8AC3E}">
        <p14:creationId xmlns:p14="http://schemas.microsoft.com/office/powerpoint/2010/main" val="3175737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endParaRPr>
          </a:p>
        </p:txBody>
      </p:sp>
    </p:spTree>
    <p:extLst>
      <p:ext uri="{BB962C8B-B14F-4D97-AF65-F5344CB8AC3E}">
        <p14:creationId xmlns:p14="http://schemas.microsoft.com/office/powerpoint/2010/main" val="464135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endParaRPr lang="en-US" altLang="ja-JP" sz="1800" b="0" i="0" u="none" strike="noStrike"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endParaRPr>
          </a:p>
        </p:txBody>
      </p:sp>
    </p:spTree>
    <p:extLst>
      <p:ext uri="{BB962C8B-B14F-4D97-AF65-F5344CB8AC3E}">
        <p14:creationId xmlns:p14="http://schemas.microsoft.com/office/powerpoint/2010/main" val="368365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996825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endParaRPr>
          </a:p>
        </p:txBody>
      </p:sp>
    </p:spTree>
    <p:extLst>
      <p:ext uri="{BB962C8B-B14F-4D97-AF65-F5344CB8AC3E}">
        <p14:creationId xmlns:p14="http://schemas.microsoft.com/office/powerpoint/2010/main" val="1043344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574675"/>
            <a:ext cx="6592888" cy="3709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dirty="0">
                <a:latin typeface="Hiragino Kaku Gothic Pro W3" panose="020B0300000000000000" pitchFamily="34" charset="-128"/>
                <a:ea typeface="Hiragino Kaku Gothic Pro W3" panose="020B0300000000000000" pitchFamily="34" charset="-128"/>
              </a:rPr>
              <a:t>Notes view: </a:t>
            </a:r>
            <a:fld id="{128CEAFE-FA94-43E5-B0FF-D47E1CCDD1B4}" type="slidenum">
              <a:rPr lang="en-US" smtClean="0">
                <a:latin typeface="Hiragino Kaku Gothic Pro W3" panose="020B0300000000000000" pitchFamily="34" charset="-128"/>
                <a:ea typeface="Hiragino Kaku Gothic Pro W3" panose="020B0300000000000000" pitchFamily="34" charset="-128"/>
              </a:rPr>
              <a:pPr/>
              <a:t>9</a:t>
            </a:fld>
            <a:endParaRPr lang="en-US"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671114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574675"/>
            <a:ext cx="6592888" cy="3709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dirty="0">
                <a:latin typeface="Hiragino Kaku Gothic Pro W3" panose="020B0300000000000000" pitchFamily="34" charset="-128"/>
                <a:ea typeface="Hiragino Kaku Gothic Pro W3" panose="020B0300000000000000" pitchFamily="34" charset="-128"/>
              </a:rPr>
              <a:t>Notes view: </a:t>
            </a:r>
            <a:fld id="{128CEAFE-FA94-43E5-B0FF-D47E1CCDD1B4}" type="slidenum">
              <a:rPr lang="en-US" smtClean="0">
                <a:latin typeface="Hiragino Kaku Gothic Pro W3" panose="020B0300000000000000" pitchFamily="34" charset="-128"/>
                <a:ea typeface="Hiragino Kaku Gothic Pro W3" panose="020B0300000000000000" pitchFamily="34" charset="-128"/>
              </a:rPr>
              <a:pPr/>
              <a:t>10</a:t>
            </a:fld>
            <a:endParaRPr lang="en-US"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1834149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574675"/>
            <a:ext cx="6592888" cy="3709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dirty="0">
                <a:latin typeface="Hiragino Kaku Gothic Pro W3" panose="020B0300000000000000" pitchFamily="34" charset="-128"/>
                <a:ea typeface="Hiragino Kaku Gothic Pro W3" panose="020B0300000000000000" pitchFamily="34" charset="-128"/>
              </a:rPr>
              <a:t>Notes view: </a:t>
            </a:r>
            <a:fld id="{128CEAFE-FA94-43E5-B0FF-D47E1CCDD1B4}" type="slidenum">
              <a:rPr lang="en-US" smtClean="0">
                <a:latin typeface="Hiragino Kaku Gothic Pro W3" panose="020B0300000000000000" pitchFamily="34" charset="-128"/>
                <a:ea typeface="Hiragino Kaku Gothic Pro W3" panose="020B0300000000000000" pitchFamily="34" charset="-128"/>
              </a:rPr>
              <a:pPr/>
              <a:t>11</a:t>
            </a:fld>
            <a:endParaRPr lang="en-US"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2296250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574675"/>
            <a:ext cx="6592888" cy="3709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dirty="0">
                <a:latin typeface="Hiragino Kaku Gothic Pro W3" panose="020B0300000000000000" pitchFamily="34" charset="-128"/>
                <a:ea typeface="Hiragino Kaku Gothic Pro W3" panose="020B0300000000000000" pitchFamily="34" charset="-128"/>
              </a:rPr>
              <a:t>Notes view: </a:t>
            </a:r>
            <a:fld id="{128CEAFE-FA94-43E5-B0FF-D47E1CCDD1B4}" type="slidenum">
              <a:rPr lang="en-US" smtClean="0">
                <a:latin typeface="Hiragino Kaku Gothic Pro W3" panose="020B0300000000000000" pitchFamily="34" charset="-128"/>
                <a:ea typeface="Hiragino Kaku Gothic Pro W3" panose="020B0300000000000000" pitchFamily="34" charset="-128"/>
              </a:rPr>
              <a:pPr/>
              <a:t>12</a:t>
            </a:fld>
            <a:endParaRPr lang="en-US"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3263983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8BDFE2-8380-C646-ADE4-9E67841615A6}"/>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2415986B-6101-7C44-9AFC-87C2A20406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62B9F464-A93C-0749-BD1E-81BA5C03EF73}"/>
              </a:ext>
            </a:extLst>
          </p:cNvPr>
          <p:cNvSpPr>
            <a:spLocks noGrp="1"/>
          </p:cNvSpPr>
          <p:nvPr>
            <p:ph type="dt" sz="half" idx="10"/>
          </p:nvPr>
        </p:nvSpPr>
        <p:spPr/>
        <p:txBody>
          <a:bodyPr/>
          <a:lstStyle/>
          <a:p>
            <a:fld id="{EFDC2BF0-543E-324F-9F8E-4FF05B86EAE1}" type="datetimeFigureOut">
              <a:rPr kumimoji="1" lang="ja-JP" altLang="en-US" smtClean="0"/>
              <a:t>2024/10/22</a:t>
            </a:fld>
            <a:endParaRPr kumimoji="1" lang="ja-JP" altLang="en-US"/>
          </a:p>
        </p:txBody>
      </p:sp>
      <p:sp>
        <p:nvSpPr>
          <p:cNvPr id="5" name="フッター プレースホルダー 4">
            <a:extLst>
              <a:ext uri="{FF2B5EF4-FFF2-40B4-BE49-F238E27FC236}">
                <a16:creationId xmlns:a16="http://schemas.microsoft.com/office/drawing/2014/main" id="{317C2758-BD65-8448-B9DA-777914E19D8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4B427A1-F951-104F-8B5B-7D1A7CCFAB25}"/>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742181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87A0B4-F0CE-5C44-A12D-C2DB4A5759A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E9A4A82-CAC8-A14C-B3B2-A6F6F840EE6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A669158-24C7-5446-A43E-E6684F3F716D}"/>
              </a:ext>
            </a:extLst>
          </p:cNvPr>
          <p:cNvSpPr>
            <a:spLocks noGrp="1"/>
          </p:cNvSpPr>
          <p:nvPr>
            <p:ph type="dt" sz="half" idx="10"/>
          </p:nvPr>
        </p:nvSpPr>
        <p:spPr/>
        <p:txBody>
          <a:bodyPr/>
          <a:lstStyle/>
          <a:p>
            <a:fld id="{EFDC2BF0-543E-324F-9F8E-4FF05B86EAE1}" type="datetimeFigureOut">
              <a:rPr kumimoji="1" lang="ja-JP" altLang="en-US" smtClean="0"/>
              <a:t>2024/10/22</a:t>
            </a:fld>
            <a:endParaRPr kumimoji="1" lang="ja-JP" altLang="en-US"/>
          </a:p>
        </p:txBody>
      </p:sp>
      <p:sp>
        <p:nvSpPr>
          <p:cNvPr id="5" name="フッター プレースホルダー 4">
            <a:extLst>
              <a:ext uri="{FF2B5EF4-FFF2-40B4-BE49-F238E27FC236}">
                <a16:creationId xmlns:a16="http://schemas.microsoft.com/office/drawing/2014/main" id="{0DB1E3F1-5A13-644D-8729-5E282DDAD80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023CA86-34AB-4448-9EB5-503C14BCFBE6}"/>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2432912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9E789C3-A019-0C43-95F1-3B8BDCD40A9A}"/>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9D9771D-9838-7440-B84A-9EF666D3BB8F}"/>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BE723F6-3180-E447-9567-355069DAFF55}"/>
              </a:ext>
            </a:extLst>
          </p:cNvPr>
          <p:cNvSpPr>
            <a:spLocks noGrp="1"/>
          </p:cNvSpPr>
          <p:nvPr>
            <p:ph type="dt" sz="half" idx="10"/>
          </p:nvPr>
        </p:nvSpPr>
        <p:spPr/>
        <p:txBody>
          <a:bodyPr/>
          <a:lstStyle/>
          <a:p>
            <a:fld id="{EFDC2BF0-543E-324F-9F8E-4FF05B86EAE1}" type="datetimeFigureOut">
              <a:rPr kumimoji="1" lang="ja-JP" altLang="en-US" smtClean="0"/>
              <a:t>2024/10/22</a:t>
            </a:fld>
            <a:endParaRPr kumimoji="1" lang="ja-JP" altLang="en-US"/>
          </a:p>
        </p:txBody>
      </p:sp>
      <p:sp>
        <p:nvSpPr>
          <p:cNvPr id="5" name="フッター プレースホルダー 4">
            <a:extLst>
              <a:ext uri="{FF2B5EF4-FFF2-40B4-BE49-F238E27FC236}">
                <a16:creationId xmlns:a16="http://schemas.microsoft.com/office/drawing/2014/main" id="{6BB6B582-1934-854D-A6F4-3030BFF0F46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2E4A635-18E6-1F45-9974-E0F4F8E5F910}"/>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271918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6725983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73" imgH="476" progId="TCLayout.ActiveDocument.1">
                  <p:embed/>
                </p:oleObj>
              </mc:Choice>
              <mc:Fallback>
                <p:oleObj name="think-cell Slide" r:id="rId5" imgW="473" imgH="47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dirty="0">
              <a:solidFill>
                <a:srgbClr val="FFFFFF"/>
              </a:solidFill>
              <a:latin typeface="Hiragino Kaku Gothic Pro W3" panose="020B0300000000000000" pitchFamily="34" charset="-128"/>
              <a:ea typeface="Hiragino Kaku Gothic Pro W3" panose="020B0300000000000000" pitchFamily="34" charset="-128"/>
              <a:cs typeface="+mj-cs"/>
              <a:sym typeface="Noto Sans JP Bold" panose="020B0800000000000000" pitchFamily="34" charset="-128"/>
            </a:endParaRPr>
          </a:p>
        </p:txBody>
      </p:sp>
      <p:sp>
        <p:nvSpPr>
          <p:cNvPr id="8" name="Title 7"/>
          <p:cNvSpPr>
            <a:spLocks noGrp="1"/>
          </p:cNvSpPr>
          <p:nvPr>
            <p:ph type="title" hasCustomPrompt="1"/>
          </p:nvPr>
        </p:nvSpPr>
        <p:spPr>
          <a:xfrm>
            <a:off x="630000" y="622800"/>
            <a:ext cx="10933350" cy="332399"/>
          </a:xfrm>
        </p:spPr>
        <p:txBody>
          <a:bodyPr/>
          <a:lstStyle>
            <a:lvl1pPr>
              <a:defRPr b="0" i="0">
                <a:latin typeface="Hiragino Kaku Gothic Pro W3" panose="020B0300000000000000" pitchFamily="34" charset="-128"/>
                <a:ea typeface="Hiragino Kaku Gothic Pro W3" panose="020B0300000000000000" pitchFamily="34" charset="-128"/>
                <a:sym typeface="Noto Sans JP Bold" panose="020B0800000000000000" pitchFamily="34" charset="-128"/>
              </a:defRPr>
            </a:lvl1pPr>
          </a:lstStyle>
          <a:p>
            <a:r>
              <a:rPr lang="en-US" dirty="0"/>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b="0" i="0" dirty="0">
                <a:solidFill>
                  <a:schemeClr val="bg1">
                    <a:lumMod val="50000"/>
                  </a:schemeClr>
                </a:solidFill>
                <a:latin typeface="Hiragino Kaku Gothic Pro W3" panose="020B0300000000000000" pitchFamily="34" charset="-128"/>
                <a:ea typeface="Hiragino Kaku Gothic Pro W3" panose="020B0300000000000000" pitchFamily="34" charset="-128"/>
                <a:sym typeface="Noto Sans JP Bold" panose="020B0800000000000000" pitchFamily="34" charset="-128"/>
              </a:rPr>
              <a:t>tobacco2019_ver2.pptx</a:t>
            </a:r>
          </a:p>
        </p:txBody>
      </p:sp>
    </p:spTree>
    <p:extLst>
      <p:ext uri="{BB962C8B-B14F-4D97-AF65-F5344CB8AC3E}">
        <p14:creationId xmlns:p14="http://schemas.microsoft.com/office/powerpoint/2010/main" val="17286957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241157868"/>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3" name="Object 2" hidden="1"/>
                      <p:cNvPicPr/>
                      <p:nvPr/>
                    </p:nvPicPr>
                    <p:blipFill>
                      <a:blip r:embed="rId4"/>
                      <a:stretch>
                        <a:fillRect/>
                      </a:stretch>
                    </p:blipFill>
                    <p:spPr>
                      <a:xfrm>
                        <a:off x="1589" y="1588"/>
                        <a:ext cx="1588" cy="1588"/>
                      </a:xfrm>
                      <a:prstGeom prst="rect">
                        <a:avLst/>
                      </a:prstGeom>
                    </p:spPr>
                  </p:pic>
                </p:oleObj>
              </mc:Fallback>
            </mc:AlternateContent>
          </a:graphicData>
        </a:graphic>
      </p:graphicFrame>
      <p:sp>
        <p:nvSpPr>
          <p:cNvPr id="57" name="Date Placeholder 56"/>
          <p:cNvSpPr>
            <a:spLocks noGrp="1"/>
          </p:cNvSpPr>
          <p:nvPr>
            <p:ph type="dt" sz="half" idx="14"/>
          </p:nvPr>
        </p:nvSpPr>
        <p:spPr/>
        <p:txBody>
          <a:bodyPr/>
          <a:lstStyle>
            <a:lvl1pPr>
              <a:defRPr b="1" i="0">
                <a:solidFill>
                  <a:schemeClr val="bg1">
                    <a:lumMod val="50000"/>
                  </a:schemeClr>
                </a:solidFill>
                <a:latin typeface="Hiragino Kaku Gothic Pro W6" panose="020B0300000000000000" pitchFamily="34" charset="-128"/>
                <a:ea typeface="Hiragino Kaku Gothic Pro W6" panose="020B0300000000000000" pitchFamily="34" charset="-128"/>
                <a:sym typeface="Noto Sans JP Regular" panose="020B0500000000000000" pitchFamily="34" charset="-128"/>
              </a:defRPr>
            </a:lvl1pPr>
          </a:lstStyle>
          <a:p>
            <a:endParaRPr lang="en-US" dirty="0"/>
          </a:p>
        </p:txBody>
      </p:sp>
      <p:sp>
        <p:nvSpPr>
          <p:cNvPr id="8" name="Title 7"/>
          <p:cNvSpPr>
            <a:spLocks noGrp="1"/>
          </p:cNvSpPr>
          <p:nvPr>
            <p:ph type="title" hasCustomPrompt="1"/>
          </p:nvPr>
        </p:nvSpPr>
        <p:spPr>
          <a:xfrm>
            <a:off x="630001" y="622801"/>
            <a:ext cx="10933351" cy="336054"/>
          </a:xfrm>
        </p:spPr>
        <p:txBody>
          <a:bodyPr/>
          <a:lstStyle>
            <a:lvl1pPr>
              <a:defRPr b="1" i="0">
                <a:latin typeface="Hiragino Kaku Gothic Pro W6" panose="020B0300000000000000" pitchFamily="34" charset="-128"/>
                <a:ea typeface="Hiragino Kaku Gothic Pro W6" panose="020B0300000000000000" pitchFamily="34" charset="-128"/>
                <a:sym typeface="Noto Sans JP Regular" panose="020B0500000000000000" pitchFamily="34" charset="-128"/>
              </a:defRPr>
            </a:lvl1pPr>
          </a:lstStyle>
          <a:p>
            <a:r>
              <a:rPr lang="en-US" dirty="0"/>
              <a:t>Click to add title</a:t>
            </a:r>
          </a:p>
        </p:txBody>
      </p:sp>
      <p:sp>
        <p:nvSpPr>
          <p:cNvPr id="2" name="テキスト ボックス 1">
            <a:extLst>
              <a:ext uri="{FF2B5EF4-FFF2-40B4-BE49-F238E27FC236}">
                <a16:creationId xmlns:a16="http://schemas.microsoft.com/office/drawing/2014/main" id="{BA039603-C23A-E8A7-5B81-50C082B76F70}"/>
              </a:ext>
            </a:extLst>
          </p:cNvPr>
          <p:cNvSpPr txBox="1"/>
          <p:nvPr userDrawn="1"/>
        </p:nvSpPr>
        <p:spPr>
          <a:xfrm>
            <a:off x="11475308" y="6474941"/>
            <a:ext cx="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kumimoji="1" lang="ja-JP" altLang="en-US" dirty="0" err="1">
              <a:solidFill>
                <a:srgbClr val="575757"/>
              </a:solidFill>
            </a:endParaRPr>
          </a:p>
        </p:txBody>
      </p:sp>
    </p:spTree>
    <p:extLst>
      <p:ext uri="{BB962C8B-B14F-4D97-AF65-F5344CB8AC3E}">
        <p14:creationId xmlns:p14="http://schemas.microsoft.com/office/powerpoint/2010/main" val="3982470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4B7FF4-7DE4-A442-8A5F-5FE0D26006B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5B9A01A-6D48-504A-980A-5575F178F30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0A435C2-B9BE-1F42-968C-2486D049AC85}"/>
              </a:ext>
            </a:extLst>
          </p:cNvPr>
          <p:cNvSpPr>
            <a:spLocks noGrp="1"/>
          </p:cNvSpPr>
          <p:nvPr>
            <p:ph type="dt" sz="half" idx="10"/>
          </p:nvPr>
        </p:nvSpPr>
        <p:spPr/>
        <p:txBody>
          <a:bodyPr/>
          <a:lstStyle/>
          <a:p>
            <a:fld id="{452403DE-42A9-E24D-87C0-CF0FEE9CF4CF}" type="datetime1">
              <a:rPr kumimoji="1" lang="ja-JP" altLang="en-US" smtClean="0"/>
              <a:t>2024/10/22</a:t>
            </a:fld>
            <a:endParaRPr kumimoji="1" lang="ja-JP" altLang="en-US"/>
          </a:p>
        </p:txBody>
      </p:sp>
      <p:sp>
        <p:nvSpPr>
          <p:cNvPr id="5" name="フッター プレースホルダー 4">
            <a:extLst>
              <a:ext uri="{FF2B5EF4-FFF2-40B4-BE49-F238E27FC236}">
                <a16:creationId xmlns:a16="http://schemas.microsoft.com/office/drawing/2014/main" id="{AE6F69A5-91BE-4C40-8ABD-BB001E544E6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CF3C45F-AA75-FE47-8E34-D8CA581A07F4}"/>
              </a:ext>
            </a:extLst>
          </p:cNvPr>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34433778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5D7305-532B-AD40-9EFF-624B8519F6C2}"/>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6FE60A6-8CF1-F34E-9EF8-CC3252996F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F6F67E8-E820-5246-A24F-ECAE9667018F}"/>
              </a:ext>
            </a:extLst>
          </p:cNvPr>
          <p:cNvSpPr>
            <a:spLocks noGrp="1"/>
          </p:cNvSpPr>
          <p:nvPr>
            <p:ph type="dt" sz="half" idx="10"/>
          </p:nvPr>
        </p:nvSpPr>
        <p:spPr/>
        <p:txBody>
          <a:bodyPr/>
          <a:lstStyle/>
          <a:p>
            <a:fld id="{8A008FBD-3973-AB40-9FE1-6B3235DC5015}" type="datetime1">
              <a:rPr kumimoji="1" lang="ja-JP" altLang="en-US" smtClean="0"/>
              <a:t>2024/10/22</a:t>
            </a:fld>
            <a:endParaRPr kumimoji="1" lang="ja-JP" altLang="en-US"/>
          </a:p>
        </p:txBody>
      </p:sp>
      <p:sp>
        <p:nvSpPr>
          <p:cNvPr id="5" name="フッター プレースホルダー 4">
            <a:extLst>
              <a:ext uri="{FF2B5EF4-FFF2-40B4-BE49-F238E27FC236}">
                <a16:creationId xmlns:a16="http://schemas.microsoft.com/office/drawing/2014/main" id="{76A60B24-4765-BF45-8B28-C96F0C909D0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10D45D5-F3AF-CB4C-B3A2-86A798DCC7D0}"/>
              </a:ext>
            </a:extLst>
          </p:cNvPr>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160141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2601E0-B7DE-0D49-8119-ED6B2C4DBA2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E259FB6-606C-8F4A-99E0-BFF183841CE9}"/>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890B2F8-8D9A-104A-B670-F608EDD66D44}"/>
              </a:ext>
            </a:extLst>
          </p:cNvPr>
          <p:cNvSpPr>
            <a:spLocks noGrp="1"/>
          </p:cNvSpPr>
          <p:nvPr>
            <p:ph type="dt" sz="half" idx="10"/>
          </p:nvPr>
        </p:nvSpPr>
        <p:spPr/>
        <p:txBody>
          <a:bodyPr/>
          <a:lstStyle/>
          <a:p>
            <a:fld id="{EFDC2BF0-543E-324F-9F8E-4FF05B86EAE1}" type="datetimeFigureOut">
              <a:rPr kumimoji="1" lang="ja-JP" altLang="en-US" smtClean="0"/>
              <a:t>2024/10/22</a:t>
            </a:fld>
            <a:endParaRPr kumimoji="1" lang="ja-JP" altLang="en-US"/>
          </a:p>
        </p:txBody>
      </p:sp>
      <p:sp>
        <p:nvSpPr>
          <p:cNvPr id="5" name="フッター プレースホルダー 4">
            <a:extLst>
              <a:ext uri="{FF2B5EF4-FFF2-40B4-BE49-F238E27FC236}">
                <a16:creationId xmlns:a16="http://schemas.microsoft.com/office/drawing/2014/main" id="{2A2EFD34-D815-A146-86E0-664A4DE753B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3042606-05D9-2343-AD74-61C0F43F0DA8}"/>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453844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55884D-6153-EF4D-963E-43AFBDCAADDA}"/>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F947A42-A52D-F448-95D3-333E5DAD6B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0E75A38C-D524-FB49-85A6-10F0903EBBB1}"/>
              </a:ext>
            </a:extLst>
          </p:cNvPr>
          <p:cNvSpPr>
            <a:spLocks noGrp="1"/>
          </p:cNvSpPr>
          <p:nvPr>
            <p:ph type="dt" sz="half" idx="10"/>
          </p:nvPr>
        </p:nvSpPr>
        <p:spPr/>
        <p:txBody>
          <a:bodyPr/>
          <a:lstStyle/>
          <a:p>
            <a:fld id="{EFDC2BF0-543E-324F-9F8E-4FF05B86EAE1}" type="datetimeFigureOut">
              <a:rPr kumimoji="1" lang="ja-JP" altLang="en-US" smtClean="0"/>
              <a:t>2024/10/22</a:t>
            </a:fld>
            <a:endParaRPr kumimoji="1" lang="ja-JP" altLang="en-US"/>
          </a:p>
        </p:txBody>
      </p:sp>
      <p:sp>
        <p:nvSpPr>
          <p:cNvPr id="5" name="フッター プレースホルダー 4">
            <a:extLst>
              <a:ext uri="{FF2B5EF4-FFF2-40B4-BE49-F238E27FC236}">
                <a16:creationId xmlns:a16="http://schemas.microsoft.com/office/drawing/2014/main" id="{2F378C20-4DA3-514C-B589-7D65847B59B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AD64625-8093-924E-B278-FFDA9C6A3071}"/>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2586729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549D69-58D0-4042-B9B0-006C95440E9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D8AEE48-9B63-DE4A-B4D0-B59B3D2F3A8D}"/>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98EDF2F-1521-6743-A613-965F7BF6E60D}"/>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DE90597-946E-0A46-82CD-AA856FEEA9C2}"/>
              </a:ext>
            </a:extLst>
          </p:cNvPr>
          <p:cNvSpPr>
            <a:spLocks noGrp="1"/>
          </p:cNvSpPr>
          <p:nvPr>
            <p:ph type="dt" sz="half" idx="10"/>
          </p:nvPr>
        </p:nvSpPr>
        <p:spPr/>
        <p:txBody>
          <a:bodyPr/>
          <a:lstStyle/>
          <a:p>
            <a:fld id="{EFDC2BF0-543E-324F-9F8E-4FF05B86EAE1}" type="datetimeFigureOut">
              <a:rPr kumimoji="1" lang="ja-JP" altLang="en-US" smtClean="0"/>
              <a:t>2024/10/22</a:t>
            </a:fld>
            <a:endParaRPr kumimoji="1" lang="ja-JP" altLang="en-US"/>
          </a:p>
        </p:txBody>
      </p:sp>
      <p:sp>
        <p:nvSpPr>
          <p:cNvPr id="6" name="フッター プレースホルダー 5">
            <a:extLst>
              <a:ext uri="{FF2B5EF4-FFF2-40B4-BE49-F238E27FC236}">
                <a16:creationId xmlns:a16="http://schemas.microsoft.com/office/drawing/2014/main" id="{9491231C-2683-804E-9323-77669AB26B8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1BFF84C-F96F-0E47-AB3B-BCAA1F5BF675}"/>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3363667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C431EE-2B26-BF40-8DD9-77ED40EFC1E9}"/>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3BC6984-692F-B140-81D1-6CDE66097D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FF25B450-4272-C348-892B-C783BEE65FCB}"/>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6EF556E-318C-E446-B947-A03FCD47CB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44FF548D-FCC6-6C4B-AF17-EEA0902EFCBD}"/>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0EBD44F-3D19-B34F-8488-410854A08460}"/>
              </a:ext>
            </a:extLst>
          </p:cNvPr>
          <p:cNvSpPr>
            <a:spLocks noGrp="1"/>
          </p:cNvSpPr>
          <p:nvPr>
            <p:ph type="dt" sz="half" idx="10"/>
          </p:nvPr>
        </p:nvSpPr>
        <p:spPr/>
        <p:txBody>
          <a:bodyPr/>
          <a:lstStyle/>
          <a:p>
            <a:fld id="{EFDC2BF0-543E-324F-9F8E-4FF05B86EAE1}" type="datetimeFigureOut">
              <a:rPr kumimoji="1" lang="ja-JP" altLang="en-US" smtClean="0"/>
              <a:t>2024/10/22</a:t>
            </a:fld>
            <a:endParaRPr kumimoji="1" lang="ja-JP" altLang="en-US"/>
          </a:p>
        </p:txBody>
      </p:sp>
      <p:sp>
        <p:nvSpPr>
          <p:cNvPr id="8" name="フッター プレースホルダー 7">
            <a:extLst>
              <a:ext uri="{FF2B5EF4-FFF2-40B4-BE49-F238E27FC236}">
                <a16:creationId xmlns:a16="http://schemas.microsoft.com/office/drawing/2014/main" id="{60058DC7-5A96-A841-AF08-FA667A5E2AB1}"/>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3BB9DED2-E3AF-384B-8C9D-54DFE09CF3F1}"/>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716050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3B0C68-D4F9-EE41-ADAF-0FF56E2B3F6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AF5FFE9-A1A3-2A40-A44D-26E6A71DA177}"/>
              </a:ext>
            </a:extLst>
          </p:cNvPr>
          <p:cNvSpPr>
            <a:spLocks noGrp="1"/>
          </p:cNvSpPr>
          <p:nvPr>
            <p:ph type="dt" sz="half" idx="10"/>
          </p:nvPr>
        </p:nvSpPr>
        <p:spPr/>
        <p:txBody>
          <a:bodyPr/>
          <a:lstStyle/>
          <a:p>
            <a:fld id="{EFDC2BF0-543E-324F-9F8E-4FF05B86EAE1}" type="datetimeFigureOut">
              <a:rPr kumimoji="1" lang="ja-JP" altLang="en-US" smtClean="0"/>
              <a:t>2024/10/22</a:t>
            </a:fld>
            <a:endParaRPr kumimoji="1" lang="ja-JP" altLang="en-US"/>
          </a:p>
        </p:txBody>
      </p:sp>
      <p:sp>
        <p:nvSpPr>
          <p:cNvPr id="4" name="フッター プレースホルダー 3">
            <a:extLst>
              <a:ext uri="{FF2B5EF4-FFF2-40B4-BE49-F238E27FC236}">
                <a16:creationId xmlns:a16="http://schemas.microsoft.com/office/drawing/2014/main" id="{D71F823A-E57D-2E4F-A9E1-D057B916A4BC}"/>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28A9015-69F6-DB41-A585-3EDE5C65C9FF}"/>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1618986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39DB26D-AD1E-234D-B344-CA5FB467CE42}"/>
              </a:ext>
            </a:extLst>
          </p:cNvPr>
          <p:cNvSpPr>
            <a:spLocks noGrp="1"/>
          </p:cNvSpPr>
          <p:nvPr>
            <p:ph type="dt" sz="half" idx="10"/>
          </p:nvPr>
        </p:nvSpPr>
        <p:spPr/>
        <p:txBody>
          <a:bodyPr/>
          <a:lstStyle/>
          <a:p>
            <a:fld id="{EFDC2BF0-543E-324F-9F8E-4FF05B86EAE1}" type="datetimeFigureOut">
              <a:rPr kumimoji="1" lang="ja-JP" altLang="en-US" smtClean="0"/>
              <a:t>2024/10/22</a:t>
            </a:fld>
            <a:endParaRPr kumimoji="1" lang="ja-JP" altLang="en-US"/>
          </a:p>
        </p:txBody>
      </p:sp>
      <p:sp>
        <p:nvSpPr>
          <p:cNvPr id="3" name="フッター プレースホルダー 2">
            <a:extLst>
              <a:ext uri="{FF2B5EF4-FFF2-40B4-BE49-F238E27FC236}">
                <a16:creationId xmlns:a16="http://schemas.microsoft.com/office/drawing/2014/main" id="{79D9857B-36FB-4F4E-9755-300BA87B3073}"/>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8694CC8-91AE-0049-8203-014DDD524148}"/>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1796793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FA1542-D217-7443-9D3A-739F3FE600F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3443B32-0288-B149-A1FE-5AD348A0A1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A43A2FB-A2A1-A042-BC8E-B21B902EE1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65B3E93-01FE-9440-BB4A-56AEED1C380B}"/>
              </a:ext>
            </a:extLst>
          </p:cNvPr>
          <p:cNvSpPr>
            <a:spLocks noGrp="1"/>
          </p:cNvSpPr>
          <p:nvPr>
            <p:ph type="dt" sz="half" idx="10"/>
          </p:nvPr>
        </p:nvSpPr>
        <p:spPr/>
        <p:txBody>
          <a:bodyPr/>
          <a:lstStyle/>
          <a:p>
            <a:fld id="{EFDC2BF0-543E-324F-9F8E-4FF05B86EAE1}" type="datetimeFigureOut">
              <a:rPr kumimoji="1" lang="ja-JP" altLang="en-US" smtClean="0"/>
              <a:t>2024/10/22</a:t>
            </a:fld>
            <a:endParaRPr kumimoji="1" lang="ja-JP" altLang="en-US"/>
          </a:p>
        </p:txBody>
      </p:sp>
      <p:sp>
        <p:nvSpPr>
          <p:cNvPr id="6" name="フッター プレースホルダー 5">
            <a:extLst>
              <a:ext uri="{FF2B5EF4-FFF2-40B4-BE49-F238E27FC236}">
                <a16:creationId xmlns:a16="http://schemas.microsoft.com/office/drawing/2014/main" id="{65A26131-8B1B-264D-82F5-6A41FC9B3FC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F13F3F3-B146-A243-A735-3CDFDD90C3A5}"/>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336099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EE6EC7-A287-BA42-ADD4-F2FEDA2188C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F3B3A0A-A6F0-E349-B278-1BE5A24E73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3C79B8D-28E1-C744-8DE1-9A64652BE4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98FA6B0-D313-2740-84BE-E9DFF5577F4E}"/>
              </a:ext>
            </a:extLst>
          </p:cNvPr>
          <p:cNvSpPr>
            <a:spLocks noGrp="1"/>
          </p:cNvSpPr>
          <p:nvPr>
            <p:ph type="dt" sz="half" idx="10"/>
          </p:nvPr>
        </p:nvSpPr>
        <p:spPr/>
        <p:txBody>
          <a:bodyPr/>
          <a:lstStyle/>
          <a:p>
            <a:fld id="{EFDC2BF0-543E-324F-9F8E-4FF05B86EAE1}" type="datetimeFigureOut">
              <a:rPr kumimoji="1" lang="ja-JP" altLang="en-US" smtClean="0"/>
              <a:t>2024/10/22</a:t>
            </a:fld>
            <a:endParaRPr kumimoji="1" lang="ja-JP" altLang="en-US"/>
          </a:p>
        </p:txBody>
      </p:sp>
      <p:sp>
        <p:nvSpPr>
          <p:cNvPr id="6" name="フッター プレースホルダー 5">
            <a:extLst>
              <a:ext uri="{FF2B5EF4-FFF2-40B4-BE49-F238E27FC236}">
                <a16:creationId xmlns:a16="http://schemas.microsoft.com/office/drawing/2014/main" id="{4E5DDED1-1FE8-1640-988E-2FAE4A99B4F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0ACD380-78DA-8240-9064-3FC11838D95B}"/>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1246785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emf"/><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oleObject" Target="../embeddings/oleObject2.bin"/><Relationship Id="rId5" Type="http://schemas.openxmlformats.org/officeDocument/2006/relationships/tags" Target="../tags/tag4.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AD4B1D3-8584-3A4F-B22B-0E9986E33B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9D66E3A-48C1-7243-8555-7AE0A0A095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BF7300D-24C4-D846-99E9-0928FEA30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DC2BF0-543E-324F-9F8E-4FF05B86EAE1}" type="datetimeFigureOut">
              <a:rPr kumimoji="1" lang="ja-JP" altLang="en-US" smtClean="0"/>
              <a:t>2024/10/22</a:t>
            </a:fld>
            <a:endParaRPr kumimoji="1" lang="ja-JP" altLang="en-US"/>
          </a:p>
        </p:txBody>
      </p:sp>
      <p:sp>
        <p:nvSpPr>
          <p:cNvPr id="5" name="フッター プレースホルダー 4">
            <a:extLst>
              <a:ext uri="{FF2B5EF4-FFF2-40B4-BE49-F238E27FC236}">
                <a16:creationId xmlns:a16="http://schemas.microsoft.com/office/drawing/2014/main" id="{607BFC66-1410-754E-8742-D1F78BCD8B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55618E2-28EB-6C46-8C79-5032286016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1007679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5"/>
            </p:custDataLst>
            <p:extLst>
              <p:ext uri="{D42A27DB-BD31-4B8C-83A1-F6EECF244321}">
                <p14:modId xmlns:p14="http://schemas.microsoft.com/office/powerpoint/2010/main" val="1392022744"/>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1589" y="1590"/>
                        <a:ext cx="1587" cy="1587"/>
                      </a:xfrm>
                      <a:prstGeom prst="rect">
                        <a:avLst/>
                      </a:prstGeom>
                    </p:spPr>
                  </p:pic>
                </p:oleObj>
              </mc:Fallback>
            </mc:AlternateContent>
          </a:graphicData>
        </a:graphic>
      </p:graphicFrame>
      <p:sp>
        <p:nvSpPr>
          <p:cNvPr id="11" name="Date Placeholder 3"/>
          <p:cNvSpPr>
            <a:spLocks noGrp="1"/>
          </p:cNvSpPr>
          <p:nvPr>
            <p:ph type="dt" sz="half" idx="2"/>
          </p:nvPr>
        </p:nvSpPr>
        <p:spPr>
          <a:xfrm>
            <a:off x="9677401" y="6405036"/>
            <a:ext cx="1482051" cy="153888"/>
          </a:xfrm>
          <a:prstGeom prst="rect">
            <a:avLst/>
          </a:prstGeom>
        </p:spPr>
        <p:txBody>
          <a:bodyPr vert="horz" wrap="square" lIns="0" tIns="0" rIns="0" bIns="0" rtlCol="0" anchor="b">
            <a:spAutoFit/>
          </a:bodyPr>
          <a:lstStyle>
            <a:lvl1pPr algn="r">
              <a:defRPr sz="1000" b="1" i="0">
                <a:solidFill>
                  <a:schemeClr val="bg1">
                    <a:lumMod val="50000"/>
                  </a:schemeClr>
                </a:solidFill>
                <a:latin typeface="Hiragino Kaku Gothic Pro W6" panose="020B0300000000000000" pitchFamily="34" charset="-128"/>
                <a:ea typeface="Hiragino Kaku Gothic Pro W6" panose="020B0300000000000000" pitchFamily="34" charset="-128"/>
                <a:sym typeface="Noto Sans JP Regular" panose="020B0500000000000000" pitchFamily="34" charset="-128"/>
              </a:defRPr>
            </a:lvl1pPr>
          </a:lstStyle>
          <a:p>
            <a:endParaRPr lang="en-US" dirty="0"/>
          </a:p>
        </p:txBody>
      </p:sp>
      <p:sp>
        <p:nvSpPr>
          <p:cNvPr id="9" name="Title Placeholder 1"/>
          <p:cNvSpPr>
            <a:spLocks noGrp="1"/>
          </p:cNvSpPr>
          <p:nvPr>
            <p:ph type="title"/>
          </p:nvPr>
        </p:nvSpPr>
        <p:spPr>
          <a:xfrm>
            <a:off x="630001" y="622801"/>
            <a:ext cx="10933351" cy="336054"/>
          </a:xfrm>
          <a:prstGeom prst="rect">
            <a:avLst/>
          </a:prstGeom>
        </p:spPr>
        <p:txBody>
          <a:bodyPr vert="horz" wrap="square" lIns="0" tIns="0" rIns="0" bIns="0" rtlCol="0" anchor="t">
            <a:spAutoFit/>
          </a:bodyPr>
          <a:lstStyle/>
          <a:p>
            <a:r>
              <a:rPr lang="en-US" dirty="0"/>
              <a:t>Click to add title</a:t>
            </a:r>
          </a:p>
        </p:txBody>
      </p:sp>
      <p:sp>
        <p:nvSpPr>
          <p:cNvPr id="4" name="Text Placeholder 3"/>
          <p:cNvSpPr>
            <a:spLocks noGrp="1"/>
          </p:cNvSpPr>
          <p:nvPr>
            <p:ph type="body" idx="1"/>
          </p:nvPr>
        </p:nvSpPr>
        <p:spPr>
          <a:xfrm>
            <a:off x="630001" y="1825625"/>
            <a:ext cx="10933351" cy="435133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Level six</a:t>
            </a:r>
          </a:p>
          <a:p>
            <a:pPr lvl="6"/>
            <a:r>
              <a:rPr lang="en-US" dirty="0"/>
              <a:t>Level seven</a:t>
            </a:r>
          </a:p>
          <a:p>
            <a:pPr lvl="7"/>
            <a:r>
              <a:rPr lang="en-US" dirty="0"/>
              <a:t>Level eight</a:t>
            </a:r>
          </a:p>
          <a:p>
            <a:pPr lvl="8"/>
            <a:r>
              <a:rPr lang="en-US" dirty="0"/>
              <a:t>Level nine</a:t>
            </a:r>
          </a:p>
        </p:txBody>
      </p:sp>
    </p:spTree>
    <p:extLst>
      <p:ext uri="{BB962C8B-B14F-4D97-AF65-F5344CB8AC3E}">
        <p14:creationId xmlns:p14="http://schemas.microsoft.com/office/powerpoint/2010/main" val="1271715184"/>
      </p:ext>
    </p:extLst>
  </p:cSld>
  <p:clrMap bg1="lt1" tx1="dk1" bg2="lt2" tx2="dk2" accent1="accent1" accent2="accent2" accent3="accent3" accent4="accent4" accent5="accent5" accent6="accent6" hlink="hlink" folHlink="folHlink"/>
  <p:sldLayoutIdLst>
    <p:sldLayoutId id="2147483664" r:id="rId1"/>
    <p:sldLayoutId id="2147483668" r:id="rId2"/>
    <p:sldLayoutId id="2147483669" r:id="rId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b="1" i="0" kern="1200">
          <a:solidFill>
            <a:schemeClr val="tx2"/>
          </a:solidFill>
          <a:latin typeface="Hiragino Kaku Gothic Pro W6" panose="020B0300000000000000" pitchFamily="34" charset="-128"/>
          <a:ea typeface="Hiragino Kaku Gothic Pro W6" panose="020B0300000000000000" pitchFamily="34" charset="-128"/>
          <a:cs typeface="+mj-cs"/>
          <a:sym typeface="Noto Sans JP Regular" panose="020B0500000000000000" pitchFamily="34" charset="-128"/>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b="1" i="0" kern="1200">
          <a:solidFill>
            <a:schemeClr val="tx1"/>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b="1" i="0" kern="1200">
          <a:solidFill>
            <a:schemeClr val="tx1"/>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b="1" i="0" kern="1200">
          <a:solidFill>
            <a:schemeClr val="tx1"/>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b="1" i="0" kern="1200">
          <a:solidFill>
            <a:schemeClr val="tx2"/>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i="0" kern="1200" smtClean="0">
          <a:solidFill>
            <a:schemeClr val="tx1"/>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b="1" i="0" kern="1200" smtClean="0">
          <a:solidFill>
            <a:schemeClr val="tx1"/>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b="1" i="0" kern="1200" baseline="0" smtClean="0">
          <a:solidFill>
            <a:schemeClr val="tx1"/>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b="1" i="0" kern="1200" baseline="0" smtClean="0">
          <a:solidFill>
            <a:schemeClr val="tx2"/>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b="1" i="0" kern="1200" baseline="0" dirty="0">
          <a:solidFill>
            <a:schemeClr val="tx2"/>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5.e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notesSlide" Target="../notesSlides/notesSlide7.xml"/><Relationship Id="rId7" Type="http://schemas.openxmlformats.org/officeDocument/2006/relationships/oleObject" Target="../embeddings/oleObject6.bin"/><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40.jpeg"/><Relationship Id="rId5" Type="http://schemas.openxmlformats.org/officeDocument/2006/relationships/image" Target="../media/image39.jpeg"/><Relationship Id="rId10" Type="http://schemas.openxmlformats.org/officeDocument/2006/relationships/image" Target="../media/image35.tiff"/><Relationship Id="rId4" Type="http://schemas.openxmlformats.org/officeDocument/2006/relationships/image" Target="../media/image38.png"/><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8.xml"/><Relationship Id="rId7" Type="http://schemas.openxmlformats.org/officeDocument/2006/relationships/image" Target="../media/image42.jpeg"/><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34.emf"/><Relationship Id="rId5" Type="http://schemas.openxmlformats.org/officeDocument/2006/relationships/oleObject" Target="../embeddings/oleObject6.bin"/><Relationship Id="rId4" Type="http://schemas.openxmlformats.org/officeDocument/2006/relationships/image" Target="../media/image41.jpeg"/><Relationship Id="rId9" Type="http://schemas.openxmlformats.org/officeDocument/2006/relationships/image" Target="../media/image35.tiff"/></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9.xml"/><Relationship Id="rId7" Type="http://schemas.openxmlformats.org/officeDocument/2006/relationships/image" Target="../media/image34.emf"/><Relationship Id="rId2" Type="http://schemas.openxmlformats.org/officeDocument/2006/relationships/slideLayout" Target="../slideLayouts/slideLayout13.xml"/><Relationship Id="rId1" Type="http://schemas.openxmlformats.org/officeDocument/2006/relationships/tags" Target="../tags/tag12.xml"/><Relationship Id="rId6" Type="http://schemas.openxmlformats.org/officeDocument/2006/relationships/oleObject" Target="../embeddings/oleObject6.bin"/><Relationship Id="rId5" Type="http://schemas.openxmlformats.org/officeDocument/2006/relationships/image" Target="../media/image44.png"/><Relationship Id="rId10" Type="http://schemas.openxmlformats.org/officeDocument/2006/relationships/image" Target="../media/image35.tiff"/><Relationship Id="rId4" Type="http://schemas.openxmlformats.org/officeDocument/2006/relationships/image" Target="../media/image43.jpe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0.xml"/><Relationship Id="rId7" Type="http://schemas.openxmlformats.org/officeDocument/2006/relationships/image" Target="../media/image25.jpeg"/><Relationship Id="rId2" Type="http://schemas.openxmlformats.org/officeDocument/2006/relationships/slideLayout" Target="../slideLayouts/slideLayout13.xml"/><Relationship Id="rId1" Type="http://schemas.openxmlformats.org/officeDocument/2006/relationships/tags" Target="../tags/tag13.xml"/><Relationship Id="rId6" Type="http://schemas.openxmlformats.org/officeDocument/2006/relationships/image" Target="../media/image34.emf"/><Relationship Id="rId5" Type="http://schemas.openxmlformats.org/officeDocument/2006/relationships/oleObject" Target="../embeddings/oleObject6.bin"/><Relationship Id="rId4" Type="http://schemas.openxmlformats.org/officeDocument/2006/relationships/image" Target="../media/image46.jpeg"/><Relationship Id="rId9" Type="http://schemas.openxmlformats.org/officeDocument/2006/relationships/image" Target="../media/image35.tiff"/></Relationships>
</file>

<file path=ppt/slides/_rels/slide1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notesSlide" Target="../notesSlides/notesSlide11.xml"/><Relationship Id="rId7" Type="http://schemas.openxmlformats.org/officeDocument/2006/relationships/image" Target="../media/image48.jpeg"/><Relationship Id="rId2" Type="http://schemas.openxmlformats.org/officeDocument/2006/relationships/slideLayout" Target="../slideLayouts/slideLayout13.xml"/><Relationship Id="rId1" Type="http://schemas.openxmlformats.org/officeDocument/2006/relationships/tags" Target="../tags/tag14.xml"/><Relationship Id="rId6" Type="http://schemas.openxmlformats.org/officeDocument/2006/relationships/image" Target="../media/image34.emf"/><Relationship Id="rId5" Type="http://schemas.openxmlformats.org/officeDocument/2006/relationships/oleObject" Target="../embeddings/oleObject6.bin"/><Relationship Id="rId10" Type="http://schemas.openxmlformats.org/officeDocument/2006/relationships/image" Target="../media/image35.tiff"/><Relationship Id="rId4" Type="http://schemas.openxmlformats.org/officeDocument/2006/relationships/image" Target="../media/image47.jpe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12.xml"/><Relationship Id="rId7" Type="http://schemas.openxmlformats.org/officeDocument/2006/relationships/image" Target="../media/image51.jpeg"/><Relationship Id="rId2" Type="http://schemas.openxmlformats.org/officeDocument/2006/relationships/slideLayout" Target="../slideLayouts/slideLayout13.xml"/><Relationship Id="rId1" Type="http://schemas.openxmlformats.org/officeDocument/2006/relationships/tags" Target="../tags/tag15.xml"/><Relationship Id="rId6" Type="http://schemas.openxmlformats.org/officeDocument/2006/relationships/image" Target="../media/image50.jpeg"/><Relationship Id="rId5" Type="http://schemas.openxmlformats.org/officeDocument/2006/relationships/image" Target="../media/image34.emf"/><Relationship Id="rId10" Type="http://schemas.openxmlformats.org/officeDocument/2006/relationships/image" Target="../media/image35.tiff"/><Relationship Id="rId4" Type="http://schemas.openxmlformats.org/officeDocument/2006/relationships/oleObject" Target="../embeddings/oleObject6.bin"/><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3.xml"/><Relationship Id="rId7" Type="http://schemas.openxmlformats.org/officeDocument/2006/relationships/hyperlink" Target="https://docs.google.com/spreadsheets/d/1X8nIOVn5HNYcgrApXx85Fvz3-y2LzplMGV77ePDdDFo/edit?gid=120935941#gid=120935941" TargetMode="External"/><Relationship Id="rId2" Type="http://schemas.openxmlformats.org/officeDocument/2006/relationships/slideLayout" Target="../slideLayouts/slideLayout13.xml"/><Relationship Id="rId1" Type="http://schemas.openxmlformats.org/officeDocument/2006/relationships/tags" Target="../tags/tag16.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4.bin"/></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image" Target="../media/image43.jpeg"/><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7.png"/><Relationship Id="rId1" Type="http://schemas.openxmlformats.org/officeDocument/2006/relationships/slideLayout" Target="../slideLayouts/slideLayout12.xml"/><Relationship Id="rId6" Type="http://schemas.openxmlformats.org/officeDocument/2006/relationships/image" Target="../media/image55.jpeg"/><Relationship Id="rId5" Type="http://schemas.openxmlformats.org/officeDocument/2006/relationships/image" Target="../media/image58.jpe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image" Target="../media/image11.png"/><Relationship Id="rId3" Type="http://schemas.openxmlformats.org/officeDocument/2006/relationships/notesSlide" Target="../notesSlides/notesSlide2.xml"/><Relationship Id="rId7" Type="http://schemas.openxmlformats.org/officeDocument/2006/relationships/oleObject" Target="../embeddings/oleObject4.bin"/><Relationship Id="rId12"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7.jpeg"/><Relationship Id="rId11" Type="http://schemas.microsoft.com/office/2007/relationships/hdphoto" Target="../media/hdphoto2.wdp"/><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8.pn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6.wdp"/><Relationship Id="rId2" Type="http://schemas.openxmlformats.org/officeDocument/2006/relationships/image" Target="../media/image57.png"/><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5.jpe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3.jpeg"/><Relationship Id="rId1" Type="http://schemas.openxmlformats.org/officeDocument/2006/relationships/slideLayout" Target="../slideLayouts/slideLayout12.xml"/><Relationship Id="rId5" Type="http://schemas.openxmlformats.org/officeDocument/2006/relationships/image" Target="../media/image61.jpeg"/><Relationship Id="rId4" Type="http://schemas.openxmlformats.org/officeDocument/2006/relationships/image" Target="../media/image60.jpe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emf"/><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emf"/><Relationship Id="rId2" Type="http://schemas.openxmlformats.org/officeDocument/2006/relationships/image" Target="../media/image5.emf"/><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3.xml"/><Relationship Id="rId7" Type="http://schemas.openxmlformats.org/officeDocument/2006/relationships/image" Target="../media/image23.jpeg"/><Relationship Id="rId12" Type="http://schemas.openxmlformats.org/officeDocument/2006/relationships/image" Target="../media/image28.png"/><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4.png"/><Relationship Id="rId11" Type="http://schemas.openxmlformats.org/officeDocument/2006/relationships/image" Target="../media/image27.png"/><Relationship Id="rId5" Type="http://schemas.openxmlformats.org/officeDocument/2006/relationships/image" Target="../media/image1.emf"/><Relationship Id="rId10" Type="http://schemas.openxmlformats.org/officeDocument/2006/relationships/image" Target="../media/image26.png"/><Relationship Id="rId4" Type="http://schemas.openxmlformats.org/officeDocument/2006/relationships/oleObject" Target="../embeddings/oleObject5.bin"/><Relationship Id="rId9"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5.xml"/><Relationship Id="rId7" Type="http://schemas.openxmlformats.org/officeDocument/2006/relationships/image" Target="../media/image29.png"/><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8.png"/><Relationship Id="rId5" Type="http://schemas.openxmlformats.org/officeDocument/2006/relationships/image" Target="../media/image1.emf"/><Relationship Id="rId10" Type="http://schemas.openxmlformats.org/officeDocument/2006/relationships/image" Target="../media/image32.png"/><Relationship Id="rId4" Type="http://schemas.openxmlformats.org/officeDocument/2006/relationships/oleObject" Target="../embeddings/oleObject4.bin"/><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notesSlide" Target="../notesSlides/notesSlide6.xml"/><Relationship Id="rId7" Type="http://schemas.openxmlformats.org/officeDocument/2006/relationships/image" Target="../media/image35.tiff"/><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34.emf"/><Relationship Id="rId5" Type="http://schemas.openxmlformats.org/officeDocument/2006/relationships/oleObject" Target="../embeddings/oleObject6.bin"/><Relationship Id="rId10" Type="http://schemas.openxmlformats.org/officeDocument/2006/relationships/image" Target="../media/image8.png"/><Relationship Id="rId4" Type="http://schemas.openxmlformats.org/officeDocument/2006/relationships/image" Target="../media/image33.jpeg"/><Relationship Id="rId9"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9BB808AE-5940-47FE-E116-31CF9985735B}"/>
              </a:ext>
            </a:extLst>
          </p:cNvPr>
          <p:cNvSpPr/>
          <p:nvPr/>
        </p:nvSpPr>
        <p:spPr>
          <a:xfrm>
            <a:off x="0" y="0"/>
            <a:ext cx="12192000" cy="6858000"/>
          </a:xfrm>
          <a:prstGeom prst="rect">
            <a:avLst/>
          </a:prstGeom>
          <a:noFill/>
          <a:ln w="76200"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pic>
        <p:nvPicPr>
          <p:cNvPr id="4" name="図 3" descr="グラフィカル ユーザー インターフェイス&#10;&#10;自動的に生成された説明">
            <a:extLst>
              <a:ext uri="{FF2B5EF4-FFF2-40B4-BE49-F238E27FC236}">
                <a16:creationId xmlns:a16="http://schemas.microsoft.com/office/drawing/2014/main" id="{9E6FE659-4459-7AA8-86BF-7772B4E3033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06321" y="5900465"/>
            <a:ext cx="2032000" cy="689337"/>
          </a:xfrm>
          <a:prstGeom prst="rect">
            <a:avLst/>
          </a:prstGeom>
        </p:spPr>
      </p:pic>
      <p:pic>
        <p:nvPicPr>
          <p:cNvPr id="3" name="図 2" descr="黒い背景に白い文字がある&#10;&#10;中程度の精度で自動的に生成された説明">
            <a:extLst>
              <a:ext uri="{FF2B5EF4-FFF2-40B4-BE49-F238E27FC236}">
                <a16:creationId xmlns:a16="http://schemas.microsoft.com/office/drawing/2014/main" id="{276455FF-82B3-E17E-EBE1-68C1A1F624CC}"/>
              </a:ext>
            </a:extLst>
          </p:cNvPr>
          <p:cNvPicPr>
            <a:picLocks noChangeAspect="1"/>
          </p:cNvPicPr>
          <p:nvPr/>
        </p:nvPicPr>
        <p:blipFill>
          <a:blip r:embed="rId4"/>
          <a:stretch>
            <a:fillRect/>
          </a:stretch>
        </p:blipFill>
        <p:spPr>
          <a:xfrm>
            <a:off x="228446" y="1247222"/>
            <a:ext cx="6707614" cy="2420865"/>
          </a:xfrm>
          <a:prstGeom prst="rect">
            <a:avLst/>
          </a:prstGeom>
        </p:spPr>
      </p:pic>
      <p:sp>
        <p:nvSpPr>
          <p:cNvPr id="7" name="テキスト ボックス 6">
            <a:extLst>
              <a:ext uri="{FF2B5EF4-FFF2-40B4-BE49-F238E27FC236}">
                <a16:creationId xmlns:a16="http://schemas.microsoft.com/office/drawing/2014/main" id="{D365C2CD-A653-27A7-30C6-46225EFE3913}"/>
              </a:ext>
            </a:extLst>
          </p:cNvPr>
          <p:cNvSpPr txBox="1"/>
          <p:nvPr/>
        </p:nvSpPr>
        <p:spPr>
          <a:xfrm>
            <a:off x="6298058" y="5913838"/>
            <a:ext cx="5799459" cy="704039"/>
          </a:xfrm>
          <a:prstGeom prst="rect">
            <a:avLst/>
          </a:prstGeom>
          <a:noFill/>
        </p:spPr>
        <p:txBody>
          <a:bodyPr wrap="square" anchor="ctr">
            <a:spAutoFit/>
          </a:bodyPr>
          <a:lstStyle/>
          <a:p>
            <a:pPr>
              <a:lnSpc>
                <a:spcPct val="150000"/>
              </a:lnSpc>
            </a:pPr>
            <a:r>
              <a:rPr lang="en-US" altLang="ja-JP" sz="1400" b="1" dirty="0">
                <a:solidFill>
                  <a:srgbClr val="FD5418"/>
                </a:solidFill>
                <a:latin typeface="Hiragino Sans W7" panose="020B0400000000000000" pitchFamily="34" charset="-128"/>
                <a:ea typeface="Hiragino Sans W7" panose="020B0400000000000000" pitchFamily="34" charset="-128"/>
              </a:rPr>
              <a:t>※</a:t>
            </a:r>
            <a:r>
              <a:rPr lang="ja-JP" altLang="en-US" sz="1400" b="1">
                <a:solidFill>
                  <a:srgbClr val="FD5418"/>
                </a:solidFill>
                <a:latin typeface="Hiragino Sans W7" panose="020B0400000000000000" pitchFamily="34" charset="-128"/>
                <a:ea typeface="Hiragino Sans W7" panose="020B0400000000000000" pitchFamily="34" charset="-128"/>
              </a:rPr>
              <a:t>本資料は、サイネージ媒体「</a:t>
            </a:r>
            <a:r>
              <a:rPr lang="en-US" altLang="ja-JP" sz="1400" b="1" dirty="0">
                <a:solidFill>
                  <a:srgbClr val="FD5418"/>
                </a:solidFill>
                <a:latin typeface="Hiragino Sans W7" panose="020B0400000000000000" pitchFamily="34" charset="-128"/>
                <a:ea typeface="Hiragino Sans W7" panose="020B0400000000000000" pitchFamily="34" charset="-128"/>
              </a:rPr>
              <a:t>BREAK</a:t>
            </a:r>
            <a:r>
              <a:rPr lang="ja-JP" altLang="en-US" sz="1400" b="1">
                <a:solidFill>
                  <a:srgbClr val="FD5418"/>
                </a:solidFill>
                <a:latin typeface="Hiragino Sans W7" panose="020B0400000000000000" pitchFamily="34" charset="-128"/>
                <a:ea typeface="Hiragino Sans W7" panose="020B0400000000000000" pitchFamily="34" charset="-128"/>
              </a:rPr>
              <a:t>」のオプションメニューです。</a:t>
            </a:r>
            <a:endParaRPr lang="en-US" altLang="ja-JP" sz="1400" b="1" dirty="0">
              <a:solidFill>
                <a:srgbClr val="FD5418"/>
              </a:solidFill>
              <a:latin typeface="Hiragino Sans W7" panose="020B0400000000000000" pitchFamily="34" charset="-128"/>
              <a:ea typeface="Hiragino Sans W7" panose="020B0400000000000000" pitchFamily="34" charset="-128"/>
            </a:endParaRPr>
          </a:p>
          <a:p>
            <a:pPr>
              <a:lnSpc>
                <a:spcPct val="150000"/>
              </a:lnSpc>
            </a:pPr>
            <a:r>
              <a:rPr lang="en-US" altLang="ja-JP" sz="1400" b="1" dirty="0">
                <a:solidFill>
                  <a:srgbClr val="FD5418"/>
                </a:solidFill>
                <a:latin typeface="Hiragino Sans W7" panose="020B0400000000000000" pitchFamily="34" charset="-128"/>
                <a:ea typeface="Hiragino Sans W7" panose="020B0400000000000000" pitchFamily="34" charset="-128"/>
              </a:rPr>
              <a:t>※</a:t>
            </a:r>
            <a:r>
              <a:rPr lang="ja-JP" altLang="en-US" sz="1400" b="1">
                <a:solidFill>
                  <a:srgbClr val="FD5418"/>
                </a:solidFill>
                <a:latin typeface="Hiragino Sans W7" panose="020B0400000000000000" pitchFamily="34" charset="-128"/>
                <a:ea typeface="Hiragino Sans W7" panose="020B0400000000000000" pitchFamily="34" charset="-128"/>
              </a:rPr>
              <a:t>オプション単体でのご利用は、お受けしておりません。</a:t>
            </a:r>
            <a:endParaRPr lang="en-US" altLang="ja-JP" sz="1400" b="1" dirty="0">
              <a:solidFill>
                <a:srgbClr val="FD5418"/>
              </a:solidFill>
              <a:latin typeface="Hiragino Sans W7" panose="020B0400000000000000" pitchFamily="34" charset="-128"/>
              <a:ea typeface="Hiragino Sans W7" panose="020B0400000000000000" pitchFamily="34" charset="-128"/>
            </a:endParaRPr>
          </a:p>
        </p:txBody>
      </p:sp>
      <p:pic>
        <p:nvPicPr>
          <p:cNvPr id="5" name="図 4">
            <a:extLst>
              <a:ext uri="{FF2B5EF4-FFF2-40B4-BE49-F238E27FC236}">
                <a16:creationId xmlns:a16="http://schemas.microsoft.com/office/drawing/2014/main" id="{5DEBEFF5-1C33-56C9-CC78-953D95412CC4}"/>
              </a:ext>
            </a:extLst>
          </p:cNvPr>
          <p:cNvPicPr>
            <a:picLocks noChangeAspect="1"/>
          </p:cNvPicPr>
          <p:nvPr/>
        </p:nvPicPr>
        <p:blipFill>
          <a:blip r:embed="rId5"/>
          <a:stretch>
            <a:fillRect/>
          </a:stretch>
        </p:blipFill>
        <p:spPr>
          <a:xfrm>
            <a:off x="484822" y="3818451"/>
            <a:ext cx="3676212" cy="640534"/>
          </a:xfrm>
          <a:prstGeom prst="rect">
            <a:avLst/>
          </a:prstGeom>
        </p:spPr>
      </p:pic>
      <p:sp>
        <p:nvSpPr>
          <p:cNvPr id="9" name="正方形/長方形 8">
            <a:extLst>
              <a:ext uri="{FF2B5EF4-FFF2-40B4-BE49-F238E27FC236}">
                <a16:creationId xmlns:a16="http://schemas.microsoft.com/office/drawing/2014/main" id="{684D431D-9BA8-A847-7734-D2BC62AADA72}"/>
              </a:ext>
            </a:extLst>
          </p:cNvPr>
          <p:cNvSpPr/>
          <p:nvPr/>
        </p:nvSpPr>
        <p:spPr>
          <a:xfrm>
            <a:off x="484821" y="3818451"/>
            <a:ext cx="6096000" cy="1011752"/>
          </a:xfrm>
          <a:prstGeom prst="rect">
            <a:avLst/>
          </a:prstGeom>
        </p:spPr>
        <p:txBody>
          <a:bodyPr>
            <a:spAutoFit/>
          </a:bodyPr>
          <a:lstStyle/>
          <a:p>
            <a:pPr>
              <a:lnSpc>
                <a:spcPct val="150000"/>
              </a:lnSpc>
            </a:pPr>
            <a:r>
              <a:rPr lang="en-US" altLang="ja-JP" sz="2400" b="1" spc="300" dirty="0">
                <a:solidFill>
                  <a:schemeClr val="bg1"/>
                </a:solidFill>
                <a:latin typeface="DIN Alternate" panose="020B0500000000000000" pitchFamily="34" charset="0"/>
                <a:ea typeface="Hiragino Sans W6" panose="020B0400000000000000" pitchFamily="34" charset="-128"/>
              </a:rPr>
              <a:t>OPTION MENU GUIDE</a:t>
            </a:r>
            <a:r>
              <a:rPr lang="en-US" altLang="ja-JP" sz="2400" b="1" spc="300" dirty="0">
                <a:solidFill>
                  <a:srgbClr val="FF6E26"/>
                </a:solidFill>
                <a:latin typeface="DIN Alternate" panose="020B0500000000000000" pitchFamily="34" charset="0"/>
                <a:ea typeface="Hiragino Sans W6" panose="020B0400000000000000" pitchFamily="34" charset="-128"/>
              </a:rPr>
              <a:t> </a:t>
            </a:r>
            <a:endParaRPr lang="en-US" altLang="ja-JP" b="1" spc="300" dirty="0">
              <a:solidFill>
                <a:srgbClr val="FF6E26"/>
              </a:solidFill>
              <a:latin typeface="DIN Alternate" panose="020B0500000000000000" pitchFamily="34" charset="0"/>
              <a:ea typeface="Hiragino Sans W6" panose="020B0400000000000000" pitchFamily="34" charset="-128"/>
            </a:endParaRPr>
          </a:p>
          <a:p>
            <a:pPr>
              <a:lnSpc>
                <a:spcPct val="150000"/>
              </a:lnSpc>
            </a:pPr>
            <a:r>
              <a:rPr lang="en-US" altLang="ja-JP" dirty="0">
                <a:solidFill>
                  <a:srgbClr val="FF6E26"/>
                </a:solidFill>
                <a:latin typeface="DIN Alternate" panose="020B0500000000000000" pitchFamily="34" charset="0"/>
                <a:ea typeface="Hiragino Sans W2" panose="020B0300000000000000" pitchFamily="34" charset="-128"/>
              </a:rPr>
              <a:t>October</a:t>
            </a:r>
            <a:r>
              <a:rPr lang="ja-JP" altLang="en-US">
                <a:solidFill>
                  <a:srgbClr val="FF6E26"/>
                </a:solidFill>
                <a:latin typeface="DIN Alternate" panose="020B0500000000000000" pitchFamily="34" charset="0"/>
                <a:ea typeface="Hiragino Sans W2" panose="020B0300000000000000" pitchFamily="34" charset="-128"/>
              </a:rPr>
              <a:t> </a:t>
            </a:r>
            <a:r>
              <a:rPr lang="en-US" altLang="ja-JP" dirty="0">
                <a:solidFill>
                  <a:srgbClr val="FF6E26"/>
                </a:solidFill>
                <a:latin typeface="DIN Alternate" panose="020B0500000000000000" pitchFamily="34" charset="0"/>
                <a:ea typeface="Hiragino Sans W2" panose="020B0300000000000000" pitchFamily="34" charset="-128"/>
              </a:rPr>
              <a:t>to December 2024</a:t>
            </a:r>
          </a:p>
        </p:txBody>
      </p:sp>
    </p:spTree>
    <p:extLst>
      <p:ext uri="{BB962C8B-B14F-4D97-AF65-F5344CB8AC3E}">
        <p14:creationId xmlns:p14="http://schemas.microsoft.com/office/powerpoint/2010/main" val="3087926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8" name="Picture 9">
            <a:extLst>
              <a:ext uri="{FF2B5EF4-FFF2-40B4-BE49-F238E27FC236}">
                <a16:creationId xmlns:a16="http://schemas.microsoft.com/office/drawing/2014/main" id="{EF8F0D92-49C8-F5C6-59E9-1784E74BF07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98032" y="621191"/>
            <a:ext cx="7747047" cy="5215683"/>
          </a:xfrm>
          <a:prstGeom prst="rect">
            <a:avLst/>
          </a:prstGeom>
        </p:spPr>
      </p:pic>
      <p:pic>
        <p:nvPicPr>
          <p:cNvPr id="19" name="図 18" descr="建物, レンガ, 座る, 光 が含まれている画像&#10;&#10;自動的に生成された説明">
            <a:extLst>
              <a:ext uri="{FF2B5EF4-FFF2-40B4-BE49-F238E27FC236}">
                <a16:creationId xmlns:a16="http://schemas.microsoft.com/office/drawing/2014/main" id="{1E5908E7-F200-2ABF-B35E-7EE290C663DF}"/>
              </a:ext>
            </a:extLst>
          </p:cNvPr>
          <p:cNvPicPr>
            <a:picLocks noChangeAspect="1"/>
          </p:cNvPicPr>
          <p:nvPr/>
        </p:nvPicPr>
        <p:blipFill rotWithShape="1">
          <a:blip r:embed="rId5">
            <a:extLst>
              <a:ext uri="{28A0092B-C50C-407E-A947-70E740481C1C}">
                <a14:useLocalDpi xmlns:a14="http://schemas.microsoft.com/office/drawing/2010/main"/>
              </a:ext>
            </a:extLst>
          </a:blip>
          <a:srcRect l="6057" r="3961"/>
          <a:stretch/>
        </p:blipFill>
        <p:spPr>
          <a:xfrm>
            <a:off x="8267386" y="621191"/>
            <a:ext cx="3924612" cy="2904423"/>
          </a:xfrm>
          <a:prstGeom prst="rect">
            <a:avLst/>
          </a:prstGeom>
        </p:spPr>
      </p:pic>
      <p:pic>
        <p:nvPicPr>
          <p:cNvPr id="20" name="図 19" descr="屋内, テーブル, 椅子, 建物 が含まれている画像&#10;&#10;自動的に生成された説明">
            <a:extLst>
              <a:ext uri="{FF2B5EF4-FFF2-40B4-BE49-F238E27FC236}">
                <a16:creationId xmlns:a16="http://schemas.microsoft.com/office/drawing/2014/main" id="{FAA8DD96-FC11-BCB5-9662-D4A3B1DE69DE}"/>
              </a:ext>
            </a:extLst>
          </p:cNvPr>
          <p:cNvPicPr>
            <a:picLocks noChangeAspect="1"/>
          </p:cNvPicPr>
          <p:nvPr/>
        </p:nvPicPr>
        <p:blipFill rotWithShape="1">
          <a:blip r:embed="rId6">
            <a:extLst>
              <a:ext uri="{28A0092B-C50C-407E-A947-70E740481C1C}">
                <a14:useLocalDpi xmlns:a14="http://schemas.microsoft.com/office/drawing/2010/main"/>
              </a:ext>
            </a:extLst>
          </a:blip>
          <a:srcRect l="4751" r="4752"/>
          <a:stretch/>
        </p:blipFill>
        <p:spPr>
          <a:xfrm>
            <a:off x="8267385" y="2946740"/>
            <a:ext cx="3924613" cy="2890134"/>
          </a:xfrm>
          <a:prstGeom prst="rect">
            <a:avLst/>
          </a:prstGeom>
        </p:spPr>
      </p:pic>
      <p:graphicFrame>
        <p:nvGraphicFramePr>
          <p:cNvPr id="31" name="Object 30" hidden="1"/>
          <p:cNvGraphicFramePr>
            <a:graphicFrameLocks noChangeAspect="1"/>
          </p:cNvGraphicFramePr>
          <p:nvPr>
            <p:custDataLst>
              <p:tags r:id="rId1"/>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think-cell Slide" r:id="rId7" imgW="425" imgH="424" progId="TCLayout.ActiveDocument.1">
                  <p:embed/>
                </p:oleObj>
              </mc:Choice>
              <mc:Fallback>
                <p:oleObj name="think-cell Slide" r:id="rId7" imgW="425" imgH="424" progId="TCLayout.ActiveDocument.1">
                  <p:embed/>
                  <p:pic>
                    <p:nvPicPr>
                      <p:cNvPr id="31" name="Object 30" hidden="1"/>
                      <p:cNvPicPr/>
                      <p:nvPr/>
                    </p:nvPicPr>
                    <p:blipFill>
                      <a:blip r:embed="rId8"/>
                      <a:stretch>
                        <a:fillRect/>
                      </a:stretch>
                    </p:blipFill>
                    <p:spPr>
                      <a:xfrm>
                        <a:off x="1144589" y="1589"/>
                        <a:ext cx="1587" cy="1587"/>
                      </a:xfrm>
                      <a:prstGeom prst="rect">
                        <a:avLst/>
                      </a:prstGeom>
                    </p:spPr>
                  </p:pic>
                </p:oleObj>
              </mc:Fallback>
            </mc:AlternateContent>
          </a:graphicData>
        </a:graphic>
      </p:graphicFrame>
      <p:sp>
        <p:nvSpPr>
          <p:cNvPr id="6" name="Title 6">
            <a:extLst>
              <a:ext uri="{FF2B5EF4-FFF2-40B4-BE49-F238E27FC236}">
                <a16:creationId xmlns:a16="http://schemas.microsoft.com/office/drawing/2014/main" id="{384EDAF9-3AC5-B74C-B1A9-646B6B57C370}"/>
              </a:ext>
            </a:extLst>
          </p:cNvPr>
          <p:cNvSpPr>
            <a:spLocks noGrp="1"/>
          </p:cNvSpPr>
          <p:nvPr>
            <p:ph type="title"/>
          </p:nvPr>
        </p:nvSpPr>
        <p:spPr>
          <a:xfrm>
            <a:off x="3332786" y="6098309"/>
            <a:ext cx="2763214" cy="276999"/>
          </a:xfrm>
        </p:spPr>
        <p:txBody>
          <a:bodyPr vert="horz" wrap="square" lIns="0" tIns="0" rIns="0" bIns="0" rtlCol="0" anchor="t" anchorCtr="0">
            <a:spAutoFit/>
          </a:bodyPr>
          <a:lstStyle/>
          <a:p>
            <a:r>
              <a:rPr lang="ja-JP" altLang="en-US" sz="2000" b="1">
                <a:solidFill>
                  <a:schemeClr val="tx1"/>
                </a:solidFill>
              </a:rPr>
              <a:t>／</a:t>
            </a:r>
            <a:r>
              <a:rPr lang="en-US" altLang="ja-JP" sz="2000" b="1" dirty="0">
                <a:solidFill>
                  <a:schemeClr val="tx1"/>
                </a:solidFill>
              </a:rPr>
              <a:t> KANDA</a:t>
            </a:r>
            <a:endParaRPr lang="en-US" sz="2000" b="1" dirty="0">
              <a:solidFill>
                <a:schemeClr val="tx1"/>
              </a:solidFill>
            </a:endParaRPr>
          </a:p>
        </p:txBody>
      </p:sp>
      <p:sp>
        <p:nvSpPr>
          <p:cNvPr id="8" name="テキスト ボックス 7">
            <a:extLst>
              <a:ext uri="{FF2B5EF4-FFF2-40B4-BE49-F238E27FC236}">
                <a16:creationId xmlns:a16="http://schemas.microsoft.com/office/drawing/2014/main" id="{F162E45F-45EA-A94A-8CE5-D41AE5E76832}"/>
              </a:ext>
            </a:extLst>
          </p:cNvPr>
          <p:cNvSpPr txBox="1"/>
          <p:nvPr/>
        </p:nvSpPr>
        <p:spPr>
          <a:xfrm>
            <a:off x="304548" y="5969651"/>
            <a:ext cx="11779100" cy="492443"/>
          </a:xfrm>
          <a:prstGeom prst="rect">
            <a:avLst/>
          </a:prstGeom>
          <a:noFill/>
        </p:spPr>
        <p:txBody>
          <a:bodyPr wrap="square" rtlCol="0">
            <a:spAutoFit/>
          </a:bodyPr>
          <a:lstStyle/>
          <a:p>
            <a:pPr algn="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利用者数：</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45,000</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人</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月</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（平均</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1,500</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人</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日）</a:t>
            </a:r>
            <a:endPar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pPr algn="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東京都千代田区内神田</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2</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丁目</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12-2</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このはなビル</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1</a:t>
            </a:r>
            <a:r>
              <a:rPr kumimoji="1" lang="es-419"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F</a:t>
            </a:r>
          </a:p>
        </p:txBody>
      </p:sp>
      <p:pic>
        <p:nvPicPr>
          <p:cNvPr id="2" name="図 1" descr="黒い背景に白い文字がある&#10;&#10;中程度の精度で自動的に生成された説明">
            <a:extLst>
              <a:ext uri="{FF2B5EF4-FFF2-40B4-BE49-F238E27FC236}">
                <a16:creationId xmlns:a16="http://schemas.microsoft.com/office/drawing/2014/main" id="{6E6A5193-7A92-D426-E51F-F112C7EBB2A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3" name="テキスト ボックス 2">
            <a:extLst>
              <a:ext uri="{FF2B5EF4-FFF2-40B4-BE49-F238E27FC236}">
                <a16:creationId xmlns:a16="http://schemas.microsoft.com/office/drawing/2014/main" id="{6A054238-7AFE-DE37-2F3F-70FCFE38DCEC}"/>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4" name="図 3">
            <a:extLst>
              <a:ext uri="{FF2B5EF4-FFF2-40B4-BE49-F238E27FC236}">
                <a16:creationId xmlns:a16="http://schemas.microsoft.com/office/drawing/2014/main" id="{30A9B9DA-0B12-EF3E-5585-7B266C75666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50715" y="6089600"/>
            <a:ext cx="2593980" cy="265649"/>
          </a:xfrm>
          <a:prstGeom prst="rect">
            <a:avLst/>
          </a:prstGeom>
        </p:spPr>
      </p:pic>
      <p:pic>
        <p:nvPicPr>
          <p:cNvPr id="7" name="図 6" descr="黒い背景に白い文字がある&#10;&#10;中程度の精度で自動的に生成された説明">
            <a:extLst>
              <a:ext uri="{FF2B5EF4-FFF2-40B4-BE49-F238E27FC236}">
                <a16:creationId xmlns:a16="http://schemas.microsoft.com/office/drawing/2014/main" id="{1F533079-4FD0-081A-7751-ABD3F8C0247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9" name="テキスト ボックス 8">
            <a:extLst>
              <a:ext uri="{FF2B5EF4-FFF2-40B4-BE49-F238E27FC236}">
                <a16:creationId xmlns:a16="http://schemas.microsoft.com/office/drawing/2014/main" id="{E884396D-832E-18B4-EDD9-2D8D90395F83}"/>
              </a:ext>
            </a:extLst>
          </p:cNvPr>
          <p:cNvSpPr txBox="1"/>
          <p:nvPr/>
        </p:nvSpPr>
        <p:spPr>
          <a:xfrm>
            <a:off x="835614" y="169783"/>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rgbClr val="FF6E26"/>
                </a:solidFill>
                <a:latin typeface="Hiragino Sans W5" panose="020B0400000000000000" pitchFamily="34" charset="-128"/>
                <a:ea typeface="Hiragino Sans W5" panose="020B0400000000000000" pitchFamily="34" charset="-128"/>
              </a:rPr>
              <a:t>店舗イメージ</a:t>
            </a:r>
            <a:endParaRPr kumimoji="0" lang="ja-JP" altLang="en-US" b="1" u="none" strike="noStrike" kern="1200" cap="none" spc="300"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cxnSp>
        <p:nvCxnSpPr>
          <p:cNvPr id="11" name="直線コネクタ 10">
            <a:extLst>
              <a:ext uri="{FF2B5EF4-FFF2-40B4-BE49-F238E27FC236}">
                <a16:creationId xmlns:a16="http://schemas.microsoft.com/office/drawing/2014/main" id="{BF16DD1B-0C6E-E896-BC40-BF69834C6D30}"/>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14" name="スライド番号プレースホルダ 3">
            <a:extLst>
              <a:ext uri="{FF2B5EF4-FFF2-40B4-BE49-F238E27FC236}">
                <a16:creationId xmlns:a16="http://schemas.microsoft.com/office/drawing/2014/main" id="{5F317001-0D68-D98E-7582-236625485F25}"/>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10</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16" name="正方形/長方形 15">
            <a:extLst>
              <a:ext uri="{FF2B5EF4-FFF2-40B4-BE49-F238E27FC236}">
                <a16:creationId xmlns:a16="http://schemas.microsoft.com/office/drawing/2014/main" id="{A1824585-3A6C-DBC7-E62B-9F56526F4631}"/>
              </a:ext>
            </a:extLst>
          </p:cNvPr>
          <p:cNvSpPr/>
          <p:nvPr/>
        </p:nvSpPr>
        <p:spPr>
          <a:xfrm>
            <a:off x="7712738" y="6525541"/>
            <a:ext cx="4767092" cy="303929"/>
          </a:xfrm>
          <a:prstGeom prst="rect">
            <a:avLst/>
          </a:prstGeom>
        </p:spPr>
        <p:txBody>
          <a:bodyPr wrap="square">
            <a:spAutoFit/>
          </a:bodyPr>
          <a:lstStyle/>
          <a:p>
            <a:pPr>
              <a:lnSpc>
                <a:spcPct val="150000"/>
              </a:lnSpc>
            </a:pPr>
            <a:r>
              <a:rPr lang="ja-JP" altLang="en-US" sz="1000">
                <a:solidFill>
                  <a:srgbClr val="FF6E26"/>
                </a:solidFill>
                <a:latin typeface="DIN Alternate" panose="020B0500000000000000" pitchFamily="34" charset="0"/>
                <a:ea typeface="Hiragino Sans W1" panose="020B0300000000000000" pitchFamily="34" charset="-128"/>
              </a:rPr>
              <a:t>　　　　　　　　</a:t>
            </a:r>
            <a:r>
              <a:rPr lang="en" altLang="ja-JP" sz="1000" dirty="0">
                <a:solidFill>
                  <a:srgbClr val="FF6E26"/>
                </a:solidFill>
                <a:latin typeface="DIN Alternate" panose="020B0500000000000000" pitchFamily="34" charset="0"/>
                <a:ea typeface="Hiragino Sans W1" panose="020B0300000000000000" pitchFamily="34" charset="-128"/>
              </a:rPr>
              <a:t> October to </a:t>
            </a:r>
            <a:r>
              <a:rPr lang="en-US" altLang="ja-JP" sz="1000" dirty="0">
                <a:solidFill>
                  <a:srgbClr val="FF6E26"/>
                </a:solidFill>
                <a:latin typeface="DIN Alternate" panose="020B0500000000000000" pitchFamily="34" charset="0"/>
                <a:ea typeface="Hiragino Sans W1" panose="020B0300000000000000" pitchFamily="34" charset="-128"/>
              </a:rPr>
              <a:t>December</a:t>
            </a:r>
            <a:r>
              <a:rPr lang="en" altLang="ja-JP" sz="1000" dirty="0">
                <a:solidFill>
                  <a:srgbClr val="FF6E26"/>
                </a:solidFill>
                <a:latin typeface="DIN Alternate" panose="020B0500000000000000" pitchFamily="34" charset="0"/>
                <a:ea typeface="Hiragino Sans W1" panose="020B0300000000000000" pitchFamily="34" charset="-128"/>
              </a:rPr>
              <a:t> 2024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36897361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図 2" descr="駅の天井からぶら下がっている&#10;&#10;中程度の精度で自動的に生成された説明">
            <a:extLst>
              <a:ext uri="{FF2B5EF4-FFF2-40B4-BE49-F238E27FC236}">
                <a16:creationId xmlns:a16="http://schemas.microsoft.com/office/drawing/2014/main" id="{08FD773C-39B1-C15A-1400-C5E2E2FE4EB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8033" y="631186"/>
            <a:ext cx="7818886" cy="5215683"/>
          </a:xfrm>
          <a:prstGeom prst="rect">
            <a:avLst/>
          </a:prstGeom>
        </p:spPr>
      </p:pic>
      <p:graphicFrame>
        <p:nvGraphicFramePr>
          <p:cNvPr id="31" name="Object 30" hidden="1"/>
          <p:cNvGraphicFramePr>
            <a:graphicFrameLocks noChangeAspect="1"/>
          </p:cNvGraphicFramePr>
          <p:nvPr>
            <p:custDataLst>
              <p:tags r:id="rId1"/>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31" name="Object 30" hidden="1"/>
                      <p:cNvPicPr/>
                      <p:nvPr/>
                    </p:nvPicPr>
                    <p:blipFill>
                      <a:blip r:embed="rId6"/>
                      <a:stretch>
                        <a:fillRect/>
                      </a:stretch>
                    </p:blipFill>
                    <p:spPr>
                      <a:xfrm>
                        <a:off x="1144589" y="1589"/>
                        <a:ext cx="1587" cy="1587"/>
                      </a:xfrm>
                      <a:prstGeom prst="rect">
                        <a:avLst/>
                      </a:prstGeom>
                    </p:spPr>
                  </p:pic>
                </p:oleObj>
              </mc:Fallback>
            </mc:AlternateContent>
          </a:graphicData>
        </a:graphic>
      </p:graphicFrame>
      <p:sp>
        <p:nvSpPr>
          <p:cNvPr id="6" name="Title 6">
            <a:extLst>
              <a:ext uri="{FF2B5EF4-FFF2-40B4-BE49-F238E27FC236}">
                <a16:creationId xmlns:a16="http://schemas.microsoft.com/office/drawing/2014/main" id="{384EDAF9-3AC5-B74C-B1A9-646B6B57C370}"/>
              </a:ext>
            </a:extLst>
          </p:cNvPr>
          <p:cNvSpPr>
            <a:spLocks noGrp="1"/>
          </p:cNvSpPr>
          <p:nvPr>
            <p:ph type="title"/>
          </p:nvPr>
        </p:nvSpPr>
        <p:spPr>
          <a:xfrm>
            <a:off x="3402932" y="6060614"/>
            <a:ext cx="5738562" cy="332399"/>
          </a:xfrm>
        </p:spPr>
        <p:txBody>
          <a:bodyPr vert="horz" wrap="square" lIns="0" tIns="0" rIns="0" bIns="0" rtlCol="0" anchor="t" anchorCtr="0">
            <a:spAutoFit/>
          </a:bodyPr>
          <a:lstStyle/>
          <a:p>
            <a:r>
              <a:rPr lang="ja-JP" altLang="en-US" b="1">
                <a:solidFill>
                  <a:schemeClr val="tx1"/>
                </a:solidFill>
              </a:rPr>
              <a:t>／</a:t>
            </a:r>
            <a:r>
              <a:rPr lang="en-US" altLang="ja-JP" b="1" dirty="0">
                <a:solidFill>
                  <a:schemeClr val="tx1"/>
                </a:solidFill>
              </a:rPr>
              <a:t> HIBIYA</a:t>
            </a:r>
            <a:endParaRPr lang="en-US" b="1" dirty="0">
              <a:solidFill>
                <a:schemeClr val="tx1"/>
              </a:solidFill>
            </a:endParaRPr>
          </a:p>
        </p:txBody>
      </p:sp>
      <p:sp>
        <p:nvSpPr>
          <p:cNvPr id="8" name="テキスト ボックス 7">
            <a:extLst>
              <a:ext uri="{FF2B5EF4-FFF2-40B4-BE49-F238E27FC236}">
                <a16:creationId xmlns:a16="http://schemas.microsoft.com/office/drawing/2014/main" id="{F162E45F-45EA-A94A-8CE5-D41AE5E76832}"/>
              </a:ext>
            </a:extLst>
          </p:cNvPr>
          <p:cNvSpPr txBox="1"/>
          <p:nvPr/>
        </p:nvSpPr>
        <p:spPr>
          <a:xfrm>
            <a:off x="834484" y="5980591"/>
            <a:ext cx="11249164" cy="492443"/>
          </a:xfrm>
          <a:prstGeom prst="rect">
            <a:avLst/>
          </a:prstGeom>
          <a:noFill/>
        </p:spPr>
        <p:txBody>
          <a:bodyPr wrap="square" rtlCol="0">
            <a:spAutoFit/>
          </a:bodyPr>
          <a:lstStyle/>
          <a:p>
            <a:pPr algn="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利用者数：</a:t>
            </a:r>
            <a:r>
              <a:rPr lang="en-US" altLang="ja-JP" sz="1400" b="1" spc="300" dirty="0">
                <a:latin typeface="Hiragino Kaku Gothic Pro W6" panose="020B0300000000000000" pitchFamily="34" charset="-128"/>
                <a:ea typeface="Hiragino Kaku Gothic Pro W6" panose="020B0300000000000000" pitchFamily="34" charset="-128"/>
                <a:cs typeface="ヒラギノ角ゴ Pro W3"/>
              </a:rPr>
              <a:t>45</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,000</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人</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月</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（平均</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1,500</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人</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日）</a:t>
            </a:r>
            <a:endPar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pPr algn="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東京都千代田区内幸町</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1</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丁目</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7-1 </a:t>
            </a:r>
            <a:r>
              <a:rPr kumimoji="1" lang="es-419"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OKUROJI</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内</a:t>
            </a:r>
          </a:p>
        </p:txBody>
      </p:sp>
      <p:pic>
        <p:nvPicPr>
          <p:cNvPr id="11" name="図 10" descr="屋内, 天井, 建物, 床 が含まれている画像&#10;&#10;自動的に生成された説明">
            <a:extLst>
              <a:ext uri="{FF2B5EF4-FFF2-40B4-BE49-F238E27FC236}">
                <a16:creationId xmlns:a16="http://schemas.microsoft.com/office/drawing/2014/main" id="{1C8B03C5-01BB-051D-B32F-707BBC59564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08556" y="631186"/>
            <a:ext cx="3478198" cy="5215683"/>
          </a:xfrm>
          <a:prstGeom prst="rect">
            <a:avLst/>
          </a:prstGeom>
        </p:spPr>
      </p:pic>
      <p:pic>
        <p:nvPicPr>
          <p:cNvPr id="2" name="図 1" descr="黒い背景に白い文字がある&#10;&#10;中程度の精度で自動的に生成された説明">
            <a:extLst>
              <a:ext uri="{FF2B5EF4-FFF2-40B4-BE49-F238E27FC236}">
                <a16:creationId xmlns:a16="http://schemas.microsoft.com/office/drawing/2014/main" id="{E764CEF7-4A7E-76E5-9FF4-754204A7F2B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C0B65E8E-03F1-42E1-F63C-28BDC945CEBE}"/>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5" name="図 4" descr="黒い背景に白い文字がある&#10;&#10;中程度の精度で自動的に生成された説明">
            <a:extLst>
              <a:ext uri="{FF2B5EF4-FFF2-40B4-BE49-F238E27FC236}">
                <a16:creationId xmlns:a16="http://schemas.microsoft.com/office/drawing/2014/main" id="{A6D86921-364A-5349-F760-93595398CDD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7" name="図 6">
            <a:extLst>
              <a:ext uri="{FF2B5EF4-FFF2-40B4-BE49-F238E27FC236}">
                <a16:creationId xmlns:a16="http://schemas.microsoft.com/office/drawing/2014/main" id="{1016990B-A2C6-08F3-58A9-A93544BF749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60317" y="6083828"/>
            <a:ext cx="2593980" cy="265649"/>
          </a:xfrm>
          <a:prstGeom prst="rect">
            <a:avLst/>
          </a:prstGeom>
        </p:spPr>
      </p:pic>
      <p:sp>
        <p:nvSpPr>
          <p:cNvPr id="9" name="テキスト ボックス 8">
            <a:extLst>
              <a:ext uri="{FF2B5EF4-FFF2-40B4-BE49-F238E27FC236}">
                <a16:creationId xmlns:a16="http://schemas.microsoft.com/office/drawing/2014/main" id="{A79FC410-3C03-FB20-41D2-C70ADDCC9233}"/>
              </a:ext>
            </a:extLst>
          </p:cNvPr>
          <p:cNvSpPr txBox="1"/>
          <p:nvPr/>
        </p:nvSpPr>
        <p:spPr>
          <a:xfrm>
            <a:off x="835614" y="169783"/>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rgbClr val="FF6E26"/>
                </a:solidFill>
                <a:latin typeface="Hiragino Sans W5" panose="020B0400000000000000" pitchFamily="34" charset="-128"/>
                <a:ea typeface="Hiragino Sans W5" panose="020B0400000000000000" pitchFamily="34" charset="-128"/>
              </a:rPr>
              <a:t>店舗イメージ</a:t>
            </a:r>
            <a:endParaRPr kumimoji="0" lang="ja-JP" altLang="en-US" b="1" u="none" strike="noStrike" kern="1200" cap="none" spc="300"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cxnSp>
        <p:nvCxnSpPr>
          <p:cNvPr id="12" name="直線コネクタ 11">
            <a:extLst>
              <a:ext uri="{FF2B5EF4-FFF2-40B4-BE49-F238E27FC236}">
                <a16:creationId xmlns:a16="http://schemas.microsoft.com/office/drawing/2014/main" id="{7C9C6D64-F8A8-6BEF-216C-DB83C1840941}"/>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14" name="スライド番号プレースホルダ 3">
            <a:extLst>
              <a:ext uri="{FF2B5EF4-FFF2-40B4-BE49-F238E27FC236}">
                <a16:creationId xmlns:a16="http://schemas.microsoft.com/office/drawing/2014/main" id="{EB99357F-D606-B862-54F9-848D62170BC2}"/>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11</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15" name="正方形/長方形 14">
            <a:extLst>
              <a:ext uri="{FF2B5EF4-FFF2-40B4-BE49-F238E27FC236}">
                <a16:creationId xmlns:a16="http://schemas.microsoft.com/office/drawing/2014/main" id="{0627172A-C86D-0C32-EC39-66A27D4717D7}"/>
              </a:ext>
            </a:extLst>
          </p:cNvPr>
          <p:cNvSpPr/>
          <p:nvPr/>
        </p:nvSpPr>
        <p:spPr>
          <a:xfrm>
            <a:off x="7712738" y="6525541"/>
            <a:ext cx="4767092" cy="303929"/>
          </a:xfrm>
          <a:prstGeom prst="rect">
            <a:avLst/>
          </a:prstGeom>
        </p:spPr>
        <p:txBody>
          <a:bodyPr wrap="square">
            <a:spAutoFit/>
          </a:bodyPr>
          <a:lstStyle/>
          <a:p>
            <a:pPr>
              <a:lnSpc>
                <a:spcPct val="150000"/>
              </a:lnSpc>
            </a:pPr>
            <a:r>
              <a:rPr lang="ja-JP" altLang="en-US" sz="1000">
                <a:solidFill>
                  <a:srgbClr val="FF6E26"/>
                </a:solidFill>
                <a:latin typeface="DIN Alternate" panose="020B0500000000000000" pitchFamily="34" charset="0"/>
                <a:ea typeface="Hiragino Sans W1" panose="020B0300000000000000" pitchFamily="34" charset="-128"/>
              </a:rPr>
              <a:t>　　　　　　　　</a:t>
            </a:r>
            <a:r>
              <a:rPr lang="en" altLang="ja-JP" sz="1000" dirty="0">
                <a:solidFill>
                  <a:srgbClr val="FF6E26"/>
                </a:solidFill>
                <a:latin typeface="DIN Alternate" panose="020B0500000000000000" pitchFamily="34" charset="0"/>
                <a:ea typeface="Hiragino Sans W1" panose="020B0300000000000000" pitchFamily="34" charset="-128"/>
              </a:rPr>
              <a:t> October to </a:t>
            </a:r>
            <a:r>
              <a:rPr lang="en-US" altLang="ja-JP" sz="1000" dirty="0">
                <a:solidFill>
                  <a:srgbClr val="FF6E26"/>
                </a:solidFill>
                <a:latin typeface="DIN Alternate" panose="020B0500000000000000" pitchFamily="34" charset="0"/>
                <a:ea typeface="Hiragino Sans W1" panose="020B0300000000000000" pitchFamily="34" charset="-128"/>
              </a:rPr>
              <a:t>December</a:t>
            </a:r>
            <a:r>
              <a:rPr lang="en" altLang="ja-JP" sz="1000" dirty="0">
                <a:solidFill>
                  <a:srgbClr val="FF6E26"/>
                </a:solidFill>
                <a:latin typeface="DIN Alternate" panose="020B0500000000000000" pitchFamily="34" charset="0"/>
                <a:ea typeface="Hiragino Sans W1" panose="020B0300000000000000" pitchFamily="34" charset="-128"/>
              </a:rPr>
              <a:t> 2024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40360928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B8CAF485-FCCF-4BE5-2D0E-5E5C0DBEAE2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8033" y="631351"/>
            <a:ext cx="7747046" cy="5175080"/>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descr="ダイニングルームの一角&#10;&#10;中程度の精度で自動的に生成された説明">
            <a:extLst>
              <a:ext uri="{FF2B5EF4-FFF2-40B4-BE49-F238E27FC236}">
                <a16:creationId xmlns:a16="http://schemas.microsoft.com/office/drawing/2014/main" id="{F7FFF14F-042A-538D-2DAD-574925A46C0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260771" y="3124893"/>
            <a:ext cx="3629891" cy="2681538"/>
          </a:xfrm>
          <a:prstGeom prst="rect">
            <a:avLst/>
          </a:prstGeom>
        </p:spPr>
      </p:pic>
      <p:graphicFrame>
        <p:nvGraphicFramePr>
          <p:cNvPr id="31" name="Object 30" hidden="1"/>
          <p:cNvGraphicFramePr>
            <a:graphicFrameLocks noChangeAspect="1"/>
          </p:cNvGraphicFramePr>
          <p:nvPr>
            <p:custDataLst>
              <p:tags r:id="rId1"/>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think-cell Slide" r:id="rId6" imgW="425" imgH="424" progId="TCLayout.ActiveDocument.1">
                  <p:embed/>
                </p:oleObj>
              </mc:Choice>
              <mc:Fallback>
                <p:oleObj name="think-cell Slide" r:id="rId6" imgW="425" imgH="424" progId="TCLayout.ActiveDocument.1">
                  <p:embed/>
                  <p:pic>
                    <p:nvPicPr>
                      <p:cNvPr id="31" name="Object 30" hidden="1"/>
                      <p:cNvPicPr/>
                      <p:nvPr/>
                    </p:nvPicPr>
                    <p:blipFill>
                      <a:blip r:embed="rId7"/>
                      <a:stretch>
                        <a:fillRect/>
                      </a:stretch>
                    </p:blipFill>
                    <p:spPr>
                      <a:xfrm>
                        <a:off x="1144589" y="1589"/>
                        <a:ext cx="1587" cy="1587"/>
                      </a:xfrm>
                      <a:prstGeom prst="rect">
                        <a:avLst/>
                      </a:prstGeom>
                    </p:spPr>
                  </p:pic>
                </p:oleObj>
              </mc:Fallback>
            </mc:AlternateContent>
          </a:graphicData>
        </a:graphic>
      </p:graphicFrame>
      <p:sp>
        <p:nvSpPr>
          <p:cNvPr id="6" name="Title 6">
            <a:extLst>
              <a:ext uri="{FF2B5EF4-FFF2-40B4-BE49-F238E27FC236}">
                <a16:creationId xmlns:a16="http://schemas.microsoft.com/office/drawing/2014/main" id="{384EDAF9-3AC5-B74C-B1A9-646B6B57C370}"/>
              </a:ext>
            </a:extLst>
          </p:cNvPr>
          <p:cNvSpPr>
            <a:spLocks noGrp="1"/>
          </p:cNvSpPr>
          <p:nvPr>
            <p:ph type="title"/>
          </p:nvPr>
        </p:nvSpPr>
        <p:spPr>
          <a:xfrm>
            <a:off x="3560546" y="6034452"/>
            <a:ext cx="5738562" cy="332399"/>
          </a:xfrm>
        </p:spPr>
        <p:txBody>
          <a:bodyPr vert="horz" wrap="square" lIns="0" tIns="0" rIns="0" bIns="0" rtlCol="0" anchor="t" anchorCtr="0">
            <a:spAutoFit/>
          </a:bodyPr>
          <a:lstStyle/>
          <a:p>
            <a:r>
              <a:rPr lang="ja-JP" altLang="en-US" b="1">
                <a:solidFill>
                  <a:schemeClr val="tx1"/>
                </a:solidFill>
              </a:rPr>
              <a:t>／</a:t>
            </a:r>
            <a:r>
              <a:rPr lang="en-US" altLang="ja-JP" b="1" dirty="0">
                <a:solidFill>
                  <a:schemeClr val="tx1"/>
                </a:solidFill>
              </a:rPr>
              <a:t> SHIODOME</a:t>
            </a:r>
            <a:endParaRPr lang="en-US" b="1" dirty="0">
              <a:solidFill>
                <a:schemeClr val="tx1"/>
              </a:solidFill>
            </a:endParaRPr>
          </a:p>
        </p:txBody>
      </p:sp>
      <p:sp>
        <p:nvSpPr>
          <p:cNvPr id="8" name="テキスト ボックス 7">
            <a:extLst>
              <a:ext uri="{FF2B5EF4-FFF2-40B4-BE49-F238E27FC236}">
                <a16:creationId xmlns:a16="http://schemas.microsoft.com/office/drawing/2014/main" id="{F162E45F-45EA-A94A-8CE5-D41AE5E76832}"/>
              </a:ext>
            </a:extLst>
          </p:cNvPr>
          <p:cNvSpPr txBox="1"/>
          <p:nvPr/>
        </p:nvSpPr>
        <p:spPr>
          <a:xfrm>
            <a:off x="508904" y="5910276"/>
            <a:ext cx="11574744" cy="492443"/>
          </a:xfrm>
          <a:prstGeom prst="rect">
            <a:avLst/>
          </a:prstGeom>
          <a:noFill/>
        </p:spPr>
        <p:txBody>
          <a:bodyPr wrap="square" rtlCol="0">
            <a:spAutoFit/>
          </a:bodyPr>
          <a:lstStyle/>
          <a:p>
            <a:pPr algn="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利用者数：</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90,000</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人</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月</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（平均</a:t>
            </a:r>
            <a:r>
              <a:rPr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3</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,000</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人</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日）</a:t>
            </a:r>
            <a:endPar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pPr algn="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東京都港区東新橋</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1</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丁目</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8-2</a:t>
            </a:r>
          </a:p>
        </p:txBody>
      </p:sp>
      <p:pic>
        <p:nvPicPr>
          <p:cNvPr id="2" name="図 1" descr="屋内, 建物, テーブル, 部屋 が含まれている画像&#10;&#10;自動的に生成された説明">
            <a:extLst>
              <a:ext uri="{FF2B5EF4-FFF2-40B4-BE49-F238E27FC236}">
                <a16:creationId xmlns:a16="http://schemas.microsoft.com/office/drawing/2014/main" id="{E3C89244-0C74-609F-32CE-3489E962F7BD}"/>
              </a:ext>
            </a:extLst>
          </p:cNvPr>
          <p:cNvPicPr>
            <a:picLocks/>
          </p:cNvPicPr>
          <p:nvPr/>
        </p:nvPicPr>
        <p:blipFill>
          <a:blip r:embed="rId8" cstate="print">
            <a:extLst>
              <a:ext uri="{28A0092B-C50C-407E-A947-70E740481C1C}">
                <a14:useLocalDpi xmlns:a14="http://schemas.microsoft.com/office/drawing/2010/main"/>
              </a:ext>
            </a:extLst>
          </a:blip>
          <a:stretch>
            <a:fillRect/>
          </a:stretch>
        </p:blipFill>
        <p:spPr>
          <a:xfrm>
            <a:off x="8260772" y="631351"/>
            <a:ext cx="3629891" cy="2493542"/>
          </a:xfrm>
          <a:prstGeom prst="rect">
            <a:avLst/>
          </a:prstGeom>
        </p:spPr>
      </p:pic>
      <p:pic>
        <p:nvPicPr>
          <p:cNvPr id="4" name="図 3" descr="黒い背景に白い文字がある&#10;&#10;中程度の精度で自動的に生成された説明">
            <a:extLst>
              <a:ext uri="{FF2B5EF4-FFF2-40B4-BE49-F238E27FC236}">
                <a16:creationId xmlns:a16="http://schemas.microsoft.com/office/drawing/2014/main" id="{E17981C6-C172-5FDE-D068-027C48411C4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5" name="テキスト ボックス 4">
            <a:extLst>
              <a:ext uri="{FF2B5EF4-FFF2-40B4-BE49-F238E27FC236}">
                <a16:creationId xmlns:a16="http://schemas.microsoft.com/office/drawing/2014/main" id="{C6DF3EDB-C78F-10AE-3E39-7A8BCD48A1B5}"/>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9" name="図 8" descr="黒い背景に白い文字がある&#10;&#10;中程度の精度で自動的に生成された説明">
            <a:extLst>
              <a:ext uri="{FF2B5EF4-FFF2-40B4-BE49-F238E27FC236}">
                <a16:creationId xmlns:a16="http://schemas.microsoft.com/office/drawing/2014/main" id="{0EF55194-A240-D124-EB49-7D6AD3C93DE6}"/>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11" name="図 10">
            <a:extLst>
              <a:ext uri="{FF2B5EF4-FFF2-40B4-BE49-F238E27FC236}">
                <a16:creationId xmlns:a16="http://schemas.microsoft.com/office/drawing/2014/main" id="{96771AA7-BD76-02B1-605A-7D4B1972E73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35614" y="6062774"/>
            <a:ext cx="2593980" cy="265649"/>
          </a:xfrm>
          <a:prstGeom prst="rect">
            <a:avLst/>
          </a:prstGeom>
        </p:spPr>
      </p:pic>
      <p:sp>
        <p:nvSpPr>
          <p:cNvPr id="12" name="テキスト ボックス 11">
            <a:extLst>
              <a:ext uri="{FF2B5EF4-FFF2-40B4-BE49-F238E27FC236}">
                <a16:creationId xmlns:a16="http://schemas.microsoft.com/office/drawing/2014/main" id="{D20CA91E-9F52-F643-EFF2-FCB3B96FB340}"/>
              </a:ext>
            </a:extLst>
          </p:cNvPr>
          <p:cNvSpPr txBox="1"/>
          <p:nvPr/>
        </p:nvSpPr>
        <p:spPr>
          <a:xfrm>
            <a:off x="835614" y="169783"/>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rgbClr val="FF6E26"/>
                </a:solidFill>
                <a:latin typeface="Hiragino Sans W5" panose="020B0400000000000000" pitchFamily="34" charset="-128"/>
                <a:ea typeface="Hiragino Sans W5" panose="020B0400000000000000" pitchFamily="34" charset="-128"/>
              </a:rPr>
              <a:t>店舗イメージ</a:t>
            </a:r>
            <a:endParaRPr kumimoji="0" lang="ja-JP" altLang="en-US" b="1" u="none" strike="noStrike" kern="1200" cap="none" spc="300"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cxnSp>
        <p:nvCxnSpPr>
          <p:cNvPr id="13" name="直線コネクタ 12">
            <a:extLst>
              <a:ext uri="{FF2B5EF4-FFF2-40B4-BE49-F238E27FC236}">
                <a16:creationId xmlns:a16="http://schemas.microsoft.com/office/drawing/2014/main" id="{ADD76BF8-B703-1708-F704-85F6F933D5DC}"/>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15" name="スライド番号プレースホルダ 3">
            <a:extLst>
              <a:ext uri="{FF2B5EF4-FFF2-40B4-BE49-F238E27FC236}">
                <a16:creationId xmlns:a16="http://schemas.microsoft.com/office/drawing/2014/main" id="{F9FD07BB-BEDB-FE20-5EEE-9C22249F8871}"/>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12</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16" name="正方形/長方形 15">
            <a:extLst>
              <a:ext uri="{FF2B5EF4-FFF2-40B4-BE49-F238E27FC236}">
                <a16:creationId xmlns:a16="http://schemas.microsoft.com/office/drawing/2014/main" id="{80B865F2-6FDC-9D4D-D59F-08B43A4CBF09}"/>
              </a:ext>
            </a:extLst>
          </p:cNvPr>
          <p:cNvSpPr/>
          <p:nvPr/>
        </p:nvSpPr>
        <p:spPr>
          <a:xfrm>
            <a:off x="7712738" y="6525541"/>
            <a:ext cx="4767092" cy="303929"/>
          </a:xfrm>
          <a:prstGeom prst="rect">
            <a:avLst/>
          </a:prstGeom>
        </p:spPr>
        <p:txBody>
          <a:bodyPr wrap="square">
            <a:spAutoFit/>
          </a:bodyPr>
          <a:lstStyle/>
          <a:p>
            <a:pPr>
              <a:lnSpc>
                <a:spcPct val="150000"/>
              </a:lnSpc>
            </a:pPr>
            <a:r>
              <a:rPr lang="ja-JP" altLang="en-US" sz="1000">
                <a:solidFill>
                  <a:srgbClr val="FF6E26"/>
                </a:solidFill>
                <a:latin typeface="DIN Alternate" panose="020B0500000000000000" pitchFamily="34" charset="0"/>
                <a:ea typeface="Hiragino Sans W1" panose="020B0300000000000000" pitchFamily="34" charset="-128"/>
              </a:rPr>
              <a:t>　　　　　　　　</a:t>
            </a:r>
            <a:r>
              <a:rPr lang="en" altLang="ja-JP" sz="1000" dirty="0">
                <a:solidFill>
                  <a:srgbClr val="FF6E26"/>
                </a:solidFill>
                <a:latin typeface="DIN Alternate" panose="020B0500000000000000" pitchFamily="34" charset="0"/>
                <a:ea typeface="Hiragino Sans W1" panose="020B0300000000000000" pitchFamily="34" charset="-128"/>
              </a:rPr>
              <a:t> October to </a:t>
            </a:r>
            <a:r>
              <a:rPr lang="en-US" altLang="ja-JP" sz="1000" dirty="0">
                <a:solidFill>
                  <a:srgbClr val="FF6E26"/>
                </a:solidFill>
                <a:latin typeface="DIN Alternate" panose="020B0500000000000000" pitchFamily="34" charset="0"/>
                <a:ea typeface="Hiragino Sans W1" panose="020B0300000000000000" pitchFamily="34" charset="-128"/>
              </a:rPr>
              <a:t>December</a:t>
            </a:r>
            <a:r>
              <a:rPr lang="en" altLang="ja-JP" sz="1000" dirty="0">
                <a:solidFill>
                  <a:srgbClr val="FF6E26"/>
                </a:solidFill>
                <a:latin typeface="DIN Alternate" panose="020B0500000000000000" pitchFamily="34" charset="0"/>
                <a:ea typeface="Hiragino Sans W1" panose="020B0300000000000000" pitchFamily="34" charset="-128"/>
              </a:rPr>
              <a:t> 2024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9864170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図 2" descr="鏡のある部屋&#10;&#10;低い精度で自動的に生成された説明">
            <a:extLst>
              <a:ext uri="{FF2B5EF4-FFF2-40B4-BE49-F238E27FC236}">
                <a16:creationId xmlns:a16="http://schemas.microsoft.com/office/drawing/2014/main" id="{BF737BAD-7110-6B29-E934-9E6207FF25F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5356" y="631350"/>
            <a:ext cx="7818732" cy="5215683"/>
          </a:xfrm>
          <a:prstGeom prst="rect">
            <a:avLst/>
          </a:prstGeom>
        </p:spPr>
      </p:pic>
      <p:graphicFrame>
        <p:nvGraphicFramePr>
          <p:cNvPr id="31" name="Object 30" hidden="1"/>
          <p:cNvGraphicFramePr>
            <a:graphicFrameLocks noChangeAspect="1"/>
          </p:cNvGraphicFramePr>
          <p:nvPr>
            <p:custDataLst>
              <p:tags r:id="rId1"/>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31" name="Object 30" hidden="1"/>
                      <p:cNvPicPr/>
                      <p:nvPr/>
                    </p:nvPicPr>
                    <p:blipFill>
                      <a:blip r:embed="rId6"/>
                      <a:stretch>
                        <a:fillRect/>
                      </a:stretch>
                    </p:blipFill>
                    <p:spPr>
                      <a:xfrm>
                        <a:off x="1144589" y="1589"/>
                        <a:ext cx="1587" cy="1587"/>
                      </a:xfrm>
                      <a:prstGeom prst="rect">
                        <a:avLst/>
                      </a:prstGeom>
                    </p:spPr>
                  </p:pic>
                </p:oleObj>
              </mc:Fallback>
            </mc:AlternateContent>
          </a:graphicData>
        </a:graphic>
      </p:graphicFrame>
      <p:sp>
        <p:nvSpPr>
          <p:cNvPr id="6" name="Title 6">
            <a:extLst>
              <a:ext uri="{FF2B5EF4-FFF2-40B4-BE49-F238E27FC236}">
                <a16:creationId xmlns:a16="http://schemas.microsoft.com/office/drawing/2014/main" id="{384EDAF9-3AC5-B74C-B1A9-646B6B57C370}"/>
              </a:ext>
            </a:extLst>
          </p:cNvPr>
          <p:cNvSpPr>
            <a:spLocks noGrp="1"/>
          </p:cNvSpPr>
          <p:nvPr>
            <p:ph type="title"/>
          </p:nvPr>
        </p:nvSpPr>
        <p:spPr>
          <a:xfrm>
            <a:off x="3530066" y="6060450"/>
            <a:ext cx="5738562" cy="332399"/>
          </a:xfrm>
        </p:spPr>
        <p:txBody>
          <a:bodyPr vert="horz" wrap="square" lIns="0" tIns="0" rIns="0" bIns="0" rtlCol="0" anchor="t" anchorCtr="0">
            <a:spAutoFit/>
          </a:bodyPr>
          <a:lstStyle/>
          <a:p>
            <a:r>
              <a:rPr lang="ja-JP" altLang="en-US" b="1">
                <a:solidFill>
                  <a:schemeClr val="tx1"/>
                </a:solidFill>
              </a:rPr>
              <a:t>／</a:t>
            </a:r>
            <a:r>
              <a:rPr lang="en-US" altLang="ja-JP" b="1" dirty="0">
                <a:solidFill>
                  <a:schemeClr val="tx1"/>
                </a:solidFill>
              </a:rPr>
              <a:t> IIDABASHI</a:t>
            </a:r>
            <a:endParaRPr lang="en-US" b="1" dirty="0">
              <a:solidFill>
                <a:schemeClr val="tx1"/>
              </a:solidFill>
            </a:endParaRPr>
          </a:p>
        </p:txBody>
      </p:sp>
      <p:sp>
        <p:nvSpPr>
          <p:cNvPr id="8" name="テキスト ボックス 7">
            <a:extLst>
              <a:ext uri="{FF2B5EF4-FFF2-40B4-BE49-F238E27FC236}">
                <a16:creationId xmlns:a16="http://schemas.microsoft.com/office/drawing/2014/main" id="{F162E45F-45EA-A94A-8CE5-D41AE5E76832}"/>
              </a:ext>
            </a:extLst>
          </p:cNvPr>
          <p:cNvSpPr txBox="1"/>
          <p:nvPr/>
        </p:nvSpPr>
        <p:spPr>
          <a:xfrm>
            <a:off x="592922" y="5983462"/>
            <a:ext cx="11490726" cy="492443"/>
          </a:xfrm>
          <a:prstGeom prst="rect">
            <a:avLst/>
          </a:prstGeom>
          <a:noFill/>
        </p:spPr>
        <p:txBody>
          <a:bodyPr wrap="square" rtlCol="0">
            <a:spAutoFit/>
          </a:bodyPr>
          <a:lstStyle/>
          <a:p>
            <a:pPr algn="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利用者数：</a:t>
            </a:r>
            <a:r>
              <a:rPr lang="en-US" altLang="ja-JP" sz="1400" b="1" spc="300" dirty="0">
                <a:latin typeface="Hiragino Kaku Gothic Pro W6" panose="020B0300000000000000" pitchFamily="34" charset="-128"/>
                <a:ea typeface="Hiragino Kaku Gothic Pro W6" panose="020B0300000000000000" pitchFamily="34" charset="-128"/>
                <a:cs typeface="ヒラギノ角ゴ Pro W3"/>
              </a:rPr>
              <a:t>45</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,000</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人</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月</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（平均</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1,500</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人</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日）</a:t>
            </a:r>
            <a:endPar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pPr algn="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東京都千代田区飯田橋</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4-9-11</a:t>
            </a:r>
          </a:p>
        </p:txBody>
      </p:sp>
      <p:pic>
        <p:nvPicPr>
          <p:cNvPr id="11" name="図 10" descr="建物の間の道&#10;&#10;中程度の精度で自動的に生成された説明">
            <a:extLst>
              <a:ext uri="{FF2B5EF4-FFF2-40B4-BE49-F238E27FC236}">
                <a16:creationId xmlns:a16="http://schemas.microsoft.com/office/drawing/2014/main" id="{AD298CFC-5202-FFD1-F7CE-C951F2393C8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28688" y="631350"/>
            <a:ext cx="3477956" cy="5213840"/>
          </a:xfrm>
          <a:prstGeom prst="rect">
            <a:avLst/>
          </a:prstGeom>
        </p:spPr>
      </p:pic>
      <p:pic>
        <p:nvPicPr>
          <p:cNvPr id="2" name="図 1" descr="黒い背景に白い文字がある&#10;&#10;中程度の精度で自動的に生成された説明">
            <a:extLst>
              <a:ext uri="{FF2B5EF4-FFF2-40B4-BE49-F238E27FC236}">
                <a16:creationId xmlns:a16="http://schemas.microsoft.com/office/drawing/2014/main" id="{D76D3EDB-EFCA-088D-4726-6E55AD9B05A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34A21439-E7A7-B1C5-4AAF-09DABF9E28FC}"/>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5" name="図 4" descr="黒い背景に白い文字がある&#10;&#10;中程度の精度で自動的に生成された説明">
            <a:extLst>
              <a:ext uri="{FF2B5EF4-FFF2-40B4-BE49-F238E27FC236}">
                <a16:creationId xmlns:a16="http://schemas.microsoft.com/office/drawing/2014/main" id="{E0FDEDAA-EBC8-2D2F-6B8B-C150B623E18D}"/>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7" name="図 6">
            <a:extLst>
              <a:ext uri="{FF2B5EF4-FFF2-40B4-BE49-F238E27FC236}">
                <a16:creationId xmlns:a16="http://schemas.microsoft.com/office/drawing/2014/main" id="{A7C3C1D8-34F6-3AD0-68A3-39EFF08871C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35614" y="6076653"/>
            <a:ext cx="2593980" cy="265649"/>
          </a:xfrm>
          <a:prstGeom prst="rect">
            <a:avLst/>
          </a:prstGeom>
        </p:spPr>
      </p:pic>
      <p:sp>
        <p:nvSpPr>
          <p:cNvPr id="9" name="テキスト ボックス 8">
            <a:extLst>
              <a:ext uri="{FF2B5EF4-FFF2-40B4-BE49-F238E27FC236}">
                <a16:creationId xmlns:a16="http://schemas.microsoft.com/office/drawing/2014/main" id="{8B5F4CC6-364D-DE30-2155-439E5C2AA4BE}"/>
              </a:ext>
            </a:extLst>
          </p:cNvPr>
          <p:cNvSpPr txBox="1"/>
          <p:nvPr/>
        </p:nvSpPr>
        <p:spPr>
          <a:xfrm>
            <a:off x="835614" y="169783"/>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rgbClr val="FF6E26"/>
                </a:solidFill>
                <a:latin typeface="Hiragino Sans W5" panose="020B0400000000000000" pitchFamily="34" charset="-128"/>
                <a:ea typeface="Hiragino Sans W5" panose="020B0400000000000000" pitchFamily="34" charset="-128"/>
              </a:rPr>
              <a:t>店舗イメージ</a:t>
            </a:r>
            <a:endParaRPr kumimoji="0" lang="ja-JP" altLang="en-US" b="1" u="none" strike="noStrike" kern="1200" cap="none" spc="300"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cxnSp>
        <p:nvCxnSpPr>
          <p:cNvPr id="12" name="直線コネクタ 11">
            <a:extLst>
              <a:ext uri="{FF2B5EF4-FFF2-40B4-BE49-F238E27FC236}">
                <a16:creationId xmlns:a16="http://schemas.microsoft.com/office/drawing/2014/main" id="{D923C29A-A2AE-31DA-71A8-7B5FA95322DF}"/>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14" name="スライド番号プレースホルダ 3">
            <a:extLst>
              <a:ext uri="{FF2B5EF4-FFF2-40B4-BE49-F238E27FC236}">
                <a16:creationId xmlns:a16="http://schemas.microsoft.com/office/drawing/2014/main" id="{66BE76B8-EBE4-2D99-926E-95880C4C37C7}"/>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13</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15" name="正方形/長方形 14">
            <a:extLst>
              <a:ext uri="{FF2B5EF4-FFF2-40B4-BE49-F238E27FC236}">
                <a16:creationId xmlns:a16="http://schemas.microsoft.com/office/drawing/2014/main" id="{38A1E677-CD4C-BE75-A8AA-D68737D90F61}"/>
              </a:ext>
            </a:extLst>
          </p:cNvPr>
          <p:cNvSpPr/>
          <p:nvPr/>
        </p:nvSpPr>
        <p:spPr>
          <a:xfrm>
            <a:off x="7712738" y="6525541"/>
            <a:ext cx="4767092" cy="303929"/>
          </a:xfrm>
          <a:prstGeom prst="rect">
            <a:avLst/>
          </a:prstGeom>
        </p:spPr>
        <p:txBody>
          <a:bodyPr wrap="square">
            <a:spAutoFit/>
          </a:bodyPr>
          <a:lstStyle/>
          <a:p>
            <a:pPr>
              <a:lnSpc>
                <a:spcPct val="150000"/>
              </a:lnSpc>
            </a:pPr>
            <a:r>
              <a:rPr lang="ja-JP" altLang="en-US" sz="1000">
                <a:solidFill>
                  <a:srgbClr val="FF6E26"/>
                </a:solidFill>
                <a:latin typeface="DIN Alternate" panose="020B0500000000000000" pitchFamily="34" charset="0"/>
                <a:ea typeface="Hiragino Sans W1" panose="020B0300000000000000" pitchFamily="34" charset="-128"/>
              </a:rPr>
              <a:t>　　　　　　　　</a:t>
            </a:r>
            <a:r>
              <a:rPr lang="en" altLang="ja-JP" sz="1000" dirty="0">
                <a:solidFill>
                  <a:srgbClr val="FF6E26"/>
                </a:solidFill>
                <a:latin typeface="DIN Alternate" panose="020B0500000000000000" pitchFamily="34" charset="0"/>
                <a:ea typeface="Hiragino Sans W1" panose="020B0300000000000000" pitchFamily="34" charset="-128"/>
              </a:rPr>
              <a:t> October to </a:t>
            </a:r>
            <a:r>
              <a:rPr lang="en-US" altLang="ja-JP" sz="1000" dirty="0">
                <a:solidFill>
                  <a:srgbClr val="FF6E26"/>
                </a:solidFill>
                <a:latin typeface="DIN Alternate" panose="020B0500000000000000" pitchFamily="34" charset="0"/>
                <a:ea typeface="Hiragino Sans W1" panose="020B0300000000000000" pitchFamily="34" charset="-128"/>
              </a:rPr>
              <a:t>December</a:t>
            </a:r>
            <a:r>
              <a:rPr lang="en" altLang="ja-JP" sz="1000" dirty="0">
                <a:solidFill>
                  <a:srgbClr val="FF6E26"/>
                </a:solidFill>
                <a:latin typeface="DIN Alternate" panose="020B0500000000000000" pitchFamily="34" charset="0"/>
                <a:ea typeface="Hiragino Sans W1" panose="020B0300000000000000" pitchFamily="34" charset="-128"/>
              </a:rPr>
              <a:t> 2024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5989382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図 2" descr="屋内, 建物, 部屋, 床 が含まれている画像&#10;&#10;自動的に生成された説明">
            <a:extLst>
              <a:ext uri="{FF2B5EF4-FFF2-40B4-BE49-F238E27FC236}">
                <a16:creationId xmlns:a16="http://schemas.microsoft.com/office/drawing/2014/main" id="{3C38E4B7-1001-2ED3-6B15-4486F19F91F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8032" y="631350"/>
            <a:ext cx="7822299" cy="5220287"/>
          </a:xfrm>
          <a:prstGeom prst="rect">
            <a:avLst/>
          </a:prstGeom>
        </p:spPr>
      </p:pic>
      <p:graphicFrame>
        <p:nvGraphicFramePr>
          <p:cNvPr id="31" name="Object 30" hidden="1"/>
          <p:cNvGraphicFramePr>
            <a:graphicFrameLocks noChangeAspect="1"/>
          </p:cNvGraphicFramePr>
          <p:nvPr>
            <p:custDataLst>
              <p:tags r:id="rId1"/>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31" name="Object 30" hidden="1"/>
                      <p:cNvPicPr/>
                      <p:nvPr/>
                    </p:nvPicPr>
                    <p:blipFill>
                      <a:blip r:embed="rId6"/>
                      <a:stretch>
                        <a:fillRect/>
                      </a:stretch>
                    </p:blipFill>
                    <p:spPr>
                      <a:xfrm>
                        <a:off x="1144589" y="1589"/>
                        <a:ext cx="1587" cy="1587"/>
                      </a:xfrm>
                      <a:prstGeom prst="rect">
                        <a:avLst/>
                      </a:prstGeom>
                    </p:spPr>
                  </p:pic>
                </p:oleObj>
              </mc:Fallback>
            </mc:AlternateContent>
          </a:graphicData>
        </a:graphic>
      </p:graphicFrame>
      <p:sp>
        <p:nvSpPr>
          <p:cNvPr id="6" name="Title 6">
            <a:extLst>
              <a:ext uri="{FF2B5EF4-FFF2-40B4-BE49-F238E27FC236}">
                <a16:creationId xmlns:a16="http://schemas.microsoft.com/office/drawing/2014/main" id="{384EDAF9-3AC5-B74C-B1A9-646B6B57C370}"/>
              </a:ext>
            </a:extLst>
          </p:cNvPr>
          <p:cNvSpPr>
            <a:spLocks noGrp="1"/>
          </p:cNvSpPr>
          <p:nvPr>
            <p:ph type="title"/>
          </p:nvPr>
        </p:nvSpPr>
        <p:spPr>
          <a:xfrm>
            <a:off x="3453141" y="6129885"/>
            <a:ext cx="5738562" cy="332399"/>
          </a:xfrm>
        </p:spPr>
        <p:txBody>
          <a:bodyPr vert="horz" wrap="square" lIns="0" tIns="0" rIns="0" bIns="0" rtlCol="0" anchor="t" anchorCtr="0">
            <a:spAutoFit/>
          </a:bodyPr>
          <a:lstStyle/>
          <a:p>
            <a:r>
              <a:rPr lang="ja-JP" altLang="en-US" b="1">
                <a:solidFill>
                  <a:schemeClr val="tx1"/>
                </a:solidFill>
              </a:rPr>
              <a:t>／</a:t>
            </a:r>
            <a:r>
              <a:rPr lang="en-US" altLang="ja-JP" b="1" dirty="0">
                <a:solidFill>
                  <a:schemeClr val="tx1"/>
                </a:solidFill>
              </a:rPr>
              <a:t> TORANOMON</a:t>
            </a:r>
            <a:endParaRPr lang="en-US" b="1" dirty="0">
              <a:solidFill>
                <a:schemeClr val="tx1"/>
              </a:solidFill>
            </a:endParaRPr>
          </a:p>
        </p:txBody>
      </p:sp>
      <p:sp>
        <p:nvSpPr>
          <p:cNvPr id="8" name="テキスト ボックス 7">
            <a:extLst>
              <a:ext uri="{FF2B5EF4-FFF2-40B4-BE49-F238E27FC236}">
                <a16:creationId xmlns:a16="http://schemas.microsoft.com/office/drawing/2014/main" id="{F162E45F-45EA-A94A-8CE5-D41AE5E76832}"/>
              </a:ext>
            </a:extLst>
          </p:cNvPr>
          <p:cNvSpPr txBox="1"/>
          <p:nvPr/>
        </p:nvSpPr>
        <p:spPr>
          <a:xfrm>
            <a:off x="398032" y="6028076"/>
            <a:ext cx="11758318" cy="492443"/>
          </a:xfrm>
          <a:prstGeom prst="rect">
            <a:avLst/>
          </a:prstGeom>
          <a:noFill/>
        </p:spPr>
        <p:txBody>
          <a:bodyPr wrap="square" rtlCol="0">
            <a:spAutoFit/>
          </a:bodyPr>
          <a:lstStyle/>
          <a:p>
            <a:pPr algn="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利用者数：</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4</a:t>
            </a:r>
            <a:r>
              <a:rPr lang="en-US" altLang="ja-JP" sz="1400" b="1" spc="300" dirty="0">
                <a:latin typeface="Hiragino Kaku Gothic Pro W6" panose="020B0300000000000000" pitchFamily="34" charset="-128"/>
                <a:ea typeface="Hiragino Kaku Gothic Pro W6" panose="020B0300000000000000" pitchFamily="34" charset="-128"/>
                <a:cs typeface="ヒラギノ角ゴ Pro W3"/>
              </a:rPr>
              <a:t>5</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,000</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人</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月</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（平均</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1,500</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人</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日）</a:t>
            </a:r>
            <a:endPar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pPr algn="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東京都港区虎ノ門</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2-3-17 </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虎ノ門</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2</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丁目タワー </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1</a:t>
            </a:r>
            <a:r>
              <a:rPr kumimoji="1" lang="es-419"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F</a:t>
            </a:r>
          </a:p>
        </p:txBody>
      </p:sp>
      <p:pic>
        <p:nvPicPr>
          <p:cNvPr id="11" name="図 10" descr="建物, キッチン, 座る, 冷蔵庫 が含まれている画像&#10;&#10;自動的に生成された説明">
            <a:extLst>
              <a:ext uri="{FF2B5EF4-FFF2-40B4-BE49-F238E27FC236}">
                <a16:creationId xmlns:a16="http://schemas.microsoft.com/office/drawing/2014/main" id="{3B95F00D-D433-DA6A-BA82-E8569243D9F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73481" y="631349"/>
            <a:ext cx="4003782" cy="2671963"/>
          </a:xfrm>
          <a:prstGeom prst="rect">
            <a:avLst/>
          </a:prstGeom>
        </p:spPr>
      </p:pic>
      <p:pic>
        <p:nvPicPr>
          <p:cNvPr id="17" name="図 16" descr="障子, 建物, 屋内, 座る が含まれている画像&#10;&#10;自動的に生成された説明">
            <a:extLst>
              <a:ext uri="{FF2B5EF4-FFF2-40B4-BE49-F238E27FC236}">
                <a16:creationId xmlns:a16="http://schemas.microsoft.com/office/drawing/2014/main" id="{8718633E-C5E5-0C7C-24FB-B3459E236D2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73480" y="3303312"/>
            <a:ext cx="3818519" cy="2548325"/>
          </a:xfrm>
          <a:prstGeom prst="rect">
            <a:avLst/>
          </a:prstGeom>
        </p:spPr>
      </p:pic>
      <p:pic>
        <p:nvPicPr>
          <p:cNvPr id="2" name="図 1" descr="黒い背景に白い文字がある&#10;&#10;中程度の精度で自動的に生成された説明">
            <a:extLst>
              <a:ext uri="{FF2B5EF4-FFF2-40B4-BE49-F238E27FC236}">
                <a16:creationId xmlns:a16="http://schemas.microsoft.com/office/drawing/2014/main" id="{34DDE70F-C8FE-651E-CD41-D5B808C4FDB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8201F70D-6774-399D-5894-C7293FADE56C}"/>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5" name="図 4" descr="黒い背景に白い文字がある&#10;&#10;中程度の精度で自動的に生成された説明">
            <a:extLst>
              <a:ext uri="{FF2B5EF4-FFF2-40B4-BE49-F238E27FC236}">
                <a16:creationId xmlns:a16="http://schemas.microsoft.com/office/drawing/2014/main" id="{D2B987E4-4105-852C-4457-7A172659342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7" name="図 6">
            <a:extLst>
              <a:ext uri="{FF2B5EF4-FFF2-40B4-BE49-F238E27FC236}">
                <a16:creationId xmlns:a16="http://schemas.microsoft.com/office/drawing/2014/main" id="{7C2D09AD-6DB0-FED8-59E4-A7CAC5E4E74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70478" y="6141474"/>
            <a:ext cx="2593980" cy="265649"/>
          </a:xfrm>
          <a:prstGeom prst="rect">
            <a:avLst/>
          </a:prstGeom>
        </p:spPr>
      </p:pic>
      <p:sp>
        <p:nvSpPr>
          <p:cNvPr id="9" name="テキスト ボックス 8">
            <a:extLst>
              <a:ext uri="{FF2B5EF4-FFF2-40B4-BE49-F238E27FC236}">
                <a16:creationId xmlns:a16="http://schemas.microsoft.com/office/drawing/2014/main" id="{4B6F5250-829B-6037-BCEC-E8DB8CF709B6}"/>
              </a:ext>
            </a:extLst>
          </p:cNvPr>
          <p:cNvSpPr txBox="1"/>
          <p:nvPr/>
        </p:nvSpPr>
        <p:spPr>
          <a:xfrm>
            <a:off x="835614" y="169783"/>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rgbClr val="FF6E26"/>
                </a:solidFill>
                <a:latin typeface="Hiragino Sans W5" panose="020B0400000000000000" pitchFamily="34" charset="-128"/>
                <a:ea typeface="Hiragino Sans W5" panose="020B0400000000000000" pitchFamily="34" charset="-128"/>
              </a:rPr>
              <a:t>店舗イメージ</a:t>
            </a:r>
            <a:endParaRPr kumimoji="0" lang="ja-JP" altLang="en-US" b="1" u="none" strike="noStrike" kern="1200" cap="none" spc="300"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cxnSp>
        <p:nvCxnSpPr>
          <p:cNvPr id="12" name="直線コネクタ 11">
            <a:extLst>
              <a:ext uri="{FF2B5EF4-FFF2-40B4-BE49-F238E27FC236}">
                <a16:creationId xmlns:a16="http://schemas.microsoft.com/office/drawing/2014/main" id="{DF842F83-4DC5-A108-ED89-90E6FE8F4CD0}"/>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14" name="スライド番号プレースホルダ 3">
            <a:extLst>
              <a:ext uri="{FF2B5EF4-FFF2-40B4-BE49-F238E27FC236}">
                <a16:creationId xmlns:a16="http://schemas.microsoft.com/office/drawing/2014/main" id="{61DFD5FC-F045-0293-DDFE-6061D7BA3D72}"/>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14</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15" name="正方形/長方形 14">
            <a:extLst>
              <a:ext uri="{FF2B5EF4-FFF2-40B4-BE49-F238E27FC236}">
                <a16:creationId xmlns:a16="http://schemas.microsoft.com/office/drawing/2014/main" id="{7112AA83-1DEF-45FF-73AD-6E49F3C38E70}"/>
              </a:ext>
            </a:extLst>
          </p:cNvPr>
          <p:cNvSpPr/>
          <p:nvPr/>
        </p:nvSpPr>
        <p:spPr>
          <a:xfrm>
            <a:off x="7712738" y="6525541"/>
            <a:ext cx="4767092" cy="303929"/>
          </a:xfrm>
          <a:prstGeom prst="rect">
            <a:avLst/>
          </a:prstGeom>
        </p:spPr>
        <p:txBody>
          <a:bodyPr wrap="square">
            <a:spAutoFit/>
          </a:bodyPr>
          <a:lstStyle/>
          <a:p>
            <a:pPr>
              <a:lnSpc>
                <a:spcPct val="150000"/>
              </a:lnSpc>
            </a:pPr>
            <a:r>
              <a:rPr lang="ja-JP" altLang="en-US" sz="1000">
                <a:solidFill>
                  <a:srgbClr val="FF6E26"/>
                </a:solidFill>
                <a:latin typeface="DIN Alternate" panose="020B0500000000000000" pitchFamily="34" charset="0"/>
                <a:ea typeface="Hiragino Sans W1" panose="020B0300000000000000" pitchFamily="34" charset="-128"/>
              </a:rPr>
              <a:t>　　　　　　　　</a:t>
            </a:r>
            <a:r>
              <a:rPr lang="en" altLang="ja-JP" sz="1000" dirty="0">
                <a:solidFill>
                  <a:srgbClr val="FF6E26"/>
                </a:solidFill>
                <a:latin typeface="DIN Alternate" panose="020B0500000000000000" pitchFamily="34" charset="0"/>
                <a:ea typeface="Hiragino Sans W1" panose="020B0300000000000000" pitchFamily="34" charset="-128"/>
              </a:rPr>
              <a:t> October to </a:t>
            </a:r>
            <a:r>
              <a:rPr lang="en-US" altLang="ja-JP" sz="1000" dirty="0">
                <a:solidFill>
                  <a:srgbClr val="FF6E26"/>
                </a:solidFill>
                <a:latin typeface="DIN Alternate" panose="020B0500000000000000" pitchFamily="34" charset="0"/>
                <a:ea typeface="Hiragino Sans W1" panose="020B0300000000000000" pitchFamily="34" charset="-128"/>
              </a:rPr>
              <a:t>December</a:t>
            </a:r>
            <a:r>
              <a:rPr lang="en" altLang="ja-JP" sz="1000" dirty="0">
                <a:solidFill>
                  <a:srgbClr val="FF6E26"/>
                </a:solidFill>
                <a:latin typeface="DIN Alternate" panose="020B0500000000000000" pitchFamily="34" charset="0"/>
                <a:ea typeface="Hiragino Sans W1" panose="020B0300000000000000" pitchFamily="34" charset="-128"/>
              </a:rPr>
              <a:t> 2024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67311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31" name="Object 30" hidden="1"/>
          <p:cNvGraphicFramePr>
            <a:graphicFrameLocks noChangeAspect="1"/>
          </p:cNvGraphicFramePr>
          <p:nvPr>
            <p:custDataLst>
              <p:tags r:id="rId1"/>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1" name="Object 30" hidden="1"/>
                      <p:cNvPicPr/>
                      <p:nvPr/>
                    </p:nvPicPr>
                    <p:blipFill>
                      <a:blip r:embed="rId5"/>
                      <a:stretch>
                        <a:fillRect/>
                      </a:stretch>
                    </p:blipFill>
                    <p:spPr>
                      <a:xfrm>
                        <a:off x="1144589" y="1589"/>
                        <a:ext cx="1587" cy="1587"/>
                      </a:xfrm>
                      <a:prstGeom prst="rect">
                        <a:avLst/>
                      </a:prstGeom>
                    </p:spPr>
                  </p:pic>
                </p:oleObj>
              </mc:Fallback>
            </mc:AlternateContent>
          </a:graphicData>
        </a:graphic>
      </p:graphicFrame>
      <p:sp>
        <p:nvSpPr>
          <p:cNvPr id="6" name="Title 6">
            <a:extLst>
              <a:ext uri="{FF2B5EF4-FFF2-40B4-BE49-F238E27FC236}">
                <a16:creationId xmlns:a16="http://schemas.microsoft.com/office/drawing/2014/main" id="{384EDAF9-3AC5-B74C-B1A9-646B6B57C370}"/>
              </a:ext>
            </a:extLst>
          </p:cNvPr>
          <p:cNvSpPr>
            <a:spLocks noGrp="1"/>
          </p:cNvSpPr>
          <p:nvPr>
            <p:ph type="title"/>
          </p:nvPr>
        </p:nvSpPr>
        <p:spPr>
          <a:xfrm>
            <a:off x="3514103" y="6134817"/>
            <a:ext cx="5738562" cy="332399"/>
          </a:xfrm>
        </p:spPr>
        <p:txBody>
          <a:bodyPr vert="horz" wrap="square" lIns="0" tIns="0" rIns="0" bIns="0" rtlCol="0" anchor="t" anchorCtr="0">
            <a:spAutoFit/>
          </a:bodyPr>
          <a:lstStyle/>
          <a:p>
            <a:r>
              <a:rPr lang="ja-JP" altLang="en-US" b="1">
                <a:solidFill>
                  <a:schemeClr val="tx1"/>
                </a:solidFill>
              </a:rPr>
              <a:t>／</a:t>
            </a:r>
            <a:r>
              <a:rPr lang="en-US" altLang="ja-JP" b="1" dirty="0">
                <a:solidFill>
                  <a:schemeClr val="tx1"/>
                </a:solidFill>
              </a:rPr>
              <a:t> KAMIYACHO</a:t>
            </a:r>
            <a:endParaRPr lang="en-US" b="1" dirty="0">
              <a:solidFill>
                <a:schemeClr val="tx1"/>
              </a:solidFill>
            </a:endParaRPr>
          </a:p>
        </p:txBody>
      </p:sp>
      <p:sp>
        <p:nvSpPr>
          <p:cNvPr id="8" name="テキスト ボックス 7">
            <a:extLst>
              <a:ext uri="{FF2B5EF4-FFF2-40B4-BE49-F238E27FC236}">
                <a16:creationId xmlns:a16="http://schemas.microsoft.com/office/drawing/2014/main" id="{F162E45F-45EA-A94A-8CE5-D41AE5E76832}"/>
              </a:ext>
            </a:extLst>
          </p:cNvPr>
          <p:cNvSpPr txBox="1"/>
          <p:nvPr/>
        </p:nvSpPr>
        <p:spPr>
          <a:xfrm>
            <a:off x="246334" y="6044633"/>
            <a:ext cx="11876082" cy="492443"/>
          </a:xfrm>
          <a:prstGeom prst="rect">
            <a:avLst/>
          </a:prstGeom>
          <a:noFill/>
        </p:spPr>
        <p:txBody>
          <a:bodyPr wrap="square" rtlCol="0">
            <a:spAutoFit/>
          </a:bodyPr>
          <a:lstStyle/>
          <a:p>
            <a:pPr algn="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利用者数：</a:t>
            </a:r>
            <a:r>
              <a:rPr lang="en-US" altLang="ja-JP" sz="1400" b="1" spc="300" dirty="0">
                <a:latin typeface="Hiragino Kaku Gothic Pro W6" panose="020B0300000000000000" pitchFamily="34" charset="-128"/>
                <a:ea typeface="Hiragino Kaku Gothic Pro W6" panose="020B0300000000000000" pitchFamily="34" charset="-128"/>
                <a:cs typeface="ヒラギノ角ゴ Pro W3"/>
              </a:rPr>
              <a:t>45</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,000</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人</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月</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（平均</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1</a:t>
            </a:r>
            <a:r>
              <a:rPr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,500</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人</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日）</a:t>
            </a:r>
            <a:endPar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pPr algn="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東京都港区虎ノ門</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4</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丁目</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3-13 </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ヒューリック神谷町ビル</a:t>
            </a:r>
          </a:p>
        </p:txBody>
      </p:sp>
      <p:pic>
        <p:nvPicPr>
          <p:cNvPr id="4" name="図 3">
            <a:extLst>
              <a:ext uri="{FF2B5EF4-FFF2-40B4-BE49-F238E27FC236}">
                <a16:creationId xmlns:a16="http://schemas.microsoft.com/office/drawing/2014/main" id="{BCFE5DA2-EFE7-12D5-E2C7-D46D471400C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8031" y="631349"/>
            <a:ext cx="7825786" cy="5220286"/>
          </a:xfrm>
          <a:prstGeom prst="rect">
            <a:avLst/>
          </a:prstGeom>
        </p:spPr>
      </p:pic>
      <p:pic>
        <p:nvPicPr>
          <p:cNvPr id="12" name="図 11">
            <a:extLst>
              <a:ext uri="{FF2B5EF4-FFF2-40B4-BE49-F238E27FC236}">
                <a16:creationId xmlns:a16="http://schemas.microsoft.com/office/drawing/2014/main" id="{31F80E16-B4A6-65B1-2395-81B9639A61E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95854" y="631349"/>
            <a:ext cx="4026154" cy="2685695"/>
          </a:xfrm>
          <a:prstGeom prst="rect">
            <a:avLst/>
          </a:prstGeom>
        </p:spPr>
      </p:pic>
      <p:pic>
        <p:nvPicPr>
          <p:cNvPr id="14" name="図 13">
            <a:extLst>
              <a:ext uri="{FF2B5EF4-FFF2-40B4-BE49-F238E27FC236}">
                <a16:creationId xmlns:a16="http://schemas.microsoft.com/office/drawing/2014/main" id="{607DA826-C532-EDE1-03D8-9A8A52C1CC3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92368" y="3317044"/>
            <a:ext cx="3799632" cy="2534591"/>
          </a:xfrm>
          <a:prstGeom prst="rect">
            <a:avLst/>
          </a:prstGeom>
        </p:spPr>
      </p:pic>
      <p:pic>
        <p:nvPicPr>
          <p:cNvPr id="2" name="図 1" descr="黒い背景に白い文字がある&#10;&#10;中程度の精度で自動的に生成された説明">
            <a:extLst>
              <a:ext uri="{FF2B5EF4-FFF2-40B4-BE49-F238E27FC236}">
                <a16:creationId xmlns:a16="http://schemas.microsoft.com/office/drawing/2014/main" id="{4A6DD33A-ECD2-394E-8245-75D0C3C71FB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5" name="テキスト ボックス 4">
            <a:extLst>
              <a:ext uri="{FF2B5EF4-FFF2-40B4-BE49-F238E27FC236}">
                <a16:creationId xmlns:a16="http://schemas.microsoft.com/office/drawing/2014/main" id="{3206F538-52EB-DD38-9B65-D728251C2365}"/>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7" name="図 6" descr="黒い背景に白い文字がある&#10;&#10;中程度の精度で自動的に生成された説明">
            <a:extLst>
              <a:ext uri="{FF2B5EF4-FFF2-40B4-BE49-F238E27FC236}">
                <a16:creationId xmlns:a16="http://schemas.microsoft.com/office/drawing/2014/main" id="{AE4DB24A-4DA8-420E-81E5-78CDB6BC375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9" name="図 8">
            <a:extLst>
              <a:ext uri="{FF2B5EF4-FFF2-40B4-BE49-F238E27FC236}">
                <a16:creationId xmlns:a16="http://schemas.microsoft.com/office/drawing/2014/main" id="{9A40F502-FEB4-D1CB-FF9C-571E1815C64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47403" y="6158031"/>
            <a:ext cx="2593980" cy="265649"/>
          </a:xfrm>
          <a:prstGeom prst="rect">
            <a:avLst/>
          </a:prstGeom>
        </p:spPr>
      </p:pic>
      <p:sp>
        <p:nvSpPr>
          <p:cNvPr id="11" name="テキスト ボックス 10">
            <a:extLst>
              <a:ext uri="{FF2B5EF4-FFF2-40B4-BE49-F238E27FC236}">
                <a16:creationId xmlns:a16="http://schemas.microsoft.com/office/drawing/2014/main" id="{6D1D7510-78F5-9E98-6C55-DE4E3E054CA8}"/>
              </a:ext>
            </a:extLst>
          </p:cNvPr>
          <p:cNvSpPr txBox="1"/>
          <p:nvPr/>
        </p:nvSpPr>
        <p:spPr>
          <a:xfrm>
            <a:off x="835614" y="169783"/>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rgbClr val="FF6E26"/>
                </a:solidFill>
                <a:latin typeface="Hiragino Sans W5" panose="020B0400000000000000" pitchFamily="34" charset="-128"/>
                <a:ea typeface="Hiragino Sans W5" panose="020B0400000000000000" pitchFamily="34" charset="-128"/>
              </a:rPr>
              <a:t>店舗イメージ</a:t>
            </a:r>
            <a:endParaRPr kumimoji="0" lang="ja-JP" altLang="en-US" b="1" u="none" strike="noStrike" kern="1200" cap="none" spc="300"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cxnSp>
        <p:nvCxnSpPr>
          <p:cNvPr id="13" name="直線コネクタ 12">
            <a:extLst>
              <a:ext uri="{FF2B5EF4-FFF2-40B4-BE49-F238E27FC236}">
                <a16:creationId xmlns:a16="http://schemas.microsoft.com/office/drawing/2014/main" id="{33D75AEF-5BF9-B54A-19AF-695836A70715}"/>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15" name="スライド番号プレースホルダ 3">
            <a:extLst>
              <a:ext uri="{FF2B5EF4-FFF2-40B4-BE49-F238E27FC236}">
                <a16:creationId xmlns:a16="http://schemas.microsoft.com/office/drawing/2014/main" id="{39D3B230-701D-6662-69EE-B05C90DB84DE}"/>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15</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16" name="正方形/長方形 15">
            <a:extLst>
              <a:ext uri="{FF2B5EF4-FFF2-40B4-BE49-F238E27FC236}">
                <a16:creationId xmlns:a16="http://schemas.microsoft.com/office/drawing/2014/main" id="{DD553AE3-5C37-D045-BAC7-7DEC0326BAB5}"/>
              </a:ext>
            </a:extLst>
          </p:cNvPr>
          <p:cNvSpPr/>
          <p:nvPr/>
        </p:nvSpPr>
        <p:spPr>
          <a:xfrm>
            <a:off x="7712738" y="6525541"/>
            <a:ext cx="4767092" cy="303929"/>
          </a:xfrm>
          <a:prstGeom prst="rect">
            <a:avLst/>
          </a:prstGeom>
        </p:spPr>
        <p:txBody>
          <a:bodyPr wrap="square">
            <a:spAutoFit/>
          </a:bodyPr>
          <a:lstStyle/>
          <a:p>
            <a:pPr>
              <a:lnSpc>
                <a:spcPct val="150000"/>
              </a:lnSpc>
            </a:pPr>
            <a:r>
              <a:rPr lang="ja-JP" altLang="en-US" sz="1000">
                <a:solidFill>
                  <a:srgbClr val="FF6E26"/>
                </a:solidFill>
                <a:latin typeface="DIN Alternate" panose="020B0500000000000000" pitchFamily="34" charset="0"/>
                <a:ea typeface="Hiragino Sans W1" panose="020B0300000000000000" pitchFamily="34" charset="-128"/>
              </a:rPr>
              <a:t>　　　　　　　　</a:t>
            </a:r>
            <a:r>
              <a:rPr lang="en" altLang="ja-JP" sz="1000" dirty="0">
                <a:solidFill>
                  <a:srgbClr val="FF6E26"/>
                </a:solidFill>
                <a:latin typeface="DIN Alternate" panose="020B0500000000000000" pitchFamily="34" charset="0"/>
                <a:ea typeface="Hiragino Sans W1" panose="020B0300000000000000" pitchFamily="34" charset="-128"/>
              </a:rPr>
              <a:t> October to </a:t>
            </a:r>
            <a:r>
              <a:rPr lang="en-US" altLang="ja-JP" sz="1000" dirty="0">
                <a:solidFill>
                  <a:srgbClr val="FF6E26"/>
                </a:solidFill>
                <a:latin typeface="DIN Alternate" panose="020B0500000000000000" pitchFamily="34" charset="0"/>
                <a:ea typeface="Hiragino Sans W1" panose="020B0300000000000000" pitchFamily="34" charset="-128"/>
              </a:rPr>
              <a:t>December</a:t>
            </a:r>
            <a:r>
              <a:rPr lang="en" altLang="ja-JP" sz="1000" dirty="0">
                <a:solidFill>
                  <a:srgbClr val="FF6E26"/>
                </a:solidFill>
                <a:latin typeface="DIN Alternate" panose="020B0500000000000000" pitchFamily="34" charset="0"/>
                <a:ea typeface="Hiragino Sans W1" panose="020B0300000000000000" pitchFamily="34" charset="-128"/>
              </a:rPr>
              <a:t> 2024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098186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2" name="図 31" descr="黒い背景に白い文字がある&#10;&#10;中程度の精度で自動的に生成された説明">
            <a:extLst>
              <a:ext uri="{FF2B5EF4-FFF2-40B4-BE49-F238E27FC236}">
                <a16:creationId xmlns:a16="http://schemas.microsoft.com/office/drawing/2014/main" id="{947A7861-FF56-DF85-E298-786B754EDB4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33" name="図 32" descr="黒い背景に白い文字がある&#10;&#10;中程度の精度で自動的に生成された説明">
            <a:extLst>
              <a:ext uri="{FF2B5EF4-FFF2-40B4-BE49-F238E27FC236}">
                <a16:creationId xmlns:a16="http://schemas.microsoft.com/office/drawing/2014/main" id="{A5AC1EAE-3750-24A3-C9BD-C3154E26D7B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35" name="テキスト ボックス 34">
            <a:extLst>
              <a:ext uri="{FF2B5EF4-FFF2-40B4-BE49-F238E27FC236}">
                <a16:creationId xmlns:a16="http://schemas.microsoft.com/office/drawing/2014/main" id="{7520B9ED-52F0-A4BF-2B35-55A0804DF75E}"/>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sp>
        <p:nvSpPr>
          <p:cNvPr id="10" name="テキスト ボックス 9">
            <a:extLst>
              <a:ext uri="{FF2B5EF4-FFF2-40B4-BE49-F238E27FC236}">
                <a16:creationId xmlns:a16="http://schemas.microsoft.com/office/drawing/2014/main" id="{EDB2A432-ABA1-93FC-38E5-071EA1FABAF1}"/>
              </a:ext>
            </a:extLst>
          </p:cNvPr>
          <p:cNvSpPr txBox="1"/>
          <p:nvPr/>
        </p:nvSpPr>
        <p:spPr>
          <a:xfrm>
            <a:off x="2189546" y="139005"/>
            <a:ext cx="2643451" cy="430887"/>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kumimoji="0" lang="ja-JP" altLang="en-US" sz="2200" b="1" spc="300">
                <a:solidFill>
                  <a:srgbClr val="FF6E26"/>
                </a:solidFill>
                <a:latin typeface="Hiragino Sans W7" panose="020B0400000000000000" pitchFamily="34" charset="-128"/>
                <a:ea typeface="Hiragino Sans W7" panose="020B0400000000000000" pitchFamily="34" charset="-128"/>
              </a:rPr>
              <a:t>店舗情報一覧</a:t>
            </a:r>
            <a:endParaRPr kumimoji="0" lang="en-US" altLang="ja-JP" sz="2200" b="1" spc="300" dirty="0">
              <a:solidFill>
                <a:srgbClr val="FF6E26"/>
              </a:solidFill>
              <a:latin typeface="Hiragino Sans W7" panose="020B0400000000000000" pitchFamily="34" charset="-128"/>
              <a:ea typeface="Hiragino Sans W7" panose="020B0400000000000000" pitchFamily="34" charset="-128"/>
            </a:endParaRPr>
          </a:p>
        </p:txBody>
      </p:sp>
      <p:cxnSp>
        <p:nvCxnSpPr>
          <p:cNvPr id="2" name="直線コネクタ 1">
            <a:extLst>
              <a:ext uri="{FF2B5EF4-FFF2-40B4-BE49-F238E27FC236}">
                <a16:creationId xmlns:a16="http://schemas.microsoft.com/office/drawing/2014/main" id="{C607C595-FD71-12F9-CF4A-45E96CDB1100}"/>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8" name="スライド番号プレースホルダ 3">
            <a:extLst>
              <a:ext uri="{FF2B5EF4-FFF2-40B4-BE49-F238E27FC236}">
                <a16:creationId xmlns:a16="http://schemas.microsoft.com/office/drawing/2014/main" id="{92BABD7C-5F7C-2AF1-D159-27AD0A2E8930}"/>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16</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11" name="正方形/長方形 10">
            <a:extLst>
              <a:ext uri="{FF2B5EF4-FFF2-40B4-BE49-F238E27FC236}">
                <a16:creationId xmlns:a16="http://schemas.microsoft.com/office/drawing/2014/main" id="{43C5BDA8-BF9F-B5B8-E255-8741789CC199}"/>
              </a:ext>
            </a:extLst>
          </p:cNvPr>
          <p:cNvSpPr/>
          <p:nvPr/>
        </p:nvSpPr>
        <p:spPr>
          <a:xfrm>
            <a:off x="7712738" y="6525541"/>
            <a:ext cx="4767092" cy="303929"/>
          </a:xfrm>
          <a:prstGeom prst="rect">
            <a:avLst/>
          </a:prstGeom>
        </p:spPr>
        <p:txBody>
          <a:bodyPr wrap="square">
            <a:spAutoFit/>
          </a:bodyPr>
          <a:lstStyle/>
          <a:p>
            <a:pPr>
              <a:lnSpc>
                <a:spcPct val="150000"/>
              </a:lnSpc>
            </a:pPr>
            <a:r>
              <a:rPr lang="ja-JP" altLang="en-US" sz="1000">
                <a:solidFill>
                  <a:srgbClr val="FF6E26"/>
                </a:solidFill>
                <a:latin typeface="DIN Alternate" panose="020B0500000000000000" pitchFamily="34" charset="0"/>
                <a:ea typeface="Hiragino Sans W1" panose="020B0300000000000000" pitchFamily="34" charset="-128"/>
              </a:rPr>
              <a:t>　　　　　　　　</a:t>
            </a:r>
            <a:r>
              <a:rPr lang="en" altLang="ja-JP" sz="1000" dirty="0">
                <a:solidFill>
                  <a:srgbClr val="FF6E26"/>
                </a:solidFill>
                <a:latin typeface="DIN Alternate" panose="020B0500000000000000" pitchFamily="34" charset="0"/>
                <a:ea typeface="Hiragino Sans W1" panose="020B0300000000000000" pitchFamily="34" charset="-128"/>
              </a:rPr>
              <a:t> October to </a:t>
            </a:r>
            <a:r>
              <a:rPr lang="en-US" altLang="ja-JP" sz="1000" dirty="0">
                <a:solidFill>
                  <a:srgbClr val="FF6E26"/>
                </a:solidFill>
                <a:latin typeface="DIN Alternate" panose="020B0500000000000000" pitchFamily="34" charset="0"/>
                <a:ea typeface="Hiragino Sans W1" panose="020B0300000000000000" pitchFamily="34" charset="-128"/>
              </a:rPr>
              <a:t>December</a:t>
            </a:r>
            <a:r>
              <a:rPr lang="en" altLang="ja-JP" sz="1000" dirty="0">
                <a:solidFill>
                  <a:srgbClr val="FF6E26"/>
                </a:solidFill>
                <a:latin typeface="DIN Alternate" panose="020B0500000000000000" pitchFamily="34" charset="0"/>
                <a:ea typeface="Hiragino Sans W1" panose="020B0300000000000000" pitchFamily="34" charset="-128"/>
              </a:rPr>
              <a:t> 2024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
        <p:nvSpPr>
          <p:cNvPr id="12" name="角丸四角形 11">
            <a:extLst>
              <a:ext uri="{FF2B5EF4-FFF2-40B4-BE49-F238E27FC236}">
                <a16:creationId xmlns:a16="http://schemas.microsoft.com/office/drawing/2014/main" id="{5655A35C-771F-7D0D-EBAA-AE767C130C6E}"/>
              </a:ext>
            </a:extLst>
          </p:cNvPr>
          <p:cNvSpPr/>
          <p:nvPr/>
        </p:nvSpPr>
        <p:spPr>
          <a:xfrm>
            <a:off x="6969760" y="5835788"/>
            <a:ext cx="3577102" cy="492351"/>
          </a:xfrm>
          <a:prstGeom prst="roundRect">
            <a:avLst>
              <a:gd name="adj" fmla="val 50000"/>
            </a:avLst>
          </a:prstGeom>
          <a:solidFill>
            <a:srgbClr val="FF6E26"/>
          </a:solidFill>
          <a:ln w="952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b="1" u="sng" spc="600">
                <a:solidFill>
                  <a:schemeClr val="bg1"/>
                </a:solidFill>
                <a:latin typeface="Hiragino Sans W6" panose="020B0400000000000000" pitchFamily="34" charset="-128"/>
                <a:ea typeface="Hiragino Sans W6" panose="020B0400000000000000" pitchFamily="34" charset="-128"/>
                <a:hlinkClick r:id="rId7">
                  <a:extLst>
                    <a:ext uri="{A12FA001-AC4F-418D-AE19-62706E023703}">
                      <ahyp:hlinkClr xmlns:ahyp="http://schemas.microsoft.com/office/drawing/2018/hyperlinkcolor" val="tx"/>
                    </a:ext>
                  </a:extLst>
                </a:hlinkClick>
              </a:rPr>
              <a:t>施設情報の一覧はコチラ</a:t>
            </a:r>
            <a:r>
              <a:rPr lang="en-US" altLang="ja-JP" sz="1200" b="1" u="sng" spc="600" dirty="0">
                <a:solidFill>
                  <a:schemeClr val="bg1"/>
                </a:solidFill>
                <a:latin typeface="Hiragino Sans W6" panose="020B0400000000000000" pitchFamily="34" charset="-128"/>
                <a:ea typeface="Hiragino Sans W6" panose="020B0400000000000000" pitchFamily="34" charset="-128"/>
                <a:hlinkClick r:id="rId7">
                  <a:extLst>
                    <a:ext uri="{A12FA001-AC4F-418D-AE19-62706E023703}">
                      <ahyp:hlinkClr xmlns:ahyp="http://schemas.microsoft.com/office/drawing/2018/hyperlinkcolor" val="tx"/>
                    </a:ext>
                  </a:extLst>
                </a:hlinkClick>
              </a:rPr>
              <a:t> 〉</a:t>
            </a:r>
            <a:endParaRPr kumimoji="1" lang="ja-JP" altLang="en-US" sz="1200" b="1" u="sng" spc="600" dirty="0">
              <a:solidFill>
                <a:schemeClr val="bg1"/>
              </a:solidFill>
              <a:latin typeface="Hiragino Sans W6" panose="020B0400000000000000" pitchFamily="34" charset="-128"/>
              <a:ea typeface="Hiragino Sans W6" panose="020B0400000000000000" pitchFamily="34" charset="-128"/>
            </a:endParaRPr>
          </a:p>
        </p:txBody>
      </p:sp>
      <p:pic>
        <p:nvPicPr>
          <p:cNvPr id="13" name="図 12">
            <a:extLst>
              <a:ext uri="{FF2B5EF4-FFF2-40B4-BE49-F238E27FC236}">
                <a16:creationId xmlns:a16="http://schemas.microsoft.com/office/drawing/2014/main" id="{6443198B-60F2-971B-43EE-4C4613A90267}"/>
              </a:ext>
            </a:extLst>
          </p:cNvPr>
          <p:cNvPicPr>
            <a:picLocks noChangeAspect="1"/>
          </p:cNvPicPr>
          <p:nvPr/>
        </p:nvPicPr>
        <p:blipFill>
          <a:blip r:embed="rId8"/>
          <a:srcRect b="27011"/>
          <a:stretch/>
        </p:blipFill>
        <p:spPr>
          <a:xfrm>
            <a:off x="1140526" y="786258"/>
            <a:ext cx="9406335" cy="5015962"/>
          </a:xfrm>
          <a:prstGeom prst="flowChartDocumen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テキスト ボックス 14">
            <a:extLst>
              <a:ext uri="{FF2B5EF4-FFF2-40B4-BE49-F238E27FC236}">
                <a16:creationId xmlns:a16="http://schemas.microsoft.com/office/drawing/2014/main" id="{928C9BE4-286C-8FE7-0205-82ACD077C434}"/>
              </a:ext>
            </a:extLst>
          </p:cNvPr>
          <p:cNvSpPr txBox="1"/>
          <p:nvPr/>
        </p:nvSpPr>
        <p:spPr>
          <a:xfrm>
            <a:off x="6746241" y="5330189"/>
            <a:ext cx="4128814" cy="469359"/>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u="none" strike="noStrike" kern="1200" cap="none" normalizeH="0" baseline="0" noProof="0">
                <a:ln>
                  <a:noFill/>
                </a:ln>
                <a:solidFill>
                  <a:prstClr val="black">
                    <a:lumMod val="85000"/>
                    <a:lumOff val="15000"/>
                  </a:prstClr>
                </a:solidFill>
                <a:effectLst/>
                <a:uLnTx/>
                <a:uFillTx/>
                <a:latin typeface="Hiragino Sans W5" panose="020B0400000000000000" pitchFamily="34" charset="-128"/>
                <a:ea typeface="Hiragino Sans W5" panose="020B0400000000000000" pitchFamily="34" charset="-128"/>
              </a:rPr>
              <a:t>全ての店舗情報はスプレッドシートよりご確認いただけます</a:t>
            </a:r>
            <a:endParaRPr kumimoji="1" lang="en-US" altLang="ja-JP" sz="1050" u="none" strike="noStrike" kern="1200" cap="none" normalizeH="0" baseline="0" noProof="0" dirty="0">
              <a:ln>
                <a:noFill/>
              </a:ln>
              <a:solidFill>
                <a:prstClr val="black">
                  <a:lumMod val="85000"/>
                  <a:lumOff val="15000"/>
                </a:prstClr>
              </a:solidFill>
              <a:effectLst/>
              <a:uLnTx/>
              <a:uFillTx/>
              <a:latin typeface="Hiragino Sans W5" panose="020B0400000000000000" pitchFamily="34" charset="-128"/>
              <a:ea typeface="Hiragino Sans W5" panose="020B0400000000000000"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1">
                <a:solidFill>
                  <a:srgbClr val="FF6E26"/>
                </a:solidFill>
                <a:latin typeface="Hiragino Sans W5" panose="020B0400000000000000" pitchFamily="34" charset="-128"/>
                <a:ea typeface="Hiragino Sans W5" panose="020B0400000000000000" pitchFamily="34" charset="-128"/>
              </a:rPr>
              <a:t>▼</a:t>
            </a:r>
            <a:endParaRPr kumimoji="1" lang="ja-JP" altLang="en-US" sz="1050" b="1" u="none" strike="noStrike" kern="1200" cap="none"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spTree>
    <p:extLst>
      <p:ext uri="{BB962C8B-B14F-4D97-AF65-F5344CB8AC3E}">
        <p14:creationId xmlns:p14="http://schemas.microsoft.com/office/powerpoint/2010/main" val="31497300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08743" y="1807812"/>
            <a:ext cx="6527800"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OPTION</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MENU</a:t>
            </a:r>
          </a:p>
        </p:txBody>
      </p:sp>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8" name="スライド番号プレースホルダ 3">
            <a:extLst>
              <a:ext uri="{FF2B5EF4-FFF2-40B4-BE49-F238E27FC236}">
                <a16:creationId xmlns:a16="http://schemas.microsoft.com/office/drawing/2014/main" id="{3E5EB617-A406-02D6-0C03-B312A3FD8F5D}"/>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17</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9" name="正方形/長方形 8">
            <a:extLst>
              <a:ext uri="{FF2B5EF4-FFF2-40B4-BE49-F238E27FC236}">
                <a16:creationId xmlns:a16="http://schemas.microsoft.com/office/drawing/2014/main" id="{1997ECC6-AA46-9C7F-E618-B82D44658CF2}"/>
              </a:ext>
            </a:extLst>
          </p:cNvPr>
          <p:cNvSpPr/>
          <p:nvPr/>
        </p:nvSpPr>
        <p:spPr>
          <a:xfrm>
            <a:off x="7712738" y="6525541"/>
            <a:ext cx="4767092" cy="303929"/>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October to </a:t>
            </a:r>
            <a:r>
              <a:rPr lang="en-US" altLang="ja-JP" sz="1000" dirty="0">
                <a:solidFill>
                  <a:schemeClr val="bg1"/>
                </a:solidFill>
                <a:latin typeface="DIN Alternate" panose="020B0500000000000000" pitchFamily="34" charset="0"/>
                <a:ea typeface="Hiragino Sans W1" panose="020B0300000000000000" pitchFamily="34" charset="-128"/>
              </a:rPr>
              <a:t>December</a:t>
            </a:r>
            <a:r>
              <a:rPr lang="en" altLang="ja-JP" sz="1000" dirty="0">
                <a:solidFill>
                  <a:schemeClr val="bg1"/>
                </a:solidFill>
                <a:latin typeface="DIN Alternate" panose="020B0500000000000000" pitchFamily="34" charset="0"/>
                <a:ea typeface="Hiragino Sans W1" panose="020B0300000000000000" pitchFamily="34" charset="-128"/>
              </a:rPr>
              <a:t> 2024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818205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a:extLst>
              <a:ext uri="{FF2B5EF4-FFF2-40B4-BE49-F238E27FC236}">
                <a16:creationId xmlns:a16="http://schemas.microsoft.com/office/drawing/2014/main" id="{6C3A43C9-7E03-B273-5EAD-58F713EEE060}"/>
              </a:ext>
            </a:extLst>
          </p:cNvPr>
          <p:cNvSpPr/>
          <p:nvPr/>
        </p:nvSpPr>
        <p:spPr>
          <a:xfrm>
            <a:off x="636114" y="782320"/>
            <a:ext cx="10769600" cy="57245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Picture 4">
            <a:extLst>
              <a:ext uri="{FF2B5EF4-FFF2-40B4-BE49-F238E27FC236}">
                <a16:creationId xmlns:a16="http://schemas.microsoft.com/office/drawing/2014/main" id="{45B96B32-24D8-9A1F-7494-E36EDD3AB6B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05177" y="1613273"/>
            <a:ext cx="5677103" cy="3792344"/>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30CB3109-84F6-95F0-EF84-D6878FFB0957}"/>
              </a:ext>
            </a:extLst>
          </p:cNvPr>
          <p:cNvSpPr txBox="1"/>
          <p:nvPr/>
        </p:nvSpPr>
        <p:spPr>
          <a:xfrm>
            <a:off x="2151451" y="201885"/>
            <a:ext cx="1492716" cy="307777"/>
          </a:xfrm>
          <a:prstGeom prst="rect">
            <a:avLst/>
          </a:prstGeom>
          <a:noFill/>
        </p:spPr>
        <p:txBody>
          <a:bodyPr wrap="none" rtlCol="0">
            <a:spAutoFit/>
          </a:bodyPr>
          <a:lstStyle/>
          <a:p>
            <a:pPr algn="ct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ポスター掲出</a:t>
            </a:r>
          </a:p>
        </p:txBody>
      </p:sp>
      <p:sp>
        <p:nvSpPr>
          <p:cNvPr id="17" name="テキスト ボックス 16">
            <a:extLst>
              <a:ext uri="{FF2B5EF4-FFF2-40B4-BE49-F238E27FC236}">
                <a16:creationId xmlns:a16="http://schemas.microsoft.com/office/drawing/2014/main" id="{6718E864-71AA-D2E2-2118-70B5B24C0C19}"/>
              </a:ext>
            </a:extLst>
          </p:cNvPr>
          <p:cNvSpPr txBox="1"/>
          <p:nvPr/>
        </p:nvSpPr>
        <p:spPr>
          <a:xfrm>
            <a:off x="984774" y="5241155"/>
            <a:ext cx="4244119" cy="1200329"/>
          </a:xfrm>
          <a:prstGeom prst="rect">
            <a:avLst/>
          </a:prstGeom>
          <a:noFill/>
        </p:spPr>
        <p:txBody>
          <a:bodyPr wrap="square" rtlCol="0">
            <a:spAutoFit/>
          </a:bodyPr>
          <a:lstStyle/>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消費税は別途となります。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掲出にはデザイン審査がございます。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BREAK</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」での放映期間中のみ、実施が可能です。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ポスターはデータでの納品、</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もしくは現物納品のいずれでも対応可能ですが、</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データ納品の場合、別途印刷費が発生いたします。</a:t>
            </a: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掲出時期や店舗の都合により、急遽掲出ができなくなる場合がございます。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その際はご指定条件に合った代替店舗を再度し、</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その店舗での実施へ切り替えさせていただきます。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p:txBody>
      </p:sp>
      <p:sp>
        <p:nvSpPr>
          <p:cNvPr id="20" name="テキスト ボックス 19">
            <a:extLst>
              <a:ext uri="{FF2B5EF4-FFF2-40B4-BE49-F238E27FC236}">
                <a16:creationId xmlns:a16="http://schemas.microsoft.com/office/drawing/2014/main" id="{B9B40913-795E-EA6C-DA59-9E16452E2FD9}"/>
              </a:ext>
            </a:extLst>
          </p:cNvPr>
          <p:cNvSpPr txBox="1"/>
          <p:nvPr/>
        </p:nvSpPr>
        <p:spPr>
          <a:xfrm>
            <a:off x="5228893" y="5624004"/>
            <a:ext cx="5753688" cy="584775"/>
          </a:xfrm>
          <a:prstGeom prst="rect">
            <a:avLst/>
          </a:prstGeom>
          <a:noFill/>
        </p:spPr>
        <p:txBody>
          <a:bodyPr wrap="square" rtlCol="0">
            <a:spAutoFit/>
          </a:bodyPr>
          <a:lstStyle/>
          <a:p>
            <a:pPr algn="r"/>
            <a:r>
              <a:rPr lang="ja-JP" altLang="en-US" sz="2000" b="1" u="sng"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価格　　</a:t>
            </a:r>
            <a:r>
              <a:rPr lang="en-US" altLang="ja-JP" sz="3200" b="1" u="sng"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100,000</a:t>
            </a:r>
            <a:r>
              <a:rPr lang="ja-JP" altLang="en-US" sz="2000" b="1" u="sng"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円（</a:t>
            </a:r>
            <a:r>
              <a:rPr lang="en-US" altLang="ja-JP" sz="2000" b="1" u="sng"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NET</a:t>
            </a:r>
            <a:r>
              <a:rPr lang="ja-JP" altLang="en-US" sz="2000" b="1" u="sng"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p>
        </p:txBody>
      </p:sp>
      <p:pic>
        <p:nvPicPr>
          <p:cNvPr id="3" name="図 2" descr="黒い背景に白い文字がある&#10;&#10;中程度の精度で自動的に生成された説明">
            <a:extLst>
              <a:ext uri="{FF2B5EF4-FFF2-40B4-BE49-F238E27FC236}">
                <a16:creationId xmlns:a16="http://schemas.microsoft.com/office/drawing/2014/main" id="{EDD40A53-AAE3-8535-5F47-D9E833E1C3A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B170DCA0-A4A7-AF81-4A33-7BDB86730BEF}"/>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15" name="図 14" descr="黒い背景に白い文字がある&#10;&#10;中程度の精度で自動的に生成された説明">
            <a:extLst>
              <a:ext uri="{FF2B5EF4-FFF2-40B4-BE49-F238E27FC236}">
                <a16:creationId xmlns:a16="http://schemas.microsoft.com/office/drawing/2014/main" id="{020FA44E-14A8-D649-7CE5-A805DD31B79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cxnSp>
        <p:nvCxnSpPr>
          <p:cNvPr id="18" name="直線コネクタ 17">
            <a:extLst>
              <a:ext uri="{FF2B5EF4-FFF2-40B4-BE49-F238E27FC236}">
                <a16:creationId xmlns:a16="http://schemas.microsoft.com/office/drawing/2014/main" id="{1E88A085-FB36-FF89-5F7C-2CB38856EF8F}"/>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65EA68A3-6416-1950-3368-8C953E3EB151}"/>
              </a:ext>
            </a:extLst>
          </p:cNvPr>
          <p:cNvSpPr txBox="1"/>
          <p:nvPr/>
        </p:nvSpPr>
        <p:spPr>
          <a:xfrm>
            <a:off x="4136848" y="5223751"/>
            <a:ext cx="1092045" cy="261610"/>
          </a:xfrm>
          <a:prstGeom prst="rect">
            <a:avLst/>
          </a:prstGeom>
          <a:noFill/>
        </p:spPr>
        <p:txBody>
          <a:bodyPr wrap="square" rtlCol="0">
            <a:spAutoFit/>
          </a:bodyPr>
          <a:lstStyle/>
          <a:p>
            <a:pPr algn="ctr"/>
            <a:r>
              <a:rPr lang="en-US" altLang="ja-JP" sz="11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11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イメージ</a:t>
            </a:r>
            <a:r>
              <a:rPr lang="en-US" altLang="ja-JP" sz="11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a:t>
            </a:r>
            <a:endParaRPr lang="ja-JP" altLang="en-US" sz="11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endParaRPr>
          </a:p>
        </p:txBody>
      </p:sp>
      <p:sp>
        <p:nvSpPr>
          <p:cNvPr id="16" name="上矢印 15">
            <a:extLst>
              <a:ext uri="{FF2B5EF4-FFF2-40B4-BE49-F238E27FC236}">
                <a16:creationId xmlns:a16="http://schemas.microsoft.com/office/drawing/2014/main" id="{4F129701-EE81-1E50-2AA7-CCF1F14A89A9}"/>
              </a:ext>
            </a:extLst>
          </p:cNvPr>
          <p:cNvSpPr/>
          <p:nvPr/>
        </p:nvSpPr>
        <p:spPr>
          <a:xfrm rot="5400000">
            <a:off x="5948347" y="2271096"/>
            <a:ext cx="420866" cy="2307784"/>
          </a:xfrm>
          <a:prstGeom prst="upArrow">
            <a:avLst/>
          </a:prstGeom>
          <a:solidFill>
            <a:srgbClr val="FF6E26"/>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33" name="正方形/長方形 32">
            <a:extLst>
              <a:ext uri="{FF2B5EF4-FFF2-40B4-BE49-F238E27FC236}">
                <a16:creationId xmlns:a16="http://schemas.microsoft.com/office/drawing/2014/main" id="{31B6E5CB-675C-E4EC-724B-AB5C7655C3AE}"/>
              </a:ext>
            </a:extLst>
          </p:cNvPr>
          <p:cNvSpPr/>
          <p:nvPr/>
        </p:nvSpPr>
        <p:spPr>
          <a:xfrm>
            <a:off x="786286" y="619027"/>
            <a:ext cx="3916231" cy="1175065"/>
          </a:xfrm>
          <a:prstGeom prst="rect">
            <a:avLst/>
          </a:prstGeom>
        </p:spPr>
        <p:txBody>
          <a:bodyPr wrap="square">
            <a:spAutoFit/>
          </a:bodyPr>
          <a:lstStyle/>
          <a:p>
            <a:pPr>
              <a:lnSpc>
                <a:spcPts val="9500"/>
              </a:lnSpc>
            </a:pPr>
            <a:r>
              <a:rPr lang="en-US" altLang="ja-JP" sz="5400" b="1" spc="200" dirty="0">
                <a:ln w="19050">
                  <a:solidFill>
                    <a:srgbClr val="FF6E26"/>
                  </a:solidFill>
                </a:ln>
                <a:solidFill>
                  <a:schemeClr val="bg1"/>
                </a:solidFill>
                <a:latin typeface="DIN Alternate" panose="020B0500000000000000" pitchFamily="34" charset="0"/>
                <a:ea typeface="Hiragino Sans W6" panose="020B0400000000000000" pitchFamily="34" charset="-128"/>
              </a:rPr>
              <a:t>Poster</a:t>
            </a:r>
          </a:p>
        </p:txBody>
      </p:sp>
      <p:sp>
        <p:nvSpPr>
          <p:cNvPr id="8" name="テキスト ボックス 7">
            <a:extLst>
              <a:ext uri="{FF2B5EF4-FFF2-40B4-BE49-F238E27FC236}">
                <a16:creationId xmlns:a16="http://schemas.microsoft.com/office/drawing/2014/main" id="{5B231A17-EE32-E82D-4D41-6519FC1957A3}"/>
              </a:ext>
            </a:extLst>
          </p:cNvPr>
          <p:cNvSpPr txBox="1"/>
          <p:nvPr/>
        </p:nvSpPr>
        <p:spPr>
          <a:xfrm>
            <a:off x="976382" y="1774092"/>
            <a:ext cx="6196148" cy="1015663"/>
          </a:xfrm>
          <a:prstGeom prst="rect">
            <a:avLst/>
          </a:prstGeom>
          <a:noFill/>
        </p:spPr>
        <p:txBody>
          <a:bodyPr wrap="square">
            <a:spAutoFit/>
          </a:bodyPr>
          <a:lstStyle/>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喫煙所店舗の壁面にポスターを掲出します。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ユーザーの目線を集中させることで</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広告認知効果を高める最もシンプルな施策です。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店舗を指定して設置することができるため、</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エリアを限定した展開も可能です。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p:txBody>
      </p:sp>
      <p:pic>
        <p:nvPicPr>
          <p:cNvPr id="13" name="図 12" descr="抽象, スーツ が含まれている画像&#10;&#10;自動的に生成された説明">
            <a:extLst>
              <a:ext uri="{FF2B5EF4-FFF2-40B4-BE49-F238E27FC236}">
                <a16:creationId xmlns:a16="http://schemas.microsoft.com/office/drawing/2014/main" id="{17DC5FBF-EA08-B103-D912-E398B283D398}"/>
              </a:ext>
            </a:extLst>
          </p:cNvPr>
          <p:cNvPicPr>
            <a:picLocks noChangeAspect="1"/>
          </p:cNvPicPr>
          <p:nvPr/>
        </p:nvPicPr>
        <p:blipFill rotWithShape="1">
          <a:blip r:embed="rId4" cstate="hqprint">
            <a:clrChange>
              <a:clrFrom>
                <a:srgbClr val="FFFFFF"/>
              </a:clrFrom>
              <a:clrTo>
                <a:srgbClr val="FFFFFF">
                  <a:alpha val="0"/>
                </a:srgbClr>
              </a:clrTo>
            </a:clrChange>
            <a:alphaModFix amt="70000"/>
            <a:extLst>
              <a:ext uri="{28A0092B-C50C-407E-A947-70E740481C1C}">
                <a14:useLocalDpi xmlns:a14="http://schemas.microsoft.com/office/drawing/2010/main"/>
              </a:ext>
            </a:extLst>
          </a:blip>
          <a:srcRect/>
          <a:stretch/>
        </p:blipFill>
        <p:spPr>
          <a:xfrm>
            <a:off x="9017486" y="3214555"/>
            <a:ext cx="650181" cy="1245686"/>
          </a:xfrm>
          <a:prstGeom prst="rect">
            <a:avLst/>
          </a:prstGeom>
        </p:spPr>
      </p:pic>
      <p:pic>
        <p:nvPicPr>
          <p:cNvPr id="22" name="図 21" descr="抽象 が含まれている画像&#10;&#10;自動的に生成された説明">
            <a:extLst>
              <a:ext uri="{FF2B5EF4-FFF2-40B4-BE49-F238E27FC236}">
                <a16:creationId xmlns:a16="http://schemas.microsoft.com/office/drawing/2014/main" id="{DCC2440A-4650-3687-7FF7-6F29742D932D}"/>
              </a:ext>
            </a:extLst>
          </p:cNvPr>
          <p:cNvPicPr>
            <a:picLocks noChangeAspect="1"/>
          </p:cNvPicPr>
          <p:nvPr/>
        </p:nvPicPr>
        <p:blipFill>
          <a:blip r:embed="rId5">
            <a:clrChange>
              <a:clrFrom>
                <a:srgbClr val="FFFFFF"/>
              </a:clrFrom>
              <a:clrTo>
                <a:srgbClr val="FFFFFF">
                  <a:alpha val="0"/>
                </a:srgbClr>
              </a:clrTo>
            </a:clrChange>
            <a:alphaModFix amt="70000"/>
          </a:blip>
          <a:stretch>
            <a:fillRect/>
          </a:stretch>
        </p:blipFill>
        <p:spPr>
          <a:xfrm>
            <a:off x="9520167" y="3020595"/>
            <a:ext cx="1084523" cy="2169043"/>
          </a:xfrm>
          <a:prstGeom prst="rect">
            <a:avLst/>
          </a:prstGeom>
        </p:spPr>
      </p:pic>
      <p:graphicFrame>
        <p:nvGraphicFramePr>
          <p:cNvPr id="6" name="表 5">
            <a:extLst>
              <a:ext uri="{FF2B5EF4-FFF2-40B4-BE49-F238E27FC236}">
                <a16:creationId xmlns:a16="http://schemas.microsoft.com/office/drawing/2014/main" id="{B0F9C577-DE81-FCAB-3432-C9D5A99371E7}"/>
              </a:ext>
            </a:extLst>
          </p:cNvPr>
          <p:cNvGraphicFramePr>
            <a:graphicFrameLocks noGrp="1"/>
          </p:cNvGraphicFramePr>
          <p:nvPr>
            <p:extLst>
              <p:ext uri="{D42A27DB-BD31-4B8C-83A1-F6EECF244321}">
                <p14:modId xmlns:p14="http://schemas.microsoft.com/office/powerpoint/2010/main" val="555326390"/>
              </p:ext>
            </p:extLst>
          </p:nvPr>
        </p:nvGraphicFramePr>
        <p:xfrm>
          <a:off x="1084979" y="3243581"/>
          <a:ext cx="2132944" cy="1270000"/>
        </p:xfrm>
        <a:graphic>
          <a:graphicData uri="http://schemas.openxmlformats.org/drawingml/2006/table">
            <a:tbl>
              <a:tblPr>
                <a:tableStyleId>{5C22544A-7EE6-4342-B048-85BDC9FD1C3A}</a:tableStyleId>
              </a:tblPr>
              <a:tblGrid>
                <a:gridCol w="860255">
                  <a:extLst>
                    <a:ext uri="{9D8B030D-6E8A-4147-A177-3AD203B41FA5}">
                      <a16:colId xmlns:a16="http://schemas.microsoft.com/office/drawing/2014/main" val="981460506"/>
                    </a:ext>
                  </a:extLst>
                </a:gridCol>
                <a:gridCol w="1272689">
                  <a:extLst>
                    <a:ext uri="{9D8B030D-6E8A-4147-A177-3AD203B41FA5}">
                      <a16:colId xmlns:a16="http://schemas.microsoft.com/office/drawing/2014/main" val="2531197863"/>
                    </a:ext>
                  </a:extLst>
                </a:gridCol>
              </a:tblGrid>
              <a:tr h="254000">
                <a:tc>
                  <a:txBody>
                    <a:bodyPr/>
                    <a:lstStyle/>
                    <a:p>
                      <a:pPr algn="l" fontAlgn="ctr"/>
                      <a:r>
                        <a:rPr lang="ja-JP" altLang="en-US" sz="1050" u="none" strike="noStrike">
                          <a:effectLst/>
                        </a:rPr>
                        <a:t> サイズ</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u="none" strike="noStrike">
                          <a:effectLst/>
                        </a:rPr>
                        <a:t> </a:t>
                      </a:r>
                      <a:r>
                        <a:rPr lang="en" sz="1050" u="none" strike="noStrike" dirty="0">
                          <a:effectLst/>
                        </a:rPr>
                        <a:t>タテB2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0359923"/>
                  </a:ext>
                </a:extLst>
              </a:tr>
              <a:tr h="254000">
                <a:tc>
                  <a:txBody>
                    <a:bodyPr/>
                    <a:lstStyle/>
                    <a:p>
                      <a:pPr algn="l" fontAlgn="ctr"/>
                      <a:r>
                        <a:rPr lang="en-US" altLang="ja-JP" sz="1050" b="0" i="0" u="none" strike="noStrike" dirty="0">
                          <a:solidFill>
                            <a:srgbClr val="000000"/>
                          </a:solidFill>
                          <a:effectLst/>
                          <a:latin typeface="游ゴシック" panose="020B0400000000000000" pitchFamily="34" charset="-128"/>
                          <a:ea typeface="游ゴシック" panose="020B0400000000000000" pitchFamily="34" charset="-128"/>
                        </a:rPr>
                        <a:t> </a:t>
                      </a: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実施店舗</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 </a:t>
                      </a:r>
                      <a:r>
                        <a:rPr lang="en-US" altLang="ja-JP" sz="1050" b="0" i="0" u="none" strike="noStrike" dirty="0">
                          <a:solidFill>
                            <a:srgbClr val="000000"/>
                          </a:solidFill>
                          <a:effectLst/>
                          <a:latin typeface="游ゴシック" panose="020B0400000000000000" pitchFamily="34" charset="-128"/>
                          <a:ea typeface="游ゴシック" panose="020B0400000000000000" pitchFamily="34" charset="-128"/>
                        </a:rPr>
                        <a:t>1</a:t>
                      </a: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店舗</a:t>
                      </a:r>
                      <a:endParaRPr lang="en" sz="105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4980103"/>
                  </a:ext>
                </a:extLst>
              </a:tr>
              <a:tr h="254000">
                <a:tc>
                  <a:txBody>
                    <a:bodyPr/>
                    <a:lstStyle/>
                    <a:p>
                      <a:pPr algn="l" fontAlgn="ctr"/>
                      <a:r>
                        <a:rPr lang="ja-JP" altLang="en-US" sz="1050" u="none" strike="noStrike">
                          <a:effectLst/>
                        </a:rPr>
                        <a:t> 掲出枚数</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u="none" strike="noStrike">
                          <a:effectLst/>
                        </a:rPr>
                        <a:t> </a:t>
                      </a:r>
                      <a:r>
                        <a:rPr lang="en-US" altLang="ja-JP" sz="1050" u="none" strike="noStrike" dirty="0">
                          <a:effectLst/>
                        </a:rPr>
                        <a:t>1</a:t>
                      </a:r>
                      <a:r>
                        <a:rPr lang="ja-JP" altLang="en-US" sz="1050" u="none" strike="noStrike">
                          <a:effectLst/>
                        </a:rPr>
                        <a:t>枚</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6406805"/>
                  </a:ext>
                </a:extLst>
              </a:tr>
              <a:tr h="254000">
                <a:tc>
                  <a:txBody>
                    <a:bodyPr/>
                    <a:lstStyle/>
                    <a:p>
                      <a:pPr algn="l" fontAlgn="ctr"/>
                      <a:r>
                        <a:rPr lang="ja-JP" altLang="en-US" sz="1050" u="none" strike="noStrike">
                          <a:effectLst/>
                        </a:rPr>
                        <a:t> 期間</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u="none" strike="noStrike">
                          <a:effectLst/>
                        </a:rPr>
                        <a:t> </a:t>
                      </a:r>
                      <a:r>
                        <a:rPr lang="en-US" altLang="ja-JP" sz="1050" u="none" strike="noStrike" dirty="0">
                          <a:effectLst/>
                        </a:rPr>
                        <a:t>4</a:t>
                      </a:r>
                      <a:r>
                        <a:rPr lang="ja-JP" altLang="en-US" sz="1050" u="none" strike="noStrike">
                          <a:effectLst/>
                        </a:rPr>
                        <a:t>週間</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6727265"/>
                  </a:ext>
                </a:extLst>
              </a:tr>
              <a:tr h="254000">
                <a:tc>
                  <a:txBody>
                    <a:bodyPr/>
                    <a:lstStyle/>
                    <a:p>
                      <a:pPr algn="l" fontAlgn="ctr"/>
                      <a:r>
                        <a:rPr lang="ja-JP" altLang="en-US" sz="1050" u="none" strike="noStrike">
                          <a:effectLst/>
                        </a:rPr>
                        <a:t> 納品形態</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 原則現物納品</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756236"/>
                  </a:ext>
                </a:extLst>
              </a:tr>
            </a:tbl>
          </a:graphicData>
        </a:graphic>
      </p:graphicFrame>
      <p:sp>
        <p:nvSpPr>
          <p:cNvPr id="10" name="テキスト ボックス 9">
            <a:extLst>
              <a:ext uri="{FF2B5EF4-FFF2-40B4-BE49-F238E27FC236}">
                <a16:creationId xmlns:a16="http://schemas.microsoft.com/office/drawing/2014/main" id="{C0C9B780-9D5E-BA10-DBF2-B8787F182EC1}"/>
              </a:ext>
            </a:extLst>
          </p:cNvPr>
          <p:cNvSpPr txBox="1"/>
          <p:nvPr/>
        </p:nvSpPr>
        <p:spPr>
          <a:xfrm>
            <a:off x="979451" y="2978631"/>
            <a:ext cx="607859" cy="261610"/>
          </a:xfrm>
          <a:prstGeom prst="rect">
            <a:avLst/>
          </a:prstGeom>
          <a:noFill/>
        </p:spPr>
        <p:txBody>
          <a:bodyPr wrap="none" rtlCol="0">
            <a:spAutoFit/>
          </a:bodyPr>
          <a:lstStyle/>
          <a:p>
            <a:r>
              <a:rPr kumimoji="1" lang="ja-JP" altLang="en-US" sz="1050"/>
              <a:t>■仕様</a:t>
            </a:r>
          </a:p>
        </p:txBody>
      </p:sp>
      <p:sp>
        <p:nvSpPr>
          <p:cNvPr id="11" name="テキスト ボックス 10">
            <a:extLst>
              <a:ext uri="{FF2B5EF4-FFF2-40B4-BE49-F238E27FC236}">
                <a16:creationId xmlns:a16="http://schemas.microsoft.com/office/drawing/2014/main" id="{10716DF0-E59F-49A5-66F5-2178D8757140}"/>
              </a:ext>
            </a:extLst>
          </p:cNvPr>
          <p:cNvSpPr txBox="1"/>
          <p:nvPr/>
        </p:nvSpPr>
        <p:spPr>
          <a:xfrm>
            <a:off x="984774" y="5014138"/>
            <a:ext cx="857927" cy="253916"/>
          </a:xfrm>
          <a:prstGeom prst="rect">
            <a:avLst/>
          </a:prstGeom>
          <a:noFill/>
        </p:spPr>
        <p:txBody>
          <a:bodyPr wrap="none" rtlCol="0">
            <a:spAutoFit/>
          </a:bodyPr>
          <a:lstStyle/>
          <a:p>
            <a:r>
              <a:rPr kumimoji="1" lang="ja-JP" altLang="en-US" sz="1050"/>
              <a:t>■注意事項</a:t>
            </a:r>
          </a:p>
        </p:txBody>
      </p:sp>
      <p:sp>
        <p:nvSpPr>
          <p:cNvPr id="14" name="テキスト ボックス 13">
            <a:extLst>
              <a:ext uri="{FF2B5EF4-FFF2-40B4-BE49-F238E27FC236}">
                <a16:creationId xmlns:a16="http://schemas.microsoft.com/office/drawing/2014/main" id="{5C8C5FD0-24BE-9AC5-97F7-D6D26FB1B746}"/>
              </a:ext>
            </a:extLst>
          </p:cNvPr>
          <p:cNvSpPr txBox="1"/>
          <p:nvPr/>
        </p:nvSpPr>
        <p:spPr>
          <a:xfrm>
            <a:off x="1018302" y="4563652"/>
            <a:ext cx="2056938" cy="415498"/>
          </a:xfrm>
          <a:prstGeom prst="rect">
            <a:avLst/>
          </a:prstGeom>
          <a:noFill/>
        </p:spPr>
        <p:txBody>
          <a:bodyPr wrap="square">
            <a:spAutoFit/>
          </a:bodyPr>
          <a:lstStyle/>
          <a:p>
            <a:r>
              <a:rPr lang="ja-JP" altLang="en-US" sz="1050" b="1">
                <a:solidFill>
                  <a:schemeClr val="tx1">
                    <a:lumMod val="75000"/>
                    <a:lumOff val="25000"/>
                  </a:schemeClr>
                </a:solidFill>
              </a:rPr>
              <a:t>申込：実施</a:t>
            </a:r>
            <a:r>
              <a:rPr lang="en-US" altLang="ja-JP" sz="1050" b="1" dirty="0">
                <a:solidFill>
                  <a:schemeClr val="tx1">
                    <a:lumMod val="75000"/>
                    <a:lumOff val="25000"/>
                  </a:schemeClr>
                </a:solidFill>
              </a:rPr>
              <a:t>45</a:t>
            </a:r>
            <a:r>
              <a:rPr lang="ja-JP" altLang="en-US" sz="1050" b="1">
                <a:solidFill>
                  <a:schemeClr val="tx1">
                    <a:lumMod val="75000"/>
                    <a:lumOff val="25000"/>
                  </a:schemeClr>
                </a:solidFill>
              </a:rPr>
              <a:t>日前</a:t>
            </a:r>
            <a:endParaRPr lang="en-US" altLang="ja-JP" sz="1050" b="1" dirty="0">
              <a:solidFill>
                <a:schemeClr val="tx1">
                  <a:lumMod val="75000"/>
                  <a:lumOff val="25000"/>
                </a:schemeClr>
              </a:solidFill>
            </a:endParaRPr>
          </a:p>
          <a:p>
            <a:r>
              <a:rPr lang="ja-JP" altLang="en-US" sz="1050" b="1">
                <a:solidFill>
                  <a:schemeClr val="tx1">
                    <a:lumMod val="75000"/>
                    <a:lumOff val="25000"/>
                  </a:schemeClr>
                </a:solidFill>
              </a:rPr>
              <a:t>販促物納品：実施</a:t>
            </a:r>
            <a:r>
              <a:rPr lang="en-US" altLang="ja-JP" sz="1050" b="1" dirty="0">
                <a:solidFill>
                  <a:schemeClr val="tx1">
                    <a:lumMod val="75000"/>
                    <a:lumOff val="25000"/>
                  </a:schemeClr>
                </a:solidFill>
              </a:rPr>
              <a:t>10</a:t>
            </a:r>
            <a:r>
              <a:rPr lang="ja-JP" altLang="en-US" sz="1050" b="1">
                <a:solidFill>
                  <a:schemeClr val="tx1">
                    <a:lumMod val="75000"/>
                    <a:lumOff val="25000"/>
                  </a:schemeClr>
                </a:solidFill>
              </a:rPr>
              <a:t>営業日前</a:t>
            </a:r>
          </a:p>
        </p:txBody>
      </p:sp>
      <p:pic>
        <p:nvPicPr>
          <p:cNvPr id="1026" name="Picture 2">
            <a:extLst>
              <a:ext uri="{FF2B5EF4-FFF2-40B4-BE49-F238E27FC236}">
                <a16:creationId xmlns:a16="http://schemas.microsoft.com/office/drawing/2014/main" id="{149BE777-812B-3743-7247-FE299D31C5C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25" b="98250" l="10000" r="90000">
                        <a14:foregroundMark x1="80750" y1="4250" x2="28250" y2="10000"/>
                        <a14:foregroundMark x1="28250" y1="10000" x2="21125" y2="9625"/>
                        <a14:foregroundMark x1="21125" y1="9625" x2="15500" y2="21125"/>
                        <a14:foregroundMark x1="15500" y1="21125" x2="18125" y2="85750"/>
                        <a14:foregroundMark x1="18125" y1="85750" x2="21750" y2="93250"/>
                        <a14:foregroundMark x1="21750" y1="93250" x2="35875" y2="95750"/>
                        <a14:foregroundMark x1="35875" y1="95750" x2="63375" y2="91500"/>
                        <a14:foregroundMark x1="63375" y1="91500" x2="80125" y2="94000"/>
                        <a14:foregroundMark x1="80125" y1="94000" x2="81000" y2="90500"/>
                        <a14:foregroundMark x1="19750" y1="96125" x2="33750" y2="97625"/>
                        <a14:foregroundMark x1="33750" y1="97625" x2="51500" y2="96250"/>
                        <a14:foregroundMark x1="51500" y1="96250" x2="72875" y2="98250"/>
                        <a14:foregroundMark x1="72875" y1="98250" x2="82375" y2="96250"/>
                        <a14:foregroundMark x1="15875" y1="3125" x2="23375" y2="3500"/>
                        <a14:foregroundMark x1="23375" y1="3500" x2="52375" y2="1500"/>
                        <a14:foregroundMark x1="52375" y1="1500" x2="79250" y2="2000"/>
                        <a14:foregroundMark x1="79250" y1="2000" x2="83500" y2="7625"/>
                        <a14:foregroundMark x1="83500" y1="7625" x2="83625" y2="8250"/>
                        <a14:foregroundMark x1="44125" y1="18625" x2="49625" y2="35250"/>
                        <a14:foregroundMark x1="49625" y1="35250" x2="51375" y2="50875"/>
                        <a14:foregroundMark x1="51375" y1="50875" x2="55000" y2="61375"/>
                        <a14:foregroundMark x1="55000" y1="61375" x2="55250" y2="61750"/>
                        <a14:foregroundMark x1="65750" y1="17875" x2="38250" y2="77000"/>
                        <a14:foregroundMark x1="83500" y1="96875" x2="83500" y2="96875"/>
                        <a14:foregroundMark x1="84000" y1="95000" x2="84000" y2="95000"/>
                        <a14:foregroundMark x1="84625" y1="94875" x2="84625" y2="94875"/>
                        <a14:foregroundMark x1="83625" y1="97125" x2="83625" y2="97125"/>
                        <a14:foregroundMark x1="16000" y1="95000" x2="16000" y2="95000"/>
                        <a14:foregroundMark x1="14875" y1="96875" x2="14875" y2="96875"/>
                        <a14:foregroundMark x1="16375" y1="95250" x2="16375" y2="95250"/>
                        <a14:foregroundMark x1="17875" y1="96375" x2="17875" y2="96375"/>
                        <a14:foregroundMark x1="16000" y1="95000" x2="16000" y2="95000"/>
                        <a14:foregroundMark x1="14250" y1="95500" x2="14250" y2="95500"/>
                        <a14:foregroundMark x1="24875" y1="3875" x2="48375" y2="1125"/>
                        <a14:foregroundMark x1="30000" y1="40000" x2="71000" y2="40500"/>
                        <a14:foregroundMark x1="69500" y1="15250" x2="75375" y2="63375"/>
                        <a14:foregroundMark x1="28250" y1="22875" x2="27000" y2="73750"/>
                        <a14:foregroundMark x1="27000" y1="73750" x2="27750" y2="79750"/>
                        <a14:foregroundMark x1="63125" y1="79750" x2="63125" y2="79750"/>
                        <a14:foregroundMark x1="49625" y1="83625" x2="49625" y2="83625"/>
                        <a14:foregroundMark x1="42875" y1="84375" x2="71750" y2="82750"/>
                        <a14:foregroundMark x1="64250" y1="58375" x2="56750" y2="75375"/>
                        <a14:foregroundMark x1="56750" y1="75375" x2="54500" y2="77750"/>
                      </a14:backgroundRemoval>
                    </a14:imgEffect>
                  </a14:imgLayer>
                </a14:imgProps>
              </a:ext>
              <a:ext uri="{28A0092B-C50C-407E-A947-70E740481C1C}">
                <a14:useLocalDpi xmlns:a14="http://schemas.microsoft.com/office/drawing/2010/main" val="0"/>
              </a:ext>
            </a:extLst>
          </a:blip>
          <a:srcRect/>
          <a:stretch>
            <a:fillRect/>
          </a:stretch>
        </p:blipFill>
        <p:spPr bwMode="auto">
          <a:xfrm>
            <a:off x="3088693" y="3091025"/>
            <a:ext cx="2051079" cy="2051079"/>
          </a:xfrm>
          <a:prstGeom prst="rect">
            <a:avLst/>
          </a:prstGeom>
          <a:noFill/>
          <a:extLst>
            <a:ext uri="{909E8E84-426E-40DD-AFC4-6F175D3DCCD1}">
              <a14:hiddenFill xmlns:a14="http://schemas.microsoft.com/office/drawing/2010/main">
                <a:solidFill>
                  <a:srgbClr val="FFFFFF"/>
                </a:solidFill>
              </a14:hiddenFill>
            </a:ext>
          </a:extLst>
        </p:spPr>
      </p:pic>
      <p:sp>
        <p:nvSpPr>
          <p:cNvPr id="12" name="スライド番号プレースホルダ 3">
            <a:extLst>
              <a:ext uri="{FF2B5EF4-FFF2-40B4-BE49-F238E27FC236}">
                <a16:creationId xmlns:a16="http://schemas.microsoft.com/office/drawing/2014/main" id="{ED394553-38BB-676A-A451-1472DAFB88E3}"/>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18</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21" name="正方形/長方形 20">
            <a:extLst>
              <a:ext uri="{FF2B5EF4-FFF2-40B4-BE49-F238E27FC236}">
                <a16:creationId xmlns:a16="http://schemas.microsoft.com/office/drawing/2014/main" id="{26CF8428-6262-8DC9-BC4F-F4FBBFC46BDA}"/>
              </a:ext>
            </a:extLst>
          </p:cNvPr>
          <p:cNvSpPr/>
          <p:nvPr/>
        </p:nvSpPr>
        <p:spPr>
          <a:xfrm>
            <a:off x="7712738" y="6525541"/>
            <a:ext cx="4767092" cy="303929"/>
          </a:xfrm>
          <a:prstGeom prst="rect">
            <a:avLst/>
          </a:prstGeom>
        </p:spPr>
        <p:txBody>
          <a:bodyPr wrap="square">
            <a:spAutoFit/>
          </a:bodyPr>
          <a:lstStyle/>
          <a:p>
            <a:pPr>
              <a:lnSpc>
                <a:spcPct val="150000"/>
              </a:lnSpc>
            </a:pPr>
            <a:r>
              <a:rPr lang="ja-JP" altLang="en-US" sz="1000">
                <a:solidFill>
                  <a:srgbClr val="FF6E26"/>
                </a:solidFill>
                <a:latin typeface="DIN Alternate" panose="020B0500000000000000" pitchFamily="34" charset="0"/>
                <a:ea typeface="Hiragino Sans W1" panose="020B0300000000000000" pitchFamily="34" charset="-128"/>
              </a:rPr>
              <a:t>　　　　　　　　</a:t>
            </a:r>
            <a:r>
              <a:rPr lang="en" altLang="ja-JP" sz="1000" dirty="0">
                <a:solidFill>
                  <a:srgbClr val="FF6E26"/>
                </a:solidFill>
                <a:latin typeface="DIN Alternate" panose="020B0500000000000000" pitchFamily="34" charset="0"/>
                <a:ea typeface="Hiragino Sans W1" panose="020B0300000000000000" pitchFamily="34" charset="-128"/>
              </a:rPr>
              <a:t> October to </a:t>
            </a:r>
            <a:r>
              <a:rPr lang="en-US" altLang="ja-JP" sz="1000" dirty="0">
                <a:solidFill>
                  <a:srgbClr val="FF6E26"/>
                </a:solidFill>
                <a:latin typeface="DIN Alternate" panose="020B0500000000000000" pitchFamily="34" charset="0"/>
                <a:ea typeface="Hiragino Sans W1" panose="020B0300000000000000" pitchFamily="34" charset="-128"/>
              </a:rPr>
              <a:t>December</a:t>
            </a:r>
            <a:r>
              <a:rPr lang="en" altLang="ja-JP" sz="1000" dirty="0">
                <a:solidFill>
                  <a:srgbClr val="FF6E26"/>
                </a:solidFill>
                <a:latin typeface="DIN Alternate" panose="020B0500000000000000" pitchFamily="34" charset="0"/>
                <a:ea typeface="Hiragino Sans W1" panose="020B0300000000000000" pitchFamily="34" charset="-128"/>
              </a:rPr>
              <a:t> 2024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6756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E53CBCAA-1558-3AE2-C051-9676C7A431D0}"/>
              </a:ext>
            </a:extLst>
          </p:cNvPr>
          <p:cNvSpPr/>
          <p:nvPr/>
        </p:nvSpPr>
        <p:spPr>
          <a:xfrm>
            <a:off x="636114" y="782320"/>
            <a:ext cx="10769600" cy="57245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descr="屋内, 天井, テーブル, 大きい が含まれている画像&#10;&#10;自動的に生成された説明">
            <a:extLst>
              <a:ext uri="{FF2B5EF4-FFF2-40B4-BE49-F238E27FC236}">
                <a16:creationId xmlns:a16="http://schemas.microsoft.com/office/drawing/2014/main" id="{CB4CEEFC-3646-8567-DEDB-12C796C4A244}"/>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916"/>
                    </a14:imgEffect>
                    <a14:imgEffect>
                      <a14:saturation sat="45000"/>
                    </a14:imgEffect>
                  </a14:imgLayer>
                </a14:imgProps>
              </a:ext>
              <a:ext uri="{28A0092B-C50C-407E-A947-70E740481C1C}">
                <a14:useLocalDpi xmlns:a14="http://schemas.microsoft.com/office/drawing/2010/main"/>
              </a:ext>
            </a:extLst>
          </a:blip>
          <a:stretch>
            <a:fillRect/>
          </a:stretch>
        </p:blipFill>
        <p:spPr>
          <a:xfrm>
            <a:off x="5038982" y="1797230"/>
            <a:ext cx="4575498" cy="3346038"/>
          </a:xfrm>
          <a:prstGeom prst="rect">
            <a:avLst/>
          </a:prstGeom>
        </p:spPr>
      </p:pic>
      <p:sp>
        <p:nvSpPr>
          <p:cNvPr id="7" name="テキスト ボックス 6">
            <a:extLst>
              <a:ext uri="{FF2B5EF4-FFF2-40B4-BE49-F238E27FC236}">
                <a16:creationId xmlns:a16="http://schemas.microsoft.com/office/drawing/2014/main" id="{30CB3109-84F6-95F0-EF84-D6878FFB0957}"/>
              </a:ext>
            </a:extLst>
          </p:cNvPr>
          <p:cNvSpPr txBox="1"/>
          <p:nvPr/>
        </p:nvSpPr>
        <p:spPr>
          <a:xfrm>
            <a:off x="2167031" y="201885"/>
            <a:ext cx="1685077" cy="307777"/>
          </a:xfrm>
          <a:prstGeom prst="rect">
            <a:avLst/>
          </a:prstGeom>
          <a:noFill/>
        </p:spPr>
        <p:txBody>
          <a:bodyPr wrap="none" rtlCol="0">
            <a:spAutoFit/>
          </a:bodyPr>
          <a:lstStyle/>
          <a:p>
            <a:pPr algn="ct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タッチ</a:t>
            </a:r>
            <a:r>
              <a:rPr lang="en-US" altLang="ja-JP" sz="1400" b="1" spc="300" dirty="0">
                <a:solidFill>
                  <a:srgbClr val="FF6E26"/>
                </a:solidFill>
                <a:latin typeface="Hiragino Kaku Gothic Pro W6" panose="020B0300000000000000" pitchFamily="34" charset="-128"/>
                <a:ea typeface="Hiragino Kaku Gothic Pro W6" panose="020B0300000000000000" pitchFamily="34" charset="-128"/>
                <a:cs typeface="ヒラギノ角ゴ Pro W3"/>
              </a:rPr>
              <a:t>&amp;</a:t>
            </a: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トライ</a:t>
            </a:r>
          </a:p>
        </p:txBody>
      </p:sp>
      <p:pic>
        <p:nvPicPr>
          <p:cNvPr id="3" name="図 2" descr="黒い背景に白い文字がある&#10;&#10;中程度の精度で自動的に生成された説明">
            <a:extLst>
              <a:ext uri="{FF2B5EF4-FFF2-40B4-BE49-F238E27FC236}">
                <a16:creationId xmlns:a16="http://schemas.microsoft.com/office/drawing/2014/main" id="{EDD40A53-AAE3-8535-5F47-D9E833E1C3A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B170DCA0-A4A7-AF81-4A33-7BDB86730BEF}"/>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15" name="図 14" descr="黒い背景に白い文字がある&#10;&#10;中程度の精度で自動的に生成された説明">
            <a:extLst>
              <a:ext uri="{FF2B5EF4-FFF2-40B4-BE49-F238E27FC236}">
                <a16:creationId xmlns:a16="http://schemas.microsoft.com/office/drawing/2014/main" id="{020FA44E-14A8-D649-7CE5-A805DD31B79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cxnSp>
        <p:nvCxnSpPr>
          <p:cNvPr id="18" name="直線コネクタ 17">
            <a:extLst>
              <a:ext uri="{FF2B5EF4-FFF2-40B4-BE49-F238E27FC236}">
                <a16:creationId xmlns:a16="http://schemas.microsoft.com/office/drawing/2014/main" id="{1E88A085-FB36-FF89-5F7C-2CB38856EF8F}"/>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31B6E5CB-675C-E4EC-724B-AB5C7655C3AE}"/>
              </a:ext>
            </a:extLst>
          </p:cNvPr>
          <p:cNvSpPr/>
          <p:nvPr/>
        </p:nvSpPr>
        <p:spPr>
          <a:xfrm>
            <a:off x="786286" y="619027"/>
            <a:ext cx="3916231" cy="1167435"/>
          </a:xfrm>
          <a:prstGeom prst="rect">
            <a:avLst/>
          </a:prstGeom>
        </p:spPr>
        <p:txBody>
          <a:bodyPr wrap="square">
            <a:spAutoFit/>
          </a:bodyPr>
          <a:lstStyle/>
          <a:p>
            <a:pPr>
              <a:lnSpc>
                <a:spcPts val="9500"/>
              </a:lnSpc>
            </a:pPr>
            <a:r>
              <a:rPr lang="en-US" altLang="ja-JP" sz="5400" b="1" spc="200" dirty="0" err="1">
                <a:ln w="19050">
                  <a:solidFill>
                    <a:srgbClr val="FF6E26"/>
                  </a:solidFill>
                </a:ln>
                <a:solidFill>
                  <a:schemeClr val="bg1"/>
                </a:solidFill>
                <a:latin typeface="DIN Alternate" panose="020B0500000000000000" pitchFamily="34" charset="0"/>
                <a:ea typeface="Hiragino Sans W6" panose="020B0400000000000000" pitchFamily="34" charset="-128"/>
              </a:rPr>
              <a:t>Touch&amp;Try</a:t>
            </a:r>
            <a:endParaRPr lang="en-US" altLang="ja-JP" sz="5400" b="1" spc="200" dirty="0">
              <a:ln w="19050">
                <a:solidFill>
                  <a:srgbClr val="FF6E26"/>
                </a:solidFill>
              </a:ln>
              <a:solidFill>
                <a:schemeClr val="bg1"/>
              </a:solidFill>
              <a:latin typeface="DIN Alternate" panose="020B0500000000000000" pitchFamily="34" charset="0"/>
              <a:ea typeface="Hiragino Sans W6" panose="020B0400000000000000" pitchFamily="34" charset="-128"/>
            </a:endParaRPr>
          </a:p>
        </p:txBody>
      </p:sp>
      <p:pic>
        <p:nvPicPr>
          <p:cNvPr id="5" name="図 4" descr="カウンターの上のパンフレットの束&#10;&#10;自動的に生成された説明">
            <a:extLst>
              <a:ext uri="{FF2B5EF4-FFF2-40B4-BE49-F238E27FC236}">
                <a16:creationId xmlns:a16="http://schemas.microsoft.com/office/drawing/2014/main" id="{6EA60814-0366-2430-B10F-4076A494150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332598" y="2863888"/>
            <a:ext cx="1922624" cy="1278440"/>
          </a:xfrm>
          <a:prstGeom prst="rect">
            <a:avLst/>
          </a:prstGeom>
          <a:ln>
            <a:noFill/>
          </a:ln>
          <a:effectLst>
            <a:outerShdw blurRad="292100" dist="139700" dir="2700000" algn="tl" rotWithShape="0">
              <a:srgbClr val="333333">
                <a:alpha val="65000"/>
              </a:srgbClr>
            </a:outerShdw>
          </a:effectLst>
        </p:spPr>
      </p:pic>
      <p:sp>
        <p:nvSpPr>
          <p:cNvPr id="8" name="テキスト ボックス 7">
            <a:extLst>
              <a:ext uri="{FF2B5EF4-FFF2-40B4-BE49-F238E27FC236}">
                <a16:creationId xmlns:a16="http://schemas.microsoft.com/office/drawing/2014/main" id="{52B8959D-D235-2F23-B01E-C71301CDFEC9}"/>
              </a:ext>
            </a:extLst>
          </p:cNvPr>
          <p:cNvSpPr txBox="1"/>
          <p:nvPr/>
        </p:nvSpPr>
        <p:spPr>
          <a:xfrm>
            <a:off x="4603932" y="5560077"/>
            <a:ext cx="6376778" cy="754053"/>
          </a:xfrm>
          <a:prstGeom prst="rect">
            <a:avLst/>
          </a:prstGeom>
          <a:noFill/>
        </p:spPr>
        <p:txBody>
          <a:bodyPr wrap="square" rtlCol="0">
            <a:spAutoFit/>
          </a:bodyPr>
          <a:lstStyle/>
          <a:p>
            <a:pPr algn="r"/>
            <a:r>
              <a:rPr lang="ja-JP" altLang="en-US" sz="2000" b="1" u="sng"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価格　</a:t>
            </a:r>
            <a:r>
              <a:rPr lang="en-US" altLang="ja-JP" sz="2000" b="1" u="sng"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 </a:t>
            </a:r>
            <a:r>
              <a:rPr lang="en-US" altLang="ja-JP" sz="3200" b="1" u="sng"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1,000,000</a:t>
            </a:r>
            <a:r>
              <a:rPr lang="ja-JP" altLang="en-US" sz="2000" b="1" u="sng">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円</a:t>
            </a:r>
            <a:r>
              <a:rPr lang="ja-JP" altLang="en-US" sz="2000" b="1" u="sng"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r>
              <a:rPr lang="en-US" altLang="ja-JP" sz="2000" b="1" u="sng"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NET</a:t>
            </a:r>
            <a:r>
              <a:rPr lang="ja-JP" altLang="en-US" sz="2000" b="1" u="sng"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endParaRPr lang="en-US" altLang="ja-JP" sz="2000" b="1" u="sng"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endParaRPr>
          </a:p>
          <a:p>
            <a:pPr algn="r"/>
            <a:r>
              <a:rPr lang="en-US" altLang="ja-JP" sz="1100" b="1"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r>
              <a:rPr lang="ja-JP" altLang="en-US" sz="1100" b="1">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商材により応相談となります。</a:t>
            </a:r>
          </a:p>
        </p:txBody>
      </p:sp>
      <p:sp>
        <p:nvSpPr>
          <p:cNvPr id="27" name="円/楕円 26">
            <a:extLst>
              <a:ext uri="{FF2B5EF4-FFF2-40B4-BE49-F238E27FC236}">
                <a16:creationId xmlns:a16="http://schemas.microsoft.com/office/drawing/2014/main" id="{C6CD74AF-6880-7451-A019-C61DB0A28844}"/>
              </a:ext>
            </a:extLst>
          </p:cNvPr>
          <p:cNvSpPr>
            <a:spLocks noChangeAspect="1"/>
          </p:cNvSpPr>
          <p:nvPr/>
        </p:nvSpPr>
        <p:spPr>
          <a:xfrm>
            <a:off x="7792321" y="3064542"/>
            <a:ext cx="881694" cy="877135"/>
          </a:xfrm>
          <a:prstGeom prst="ellipse">
            <a:avLst/>
          </a:prstGeom>
          <a:solidFill>
            <a:srgbClr val="FF6E26">
              <a:alpha val="47000"/>
            </a:srgbClr>
          </a:solidFill>
          <a:ln w="9525" cap="rnd" cmpd="sng" algn="ctr">
            <a:solidFill>
              <a:srgbClr val="FF6E2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16" name="上矢印 15">
            <a:extLst>
              <a:ext uri="{FF2B5EF4-FFF2-40B4-BE49-F238E27FC236}">
                <a16:creationId xmlns:a16="http://schemas.microsoft.com/office/drawing/2014/main" id="{4F129701-EE81-1E50-2AA7-CCF1F14A89A9}"/>
              </a:ext>
            </a:extLst>
          </p:cNvPr>
          <p:cNvSpPr/>
          <p:nvPr/>
        </p:nvSpPr>
        <p:spPr>
          <a:xfrm rot="16200000">
            <a:off x="8790956" y="3326463"/>
            <a:ext cx="353291" cy="353291"/>
          </a:xfrm>
          <a:prstGeom prst="upArrow">
            <a:avLst/>
          </a:prstGeom>
          <a:solidFill>
            <a:srgbClr val="FF6E26"/>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pic>
        <p:nvPicPr>
          <p:cNvPr id="13" name="図 12" descr="抽象 が含まれている画像&#10;&#10;自動的に生成された説明">
            <a:extLst>
              <a:ext uri="{FF2B5EF4-FFF2-40B4-BE49-F238E27FC236}">
                <a16:creationId xmlns:a16="http://schemas.microsoft.com/office/drawing/2014/main" id="{44C48B4C-C45B-8E79-1B69-C97042DED096}"/>
              </a:ext>
            </a:extLst>
          </p:cNvPr>
          <p:cNvPicPr>
            <a:picLocks noChangeAspect="1"/>
          </p:cNvPicPr>
          <p:nvPr/>
        </p:nvPicPr>
        <p:blipFill>
          <a:blip r:embed="rId6" cstate="hqprint">
            <a:clrChange>
              <a:clrFrom>
                <a:srgbClr val="FFFFFF"/>
              </a:clrFrom>
              <a:clrTo>
                <a:srgbClr val="FFFFFF">
                  <a:alpha val="0"/>
                </a:srgbClr>
              </a:clrTo>
            </a:clrChange>
            <a:alphaModFix amt="70000"/>
            <a:extLst>
              <a:ext uri="{28A0092B-C50C-407E-A947-70E740481C1C}">
                <a14:useLocalDpi xmlns:a14="http://schemas.microsoft.com/office/drawing/2010/main"/>
              </a:ext>
            </a:extLst>
          </a:blip>
          <a:stretch>
            <a:fillRect/>
          </a:stretch>
        </p:blipFill>
        <p:spPr>
          <a:xfrm flipH="1">
            <a:off x="6566634" y="3045801"/>
            <a:ext cx="819136" cy="1638271"/>
          </a:xfrm>
          <a:prstGeom prst="rect">
            <a:avLst/>
          </a:prstGeom>
        </p:spPr>
      </p:pic>
      <p:sp>
        <p:nvSpPr>
          <p:cNvPr id="2" name="テキスト ボックス 1">
            <a:extLst>
              <a:ext uri="{FF2B5EF4-FFF2-40B4-BE49-F238E27FC236}">
                <a16:creationId xmlns:a16="http://schemas.microsoft.com/office/drawing/2014/main" id="{B41DA917-FA03-C81A-E284-2AE2FA47867C}"/>
              </a:ext>
            </a:extLst>
          </p:cNvPr>
          <p:cNvSpPr txBox="1"/>
          <p:nvPr/>
        </p:nvSpPr>
        <p:spPr>
          <a:xfrm>
            <a:off x="984774" y="5167947"/>
            <a:ext cx="4779922" cy="1323439"/>
          </a:xfrm>
          <a:prstGeom prst="rect">
            <a:avLst/>
          </a:prstGeom>
          <a:noFill/>
        </p:spPr>
        <p:txBody>
          <a:bodyPr wrap="square" rtlCol="0">
            <a:spAutoFit/>
          </a:bodyPr>
          <a:lstStyle/>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消費税は別途となります。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BREAK</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」での放映期間中のみ、実施が可能です。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店舗での商品販売は不可となります。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設置にはデザイン審査がございます。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配布用カードはデータでの納品、もしくは現物納品のいずれでも対応可能ですが、</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データ納品の場合、別途印刷費が発生いたします。</a:t>
            </a: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実施時期や店舗の都合により、急遽実施ができなくなる場合がございます。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その際はご指定条件に合った代替店舗を再度し、</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その店舗での実施へ切り替えさせていただきます。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商品テスター・配布カードと合わせて、ポップの設置も可能です。（現物納品）</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p:txBody>
      </p:sp>
      <p:sp>
        <p:nvSpPr>
          <p:cNvPr id="14" name="テキスト ボックス 13">
            <a:extLst>
              <a:ext uri="{FF2B5EF4-FFF2-40B4-BE49-F238E27FC236}">
                <a16:creationId xmlns:a16="http://schemas.microsoft.com/office/drawing/2014/main" id="{EB386321-54C5-1D34-A621-E1B0958DB37F}"/>
              </a:ext>
            </a:extLst>
          </p:cNvPr>
          <p:cNvSpPr txBox="1"/>
          <p:nvPr/>
        </p:nvSpPr>
        <p:spPr>
          <a:xfrm>
            <a:off x="976382" y="1774092"/>
            <a:ext cx="6196148" cy="1015663"/>
          </a:xfrm>
          <a:prstGeom prst="rect">
            <a:avLst/>
          </a:prstGeom>
          <a:noFill/>
        </p:spPr>
        <p:txBody>
          <a:bodyPr wrap="square">
            <a:spAutoFit/>
          </a:bodyPr>
          <a:lstStyle/>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喫煙所店舗に商品のテスターと配布用のカードを</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設置します。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商品の認知から興味・関心、商品体験、さらには</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購入までの行動ステップを一度に完結できる</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特別なプロモーション施策です。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p:txBody>
      </p:sp>
      <p:graphicFrame>
        <p:nvGraphicFramePr>
          <p:cNvPr id="17" name="表 16">
            <a:extLst>
              <a:ext uri="{FF2B5EF4-FFF2-40B4-BE49-F238E27FC236}">
                <a16:creationId xmlns:a16="http://schemas.microsoft.com/office/drawing/2014/main" id="{5EC6E10E-DB42-C698-EAAB-16574293EE01}"/>
              </a:ext>
            </a:extLst>
          </p:cNvPr>
          <p:cNvGraphicFramePr>
            <a:graphicFrameLocks noGrp="1"/>
          </p:cNvGraphicFramePr>
          <p:nvPr>
            <p:extLst>
              <p:ext uri="{D42A27DB-BD31-4B8C-83A1-F6EECF244321}">
                <p14:modId xmlns:p14="http://schemas.microsoft.com/office/powerpoint/2010/main" val="1603273846"/>
              </p:ext>
            </p:extLst>
          </p:nvPr>
        </p:nvGraphicFramePr>
        <p:xfrm>
          <a:off x="1084979" y="3041486"/>
          <a:ext cx="3518954" cy="1524000"/>
        </p:xfrm>
        <a:graphic>
          <a:graphicData uri="http://schemas.openxmlformats.org/drawingml/2006/table">
            <a:tbl>
              <a:tblPr>
                <a:tableStyleId>{5C22544A-7EE6-4342-B048-85BDC9FD1C3A}</a:tableStyleId>
              </a:tblPr>
              <a:tblGrid>
                <a:gridCol w="1020045">
                  <a:extLst>
                    <a:ext uri="{9D8B030D-6E8A-4147-A177-3AD203B41FA5}">
                      <a16:colId xmlns:a16="http://schemas.microsoft.com/office/drawing/2014/main" val="981460506"/>
                    </a:ext>
                  </a:extLst>
                </a:gridCol>
                <a:gridCol w="2498909">
                  <a:extLst>
                    <a:ext uri="{9D8B030D-6E8A-4147-A177-3AD203B41FA5}">
                      <a16:colId xmlns:a16="http://schemas.microsoft.com/office/drawing/2014/main" val="2531197863"/>
                    </a:ext>
                  </a:extLst>
                </a:gridCol>
              </a:tblGrid>
              <a:tr h="254000">
                <a:tc>
                  <a:txBody>
                    <a:bodyPr/>
                    <a:lstStyle/>
                    <a:p>
                      <a:pPr algn="l" fontAlgn="ctr"/>
                      <a:r>
                        <a:rPr lang="ja-JP" altLang="en-US" sz="1050" u="none" strike="noStrike">
                          <a:effectLst/>
                        </a:rPr>
                        <a:t> 設置個数</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u="none" strike="noStrike">
                          <a:effectLst/>
                        </a:rPr>
                        <a:t> 別途協議</a:t>
                      </a:r>
                      <a:endParaRPr lang="en" sz="105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0359923"/>
                  </a:ext>
                </a:extLst>
              </a:tr>
              <a:tr h="254000">
                <a:tc>
                  <a:txBody>
                    <a:bodyPr/>
                    <a:lstStyle/>
                    <a:p>
                      <a:pPr algn="l" fontAlgn="ctr"/>
                      <a:r>
                        <a:rPr lang="ja-JP" altLang="en-US" sz="1050" u="none" strike="noStrike">
                          <a:effectLst/>
                        </a:rPr>
                        <a:t> 実施店舗</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u="none" strike="noStrike">
                          <a:effectLst/>
                        </a:rPr>
                        <a:t> </a:t>
                      </a:r>
                      <a:r>
                        <a:rPr lang="en-US" altLang="ja-JP" sz="1050" u="none" strike="noStrike" dirty="0">
                          <a:effectLst/>
                        </a:rPr>
                        <a:t>20</a:t>
                      </a:r>
                      <a:r>
                        <a:rPr lang="ja-JP" altLang="en-US" sz="1050" u="none" strike="noStrike">
                          <a:effectLst/>
                        </a:rPr>
                        <a:t>店舗　</a:t>
                      </a:r>
                      <a:r>
                        <a:rPr lang="en-US" altLang="ja-JP" sz="1050" u="none" strike="noStrike" dirty="0">
                          <a:effectLst/>
                        </a:rPr>
                        <a:t>※</a:t>
                      </a:r>
                      <a:r>
                        <a:rPr lang="ja-JP" altLang="en-US" sz="1050" u="none" strike="noStrike">
                          <a:effectLst/>
                        </a:rPr>
                        <a:t>商材により変動いたします</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6406805"/>
                  </a:ext>
                </a:extLst>
              </a:tr>
              <a:tr h="254000">
                <a:tc>
                  <a:txBody>
                    <a:bodyPr/>
                    <a:lstStyle/>
                    <a:p>
                      <a:pPr algn="l" fontAlgn="ctr"/>
                      <a:r>
                        <a:rPr lang="ja-JP" altLang="en-US" sz="1050" u="none" strike="noStrike">
                          <a:effectLst/>
                        </a:rPr>
                        <a:t> 期間</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u="none" strike="noStrike">
                          <a:effectLst/>
                        </a:rPr>
                        <a:t> </a:t>
                      </a:r>
                      <a:r>
                        <a:rPr lang="en-US" altLang="ja-JP" sz="1050" u="none" strike="noStrike" dirty="0">
                          <a:effectLst/>
                        </a:rPr>
                        <a:t>2</a:t>
                      </a:r>
                      <a:r>
                        <a:rPr lang="ja-JP" altLang="en-US" sz="1050" u="none" strike="noStrike">
                          <a:effectLst/>
                        </a:rPr>
                        <a:t>週間</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6727265"/>
                  </a:ext>
                </a:extLst>
              </a:tr>
              <a:tr h="254000">
                <a:tc>
                  <a:txBody>
                    <a:bodyPr/>
                    <a:lstStyle/>
                    <a:p>
                      <a:pPr algn="l" fontAlgn="ctr"/>
                      <a:r>
                        <a:rPr lang="ja-JP" altLang="en-US" sz="1050" u="none" strike="noStrike">
                          <a:effectLst/>
                        </a:rPr>
                        <a:t> 設置カード枚数</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 </a:t>
                      </a:r>
                      <a:r>
                        <a:rPr lang="en-US" altLang="ja-JP" sz="1050" b="0" i="0" u="none" strike="noStrike" dirty="0">
                          <a:solidFill>
                            <a:srgbClr val="000000"/>
                          </a:solidFill>
                          <a:effectLst/>
                          <a:latin typeface="游ゴシック" panose="020B0400000000000000" pitchFamily="34" charset="-128"/>
                          <a:ea typeface="游ゴシック" panose="020B0400000000000000" pitchFamily="34" charset="-128"/>
                        </a:rPr>
                        <a:t>2000</a:t>
                      </a: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枚</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756236"/>
                  </a:ext>
                </a:extLst>
              </a:tr>
              <a:tr h="254000">
                <a:tc>
                  <a:txBody>
                    <a:bodyPr/>
                    <a:lstStyle/>
                    <a:p>
                      <a:pPr algn="l" fontAlgn="ct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カードサイズ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 </a:t>
                      </a:r>
                      <a:r>
                        <a:rPr lang="en" altLang="ja-JP" sz="1050" b="0" i="0" u="none" strike="noStrike" dirty="0">
                          <a:solidFill>
                            <a:srgbClr val="000000"/>
                          </a:solidFill>
                          <a:effectLst/>
                          <a:latin typeface="游ゴシック" panose="020B0400000000000000" pitchFamily="34" charset="-128"/>
                          <a:ea typeface="+mn-ea"/>
                        </a:rPr>
                        <a:t>55×91mm</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3950517"/>
                  </a:ext>
                </a:extLst>
              </a:tr>
              <a:tr h="254000">
                <a:tc>
                  <a:txBody>
                    <a:bodyPr/>
                    <a:lstStyle/>
                    <a:p>
                      <a:pPr algn="l" fontAlgn="ct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 カード納品形態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 原則現物納品</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5446048"/>
                  </a:ext>
                </a:extLst>
              </a:tr>
            </a:tbl>
          </a:graphicData>
        </a:graphic>
      </p:graphicFrame>
      <p:sp>
        <p:nvSpPr>
          <p:cNvPr id="19" name="テキスト ボックス 18">
            <a:extLst>
              <a:ext uri="{FF2B5EF4-FFF2-40B4-BE49-F238E27FC236}">
                <a16:creationId xmlns:a16="http://schemas.microsoft.com/office/drawing/2014/main" id="{25E664BC-7C21-2491-9795-79A036F89846}"/>
              </a:ext>
            </a:extLst>
          </p:cNvPr>
          <p:cNvSpPr txBox="1"/>
          <p:nvPr/>
        </p:nvSpPr>
        <p:spPr>
          <a:xfrm>
            <a:off x="979451" y="2776536"/>
            <a:ext cx="607859" cy="261610"/>
          </a:xfrm>
          <a:prstGeom prst="rect">
            <a:avLst/>
          </a:prstGeom>
          <a:noFill/>
        </p:spPr>
        <p:txBody>
          <a:bodyPr wrap="none" rtlCol="0">
            <a:spAutoFit/>
          </a:bodyPr>
          <a:lstStyle/>
          <a:p>
            <a:r>
              <a:rPr kumimoji="1" lang="ja-JP" altLang="en-US" sz="1050"/>
              <a:t>■仕様</a:t>
            </a:r>
          </a:p>
        </p:txBody>
      </p:sp>
      <p:sp>
        <p:nvSpPr>
          <p:cNvPr id="20" name="テキスト ボックス 19">
            <a:extLst>
              <a:ext uri="{FF2B5EF4-FFF2-40B4-BE49-F238E27FC236}">
                <a16:creationId xmlns:a16="http://schemas.microsoft.com/office/drawing/2014/main" id="{E8940AF5-755C-E7C5-3745-24C7097FAD7C}"/>
              </a:ext>
            </a:extLst>
          </p:cNvPr>
          <p:cNvSpPr txBox="1"/>
          <p:nvPr/>
        </p:nvSpPr>
        <p:spPr>
          <a:xfrm>
            <a:off x="984774" y="4961250"/>
            <a:ext cx="857927" cy="253916"/>
          </a:xfrm>
          <a:prstGeom prst="rect">
            <a:avLst/>
          </a:prstGeom>
          <a:noFill/>
        </p:spPr>
        <p:txBody>
          <a:bodyPr wrap="none" rtlCol="0">
            <a:spAutoFit/>
          </a:bodyPr>
          <a:lstStyle/>
          <a:p>
            <a:r>
              <a:rPr kumimoji="1" lang="ja-JP" altLang="en-US" sz="1050"/>
              <a:t>■注意事項</a:t>
            </a:r>
          </a:p>
        </p:txBody>
      </p:sp>
      <p:sp>
        <p:nvSpPr>
          <p:cNvPr id="21" name="テキスト ボックス 20">
            <a:extLst>
              <a:ext uri="{FF2B5EF4-FFF2-40B4-BE49-F238E27FC236}">
                <a16:creationId xmlns:a16="http://schemas.microsoft.com/office/drawing/2014/main" id="{3ACCFED4-6C5F-87A4-109A-44A677E57258}"/>
              </a:ext>
            </a:extLst>
          </p:cNvPr>
          <p:cNvSpPr txBox="1"/>
          <p:nvPr/>
        </p:nvSpPr>
        <p:spPr>
          <a:xfrm>
            <a:off x="1018302" y="4590718"/>
            <a:ext cx="2056938" cy="415498"/>
          </a:xfrm>
          <a:prstGeom prst="rect">
            <a:avLst/>
          </a:prstGeom>
          <a:noFill/>
        </p:spPr>
        <p:txBody>
          <a:bodyPr wrap="square">
            <a:spAutoFit/>
          </a:bodyPr>
          <a:lstStyle/>
          <a:p>
            <a:r>
              <a:rPr lang="ja-JP" altLang="en-US" sz="1050" b="1">
                <a:solidFill>
                  <a:schemeClr val="tx1">
                    <a:lumMod val="75000"/>
                    <a:lumOff val="25000"/>
                  </a:schemeClr>
                </a:solidFill>
              </a:rPr>
              <a:t>申込：実施</a:t>
            </a:r>
            <a:r>
              <a:rPr lang="en-US" altLang="ja-JP" sz="1050" b="1" dirty="0">
                <a:solidFill>
                  <a:schemeClr val="tx1">
                    <a:lumMod val="75000"/>
                    <a:lumOff val="25000"/>
                  </a:schemeClr>
                </a:solidFill>
              </a:rPr>
              <a:t>45</a:t>
            </a:r>
            <a:r>
              <a:rPr lang="ja-JP" altLang="en-US" sz="1050" b="1">
                <a:solidFill>
                  <a:schemeClr val="tx1">
                    <a:lumMod val="75000"/>
                    <a:lumOff val="25000"/>
                  </a:schemeClr>
                </a:solidFill>
              </a:rPr>
              <a:t>日前</a:t>
            </a:r>
            <a:endParaRPr lang="en-US" altLang="ja-JP" sz="1050" b="1" dirty="0">
              <a:solidFill>
                <a:schemeClr val="tx1">
                  <a:lumMod val="75000"/>
                  <a:lumOff val="25000"/>
                </a:schemeClr>
              </a:solidFill>
            </a:endParaRPr>
          </a:p>
          <a:p>
            <a:r>
              <a:rPr lang="ja-JP" altLang="en-US" sz="1050" b="1">
                <a:solidFill>
                  <a:schemeClr val="tx1">
                    <a:lumMod val="75000"/>
                    <a:lumOff val="25000"/>
                  </a:schemeClr>
                </a:solidFill>
              </a:rPr>
              <a:t>販促物納品：実施</a:t>
            </a:r>
            <a:r>
              <a:rPr lang="en-US" altLang="ja-JP" sz="1050" b="1" dirty="0">
                <a:solidFill>
                  <a:schemeClr val="tx1">
                    <a:lumMod val="75000"/>
                    <a:lumOff val="25000"/>
                  </a:schemeClr>
                </a:solidFill>
              </a:rPr>
              <a:t>10</a:t>
            </a:r>
            <a:r>
              <a:rPr lang="ja-JP" altLang="en-US" sz="1050" b="1">
                <a:solidFill>
                  <a:schemeClr val="tx1">
                    <a:lumMod val="75000"/>
                    <a:lumOff val="25000"/>
                  </a:schemeClr>
                </a:solidFill>
              </a:rPr>
              <a:t>営業日前</a:t>
            </a:r>
          </a:p>
        </p:txBody>
      </p:sp>
      <p:sp>
        <p:nvSpPr>
          <p:cNvPr id="6" name="スライド番号プレースホルダ 3">
            <a:extLst>
              <a:ext uri="{FF2B5EF4-FFF2-40B4-BE49-F238E27FC236}">
                <a16:creationId xmlns:a16="http://schemas.microsoft.com/office/drawing/2014/main" id="{D85F2B98-D094-5243-1865-D6BEE76A8A12}"/>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19</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22" name="正方形/長方形 21">
            <a:extLst>
              <a:ext uri="{FF2B5EF4-FFF2-40B4-BE49-F238E27FC236}">
                <a16:creationId xmlns:a16="http://schemas.microsoft.com/office/drawing/2014/main" id="{27521CF9-4ECC-28DB-2024-EDED8AF82306}"/>
              </a:ext>
            </a:extLst>
          </p:cNvPr>
          <p:cNvSpPr/>
          <p:nvPr/>
        </p:nvSpPr>
        <p:spPr>
          <a:xfrm>
            <a:off x="7712738" y="6525541"/>
            <a:ext cx="4767092" cy="303929"/>
          </a:xfrm>
          <a:prstGeom prst="rect">
            <a:avLst/>
          </a:prstGeom>
        </p:spPr>
        <p:txBody>
          <a:bodyPr wrap="square">
            <a:spAutoFit/>
          </a:bodyPr>
          <a:lstStyle/>
          <a:p>
            <a:pPr>
              <a:lnSpc>
                <a:spcPct val="150000"/>
              </a:lnSpc>
            </a:pPr>
            <a:r>
              <a:rPr lang="ja-JP" altLang="en-US" sz="1000">
                <a:solidFill>
                  <a:srgbClr val="FF6E26"/>
                </a:solidFill>
                <a:latin typeface="DIN Alternate" panose="020B0500000000000000" pitchFamily="34" charset="0"/>
                <a:ea typeface="Hiragino Sans W1" panose="020B0300000000000000" pitchFamily="34" charset="-128"/>
              </a:rPr>
              <a:t>　　　　　　　　</a:t>
            </a:r>
            <a:r>
              <a:rPr lang="en" altLang="ja-JP" sz="1000" dirty="0">
                <a:solidFill>
                  <a:srgbClr val="FF6E26"/>
                </a:solidFill>
                <a:latin typeface="DIN Alternate" panose="020B0500000000000000" pitchFamily="34" charset="0"/>
                <a:ea typeface="Hiragino Sans W1" panose="020B0300000000000000" pitchFamily="34" charset="-128"/>
              </a:rPr>
              <a:t> October to </a:t>
            </a:r>
            <a:r>
              <a:rPr lang="en-US" altLang="ja-JP" sz="1000" dirty="0">
                <a:solidFill>
                  <a:srgbClr val="FF6E26"/>
                </a:solidFill>
                <a:latin typeface="DIN Alternate" panose="020B0500000000000000" pitchFamily="34" charset="0"/>
                <a:ea typeface="Hiragino Sans W1" panose="020B0300000000000000" pitchFamily="34" charset="-128"/>
              </a:rPr>
              <a:t>December</a:t>
            </a:r>
            <a:r>
              <a:rPr lang="en" altLang="ja-JP" sz="1000" dirty="0">
                <a:solidFill>
                  <a:srgbClr val="FF6E26"/>
                </a:solidFill>
                <a:latin typeface="DIN Alternate" panose="020B0500000000000000" pitchFamily="34" charset="0"/>
                <a:ea typeface="Hiragino Sans W1" panose="020B0300000000000000" pitchFamily="34" charset="-128"/>
              </a:rPr>
              <a:t> 2024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914745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リモコンを持っている男性&#10;&#10;中程度の精度で自動的に生成された説明">
            <a:extLst>
              <a:ext uri="{FF2B5EF4-FFF2-40B4-BE49-F238E27FC236}">
                <a16:creationId xmlns:a16="http://schemas.microsoft.com/office/drawing/2014/main" id="{87AD159A-0447-358C-A54A-09B2BE86CF96}"/>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41000"/>
                    </a14:imgEffect>
                  </a14:imgLayer>
                </a14:imgProps>
              </a:ext>
              <a:ext uri="{28A0092B-C50C-407E-A947-70E740481C1C}">
                <a14:useLocalDpi xmlns:a14="http://schemas.microsoft.com/office/drawing/2010/main"/>
              </a:ext>
            </a:extLst>
          </a:blip>
          <a:srcRect/>
          <a:stretch/>
        </p:blipFill>
        <p:spPr>
          <a:xfrm>
            <a:off x="4093867" y="-16993"/>
            <a:ext cx="4045767" cy="5454893"/>
          </a:xfrm>
          <a:prstGeom prst="rect">
            <a:avLst/>
          </a:prstGeom>
        </p:spPr>
      </p:pic>
      <p:pic>
        <p:nvPicPr>
          <p:cNvPr id="14" name="図 13" descr="部屋に備えている色々な家具&#10;&#10;低い精度で自動的に生成された説明">
            <a:extLst>
              <a:ext uri="{FF2B5EF4-FFF2-40B4-BE49-F238E27FC236}">
                <a16:creationId xmlns:a16="http://schemas.microsoft.com/office/drawing/2014/main" id="{B572EBB2-4FAD-B391-878D-55B3DD9AA85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839" y="-16993"/>
            <a:ext cx="4104052" cy="5454893"/>
          </a:xfrm>
          <a:prstGeom prst="rect">
            <a:avLst/>
          </a:prstGeom>
        </p:spPr>
      </p:pic>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473" imgH="476" progId="TCLayout.ActiveDocument.1">
                  <p:embed/>
                </p:oleObj>
              </mc:Choice>
              <mc:Fallback>
                <p:oleObj name="think-cell Slide" r:id="rId7" imgW="473" imgH="476" progId="TCLayout.ActiveDocument.1">
                  <p:embed/>
                  <p:pic>
                    <p:nvPicPr>
                      <p:cNvPr id="6" name="Object 5" hidden="1"/>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32" name="図 31" descr="黒い背景に白い文字がある&#10;&#10;中程度の精度で自動的に生成された説明">
            <a:extLst>
              <a:ext uri="{FF2B5EF4-FFF2-40B4-BE49-F238E27FC236}">
                <a16:creationId xmlns:a16="http://schemas.microsoft.com/office/drawing/2014/main" id="{947A7861-FF56-DF85-E298-786B754EDB4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33" name="図 32" descr="黒い背景に白い文字がある&#10;&#10;中程度の精度で自動的に生成された説明">
            <a:extLst>
              <a:ext uri="{FF2B5EF4-FFF2-40B4-BE49-F238E27FC236}">
                <a16:creationId xmlns:a16="http://schemas.microsoft.com/office/drawing/2014/main" id="{A5AC1EAE-3750-24A3-C9BD-C3154E26D7B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35" name="テキスト ボックス 34">
            <a:extLst>
              <a:ext uri="{FF2B5EF4-FFF2-40B4-BE49-F238E27FC236}">
                <a16:creationId xmlns:a16="http://schemas.microsoft.com/office/drawing/2014/main" id="{7520B9ED-52F0-A4BF-2B35-55A0804DF75E}"/>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28" name="図 27" descr="携帯電話を持っている人の手&#10;&#10;自動的に生成された説明">
            <a:extLst>
              <a:ext uri="{FF2B5EF4-FFF2-40B4-BE49-F238E27FC236}">
                <a16:creationId xmlns:a16="http://schemas.microsoft.com/office/drawing/2014/main" id="{C7895D3D-CC25-EF91-63E5-D6D90EF457DF}"/>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brightnessContrast bright="-30000"/>
                    </a14:imgEffect>
                  </a14:imgLayer>
                </a14:imgProps>
              </a:ext>
              <a:ext uri="{28A0092B-C50C-407E-A947-70E740481C1C}">
                <a14:useLocalDpi xmlns:a14="http://schemas.microsoft.com/office/drawing/2010/main"/>
              </a:ext>
            </a:extLst>
          </a:blip>
          <a:srcRect/>
          <a:stretch/>
        </p:blipFill>
        <p:spPr>
          <a:xfrm>
            <a:off x="8133384" y="-16993"/>
            <a:ext cx="4067455" cy="5454893"/>
          </a:xfrm>
          <a:prstGeom prst="rect">
            <a:avLst/>
          </a:prstGeom>
        </p:spPr>
      </p:pic>
      <p:sp>
        <p:nvSpPr>
          <p:cNvPr id="34" name="正方形/長方形 33">
            <a:extLst>
              <a:ext uri="{FF2B5EF4-FFF2-40B4-BE49-F238E27FC236}">
                <a16:creationId xmlns:a16="http://schemas.microsoft.com/office/drawing/2014/main" id="{E7C0A935-6E56-EC27-23C1-6E709898BE28}"/>
              </a:ext>
            </a:extLst>
          </p:cNvPr>
          <p:cNvSpPr/>
          <p:nvPr/>
        </p:nvSpPr>
        <p:spPr>
          <a:xfrm>
            <a:off x="0" y="-2"/>
            <a:ext cx="12192000" cy="5437902"/>
          </a:xfrm>
          <a:prstGeom prst="rect">
            <a:avLst/>
          </a:prstGeom>
          <a:solidFill>
            <a:srgbClr val="45140A">
              <a:alpha val="14000"/>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41" name="加算記号 40">
            <a:extLst>
              <a:ext uri="{FF2B5EF4-FFF2-40B4-BE49-F238E27FC236}">
                <a16:creationId xmlns:a16="http://schemas.microsoft.com/office/drawing/2014/main" id="{52CFDC98-D279-6A41-CA77-EB9BEED6140D}"/>
              </a:ext>
            </a:extLst>
          </p:cNvPr>
          <p:cNvSpPr/>
          <p:nvPr/>
        </p:nvSpPr>
        <p:spPr>
          <a:xfrm>
            <a:off x="3617684" y="4240010"/>
            <a:ext cx="972731" cy="960455"/>
          </a:xfrm>
          <a:prstGeom prst="mathPlus">
            <a:avLst/>
          </a:prstGeom>
          <a:solidFill>
            <a:schemeClr val="bg1"/>
          </a:solidFill>
          <a:ln w="19050" cap="rnd" cmpd="sng" algn="ctr">
            <a:solidFill>
              <a:srgbClr val="FF6E26"/>
            </a:solidFill>
            <a:prstDash val="solid"/>
            <a:round/>
            <a:headEnd type="none" w="med" len="med"/>
            <a:tailEnd type="none" w="med" len="med"/>
          </a:ln>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43" name="正方形/長方形 42">
            <a:extLst>
              <a:ext uri="{FF2B5EF4-FFF2-40B4-BE49-F238E27FC236}">
                <a16:creationId xmlns:a16="http://schemas.microsoft.com/office/drawing/2014/main" id="{3BC64551-A9A6-923D-4688-B31528991441}"/>
              </a:ext>
            </a:extLst>
          </p:cNvPr>
          <p:cNvSpPr/>
          <p:nvPr/>
        </p:nvSpPr>
        <p:spPr>
          <a:xfrm>
            <a:off x="866843" y="4292984"/>
            <a:ext cx="2394857" cy="854505"/>
          </a:xfrm>
          <a:prstGeom prst="rect">
            <a:avLst/>
          </a:prstGeom>
          <a:solidFill>
            <a:schemeClr val="bg1"/>
          </a:solidFill>
          <a:ln w="38100"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2000" b="1">
                <a:solidFill>
                  <a:srgbClr val="FD5418"/>
                </a:solidFill>
              </a:rPr>
              <a:t>サイネージ放映</a:t>
            </a:r>
            <a:endParaRPr kumimoji="1" lang="ja-JP" altLang="en-US" sz="2000" b="1" dirty="0">
              <a:solidFill>
                <a:srgbClr val="FD5418"/>
              </a:solidFill>
            </a:endParaRPr>
          </a:p>
        </p:txBody>
      </p:sp>
      <p:sp>
        <p:nvSpPr>
          <p:cNvPr id="44" name="正方形/長方形 43">
            <a:extLst>
              <a:ext uri="{FF2B5EF4-FFF2-40B4-BE49-F238E27FC236}">
                <a16:creationId xmlns:a16="http://schemas.microsoft.com/office/drawing/2014/main" id="{209FB0A9-04AA-3190-B646-5D66D6CE283C}"/>
              </a:ext>
            </a:extLst>
          </p:cNvPr>
          <p:cNvSpPr/>
          <p:nvPr/>
        </p:nvSpPr>
        <p:spPr>
          <a:xfrm>
            <a:off x="4898571" y="4288624"/>
            <a:ext cx="2394857" cy="854505"/>
          </a:xfrm>
          <a:prstGeom prst="rect">
            <a:avLst/>
          </a:prstGeom>
          <a:solidFill>
            <a:schemeClr val="bg1"/>
          </a:solidFill>
          <a:ln w="38100"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2000" b="1">
                <a:solidFill>
                  <a:srgbClr val="FD5418"/>
                </a:solidFill>
              </a:rPr>
              <a:t>商品</a:t>
            </a:r>
            <a:r>
              <a:rPr kumimoji="1" lang="en-US" altLang="ja-JP" sz="2000" b="1" dirty="0">
                <a:solidFill>
                  <a:srgbClr val="FD5418"/>
                </a:solidFill>
              </a:rPr>
              <a:t>/</a:t>
            </a:r>
            <a:r>
              <a:rPr kumimoji="1" lang="ja-JP" altLang="en-US" sz="2000" b="1">
                <a:solidFill>
                  <a:srgbClr val="FD5418"/>
                </a:solidFill>
              </a:rPr>
              <a:t>サービス体験</a:t>
            </a:r>
            <a:endParaRPr kumimoji="1" lang="ja-JP" altLang="en-US" sz="2000" b="1" dirty="0">
              <a:solidFill>
                <a:srgbClr val="FD5418"/>
              </a:solidFill>
            </a:endParaRPr>
          </a:p>
        </p:txBody>
      </p:sp>
      <p:sp>
        <p:nvSpPr>
          <p:cNvPr id="47" name="等号 46">
            <a:extLst>
              <a:ext uri="{FF2B5EF4-FFF2-40B4-BE49-F238E27FC236}">
                <a16:creationId xmlns:a16="http://schemas.microsoft.com/office/drawing/2014/main" id="{CFFC6B9E-A291-0DAA-7E29-90610407DC34}"/>
              </a:ext>
            </a:extLst>
          </p:cNvPr>
          <p:cNvSpPr/>
          <p:nvPr/>
        </p:nvSpPr>
        <p:spPr>
          <a:xfrm>
            <a:off x="7683487" y="4228729"/>
            <a:ext cx="914400" cy="914400"/>
          </a:xfrm>
          <a:prstGeom prst="mathEqual">
            <a:avLst/>
          </a:prstGeom>
          <a:solidFill>
            <a:schemeClr val="bg1"/>
          </a:solidFill>
          <a:ln w="19050"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49" name="正方形/長方形 48">
            <a:extLst>
              <a:ext uri="{FF2B5EF4-FFF2-40B4-BE49-F238E27FC236}">
                <a16:creationId xmlns:a16="http://schemas.microsoft.com/office/drawing/2014/main" id="{FD7A23DE-4C54-4FA9-9530-B6CE1936341F}"/>
              </a:ext>
            </a:extLst>
          </p:cNvPr>
          <p:cNvSpPr/>
          <p:nvPr/>
        </p:nvSpPr>
        <p:spPr>
          <a:xfrm>
            <a:off x="8972309" y="4258676"/>
            <a:ext cx="2394857" cy="854505"/>
          </a:xfrm>
          <a:prstGeom prst="rect">
            <a:avLst/>
          </a:prstGeom>
          <a:solidFill>
            <a:schemeClr val="bg1"/>
          </a:solidFill>
          <a:ln w="38100"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000" b="1">
                <a:solidFill>
                  <a:srgbClr val="FD5418"/>
                </a:solidFill>
              </a:rPr>
              <a:t>購入</a:t>
            </a:r>
            <a:r>
              <a:rPr lang="en-US" altLang="ja-JP" sz="2000" b="1" dirty="0">
                <a:solidFill>
                  <a:srgbClr val="FD5418"/>
                </a:solidFill>
              </a:rPr>
              <a:t>/</a:t>
            </a:r>
            <a:r>
              <a:rPr lang="ja-JP" altLang="en-US" sz="2000" b="1">
                <a:solidFill>
                  <a:srgbClr val="FD5418"/>
                </a:solidFill>
              </a:rPr>
              <a:t>登録</a:t>
            </a:r>
            <a:endParaRPr kumimoji="1" lang="ja-JP" altLang="en-US" sz="1600" b="1" dirty="0">
              <a:solidFill>
                <a:srgbClr val="FD5418"/>
              </a:solidFill>
            </a:endParaRPr>
          </a:p>
        </p:txBody>
      </p:sp>
      <p:grpSp>
        <p:nvGrpSpPr>
          <p:cNvPr id="66" name="グループ化 65">
            <a:extLst>
              <a:ext uri="{FF2B5EF4-FFF2-40B4-BE49-F238E27FC236}">
                <a16:creationId xmlns:a16="http://schemas.microsoft.com/office/drawing/2014/main" id="{2F4F8A61-E446-665F-A113-CC7193F2AC39}"/>
              </a:ext>
            </a:extLst>
          </p:cNvPr>
          <p:cNvGrpSpPr/>
          <p:nvPr/>
        </p:nvGrpSpPr>
        <p:grpSpPr>
          <a:xfrm>
            <a:off x="3012374" y="3194693"/>
            <a:ext cx="957943" cy="968828"/>
            <a:chOff x="3348773" y="222268"/>
            <a:chExt cx="957943" cy="968828"/>
          </a:xfrm>
        </p:grpSpPr>
        <p:sp>
          <p:nvSpPr>
            <p:cNvPr id="59" name="円形吹き出し 58">
              <a:extLst>
                <a:ext uri="{FF2B5EF4-FFF2-40B4-BE49-F238E27FC236}">
                  <a16:creationId xmlns:a16="http://schemas.microsoft.com/office/drawing/2014/main" id="{015A645B-DD2B-6FF9-AADE-07ADDA038BB6}"/>
                </a:ext>
              </a:extLst>
            </p:cNvPr>
            <p:cNvSpPr/>
            <p:nvPr/>
          </p:nvSpPr>
          <p:spPr>
            <a:xfrm rot="1269676">
              <a:off x="3348773" y="222268"/>
              <a:ext cx="957943" cy="968828"/>
            </a:xfrm>
            <a:prstGeom prst="wedgeEllipseCallout">
              <a:avLst/>
            </a:prstGeom>
            <a:solidFill>
              <a:srgbClr val="FD5418"/>
            </a:solidFill>
            <a:ln w="9525"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64" name="テキスト ボックス 63">
              <a:extLst>
                <a:ext uri="{FF2B5EF4-FFF2-40B4-BE49-F238E27FC236}">
                  <a16:creationId xmlns:a16="http://schemas.microsoft.com/office/drawing/2014/main" id="{5EE338BB-8B05-FED6-76D8-917A844ED7D6}"/>
                </a:ext>
              </a:extLst>
            </p:cNvPr>
            <p:cNvSpPr txBox="1"/>
            <p:nvPr/>
          </p:nvSpPr>
          <p:spPr>
            <a:xfrm>
              <a:off x="3370544" y="249482"/>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b="1">
                  <a:solidFill>
                    <a:schemeClr val="bg1"/>
                  </a:solidFill>
                </a:rPr>
                <a:t>認知</a:t>
              </a:r>
              <a:endParaRPr kumimoji="1" lang="ja-JP" altLang="en-US" b="1" dirty="0" err="1">
                <a:solidFill>
                  <a:schemeClr val="bg1"/>
                </a:solidFill>
              </a:endParaRPr>
            </a:p>
          </p:txBody>
        </p:sp>
      </p:grpSp>
      <p:grpSp>
        <p:nvGrpSpPr>
          <p:cNvPr id="68" name="グループ化 67">
            <a:extLst>
              <a:ext uri="{FF2B5EF4-FFF2-40B4-BE49-F238E27FC236}">
                <a16:creationId xmlns:a16="http://schemas.microsoft.com/office/drawing/2014/main" id="{CE6A659B-4CFD-6044-FB74-0E83DA691426}"/>
              </a:ext>
            </a:extLst>
          </p:cNvPr>
          <p:cNvGrpSpPr/>
          <p:nvPr/>
        </p:nvGrpSpPr>
        <p:grpSpPr>
          <a:xfrm>
            <a:off x="7045537" y="3167479"/>
            <a:ext cx="957943" cy="968828"/>
            <a:chOff x="3348773" y="222268"/>
            <a:chExt cx="957943" cy="968828"/>
          </a:xfrm>
        </p:grpSpPr>
        <p:sp>
          <p:nvSpPr>
            <p:cNvPr id="69" name="円形吹き出し 68">
              <a:extLst>
                <a:ext uri="{FF2B5EF4-FFF2-40B4-BE49-F238E27FC236}">
                  <a16:creationId xmlns:a16="http://schemas.microsoft.com/office/drawing/2014/main" id="{67DCEB2E-AB8F-C7A6-14E2-94380ED2CFE8}"/>
                </a:ext>
              </a:extLst>
            </p:cNvPr>
            <p:cNvSpPr/>
            <p:nvPr/>
          </p:nvSpPr>
          <p:spPr>
            <a:xfrm rot="1269676">
              <a:off x="3348773" y="222268"/>
              <a:ext cx="957943" cy="968828"/>
            </a:xfrm>
            <a:prstGeom prst="wedgeEllipseCallout">
              <a:avLst/>
            </a:prstGeom>
            <a:solidFill>
              <a:srgbClr val="FD5418"/>
            </a:solidFill>
            <a:ln w="9525"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70" name="テキスト ボックス 69">
              <a:extLst>
                <a:ext uri="{FF2B5EF4-FFF2-40B4-BE49-F238E27FC236}">
                  <a16:creationId xmlns:a16="http://schemas.microsoft.com/office/drawing/2014/main" id="{4CD943DA-3D85-10E6-2F38-1BDBC027DA3A}"/>
                </a:ext>
              </a:extLst>
            </p:cNvPr>
            <p:cNvSpPr txBox="1"/>
            <p:nvPr/>
          </p:nvSpPr>
          <p:spPr>
            <a:xfrm>
              <a:off x="3370544" y="249482"/>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b="1">
                  <a:solidFill>
                    <a:schemeClr val="bg1"/>
                  </a:solidFill>
                </a:rPr>
                <a:t>興味</a:t>
              </a:r>
              <a:endParaRPr kumimoji="1" lang="ja-JP" altLang="en-US" b="1" dirty="0" err="1">
                <a:solidFill>
                  <a:schemeClr val="bg1"/>
                </a:solidFill>
              </a:endParaRPr>
            </a:p>
          </p:txBody>
        </p:sp>
      </p:grpSp>
      <p:grpSp>
        <p:nvGrpSpPr>
          <p:cNvPr id="71" name="グループ化 70">
            <a:extLst>
              <a:ext uri="{FF2B5EF4-FFF2-40B4-BE49-F238E27FC236}">
                <a16:creationId xmlns:a16="http://schemas.microsoft.com/office/drawing/2014/main" id="{26379A1D-9ADF-71CA-5F67-3BE15616C52B}"/>
              </a:ext>
            </a:extLst>
          </p:cNvPr>
          <p:cNvGrpSpPr/>
          <p:nvPr/>
        </p:nvGrpSpPr>
        <p:grpSpPr>
          <a:xfrm>
            <a:off x="11025967" y="3140265"/>
            <a:ext cx="957943" cy="968828"/>
            <a:chOff x="3348773" y="222268"/>
            <a:chExt cx="957943" cy="968828"/>
          </a:xfrm>
        </p:grpSpPr>
        <p:sp>
          <p:nvSpPr>
            <p:cNvPr id="72" name="円形吹き出し 71">
              <a:extLst>
                <a:ext uri="{FF2B5EF4-FFF2-40B4-BE49-F238E27FC236}">
                  <a16:creationId xmlns:a16="http://schemas.microsoft.com/office/drawing/2014/main" id="{AE1B4437-3783-38F6-AADB-FFA672C449C6}"/>
                </a:ext>
              </a:extLst>
            </p:cNvPr>
            <p:cNvSpPr/>
            <p:nvPr/>
          </p:nvSpPr>
          <p:spPr>
            <a:xfrm rot="1269676">
              <a:off x="3348773" y="222268"/>
              <a:ext cx="957943" cy="968828"/>
            </a:xfrm>
            <a:prstGeom prst="wedgeEllipseCallout">
              <a:avLst/>
            </a:prstGeom>
            <a:solidFill>
              <a:srgbClr val="FD5418"/>
            </a:solidFill>
            <a:ln w="9525"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73" name="テキスト ボックス 72">
              <a:extLst>
                <a:ext uri="{FF2B5EF4-FFF2-40B4-BE49-F238E27FC236}">
                  <a16:creationId xmlns:a16="http://schemas.microsoft.com/office/drawing/2014/main" id="{623DC805-066D-0512-AA81-F680952F3F5C}"/>
                </a:ext>
              </a:extLst>
            </p:cNvPr>
            <p:cNvSpPr txBox="1"/>
            <p:nvPr/>
          </p:nvSpPr>
          <p:spPr>
            <a:xfrm>
              <a:off x="3370544" y="249482"/>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b="1">
                  <a:solidFill>
                    <a:schemeClr val="bg1"/>
                  </a:solidFill>
                </a:rPr>
                <a:t>行動</a:t>
              </a:r>
              <a:endParaRPr kumimoji="1" lang="ja-JP" altLang="en-US" b="1" dirty="0" err="1">
                <a:solidFill>
                  <a:schemeClr val="bg1"/>
                </a:solidFill>
              </a:endParaRPr>
            </a:p>
          </p:txBody>
        </p:sp>
      </p:grpSp>
      <p:sp>
        <p:nvSpPr>
          <p:cNvPr id="74" name="テキスト ボックス 73">
            <a:extLst>
              <a:ext uri="{FF2B5EF4-FFF2-40B4-BE49-F238E27FC236}">
                <a16:creationId xmlns:a16="http://schemas.microsoft.com/office/drawing/2014/main" id="{E87E23D0-2C33-8421-FB7C-23DB30815ED2}"/>
              </a:ext>
            </a:extLst>
          </p:cNvPr>
          <p:cNvSpPr txBox="1"/>
          <p:nvPr/>
        </p:nvSpPr>
        <p:spPr>
          <a:xfrm>
            <a:off x="5638799" y="5630749"/>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150000"/>
              </a:lnSpc>
            </a:pPr>
            <a:r>
              <a:rPr kumimoji="1" lang="ja-JP" altLang="en-US" sz="2400" b="1" spc="300">
                <a:solidFill>
                  <a:srgbClr val="FD5418"/>
                </a:solidFill>
                <a:latin typeface="Hiragino Sans W7" panose="020B0400000000000000" pitchFamily="34" charset="-128"/>
                <a:ea typeface="Hiragino Sans W7" panose="020B0400000000000000" pitchFamily="34" charset="-128"/>
              </a:rPr>
              <a:t>動画配信と店舗での商品体験を掛け合わせることで</a:t>
            </a:r>
            <a:endParaRPr kumimoji="1" lang="en-US" altLang="ja-JP" sz="2400" b="1" spc="300" dirty="0">
              <a:solidFill>
                <a:srgbClr val="FD5418"/>
              </a:solidFill>
              <a:latin typeface="Hiragino Sans W7" panose="020B0400000000000000" pitchFamily="34" charset="-128"/>
              <a:ea typeface="Hiragino Sans W7" panose="020B0400000000000000" pitchFamily="34" charset="-128"/>
            </a:endParaRPr>
          </a:p>
          <a:p>
            <a:pPr algn="ctr">
              <a:lnSpc>
                <a:spcPct val="150000"/>
              </a:lnSpc>
            </a:pPr>
            <a:r>
              <a:rPr kumimoji="1" lang="ja-JP" altLang="en-US" sz="2400" b="1" spc="300">
                <a:solidFill>
                  <a:srgbClr val="FD5418"/>
                </a:solidFill>
                <a:latin typeface="Hiragino Sans W7" panose="020B0400000000000000" pitchFamily="34" charset="-128"/>
                <a:ea typeface="Hiragino Sans W7" panose="020B0400000000000000" pitchFamily="34" charset="-128"/>
              </a:rPr>
              <a:t>喫煙所内で</a:t>
            </a:r>
            <a:r>
              <a:rPr lang="ja-JP" altLang="en-US" sz="2400" b="1" spc="300">
                <a:solidFill>
                  <a:srgbClr val="FD5418"/>
                </a:solidFill>
                <a:latin typeface="Hiragino Sans W7" panose="020B0400000000000000" pitchFamily="34" charset="-128"/>
                <a:ea typeface="Hiragino Sans W7" panose="020B0400000000000000" pitchFamily="34" charset="-128"/>
              </a:rPr>
              <a:t>「</a:t>
            </a:r>
            <a:r>
              <a:rPr kumimoji="1" lang="ja-JP" altLang="en-US" sz="2400" b="1" spc="300">
                <a:solidFill>
                  <a:srgbClr val="FD5418"/>
                </a:solidFill>
                <a:latin typeface="Hiragino Sans W7" panose="020B0400000000000000" pitchFamily="34" charset="-128"/>
                <a:ea typeface="Hiragino Sans W7" panose="020B0400000000000000" pitchFamily="34" charset="-128"/>
              </a:rPr>
              <a:t>認知」から「購入」までをスムーズに完結</a:t>
            </a:r>
            <a:endParaRPr kumimoji="1" lang="en-US" altLang="ja-JP" sz="2400" b="1" spc="300" dirty="0">
              <a:solidFill>
                <a:srgbClr val="FD5418"/>
              </a:solidFill>
              <a:latin typeface="Hiragino Sans W7" panose="020B0400000000000000" pitchFamily="34" charset="-128"/>
              <a:ea typeface="Hiragino Sans W7" panose="020B0400000000000000" pitchFamily="34" charset="-128"/>
            </a:endParaRPr>
          </a:p>
        </p:txBody>
      </p:sp>
      <p:pic>
        <p:nvPicPr>
          <p:cNvPr id="5" name="図 4" descr="アイコン&#10;&#10;自動的に生成された説明">
            <a:extLst>
              <a:ext uri="{FF2B5EF4-FFF2-40B4-BE49-F238E27FC236}">
                <a16:creationId xmlns:a16="http://schemas.microsoft.com/office/drawing/2014/main" id="{8C752635-3A05-E598-3390-BDE21A668BDB}"/>
              </a:ext>
            </a:extLst>
          </p:cNvPr>
          <p:cNvPicPr>
            <a:picLocks noChangeAspect="1"/>
          </p:cNvPicPr>
          <p:nvPr/>
        </p:nvPicPr>
        <p:blipFill>
          <a:blip r:embed="rId12"/>
          <a:stretch>
            <a:fillRect/>
          </a:stretch>
        </p:blipFill>
        <p:spPr>
          <a:xfrm>
            <a:off x="634498" y="2171707"/>
            <a:ext cx="2905943" cy="2905943"/>
          </a:xfrm>
          <a:prstGeom prst="rect">
            <a:avLst/>
          </a:prstGeom>
        </p:spPr>
      </p:pic>
      <p:pic>
        <p:nvPicPr>
          <p:cNvPr id="10" name="図 9" descr="アイコン&#10;&#10;自動的に生成された説明">
            <a:extLst>
              <a:ext uri="{FF2B5EF4-FFF2-40B4-BE49-F238E27FC236}">
                <a16:creationId xmlns:a16="http://schemas.microsoft.com/office/drawing/2014/main" id="{6CBFAA65-6D20-36BD-F9C6-77E9D6D7F27A}"/>
              </a:ext>
            </a:extLst>
          </p:cNvPr>
          <p:cNvPicPr>
            <a:picLocks noChangeAspect="1"/>
          </p:cNvPicPr>
          <p:nvPr/>
        </p:nvPicPr>
        <p:blipFill>
          <a:blip r:embed="rId13"/>
          <a:stretch>
            <a:fillRect/>
          </a:stretch>
        </p:blipFill>
        <p:spPr>
          <a:xfrm>
            <a:off x="8795262" y="2258161"/>
            <a:ext cx="2733031" cy="2733031"/>
          </a:xfrm>
          <a:prstGeom prst="rect">
            <a:avLst/>
          </a:prstGeom>
        </p:spPr>
      </p:pic>
      <p:pic>
        <p:nvPicPr>
          <p:cNvPr id="12" name="図 11" descr="アイコン&#10;&#10;自動的に生成された説明">
            <a:extLst>
              <a:ext uri="{FF2B5EF4-FFF2-40B4-BE49-F238E27FC236}">
                <a16:creationId xmlns:a16="http://schemas.microsoft.com/office/drawing/2014/main" id="{284EE8B7-36CE-9B85-7BA7-B985927F325D}"/>
              </a:ext>
            </a:extLst>
          </p:cNvPr>
          <p:cNvPicPr>
            <a:picLocks noChangeAspect="1"/>
          </p:cNvPicPr>
          <p:nvPr/>
        </p:nvPicPr>
        <p:blipFill>
          <a:blip r:embed="rId14"/>
          <a:stretch>
            <a:fillRect/>
          </a:stretch>
        </p:blipFill>
        <p:spPr>
          <a:xfrm>
            <a:off x="4770937" y="2303292"/>
            <a:ext cx="2642771" cy="2642771"/>
          </a:xfrm>
          <a:prstGeom prst="rect">
            <a:avLst/>
          </a:prstGeom>
        </p:spPr>
      </p:pic>
    </p:spTree>
    <p:extLst>
      <p:ext uri="{BB962C8B-B14F-4D97-AF65-F5344CB8AC3E}">
        <p14:creationId xmlns:p14="http://schemas.microsoft.com/office/powerpoint/2010/main" val="26490774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20EA776D-0621-6B26-1AA9-6A8A8FDEB19F}"/>
              </a:ext>
            </a:extLst>
          </p:cNvPr>
          <p:cNvSpPr/>
          <p:nvPr/>
        </p:nvSpPr>
        <p:spPr>
          <a:xfrm>
            <a:off x="636114" y="782320"/>
            <a:ext cx="10769600" cy="57245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descr="屋内, 天井, テーブル, 大きい が含まれている画像&#10;&#10;自動的に生成された説明">
            <a:extLst>
              <a:ext uri="{FF2B5EF4-FFF2-40B4-BE49-F238E27FC236}">
                <a16:creationId xmlns:a16="http://schemas.microsoft.com/office/drawing/2014/main" id="{E9DE3508-68CD-AFBB-BCCA-521D4BE520BB}"/>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916"/>
                    </a14:imgEffect>
                    <a14:imgEffect>
                      <a14:saturation sat="45000"/>
                    </a14:imgEffect>
                  </a14:imgLayer>
                </a14:imgProps>
              </a:ext>
              <a:ext uri="{28A0092B-C50C-407E-A947-70E740481C1C}">
                <a14:useLocalDpi xmlns:a14="http://schemas.microsoft.com/office/drawing/2010/main"/>
              </a:ext>
            </a:extLst>
          </a:blip>
          <a:stretch>
            <a:fillRect/>
          </a:stretch>
        </p:blipFill>
        <p:spPr>
          <a:xfrm>
            <a:off x="4870749" y="1498732"/>
            <a:ext cx="4014810" cy="2936010"/>
          </a:xfrm>
          <a:prstGeom prst="rect">
            <a:avLst/>
          </a:prstGeom>
        </p:spPr>
      </p:pic>
      <p:sp>
        <p:nvSpPr>
          <p:cNvPr id="7" name="テキスト ボックス 6">
            <a:extLst>
              <a:ext uri="{FF2B5EF4-FFF2-40B4-BE49-F238E27FC236}">
                <a16:creationId xmlns:a16="http://schemas.microsoft.com/office/drawing/2014/main" id="{30CB3109-84F6-95F0-EF84-D6878FFB0957}"/>
              </a:ext>
            </a:extLst>
          </p:cNvPr>
          <p:cNvSpPr txBox="1"/>
          <p:nvPr/>
        </p:nvSpPr>
        <p:spPr>
          <a:xfrm>
            <a:off x="2207764" y="201885"/>
            <a:ext cx="1928734" cy="307777"/>
          </a:xfrm>
          <a:prstGeom prst="rect">
            <a:avLst/>
          </a:prstGeom>
          <a:noFill/>
        </p:spPr>
        <p:txBody>
          <a:bodyPr wrap="none" rtlCol="0">
            <a:spAutoFit/>
          </a:bodyPr>
          <a:lstStyle/>
          <a:p>
            <a:pPr algn="ct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設置サンプリング</a:t>
            </a:r>
          </a:p>
        </p:txBody>
      </p:sp>
      <p:pic>
        <p:nvPicPr>
          <p:cNvPr id="3" name="図 2" descr="黒い背景に白い文字がある&#10;&#10;中程度の精度で自動的に生成された説明">
            <a:extLst>
              <a:ext uri="{FF2B5EF4-FFF2-40B4-BE49-F238E27FC236}">
                <a16:creationId xmlns:a16="http://schemas.microsoft.com/office/drawing/2014/main" id="{EDD40A53-AAE3-8535-5F47-D9E833E1C3A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B170DCA0-A4A7-AF81-4A33-7BDB86730BEF}"/>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15" name="図 14" descr="黒い背景に白い文字がある&#10;&#10;中程度の精度で自動的に生成された説明">
            <a:extLst>
              <a:ext uri="{FF2B5EF4-FFF2-40B4-BE49-F238E27FC236}">
                <a16:creationId xmlns:a16="http://schemas.microsoft.com/office/drawing/2014/main" id="{020FA44E-14A8-D649-7CE5-A805DD31B79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cxnSp>
        <p:nvCxnSpPr>
          <p:cNvPr id="18" name="直線コネクタ 17">
            <a:extLst>
              <a:ext uri="{FF2B5EF4-FFF2-40B4-BE49-F238E27FC236}">
                <a16:creationId xmlns:a16="http://schemas.microsoft.com/office/drawing/2014/main" id="{1E88A085-FB36-FF89-5F7C-2CB38856EF8F}"/>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31B6E5CB-675C-E4EC-724B-AB5C7655C3AE}"/>
              </a:ext>
            </a:extLst>
          </p:cNvPr>
          <p:cNvSpPr/>
          <p:nvPr/>
        </p:nvSpPr>
        <p:spPr>
          <a:xfrm>
            <a:off x="786286" y="619027"/>
            <a:ext cx="3916231" cy="1175065"/>
          </a:xfrm>
          <a:prstGeom prst="rect">
            <a:avLst/>
          </a:prstGeom>
        </p:spPr>
        <p:txBody>
          <a:bodyPr wrap="square">
            <a:spAutoFit/>
          </a:bodyPr>
          <a:lstStyle/>
          <a:p>
            <a:pPr>
              <a:lnSpc>
                <a:spcPts val="9500"/>
              </a:lnSpc>
            </a:pPr>
            <a:r>
              <a:rPr lang="en-US" altLang="ja-JP" sz="5400" b="1" spc="200" dirty="0">
                <a:ln w="19050">
                  <a:solidFill>
                    <a:srgbClr val="FF6E26"/>
                  </a:solidFill>
                </a:ln>
                <a:solidFill>
                  <a:schemeClr val="bg1"/>
                </a:solidFill>
                <a:latin typeface="DIN Alternate" panose="020B0500000000000000" pitchFamily="34" charset="0"/>
                <a:ea typeface="Hiragino Sans W6" panose="020B0400000000000000" pitchFamily="34" charset="-128"/>
              </a:rPr>
              <a:t>Sampling</a:t>
            </a:r>
          </a:p>
        </p:txBody>
      </p:sp>
      <p:graphicFrame>
        <p:nvGraphicFramePr>
          <p:cNvPr id="9" name="表 8">
            <a:extLst>
              <a:ext uri="{FF2B5EF4-FFF2-40B4-BE49-F238E27FC236}">
                <a16:creationId xmlns:a16="http://schemas.microsoft.com/office/drawing/2014/main" id="{09675AB7-E875-1D4A-9653-3065AD83BBC4}"/>
              </a:ext>
            </a:extLst>
          </p:cNvPr>
          <p:cNvGraphicFramePr>
            <a:graphicFrameLocks noGrp="1"/>
          </p:cNvGraphicFramePr>
          <p:nvPr>
            <p:extLst>
              <p:ext uri="{D42A27DB-BD31-4B8C-83A1-F6EECF244321}">
                <p14:modId xmlns:p14="http://schemas.microsoft.com/office/powerpoint/2010/main" val="28313126"/>
              </p:ext>
            </p:extLst>
          </p:nvPr>
        </p:nvGraphicFramePr>
        <p:xfrm>
          <a:off x="1148920" y="4801232"/>
          <a:ext cx="9743988" cy="1435911"/>
        </p:xfrm>
        <a:graphic>
          <a:graphicData uri="http://schemas.openxmlformats.org/drawingml/2006/table">
            <a:tbl>
              <a:tblPr firstRow="1" bandRow="1">
                <a:tableStyleId>{5C22544A-7EE6-4342-B048-85BDC9FD1C3A}</a:tableStyleId>
              </a:tblPr>
              <a:tblGrid>
                <a:gridCol w="1623998">
                  <a:extLst>
                    <a:ext uri="{9D8B030D-6E8A-4147-A177-3AD203B41FA5}">
                      <a16:colId xmlns:a16="http://schemas.microsoft.com/office/drawing/2014/main" val="2433599681"/>
                    </a:ext>
                  </a:extLst>
                </a:gridCol>
                <a:gridCol w="1623998">
                  <a:extLst>
                    <a:ext uri="{9D8B030D-6E8A-4147-A177-3AD203B41FA5}">
                      <a16:colId xmlns:a16="http://schemas.microsoft.com/office/drawing/2014/main" val="457019145"/>
                    </a:ext>
                  </a:extLst>
                </a:gridCol>
                <a:gridCol w="1623998">
                  <a:extLst>
                    <a:ext uri="{9D8B030D-6E8A-4147-A177-3AD203B41FA5}">
                      <a16:colId xmlns:a16="http://schemas.microsoft.com/office/drawing/2014/main" val="425097484"/>
                    </a:ext>
                  </a:extLst>
                </a:gridCol>
                <a:gridCol w="1623998">
                  <a:extLst>
                    <a:ext uri="{9D8B030D-6E8A-4147-A177-3AD203B41FA5}">
                      <a16:colId xmlns:a16="http://schemas.microsoft.com/office/drawing/2014/main" val="784168710"/>
                    </a:ext>
                  </a:extLst>
                </a:gridCol>
                <a:gridCol w="1623998">
                  <a:extLst>
                    <a:ext uri="{9D8B030D-6E8A-4147-A177-3AD203B41FA5}">
                      <a16:colId xmlns:a16="http://schemas.microsoft.com/office/drawing/2014/main" val="2654506607"/>
                    </a:ext>
                  </a:extLst>
                </a:gridCol>
                <a:gridCol w="1623998">
                  <a:extLst>
                    <a:ext uri="{9D8B030D-6E8A-4147-A177-3AD203B41FA5}">
                      <a16:colId xmlns:a16="http://schemas.microsoft.com/office/drawing/2014/main" val="452867704"/>
                    </a:ext>
                  </a:extLst>
                </a:gridCol>
              </a:tblGrid>
              <a:tr h="478637">
                <a:tc>
                  <a:txBody>
                    <a:bodyPr/>
                    <a:lstStyle/>
                    <a:p>
                      <a:pPr algn="ctr"/>
                      <a:r>
                        <a:rPr kumimoji="1" lang="ja-JP" altLang="en-US" sz="1400" b="0" i="0">
                          <a:latin typeface="Hiragino Sans W5" panose="020B0400000000000000" pitchFamily="34" charset="-128"/>
                          <a:ea typeface="Hiragino Sans W5" panose="020B0400000000000000" pitchFamily="34" charset="-128"/>
                        </a:rPr>
                        <a:t>個数</a:t>
                      </a:r>
                    </a:p>
                  </a:txBody>
                  <a:tcPr anchor="ctr">
                    <a:solidFill>
                      <a:srgbClr val="FF6E26"/>
                    </a:solidFill>
                  </a:tcPr>
                </a:tc>
                <a:tc>
                  <a:txBody>
                    <a:bodyPr/>
                    <a:lstStyle/>
                    <a:p>
                      <a:pPr algn="ctr"/>
                      <a:r>
                        <a:rPr kumimoji="1" lang="en-US" altLang="ja-JP" sz="1400" b="0" i="0" dirty="0">
                          <a:latin typeface="Hiragino Sans W5" panose="020B0400000000000000" pitchFamily="34" charset="-128"/>
                          <a:ea typeface="Hiragino Sans W5" panose="020B0400000000000000" pitchFamily="34" charset="-128"/>
                        </a:rPr>
                        <a:t>500</a:t>
                      </a:r>
                      <a:r>
                        <a:rPr kumimoji="1" lang="ja-JP" altLang="en-US" sz="1400" b="0" i="0">
                          <a:latin typeface="Hiragino Sans W5" panose="020B0400000000000000" pitchFamily="34" charset="-128"/>
                          <a:ea typeface="Hiragino Sans W5" panose="020B0400000000000000" pitchFamily="34" charset="-128"/>
                        </a:rPr>
                        <a:t>個</a:t>
                      </a:r>
                      <a:r>
                        <a:rPr kumimoji="1" lang="en-US" altLang="ja-JP" sz="1400" b="0" i="0" dirty="0">
                          <a:latin typeface="Hiragino Sans W5" panose="020B0400000000000000" pitchFamily="34" charset="-128"/>
                          <a:ea typeface="Hiragino Sans W5" panose="020B0400000000000000" pitchFamily="34" charset="-128"/>
                        </a:rPr>
                        <a:t>〜</a:t>
                      </a:r>
                      <a:endParaRPr kumimoji="1" lang="ja-JP" altLang="en-US" sz="1400" b="0" i="0">
                        <a:latin typeface="Hiragino Sans W5" panose="020B0400000000000000" pitchFamily="34" charset="-128"/>
                        <a:ea typeface="Hiragino Sans W5" panose="020B0400000000000000" pitchFamily="34" charset="-128"/>
                      </a:endParaRPr>
                    </a:p>
                  </a:txBody>
                  <a:tcPr anchor="ctr">
                    <a:solidFill>
                      <a:srgbClr val="FF6E26"/>
                    </a:solidFill>
                  </a:tcPr>
                </a:tc>
                <a:tc>
                  <a:txBody>
                    <a:bodyPr/>
                    <a:lstStyle/>
                    <a:p>
                      <a:pPr algn="ctr"/>
                      <a:r>
                        <a:rPr kumimoji="1" lang="en-US" altLang="ja-JP" sz="1400" b="0" i="0" dirty="0">
                          <a:latin typeface="Hiragino Sans W5" panose="020B0400000000000000" pitchFamily="34" charset="-128"/>
                          <a:ea typeface="Hiragino Sans W5" panose="020B0400000000000000" pitchFamily="34" charset="-128"/>
                        </a:rPr>
                        <a:t>1,000</a:t>
                      </a:r>
                      <a:r>
                        <a:rPr kumimoji="1" lang="ja-JP" altLang="en-US" sz="1400" b="0" i="0">
                          <a:latin typeface="Hiragino Sans W5" panose="020B0400000000000000" pitchFamily="34" charset="-128"/>
                          <a:ea typeface="Hiragino Sans W5" panose="020B0400000000000000" pitchFamily="34" charset="-128"/>
                        </a:rPr>
                        <a:t>個</a:t>
                      </a:r>
                      <a:r>
                        <a:rPr kumimoji="1" lang="en-US" altLang="ja-JP" sz="1400" b="0" i="0" dirty="0">
                          <a:latin typeface="Hiragino Sans W5" panose="020B0400000000000000" pitchFamily="34" charset="-128"/>
                          <a:ea typeface="Hiragino Sans W5" panose="020B0400000000000000" pitchFamily="34" charset="-128"/>
                        </a:rPr>
                        <a:t>〜</a:t>
                      </a:r>
                      <a:endParaRPr kumimoji="1" lang="ja-JP" altLang="en-US" sz="1400" b="0" i="0">
                        <a:latin typeface="Hiragino Sans W5" panose="020B0400000000000000" pitchFamily="34" charset="-128"/>
                        <a:ea typeface="Hiragino Sans W5" panose="020B0400000000000000" pitchFamily="34" charset="-128"/>
                      </a:endParaRPr>
                    </a:p>
                  </a:txBody>
                  <a:tcPr anchor="ctr">
                    <a:solidFill>
                      <a:srgbClr val="FF6E26"/>
                    </a:solidFill>
                  </a:tcPr>
                </a:tc>
                <a:tc>
                  <a:txBody>
                    <a:bodyPr/>
                    <a:lstStyle/>
                    <a:p>
                      <a:pPr algn="ctr"/>
                      <a:r>
                        <a:rPr kumimoji="1" lang="en-US" altLang="ja-JP" sz="1400" b="0" i="0" dirty="0">
                          <a:latin typeface="Hiragino Sans W5" panose="020B0400000000000000" pitchFamily="34" charset="-128"/>
                          <a:ea typeface="Hiragino Sans W5" panose="020B0400000000000000" pitchFamily="34" charset="-128"/>
                        </a:rPr>
                        <a:t>3,000</a:t>
                      </a:r>
                      <a:r>
                        <a:rPr kumimoji="1" lang="ja-JP" altLang="en-US" sz="1400" b="0" i="0">
                          <a:latin typeface="Hiragino Sans W5" panose="020B0400000000000000" pitchFamily="34" charset="-128"/>
                          <a:ea typeface="Hiragino Sans W5" panose="020B0400000000000000" pitchFamily="34" charset="-128"/>
                        </a:rPr>
                        <a:t>個</a:t>
                      </a:r>
                      <a:r>
                        <a:rPr kumimoji="1" lang="en-US" altLang="ja-JP" sz="1400" b="0" i="0" dirty="0">
                          <a:latin typeface="Hiragino Sans W5" panose="020B0400000000000000" pitchFamily="34" charset="-128"/>
                          <a:ea typeface="Hiragino Sans W5" panose="020B0400000000000000" pitchFamily="34" charset="-128"/>
                        </a:rPr>
                        <a:t>〜</a:t>
                      </a:r>
                      <a:endParaRPr kumimoji="1" lang="ja-JP" altLang="en-US" sz="1400" b="0" i="0">
                        <a:latin typeface="Hiragino Sans W5" panose="020B0400000000000000" pitchFamily="34" charset="-128"/>
                        <a:ea typeface="Hiragino Sans W5" panose="020B0400000000000000" pitchFamily="34" charset="-128"/>
                      </a:endParaRPr>
                    </a:p>
                  </a:txBody>
                  <a:tcPr anchor="ctr">
                    <a:solidFill>
                      <a:srgbClr val="FF6E26"/>
                    </a:solidFill>
                  </a:tcPr>
                </a:tc>
                <a:tc>
                  <a:txBody>
                    <a:bodyPr/>
                    <a:lstStyle/>
                    <a:p>
                      <a:pPr algn="ctr"/>
                      <a:r>
                        <a:rPr kumimoji="1" lang="en-US" altLang="ja-JP" sz="1400" b="0" i="0" dirty="0">
                          <a:latin typeface="Hiragino Sans W5" panose="020B0400000000000000" pitchFamily="34" charset="-128"/>
                          <a:ea typeface="Hiragino Sans W5" panose="020B0400000000000000" pitchFamily="34" charset="-128"/>
                        </a:rPr>
                        <a:t>5,000</a:t>
                      </a:r>
                      <a:r>
                        <a:rPr kumimoji="1" lang="ja-JP" altLang="en-US" sz="1400" b="0" i="0">
                          <a:latin typeface="Hiragino Sans W5" panose="020B0400000000000000" pitchFamily="34" charset="-128"/>
                          <a:ea typeface="Hiragino Sans W5" panose="020B0400000000000000" pitchFamily="34" charset="-128"/>
                        </a:rPr>
                        <a:t>個</a:t>
                      </a:r>
                      <a:r>
                        <a:rPr kumimoji="1" lang="en-US" altLang="ja-JP" sz="1400" b="0" i="0" dirty="0">
                          <a:latin typeface="Hiragino Sans W5" panose="020B0400000000000000" pitchFamily="34" charset="-128"/>
                          <a:ea typeface="Hiragino Sans W5" panose="020B0400000000000000" pitchFamily="34" charset="-128"/>
                        </a:rPr>
                        <a:t>〜</a:t>
                      </a:r>
                      <a:endParaRPr kumimoji="1" lang="ja-JP" altLang="en-US" sz="1400" b="0" i="0">
                        <a:latin typeface="Hiragino Sans W5" panose="020B0400000000000000" pitchFamily="34" charset="-128"/>
                        <a:ea typeface="Hiragino Sans W5" panose="020B0400000000000000" pitchFamily="34" charset="-128"/>
                      </a:endParaRPr>
                    </a:p>
                  </a:txBody>
                  <a:tcPr anchor="ctr">
                    <a:solidFill>
                      <a:srgbClr val="FF6E26"/>
                    </a:solidFill>
                  </a:tcPr>
                </a:tc>
                <a:tc>
                  <a:txBody>
                    <a:bodyPr/>
                    <a:lstStyle/>
                    <a:p>
                      <a:pPr algn="ctr"/>
                      <a:r>
                        <a:rPr kumimoji="1" lang="en-US" altLang="ja-JP" sz="1400" b="0" i="0" dirty="0">
                          <a:latin typeface="Hiragino Sans W5" panose="020B0400000000000000" pitchFamily="34" charset="-128"/>
                          <a:ea typeface="Hiragino Sans W5" panose="020B0400000000000000" pitchFamily="34" charset="-128"/>
                        </a:rPr>
                        <a:t>10,000</a:t>
                      </a:r>
                      <a:r>
                        <a:rPr kumimoji="1" lang="ja-JP" altLang="en-US" sz="1400" b="0" i="0">
                          <a:latin typeface="Hiragino Sans W5" panose="020B0400000000000000" pitchFamily="34" charset="-128"/>
                          <a:ea typeface="Hiragino Sans W5" panose="020B0400000000000000" pitchFamily="34" charset="-128"/>
                        </a:rPr>
                        <a:t>個</a:t>
                      </a:r>
                    </a:p>
                  </a:txBody>
                  <a:tcPr anchor="ctr">
                    <a:solidFill>
                      <a:srgbClr val="FF6E26"/>
                    </a:solidFill>
                  </a:tcPr>
                </a:tc>
                <a:extLst>
                  <a:ext uri="{0D108BD9-81ED-4DB2-BD59-A6C34878D82A}">
                    <a16:rowId xmlns:a16="http://schemas.microsoft.com/office/drawing/2014/main" val="3680375951"/>
                  </a:ext>
                </a:extLst>
              </a:tr>
              <a:tr h="478637">
                <a:tc>
                  <a:txBody>
                    <a:bodyPr/>
                    <a:lstStyle/>
                    <a:p>
                      <a:pPr algn="r"/>
                      <a:r>
                        <a:rPr kumimoji="1" lang="ja-JP" altLang="en-US" sz="1400" b="0" i="0">
                          <a:latin typeface="Hiragino Sans W5" panose="020B0400000000000000" pitchFamily="34" charset="-128"/>
                          <a:ea typeface="Hiragino Sans W5" panose="020B0400000000000000" pitchFamily="34" charset="-128"/>
                        </a:rPr>
                        <a:t>単価</a:t>
                      </a:r>
                    </a:p>
                  </a:txBody>
                  <a:tcPr anchor="ctr">
                    <a:solidFill>
                      <a:srgbClr val="FFE1DB"/>
                    </a:solidFill>
                  </a:tcPr>
                </a:tc>
                <a:tc>
                  <a:txBody>
                    <a:bodyPr/>
                    <a:lstStyle/>
                    <a:p>
                      <a:pPr algn="r"/>
                      <a:r>
                        <a:rPr kumimoji="1" lang="en-US" altLang="ja-JP" sz="1400" b="0" i="0" dirty="0">
                          <a:latin typeface="Hiragino Sans W5" panose="020B0400000000000000" pitchFamily="34" charset="-128"/>
                          <a:ea typeface="Hiragino Sans W5" panose="020B0400000000000000" pitchFamily="34" charset="-128"/>
                        </a:rPr>
                        <a:t>200</a:t>
                      </a:r>
                      <a:r>
                        <a:rPr kumimoji="1" lang="ja-JP" altLang="en-US" sz="1400" b="0" i="0">
                          <a:latin typeface="Hiragino Sans W5" panose="020B0400000000000000" pitchFamily="34" charset="-128"/>
                          <a:ea typeface="Hiragino Sans W5" panose="020B0400000000000000" pitchFamily="34" charset="-128"/>
                        </a:rPr>
                        <a:t>円</a:t>
                      </a:r>
                    </a:p>
                  </a:txBody>
                  <a:tcPr anchor="ctr">
                    <a:solidFill>
                      <a:srgbClr val="FFE1DB"/>
                    </a:solidFill>
                  </a:tcPr>
                </a:tc>
                <a:tc>
                  <a:txBody>
                    <a:bodyPr/>
                    <a:lstStyle/>
                    <a:p>
                      <a:pPr algn="r"/>
                      <a:r>
                        <a:rPr kumimoji="1" lang="en-US" altLang="ja-JP" sz="1400" b="0" i="0" dirty="0">
                          <a:latin typeface="Hiragino Sans W5" panose="020B0400000000000000" pitchFamily="34" charset="-128"/>
                          <a:ea typeface="Hiragino Sans W5" panose="020B0400000000000000" pitchFamily="34" charset="-128"/>
                        </a:rPr>
                        <a:t>150</a:t>
                      </a:r>
                      <a:r>
                        <a:rPr kumimoji="1" lang="ja-JP" altLang="en-US" sz="1400" b="0" i="0">
                          <a:latin typeface="Hiragino Sans W5" panose="020B0400000000000000" pitchFamily="34" charset="-128"/>
                          <a:ea typeface="Hiragino Sans W5" panose="020B0400000000000000" pitchFamily="34" charset="-128"/>
                        </a:rPr>
                        <a:t>円</a:t>
                      </a:r>
                    </a:p>
                  </a:txBody>
                  <a:tcPr anchor="ctr">
                    <a:solidFill>
                      <a:srgbClr val="FFE1DB"/>
                    </a:solidFill>
                  </a:tcPr>
                </a:tc>
                <a:tc>
                  <a:txBody>
                    <a:bodyPr/>
                    <a:lstStyle/>
                    <a:p>
                      <a:pPr algn="r"/>
                      <a:r>
                        <a:rPr kumimoji="1" lang="en-US" altLang="ja-JP" sz="1400" b="0" i="0" dirty="0">
                          <a:latin typeface="Hiragino Sans W5" panose="020B0400000000000000" pitchFamily="34" charset="-128"/>
                          <a:ea typeface="Hiragino Sans W5" panose="020B0400000000000000" pitchFamily="34" charset="-128"/>
                        </a:rPr>
                        <a:t>100</a:t>
                      </a:r>
                      <a:r>
                        <a:rPr kumimoji="1" lang="ja-JP" altLang="en-US" sz="1400" b="0" i="0">
                          <a:latin typeface="Hiragino Sans W5" panose="020B0400000000000000" pitchFamily="34" charset="-128"/>
                          <a:ea typeface="Hiragino Sans W5" panose="020B0400000000000000" pitchFamily="34" charset="-128"/>
                        </a:rPr>
                        <a:t>円</a:t>
                      </a:r>
                    </a:p>
                  </a:txBody>
                  <a:tcPr anchor="ctr">
                    <a:solidFill>
                      <a:srgbClr val="FFE1DB"/>
                    </a:solidFill>
                  </a:tcPr>
                </a:tc>
                <a:tc>
                  <a:txBody>
                    <a:bodyPr/>
                    <a:lstStyle/>
                    <a:p>
                      <a:pPr algn="r"/>
                      <a:r>
                        <a:rPr kumimoji="1" lang="en-US" altLang="ja-JP" sz="1400" b="0" i="0" dirty="0">
                          <a:latin typeface="Hiragino Sans W5" panose="020B0400000000000000" pitchFamily="34" charset="-128"/>
                          <a:ea typeface="Hiragino Sans W5" panose="020B0400000000000000" pitchFamily="34" charset="-128"/>
                        </a:rPr>
                        <a:t>90</a:t>
                      </a:r>
                      <a:r>
                        <a:rPr kumimoji="1" lang="ja-JP" altLang="en-US" sz="1400" b="0" i="0">
                          <a:latin typeface="Hiragino Sans W5" panose="020B0400000000000000" pitchFamily="34" charset="-128"/>
                          <a:ea typeface="Hiragino Sans W5" panose="020B0400000000000000" pitchFamily="34" charset="-128"/>
                        </a:rPr>
                        <a:t>円</a:t>
                      </a:r>
                    </a:p>
                  </a:txBody>
                  <a:tcPr anchor="ctr">
                    <a:solidFill>
                      <a:srgbClr val="FFE1DB"/>
                    </a:solidFill>
                  </a:tcPr>
                </a:tc>
                <a:tc>
                  <a:txBody>
                    <a:bodyPr/>
                    <a:lstStyle/>
                    <a:p>
                      <a:pPr algn="r"/>
                      <a:r>
                        <a:rPr kumimoji="1" lang="en-US" altLang="ja-JP" sz="1400" b="0" i="0" dirty="0">
                          <a:latin typeface="Hiragino Sans W5" panose="020B0400000000000000" pitchFamily="34" charset="-128"/>
                          <a:ea typeface="Hiragino Sans W5" panose="020B0400000000000000" pitchFamily="34" charset="-128"/>
                        </a:rPr>
                        <a:t>60</a:t>
                      </a:r>
                      <a:r>
                        <a:rPr kumimoji="1" lang="ja-JP" altLang="en-US" sz="1400" b="0" i="0">
                          <a:latin typeface="Hiragino Sans W5" panose="020B0400000000000000" pitchFamily="34" charset="-128"/>
                          <a:ea typeface="Hiragino Sans W5" panose="020B0400000000000000" pitchFamily="34" charset="-128"/>
                        </a:rPr>
                        <a:t>円</a:t>
                      </a:r>
                    </a:p>
                  </a:txBody>
                  <a:tcPr anchor="ctr">
                    <a:solidFill>
                      <a:srgbClr val="FFE1DB"/>
                    </a:solidFill>
                  </a:tcPr>
                </a:tc>
                <a:extLst>
                  <a:ext uri="{0D108BD9-81ED-4DB2-BD59-A6C34878D82A}">
                    <a16:rowId xmlns:a16="http://schemas.microsoft.com/office/drawing/2014/main" val="4007754586"/>
                  </a:ext>
                </a:extLst>
              </a:tr>
              <a:tr h="478637">
                <a:tc>
                  <a:txBody>
                    <a:bodyPr/>
                    <a:lstStyle/>
                    <a:p>
                      <a:pPr algn="r"/>
                      <a:r>
                        <a:rPr kumimoji="1" lang="ja-JP" altLang="en-US" sz="1400" b="0" i="0">
                          <a:latin typeface="Hiragino Sans W5" panose="020B0400000000000000" pitchFamily="34" charset="-128"/>
                          <a:ea typeface="Hiragino Sans W5" panose="020B0400000000000000" pitchFamily="34" charset="-128"/>
                        </a:rPr>
                        <a:t>総額</a:t>
                      </a:r>
                    </a:p>
                  </a:txBody>
                  <a:tcPr anchor="ctr">
                    <a:solidFill>
                      <a:srgbClr val="FFE1DB"/>
                    </a:solidFill>
                  </a:tcPr>
                </a:tc>
                <a:tc>
                  <a:txBody>
                    <a:bodyPr/>
                    <a:lstStyle/>
                    <a:p>
                      <a:pPr algn="r"/>
                      <a:r>
                        <a:rPr kumimoji="1" lang="en-US" altLang="ja-JP" sz="1600" b="1" i="0" dirty="0">
                          <a:solidFill>
                            <a:srgbClr val="FF6E26"/>
                          </a:solidFill>
                          <a:latin typeface="Hiragino Sans W5" panose="020B0400000000000000" pitchFamily="34" charset="-128"/>
                          <a:ea typeface="Hiragino Sans W5" panose="020B0400000000000000" pitchFamily="34" charset="-128"/>
                        </a:rPr>
                        <a:t>100,000</a:t>
                      </a:r>
                      <a:r>
                        <a:rPr kumimoji="1" lang="ja-JP" altLang="en-US" sz="1400" b="1" i="0">
                          <a:solidFill>
                            <a:srgbClr val="FF6E26"/>
                          </a:solidFill>
                          <a:latin typeface="Hiragino Sans W5" panose="020B0400000000000000" pitchFamily="34" charset="-128"/>
                          <a:ea typeface="Hiragino Sans W5" panose="020B0400000000000000" pitchFamily="34" charset="-128"/>
                        </a:rPr>
                        <a:t>円</a:t>
                      </a:r>
                      <a:r>
                        <a:rPr kumimoji="1" lang="en-US" altLang="ja-JP" sz="1400" b="1" i="0" dirty="0">
                          <a:solidFill>
                            <a:srgbClr val="FF6E26"/>
                          </a:solidFill>
                          <a:latin typeface="Hiragino Sans W5" panose="020B0400000000000000" pitchFamily="34" charset="-128"/>
                          <a:ea typeface="Hiragino Sans W5" panose="020B0400000000000000" pitchFamily="34" charset="-128"/>
                        </a:rPr>
                        <a:t>〜</a:t>
                      </a:r>
                      <a:endParaRPr kumimoji="1" lang="ja-JP" altLang="en-US" sz="1400" b="1" i="0">
                        <a:solidFill>
                          <a:srgbClr val="FF6E26"/>
                        </a:solidFill>
                        <a:latin typeface="Hiragino Sans W5" panose="020B0400000000000000" pitchFamily="34" charset="-128"/>
                        <a:ea typeface="Hiragino Sans W5" panose="020B0400000000000000" pitchFamily="34" charset="-128"/>
                      </a:endParaRPr>
                    </a:p>
                  </a:txBody>
                  <a:tcPr anchor="ctr">
                    <a:solidFill>
                      <a:srgbClr val="FFE1DB"/>
                    </a:solidFill>
                  </a:tcPr>
                </a:tc>
                <a:tc>
                  <a:txBody>
                    <a:bodyPr/>
                    <a:lstStyle/>
                    <a:p>
                      <a:pPr algn="r"/>
                      <a:r>
                        <a:rPr kumimoji="1" lang="en-US" altLang="ja-JP" sz="1600" b="1" i="0" dirty="0">
                          <a:solidFill>
                            <a:srgbClr val="FF6E26"/>
                          </a:solidFill>
                          <a:latin typeface="Hiragino Sans W5" panose="020B0400000000000000" pitchFamily="34" charset="-128"/>
                          <a:ea typeface="Hiragino Sans W5" panose="020B0400000000000000" pitchFamily="34" charset="-128"/>
                        </a:rPr>
                        <a:t>150,000</a:t>
                      </a:r>
                      <a:r>
                        <a:rPr kumimoji="1" lang="ja-JP" altLang="en-US" sz="1400" b="1" i="0">
                          <a:solidFill>
                            <a:srgbClr val="FF6E26"/>
                          </a:solidFill>
                          <a:latin typeface="Hiragino Sans W5" panose="020B0400000000000000" pitchFamily="34" charset="-128"/>
                          <a:ea typeface="Hiragino Sans W5" panose="020B0400000000000000" pitchFamily="34" charset="-128"/>
                        </a:rPr>
                        <a:t>円</a:t>
                      </a:r>
                      <a:r>
                        <a:rPr kumimoji="1" lang="en-US" altLang="ja-JP" sz="1400" b="1" i="0" dirty="0">
                          <a:solidFill>
                            <a:srgbClr val="FF6E26"/>
                          </a:solidFill>
                          <a:latin typeface="Hiragino Sans W5" panose="020B0400000000000000" pitchFamily="34" charset="-128"/>
                          <a:ea typeface="Hiragino Sans W5" panose="020B0400000000000000" pitchFamily="34" charset="-128"/>
                        </a:rPr>
                        <a:t>〜</a:t>
                      </a:r>
                      <a:endParaRPr kumimoji="1" lang="ja-JP" altLang="en-US" sz="1400" b="1" i="0">
                        <a:solidFill>
                          <a:srgbClr val="FF6E26"/>
                        </a:solidFill>
                        <a:latin typeface="Hiragino Sans W5" panose="020B0400000000000000" pitchFamily="34" charset="-128"/>
                        <a:ea typeface="Hiragino Sans W5" panose="020B0400000000000000" pitchFamily="34" charset="-128"/>
                      </a:endParaRPr>
                    </a:p>
                  </a:txBody>
                  <a:tcPr anchor="ctr">
                    <a:solidFill>
                      <a:srgbClr val="FFE1DB"/>
                    </a:solidFill>
                  </a:tcPr>
                </a:tc>
                <a:tc>
                  <a:txBody>
                    <a:bodyPr/>
                    <a:lstStyle/>
                    <a:p>
                      <a:pPr algn="r"/>
                      <a:r>
                        <a:rPr kumimoji="1" lang="en-US" altLang="ja-JP" sz="1600" b="1" i="0" dirty="0">
                          <a:solidFill>
                            <a:srgbClr val="FF6E26"/>
                          </a:solidFill>
                          <a:latin typeface="Hiragino Sans W5" panose="020B0400000000000000" pitchFamily="34" charset="-128"/>
                          <a:ea typeface="Hiragino Sans W5" panose="020B0400000000000000" pitchFamily="34" charset="-128"/>
                        </a:rPr>
                        <a:t>300,000</a:t>
                      </a:r>
                      <a:r>
                        <a:rPr kumimoji="1" lang="ja-JP" altLang="en-US" sz="1400" b="1" i="0">
                          <a:solidFill>
                            <a:srgbClr val="FF6E26"/>
                          </a:solidFill>
                          <a:latin typeface="Hiragino Sans W5" panose="020B0400000000000000" pitchFamily="34" charset="-128"/>
                          <a:ea typeface="Hiragino Sans W5" panose="020B0400000000000000" pitchFamily="34" charset="-128"/>
                        </a:rPr>
                        <a:t>円</a:t>
                      </a:r>
                      <a:r>
                        <a:rPr kumimoji="1" lang="en-US" altLang="ja-JP" sz="1400" b="1" i="0" dirty="0">
                          <a:solidFill>
                            <a:srgbClr val="FF6E26"/>
                          </a:solidFill>
                          <a:latin typeface="Hiragino Sans W5" panose="020B0400000000000000" pitchFamily="34" charset="-128"/>
                          <a:ea typeface="Hiragino Sans W5" panose="020B0400000000000000" pitchFamily="34" charset="-128"/>
                        </a:rPr>
                        <a:t>〜</a:t>
                      </a:r>
                      <a:endParaRPr kumimoji="1" lang="ja-JP" altLang="en-US" sz="1400" b="1" i="0">
                        <a:solidFill>
                          <a:srgbClr val="FF6E26"/>
                        </a:solidFill>
                        <a:latin typeface="Hiragino Sans W5" panose="020B0400000000000000" pitchFamily="34" charset="-128"/>
                        <a:ea typeface="Hiragino Sans W5" panose="020B0400000000000000" pitchFamily="34" charset="-128"/>
                      </a:endParaRPr>
                    </a:p>
                  </a:txBody>
                  <a:tcPr anchor="ctr">
                    <a:solidFill>
                      <a:srgbClr val="FFE1DB"/>
                    </a:solidFill>
                  </a:tcPr>
                </a:tc>
                <a:tc>
                  <a:txBody>
                    <a:bodyPr/>
                    <a:lstStyle/>
                    <a:p>
                      <a:pPr algn="r"/>
                      <a:r>
                        <a:rPr kumimoji="1" lang="en-US" altLang="ja-JP" sz="1600" b="1" i="0" dirty="0">
                          <a:solidFill>
                            <a:srgbClr val="FF6E26"/>
                          </a:solidFill>
                          <a:latin typeface="Hiragino Sans W5" panose="020B0400000000000000" pitchFamily="34" charset="-128"/>
                          <a:ea typeface="Hiragino Sans W5" panose="020B0400000000000000" pitchFamily="34" charset="-128"/>
                        </a:rPr>
                        <a:t>450,000</a:t>
                      </a:r>
                      <a:r>
                        <a:rPr kumimoji="1" lang="ja-JP" altLang="en-US" sz="1400" b="1" i="0">
                          <a:solidFill>
                            <a:srgbClr val="FF6E26"/>
                          </a:solidFill>
                          <a:latin typeface="Hiragino Sans W5" panose="020B0400000000000000" pitchFamily="34" charset="-128"/>
                          <a:ea typeface="Hiragino Sans W5" panose="020B0400000000000000" pitchFamily="34" charset="-128"/>
                        </a:rPr>
                        <a:t>円</a:t>
                      </a:r>
                      <a:r>
                        <a:rPr kumimoji="1" lang="en-US" altLang="ja-JP" sz="1400" b="1" i="0" dirty="0">
                          <a:solidFill>
                            <a:srgbClr val="FF6E26"/>
                          </a:solidFill>
                          <a:latin typeface="Hiragino Sans W5" panose="020B0400000000000000" pitchFamily="34" charset="-128"/>
                          <a:ea typeface="Hiragino Sans W5" panose="020B0400000000000000" pitchFamily="34" charset="-128"/>
                        </a:rPr>
                        <a:t>〜</a:t>
                      </a:r>
                      <a:endParaRPr kumimoji="1" lang="ja-JP" altLang="en-US" sz="1400" b="1" i="0">
                        <a:solidFill>
                          <a:srgbClr val="FF6E26"/>
                        </a:solidFill>
                        <a:latin typeface="Hiragino Sans W5" panose="020B0400000000000000" pitchFamily="34" charset="-128"/>
                        <a:ea typeface="Hiragino Sans W5" panose="020B0400000000000000" pitchFamily="34" charset="-128"/>
                      </a:endParaRPr>
                    </a:p>
                  </a:txBody>
                  <a:tcPr anchor="ctr">
                    <a:solidFill>
                      <a:srgbClr val="FFE1DB"/>
                    </a:solidFill>
                  </a:tcPr>
                </a:tc>
                <a:tc>
                  <a:txBody>
                    <a:bodyPr/>
                    <a:lstStyle/>
                    <a:p>
                      <a:pPr algn="r"/>
                      <a:r>
                        <a:rPr kumimoji="1" lang="en-US" altLang="ja-JP" sz="1600" b="1" i="0" dirty="0">
                          <a:solidFill>
                            <a:srgbClr val="FF6E26"/>
                          </a:solidFill>
                          <a:latin typeface="Hiragino Sans W5" panose="020B0400000000000000" pitchFamily="34" charset="-128"/>
                          <a:ea typeface="Hiragino Sans W5" panose="020B0400000000000000" pitchFamily="34" charset="-128"/>
                        </a:rPr>
                        <a:t>600,000</a:t>
                      </a:r>
                      <a:r>
                        <a:rPr kumimoji="1" lang="ja-JP" altLang="en-US" sz="1400" b="1" i="0">
                          <a:solidFill>
                            <a:srgbClr val="FF6E26"/>
                          </a:solidFill>
                          <a:latin typeface="Hiragino Sans W5" panose="020B0400000000000000" pitchFamily="34" charset="-128"/>
                          <a:ea typeface="Hiragino Sans W5" panose="020B0400000000000000" pitchFamily="34" charset="-128"/>
                        </a:rPr>
                        <a:t>円</a:t>
                      </a:r>
                    </a:p>
                  </a:txBody>
                  <a:tcPr anchor="ctr">
                    <a:solidFill>
                      <a:srgbClr val="FFE1DB"/>
                    </a:solidFill>
                  </a:tcPr>
                </a:tc>
                <a:extLst>
                  <a:ext uri="{0D108BD9-81ED-4DB2-BD59-A6C34878D82A}">
                    <a16:rowId xmlns:a16="http://schemas.microsoft.com/office/drawing/2014/main" val="2088948"/>
                  </a:ext>
                </a:extLst>
              </a:tr>
            </a:tbl>
          </a:graphicData>
        </a:graphic>
      </p:graphicFrame>
      <p:sp>
        <p:nvSpPr>
          <p:cNvPr id="10" name="円/楕円 9">
            <a:extLst>
              <a:ext uri="{FF2B5EF4-FFF2-40B4-BE49-F238E27FC236}">
                <a16:creationId xmlns:a16="http://schemas.microsoft.com/office/drawing/2014/main" id="{21ADD2A0-48D9-4EED-D523-25D211079877}"/>
              </a:ext>
            </a:extLst>
          </p:cNvPr>
          <p:cNvSpPr>
            <a:spLocks noChangeAspect="1"/>
          </p:cNvSpPr>
          <p:nvPr/>
        </p:nvSpPr>
        <p:spPr>
          <a:xfrm>
            <a:off x="7326684" y="2766045"/>
            <a:ext cx="618410" cy="615212"/>
          </a:xfrm>
          <a:prstGeom prst="ellipse">
            <a:avLst/>
          </a:prstGeom>
          <a:solidFill>
            <a:srgbClr val="FF6E26">
              <a:alpha val="47000"/>
            </a:srgbClr>
          </a:solidFill>
          <a:ln w="9525" cap="rnd" cmpd="sng" algn="ctr">
            <a:solidFill>
              <a:srgbClr val="FF6E2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11" name="上矢印 10">
            <a:extLst>
              <a:ext uri="{FF2B5EF4-FFF2-40B4-BE49-F238E27FC236}">
                <a16:creationId xmlns:a16="http://schemas.microsoft.com/office/drawing/2014/main" id="{042C1D9D-4D44-7786-868C-3CEFD0028F42}"/>
              </a:ext>
            </a:extLst>
          </p:cNvPr>
          <p:cNvSpPr/>
          <p:nvPr/>
        </p:nvSpPr>
        <p:spPr>
          <a:xfrm rot="16200000">
            <a:off x="8083039" y="2866706"/>
            <a:ext cx="353291" cy="353291"/>
          </a:xfrm>
          <a:prstGeom prst="upArrow">
            <a:avLst/>
          </a:prstGeom>
          <a:solidFill>
            <a:srgbClr val="FF6E26"/>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pic>
        <p:nvPicPr>
          <p:cNvPr id="17" name="図 16" descr="抽象 が含まれている画像&#10;&#10;自動的に生成された説明">
            <a:extLst>
              <a:ext uri="{FF2B5EF4-FFF2-40B4-BE49-F238E27FC236}">
                <a16:creationId xmlns:a16="http://schemas.microsoft.com/office/drawing/2014/main" id="{87247608-14AD-8E09-9CAD-9A644DC4A24F}"/>
              </a:ext>
            </a:extLst>
          </p:cNvPr>
          <p:cNvPicPr>
            <a:picLocks noChangeAspect="1"/>
          </p:cNvPicPr>
          <p:nvPr/>
        </p:nvPicPr>
        <p:blipFill>
          <a:blip r:embed="rId5" cstate="hqprint">
            <a:clrChange>
              <a:clrFrom>
                <a:srgbClr val="FFFFFF"/>
              </a:clrFrom>
              <a:clrTo>
                <a:srgbClr val="FFFFFF">
                  <a:alpha val="0"/>
                </a:srgbClr>
              </a:clrTo>
            </a:clrChange>
            <a:alphaModFix amt="70000"/>
            <a:extLst>
              <a:ext uri="{28A0092B-C50C-407E-A947-70E740481C1C}">
                <a14:useLocalDpi xmlns:a14="http://schemas.microsoft.com/office/drawing/2010/main"/>
              </a:ext>
            </a:extLst>
          </a:blip>
          <a:stretch>
            <a:fillRect/>
          </a:stretch>
        </p:blipFill>
        <p:spPr>
          <a:xfrm flipH="1">
            <a:off x="6205700" y="2608384"/>
            <a:ext cx="717818" cy="1435635"/>
          </a:xfrm>
          <a:prstGeom prst="rect">
            <a:avLst/>
          </a:prstGeom>
        </p:spPr>
      </p:pic>
      <p:grpSp>
        <p:nvGrpSpPr>
          <p:cNvPr id="20" name="グループ化 19">
            <a:extLst>
              <a:ext uri="{FF2B5EF4-FFF2-40B4-BE49-F238E27FC236}">
                <a16:creationId xmlns:a16="http://schemas.microsoft.com/office/drawing/2014/main" id="{E66C121B-BE49-D85D-3D0D-82C2DD8DF4AF}"/>
              </a:ext>
            </a:extLst>
          </p:cNvPr>
          <p:cNvGrpSpPr/>
          <p:nvPr/>
        </p:nvGrpSpPr>
        <p:grpSpPr>
          <a:xfrm>
            <a:off x="8825716" y="2417803"/>
            <a:ext cx="2447967" cy="1544162"/>
            <a:chOff x="8885559" y="2403343"/>
            <a:chExt cx="2447967" cy="1544162"/>
          </a:xfrm>
        </p:grpSpPr>
        <p:sp>
          <p:nvSpPr>
            <p:cNvPr id="19" name="正方形/長方形 18">
              <a:extLst>
                <a:ext uri="{FF2B5EF4-FFF2-40B4-BE49-F238E27FC236}">
                  <a16:creationId xmlns:a16="http://schemas.microsoft.com/office/drawing/2014/main" id="{ABBB8D4C-A93D-0E5A-1BE7-C064E776DD80}"/>
                </a:ext>
              </a:extLst>
            </p:cNvPr>
            <p:cNvSpPr/>
            <p:nvPr/>
          </p:nvSpPr>
          <p:spPr>
            <a:xfrm>
              <a:off x="9015507" y="2403343"/>
              <a:ext cx="2252714" cy="1403556"/>
            </a:xfrm>
            <a:prstGeom prst="rect">
              <a:avLst/>
            </a:prstGeom>
            <a:solidFill>
              <a:srgbClr val="FFE1DB"/>
            </a:solidFill>
            <a:ln w="38100" cap="rnd" cmpd="sng" algn="ctr">
              <a:noFill/>
              <a:prstDash val="solid"/>
              <a:round/>
              <a:headEnd type="none" w="med" len="med"/>
              <a:tailEnd type="none" w="med" len="med"/>
            </a:ln>
            <a:effectLst>
              <a:outerShdw blurRad="292100" dist="149512" dir="2400000" algn="ctr" rotWithShape="0">
                <a:srgbClr val="000000">
                  <a:alpha val="64736"/>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b="1" dirty="0">
                <a:solidFill>
                  <a:srgbClr val="FF6E26"/>
                </a:solidFill>
                <a:latin typeface="Arial" panose="020B0604020202020204" pitchFamily="34" charset="0"/>
                <a:cs typeface="Arial" panose="020B0604020202020204" pitchFamily="34" charset="0"/>
              </a:endParaRPr>
            </a:p>
          </p:txBody>
        </p:sp>
        <p:pic>
          <p:nvPicPr>
            <p:cNvPr id="6" name="Picture 4" descr="化粧水 イラスト 無料 (414 無料写真)">
              <a:extLst>
                <a:ext uri="{FF2B5EF4-FFF2-40B4-BE49-F238E27FC236}">
                  <a16:creationId xmlns:a16="http://schemas.microsoft.com/office/drawing/2014/main" id="{39FDD25D-5A33-7105-DAB0-56A88BE04BF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8432" r="90725">
                          <a14:foregroundMark x1="30185" y1="39118" x2="32209" y2="72647"/>
                          <a14:foregroundMark x1="13997" y1="60000" x2="13997" y2="60000"/>
                          <a14:foregroundMark x1="8432" y1="70588" x2="8432" y2="70588"/>
                          <a14:foregroundMark x1="10793" y1="72647" x2="10793" y2="72647"/>
                          <a14:foregroundMark x1="10961" y1="64706" x2="10961" y2="64706"/>
                          <a14:foregroundMark x1="11804" y1="61471" x2="11804" y2="61471"/>
                          <a14:foregroundMark x1="12142" y1="76471" x2="12142" y2="76471"/>
                          <a14:foregroundMark x1="28668" y1="40882" x2="28668" y2="40882"/>
                          <a14:foregroundMark x1="45194" y1="25000" x2="45194" y2="25000"/>
                          <a14:foregroundMark x1="46037" y1="27059" x2="46037" y2="27059"/>
                          <a14:foregroundMark x1="66948" y1="28824" x2="69815" y2="58824"/>
                          <a14:foregroundMark x1="63406" y1="75882" x2="63406" y2="75882"/>
                          <a14:foregroundMark x1="63238" y1="74412" x2="63238" y2="74412"/>
                          <a14:foregroundMark x1="88870" y1="65000" x2="88870" y2="65000"/>
                          <a14:foregroundMark x1="77403" y1="52647" x2="77403" y2="52647"/>
                          <a14:foregroundMark x1="90725" y1="78235" x2="90725" y2="78235"/>
                          <a14:foregroundMark x1="77234" y1="54706" x2="77234" y2="54706"/>
                          <a14:foregroundMark x1="80776" y1="52941" x2="80776" y2="52941"/>
                          <a14:foregroundMark x1="84486" y1="51471" x2="84486" y2="51471"/>
                          <a14:foregroundMark x1="77066" y1="65882" x2="77066" y2="65882"/>
                          <a14:foregroundMark x1="77066" y1="59706" x2="77066" y2="59706"/>
                          <a14:foregroundMark x1="77066" y1="58235" x2="77066" y2="58235"/>
                          <a14:foregroundMark x1="52108" y1="42647" x2="52108" y2="42647"/>
                          <a14:foregroundMark x1="44688" y1="51176" x2="44688" y2="51176"/>
                          <a14:foregroundMark x1="43845" y1="54412" x2="43845" y2="54412"/>
                          <a14:foregroundMark x1="28331" y1="56176" x2="28331" y2="56176"/>
                          <a14:foregroundMark x1="18381" y1="73529" x2="18381" y2="73529"/>
                          <a14:foregroundMark x1="20742" y1="73235" x2="20742" y2="73235"/>
                          <a14:foregroundMark x1="27993" y1="76176" x2="27993" y2="76176"/>
                          <a14:foregroundMark x1="27993" y1="75000" x2="27993" y2="75000"/>
                          <a14:foregroundMark x1="27993" y1="73235" x2="27993" y2="73235"/>
                          <a14:foregroundMark x1="28162" y1="71765" x2="28162" y2="71765"/>
                          <a14:foregroundMark x1="28162" y1="70588" x2="28162" y2="70588"/>
                          <a14:foregroundMark x1="28162" y1="78824" x2="28162" y2="78824"/>
                        </a14:backgroundRemoval>
                      </a14:imgEffect>
                    </a14:imgLayer>
                  </a14:imgProps>
                </a:ext>
                <a:ext uri="{28A0092B-C50C-407E-A947-70E740481C1C}">
                  <a14:useLocalDpi xmlns:a14="http://schemas.microsoft.com/office/drawing/2010/main"/>
                </a:ext>
              </a:extLst>
            </a:blip>
            <a:srcRect/>
            <a:stretch>
              <a:fillRect/>
            </a:stretch>
          </p:blipFill>
          <p:spPr bwMode="auto">
            <a:xfrm>
              <a:off x="8885559" y="2543949"/>
              <a:ext cx="2447967" cy="1403556"/>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E48FC8DE-5063-257B-DFF6-796B47946E1A}"/>
                </a:ext>
              </a:extLst>
            </p:cNvPr>
            <p:cNvSpPr txBox="1"/>
            <p:nvPr/>
          </p:nvSpPr>
          <p:spPr>
            <a:xfrm>
              <a:off x="9805612" y="2415290"/>
              <a:ext cx="607859" cy="261610"/>
            </a:xfrm>
            <a:prstGeom prst="rect">
              <a:avLst/>
            </a:prstGeom>
            <a:noFill/>
          </p:spPr>
          <p:txBody>
            <a:bodyPr wrap="none" rtlCol="0">
              <a:spAutoFit/>
            </a:bodyPr>
            <a:lstStyle/>
            <a:p>
              <a:r>
                <a:rPr kumimoji="1" lang="ja-JP" altLang="en-US" sz="1050" b="1"/>
                <a:t>試供品</a:t>
              </a:r>
            </a:p>
          </p:txBody>
        </p:sp>
      </p:grpSp>
      <p:sp>
        <p:nvSpPr>
          <p:cNvPr id="21" name="テキスト ボックス 20">
            <a:extLst>
              <a:ext uri="{FF2B5EF4-FFF2-40B4-BE49-F238E27FC236}">
                <a16:creationId xmlns:a16="http://schemas.microsoft.com/office/drawing/2014/main" id="{357FB986-F86B-4C32-B98A-1B23E25B4970}"/>
              </a:ext>
            </a:extLst>
          </p:cNvPr>
          <p:cNvSpPr txBox="1"/>
          <p:nvPr/>
        </p:nvSpPr>
        <p:spPr>
          <a:xfrm>
            <a:off x="9910538" y="4554671"/>
            <a:ext cx="1097457" cy="276999"/>
          </a:xfrm>
          <a:prstGeom prst="rect">
            <a:avLst/>
          </a:prstGeom>
          <a:noFill/>
        </p:spPr>
        <p:txBody>
          <a:bodyPr wrap="square">
            <a:spAutoFit/>
          </a:bodyPr>
          <a:lstStyle/>
          <a:p>
            <a:pPr algn="r"/>
            <a:r>
              <a:rPr lang="ja-JP" altLang="en-US" sz="1200" b="1"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r>
              <a:rPr lang="en-US" altLang="ja-JP" sz="1200" b="1"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NET</a:t>
            </a:r>
            <a:r>
              <a:rPr lang="ja-JP" altLang="en-US" sz="1200" b="1"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endParaRPr lang="en-US" altLang="ja-JP" sz="1200" b="1"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endParaRPr>
          </a:p>
        </p:txBody>
      </p:sp>
      <p:sp>
        <p:nvSpPr>
          <p:cNvPr id="22" name="テキスト ボックス 21">
            <a:extLst>
              <a:ext uri="{FF2B5EF4-FFF2-40B4-BE49-F238E27FC236}">
                <a16:creationId xmlns:a16="http://schemas.microsoft.com/office/drawing/2014/main" id="{A610E356-441D-169F-DD72-330A2F043A22}"/>
              </a:ext>
            </a:extLst>
          </p:cNvPr>
          <p:cNvSpPr txBox="1"/>
          <p:nvPr/>
        </p:nvSpPr>
        <p:spPr>
          <a:xfrm>
            <a:off x="976382" y="1774092"/>
            <a:ext cx="6196148" cy="1015663"/>
          </a:xfrm>
          <a:prstGeom prst="rect">
            <a:avLst/>
          </a:prstGeom>
          <a:noFill/>
        </p:spPr>
        <p:txBody>
          <a:bodyPr wrap="square">
            <a:spAutoFit/>
          </a:bodyPr>
          <a:lstStyle/>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喫煙所店舗に個包装の商品サンプルを設置し、</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都内で働くビジネスパーソンに配布します。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配布されたサンプルは</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オフィスや自宅の持ち帰るため、</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周囲や</a:t>
            </a:r>
            <a:r>
              <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SNS</a:t>
            </a:r>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への拡散性も期待できます。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p:txBody>
      </p:sp>
      <p:sp>
        <p:nvSpPr>
          <p:cNvPr id="24" name="テキスト ボックス 23">
            <a:extLst>
              <a:ext uri="{FF2B5EF4-FFF2-40B4-BE49-F238E27FC236}">
                <a16:creationId xmlns:a16="http://schemas.microsoft.com/office/drawing/2014/main" id="{4DC28911-F6B3-90E2-3589-616CFC4770C3}"/>
              </a:ext>
            </a:extLst>
          </p:cNvPr>
          <p:cNvSpPr txBox="1"/>
          <p:nvPr/>
        </p:nvSpPr>
        <p:spPr>
          <a:xfrm>
            <a:off x="984774" y="3098843"/>
            <a:ext cx="4244119" cy="1200329"/>
          </a:xfrm>
          <a:prstGeom prst="rect">
            <a:avLst/>
          </a:prstGeom>
          <a:noFill/>
        </p:spPr>
        <p:txBody>
          <a:bodyPr wrap="square" rtlCol="0">
            <a:spAutoFit/>
          </a:bodyPr>
          <a:lstStyle/>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消費税は別途となります。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BREAK</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」での放映期間中のみ、実施が可能です。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実施店舗はご希望の配布数に応じて要調整となります。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設置にはデザイン審査がございます。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実施期間は</a:t>
            </a:r>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1</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ヶ月を最長期間とし、予め定めた配布個数に達し次第、</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終了とさせていただきます。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実施時期や店舗の都合により、途中で実施店舗数・各店舗の配布数が</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変更になる場合がございます。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商品サンプルと合わせて、ポップの設置も可能です。（現物納品）</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p:txBody>
      </p:sp>
      <p:sp>
        <p:nvSpPr>
          <p:cNvPr id="25" name="テキスト ボックス 24">
            <a:extLst>
              <a:ext uri="{FF2B5EF4-FFF2-40B4-BE49-F238E27FC236}">
                <a16:creationId xmlns:a16="http://schemas.microsoft.com/office/drawing/2014/main" id="{8EE24C2B-899C-734A-6083-0FA4934E68ED}"/>
              </a:ext>
            </a:extLst>
          </p:cNvPr>
          <p:cNvSpPr txBox="1"/>
          <p:nvPr/>
        </p:nvSpPr>
        <p:spPr>
          <a:xfrm>
            <a:off x="984774" y="2892146"/>
            <a:ext cx="857927" cy="253916"/>
          </a:xfrm>
          <a:prstGeom prst="rect">
            <a:avLst/>
          </a:prstGeom>
          <a:noFill/>
        </p:spPr>
        <p:txBody>
          <a:bodyPr wrap="none" rtlCol="0">
            <a:spAutoFit/>
          </a:bodyPr>
          <a:lstStyle/>
          <a:p>
            <a:r>
              <a:rPr kumimoji="1" lang="ja-JP" altLang="en-US" sz="1050"/>
              <a:t>■注意事項</a:t>
            </a:r>
          </a:p>
        </p:txBody>
      </p:sp>
      <p:sp>
        <p:nvSpPr>
          <p:cNvPr id="26" name="テキスト ボックス 25">
            <a:extLst>
              <a:ext uri="{FF2B5EF4-FFF2-40B4-BE49-F238E27FC236}">
                <a16:creationId xmlns:a16="http://schemas.microsoft.com/office/drawing/2014/main" id="{22171195-0D38-2A22-96B4-A6E146CF6535}"/>
              </a:ext>
            </a:extLst>
          </p:cNvPr>
          <p:cNvSpPr txBox="1"/>
          <p:nvPr/>
        </p:nvSpPr>
        <p:spPr>
          <a:xfrm>
            <a:off x="1018302" y="4311100"/>
            <a:ext cx="2056938" cy="415498"/>
          </a:xfrm>
          <a:prstGeom prst="rect">
            <a:avLst/>
          </a:prstGeom>
          <a:noFill/>
        </p:spPr>
        <p:txBody>
          <a:bodyPr wrap="square">
            <a:spAutoFit/>
          </a:bodyPr>
          <a:lstStyle/>
          <a:p>
            <a:r>
              <a:rPr lang="ja-JP" altLang="en-US" sz="1050" b="1">
                <a:solidFill>
                  <a:schemeClr val="tx1">
                    <a:lumMod val="75000"/>
                    <a:lumOff val="25000"/>
                  </a:schemeClr>
                </a:solidFill>
              </a:rPr>
              <a:t>申込：実施</a:t>
            </a:r>
            <a:r>
              <a:rPr lang="en-US" altLang="ja-JP" sz="1050" b="1" dirty="0">
                <a:solidFill>
                  <a:schemeClr val="tx1">
                    <a:lumMod val="75000"/>
                    <a:lumOff val="25000"/>
                  </a:schemeClr>
                </a:solidFill>
              </a:rPr>
              <a:t>45</a:t>
            </a:r>
            <a:r>
              <a:rPr lang="ja-JP" altLang="en-US" sz="1050" b="1">
                <a:solidFill>
                  <a:schemeClr val="tx1">
                    <a:lumMod val="75000"/>
                    <a:lumOff val="25000"/>
                  </a:schemeClr>
                </a:solidFill>
              </a:rPr>
              <a:t>日前</a:t>
            </a:r>
            <a:endParaRPr lang="en-US" altLang="ja-JP" sz="1050" b="1" dirty="0">
              <a:solidFill>
                <a:schemeClr val="tx1">
                  <a:lumMod val="75000"/>
                  <a:lumOff val="25000"/>
                </a:schemeClr>
              </a:solidFill>
            </a:endParaRPr>
          </a:p>
          <a:p>
            <a:r>
              <a:rPr lang="ja-JP" altLang="en-US" sz="1050" b="1">
                <a:solidFill>
                  <a:schemeClr val="tx1">
                    <a:lumMod val="75000"/>
                    <a:lumOff val="25000"/>
                  </a:schemeClr>
                </a:solidFill>
              </a:rPr>
              <a:t>販促物納品：実施</a:t>
            </a:r>
            <a:r>
              <a:rPr lang="en-US" altLang="ja-JP" sz="1050" b="1" dirty="0">
                <a:solidFill>
                  <a:schemeClr val="tx1">
                    <a:lumMod val="75000"/>
                    <a:lumOff val="25000"/>
                  </a:schemeClr>
                </a:solidFill>
              </a:rPr>
              <a:t>10</a:t>
            </a:r>
            <a:r>
              <a:rPr lang="ja-JP" altLang="en-US" sz="1050" b="1">
                <a:solidFill>
                  <a:schemeClr val="tx1">
                    <a:lumMod val="75000"/>
                    <a:lumOff val="25000"/>
                  </a:schemeClr>
                </a:solidFill>
              </a:rPr>
              <a:t>営業日前</a:t>
            </a:r>
          </a:p>
        </p:txBody>
      </p:sp>
      <p:sp>
        <p:nvSpPr>
          <p:cNvPr id="2" name="スライド番号プレースホルダ 3">
            <a:extLst>
              <a:ext uri="{FF2B5EF4-FFF2-40B4-BE49-F238E27FC236}">
                <a16:creationId xmlns:a16="http://schemas.microsoft.com/office/drawing/2014/main" id="{A8087819-C386-B746-AE12-0858220F4E11}"/>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20</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5" name="正方形/長方形 4">
            <a:extLst>
              <a:ext uri="{FF2B5EF4-FFF2-40B4-BE49-F238E27FC236}">
                <a16:creationId xmlns:a16="http://schemas.microsoft.com/office/drawing/2014/main" id="{A89E8F56-7344-3498-1FBC-14894DD92387}"/>
              </a:ext>
            </a:extLst>
          </p:cNvPr>
          <p:cNvSpPr/>
          <p:nvPr/>
        </p:nvSpPr>
        <p:spPr>
          <a:xfrm>
            <a:off x="7712738" y="6525541"/>
            <a:ext cx="4767092" cy="303929"/>
          </a:xfrm>
          <a:prstGeom prst="rect">
            <a:avLst/>
          </a:prstGeom>
        </p:spPr>
        <p:txBody>
          <a:bodyPr wrap="square">
            <a:spAutoFit/>
          </a:bodyPr>
          <a:lstStyle/>
          <a:p>
            <a:pPr>
              <a:lnSpc>
                <a:spcPct val="150000"/>
              </a:lnSpc>
            </a:pPr>
            <a:r>
              <a:rPr lang="ja-JP" altLang="en-US" sz="1000">
                <a:solidFill>
                  <a:srgbClr val="FF6E26"/>
                </a:solidFill>
                <a:latin typeface="DIN Alternate" panose="020B0500000000000000" pitchFamily="34" charset="0"/>
                <a:ea typeface="Hiragino Sans W1" panose="020B0300000000000000" pitchFamily="34" charset="-128"/>
              </a:rPr>
              <a:t>　　　　　　　　</a:t>
            </a:r>
            <a:r>
              <a:rPr lang="en" altLang="ja-JP" sz="1000" dirty="0">
                <a:solidFill>
                  <a:srgbClr val="FF6E26"/>
                </a:solidFill>
                <a:latin typeface="DIN Alternate" panose="020B0500000000000000" pitchFamily="34" charset="0"/>
                <a:ea typeface="Hiragino Sans W1" panose="020B0300000000000000" pitchFamily="34" charset="-128"/>
              </a:rPr>
              <a:t> October to </a:t>
            </a:r>
            <a:r>
              <a:rPr lang="en-US" altLang="ja-JP" sz="1000" dirty="0">
                <a:solidFill>
                  <a:srgbClr val="FF6E26"/>
                </a:solidFill>
                <a:latin typeface="DIN Alternate" panose="020B0500000000000000" pitchFamily="34" charset="0"/>
                <a:ea typeface="Hiragino Sans W1" panose="020B0300000000000000" pitchFamily="34" charset="-128"/>
              </a:rPr>
              <a:t>December</a:t>
            </a:r>
            <a:r>
              <a:rPr lang="en" altLang="ja-JP" sz="1000" dirty="0">
                <a:solidFill>
                  <a:srgbClr val="FF6E26"/>
                </a:solidFill>
                <a:latin typeface="DIN Alternate" panose="020B0500000000000000" pitchFamily="34" charset="0"/>
                <a:ea typeface="Hiragino Sans W1" panose="020B0300000000000000" pitchFamily="34" charset="-128"/>
              </a:rPr>
              <a:t> 2024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902645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0E1AC7E0-45A2-9B52-3C00-26964FB5BF95}"/>
              </a:ext>
            </a:extLst>
          </p:cNvPr>
          <p:cNvSpPr/>
          <p:nvPr/>
        </p:nvSpPr>
        <p:spPr>
          <a:xfrm>
            <a:off x="636114" y="782320"/>
            <a:ext cx="10769600" cy="57245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pic>
        <p:nvPicPr>
          <p:cNvPr id="12" name="Picture 4">
            <a:extLst>
              <a:ext uri="{FF2B5EF4-FFF2-40B4-BE49-F238E27FC236}">
                <a16:creationId xmlns:a16="http://schemas.microsoft.com/office/drawing/2014/main" id="{5C9B378E-6824-7DD3-A417-0FFC603B678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10480" y="1384166"/>
            <a:ext cx="4267201" cy="285052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30CB3109-84F6-95F0-EF84-D6878FFB0957}"/>
              </a:ext>
            </a:extLst>
          </p:cNvPr>
          <p:cNvSpPr txBox="1"/>
          <p:nvPr/>
        </p:nvSpPr>
        <p:spPr>
          <a:xfrm>
            <a:off x="2205874" y="201885"/>
            <a:ext cx="258275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300" normalizeH="0" baseline="0" noProof="0">
                <a:ln>
                  <a:noFill/>
                </a:ln>
                <a:solidFill>
                  <a:srgbClr val="FF6E26"/>
                </a:solidFill>
                <a:effectLst/>
                <a:uLnTx/>
                <a:uFillTx/>
                <a:latin typeface="Hiragino Kaku Gothic Pro W6" panose="020B0300000000000000" pitchFamily="34" charset="-128"/>
                <a:ea typeface="Hiragino Kaku Gothic Pro W6" panose="020B0300000000000000" pitchFamily="34" charset="-128"/>
                <a:cs typeface="ヒラギノ角ゴ Pro W3"/>
              </a:rPr>
              <a:t>セールスプロモーション</a:t>
            </a:r>
          </a:p>
        </p:txBody>
      </p:sp>
      <p:pic>
        <p:nvPicPr>
          <p:cNvPr id="3" name="図 2" descr="黒い背景に白い文字がある&#10;&#10;中程度の精度で自動的に生成された説明">
            <a:extLst>
              <a:ext uri="{FF2B5EF4-FFF2-40B4-BE49-F238E27FC236}">
                <a16:creationId xmlns:a16="http://schemas.microsoft.com/office/drawing/2014/main" id="{EDD40A53-AAE3-8535-5F47-D9E833E1C3A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B170DCA0-A4A7-AF81-4A33-7BDB86730BEF}"/>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300" normalizeH="0" baseline="0" noProof="0" dirty="0">
                <a:ln>
                  <a:noFill/>
                </a:ln>
                <a:solidFill>
                  <a:srgbClr val="FF6E26"/>
                </a:solidFill>
                <a:effectLst/>
                <a:uLnTx/>
                <a:uFillTx/>
                <a:latin typeface="DIN Alternate" panose="020B0500000000000000" pitchFamily="34" charset="0"/>
                <a:ea typeface="Hiragino Sans W6" panose="020B0400000000000000" pitchFamily="34" charset="-128"/>
                <a:cs typeface="+mn-cs"/>
              </a:rPr>
              <a:t>OPTION MENU</a:t>
            </a:r>
            <a:endParaRPr kumimoji="1" lang="ja-JP" altLang="en-US" sz="1200" b="1"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pic>
        <p:nvPicPr>
          <p:cNvPr id="15" name="図 14" descr="黒い背景に白い文字がある&#10;&#10;中程度の精度で自動的に生成された説明">
            <a:extLst>
              <a:ext uri="{FF2B5EF4-FFF2-40B4-BE49-F238E27FC236}">
                <a16:creationId xmlns:a16="http://schemas.microsoft.com/office/drawing/2014/main" id="{020FA44E-14A8-D649-7CE5-A805DD31B79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cxnSp>
        <p:nvCxnSpPr>
          <p:cNvPr id="18" name="直線コネクタ 17">
            <a:extLst>
              <a:ext uri="{FF2B5EF4-FFF2-40B4-BE49-F238E27FC236}">
                <a16:creationId xmlns:a16="http://schemas.microsoft.com/office/drawing/2014/main" id="{1E88A085-FB36-FF89-5F7C-2CB38856EF8F}"/>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31B6E5CB-675C-E4EC-724B-AB5C7655C3AE}"/>
              </a:ext>
            </a:extLst>
          </p:cNvPr>
          <p:cNvSpPr/>
          <p:nvPr/>
        </p:nvSpPr>
        <p:spPr>
          <a:xfrm>
            <a:off x="786286" y="862867"/>
            <a:ext cx="3916231"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200" normalizeH="0" baseline="0" noProof="0" dirty="0">
                <a:ln w="19050">
                  <a:solidFill>
                    <a:srgbClr val="FF6E26"/>
                  </a:solidFill>
                </a:ln>
                <a:solidFill>
                  <a:prstClr val="white"/>
                </a:solidFill>
                <a:effectLst/>
                <a:uLnTx/>
                <a:uFillTx/>
                <a:latin typeface="DIN Alternate" panose="020B0500000000000000" pitchFamily="34" charset="0"/>
                <a:ea typeface="Hiragino Sans W6" panose="020B0400000000000000" pitchFamily="34" charset="-128"/>
                <a:cs typeface="+mn-cs"/>
              </a:rPr>
              <a:t>Sales</a:t>
            </a:r>
            <a:br>
              <a:rPr kumimoji="1" lang="en-US" altLang="ja-JP" sz="5400" b="1" i="0" u="none" strike="noStrike" kern="1200" cap="none" spc="200" normalizeH="0" baseline="0" noProof="0" dirty="0">
                <a:ln w="19050">
                  <a:solidFill>
                    <a:srgbClr val="FF6E26"/>
                  </a:solidFill>
                </a:ln>
                <a:solidFill>
                  <a:prstClr val="white"/>
                </a:solidFill>
                <a:effectLst/>
                <a:uLnTx/>
                <a:uFillTx/>
                <a:latin typeface="DIN Alternate" panose="020B0500000000000000" pitchFamily="34" charset="0"/>
                <a:ea typeface="Hiragino Sans W6" panose="020B0400000000000000" pitchFamily="34" charset="-128"/>
                <a:cs typeface="+mn-cs"/>
              </a:rPr>
            </a:br>
            <a:r>
              <a:rPr kumimoji="1" lang="en-US" altLang="ja-JP" sz="5400" b="1" i="0" u="none" strike="noStrike" kern="1200" cap="none" spc="200" normalizeH="0" baseline="0" noProof="0" dirty="0">
                <a:ln w="19050">
                  <a:solidFill>
                    <a:srgbClr val="FF6E26"/>
                  </a:solidFill>
                </a:ln>
                <a:solidFill>
                  <a:prstClr val="white"/>
                </a:solidFill>
                <a:effectLst/>
                <a:uLnTx/>
                <a:uFillTx/>
                <a:latin typeface="DIN Alternate" panose="020B0500000000000000" pitchFamily="34" charset="0"/>
                <a:ea typeface="Hiragino Sans W6" panose="020B0400000000000000" pitchFamily="34" charset="-128"/>
                <a:cs typeface="+mn-cs"/>
              </a:rPr>
              <a:t>Promotion</a:t>
            </a:r>
          </a:p>
        </p:txBody>
      </p:sp>
      <p:pic>
        <p:nvPicPr>
          <p:cNvPr id="2" name="Google Shape;89;p1" descr="人, 男, 屋内, 立つ が含まれている画像&#10;&#10;自動的に生成された説明">
            <a:extLst>
              <a:ext uri="{FF2B5EF4-FFF2-40B4-BE49-F238E27FC236}">
                <a16:creationId xmlns:a16="http://schemas.microsoft.com/office/drawing/2014/main" id="{9942EED6-B8D9-595C-E573-7CD74652D9ED}"/>
              </a:ext>
            </a:extLst>
          </p:cNvPr>
          <p:cNvPicPr preferRelativeResize="0">
            <a:picLocks noChangeAspect="1"/>
          </p:cNvPicPr>
          <p:nvPr/>
        </p:nvPicPr>
        <p:blipFill rotWithShape="1">
          <a:blip r:embed="rId4" cstate="hqprint">
            <a:alphaModFix/>
            <a:extLst>
              <a:ext uri="{28A0092B-C50C-407E-A947-70E740481C1C}">
                <a14:useLocalDpi xmlns:a14="http://schemas.microsoft.com/office/drawing/2010/main"/>
              </a:ext>
            </a:extLst>
          </a:blip>
          <a:srcRect/>
          <a:stretch/>
        </p:blipFill>
        <p:spPr>
          <a:xfrm>
            <a:off x="8786778" y="2071776"/>
            <a:ext cx="2228057" cy="2970742"/>
          </a:xfrm>
          <a:prstGeom prst="rect">
            <a:avLst/>
          </a:prstGeom>
          <a:noFill/>
          <a:ln>
            <a:noFill/>
          </a:ln>
          <a:effectLst>
            <a:outerShdw blurRad="294594" dist="142931" dir="2700000" algn="ctr" rotWithShape="0">
              <a:srgbClr val="000000">
                <a:alpha val="65218"/>
              </a:srgbClr>
            </a:outerShdw>
          </a:effectLst>
        </p:spPr>
      </p:pic>
      <p:sp>
        <p:nvSpPr>
          <p:cNvPr id="5" name="テキスト ボックス 4">
            <a:extLst>
              <a:ext uri="{FF2B5EF4-FFF2-40B4-BE49-F238E27FC236}">
                <a16:creationId xmlns:a16="http://schemas.microsoft.com/office/drawing/2014/main" id="{B31E49F9-4452-51AA-61AC-F7C5C74A0B8E}"/>
              </a:ext>
            </a:extLst>
          </p:cNvPr>
          <p:cNvSpPr txBox="1"/>
          <p:nvPr/>
        </p:nvSpPr>
        <p:spPr>
          <a:xfrm>
            <a:off x="4429290" y="5451261"/>
            <a:ext cx="6733154"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2000" b="1" i="0" u="sng" strike="noStrike" kern="1200" cap="none" spc="30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価格　</a:t>
            </a:r>
            <a:r>
              <a:rPr kumimoji="1" lang="en-US" altLang="ja-JP" sz="3200" b="1" i="0" u="sng" strike="noStrike" kern="1200" cap="none" spc="30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¥100,000〜</a:t>
            </a:r>
            <a:r>
              <a:rPr kumimoji="1" lang="ja-JP" altLang="en-US" sz="2400" b="1" i="0" u="sng" strike="noStrike" kern="1200" cap="none" spc="30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a:t>
            </a:r>
            <a:r>
              <a:rPr kumimoji="1" lang="en-US" altLang="ja-JP" sz="2400" b="1" i="0" u="sng" strike="noStrike" kern="1200" cap="none" spc="30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NET</a:t>
            </a:r>
            <a:r>
              <a:rPr kumimoji="1" lang="ja-JP" altLang="en-US" sz="2400" b="1" i="0" u="sng" strike="noStrike" kern="1200" cap="none" spc="30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a:t>
            </a:r>
            <a:endParaRPr kumimoji="1" lang="en-US" altLang="ja-JP" sz="1600" b="1" i="0" u="sng" strike="noStrike" kern="1200" cap="none" spc="30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a:t>
            </a:r>
            <a:r>
              <a:rPr kumimoji="1" lang="ja-JP" altLang="en-US" sz="1100" b="1" i="0" u="none" strike="noStrike" kern="1200" cap="none" spc="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上記金額は</a:t>
            </a:r>
            <a:r>
              <a:rPr kumimoji="1" lang="en-US" altLang="ja-JP" sz="1100" b="1" i="0" u="none" strike="noStrike" kern="1200" cap="none" spc="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1</a:t>
            </a:r>
            <a:r>
              <a:rPr kumimoji="1" lang="ja-JP" altLang="en-US" sz="1100" b="1" i="0" u="none" strike="noStrike" kern="1200" cap="none" spc="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日あたりのスタッフ稼働費の参考となります。</a:t>
            </a:r>
            <a:endParaRPr kumimoji="1" lang="en-US" altLang="ja-JP" sz="1100" b="1" i="0" u="none" strike="noStrike" kern="1200" cap="none" spc="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a:t>
            </a:r>
            <a:r>
              <a:rPr kumimoji="1" lang="ja-JP" altLang="en-US" sz="1100" b="1" i="0" u="none" strike="noStrike" kern="1200" cap="none" spc="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店舗数や稼働日数など、案件に応じて都度お見積もりさせていただきます。</a:t>
            </a:r>
          </a:p>
        </p:txBody>
      </p:sp>
      <p:pic>
        <p:nvPicPr>
          <p:cNvPr id="16" name="図 15">
            <a:extLst>
              <a:ext uri="{FF2B5EF4-FFF2-40B4-BE49-F238E27FC236}">
                <a16:creationId xmlns:a16="http://schemas.microsoft.com/office/drawing/2014/main" id="{A02CF219-BD37-91FC-0860-7D4DD5A240CB}"/>
              </a:ext>
            </a:extLst>
          </p:cNvPr>
          <p:cNvPicPr>
            <a:picLocks noChangeAspect="1"/>
          </p:cNvPicPr>
          <p:nvPr/>
        </p:nvPicPr>
        <p:blipFill rotWithShape="1">
          <a:blip r:embed="rId5" cstate="hqprint">
            <a:clrChange>
              <a:clrFrom>
                <a:srgbClr val="F8F8F8"/>
              </a:clrFrom>
              <a:clrTo>
                <a:srgbClr val="F8F8F8">
                  <a:alpha val="0"/>
                </a:srgbClr>
              </a:clrTo>
            </a:clrChange>
            <a:alphaModFix amt="70000"/>
            <a:extLst>
              <a:ext uri="{28A0092B-C50C-407E-A947-70E740481C1C}">
                <a14:useLocalDpi xmlns:a14="http://schemas.microsoft.com/office/drawing/2010/main"/>
              </a:ext>
            </a:extLst>
          </a:blip>
          <a:srcRect/>
          <a:stretch/>
        </p:blipFill>
        <p:spPr>
          <a:xfrm>
            <a:off x="5482346" y="2204397"/>
            <a:ext cx="1077136" cy="2030289"/>
          </a:xfrm>
          <a:prstGeom prst="rect">
            <a:avLst/>
          </a:prstGeom>
        </p:spPr>
      </p:pic>
      <p:sp>
        <p:nvSpPr>
          <p:cNvPr id="11" name="テキスト ボックス 10">
            <a:extLst>
              <a:ext uri="{FF2B5EF4-FFF2-40B4-BE49-F238E27FC236}">
                <a16:creationId xmlns:a16="http://schemas.microsoft.com/office/drawing/2014/main" id="{D1268905-6C55-2A73-35BD-1B604BAC179C}"/>
              </a:ext>
            </a:extLst>
          </p:cNvPr>
          <p:cNvSpPr txBox="1"/>
          <p:nvPr/>
        </p:nvSpPr>
        <p:spPr>
          <a:xfrm>
            <a:off x="976382" y="2668172"/>
            <a:ext cx="6196148"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rPr>
              <a:t>喫煙所店舗に当社の接客スタッフを派遣し、</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rPr>
              <a:t>アンケート調査や商品体験、販売など</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rPr>
              <a:t>様々なインストアプロモーションを実施いたします。</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rPr>
              <a:t>スタッフが喫煙所ユーザーに直接声かけをして</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rPr>
              <a:t>接客を行うため、ユーザーに強烈な印象を残します。</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rPr>
              <a:t>また、実施後には接客数・成功数などを</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rPr>
              <a:t>レポーティングいたします。</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rPr>
              <a:t>ユーザーの反応や生の声をダイレクトに収集することが</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rPr>
              <a:t>可能です。</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p:txBody>
      </p:sp>
      <p:sp>
        <p:nvSpPr>
          <p:cNvPr id="22" name="正方形/長方形 21">
            <a:extLst>
              <a:ext uri="{FF2B5EF4-FFF2-40B4-BE49-F238E27FC236}">
                <a16:creationId xmlns:a16="http://schemas.microsoft.com/office/drawing/2014/main" id="{E247AF01-CF84-3934-635D-F6723AFBE91E}"/>
              </a:ext>
            </a:extLst>
          </p:cNvPr>
          <p:cNvSpPr/>
          <p:nvPr/>
        </p:nvSpPr>
        <p:spPr>
          <a:xfrm>
            <a:off x="976382" y="5211596"/>
            <a:ext cx="4762842" cy="1032478"/>
          </a:xfrm>
          <a:prstGeom prst="rect">
            <a:avLst/>
          </a:prstGeom>
          <a:noFill/>
          <a:ln w="31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20" name="テキスト ボックス 19">
            <a:extLst>
              <a:ext uri="{FF2B5EF4-FFF2-40B4-BE49-F238E27FC236}">
                <a16:creationId xmlns:a16="http://schemas.microsoft.com/office/drawing/2014/main" id="{29E5ED0A-814B-26B7-7CBF-53A1C8676FB8}"/>
              </a:ext>
            </a:extLst>
          </p:cNvPr>
          <p:cNvSpPr txBox="1"/>
          <p:nvPr/>
        </p:nvSpPr>
        <p:spPr>
          <a:xfrm>
            <a:off x="1099886" y="5129509"/>
            <a:ext cx="1338828" cy="230832"/>
          </a:xfrm>
          <a:prstGeom prst="rect">
            <a:avLst/>
          </a:prstGeom>
          <a:solidFill>
            <a:schemeClr val="bg1">
              <a:lumMod val="9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接客スタッフについて</a:t>
            </a:r>
          </a:p>
        </p:txBody>
      </p:sp>
      <p:sp>
        <p:nvSpPr>
          <p:cNvPr id="23" name="テキスト ボックス 22">
            <a:extLst>
              <a:ext uri="{FF2B5EF4-FFF2-40B4-BE49-F238E27FC236}">
                <a16:creationId xmlns:a16="http://schemas.microsoft.com/office/drawing/2014/main" id="{8AD6F979-7670-4A3F-FEBA-6E0B9E721E9E}"/>
              </a:ext>
            </a:extLst>
          </p:cNvPr>
          <p:cNvSpPr txBox="1"/>
          <p:nvPr/>
        </p:nvSpPr>
        <p:spPr>
          <a:xfrm>
            <a:off x="1130032" y="5422263"/>
            <a:ext cx="433484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当社の店舗で日常的にデバイスの接客販売を行う</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接客のプロフェッショナルを育成しております。</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高い接客レベルでユーザーからの支持も厚く、数多くの販売実績を誇る</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経験豊富なスタッフが、</a:t>
            </a:r>
            <a:r>
              <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2</a:t>
            </a:r>
            <a:r>
              <a:rPr kumimoji="1" lang="ja-JP" altLang="en-US"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名体制で対応いたします。</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24" name="テキスト ボックス 23">
            <a:extLst>
              <a:ext uri="{FF2B5EF4-FFF2-40B4-BE49-F238E27FC236}">
                <a16:creationId xmlns:a16="http://schemas.microsoft.com/office/drawing/2014/main" id="{42D71A49-4D58-EE5E-40C5-335E4C77E96B}"/>
              </a:ext>
            </a:extLst>
          </p:cNvPr>
          <p:cNvSpPr txBox="1"/>
          <p:nvPr/>
        </p:nvSpPr>
        <p:spPr>
          <a:xfrm>
            <a:off x="1018302" y="4687020"/>
            <a:ext cx="2056938"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a:ln>
                  <a:noFill/>
                </a:ln>
                <a:solidFill>
                  <a:prstClr val="black">
                    <a:lumMod val="75000"/>
                    <a:lumOff val="25000"/>
                  </a:prstClr>
                </a:solidFill>
                <a:effectLst/>
                <a:uLnTx/>
                <a:uFillTx/>
                <a:latin typeface="游ゴシック" panose="020F0502020204030204"/>
                <a:ea typeface="游ゴシック" panose="020B0400000000000000" pitchFamily="34" charset="-128"/>
                <a:cs typeface="+mn-cs"/>
              </a:rPr>
              <a:t>申込：別途協議</a:t>
            </a:r>
            <a:endParaRPr kumimoji="1" lang="en-US" altLang="ja-JP" sz="105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a:ln>
                  <a:noFill/>
                </a:ln>
                <a:solidFill>
                  <a:prstClr val="black">
                    <a:lumMod val="75000"/>
                    <a:lumOff val="25000"/>
                  </a:prstClr>
                </a:solidFill>
                <a:effectLst/>
                <a:uLnTx/>
                <a:uFillTx/>
                <a:latin typeface="游ゴシック" panose="020F0502020204030204"/>
                <a:ea typeface="游ゴシック" panose="020B0400000000000000" pitchFamily="34" charset="-128"/>
                <a:cs typeface="+mn-cs"/>
              </a:rPr>
              <a:t>販促物納品：別途協議</a:t>
            </a:r>
          </a:p>
        </p:txBody>
      </p:sp>
      <p:sp>
        <p:nvSpPr>
          <p:cNvPr id="17" name="線吹き出し 2 (枠付き) 16">
            <a:extLst>
              <a:ext uri="{FF2B5EF4-FFF2-40B4-BE49-F238E27FC236}">
                <a16:creationId xmlns:a16="http://schemas.microsoft.com/office/drawing/2014/main" id="{ACF1876A-FFBF-9021-75E9-D31DF29FE325}"/>
              </a:ext>
            </a:extLst>
          </p:cNvPr>
          <p:cNvSpPr/>
          <p:nvPr/>
        </p:nvSpPr>
        <p:spPr>
          <a:xfrm>
            <a:off x="9486900" y="1158719"/>
            <a:ext cx="1839191" cy="650220"/>
          </a:xfrm>
          <a:prstGeom prst="borderCallout2">
            <a:avLst>
              <a:gd name="adj1" fmla="val 49279"/>
              <a:gd name="adj2" fmla="val 1300"/>
              <a:gd name="adj3" fmla="val 49279"/>
              <a:gd name="adj4" fmla="val -15142"/>
              <a:gd name="adj5" fmla="val 107411"/>
              <a:gd name="adj6" fmla="val -47735"/>
            </a:avLst>
          </a:prstGeom>
          <a:solidFill>
            <a:schemeClr val="bg1"/>
          </a:solidFill>
          <a:ln>
            <a:solidFill>
              <a:srgbClr val="FD541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9" name="テキスト ボックス 18">
            <a:extLst>
              <a:ext uri="{FF2B5EF4-FFF2-40B4-BE49-F238E27FC236}">
                <a16:creationId xmlns:a16="http://schemas.microsoft.com/office/drawing/2014/main" id="{B717391A-1ADD-51CA-5308-5AC38945C62C}"/>
              </a:ext>
            </a:extLst>
          </p:cNvPr>
          <p:cNvSpPr txBox="1"/>
          <p:nvPr/>
        </p:nvSpPr>
        <p:spPr>
          <a:xfrm>
            <a:off x="9442128" y="1194205"/>
            <a:ext cx="192873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活用例</a:t>
            </a:r>
            <a:endParaRPr kumimoji="1" lang="en-US" altLang="ja-JP" sz="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　・手渡しによるサンプリング</a:t>
            </a:r>
            <a:endPar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　・スマホアプリのインストール獲得</a:t>
            </a:r>
            <a:endPar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　・</a:t>
            </a:r>
            <a:r>
              <a:rPr kumimoji="1" lang="en-US" altLang="ja-JP" sz="80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34" charset="-128"/>
                <a:cs typeface="+mn-cs"/>
              </a:rPr>
              <a:t>BtoB</a:t>
            </a:r>
            <a:r>
              <a:rPr kumimoji="1" lang="ja-JP" altLang="en-US" sz="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のリード獲得　　</a:t>
            </a:r>
            <a:r>
              <a:rPr kumimoji="1" lang="en-US" altLang="ja-JP" sz="80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34" charset="-128"/>
                <a:cs typeface="+mn-cs"/>
              </a:rPr>
              <a:t>etc</a:t>
            </a: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a:t>
            </a:r>
            <a:endParaRPr kumimoji="1" lang="ja-JP" altLang="en-US" sz="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6" name="スライド番号プレースホルダ 3">
            <a:extLst>
              <a:ext uri="{FF2B5EF4-FFF2-40B4-BE49-F238E27FC236}">
                <a16:creationId xmlns:a16="http://schemas.microsoft.com/office/drawing/2014/main" id="{34DF9696-11D3-7F8B-5A02-953417172041}"/>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21</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13" name="正方形/長方形 12">
            <a:extLst>
              <a:ext uri="{FF2B5EF4-FFF2-40B4-BE49-F238E27FC236}">
                <a16:creationId xmlns:a16="http://schemas.microsoft.com/office/drawing/2014/main" id="{1D2D0E97-8474-D573-CFC4-27F9369BB28C}"/>
              </a:ext>
            </a:extLst>
          </p:cNvPr>
          <p:cNvSpPr/>
          <p:nvPr/>
        </p:nvSpPr>
        <p:spPr>
          <a:xfrm>
            <a:off x="7712738" y="6525541"/>
            <a:ext cx="4767092" cy="303929"/>
          </a:xfrm>
          <a:prstGeom prst="rect">
            <a:avLst/>
          </a:prstGeom>
        </p:spPr>
        <p:txBody>
          <a:bodyPr wrap="square">
            <a:spAutoFit/>
          </a:bodyPr>
          <a:lstStyle/>
          <a:p>
            <a:pPr>
              <a:lnSpc>
                <a:spcPct val="150000"/>
              </a:lnSpc>
            </a:pPr>
            <a:r>
              <a:rPr lang="ja-JP" altLang="en-US" sz="1000">
                <a:solidFill>
                  <a:srgbClr val="FF6E26"/>
                </a:solidFill>
                <a:latin typeface="DIN Alternate" panose="020B0500000000000000" pitchFamily="34" charset="0"/>
                <a:ea typeface="Hiragino Sans W1" panose="020B0300000000000000" pitchFamily="34" charset="-128"/>
              </a:rPr>
              <a:t>　　　　　　　　</a:t>
            </a:r>
            <a:r>
              <a:rPr lang="en" altLang="ja-JP" sz="1000" dirty="0">
                <a:solidFill>
                  <a:srgbClr val="FF6E26"/>
                </a:solidFill>
                <a:latin typeface="DIN Alternate" panose="020B0500000000000000" pitchFamily="34" charset="0"/>
                <a:ea typeface="Hiragino Sans W1" panose="020B0300000000000000" pitchFamily="34" charset="-128"/>
              </a:rPr>
              <a:t> October to </a:t>
            </a:r>
            <a:r>
              <a:rPr lang="en-US" altLang="ja-JP" sz="1000" dirty="0">
                <a:solidFill>
                  <a:srgbClr val="FF6E26"/>
                </a:solidFill>
                <a:latin typeface="DIN Alternate" panose="020B0500000000000000" pitchFamily="34" charset="0"/>
                <a:ea typeface="Hiragino Sans W1" panose="020B0300000000000000" pitchFamily="34" charset="-128"/>
              </a:rPr>
              <a:t>December</a:t>
            </a:r>
            <a:r>
              <a:rPr lang="en" altLang="ja-JP" sz="1000" dirty="0">
                <a:solidFill>
                  <a:srgbClr val="FF6E26"/>
                </a:solidFill>
                <a:latin typeface="DIN Alternate" panose="020B0500000000000000" pitchFamily="34" charset="0"/>
                <a:ea typeface="Hiragino Sans W1" panose="020B0300000000000000" pitchFamily="34" charset="-128"/>
              </a:rPr>
              <a:t> 2024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449385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0E1AC7E0-45A2-9B52-3C00-26964FB5BF95}"/>
              </a:ext>
            </a:extLst>
          </p:cNvPr>
          <p:cNvSpPr/>
          <p:nvPr/>
        </p:nvSpPr>
        <p:spPr>
          <a:xfrm>
            <a:off x="636114" y="782320"/>
            <a:ext cx="10769600" cy="57245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30CB3109-84F6-95F0-EF84-D6878FFB0957}"/>
              </a:ext>
            </a:extLst>
          </p:cNvPr>
          <p:cNvSpPr txBox="1"/>
          <p:nvPr/>
        </p:nvSpPr>
        <p:spPr>
          <a:xfrm>
            <a:off x="2423887" y="201885"/>
            <a:ext cx="2146742" cy="307777"/>
          </a:xfrm>
          <a:prstGeom prst="rect">
            <a:avLst/>
          </a:prstGeom>
          <a:noFill/>
        </p:spPr>
        <p:txBody>
          <a:bodyPr wrap="none" rtlCol="0">
            <a:spAutoFit/>
          </a:bodyPr>
          <a:lstStyle/>
          <a:p>
            <a:pPr algn="ct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店舗ジャックプラン</a:t>
            </a:r>
          </a:p>
        </p:txBody>
      </p:sp>
      <p:pic>
        <p:nvPicPr>
          <p:cNvPr id="3" name="図 2" descr="黒い背景に白い文字がある&#10;&#10;中程度の精度で自動的に生成された説明">
            <a:extLst>
              <a:ext uri="{FF2B5EF4-FFF2-40B4-BE49-F238E27FC236}">
                <a16:creationId xmlns:a16="http://schemas.microsoft.com/office/drawing/2014/main" id="{EDD40A53-AAE3-8535-5F47-D9E833E1C3A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B170DCA0-A4A7-AF81-4A33-7BDB86730BEF}"/>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15" name="図 14" descr="黒い背景に白い文字がある&#10;&#10;中程度の精度で自動的に生成された説明">
            <a:extLst>
              <a:ext uri="{FF2B5EF4-FFF2-40B4-BE49-F238E27FC236}">
                <a16:creationId xmlns:a16="http://schemas.microsoft.com/office/drawing/2014/main" id="{020FA44E-14A8-D649-7CE5-A805DD31B79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cxnSp>
        <p:nvCxnSpPr>
          <p:cNvPr id="18" name="直線コネクタ 17">
            <a:extLst>
              <a:ext uri="{FF2B5EF4-FFF2-40B4-BE49-F238E27FC236}">
                <a16:creationId xmlns:a16="http://schemas.microsoft.com/office/drawing/2014/main" id="{1E88A085-FB36-FF89-5F7C-2CB38856EF8F}"/>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31B6E5CB-675C-E4EC-724B-AB5C7655C3AE}"/>
              </a:ext>
            </a:extLst>
          </p:cNvPr>
          <p:cNvSpPr/>
          <p:nvPr/>
        </p:nvSpPr>
        <p:spPr>
          <a:xfrm>
            <a:off x="786286" y="862867"/>
            <a:ext cx="3916231" cy="923330"/>
          </a:xfrm>
          <a:prstGeom prst="rect">
            <a:avLst/>
          </a:prstGeom>
        </p:spPr>
        <p:txBody>
          <a:bodyPr wrap="square">
            <a:spAutoFit/>
          </a:bodyPr>
          <a:lstStyle/>
          <a:p>
            <a:r>
              <a:rPr lang="en-US" altLang="ja-JP" sz="5400" b="1" spc="200" dirty="0">
                <a:ln w="19050">
                  <a:solidFill>
                    <a:srgbClr val="FF6E26"/>
                  </a:solidFill>
                </a:ln>
                <a:solidFill>
                  <a:schemeClr val="bg1"/>
                </a:solidFill>
                <a:latin typeface="DIN Alternate" panose="020B0500000000000000" pitchFamily="34" charset="0"/>
                <a:ea typeface="Hiragino Sans W6" panose="020B0400000000000000" pitchFamily="34" charset="-128"/>
              </a:rPr>
              <a:t>Store Jack</a:t>
            </a:r>
          </a:p>
        </p:txBody>
      </p:sp>
      <p:sp>
        <p:nvSpPr>
          <p:cNvPr id="6" name="テキスト ボックス 5">
            <a:extLst>
              <a:ext uri="{FF2B5EF4-FFF2-40B4-BE49-F238E27FC236}">
                <a16:creationId xmlns:a16="http://schemas.microsoft.com/office/drawing/2014/main" id="{76B50EF4-45D5-3B14-A302-CB2544B490B4}"/>
              </a:ext>
            </a:extLst>
          </p:cNvPr>
          <p:cNvSpPr txBox="1"/>
          <p:nvPr/>
        </p:nvSpPr>
        <p:spPr>
          <a:xfrm>
            <a:off x="786286" y="5167947"/>
            <a:ext cx="4779922" cy="707886"/>
          </a:xfrm>
          <a:prstGeom prst="rect">
            <a:avLst/>
          </a:prstGeom>
          <a:noFill/>
        </p:spPr>
        <p:txBody>
          <a:bodyPr wrap="square" rtlCol="0">
            <a:spAutoFit/>
          </a:bodyPr>
          <a:lstStyle/>
          <a:p>
            <a:r>
              <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a:t>
            </a:r>
            <a:r>
              <a:rPr lang="ja-JP" altLang="en-US" sz="80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消費税は別途となります。</a:t>
            </a:r>
            <a:endPar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endParaRPr>
          </a:p>
          <a:p>
            <a:r>
              <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a:t>
            </a:r>
            <a:r>
              <a:rPr lang="ja-JP" altLang="en-US" sz="80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a:t>
            </a:r>
            <a:r>
              <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BREAK</a:t>
            </a:r>
            <a:r>
              <a:rPr lang="ja-JP" altLang="en-US" sz="80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」での放映期間中のみ、実施が可能です。</a:t>
            </a:r>
            <a:endPar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endParaRPr>
          </a:p>
          <a:p>
            <a:r>
              <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a:t>
            </a:r>
            <a:r>
              <a:rPr lang="ja-JP" altLang="en-US" sz="80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店舗での商品販売は不可となります。</a:t>
            </a:r>
            <a:endPar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endParaRPr>
          </a:p>
          <a:p>
            <a:r>
              <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a:t>
            </a:r>
            <a:r>
              <a:rPr lang="ja-JP" altLang="en-US" sz="80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設置にはデザイン審査がございます。</a:t>
            </a:r>
            <a:endPar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endParaRPr>
          </a:p>
          <a:p>
            <a:r>
              <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a:t>
            </a:r>
            <a:r>
              <a:rPr lang="ja-JP" altLang="en-US" sz="80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実施時期や店舗の都合により、急遽実施ができなくなる場合がございます。</a:t>
            </a:r>
            <a:endPar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endParaRPr>
          </a:p>
        </p:txBody>
      </p:sp>
      <p:sp>
        <p:nvSpPr>
          <p:cNvPr id="13" name="テキスト ボックス 12">
            <a:extLst>
              <a:ext uri="{FF2B5EF4-FFF2-40B4-BE49-F238E27FC236}">
                <a16:creationId xmlns:a16="http://schemas.microsoft.com/office/drawing/2014/main" id="{D5682212-3C1F-10A4-6F54-6193F2061EC6}"/>
              </a:ext>
            </a:extLst>
          </p:cNvPr>
          <p:cNvSpPr txBox="1"/>
          <p:nvPr/>
        </p:nvSpPr>
        <p:spPr>
          <a:xfrm>
            <a:off x="786286" y="1774092"/>
            <a:ext cx="6196148" cy="967444"/>
          </a:xfrm>
          <a:prstGeom prst="rect">
            <a:avLst/>
          </a:prstGeom>
          <a:noFill/>
        </p:spPr>
        <p:txBody>
          <a:bodyPr wrap="square">
            <a:spAutoFit/>
          </a:bodyPr>
          <a:lstStyle/>
          <a:p>
            <a:pPr>
              <a:lnSpc>
                <a:spcPct val="120000"/>
              </a:lnSpc>
              <a:spcBef>
                <a:spcPts val="100"/>
              </a:spcBef>
            </a:pPr>
            <a:r>
              <a:rPr lang="ja-JP" altLang="en-US" sz="1200" spc="80">
                <a:latin typeface="Hiragino Sans W5" panose="020B0400000000000000" pitchFamily="34" charset="-128"/>
                <a:ea typeface="Hiragino Sans W5" panose="020B0400000000000000" pitchFamily="34" charset="-128"/>
              </a:rPr>
              <a:t>丸の内・有楽町エリアにある</a:t>
            </a:r>
            <a:r>
              <a:rPr lang="en-US" altLang="ja-JP" sz="1200" spc="80" dirty="0">
                <a:latin typeface="Hiragino Sans W5" panose="020B0400000000000000" pitchFamily="34" charset="-128"/>
                <a:ea typeface="Hiragino Sans W5" panose="020B0400000000000000" pitchFamily="34" charset="-128"/>
              </a:rPr>
              <a:t>『THE TOBACCO 2:50.76』</a:t>
            </a:r>
            <a:r>
              <a:rPr lang="ja-JP" altLang="en-US" sz="1200" spc="80">
                <a:latin typeface="Hiragino Sans W5" panose="020B0400000000000000" pitchFamily="34" charset="-128"/>
                <a:ea typeface="Hiragino Sans W5" panose="020B0400000000000000" pitchFamily="34" charset="-128"/>
              </a:rPr>
              <a:t>を</a:t>
            </a:r>
            <a:endParaRPr lang="en-US" altLang="ja-JP" sz="1200" spc="80" dirty="0">
              <a:latin typeface="Hiragino Sans W5" panose="020B0400000000000000" pitchFamily="34" charset="-128"/>
              <a:ea typeface="Hiragino Sans W5" panose="020B0400000000000000" pitchFamily="34" charset="-128"/>
            </a:endParaRPr>
          </a:p>
          <a:p>
            <a:pPr>
              <a:lnSpc>
                <a:spcPct val="120000"/>
              </a:lnSpc>
              <a:spcBef>
                <a:spcPts val="100"/>
              </a:spcBef>
            </a:pPr>
            <a:r>
              <a:rPr lang="ja-JP" altLang="en-US" sz="1200" spc="80">
                <a:latin typeface="Hiragino Sans W5" panose="020B0400000000000000" pitchFamily="34" charset="-128"/>
                <a:ea typeface="Hiragino Sans W5" panose="020B0400000000000000" pitchFamily="34" charset="-128"/>
              </a:rPr>
              <a:t>壁面・灰皿ラッピングやサイネージ独占放映等</a:t>
            </a:r>
            <a:endParaRPr lang="en-US" altLang="ja-JP" sz="1200" spc="80" dirty="0">
              <a:latin typeface="Hiragino Sans W5" panose="020B0400000000000000" pitchFamily="34" charset="-128"/>
              <a:ea typeface="Hiragino Sans W5" panose="020B0400000000000000" pitchFamily="34" charset="-128"/>
            </a:endParaRPr>
          </a:p>
          <a:p>
            <a:pPr>
              <a:lnSpc>
                <a:spcPct val="120000"/>
              </a:lnSpc>
              <a:spcBef>
                <a:spcPts val="100"/>
              </a:spcBef>
            </a:pPr>
            <a:r>
              <a:rPr lang="ja-JP" altLang="en-US" sz="1200" spc="80">
                <a:latin typeface="Hiragino Sans W5" panose="020B0400000000000000" pitchFamily="34" charset="-128"/>
                <a:ea typeface="Hiragino Sans W5" panose="020B0400000000000000" pitchFamily="34" charset="-128"/>
              </a:rPr>
              <a:t>広告ジャック可能な特別施策です。</a:t>
            </a:r>
            <a:endParaRPr lang="en-US" altLang="ja-JP" sz="1200" spc="80" dirty="0">
              <a:latin typeface="Hiragino Sans W5" panose="020B0400000000000000" pitchFamily="34" charset="-128"/>
              <a:ea typeface="Hiragino Sans W5" panose="020B0400000000000000" pitchFamily="34" charset="-128"/>
            </a:endParaRPr>
          </a:p>
          <a:p>
            <a:endParaRPr lang="en-US" altLang="ja-JP" sz="1200" b="1" dirty="0">
              <a:solidFill>
                <a:schemeClr val="tx1">
                  <a:lumMod val="75000"/>
                  <a:lumOff val="25000"/>
                </a:schemeClr>
              </a:solidFill>
              <a:latin typeface="Hiragino Sans W6" panose="020B0400000000000000" pitchFamily="34" charset="-128"/>
              <a:ea typeface="Hiragino Sans W6" panose="020B0400000000000000" pitchFamily="34" charset="-128"/>
              <a:cs typeface="ヒラギノ角ゴ Pro W3"/>
            </a:endParaRPr>
          </a:p>
        </p:txBody>
      </p:sp>
      <p:graphicFrame>
        <p:nvGraphicFramePr>
          <p:cNvPr id="14" name="表 13">
            <a:extLst>
              <a:ext uri="{FF2B5EF4-FFF2-40B4-BE49-F238E27FC236}">
                <a16:creationId xmlns:a16="http://schemas.microsoft.com/office/drawing/2014/main" id="{6D369052-9FFF-21F0-4980-F62D011EBA6C}"/>
              </a:ext>
            </a:extLst>
          </p:cNvPr>
          <p:cNvGraphicFramePr>
            <a:graphicFrameLocks noGrp="1"/>
          </p:cNvGraphicFramePr>
          <p:nvPr/>
        </p:nvGraphicFramePr>
        <p:xfrm>
          <a:off x="786286" y="3176106"/>
          <a:ext cx="4045821" cy="1016000"/>
        </p:xfrm>
        <a:graphic>
          <a:graphicData uri="http://schemas.openxmlformats.org/drawingml/2006/table">
            <a:tbl>
              <a:tblPr>
                <a:tableStyleId>{5C22544A-7EE6-4342-B048-85BDC9FD1C3A}</a:tableStyleId>
              </a:tblPr>
              <a:tblGrid>
                <a:gridCol w="1172769">
                  <a:extLst>
                    <a:ext uri="{9D8B030D-6E8A-4147-A177-3AD203B41FA5}">
                      <a16:colId xmlns:a16="http://schemas.microsoft.com/office/drawing/2014/main" val="981460506"/>
                    </a:ext>
                  </a:extLst>
                </a:gridCol>
                <a:gridCol w="2873052">
                  <a:extLst>
                    <a:ext uri="{9D8B030D-6E8A-4147-A177-3AD203B41FA5}">
                      <a16:colId xmlns:a16="http://schemas.microsoft.com/office/drawing/2014/main" val="2531197863"/>
                    </a:ext>
                  </a:extLst>
                </a:gridCol>
              </a:tblGrid>
              <a:tr h="254000">
                <a:tc>
                  <a:txBody>
                    <a:bodyPr/>
                    <a:lstStyle/>
                    <a:p>
                      <a:pPr algn="l" fontAlgn="ctr"/>
                      <a:r>
                        <a:rPr lang="ja-JP" altLang="en-US" sz="900" b="0" i="0" u="none" strike="noStrike">
                          <a:effectLst/>
                          <a:latin typeface="Hiragino Kaku Gothic Pro W3" panose="020B0300000000000000" pitchFamily="34" charset="-128"/>
                          <a:ea typeface="Hiragino Kaku Gothic Pro W3" panose="020B0300000000000000" pitchFamily="34" charset="-128"/>
                        </a:rPr>
                        <a:t> 期間</a:t>
                      </a:r>
                      <a:endPar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900" b="0" i="0" u="none" strike="noStrike">
                          <a:effectLst/>
                          <a:latin typeface="Hiragino Kaku Gothic Pro W3" panose="020B0300000000000000" pitchFamily="34" charset="-128"/>
                          <a:ea typeface="Hiragino Kaku Gothic Pro W3" panose="020B0300000000000000" pitchFamily="34" charset="-128"/>
                        </a:rPr>
                        <a:t> </a:t>
                      </a:r>
                      <a:r>
                        <a:rPr lang="en-US" altLang="ja-JP" sz="900" b="0" i="0" u="none" strike="noStrike" dirty="0">
                          <a:effectLst/>
                          <a:latin typeface="Hiragino Kaku Gothic Pro W3" panose="020B0300000000000000" pitchFamily="34" charset="-128"/>
                          <a:ea typeface="Hiragino Kaku Gothic Pro W3" panose="020B0300000000000000" pitchFamily="34" charset="-128"/>
                        </a:rPr>
                        <a:t>2</a:t>
                      </a:r>
                      <a:r>
                        <a:rPr lang="ja-JP" altLang="en-US" sz="900" b="0" i="0" u="none" strike="noStrike">
                          <a:effectLst/>
                          <a:latin typeface="Hiragino Kaku Gothic Pro W3" panose="020B0300000000000000" pitchFamily="34" charset="-128"/>
                          <a:ea typeface="Hiragino Kaku Gothic Pro W3" panose="020B0300000000000000" pitchFamily="34" charset="-128"/>
                        </a:rPr>
                        <a:t>週間　または　</a:t>
                      </a:r>
                      <a:r>
                        <a:rPr lang="en-US" altLang="ja-JP" sz="900" b="0" i="0" u="none" strike="noStrike" dirty="0">
                          <a:effectLst/>
                          <a:latin typeface="Hiragino Kaku Gothic Pro W3" panose="020B0300000000000000" pitchFamily="34" charset="-128"/>
                          <a:ea typeface="Hiragino Kaku Gothic Pro W3" panose="020B0300000000000000" pitchFamily="34" charset="-128"/>
                        </a:rPr>
                        <a:t>4</a:t>
                      </a:r>
                      <a:r>
                        <a:rPr lang="ja-JP" altLang="en-US" sz="900" b="0" i="0" u="none" strike="noStrike">
                          <a:effectLst/>
                          <a:latin typeface="Hiragino Kaku Gothic Pro W3" panose="020B0300000000000000" pitchFamily="34" charset="-128"/>
                          <a:ea typeface="Hiragino Kaku Gothic Pro W3" panose="020B0300000000000000" pitchFamily="34" charset="-128"/>
                        </a:rPr>
                        <a:t>週間</a:t>
                      </a:r>
                      <a:endPar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6727265"/>
                  </a:ext>
                </a:extLst>
              </a:tr>
              <a:tr h="254000">
                <a:tc>
                  <a:txBody>
                    <a:bodyPr/>
                    <a:lstStyle/>
                    <a:p>
                      <a:pPr algn="l" fontAlgn="ctr"/>
                      <a:r>
                        <a:rPr lang="ja-JP" altLang="en-US" sz="900" b="0" i="0" u="none" strike="noStrike">
                          <a:effectLst/>
                          <a:latin typeface="Hiragino Kaku Gothic Pro W3" panose="020B0300000000000000" pitchFamily="34" charset="-128"/>
                          <a:ea typeface="Hiragino Kaku Gothic Pro W3" panose="020B0300000000000000" pitchFamily="34" charset="-128"/>
                        </a:rPr>
                        <a:t> ラッピング可能箇所</a:t>
                      </a:r>
                      <a:endPar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900" b="0" i="0">
                          <a:latin typeface="Hiragino Kaku Gothic Pro W3" panose="020B0300000000000000" pitchFamily="34" charset="-128"/>
                          <a:ea typeface="Hiragino Kaku Gothic Pro W3" panose="020B0300000000000000" pitchFamily="34" charset="-128"/>
                        </a:rPr>
                        <a:t> 壁面、灰皿横、ベンチ面、カウンターテーブル側面</a:t>
                      </a:r>
                      <a:endParaRPr kumimoji="1" lang="en-US" altLang="ja-JP" sz="900" b="0" i="0" dirty="0">
                        <a:latin typeface="Hiragino Kaku Gothic Pro W3" panose="020B0300000000000000" pitchFamily="34" charset="-128"/>
                        <a:ea typeface="Hiragino Kaku Gothic Pro W3" panose="020B03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756236"/>
                  </a:ext>
                </a:extLst>
              </a:tr>
              <a:tr h="254000">
                <a:tc>
                  <a:txBody>
                    <a:bodyPr/>
                    <a:lstStyle/>
                    <a:p>
                      <a:pPr algn="l" fontAlgn="ctr"/>
                      <a:r>
                        <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rPr>
                        <a:t> 規定</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rPr>
                        <a:t> 別途ご案内</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3950517"/>
                  </a:ext>
                </a:extLst>
              </a:tr>
              <a:tr h="254000">
                <a:tc>
                  <a:txBody>
                    <a:bodyPr/>
                    <a:lstStyle/>
                    <a:p>
                      <a:pPr algn="l" fontAlgn="ctr"/>
                      <a:r>
                        <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rPr>
                        <a:t> 納品形態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rPr>
                        <a:t> データ納品</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5446048"/>
                  </a:ext>
                </a:extLst>
              </a:tr>
            </a:tbl>
          </a:graphicData>
        </a:graphic>
      </p:graphicFrame>
      <p:sp>
        <p:nvSpPr>
          <p:cNvPr id="17" name="テキスト ボックス 16">
            <a:extLst>
              <a:ext uri="{FF2B5EF4-FFF2-40B4-BE49-F238E27FC236}">
                <a16:creationId xmlns:a16="http://schemas.microsoft.com/office/drawing/2014/main" id="{C1B71257-40D6-0F0B-9EC1-BC6993B20BF0}"/>
              </a:ext>
            </a:extLst>
          </p:cNvPr>
          <p:cNvSpPr txBox="1"/>
          <p:nvPr/>
        </p:nvSpPr>
        <p:spPr>
          <a:xfrm>
            <a:off x="786286" y="2776536"/>
            <a:ext cx="607859" cy="261610"/>
          </a:xfrm>
          <a:prstGeom prst="rect">
            <a:avLst/>
          </a:prstGeom>
          <a:noFill/>
        </p:spPr>
        <p:txBody>
          <a:bodyPr wrap="none" rtlCol="0">
            <a:spAutoFit/>
          </a:bodyPr>
          <a:lstStyle/>
          <a:p>
            <a:r>
              <a:rPr kumimoji="1" lang="ja-JP" altLang="en-US" sz="1050">
                <a:latin typeface="Hiragino Sans W5" panose="020B0400000000000000" pitchFamily="34" charset="-128"/>
                <a:ea typeface="Hiragino Sans W5" panose="020B0400000000000000" pitchFamily="34" charset="-128"/>
              </a:rPr>
              <a:t>■仕様</a:t>
            </a:r>
          </a:p>
        </p:txBody>
      </p:sp>
      <p:sp>
        <p:nvSpPr>
          <p:cNvPr id="19" name="テキスト ボックス 18">
            <a:extLst>
              <a:ext uri="{FF2B5EF4-FFF2-40B4-BE49-F238E27FC236}">
                <a16:creationId xmlns:a16="http://schemas.microsoft.com/office/drawing/2014/main" id="{3067D316-AB66-9A86-C9C1-06E1EF3AEE47}"/>
              </a:ext>
            </a:extLst>
          </p:cNvPr>
          <p:cNvSpPr txBox="1"/>
          <p:nvPr/>
        </p:nvSpPr>
        <p:spPr>
          <a:xfrm>
            <a:off x="786286" y="4961250"/>
            <a:ext cx="857927" cy="253916"/>
          </a:xfrm>
          <a:prstGeom prst="rect">
            <a:avLst/>
          </a:prstGeom>
          <a:noFill/>
        </p:spPr>
        <p:txBody>
          <a:bodyPr wrap="none" rtlCol="0">
            <a:spAutoFit/>
          </a:bodyPr>
          <a:lstStyle/>
          <a:p>
            <a:r>
              <a:rPr kumimoji="1" lang="ja-JP" altLang="en-US" sz="1050">
                <a:latin typeface="Hiragino Sans W5" panose="020B0400000000000000" pitchFamily="34" charset="-128"/>
                <a:ea typeface="Hiragino Sans W5" panose="020B0400000000000000" pitchFamily="34" charset="-128"/>
              </a:rPr>
              <a:t>■注意事項</a:t>
            </a:r>
          </a:p>
        </p:txBody>
      </p:sp>
      <p:sp>
        <p:nvSpPr>
          <p:cNvPr id="21" name="テキスト ボックス 20">
            <a:extLst>
              <a:ext uri="{FF2B5EF4-FFF2-40B4-BE49-F238E27FC236}">
                <a16:creationId xmlns:a16="http://schemas.microsoft.com/office/drawing/2014/main" id="{D6031103-5C86-56CE-18B8-71FA35B80312}"/>
              </a:ext>
            </a:extLst>
          </p:cNvPr>
          <p:cNvSpPr txBox="1"/>
          <p:nvPr/>
        </p:nvSpPr>
        <p:spPr>
          <a:xfrm>
            <a:off x="786286" y="4456891"/>
            <a:ext cx="3036414" cy="415498"/>
          </a:xfrm>
          <a:prstGeom prst="rect">
            <a:avLst/>
          </a:prstGeom>
          <a:noFill/>
        </p:spPr>
        <p:txBody>
          <a:bodyPr wrap="square">
            <a:spAutoFit/>
          </a:bodyPr>
          <a:lstStyle/>
          <a:p>
            <a:r>
              <a:rPr lang="ja-JP" altLang="en-US" sz="1050" b="1">
                <a:solidFill>
                  <a:schemeClr val="tx1">
                    <a:lumMod val="75000"/>
                    <a:lumOff val="25000"/>
                  </a:schemeClr>
                </a:solidFill>
                <a:latin typeface="Hiragino Sans W5" panose="020B0400000000000000" pitchFamily="34" charset="-128"/>
                <a:ea typeface="Hiragino Sans W5" panose="020B0400000000000000" pitchFamily="34" charset="-128"/>
              </a:rPr>
              <a:t>申込：実施</a:t>
            </a:r>
            <a:r>
              <a:rPr lang="en-US" altLang="ja-JP" sz="1050" b="1" dirty="0">
                <a:solidFill>
                  <a:schemeClr val="tx1">
                    <a:lumMod val="75000"/>
                    <a:lumOff val="25000"/>
                  </a:schemeClr>
                </a:solidFill>
                <a:latin typeface="Hiragino Sans W5" panose="020B0400000000000000" pitchFamily="34" charset="-128"/>
                <a:ea typeface="Hiragino Sans W5" panose="020B0400000000000000" pitchFamily="34" charset="-128"/>
              </a:rPr>
              <a:t>30</a:t>
            </a:r>
            <a:r>
              <a:rPr lang="ja-JP" altLang="en-US" sz="1050" b="1">
                <a:solidFill>
                  <a:schemeClr val="tx1">
                    <a:lumMod val="75000"/>
                    <a:lumOff val="25000"/>
                  </a:schemeClr>
                </a:solidFill>
                <a:latin typeface="Hiragino Sans W5" panose="020B0400000000000000" pitchFamily="34" charset="-128"/>
                <a:ea typeface="Hiragino Sans W5" panose="020B0400000000000000" pitchFamily="34" charset="-128"/>
              </a:rPr>
              <a:t>営業日前</a:t>
            </a:r>
            <a:endParaRPr lang="en-US" altLang="ja-JP" sz="1050" b="1" dirty="0">
              <a:solidFill>
                <a:schemeClr val="tx1">
                  <a:lumMod val="75000"/>
                  <a:lumOff val="25000"/>
                </a:schemeClr>
              </a:solidFill>
              <a:latin typeface="Hiragino Sans W5" panose="020B0400000000000000" pitchFamily="34" charset="-128"/>
              <a:ea typeface="Hiragino Sans W5" panose="020B0400000000000000" pitchFamily="34" charset="-128"/>
            </a:endParaRPr>
          </a:p>
          <a:p>
            <a:r>
              <a:rPr lang="ja-JP" altLang="en-US" sz="1050" b="1">
                <a:solidFill>
                  <a:schemeClr val="tx1">
                    <a:lumMod val="75000"/>
                    <a:lumOff val="25000"/>
                  </a:schemeClr>
                </a:solidFill>
                <a:latin typeface="Hiragino Sans W5" panose="020B0400000000000000" pitchFamily="34" charset="-128"/>
                <a:ea typeface="Hiragino Sans W5" panose="020B0400000000000000" pitchFamily="34" charset="-128"/>
              </a:rPr>
              <a:t>ラッピングデータ納品：実施</a:t>
            </a:r>
            <a:r>
              <a:rPr lang="en-US" altLang="ja-JP" sz="1050" b="1" dirty="0">
                <a:solidFill>
                  <a:schemeClr val="tx1">
                    <a:lumMod val="75000"/>
                    <a:lumOff val="25000"/>
                  </a:schemeClr>
                </a:solidFill>
                <a:latin typeface="Hiragino Sans W5" panose="020B0400000000000000" pitchFamily="34" charset="-128"/>
                <a:ea typeface="Hiragino Sans W5" panose="020B0400000000000000" pitchFamily="34" charset="-128"/>
              </a:rPr>
              <a:t>25</a:t>
            </a:r>
            <a:r>
              <a:rPr lang="ja-JP" altLang="en-US" sz="1050" b="1">
                <a:solidFill>
                  <a:schemeClr val="tx1">
                    <a:lumMod val="75000"/>
                    <a:lumOff val="25000"/>
                  </a:schemeClr>
                </a:solidFill>
                <a:latin typeface="Hiragino Sans W5" panose="020B0400000000000000" pitchFamily="34" charset="-128"/>
                <a:ea typeface="Hiragino Sans W5" panose="020B0400000000000000" pitchFamily="34" charset="-128"/>
              </a:rPr>
              <a:t>営業日前</a:t>
            </a:r>
          </a:p>
        </p:txBody>
      </p:sp>
      <p:pic>
        <p:nvPicPr>
          <p:cNvPr id="26" name="図 25" descr="地下鉄の駅&#10;&#10;中程度の精度で自動的に生成された説明">
            <a:extLst>
              <a:ext uri="{FF2B5EF4-FFF2-40B4-BE49-F238E27FC236}">
                <a16:creationId xmlns:a16="http://schemas.microsoft.com/office/drawing/2014/main" id="{396AA357-8202-0170-65C0-395BF41CE5E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78034" y="925220"/>
            <a:ext cx="5561466" cy="3127745"/>
          </a:xfrm>
          <a:prstGeom prst="rect">
            <a:avLst/>
          </a:prstGeom>
        </p:spPr>
      </p:pic>
      <p:graphicFrame>
        <p:nvGraphicFramePr>
          <p:cNvPr id="27" name="表 26">
            <a:extLst>
              <a:ext uri="{FF2B5EF4-FFF2-40B4-BE49-F238E27FC236}">
                <a16:creationId xmlns:a16="http://schemas.microsoft.com/office/drawing/2014/main" id="{CFD7324F-73FC-B8E0-7BAD-85CC111072A4}"/>
              </a:ext>
            </a:extLst>
          </p:cNvPr>
          <p:cNvGraphicFramePr>
            <a:graphicFrameLocks noGrp="1"/>
          </p:cNvGraphicFramePr>
          <p:nvPr>
            <p:extLst>
              <p:ext uri="{D42A27DB-BD31-4B8C-83A1-F6EECF244321}">
                <p14:modId xmlns:p14="http://schemas.microsoft.com/office/powerpoint/2010/main" val="851105508"/>
              </p:ext>
            </p:extLst>
          </p:nvPr>
        </p:nvGraphicFramePr>
        <p:xfrm>
          <a:off x="6216726" y="4803934"/>
          <a:ext cx="4767092" cy="1435911"/>
        </p:xfrm>
        <a:graphic>
          <a:graphicData uri="http://schemas.openxmlformats.org/drawingml/2006/table">
            <a:tbl>
              <a:tblPr firstRow="1" bandRow="1">
                <a:tableStyleId>{5C22544A-7EE6-4342-B048-85BDC9FD1C3A}</a:tableStyleId>
              </a:tblPr>
              <a:tblGrid>
                <a:gridCol w="1839497">
                  <a:extLst>
                    <a:ext uri="{9D8B030D-6E8A-4147-A177-3AD203B41FA5}">
                      <a16:colId xmlns:a16="http://schemas.microsoft.com/office/drawing/2014/main" val="2806157159"/>
                    </a:ext>
                  </a:extLst>
                </a:gridCol>
                <a:gridCol w="2927595">
                  <a:extLst>
                    <a:ext uri="{9D8B030D-6E8A-4147-A177-3AD203B41FA5}">
                      <a16:colId xmlns:a16="http://schemas.microsoft.com/office/drawing/2014/main" val="2278982353"/>
                    </a:ext>
                  </a:extLst>
                </a:gridCol>
              </a:tblGrid>
              <a:tr h="478637">
                <a:tc>
                  <a:txBody>
                    <a:bodyPr/>
                    <a:lstStyle/>
                    <a:p>
                      <a:pPr algn="ctr"/>
                      <a:r>
                        <a:rPr kumimoji="1" lang="ja-JP" altLang="en-US" sz="1400" b="0" i="0">
                          <a:latin typeface="Hiragino Sans W5" panose="020B0400000000000000" pitchFamily="34" charset="-128"/>
                          <a:ea typeface="Hiragino Sans W5" panose="020B0400000000000000" pitchFamily="34" charset="-128"/>
                        </a:rPr>
                        <a:t>期間</a:t>
                      </a:r>
                    </a:p>
                  </a:txBody>
                  <a:tcPr anchor="ctr">
                    <a:solidFill>
                      <a:srgbClr val="FF6E26"/>
                    </a:solidFill>
                  </a:tcPr>
                </a:tc>
                <a:tc>
                  <a:txBody>
                    <a:bodyPr/>
                    <a:lstStyle/>
                    <a:p>
                      <a:pPr algn="ctr"/>
                      <a:r>
                        <a:rPr kumimoji="1" lang="ja-JP" altLang="en-US" sz="1400" b="0" i="0">
                          <a:latin typeface="Hiragino Sans W5" panose="020B0400000000000000" pitchFamily="34" charset="-128"/>
                          <a:ea typeface="Hiragino Sans W5" panose="020B0400000000000000" pitchFamily="34" charset="-128"/>
                        </a:rPr>
                        <a:t>価格</a:t>
                      </a:r>
                    </a:p>
                  </a:txBody>
                  <a:tcPr anchor="ctr">
                    <a:solidFill>
                      <a:srgbClr val="FF6E26"/>
                    </a:solidFill>
                  </a:tcPr>
                </a:tc>
                <a:extLst>
                  <a:ext uri="{0D108BD9-81ED-4DB2-BD59-A6C34878D82A}">
                    <a16:rowId xmlns:a16="http://schemas.microsoft.com/office/drawing/2014/main" val="3751320879"/>
                  </a:ext>
                </a:extLst>
              </a:tr>
              <a:tr h="478637">
                <a:tc>
                  <a:txBody>
                    <a:bodyPr/>
                    <a:lstStyle/>
                    <a:p>
                      <a:pPr algn="ctr"/>
                      <a:r>
                        <a:rPr kumimoji="1" lang="en-US" altLang="ja-JP" sz="1400" b="0" i="0" dirty="0">
                          <a:latin typeface="Hiragino Sans W5" panose="020B0400000000000000" pitchFamily="34" charset="-128"/>
                          <a:ea typeface="Hiragino Sans W5" panose="020B0400000000000000" pitchFamily="34" charset="-128"/>
                        </a:rPr>
                        <a:t>2</a:t>
                      </a:r>
                      <a:r>
                        <a:rPr kumimoji="1" lang="ja-JP" altLang="en-US" sz="1400" b="0" i="0">
                          <a:latin typeface="Hiragino Sans W5" panose="020B0400000000000000" pitchFamily="34" charset="-128"/>
                          <a:ea typeface="Hiragino Sans W5" panose="020B0400000000000000" pitchFamily="34" charset="-128"/>
                        </a:rPr>
                        <a:t>週間</a:t>
                      </a:r>
                    </a:p>
                  </a:txBody>
                  <a:tcPr anchor="ctr">
                    <a:solidFill>
                      <a:srgbClr val="FFE1DB"/>
                    </a:solidFill>
                  </a:tcPr>
                </a:tc>
                <a:tc>
                  <a:txBody>
                    <a:bodyPr/>
                    <a:lstStyle/>
                    <a:p>
                      <a:pPr algn="r"/>
                      <a:r>
                        <a:rPr kumimoji="1" lang="en-US" altLang="ja-JP" sz="1400" b="1" i="0" dirty="0">
                          <a:solidFill>
                            <a:srgbClr val="FD5418"/>
                          </a:solidFill>
                          <a:latin typeface="Hiragino Sans W5" panose="020B0400000000000000" pitchFamily="34" charset="-128"/>
                          <a:ea typeface="Hiragino Sans W5" panose="020B0400000000000000" pitchFamily="34" charset="-128"/>
                        </a:rPr>
                        <a:t>1,800,000</a:t>
                      </a:r>
                      <a:r>
                        <a:rPr kumimoji="1" lang="ja-JP" altLang="en-US" sz="1400" b="1" i="0">
                          <a:solidFill>
                            <a:srgbClr val="FD5418"/>
                          </a:solidFill>
                          <a:latin typeface="Hiragino Sans W5" panose="020B0400000000000000" pitchFamily="34" charset="-128"/>
                          <a:ea typeface="Hiragino Sans W5" panose="020B0400000000000000" pitchFamily="34" charset="-128"/>
                        </a:rPr>
                        <a:t>円</a:t>
                      </a:r>
                    </a:p>
                  </a:txBody>
                  <a:tcPr anchor="ctr">
                    <a:solidFill>
                      <a:srgbClr val="FFE1DB"/>
                    </a:solidFill>
                  </a:tcPr>
                </a:tc>
                <a:extLst>
                  <a:ext uri="{0D108BD9-81ED-4DB2-BD59-A6C34878D82A}">
                    <a16:rowId xmlns:a16="http://schemas.microsoft.com/office/drawing/2014/main" val="1332602356"/>
                  </a:ext>
                </a:extLst>
              </a:tr>
              <a:tr h="478637">
                <a:tc>
                  <a:txBody>
                    <a:bodyPr/>
                    <a:lstStyle/>
                    <a:p>
                      <a:pPr algn="ctr"/>
                      <a:r>
                        <a:rPr kumimoji="1" lang="en-US" altLang="ja-JP" sz="1400" b="0" i="0" dirty="0">
                          <a:latin typeface="Hiragino Sans W5" panose="020B0400000000000000" pitchFamily="34" charset="-128"/>
                          <a:ea typeface="Hiragino Sans W5" panose="020B0400000000000000" pitchFamily="34" charset="-128"/>
                        </a:rPr>
                        <a:t>4</a:t>
                      </a:r>
                      <a:r>
                        <a:rPr kumimoji="1" lang="ja-JP" altLang="en-US" sz="1400" b="0" i="0">
                          <a:latin typeface="Hiragino Sans W5" panose="020B0400000000000000" pitchFamily="34" charset="-128"/>
                          <a:ea typeface="Hiragino Sans W5" panose="020B0400000000000000" pitchFamily="34" charset="-128"/>
                        </a:rPr>
                        <a:t>週間</a:t>
                      </a:r>
                    </a:p>
                  </a:txBody>
                  <a:tcPr anchor="ctr">
                    <a:solidFill>
                      <a:srgbClr val="FFE1DB"/>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1400" b="1" i="0" dirty="0">
                          <a:solidFill>
                            <a:srgbClr val="FD5418"/>
                          </a:solidFill>
                          <a:latin typeface="Hiragino Sans W5" panose="020B0400000000000000" pitchFamily="34" charset="-128"/>
                          <a:ea typeface="Hiragino Sans W5" panose="020B0400000000000000" pitchFamily="34" charset="-128"/>
                        </a:rPr>
                        <a:t>2,600,000</a:t>
                      </a:r>
                      <a:r>
                        <a:rPr kumimoji="1" lang="ja-JP" altLang="en-US" sz="1400" b="1" i="0">
                          <a:solidFill>
                            <a:srgbClr val="FD5418"/>
                          </a:solidFill>
                          <a:latin typeface="Hiragino Sans W5" panose="020B0400000000000000" pitchFamily="34" charset="-128"/>
                          <a:ea typeface="Hiragino Sans W5" panose="020B0400000000000000" pitchFamily="34" charset="-128"/>
                        </a:rPr>
                        <a:t>円</a:t>
                      </a:r>
                    </a:p>
                  </a:txBody>
                  <a:tcPr anchor="ctr">
                    <a:solidFill>
                      <a:srgbClr val="FFE1DB"/>
                    </a:solidFill>
                  </a:tcPr>
                </a:tc>
                <a:extLst>
                  <a:ext uri="{0D108BD9-81ED-4DB2-BD59-A6C34878D82A}">
                    <a16:rowId xmlns:a16="http://schemas.microsoft.com/office/drawing/2014/main" val="2466485797"/>
                  </a:ext>
                </a:extLst>
              </a:tr>
            </a:tbl>
          </a:graphicData>
        </a:graphic>
      </p:graphicFrame>
      <p:sp>
        <p:nvSpPr>
          <p:cNvPr id="2" name="テキスト ボックス 1">
            <a:extLst>
              <a:ext uri="{FF2B5EF4-FFF2-40B4-BE49-F238E27FC236}">
                <a16:creationId xmlns:a16="http://schemas.microsoft.com/office/drawing/2014/main" id="{7B13AE5F-EA04-FA2A-91A7-90AA65348586}"/>
              </a:ext>
            </a:extLst>
          </p:cNvPr>
          <p:cNvSpPr txBox="1"/>
          <p:nvPr/>
        </p:nvSpPr>
        <p:spPr>
          <a:xfrm>
            <a:off x="9578375" y="4526140"/>
            <a:ext cx="1537873" cy="276999"/>
          </a:xfrm>
          <a:prstGeom prst="rect">
            <a:avLst/>
          </a:prstGeom>
          <a:noFill/>
        </p:spPr>
        <p:txBody>
          <a:bodyPr wrap="square">
            <a:spAutoFit/>
          </a:bodyPr>
          <a:lstStyle/>
          <a:p>
            <a:pPr algn="r"/>
            <a:r>
              <a:rPr lang="ja-JP" altLang="en-US" sz="1200" b="1"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r>
              <a:rPr lang="en-US" altLang="ja-JP" sz="1200" b="1"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GROSS</a:t>
            </a:r>
            <a:r>
              <a:rPr lang="ja-JP" altLang="en-US" sz="1200" b="1"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endParaRPr lang="en-US" altLang="ja-JP" sz="1200" b="1"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endParaRPr>
          </a:p>
        </p:txBody>
      </p:sp>
      <p:sp>
        <p:nvSpPr>
          <p:cNvPr id="12" name="スライド番号プレースホルダ 3">
            <a:extLst>
              <a:ext uri="{FF2B5EF4-FFF2-40B4-BE49-F238E27FC236}">
                <a16:creationId xmlns:a16="http://schemas.microsoft.com/office/drawing/2014/main" id="{C65D52F4-9015-A593-23E2-D08E0CE66BED}"/>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22</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16" name="正方形/長方形 15">
            <a:extLst>
              <a:ext uri="{FF2B5EF4-FFF2-40B4-BE49-F238E27FC236}">
                <a16:creationId xmlns:a16="http://schemas.microsoft.com/office/drawing/2014/main" id="{27608D4A-1DC0-0D75-A335-FB590D1F493C}"/>
              </a:ext>
            </a:extLst>
          </p:cNvPr>
          <p:cNvSpPr/>
          <p:nvPr/>
        </p:nvSpPr>
        <p:spPr>
          <a:xfrm>
            <a:off x="7712738" y="6525541"/>
            <a:ext cx="4767092" cy="303929"/>
          </a:xfrm>
          <a:prstGeom prst="rect">
            <a:avLst/>
          </a:prstGeom>
        </p:spPr>
        <p:txBody>
          <a:bodyPr wrap="square">
            <a:spAutoFit/>
          </a:bodyPr>
          <a:lstStyle/>
          <a:p>
            <a:pPr>
              <a:lnSpc>
                <a:spcPct val="150000"/>
              </a:lnSpc>
            </a:pPr>
            <a:r>
              <a:rPr lang="ja-JP" altLang="en-US" sz="1000">
                <a:solidFill>
                  <a:srgbClr val="FF6E26"/>
                </a:solidFill>
                <a:latin typeface="DIN Alternate" panose="020B0500000000000000" pitchFamily="34" charset="0"/>
                <a:ea typeface="Hiragino Sans W1" panose="020B0300000000000000" pitchFamily="34" charset="-128"/>
              </a:rPr>
              <a:t>　　　　　　　　</a:t>
            </a:r>
            <a:r>
              <a:rPr lang="en" altLang="ja-JP" sz="1000" dirty="0">
                <a:solidFill>
                  <a:srgbClr val="FF6E26"/>
                </a:solidFill>
                <a:latin typeface="DIN Alternate" panose="020B0500000000000000" pitchFamily="34" charset="0"/>
                <a:ea typeface="Hiragino Sans W1" panose="020B0300000000000000" pitchFamily="34" charset="-128"/>
              </a:rPr>
              <a:t> October to </a:t>
            </a:r>
            <a:r>
              <a:rPr lang="en-US" altLang="ja-JP" sz="1000" dirty="0">
                <a:solidFill>
                  <a:srgbClr val="FF6E26"/>
                </a:solidFill>
                <a:latin typeface="DIN Alternate" panose="020B0500000000000000" pitchFamily="34" charset="0"/>
                <a:ea typeface="Hiragino Sans W1" panose="020B0300000000000000" pitchFamily="34" charset="-128"/>
              </a:rPr>
              <a:t>December</a:t>
            </a:r>
            <a:r>
              <a:rPr lang="en" altLang="ja-JP" sz="1000" dirty="0">
                <a:solidFill>
                  <a:srgbClr val="FF6E26"/>
                </a:solidFill>
                <a:latin typeface="DIN Alternate" panose="020B0500000000000000" pitchFamily="34" charset="0"/>
                <a:ea typeface="Hiragino Sans W1" panose="020B0300000000000000" pitchFamily="34" charset="-128"/>
              </a:rPr>
              <a:t> 2024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4566266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0E1AC7E0-45A2-9B52-3C00-26964FB5BF95}"/>
              </a:ext>
            </a:extLst>
          </p:cNvPr>
          <p:cNvSpPr/>
          <p:nvPr/>
        </p:nvSpPr>
        <p:spPr>
          <a:xfrm>
            <a:off x="457891" y="782320"/>
            <a:ext cx="11566293" cy="574322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6FA2917-1DFA-64C3-33CC-4C9061942FF6}"/>
              </a:ext>
            </a:extLst>
          </p:cNvPr>
          <p:cNvSpPr/>
          <p:nvPr/>
        </p:nvSpPr>
        <p:spPr>
          <a:xfrm>
            <a:off x="9976710" y="2039189"/>
            <a:ext cx="1897615" cy="3114702"/>
          </a:xfrm>
          <a:prstGeom prst="rect">
            <a:avLst/>
          </a:prstGeom>
          <a:solidFill>
            <a:schemeClr val="bg1"/>
          </a:solidFill>
          <a:ln w="317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8" name="正方形/長方形 7">
            <a:extLst>
              <a:ext uri="{FF2B5EF4-FFF2-40B4-BE49-F238E27FC236}">
                <a16:creationId xmlns:a16="http://schemas.microsoft.com/office/drawing/2014/main" id="{061AD571-0FC0-09F1-83D6-2EA3B71CD02B}"/>
              </a:ext>
            </a:extLst>
          </p:cNvPr>
          <p:cNvSpPr/>
          <p:nvPr/>
        </p:nvSpPr>
        <p:spPr>
          <a:xfrm>
            <a:off x="5956766" y="2017791"/>
            <a:ext cx="1880406" cy="3136091"/>
          </a:xfrm>
          <a:prstGeom prst="rect">
            <a:avLst/>
          </a:prstGeom>
          <a:solidFill>
            <a:schemeClr val="bg1"/>
          </a:solidFill>
          <a:ln w="317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7" name="テキスト ボックス 6">
            <a:extLst>
              <a:ext uri="{FF2B5EF4-FFF2-40B4-BE49-F238E27FC236}">
                <a16:creationId xmlns:a16="http://schemas.microsoft.com/office/drawing/2014/main" id="{30CB3109-84F6-95F0-EF84-D6878FFB0957}"/>
              </a:ext>
            </a:extLst>
          </p:cNvPr>
          <p:cNvSpPr txBox="1"/>
          <p:nvPr/>
        </p:nvSpPr>
        <p:spPr>
          <a:xfrm>
            <a:off x="1695256" y="201885"/>
            <a:ext cx="2582759" cy="307777"/>
          </a:xfrm>
          <a:prstGeom prst="rect">
            <a:avLst/>
          </a:prstGeom>
          <a:noFill/>
        </p:spPr>
        <p:txBody>
          <a:bodyPr wrap="none" rtlCol="0">
            <a:spAutoFit/>
          </a:bodyPr>
          <a:lstStyle/>
          <a:p>
            <a:pPr algn="ctr"/>
            <a:r>
              <a:rPr lang="en-US" altLang="ja-JP" sz="1400" b="1" spc="300" dirty="0">
                <a:solidFill>
                  <a:srgbClr val="FF6E26"/>
                </a:solidFill>
                <a:latin typeface="Hiragino Kaku Gothic Pro W6" panose="020B0300000000000000" pitchFamily="34" charset="-128"/>
                <a:ea typeface="Hiragino Kaku Gothic Pro W6" panose="020B0300000000000000" pitchFamily="34" charset="-128"/>
                <a:cs typeface="ヒラギノ角ゴ Pro W3"/>
              </a:rPr>
              <a:t>『</a:t>
            </a: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体験型</a:t>
            </a:r>
            <a:r>
              <a:rPr lang="en-US" altLang="ja-JP" sz="1400" b="1" spc="300" dirty="0">
                <a:solidFill>
                  <a:srgbClr val="FF6E26"/>
                </a:solidFill>
                <a:latin typeface="Hiragino Kaku Gothic Pro W6" panose="020B0300000000000000" pitchFamily="34" charset="-128"/>
                <a:ea typeface="Hiragino Kaku Gothic Pro W6" panose="020B0300000000000000" pitchFamily="34" charset="-128"/>
                <a:cs typeface="ヒラギノ角ゴ Pro W3"/>
              </a:rPr>
              <a:t>』</a:t>
            </a: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調査サービス</a:t>
            </a:r>
          </a:p>
        </p:txBody>
      </p:sp>
      <p:sp>
        <p:nvSpPr>
          <p:cNvPr id="4" name="テキスト ボックス 3">
            <a:extLst>
              <a:ext uri="{FF2B5EF4-FFF2-40B4-BE49-F238E27FC236}">
                <a16:creationId xmlns:a16="http://schemas.microsoft.com/office/drawing/2014/main" id="{B170DCA0-A4A7-AF81-4A33-7BDB86730BEF}"/>
              </a:ext>
            </a:extLst>
          </p:cNvPr>
          <p:cNvSpPr txBox="1"/>
          <p:nvPr/>
        </p:nvSpPr>
        <p:spPr>
          <a:xfrm>
            <a:off x="570705" y="115384"/>
            <a:ext cx="953655"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solidFill>
                <a:srgbClr val="FF6E26"/>
              </a:solidFill>
            </a:endParaRPr>
          </a:p>
        </p:txBody>
      </p:sp>
      <p:cxnSp>
        <p:nvCxnSpPr>
          <p:cNvPr id="18" name="直線コネクタ 17">
            <a:extLst>
              <a:ext uri="{FF2B5EF4-FFF2-40B4-BE49-F238E27FC236}">
                <a16:creationId xmlns:a16="http://schemas.microsoft.com/office/drawing/2014/main" id="{1E88A085-FB36-FF89-5F7C-2CB38856EF8F}"/>
              </a:ext>
            </a:extLst>
          </p:cNvPr>
          <p:cNvCxnSpPr>
            <a:cxnSpLocks/>
          </p:cNvCxnSpPr>
          <p:nvPr/>
        </p:nvCxnSpPr>
        <p:spPr>
          <a:xfrm>
            <a:off x="1592491"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76B50EF4-45D5-3B14-A302-CB2544B490B4}"/>
              </a:ext>
            </a:extLst>
          </p:cNvPr>
          <p:cNvSpPr txBox="1"/>
          <p:nvPr/>
        </p:nvSpPr>
        <p:spPr>
          <a:xfrm>
            <a:off x="608160" y="5785451"/>
            <a:ext cx="4779922" cy="830997"/>
          </a:xfrm>
          <a:prstGeom prst="rect">
            <a:avLst/>
          </a:prstGeom>
          <a:noFill/>
        </p:spPr>
        <p:txBody>
          <a:bodyPr wrap="square" rtlCol="0">
            <a:spAutoFit/>
          </a:bodyPr>
          <a:lstStyle/>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消費税は別途となります。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店舗での商品販売は不可となります。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実施店舗はご希望の配布数に応じて要調整となります。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実施時期や店舗の都合により、途中で実施店舗数・各店舗の配布数が</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変更になる場合がございます。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endPar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endParaRPr>
          </a:p>
        </p:txBody>
      </p:sp>
      <p:graphicFrame>
        <p:nvGraphicFramePr>
          <p:cNvPr id="14" name="表 13">
            <a:extLst>
              <a:ext uri="{FF2B5EF4-FFF2-40B4-BE49-F238E27FC236}">
                <a16:creationId xmlns:a16="http://schemas.microsoft.com/office/drawing/2014/main" id="{6D369052-9FFF-21F0-4980-F62D011EBA6C}"/>
              </a:ext>
            </a:extLst>
          </p:cNvPr>
          <p:cNvGraphicFramePr>
            <a:graphicFrameLocks noGrp="1"/>
          </p:cNvGraphicFramePr>
          <p:nvPr>
            <p:extLst>
              <p:ext uri="{D42A27DB-BD31-4B8C-83A1-F6EECF244321}">
                <p14:modId xmlns:p14="http://schemas.microsoft.com/office/powerpoint/2010/main" val="2879050663"/>
              </p:ext>
            </p:extLst>
          </p:nvPr>
        </p:nvGraphicFramePr>
        <p:xfrm>
          <a:off x="703160" y="4008459"/>
          <a:ext cx="4045821" cy="1016000"/>
        </p:xfrm>
        <a:graphic>
          <a:graphicData uri="http://schemas.openxmlformats.org/drawingml/2006/table">
            <a:tbl>
              <a:tblPr>
                <a:tableStyleId>{5C22544A-7EE6-4342-B048-85BDC9FD1C3A}</a:tableStyleId>
              </a:tblPr>
              <a:tblGrid>
                <a:gridCol w="1172769">
                  <a:extLst>
                    <a:ext uri="{9D8B030D-6E8A-4147-A177-3AD203B41FA5}">
                      <a16:colId xmlns:a16="http://schemas.microsoft.com/office/drawing/2014/main" val="981460506"/>
                    </a:ext>
                  </a:extLst>
                </a:gridCol>
                <a:gridCol w="2873052">
                  <a:extLst>
                    <a:ext uri="{9D8B030D-6E8A-4147-A177-3AD203B41FA5}">
                      <a16:colId xmlns:a16="http://schemas.microsoft.com/office/drawing/2014/main" val="2531197863"/>
                    </a:ext>
                  </a:extLst>
                </a:gridCol>
              </a:tblGrid>
              <a:tr h="254000">
                <a:tc>
                  <a:txBody>
                    <a:bodyPr/>
                    <a:lstStyle/>
                    <a:p>
                      <a:pPr algn="l" fontAlgn="ctr"/>
                      <a:r>
                        <a:rPr lang="ja-JP" altLang="en-US" sz="900" b="0" i="0" u="none" strike="noStrike">
                          <a:effectLst/>
                          <a:latin typeface="Hiragino Kaku Gothic Pro W3" panose="020B0300000000000000" pitchFamily="34" charset="-128"/>
                          <a:ea typeface="Hiragino Kaku Gothic Pro W3" panose="020B0300000000000000" pitchFamily="34" charset="-128"/>
                        </a:rPr>
                        <a:t> 期間</a:t>
                      </a:r>
                      <a:endPar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900" b="0" i="0" u="none" strike="noStrike">
                          <a:effectLst/>
                          <a:latin typeface="Hiragino Kaku Gothic Pro W3" panose="020B0300000000000000" pitchFamily="34" charset="-128"/>
                          <a:ea typeface="Hiragino Kaku Gothic Pro W3" panose="020B0300000000000000" pitchFamily="34" charset="-128"/>
                        </a:rPr>
                        <a:t> 平日</a:t>
                      </a:r>
                      <a:r>
                        <a:rPr lang="en-US" altLang="ja-JP" sz="900" b="0" i="0" u="none" strike="noStrike" dirty="0">
                          <a:effectLst/>
                          <a:latin typeface="Hiragino Kaku Gothic Pro W3" panose="020B0300000000000000" pitchFamily="34" charset="-128"/>
                          <a:ea typeface="Hiragino Kaku Gothic Pro W3" panose="020B0300000000000000" pitchFamily="34" charset="-128"/>
                        </a:rPr>
                        <a:t>5</a:t>
                      </a:r>
                      <a:r>
                        <a:rPr lang="ja-JP" altLang="en-US" sz="900" b="0" i="0" u="none" strike="noStrike">
                          <a:effectLst/>
                          <a:latin typeface="Hiragino Kaku Gothic Pro W3" panose="020B0300000000000000" pitchFamily="34" charset="-128"/>
                          <a:ea typeface="Hiragino Kaku Gothic Pro W3" panose="020B0300000000000000" pitchFamily="34" charset="-128"/>
                        </a:rPr>
                        <a:t>日間</a:t>
                      </a:r>
                      <a:endPar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6727265"/>
                  </a:ext>
                </a:extLst>
              </a:tr>
              <a:tr h="254000">
                <a:tc>
                  <a:txBody>
                    <a:bodyPr/>
                    <a:lstStyle/>
                    <a:p>
                      <a:pPr algn="l" fontAlgn="ctr"/>
                      <a:r>
                        <a:rPr lang="ja-JP" altLang="en-US" sz="900" b="0" i="0" u="none" strike="noStrike">
                          <a:effectLst/>
                          <a:latin typeface="Hiragino Kaku Gothic Pro W3" panose="020B0300000000000000" pitchFamily="34" charset="-128"/>
                          <a:ea typeface="Hiragino Kaku Gothic Pro W3" panose="020B0300000000000000" pitchFamily="34" charset="-128"/>
                        </a:rPr>
                        <a:t> 実施店舗</a:t>
                      </a:r>
                      <a:endPar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900" b="0" i="0">
                          <a:latin typeface="Hiragino Kaku Gothic Pro W3" panose="020B0300000000000000" pitchFamily="34" charset="-128"/>
                          <a:ea typeface="Hiragino Kaku Gothic Pro W3" panose="020B0300000000000000" pitchFamily="34" charset="-128"/>
                        </a:rPr>
                        <a:t> </a:t>
                      </a:r>
                      <a:r>
                        <a:rPr kumimoji="1" lang="en-US" altLang="ja-JP" sz="900" b="0" i="0" dirty="0">
                          <a:latin typeface="Hiragino Kaku Gothic Pro W3" panose="020B0300000000000000" pitchFamily="34" charset="-128"/>
                          <a:ea typeface="Hiragino Kaku Gothic Pro W3" panose="020B0300000000000000" pitchFamily="34" charset="-128"/>
                        </a:rPr>
                        <a:t>10</a:t>
                      </a:r>
                      <a:r>
                        <a:rPr kumimoji="1" lang="ja-JP" altLang="en-US" sz="900" b="0" i="0">
                          <a:latin typeface="Hiragino Kaku Gothic Pro W3" panose="020B0300000000000000" pitchFamily="34" charset="-128"/>
                          <a:ea typeface="Hiragino Kaku Gothic Pro W3" panose="020B0300000000000000" pitchFamily="34" charset="-128"/>
                        </a:rPr>
                        <a:t>店舗</a:t>
                      </a:r>
                      <a:endParaRPr kumimoji="1" lang="en-US" altLang="ja-JP" sz="900" b="0" i="0" dirty="0">
                        <a:latin typeface="Hiragino Kaku Gothic Pro W3" panose="020B0300000000000000" pitchFamily="34" charset="-128"/>
                        <a:ea typeface="Hiragino Kaku Gothic Pro W3" panose="020B03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756236"/>
                  </a:ext>
                </a:extLst>
              </a:tr>
              <a:tr h="254000">
                <a:tc>
                  <a:txBody>
                    <a:bodyPr/>
                    <a:lstStyle/>
                    <a:p>
                      <a:pPr algn="l" fontAlgn="ctr"/>
                      <a:r>
                        <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rPr>
                        <a:t> 想定サンプル数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kumimoji="1" lang="ja-JP" altLang="en-US" sz="900" b="0" i="0">
                          <a:latin typeface="Hiragino Kaku Gothic Pro W3" panose="020B0300000000000000" pitchFamily="34" charset="-128"/>
                          <a:ea typeface="Hiragino Kaku Gothic Pro W3" panose="020B0300000000000000" pitchFamily="34" charset="-128"/>
                        </a:rPr>
                        <a:t> </a:t>
                      </a:r>
                      <a:r>
                        <a:rPr kumimoji="1" lang="en-US" altLang="ja-JP" sz="900" b="0" i="0" dirty="0">
                          <a:latin typeface="Hiragino Kaku Gothic Pro W3" panose="020B0300000000000000" pitchFamily="34" charset="-128"/>
                          <a:ea typeface="Hiragino Kaku Gothic Pro W3" panose="020B0300000000000000" pitchFamily="34" charset="-128"/>
                        </a:rPr>
                        <a:t>200 ~ 250</a:t>
                      </a:r>
                      <a:endPar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3950517"/>
                  </a:ext>
                </a:extLst>
              </a:tr>
              <a:tr h="254000">
                <a:tc>
                  <a:txBody>
                    <a:bodyPr/>
                    <a:lstStyle/>
                    <a:p>
                      <a:pPr algn="l" fontAlgn="ctr"/>
                      <a:r>
                        <a:rPr lang="en-US" altLang="ja-JP" sz="900" b="0" i="0" u="none" strike="noStrike" dirty="0">
                          <a:solidFill>
                            <a:srgbClr val="000000"/>
                          </a:solidFill>
                          <a:effectLst/>
                          <a:latin typeface="Hiragino Kaku Gothic Pro W3" panose="020B0300000000000000" pitchFamily="34" charset="-128"/>
                          <a:ea typeface="Hiragino Kaku Gothic Pro W3" panose="020B0300000000000000" pitchFamily="34" charset="-128"/>
                        </a:rPr>
                        <a:t> </a:t>
                      </a:r>
                      <a:r>
                        <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rPr>
                        <a:t>想定設問数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rPr>
                        <a:t> </a:t>
                      </a:r>
                      <a:r>
                        <a:rPr lang="en-US" altLang="ja-JP" sz="900" b="0" i="0" u="none" strike="noStrike" dirty="0">
                          <a:solidFill>
                            <a:srgbClr val="000000"/>
                          </a:solidFill>
                          <a:effectLst/>
                          <a:latin typeface="Hiragino Kaku Gothic Pro W3" panose="020B0300000000000000" pitchFamily="34" charset="-128"/>
                          <a:ea typeface="Hiragino Kaku Gothic Pro W3" panose="020B0300000000000000" pitchFamily="34" charset="-128"/>
                        </a:rPr>
                        <a:t>13 ~ 15</a:t>
                      </a:r>
                      <a:r>
                        <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rPr>
                        <a:t>問（設問内容は別途ご案内）</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2041420"/>
                  </a:ext>
                </a:extLst>
              </a:tr>
            </a:tbl>
          </a:graphicData>
        </a:graphic>
      </p:graphicFrame>
      <p:sp>
        <p:nvSpPr>
          <p:cNvPr id="17" name="テキスト ボックス 16">
            <a:extLst>
              <a:ext uri="{FF2B5EF4-FFF2-40B4-BE49-F238E27FC236}">
                <a16:creationId xmlns:a16="http://schemas.microsoft.com/office/drawing/2014/main" id="{C1B71257-40D6-0F0B-9EC1-BC6993B20BF0}"/>
              </a:ext>
            </a:extLst>
          </p:cNvPr>
          <p:cNvSpPr txBox="1"/>
          <p:nvPr/>
        </p:nvSpPr>
        <p:spPr>
          <a:xfrm>
            <a:off x="596283" y="3763264"/>
            <a:ext cx="607859" cy="261610"/>
          </a:xfrm>
          <a:prstGeom prst="rect">
            <a:avLst/>
          </a:prstGeom>
          <a:noFill/>
        </p:spPr>
        <p:txBody>
          <a:bodyPr wrap="none" rtlCol="0">
            <a:spAutoFit/>
          </a:bodyPr>
          <a:lstStyle/>
          <a:p>
            <a:r>
              <a:rPr kumimoji="1" lang="ja-JP" altLang="en-US" sz="1050">
                <a:latin typeface="Hiragino Sans W5" panose="020B0400000000000000" pitchFamily="34" charset="-128"/>
                <a:ea typeface="Hiragino Sans W5" panose="020B0400000000000000" pitchFamily="34" charset="-128"/>
              </a:rPr>
              <a:t>■</a:t>
            </a:r>
            <a:r>
              <a:rPr kumimoji="1" lang="ja-JP" altLang="en-US" sz="1050" b="1">
                <a:latin typeface="Hiragino Kaku Gothic Pro W6" panose="020B0300000000000000" pitchFamily="34" charset="-128"/>
                <a:ea typeface="Hiragino Kaku Gothic Pro W6" panose="020B0300000000000000" pitchFamily="34" charset="-128"/>
              </a:rPr>
              <a:t>仕様</a:t>
            </a:r>
          </a:p>
        </p:txBody>
      </p:sp>
      <p:sp>
        <p:nvSpPr>
          <p:cNvPr id="19" name="テキスト ボックス 18">
            <a:extLst>
              <a:ext uri="{FF2B5EF4-FFF2-40B4-BE49-F238E27FC236}">
                <a16:creationId xmlns:a16="http://schemas.microsoft.com/office/drawing/2014/main" id="{3067D316-AB66-9A86-C9C1-06E1EF3AEE47}"/>
              </a:ext>
            </a:extLst>
          </p:cNvPr>
          <p:cNvSpPr txBox="1"/>
          <p:nvPr/>
        </p:nvSpPr>
        <p:spPr>
          <a:xfrm>
            <a:off x="596283" y="5566879"/>
            <a:ext cx="857927" cy="253916"/>
          </a:xfrm>
          <a:prstGeom prst="rect">
            <a:avLst/>
          </a:prstGeom>
          <a:noFill/>
        </p:spPr>
        <p:txBody>
          <a:bodyPr wrap="none" rtlCol="0">
            <a:spAutoFit/>
          </a:bodyPr>
          <a:lstStyle/>
          <a:p>
            <a:r>
              <a:rPr kumimoji="1" lang="ja-JP" altLang="en-US" sz="1050">
                <a:latin typeface="Hiragino Sans W5" panose="020B0400000000000000" pitchFamily="34" charset="-128"/>
                <a:ea typeface="Hiragino Sans W5" panose="020B0400000000000000" pitchFamily="34" charset="-128"/>
              </a:rPr>
              <a:t>■</a:t>
            </a:r>
            <a:r>
              <a:rPr kumimoji="1" lang="ja-JP" altLang="en-US" sz="1050" b="1">
                <a:latin typeface="Hiragino Kaku Gothic Pro W6" panose="020B0300000000000000" pitchFamily="34" charset="-128"/>
                <a:ea typeface="Hiragino Kaku Gothic Pro W6" panose="020B0300000000000000" pitchFamily="34" charset="-128"/>
              </a:rPr>
              <a:t>注意事項</a:t>
            </a:r>
          </a:p>
        </p:txBody>
      </p:sp>
      <p:sp>
        <p:nvSpPr>
          <p:cNvPr id="11" name="テキスト ボックス 10">
            <a:extLst>
              <a:ext uri="{FF2B5EF4-FFF2-40B4-BE49-F238E27FC236}">
                <a16:creationId xmlns:a16="http://schemas.microsoft.com/office/drawing/2014/main" id="{AAF4CA98-7037-C7F4-7BA0-B332DB1374CA}"/>
              </a:ext>
            </a:extLst>
          </p:cNvPr>
          <p:cNvSpPr txBox="1"/>
          <p:nvPr/>
        </p:nvSpPr>
        <p:spPr>
          <a:xfrm>
            <a:off x="548878" y="2121917"/>
            <a:ext cx="6196148"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effectLst/>
                <a:uLnTx/>
                <a:uFillTx/>
                <a:latin typeface="Hiragino Kaku Gothic Pro W3" panose="020B0300000000000000" pitchFamily="34" charset="-128"/>
                <a:ea typeface="Hiragino Kaku Gothic Pro W3" panose="020B0300000000000000" pitchFamily="34" charset="-128"/>
                <a:cs typeface="ヒラギノ角ゴ Pro W3"/>
              </a:rPr>
              <a:t>THE TOBACCO</a:t>
            </a:r>
            <a:r>
              <a:rPr kumimoji="1" lang="ja-JP" altLang="en-US" sz="1200" b="1" i="0" u="none" strike="noStrike" kern="1200" cap="none" spc="0" normalizeH="0" baseline="0" noProof="0">
                <a:ln>
                  <a:noFill/>
                </a:ln>
                <a:effectLst/>
                <a:uLnTx/>
                <a:uFillTx/>
                <a:latin typeface="Hiragino Kaku Gothic Pro W3" panose="020B0300000000000000" pitchFamily="34" charset="-128"/>
                <a:ea typeface="Hiragino Kaku Gothic Pro W3" panose="020B0300000000000000" pitchFamily="34" charset="-128"/>
                <a:cs typeface="ヒラギノ角ゴ Pro W3"/>
              </a:rPr>
              <a:t>を「企業と生活者を繋ぐコミュニケーション</a:t>
            </a:r>
            <a:r>
              <a:rPr lang="ja-JP" altLang="en-US" sz="1200" b="1">
                <a:latin typeface="Hiragino Kaku Gothic Pro W3" panose="020B0300000000000000" pitchFamily="34" charset="-128"/>
                <a:ea typeface="Hiragino Kaku Gothic Pro W3" panose="020B0300000000000000" pitchFamily="34" charset="-128"/>
                <a:cs typeface="ヒラギノ角ゴ Pro W3"/>
              </a:rPr>
              <a:t>空間</a:t>
            </a:r>
            <a:r>
              <a:rPr kumimoji="1" lang="ja-JP" altLang="en-US" sz="1200" b="1" i="0" u="none" strike="noStrike" kern="1200" cap="none" spc="0" normalizeH="0" baseline="0" noProof="0">
                <a:ln>
                  <a:noFill/>
                </a:ln>
                <a:effectLst/>
                <a:uLnTx/>
                <a:uFillTx/>
                <a:latin typeface="Hiragino Kaku Gothic Pro W3" panose="020B0300000000000000" pitchFamily="34" charset="-128"/>
                <a:ea typeface="Hiragino Kaku Gothic Pro W3" panose="020B0300000000000000" pitchFamily="34" charset="-128"/>
                <a:cs typeface="ヒラギノ角ゴ Pro W3"/>
              </a:rPr>
              <a:t>」</a:t>
            </a:r>
            <a:endParaRPr kumimoji="1" lang="en-US" altLang="ja-JP" sz="1200" b="1" i="0" u="none" strike="noStrike" kern="1200" cap="none" spc="0" normalizeH="0" baseline="0" noProof="0" dirty="0">
              <a:ln>
                <a:noFill/>
              </a:ln>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effectLst/>
                <a:uLnTx/>
                <a:uFillTx/>
                <a:latin typeface="Hiragino Kaku Gothic Pro W3" panose="020B0300000000000000" pitchFamily="34" charset="-128"/>
                <a:ea typeface="Hiragino Kaku Gothic Pro W3" panose="020B0300000000000000" pitchFamily="34" charset="-128"/>
                <a:cs typeface="ヒラギノ角ゴ Pro W3"/>
              </a:rPr>
              <a:t>として提供。企業の新商品などを展示するだけでなく、</a:t>
            </a:r>
            <a:endParaRPr kumimoji="1" lang="en-US" altLang="ja-JP" sz="1200" b="1" i="0" u="none" strike="noStrike" kern="1200" cap="none" spc="0" normalizeH="0" baseline="0" noProof="0" dirty="0">
              <a:ln>
                <a:noFill/>
              </a:ln>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effectLst/>
                <a:uLnTx/>
                <a:uFillTx/>
                <a:latin typeface="Hiragino Kaku Gothic Pro W3" panose="020B0300000000000000" pitchFamily="34" charset="-128"/>
                <a:ea typeface="Hiragino Kaku Gothic Pro W3" panose="020B0300000000000000" pitchFamily="34" charset="-128"/>
                <a:cs typeface="ヒラギノ角ゴ Pro W3"/>
              </a:rPr>
              <a:t>有人スタッフによる商品説明やアンケート調査を実施し、</a:t>
            </a:r>
            <a:endParaRPr kumimoji="1" lang="en-US" altLang="ja-JP" sz="1200" b="1" i="0" u="none" strike="noStrike" kern="1200" cap="none" spc="0" normalizeH="0" baseline="0" noProof="0" dirty="0">
              <a:ln>
                <a:noFill/>
              </a:ln>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effectLst/>
                <a:uLnTx/>
                <a:uFillTx/>
                <a:latin typeface="Hiragino Kaku Gothic Pro W3" panose="020B0300000000000000" pitchFamily="34" charset="-128"/>
                <a:ea typeface="Hiragino Kaku Gothic Pro W3" panose="020B0300000000000000" pitchFamily="34" charset="-128"/>
                <a:cs typeface="ヒラギノ角ゴ Pro W3"/>
              </a:rPr>
              <a:t>展示商品の興味度や購入意向を把握することで</a:t>
            </a:r>
            <a:endParaRPr kumimoji="1" lang="en-US" altLang="ja-JP" sz="1200" b="1" i="0" u="none" strike="noStrike" kern="1200" cap="none" spc="0" normalizeH="0" baseline="0" noProof="0" dirty="0">
              <a:ln>
                <a:noFill/>
              </a:ln>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effectLst/>
                <a:uLnTx/>
                <a:uFillTx/>
                <a:latin typeface="Hiragino Kaku Gothic Pro W3" panose="020B0300000000000000" pitchFamily="34" charset="-128"/>
                <a:ea typeface="Hiragino Kaku Gothic Pro W3" panose="020B0300000000000000" pitchFamily="34" charset="-128"/>
                <a:cs typeface="ヒラギノ角ゴ Pro W3"/>
              </a:rPr>
              <a:t>クライアントのマーケティング活動に役立てていただけます。</a:t>
            </a:r>
            <a:endParaRPr kumimoji="1" lang="en-US" altLang="ja-JP" sz="1200" b="1" i="0" u="none" strike="noStrike" kern="1200" cap="none" spc="0" normalizeH="0" baseline="0" noProof="0" dirty="0">
              <a:ln>
                <a:noFill/>
              </a:ln>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a:latin typeface="Hiragino Kaku Gothic Pro W3" panose="020B0300000000000000" pitchFamily="34" charset="-128"/>
                <a:ea typeface="Hiragino Kaku Gothic Pro W3" panose="020B0300000000000000" pitchFamily="34" charset="-128"/>
                <a:cs typeface="ヒラギノ角ゴ Pro W3"/>
              </a:rPr>
              <a:t>アンケートにかかる調査設計とレポーティングの領域を</a:t>
            </a:r>
            <a:endParaRPr lang="en-US" altLang="ja-JP" sz="1200" b="1" dirty="0">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effectLst/>
                <a:uLnTx/>
                <a:uFillTx/>
                <a:latin typeface="Hiragino Kaku Gothic Pro W3" panose="020B0300000000000000" pitchFamily="34" charset="-128"/>
                <a:ea typeface="Hiragino Kaku Gothic Pro W3" panose="020B0300000000000000" pitchFamily="34" charset="-128"/>
                <a:cs typeface="ヒラギノ角ゴ Pro W3"/>
              </a:rPr>
              <a:t>業界最大手のリサーチアセットを保有するクロス・マーケティング社が</a:t>
            </a:r>
            <a:endParaRPr kumimoji="1" lang="en-US" altLang="ja-JP" sz="1200" b="1" i="0" u="none" strike="noStrike" kern="1200" cap="none" spc="0" normalizeH="0" baseline="0" noProof="0" dirty="0">
              <a:ln>
                <a:noFill/>
              </a:ln>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effectLst/>
                <a:uLnTx/>
                <a:uFillTx/>
                <a:latin typeface="Hiragino Kaku Gothic Pro W3" panose="020B0300000000000000" pitchFamily="34" charset="-128"/>
                <a:ea typeface="Hiragino Kaku Gothic Pro W3" panose="020B0300000000000000" pitchFamily="34" charset="-128"/>
                <a:cs typeface="ヒラギノ角ゴ Pro W3"/>
              </a:rPr>
              <a:t>担うことで、</a:t>
            </a:r>
            <a:r>
              <a:rPr lang="ja-JP" altLang="en-US" sz="1200" b="1">
                <a:latin typeface="Hiragino Kaku Gothic Pro W3" panose="020B0300000000000000" pitchFamily="34" charset="-128"/>
                <a:ea typeface="Hiragino Kaku Gothic Pro W3" panose="020B0300000000000000" pitchFamily="34" charset="-128"/>
                <a:cs typeface="ヒラギノ角ゴ Pro W3"/>
              </a:rPr>
              <a:t>精度の高い</a:t>
            </a:r>
            <a:r>
              <a:rPr kumimoji="1" lang="ja-JP" altLang="en-US" sz="1200" b="1" i="0" u="none" strike="noStrike" kern="1200" cap="none" spc="0" normalizeH="0" baseline="0" noProof="0">
                <a:ln>
                  <a:noFill/>
                </a:ln>
                <a:effectLst/>
                <a:uLnTx/>
                <a:uFillTx/>
                <a:latin typeface="Hiragino Kaku Gothic Pro W3" panose="020B0300000000000000" pitchFamily="34" charset="-128"/>
                <a:ea typeface="Hiragino Kaku Gothic Pro W3" panose="020B0300000000000000" pitchFamily="34" charset="-128"/>
                <a:cs typeface="ヒラギノ角ゴ Pro W3"/>
              </a:rPr>
              <a:t>調査データを提供いたします。</a:t>
            </a:r>
            <a:endParaRPr kumimoji="1" lang="en-US" altLang="ja-JP" sz="1200" b="1" i="0" u="none" strike="noStrike" kern="1200" cap="none" spc="0" normalizeH="0" baseline="0" noProof="0" dirty="0">
              <a:ln>
                <a:noFill/>
              </a:ln>
              <a:effectLst/>
              <a:uLnTx/>
              <a:uFillTx/>
              <a:latin typeface="Hiragino Kaku Gothic Pro W3" panose="020B0300000000000000" pitchFamily="34" charset="-128"/>
              <a:ea typeface="Hiragino Kaku Gothic Pro W3" panose="020B0300000000000000" pitchFamily="34" charset="-128"/>
              <a:cs typeface="ヒラギノ角ゴ Pro W3"/>
            </a:endParaRPr>
          </a:p>
        </p:txBody>
      </p:sp>
      <p:sp>
        <p:nvSpPr>
          <p:cNvPr id="12" name="テキスト ボックス 11">
            <a:extLst>
              <a:ext uri="{FF2B5EF4-FFF2-40B4-BE49-F238E27FC236}">
                <a16:creationId xmlns:a16="http://schemas.microsoft.com/office/drawing/2014/main" id="{BD5918FB-802E-5A55-FCC3-2AF2DBD72B58}"/>
              </a:ext>
            </a:extLst>
          </p:cNvPr>
          <p:cNvSpPr txBox="1"/>
          <p:nvPr/>
        </p:nvSpPr>
        <p:spPr>
          <a:xfrm>
            <a:off x="638300" y="5044367"/>
            <a:ext cx="205693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rPr>
              <a:t>申込：別途協議</a:t>
            </a:r>
            <a:endParaRPr kumimoji="1" lang="en-US" altLang="ja-JP" sz="90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rPr>
              <a:t>販促物納品：別途協議</a:t>
            </a:r>
          </a:p>
        </p:txBody>
      </p:sp>
      <p:sp>
        <p:nvSpPr>
          <p:cNvPr id="16" name="テキスト ボックス 15">
            <a:extLst>
              <a:ext uri="{FF2B5EF4-FFF2-40B4-BE49-F238E27FC236}">
                <a16:creationId xmlns:a16="http://schemas.microsoft.com/office/drawing/2014/main" id="{2B1F33C3-EA9C-C3A9-7EA8-D4199BA89EE9}"/>
              </a:ext>
            </a:extLst>
          </p:cNvPr>
          <p:cNvSpPr txBox="1"/>
          <p:nvPr/>
        </p:nvSpPr>
        <p:spPr>
          <a:xfrm>
            <a:off x="4548040" y="5605637"/>
            <a:ext cx="6733154" cy="75405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2000" b="1" i="0" u="sng" strike="noStrike" kern="1200" cap="none" spc="30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価格　</a:t>
            </a:r>
            <a:r>
              <a:rPr kumimoji="1" lang="en-US" altLang="ja-JP" sz="3200" b="1" i="0" u="sng" strike="noStrike" kern="1200" cap="none" spc="30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a:t>
            </a:r>
            <a:r>
              <a:rPr lang="en-US" altLang="ja-JP" sz="3200" b="1" u="sng"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95</a:t>
            </a:r>
            <a:r>
              <a:rPr kumimoji="1" lang="en-US" altLang="ja-JP" sz="3200" b="1" i="0" u="sng" strike="noStrike" kern="1200" cap="none" spc="30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0,000~</a:t>
            </a:r>
            <a:r>
              <a:rPr kumimoji="1" lang="ja-JP" altLang="en-US" sz="2400" b="1" i="0" u="sng" strike="noStrike" kern="1200" cap="none" spc="30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a:t>
            </a:r>
            <a:r>
              <a:rPr kumimoji="1" lang="en-US" altLang="ja-JP" sz="2400" b="1" i="0" u="sng" strike="noStrike" kern="1200" cap="none" spc="30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NET</a:t>
            </a:r>
            <a:r>
              <a:rPr kumimoji="1" lang="ja-JP" altLang="en-US" sz="2400" b="1" i="0" u="sng" strike="noStrike" kern="1200" cap="none" spc="30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a:t>
            </a:r>
            <a:endParaRPr kumimoji="1" lang="en-US" altLang="ja-JP" sz="1600" b="1" i="0" u="sng" strike="noStrike" kern="1200" cap="none" spc="30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a:t>
            </a:r>
            <a:r>
              <a:rPr kumimoji="1" lang="ja-JP" altLang="en-US" sz="1100" b="1" i="0" u="none" strike="noStrike" kern="1200" cap="none" spc="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アンケート回答者へのノベルティ種類によって、金額が変動いたします。</a:t>
            </a:r>
          </a:p>
        </p:txBody>
      </p:sp>
      <p:sp>
        <p:nvSpPr>
          <p:cNvPr id="3" name="テキスト ボックス 2">
            <a:extLst>
              <a:ext uri="{FF2B5EF4-FFF2-40B4-BE49-F238E27FC236}">
                <a16:creationId xmlns:a16="http://schemas.microsoft.com/office/drawing/2014/main" id="{BB39FD9B-D541-A54E-479F-410FD728311E}"/>
              </a:ext>
            </a:extLst>
          </p:cNvPr>
          <p:cNvSpPr txBox="1"/>
          <p:nvPr/>
        </p:nvSpPr>
        <p:spPr>
          <a:xfrm>
            <a:off x="548782" y="1695784"/>
            <a:ext cx="2582759" cy="307777"/>
          </a:xfrm>
          <a:prstGeom prst="rect">
            <a:avLst/>
          </a:prstGeom>
          <a:noFill/>
        </p:spPr>
        <p:txBody>
          <a:bodyPr wrap="none" rtlCol="0">
            <a:spAutoFit/>
          </a:bodyPr>
          <a:lstStyle/>
          <a:p>
            <a:pPr algn="ctr"/>
            <a:r>
              <a:rPr lang="en-US" altLang="ja-JP" sz="1400" b="1" spc="300" dirty="0">
                <a:solidFill>
                  <a:srgbClr val="FF6E26"/>
                </a:solidFill>
                <a:latin typeface="Hiragino Kaku Gothic Pro W6" panose="020B0300000000000000" pitchFamily="34" charset="-128"/>
                <a:ea typeface="Hiragino Kaku Gothic Pro W6" panose="020B0300000000000000" pitchFamily="34" charset="-128"/>
                <a:cs typeface="ヒラギノ角ゴ Pro W3"/>
              </a:rPr>
              <a:t>『</a:t>
            </a: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体験型</a:t>
            </a:r>
            <a:r>
              <a:rPr lang="en-US" altLang="ja-JP" sz="1400" b="1" spc="300" dirty="0">
                <a:solidFill>
                  <a:srgbClr val="FF6E26"/>
                </a:solidFill>
                <a:latin typeface="Hiragino Kaku Gothic Pro W6" panose="020B0300000000000000" pitchFamily="34" charset="-128"/>
                <a:ea typeface="Hiragino Kaku Gothic Pro W6" panose="020B0300000000000000" pitchFamily="34" charset="-128"/>
                <a:cs typeface="ヒラギノ角ゴ Pro W3"/>
              </a:rPr>
              <a:t>』</a:t>
            </a: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調査サービス</a:t>
            </a:r>
          </a:p>
        </p:txBody>
      </p:sp>
      <p:sp>
        <p:nvSpPr>
          <p:cNvPr id="9" name="正方形/長方形 8">
            <a:extLst>
              <a:ext uri="{FF2B5EF4-FFF2-40B4-BE49-F238E27FC236}">
                <a16:creationId xmlns:a16="http://schemas.microsoft.com/office/drawing/2014/main" id="{2E1F3802-876A-BC44-FF6C-7AAECB57EAC0}"/>
              </a:ext>
            </a:extLst>
          </p:cNvPr>
          <p:cNvSpPr/>
          <p:nvPr/>
        </p:nvSpPr>
        <p:spPr>
          <a:xfrm>
            <a:off x="548782" y="862867"/>
            <a:ext cx="5614514" cy="923330"/>
          </a:xfrm>
          <a:prstGeom prst="rect">
            <a:avLst/>
          </a:prstGeom>
        </p:spPr>
        <p:txBody>
          <a:bodyPr wrap="square">
            <a:spAutoFit/>
          </a:bodyPr>
          <a:lstStyle/>
          <a:p>
            <a:r>
              <a:rPr lang="en-US" altLang="ja-JP" sz="5400" b="1" spc="200" dirty="0">
                <a:ln w="19050">
                  <a:solidFill>
                    <a:srgbClr val="FF6E26"/>
                  </a:solidFill>
                </a:ln>
                <a:solidFill>
                  <a:schemeClr val="bg1"/>
                </a:solidFill>
                <a:latin typeface="DIN Alternate" panose="020B0500000000000000" pitchFamily="34" charset="0"/>
                <a:ea typeface="Hiragino Sans W6" panose="020B0400000000000000" pitchFamily="34" charset="-128"/>
              </a:rPr>
              <a:t>UX Research</a:t>
            </a:r>
          </a:p>
        </p:txBody>
      </p:sp>
      <p:grpSp>
        <p:nvGrpSpPr>
          <p:cNvPr id="15" name="グループ化 14">
            <a:extLst>
              <a:ext uri="{FF2B5EF4-FFF2-40B4-BE49-F238E27FC236}">
                <a16:creationId xmlns:a16="http://schemas.microsoft.com/office/drawing/2014/main" id="{65075D9A-4AEE-E9FE-5984-71B500EAAC69}"/>
              </a:ext>
            </a:extLst>
          </p:cNvPr>
          <p:cNvGrpSpPr/>
          <p:nvPr/>
        </p:nvGrpSpPr>
        <p:grpSpPr>
          <a:xfrm>
            <a:off x="5772418" y="1540548"/>
            <a:ext cx="6199191" cy="3613341"/>
            <a:chOff x="1992834" y="2282998"/>
            <a:chExt cx="8251113" cy="4809348"/>
          </a:xfrm>
        </p:grpSpPr>
        <p:sp>
          <p:nvSpPr>
            <p:cNvPr id="21" name="正方形/長方形 20">
              <a:extLst>
                <a:ext uri="{FF2B5EF4-FFF2-40B4-BE49-F238E27FC236}">
                  <a16:creationId xmlns:a16="http://schemas.microsoft.com/office/drawing/2014/main" id="{53B5BC9E-0D56-41CB-A715-C9A6C2802832}"/>
                </a:ext>
              </a:extLst>
            </p:cNvPr>
            <p:cNvSpPr/>
            <p:nvPr/>
          </p:nvSpPr>
          <p:spPr>
            <a:xfrm>
              <a:off x="5036448" y="2409441"/>
              <a:ext cx="2333028" cy="4682905"/>
            </a:xfrm>
            <a:prstGeom prst="rect">
              <a:avLst/>
            </a:prstGeom>
            <a:solidFill>
              <a:schemeClr val="accent2">
                <a:lumMod val="20000"/>
                <a:lumOff val="80000"/>
              </a:schemeClr>
            </a:solidFill>
            <a:ln w="317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grpSp>
          <p:nvGrpSpPr>
            <p:cNvPr id="22" name="グループ化 21">
              <a:extLst>
                <a:ext uri="{FF2B5EF4-FFF2-40B4-BE49-F238E27FC236}">
                  <a16:creationId xmlns:a16="http://schemas.microsoft.com/office/drawing/2014/main" id="{8A9C35F7-BC59-4569-AFC2-184F6D7B7350}"/>
                </a:ext>
              </a:extLst>
            </p:cNvPr>
            <p:cNvGrpSpPr/>
            <p:nvPr/>
          </p:nvGrpSpPr>
          <p:grpSpPr>
            <a:xfrm>
              <a:off x="9007246" y="3102809"/>
              <a:ext cx="1025237" cy="1231208"/>
              <a:chOff x="8768962" y="2323872"/>
              <a:chExt cx="1127760" cy="1354328"/>
            </a:xfrm>
          </p:grpSpPr>
          <p:sp>
            <p:nvSpPr>
              <p:cNvPr id="65" name="角丸四角形 64">
                <a:extLst>
                  <a:ext uri="{FF2B5EF4-FFF2-40B4-BE49-F238E27FC236}">
                    <a16:creationId xmlns:a16="http://schemas.microsoft.com/office/drawing/2014/main" id="{531D44BD-994A-4768-0E70-D6CBADEF4470}"/>
                  </a:ext>
                </a:extLst>
              </p:cNvPr>
              <p:cNvSpPr/>
              <p:nvPr/>
            </p:nvSpPr>
            <p:spPr>
              <a:xfrm>
                <a:off x="8768962" y="2323872"/>
                <a:ext cx="1127760" cy="790227"/>
              </a:xfrm>
              <a:prstGeom prst="roundRect">
                <a:avLst/>
              </a:prstGeom>
              <a:solidFill>
                <a:schemeClr val="bg1">
                  <a:lumMod val="6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endParaRPr>
              </a:p>
            </p:txBody>
          </p:sp>
          <p:pic>
            <p:nvPicPr>
              <p:cNvPr id="66" name="図 65">
                <a:extLst>
                  <a:ext uri="{FF2B5EF4-FFF2-40B4-BE49-F238E27FC236}">
                    <a16:creationId xmlns:a16="http://schemas.microsoft.com/office/drawing/2014/main" id="{536762D3-6479-874E-E045-7045FE693CC9}"/>
                  </a:ext>
                </a:extLst>
              </p:cNvPr>
              <p:cNvPicPr>
                <a:picLocks noChangeAspect="1"/>
              </p:cNvPicPr>
              <p:nvPr/>
            </p:nvPicPr>
            <p:blipFill>
              <a:blip r:embed="rId2"/>
              <a:stretch>
                <a:fillRect/>
              </a:stretch>
            </p:blipFill>
            <p:spPr>
              <a:xfrm>
                <a:off x="8877440" y="2437779"/>
                <a:ext cx="910798" cy="1240421"/>
              </a:xfrm>
              <a:prstGeom prst="rect">
                <a:avLst/>
              </a:prstGeom>
            </p:spPr>
          </p:pic>
        </p:grpSp>
        <p:pic>
          <p:nvPicPr>
            <p:cNvPr id="33" name="図 32" descr="グラフィカル ユーザー インターフェイス&#10;&#10;自動的に生成された説明">
              <a:extLst>
                <a:ext uri="{FF2B5EF4-FFF2-40B4-BE49-F238E27FC236}">
                  <a16:creationId xmlns:a16="http://schemas.microsoft.com/office/drawing/2014/main" id="{0E467D2C-65D9-F017-C66E-5D625177A95A}"/>
                </a:ext>
              </a:extLst>
            </p:cNvPr>
            <p:cNvPicPr>
              <a:picLocks noChangeAspect="1"/>
            </p:cNvPicPr>
            <p:nvPr/>
          </p:nvPicPr>
          <p:blipFill>
            <a:blip r:embed="rId3" cstate="hqprint">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2507340" y="3219794"/>
              <a:ext cx="1097456" cy="656249"/>
            </a:xfrm>
            <a:prstGeom prst="rect">
              <a:avLst/>
            </a:prstGeom>
          </p:spPr>
        </p:pic>
        <p:grpSp>
          <p:nvGrpSpPr>
            <p:cNvPr id="38" name="グループ化 37">
              <a:extLst>
                <a:ext uri="{FF2B5EF4-FFF2-40B4-BE49-F238E27FC236}">
                  <a16:creationId xmlns:a16="http://schemas.microsoft.com/office/drawing/2014/main" id="{3F1F572E-A38A-41E4-363C-220FF5EDD16F}"/>
                </a:ext>
              </a:extLst>
            </p:cNvPr>
            <p:cNvGrpSpPr/>
            <p:nvPr/>
          </p:nvGrpSpPr>
          <p:grpSpPr>
            <a:xfrm>
              <a:off x="4766934" y="4601508"/>
              <a:ext cx="2808833" cy="1842643"/>
              <a:chOff x="4446826" y="4434059"/>
              <a:chExt cx="3089717" cy="2026920"/>
            </a:xfrm>
          </p:grpSpPr>
          <p:sp>
            <p:nvSpPr>
              <p:cNvPr id="62" name="乗算記号 61">
                <a:extLst>
                  <a:ext uri="{FF2B5EF4-FFF2-40B4-BE49-F238E27FC236}">
                    <a16:creationId xmlns:a16="http://schemas.microsoft.com/office/drawing/2014/main" id="{D3BDB421-62E1-8269-1E9E-95E983BA34EE}"/>
                  </a:ext>
                </a:extLst>
              </p:cNvPr>
              <p:cNvSpPr>
                <a:spLocks noChangeAspect="1"/>
              </p:cNvSpPr>
              <p:nvPr/>
            </p:nvSpPr>
            <p:spPr>
              <a:xfrm>
                <a:off x="5690199" y="4434059"/>
                <a:ext cx="602973" cy="608064"/>
              </a:xfrm>
              <a:prstGeom prst="mathMultiply">
                <a:avLst>
                  <a:gd name="adj1" fmla="val 14870"/>
                </a:avLst>
              </a:prstGeom>
              <a:noFill/>
              <a:ln w="9525" cap="rnd" cmpd="sng" algn="ctr">
                <a:solidFill>
                  <a:schemeClr val="tx1">
                    <a:lumMod val="85000"/>
                    <a:lumOff val="1500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pic>
            <p:nvPicPr>
              <p:cNvPr id="63" name="Picture 2" descr="株式会社クロス・マーケティンググループ">
                <a:extLst>
                  <a:ext uri="{FF2B5EF4-FFF2-40B4-BE49-F238E27FC236}">
                    <a16:creationId xmlns:a16="http://schemas.microsoft.com/office/drawing/2014/main" id="{3FBB2A42-5471-7AF8-F783-C12546C8F281}"/>
                  </a:ext>
                </a:extLst>
              </p:cNvPr>
              <p:cNvPicPr>
                <a:picLocks noChangeAspect="1" noChangeArrowheads="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916425" y="5252183"/>
                <a:ext cx="2150518" cy="493048"/>
              </a:xfrm>
              <a:prstGeom prst="rect">
                <a:avLst/>
              </a:prstGeom>
              <a:noFill/>
              <a:extLst>
                <a:ext uri="{909E8E84-426E-40DD-AFC4-6F175D3DCCD1}">
                  <a14:hiddenFill xmlns:a14="http://schemas.microsoft.com/office/drawing/2010/main">
                    <a:solidFill>
                      <a:srgbClr val="FFFFFF"/>
                    </a:solidFill>
                  </a14:hiddenFill>
                </a:ext>
              </a:extLst>
            </p:spPr>
          </p:pic>
          <p:sp>
            <p:nvSpPr>
              <p:cNvPr id="64" name="テキスト ボックス 63">
                <a:extLst>
                  <a:ext uri="{FF2B5EF4-FFF2-40B4-BE49-F238E27FC236}">
                    <a16:creationId xmlns:a16="http://schemas.microsoft.com/office/drawing/2014/main" id="{F98C617A-5DB5-ACE6-6D72-1F70E14648C2}"/>
                  </a:ext>
                </a:extLst>
              </p:cNvPr>
              <p:cNvSpPr txBox="1"/>
              <p:nvPr/>
            </p:nvSpPr>
            <p:spPr>
              <a:xfrm>
                <a:off x="4446826" y="5787020"/>
                <a:ext cx="3089717" cy="673959"/>
              </a:xfrm>
              <a:prstGeom prst="rect">
                <a:avLst/>
              </a:prstGeom>
              <a:noFill/>
            </p:spPr>
            <p:txBody>
              <a:bodyPr wrap="square" anchor="ctr">
                <a:spAutoFit/>
              </a:bodyPr>
              <a:lstStyle/>
              <a:p>
                <a:pPr algn="ctr">
                  <a:lnSpc>
                    <a:spcPct val="150000"/>
                  </a:lnSpc>
                </a:pPr>
                <a:r>
                  <a:rPr lang="ja-JP" altLang="en-US" sz="800" b="1">
                    <a:solidFill>
                      <a:srgbClr val="0070C0"/>
                    </a:solidFill>
                    <a:latin typeface="Hiragino Sans W5" panose="020B0400000000000000" pitchFamily="34" charset="-128"/>
                    <a:ea typeface="Hiragino Sans W5" panose="020B0400000000000000" pitchFamily="34" charset="-128"/>
                  </a:rPr>
                  <a:t>提携パートナー</a:t>
                </a:r>
                <a:endParaRPr lang="en-US" altLang="ja-JP" sz="800" b="1" dirty="0">
                  <a:solidFill>
                    <a:srgbClr val="0070C0"/>
                  </a:solidFill>
                  <a:latin typeface="Hiragino Sans W5" panose="020B0400000000000000" pitchFamily="34" charset="-128"/>
                  <a:ea typeface="Hiragino Sans W5" panose="020B0400000000000000" pitchFamily="34" charset="-128"/>
                </a:endParaRPr>
              </a:p>
              <a:p>
                <a:pPr algn="ctr">
                  <a:lnSpc>
                    <a:spcPct val="150000"/>
                  </a:lnSpc>
                </a:pPr>
                <a:r>
                  <a:rPr lang="ja-JP" altLang="en-US" sz="900">
                    <a:solidFill>
                      <a:schemeClr val="tx1">
                        <a:lumMod val="85000"/>
                        <a:lumOff val="15000"/>
                      </a:schemeClr>
                    </a:solidFill>
                    <a:latin typeface="Hiragino Sans W5" panose="020B0400000000000000" pitchFamily="34" charset="-128"/>
                    <a:ea typeface="Hiragino Sans W5" panose="020B0400000000000000" pitchFamily="34" charset="-128"/>
                  </a:rPr>
                  <a:t>（業界最大手リサーチアセット）</a:t>
                </a:r>
              </a:p>
            </p:txBody>
          </p:sp>
        </p:grpSp>
        <p:pic>
          <p:nvPicPr>
            <p:cNvPr id="40" name="図 39" descr="グラフィカル ユーザー インターフェイス, テキスト&#10;&#10;自動的に生成された説明">
              <a:extLst>
                <a:ext uri="{FF2B5EF4-FFF2-40B4-BE49-F238E27FC236}">
                  <a16:creationId xmlns:a16="http://schemas.microsoft.com/office/drawing/2014/main" id="{E7556681-858B-BCC9-43D0-B3F8B80F9531}"/>
                </a:ext>
              </a:extLst>
            </p:cNvPr>
            <p:cNvPicPr>
              <a:picLocks noChangeAspect="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12943" y="5018451"/>
              <a:ext cx="1310041" cy="1075234"/>
            </a:xfrm>
            <a:prstGeom prst="rect">
              <a:avLst/>
            </a:prstGeom>
          </p:spPr>
        </p:pic>
        <p:pic>
          <p:nvPicPr>
            <p:cNvPr id="41" name="図 40" descr="ダイアグラム&#10;&#10;自動的に生成された説明">
              <a:extLst>
                <a:ext uri="{FF2B5EF4-FFF2-40B4-BE49-F238E27FC236}">
                  <a16:creationId xmlns:a16="http://schemas.microsoft.com/office/drawing/2014/main" id="{0C22477C-4FD2-B33D-273E-E085875E0FC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321158" y="2950056"/>
              <a:ext cx="1700385" cy="1695934"/>
            </a:xfrm>
            <a:prstGeom prst="rect">
              <a:avLst/>
            </a:prstGeom>
          </p:spPr>
        </p:pic>
        <p:sp>
          <p:nvSpPr>
            <p:cNvPr id="42" name="テキスト ボックス 41">
              <a:extLst>
                <a:ext uri="{FF2B5EF4-FFF2-40B4-BE49-F238E27FC236}">
                  <a16:creationId xmlns:a16="http://schemas.microsoft.com/office/drawing/2014/main" id="{A49C0FD7-967E-ED96-0A9D-230F8CF402E3}"/>
                </a:ext>
              </a:extLst>
            </p:cNvPr>
            <p:cNvSpPr txBox="1"/>
            <p:nvPr/>
          </p:nvSpPr>
          <p:spPr>
            <a:xfrm>
              <a:off x="5058090" y="2409441"/>
              <a:ext cx="2321350" cy="508770"/>
            </a:xfrm>
            <a:prstGeom prst="rect">
              <a:avLst/>
            </a:prstGeom>
            <a:solidFill>
              <a:schemeClr val="tx1">
                <a:lumMod val="85000"/>
                <a:lumOff val="15000"/>
              </a:schemeClr>
            </a:solidFill>
          </p:spPr>
          <p:txBody>
            <a:bodyPr wrap="none" anchor="ctr">
              <a:noAutofit/>
            </a:bodyPr>
            <a:lstStyle/>
            <a:p>
              <a:pPr algn="ctr"/>
              <a:r>
                <a:rPr lang="ja-JP" altLang="en-US" sz="900" b="1" spc="300">
                  <a:solidFill>
                    <a:schemeClr val="bg1">
                      <a:lumMod val="95000"/>
                    </a:schemeClr>
                  </a:solidFill>
                  <a:latin typeface="DIN Alternate" panose="020B0500000000000000" pitchFamily="34" charset="0"/>
                </a:rPr>
                <a:t>企業と生活者を繋ぐ</a:t>
              </a:r>
              <a:endParaRPr lang="en-US" altLang="ja-JP" sz="900" b="1" spc="300" dirty="0">
                <a:solidFill>
                  <a:schemeClr val="bg1">
                    <a:lumMod val="95000"/>
                  </a:schemeClr>
                </a:solidFill>
                <a:latin typeface="DIN Alternate" panose="020B0500000000000000" pitchFamily="34" charset="0"/>
              </a:endParaRPr>
            </a:p>
            <a:p>
              <a:pPr algn="ctr"/>
              <a:r>
                <a:rPr lang="ja-JP" altLang="en-US" sz="900" b="1" spc="300">
                  <a:solidFill>
                    <a:schemeClr val="bg1">
                      <a:lumMod val="95000"/>
                    </a:schemeClr>
                  </a:solidFill>
                  <a:latin typeface="DIN Alternate" panose="020B0500000000000000" pitchFamily="34" charset="0"/>
                </a:rPr>
                <a:t>コミュニケーション空間</a:t>
              </a:r>
              <a:endParaRPr lang="en-US" altLang="ja-JP" sz="900" b="1" spc="300" dirty="0">
                <a:solidFill>
                  <a:schemeClr val="bg1">
                    <a:lumMod val="95000"/>
                  </a:schemeClr>
                </a:solidFill>
                <a:latin typeface="DIN Alternate" panose="020B0500000000000000" pitchFamily="34" charset="0"/>
              </a:endParaRPr>
            </a:p>
          </p:txBody>
        </p:sp>
        <p:grpSp>
          <p:nvGrpSpPr>
            <p:cNvPr id="43" name="グループ化 42">
              <a:extLst>
                <a:ext uri="{FF2B5EF4-FFF2-40B4-BE49-F238E27FC236}">
                  <a16:creationId xmlns:a16="http://schemas.microsoft.com/office/drawing/2014/main" id="{25447F66-96AD-144A-A527-DFDF067D7812}"/>
                </a:ext>
              </a:extLst>
            </p:cNvPr>
            <p:cNvGrpSpPr/>
            <p:nvPr/>
          </p:nvGrpSpPr>
          <p:grpSpPr>
            <a:xfrm>
              <a:off x="1992834" y="2330413"/>
              <a:ext cx="3069882" cy="508769"/>
              <a:chOff x="1395320" y="1768173"/>
              <a:chExt cx="3376870" cy="559646"/>
            </a:xfrm>
          </p:grpSpPr>
          <p:sp>
            <p:nvSpPr>
              <p:cNvPr id="60" name="正方形/長方形 59">
                <a:extLst>
                  <a:ext uri="{FF2B5EF4-FFF2-40B4-BE49-F238E27FC236}">
                    <a16:creationId xmlns:a16="http://schemas.microsoft.com/office/drawing/2014/main" id="{66CDAC22-89AA-EEAB-3C20-DFCB2D6A6648}"/>
                  </a:ext>
                </a:extLst>
              </p:cNvPr>
              <p:cNvSpPr/>
              <p:nvPr/>
            </p:nvSpPr>
            <p:spPr>
              <a:xfrm>
                <a:off x="1395320" y="1768173"/>
                <a:ext cx="3376870" cy="559646"/>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400" spc="600" dirty="0">
                    <a:solidFill>
                      <a:schemeClr val="tx1"/>
                    </a:solidFill>
                    <a:latin typeface="DIN Alternate" panose="020B0500000000000000" pitchFamily="34" charset="0"/>
                  </a:rPr>
                  <a:t>BRAND</a:t>
                </a:r>
              </a:p>
              <a:p>
                <a:pPr algn="ctr"/>
                <a:r>
                  <a:rPr lang="ja-JP" altLang="en-US" sz="1000" spc="600">
                    <a:solidFill>
                      <a:schemeClr val="tx1"/>
                    </a:solidFill>
                    <a:latin typeface="DIN Alternate" panose="020B0500000000000000" pitchFamily="34" charset="0"/>
                  </a:rPr>
                  <a:t>（企業）</a:t>
                </a:r>
                <a:endParaRPr kumimoji="1" lang="ja-JP" altLang="en-US" sz="1600" spc="600" dirty="0">
                  <a:solidFill>
                    <a:schemeClr val="tx1"/>
                  </a:solidFill>
                  <a:latin typeface="DIN Alternate" panose="020B0500000000000000" pitchFamily="34" charset="0"/>
                </a:endParaRPr>
              </a:p>
            </p:txBody>
          </p:sp>
          <p:cxnSp>
            <p:nvCxnSpPr>
              <p:cNvPr id="61" name="直線コネクタ 60">
                <a:extLst>
                  <a:ext uri="{FF2B5EF4-FFF2-40B4-BE49-F238E27FC236}">
                    <a16:creationId xmlns:a16="http://schemas.microsoft.com/office/drawing/2014/main" id="{5DB0E2B8-6204-A20D-F723-FF5ABBEB18BB}"/>
                  </a:ext>
                </a:extLst>
              </p:cNvPr>
              <p:cNvCxnSpPr>
                <a:cxnSpLocks/>
              </p:cNvCxnSpPr>
              <p:nvPr/>
            </p:nvCxnSpPr>
            <p:spPr>
              <a:xfrm>
                <a:off x="2016327" y="2071243"/>
                <a:ext cx="1926967" cy="0"/>
              </a:xfrm>
              <a:prstGeom prst="line">
                <a:avLst/>
              </a:prstGeom>
              <a:ln w="9525" cap="rnd">
                <a:solidFill>
                  <a:schemeClr val="tx1">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grpSp>
        <p:grpSp>
          <p:nvGrpSpPr>
            <p:cNvPr id="44" name="グループ化 43">
              <a:extLst>
                <a:ext uri="{FF2B5EF4-FFF2-40B4-BE49-F238E27FC236}">
                  <a16:creationId xmlns:a16="http://schemas.microsoft.com/office/drawing/2014/main" id="{E41559F2-0D93-B4FD-271B-A59DF55378F7}"/>
                </a:ext>
              </a:extLst>
            </p:cNvPr>
            <p:cNvGrpSpPr/>
            <p:nvPr/>
          </p:nvGrpSpPr>
          <p:grpSpPr>
            <a:xfrm>
              <a:off x="7453137" y="2282998"/>
              <a:ext cx="2790810" cy="508769"/>
              <a:chOff x="7177767" y="1716015"/>
              <a:chExt cx="3376875" cy="559646"/>
            </a:xfrm>
          </p:grpSpPr>
          <p:sp>
            <p:nvSpPr>
              <p:cNvPr id="58" name="正方形/長方形 57">
                <a:extLst>
                  <a:ext uri="{FF2B5EF4-FFF2-40B4-BE49-F238E27FC236}">
                    <a16:creationId xmlns:a16="http://schemas.microsoft.com/office/drawing/2014/main" id="{45257059-21CE-9B45-EEE6-13B5450A2BC2}"/>
                  </a:ext>
                </a:extLst>
              </p:cNvPr>
              <p:cNvSpPr/>
              <p:nvPr/>
            </p:nvSpPr>
            <p:spPr>
              <a:xfrm>
                <a:off x="7177767" y="1716015"/>
                <a:ext cx="3376875" cy="559646"/>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400" spc="600" dirty="0">
                    <a:solidFill>
                      <a:schemeClr val="tx1"/>
                    </a:solidFill>
                    <a:latin typeface="DIN Alternate" panose="020B0500000000000000" pitchFamily="34" charset="0"/>
                  </a:rPr>
                  <a:t>CONSUMER</a:t>
                </a:r>
              </a:p>
              <a:p>
                <a:pPr algn="ctr"/>
                <a:r>
                  <a:rPr lang="ja-JP" altLang="en-US" sz="1000" spc="600">
                    <a:solidFill>
                      <a:schemeClr val="tx1"/>
                    </a:solidFill>
                    <a:latin typeface="DIN Alternate" panose="020B0500000000000000" pitchFamily="34" charset="0"/>
                  </a:rPr>
                  <a:t>（消費者・利用者）</a:t>
                </a:r>
                <a:endParaRPr kumimoji="1" lang="ja-JP" altLang="en-US" sz="1000" spc="600" dirty="0">
                  <a:solidFill>
                    <a:schemeClr val="tx1"/>
                  </a:solidFill>
                  <a:latin typeface="DIN Alternate" panose="020B0500000000000000" pitchFamily="34" charset="0"/>
                </a:endParaRPr>
              </a:p>
            </p:txBody>
          </p:sp>
          <p:cxnSp>
            <p:nvCxnSpPr>
              <p:cNvPr id="59" name="直線コネクタ 58">
                <a:extLst>
                  <a:ext uri="{FF2B5EF4-FFF2-40B4-BE49-F238E27FC236}">
                    <a16:creationId xmlns:a16="http://schemas.microsoft.com/office/drawing/2014/main" id="{7CFD3587-3AB6-B405-5B06-77A7D73C97B8}"/>
                  </a:ext>
                </a:extLst>
              </p:cNvPr>
              <p:cNvCxnSpPr>
                <a:cxnSpLocks/>
              </p:cNvCxnSpPr>
              <p:nvPr/>
            </p:nvCxnSpPr>
            <p:spPr>
              <a:xfrm>
                <a:off x="7426395" y="2019085"/>
                <a:ext cx="2821273" cy="0"/>
              </a:xfrm>
              <a:prstGeom prst="line">
                <a:avLst/>
              </a:prstGeom>
              <a:ln w="9525" cap="rnd">
                <a:solidFill>
                  <a:schemeClr val="tx1">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grpSp>
        <p:cxnSp>
          <p:nvCxnSpPr>
            <p:cNvPr id="45" name="直線矢印コネクタ 44">
              <a:extLst>
                <a:ext uri="{FF2B5EF4-FFF2-40B4-BE49-F238E27FC236}">
                  <a16:creationId xmlns:a16="http://schemas.microsoft.com/office/drawing/2014/main" id="{CA3F3F42-BA21-6776-562A-FA30D56CAEB6}"/>
                </a:ext>
              </a:extLst>
            </p:cNvPr>
            <p:cNvCxnSpPr>
              <a:cxnSpLocks/>
            </p:cNvCxnSpPr>
            <p:nvPr/>
          </p:nvCxnSpPr>
          <p:spPr>
            <a:xfrm>
              <a:off x="3794047" y="3563724"/>
              <a:ext cx="1221515" cy="0"/>
            </a:xfrm>
            <a:prstGeom prst="straightConnector1">
              <a:avLst/>
            </a:prstGeom>
            <a:ln w="38100" cap="rnd">
              <a:solidFill>
                <a:schemeClr val="tx1">
                  <a:lumMod val="85000"/>
                  <a:lumOff val="15000"/>
                </a:schemeClr>
              </a:soli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46" name="テキスト ボックス 45">
              <a:extLst>
                <a:ext uri="{FF2B5EF4-FFF2-40B4-BE49-F238E27FC236}">
                  <a16:creationId xmlns:a16="http://schemas.microsoft.com/office/drawing/2014/main" id="{502D752E-3947-06F0-D503-5E3A569733F6}"/>
                </a:ext>
              </a:extLst>
            </p:cNvPr>
            <p:cNvSpPr txBox="1"/>
            <p:nvPr/>
          </p:nvSpPr>
          <p:spPr>
            <a:xfrm>
              <a:off x="3923561" y="3433850"/>
              <a:ext cx="829198" cy="287772"/>
            </a:xfrm>
            <a:prstGeom prst="rect">
              <a:avLst/>
            </a:prstGeom>
            <a:solidFill>
              <a:schemeClr val="tx1">
                <a:lumMod val="85000"/>
                <a:lumOff val="15000"/>
              </a:schemeClr>
            </a:solidFill>
            <a:ln w="9525" cap="rnd" cmpd="sng" algn="ctr">
              <a:solidFill>
                <a:schemeClr val="bg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r>
                <a:rPr kumimoji="1" lang="ja-JP" altLang="en-US" sz="900">
                  <a:solidFill>
                    <a:schemeClr val="bg1"/>
                  </a:solidFill>
                  <a:latin typeface="Hiragino Sans W5" panose="020B0400000000000000" pitchFamily="34" charset="-128"/>
                  <a:ea typeface="Hiragino Sans W5" panose="020B0400000000000000" pitchFamily="34" charset="-128"/>
                </a:rPr>
                <a:t>商品設置</a:t>
              </a:r>
              <a:endParaRPr kumimoji="1" lang="ja-JP" altLang="en-US" sz="900" dirty="0">
                <a:solidFill>
                  <a:schemeClr val="bg1"/>
                </a:solidFill>
                <a:latin typeface="Hiragino Sans W5" panose="020B0400000000000000" pitchFamily="34" charset="-128"/>
                <a:ea typeface="Hiragino Sans W5" panose="020B0400000000000000" pitchFamily="34" charset="-128"/>
              </a:endParaRPr>
            </a:p>
          </p:txBody>
        </p:sp>
        <p:cxnSp>
          <p:nvCxnSpPr>
            <p:cNvPr id="47" name="直線矢印コネクタ 46">
              <a:extLst>
                <a:ext uri="{FF2B5EF4-FFF2-40B4-BE49-F238E27FC236}">
                  <a16:creationId xmlns:a16="http://schemas.microsoft.com/office/drawing/2014/main" id="{8CCB2B38-B916-676D-A88E-F44B6A5F07E4}"/>
                </a:ext>
              </a:extLst>
            </p:cNvPr>
            <p:cNvCxnSpPr>
              <a:cxnSpLocks/>
            </p:cNvCxnSpPr>
            <p:nvPr/>
          </p:nvCxnSpPr>
          <p:spPr>
            <a:xfrm>
              <a:off x="7456053" y="3563724"/>
              <a:ext cx="1283313" cy="0"/>
            </a:xfrm>
            <a:prstGeom prst="straightConnector1">
              <a:avLst/>
            </a:prstGeom>
            <a:ln w="38100" cap="rnd">
              <a:solidFill>
                <a:schemeClr val="tx1">
                  <a:lumMod val="85000"/>
                  <a:lumOff val="15000"/>
                </a:schemeClr>
              </a:soli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94E9AE9F-999C-2050-A273-83E6E445A81F}"/>
                </a:ext>
              </a:extLst>
            </p:cNvPr>
            <p:cNvSpPr txBox="1"/>
            <p:nvPr/>
          </p:nvSpPr>
          <p:spPr>
            <a:xfrm>
              <a:off x="7594293" y="3433849"/>
              <a:ext cx="829198" cy="287771"/>
            </a:xfrm>
            <a:prstGeom prst="rect">
              <a:avLst/>
            </a:prstGeom>
            <a:solidFill>
              <a:schemeClr val="tx1">
                <a:lumMod val="85000"/>
                <a:lumOff val="15000"/>
              </a:schemeClr>
            </a:solidFill>
            <a:ln w="9525" cap="rnd" cmpd="sng" algn="ctr">
              <a:solidFill>
                <a:schemeClr val="bg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r>
                <a:rPr kumimoji="1" lang="ja-JP" altLang="en-US" sz="900">
                  <a:solidFill>
                    <a:schemeClr val="bg1"/>
                  </a:solidFill>
                  <a:latin typeface="Hiragino Sans W5" panose="020B0400000000000000" pitchFamily="34" charset="-128"/>
                  <a:ea typeface="Hiragino Sans W5" panose="020B0400000000000000" pitchFamily="34" charset="-128"/>
                </a:rPr>
                <a:t>体験提供</a:t>
              </a:r>
              <a:endParaRPr kumimoji="1" lang="ja-JP" altLang="en-US" sz="900" dirty="0">
                <a:solidFill>
                  <a:schemeClr val="bg1"/>
                </a:solidFill>
                <a:latin typeface="Hiragino Sans W5" panose="020B0400000000000000" pitchFamily="34" charset="-128"/>
                <a:ea typeface="Hiragino Sans W5" panose="020B0400000000000000" pitchFamily="34" charset="-128"/>
              </a:endParaRPr>
            </a:p>
          </p:txBody>
        </p:sp>
        <p:pic>
          <p:nvPicPr>
            <p:cNvPr id="49" name="図 48" descr="スキー, 男, スポーツゲーム, 雪 が含まれている画像&#10;&#10;自動的に生成された説明">
              <a:extLst>
                <a:ext uri="{FF2B5EF4-FFF2-40B4-BE49-F238E27FC236}">
                  <a16:creationId xmlns:a16="http://schemas.microsoft.com/office/drawing/2014/main" id="{F51D3E74-0897-CE31-E1B9-E6C14E663307}"/>
                </a:ext>
              </a:extLst>
            </p:cNvPr>
            <p:cNvPicPr>
              <a:picLocks noChangeAspect="1"/>
            </p:cNvPicPr>
            <p:nvPr/>
          </p:nvPicPr>
          <p:blipFill>
            <a:blip r:embed="rId7" cstate="hqprint">
              <a:clrChange>
                <a:clrFrom>
                  <a:srgbClr val="FFFFFF"/>
                </a:clrFrom>
                <a:clrTo>
                  <a:srgbClr val="FFFFFF">
                    <a:alpha val="0"/>
                  </a:srgbClr>
                </a:clrTo>
              </a:clrChange>
              <a:extLst>
                <a:ext uri="{28A0092B-C50C-407E-A947-70E740481C1C}">
                  <a14:useLocalDpi xmlns:a14="http://schemas.microsoft.com/office/drawing/2010/main"/>
                </a:ext>
              </a:extLst>
            </a:blip>
            <a:srcRect r="14963"/>
            <a:stretch/>
          </p:blipFill>
          <p:spPr>
            <a:xfrm>
              <a:off x="7738471" y="5026211"/>
              <a:ext cx="1362999" cy="1343810"/>
            </a:xfrm>
            <a:prstGeom prst="rect">
              <a:avLst/>
            </a:prstGeom>
          </p:spPr>
        </p:pic>
        <p:cxnSp>
          <p:nvCxnSpPr>
            <p:cNvPr id="50" name="直線矢印コネクタ 36">
              <a:extLst>
                <a:ext uri="{FF2B5EF4-FFF2-40B4-BE49-F238E27FC236}">
                  <a16:creationId xmlns:a16="http://schemas.microsoft.com/office/drawing/2014/main" id="{CF0FF2E3-F1E7-D163-03AA-E1EEB418C99B}"/>
                </a:ext>
              </a:extLst>
            </p:cNvPr>
            <p:cNvCxnSpPr>
              <a:cxnSpLocks/>
            </p:cNvCxnSpPr>
            <p:nvPr/>
          </p:nvCxnSpPr>
          <p:spPr>
            <a:xfrm rot="5400000">
              <a:off x="8977189" y="4587573"/>
              <a:ext cx="1187407" cy="749177"/>
            </a:xfrm>
            <a:prstGeom prst="curvedConnector2">
              <a:avLst/>
            </a:prstGeom>
            <a:ln w="38100" cap="rnd">
              <a:solidFill>
                <a:schemeClr val="tx1">
                  <a:lumMod val="85000"/>
                  <a:lumOff val="15000"/>
                </a:schemeClr>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a:extLst>
                <a:ext uri="{FF2B5EF4-FFF2-40B4-BE49-F238E27FC236}">
                  <a16:creationId xmlns:a16="http://schemas.microsoft.com/office/drawing/2014/main" id="{1A8350BF-E031-D96F-D63F-8ED3A982E5D5}"/>
                </a:ext>
              </a:extLst>
            </p:cNvPr>
            <p:cNvCxnSpPr>
              <a:cxnSpLocks/>
            </p:cNvCxnSpPr>
            <p:nvPr/>
          </p:nvCxnSpPr>
          <p:spPr>
            <a:xfrm flipH="1">
              <a:off x="3777484" y="5604422"/>
              <a:ext cx="1154458" cy="0"/>
            </a:xfrm>
            <a:prstGeom prst="straightConnector1">
              <a:avLst/>
            </a:prstGeom>
            <a:ln w="38100" cap="rnd">
              <a:solidFill>
                <a:schemeClr val="tx1">
                  <a:lumMod val="85000"/>
                  <a:lumOff val="15000"/>
                </a:schemeClr>
              </a:soli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52" name="テキスト ボックス 51">
              <a:extLst>
                <a:ext uri="{FF2B5EF4-FFF2-40B4-BE49-F238E27FC236}">
                  <a16:creationId xmlns:a16="http://schemas.microsoft.com/office/drawing/2014/main" id="{B0AE0585-965A-D88F-67D5-CF58B3314761}"/>
                </a:ext>
              </a:extLst>
            </p:cNvPr>
            <p:cNvSpPr txBox="1"/>
            <p:nvPr/>
          </p:nvSpPr>
          <p:spPr>
            <a:xfrm>
              <a:off x="7979587" y="5666009"/>
              <a:ext cx="1185711" cy="287771"/>
            </a:xfrm>
            <a:prstGeom prst="rect">
              <a:avLst/>
            </a:prstGeom>
            <a:solidFill>
              <a:schemeClr val="tx1">
                <a:lumMod val="85000"/>
                <a:lumOff val="15000"/>
              </a:schemeClr>
            </a:solidFill>
            <a:ln w="9525" cap="rnd" cmpd="sng" algn="ctr">
              <a:solidFill>
                <a:schemeClr val="bg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r>
                <a:rPr kumimoji="1" lang="ja-JP" altLang="en-US" sz="900">
                  <a:solidFill>
                    <a:schemeClr val="bg1"/>
                  </a:solidFill>
                  <a:latin typeface="Hiragino Sans W5" panose="020B0400000000000000" pitchFamily="34" charset="-128"/>
                  <a:ea typeface="Hiragino Sans W5" panose="020B0400000000000000" pitchFamily="34" charset="-128"/>
                </a:rPr>
                <a:t>アンケート実施</a:t>
              </a:r>
              <a:endParaRPr kumimoji="1" lang="ja-JP" altLang="en-US" sz="900" dirty="0">
                <a:solidFill>
                  <a:schemeClr val="bg1"/>
                </a:solidFill>
                <a:latin typeface="Hiragino Sans W5" panose="020B0400000000000000" pitchFamily="34" charset="-128"/>
                <a:ea typeface="Hiragino Sans W5" panose="020B0400000000000000" pitchFamily="34" charset="-128"/>
              </a:endParaRPr>
            </a:p>
          </p:txBody>
        </p:sp>
        <p:sp>
          <p:nvSpPr>
            <p:cNvPr id="53" name="テキスト ボックス 52">
              <a:extLst>
                <a:ext uri="{FF2B5EF4-FFF2-40B4-BE49-F238E27FC236}">
                  <a16:creationId xmlns:a16="http://schemas.microsoft.com/office/drawing/2014/main" id="{82A994E4-5CAA-AFAF-C9FB-9E60B278C711}"/>
                </a:ext>
              </a:extLst>
            </p:cNvPr>
            <p:cNvSpPr txBox="1"/>
            <p:nvPr/>
          </p:nvSpPr>
          <p:spPr>
            <a:xfrm>
              <a:off x="4089895" y="5460536"/>
              <a:ext cx="622989" cy="287771"/>
            </a:xfrm>
            <a:prstGeom prst="rect">
              <a:avLst/>
            </a:prstGeom>
            <a:solidFill>
              <a:schemeClr val="tx1">
                <a:lumMod val="85000"/>
                <a:lumOff val="15000"/>
              </a:schemeClr>
            </a:solidFill>
            <a:ln w="9525" cap="rnd" cmpd="sng" algn="ctr">
              <a:solidFill>
                <a:schemeClr val="bg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r>
                <a:rPr kumimoji="1" lang="ja-JP" altLang="en-US" sz="900">
                  <a:solidFill>
                    <a:schemeClr val="bg1"/>
                  </a:solidFill>
                  <a:latin typeface="Hiragino Sans W5" panose="020B0400000000000000" pitchFamily="34" charset="-128"/>
                  <a:ea typeface="Hiragino Sans W5" panose="020B0400000000000000" pitchFamily="34" charset="-128"/>
                </a:rPr>
                <a:t>ご納品</a:t>
              </a:r>
              <a:endParaRPr kumimoji="1" lang="ja-JP" altLang="en-US" sz="900" dirty="0">
                <a:solidFill>
                  <a:schemeClr val="bg1"/>
                </a:solidFill>
                <a:latin typeface="Hiragino Sans W5" panose="020B0400000000000000" pitchFamily="34" charset="-128"/>
                <a:ea typeface="Hiragino Sans W5" panose="020B0400000000000000" pitchFamily="34" charset="-128"/>
              </a:endParaRPr>
            </a:p>
          </p:txBody>
        </p:sp>
        <p:sp>
          <p:nvSpPr>
            <p:cNvPr id="54" name="テキスト ボックス 53">
              <a:extLst>
                <a:ext uri="{FF2B5EF4-FFF2-40B4-BE49-F238E27FC236}">
                  <a16:creationId xmlns:a16="http://schemas.microsoft.com/office/drawing/2014/main" id="{B372292F-3B55-DBF6-7471-E91F9F154127}"/>
                </a:ext>
              </a:extLst>
            </p:cNvPr>
            <p:cNvSpPr txBox="1"/>
            <p:nvPr/>
          </p:nvSpPr>
          <p:spPr>
            <a:xfrm>
              <a:off x="7548253" y="4006473"/>
              <a:ext cx="2160144" cy="585630"/>
            </a:xfrm>
            <a:prstGeom prst="rect">
              <a:avLst/>
            </a:prstGeom>
            <a:noFill/>
          </p:spPr>
          <p:txBody>
            <a:bodyPr wrap="square" anchor="ctr">
              <a:spAutoFit/>
            </a:bodyPr>
            <a:lstStyle/>
            <a:p>
              <a:pPr marL="171450" indent="-171450">
                <a:lnSpc>
                  <a:spcPct val="150000"/>
                </a:lnSpc>
                <a:buFont typeface="Arial" panose="020B0604020202020204" pitchFamily="34" charset="0"/>
                <a:buChar char="•"/>
              </a:pPr>
              <a:r>
                <a:rPr lang="ja-JP" altLang="en-US" sz="800">
                  <a:solidFill>
                    <a:schemeClr val="tx1">
                      <a:lumMod val="85000"/>
                      <a:lumOff val="15000"/>
                    </a:schemeClr>
                  </a:solidFill>
                  <a:latin typeface="Hiragino Sans W5" panose="020B0400000000000000" pitchFamily="34" charset="-128"/>
                  <a:ea typeface="Hiragino Sans W5" panose="020B0400000000000000" pitchFamily="34" charset="-128"/>
                </a:rPr>
                <a:t>新たな商品との出会い</a:t>
              </a:r>
            </a:p>
            <a:p>
              <a:pPr marL="171450" indent="-171450">
                <a:lnSpc>
                  <a:spcPct val="150000"/>
                </a:lnSpc>
                <a:buFont typeface="Arial" panose="020B0604020202020204" pitchFamily="34" charset="0"/>
                <a:buChar char="•"/>
              </a:pPr>
              <a:r>
                <a:rPr lang="ja-JP" altLang="en-US" sz="800">
                  <a:solidFill>
                    <a:schemeClr val="tx1">
                      <a:lumMod val="85000"/>
                      <a:lumOff val="15000"/>
                    </a:schemeClr>
                  </a:solidFill>
                  <a:latin typeface="Hiragino Sans W5" panose="020B0400000000000000" pitchFamily="34" charset="-128"/>
                  <a:ea typeface="Hiragino Sans W5" panose="020B0400000000000000" pitchFamily="34" charset="-128"/>
                </a:rPr>
                <a:t>実際に商品に触れる機会</a:t>
              </a:r>
            </a:p>
          </p:txBody>
        </p:sp>
        <p:sp>
          <p:nvSpPr>
            <p:cNvPr id="55" name="テキスト ボックス 54">
              <a:extLst>
                <a:ext uri="{FF2B5EF4-FFF2-40B4-BE49-F238E27FC236}">
                  <a16:creationId xmlns:a16="http://schemas.microsoft.com/office/drawing/2014/main" id="{2ADBF831-65ED-2A33-A2E0-5D7E3F2857CA}"/>
                </a:ext>
              </a:extLst>
            </p:cNvPr>
            <p:cNvSpPr txBox="1"/>
            <p:nvPr/>
          </p:nvSpPr>
          <p:spPr>
            <a:xfrm>
              <a:off x="7696812" y="6299895"/>
              <a:ext cx="2021088" cy="585630"/>
            </a:xfrm>
            <a:prstGeom prst="rect">
              <a:avLst/>
            </a:prstGeom>
            <a:noFill/>
          </p:spPr>
          <p:txBody>
            <a:bodyPr wrap="square" anchor="ctr">
              <a:spAutoFit/>
            </a:bodyPr>
            <a:lstStyle/>
            <a:p>
              <a:pPr marL="171450" indent="-171450">
                <a:lnSpc>
                  <a:spcPct val="150000"/>
                </a:lnSpc>
                <a:buFont typeface="Arial" panose="020B0604020202020204" pitchFamily="34" charset="0"/>
                <a:buChar char="•"/>
              </a:pPr>
              <a:r>
                <a:rPr lang="ja-JP" altLang="en-US" sz="800">
                  <a:solidFill>
                    <a:schemeClr val="tx1">
                      <a:lumMod val="85000"/>
                      <a:lumOff val="15000"/>
                    </a:schemeClr>
                  </a:solidFill>
                  <a:latin typeface="Hiragino Sans W5" panose="020B0400000000000000" pitchFamily="34" charset="-128"/>
                  <a:ea typeface="Hiragino Sans W5" panose="020B0400000000000000" pitchFamily="34" charset="-128"/>
                </a:rPr>
                <a:t>商品に関する</a:t>
              </a:r>
              <a:r>
                <a:rPr lang="en-US" altLang="ja-JP" sz="800" dirty="0">
                  <a:solidFill>
                    <a:schemeClr val="tx1">
                      <a:lumMod val="85000"/>
                      <a:lumOff val="15000"/>
                    </a:schemeClr>
                  </a:solidFill>
                  <a:latin typeface="Hiragino Sans W5" panose="020B0400000000000000" pitchFamily="34" charset="-128"/>
                  <a:ea typeface="Hiragino Sans W5" panose="020B0400000000000000" pitchFamily="34" charset="-128"/>
                </a:rPr>
                <a:t>”</a:t>
              </a:r>
              <a:r>
                <a:rPr lang="ja-JP" altLang="en-US" sz="800">
                  <a:solidFill>
                    <a:schemeClr val="tx1">
                      <a:lumMod val="85000"/>
                      <a:lumOff val="15000"/>
                    </a:schemeClr>
                  </a:solidFill>
                  <a:latin typeface="Hiragino Sans W5" panose="020B0400000000000000" pitchFamily="34" charset="-128"/>
                  <a:ea typeface="Hiragino Sans W5" panose="020B0400000000000000" pitchFamily="34" charset="-128"/>
                </a:rPr>
                <a:t>生の声</a:t>
              </a:r>
              <a:r>
                <a:rPr lang="en-US" altLang="ja-JP" sz="800" dirty="0">
                  <a:solidFill>
                    <a:schemeClr val="tx1">
                      <a:lumMod val="85000"/>
                      <a:lumOff val="15000"/>
                    </a:schemeClr>
                  </a:solidFill>
                  <a:latin typeface="Hiragino Sans W5" panose="020B0400000000000000" pitchFamily="34" charset="-128"/>
                  <a:ea typeface="Hiragino Sans W5" panose="020B0400000000000000" pitchFamily="34" charset="-128"/>
                </a:rPr>
                <a:t>”</a:t>
              </a:r>
            </a:p>
            <a:p>
              <a:pPr marL="171450" indent="-171450">
                <a:lnSpc>
                  <a:spcPct val="150000"/>
                </a:lnSpc>
                <a:buFont typeface="Arial" panose="020B0604020202020204" pitchFamily="34" charset="0"/>
                <a:buChar char="•"/>
              </a:pPr>
              <a:r>
                <a:rPr lang="ja-JP" altLang="en-US" sz="800">
                  <a:solidFill>
                    <a:schemeClr val="tx1">
                      <a:lumMod val="85000"/>
                      <a:lumOff val="15000"/>
                    </a:schemeClr>
                  </a:solidFill>
                  <a:latin typeface="Hiragino Sans W5" panose="020B0400000000000000" pitchFamily="34" charset="-128"/>
                  <a:ea typeface="Hiragino Sans W5" panose="020B0400000000000000" pitchFamily="34" charset="-128"/>
                </a:rPr>
                <a:t>定量化した調査データ</a:t>
              </a:r>
            </a:p>
          </p:txBody>
        </p:sp>
        <p:sp>
          <p:nvSpPr>
            <p:cNvPr id="56" name="テキスト ボックス 55">
              <a:extLst>
                <a:ext uri="{FF2B5EF4-FFF2-40B4-BE49-F238E27FC236}">
                  <a16:creationId xmlns:a16="http://schemas.microsoft.com/office/drawing/2014/main" id="{EB15EAA8-CBDE-F0DA-FFF4-90470AF494ED}"/>
                </a:ext>
              </a:extLst>
            </p:cNvPr>
            <p:cNvSpPr txBox="1"/>
            <p:nvPr/>
          </p:nvSpPr>
          <p:spPr>
            <a:xfrm>
              <a:off x="2509939" y="6141840"/>
              <a:ext cx="2442856" cy="585629"/>
            </a:xfrm>
            <a:prstGeom prst="rect">
              <a:avLst/>
            </a:prstGeom>
            <a:noFill/>
          </p:spPr>
          <p:txBody>
            <a:bodyPr wrap="square" anchor="ctr">
              <a:spAutoFit/>
            </a:bodyPr>
            <a:lstStyle/>
            <a:p>
              <a:pPr marL="171450" indent="-171450">
                <a:lnSpc>
                  <a:spcPct val="150000"/>
                </a:lnSpc>
                <a:buFont typeface="Arial" panose="020B0604020202020204" pitchFamily="34" charset="0"/>
                <a:buChar char="•"/>
              </a:pPr>
              <a:r>
                <a:rPr lang="ja-JP" altLang="en-US" sz="800">
                  <a:solidFill>
                    <a:schemeClr val="tx1">
                      <a:lumMod val="85000"/>
                      <a:lumOff val="15000"/>
                    </a:schemeClr>
                  </a:solidFill>
                  <a:latin typeface="Hiragino Sans W5" panose="020B0400000000000000" pitchFamily="34" charset="-128"/>
                  <a:ea typeface="Hiragino Sans W5" panose="020B0400000000000000" pitchFamily="34" charset="-128"/>
                </a:rPr>
                <a:t>興味、購入意向把握など</a:t>
              </a:r>
              <a:endParaRPr lang="en-US" altLang="ja-JP" sz="800" dirty="0">
                <a:solidFill>
                  <a:schemeClr val="tx1">
                    <a:lumMod val="85000"/>
                    <a:lumOff val="15000"/>
                  </a:schemeClr>
                </a:solidFill>
                <a:latin typeface="Hiragino Sans W5" panose="020B0400000000000000" pitchFamily="34" charset="-128"/>
                <a:ea typeface="Hiragino Sans W5" panose="020B0400000000000000" pitchFamily="34" charset="-128"/>
              </a:endParaRPr>
            </a:p>
            <a:p>
              <a:pPr marL="171450" indent="-171450">
                <a:lnSpc>
                  <a:spcPct val="150000"/>
                </a:lnSpc>
                <a:buFont typeface="Arial" panose="020B0604020202020204" pitchFamily="34" charset="0"/>
                <a:buChar char="•"/>
              </a:pPr>
              <a:r>
                <a:rPr lang="ja-JP" altLang="en-US" sz="800">
                  <a:solidFill>
                    <a:schemeClr val="tx1">
                      <a:lumMod val="85000"/>
                      <a:lumOff val="15000"/>
                    </a:schemeClr>
                  </a:solidFill>
                  <a:latin typeface="Hiragino Sans W5" panose="020B0400000000000000" pitchFamily="34" charset="-128"/>
                  <a:ea typeface="Hiragino Sans W5" panose="020B0400000000000000" pitchFamily="34" charset="-128"/>
                </a:rPr>
                <a:t>マーケティング活動への反映</a:t>
              </a:r>
            </a:p>
          </p:txBody>
        </p:sp>
        <p:sp>
          <p:nvSpPr>
            <p:cNvPr id="57" name="テキスト ボックス 56">
              <a:extLst>
                <a:ext uri="{FF2B5EF4-FFF2-40B4-BE49-F238E27FC236}">
                  <a16:creationId xmlns:a16="http://schemas.microsoft.com/office/drawing/2014/main" id="{C5552AC9-DBF4-B059-6B83-CA8E5435B772}"/>
                </a:ext>
              </a:extLst>
            </p:cNvPr>
            <p:cNvSpPr txBox="1"/>
            <p:nvPr/>
          </p:nvSpPr>
          <p:spPr>
            <a:xfrm>
              <a:off x="2614368" y="3957338"/>
              <a:ext cx="1787882" cy="585630"/>
            </a:xfrm>
            <a:prstGeom prst="rect">
              <a:avLst/>
            </a:prstGeom>
            <a:noFill/>
          </p:spPr>
          <p:txBody>
            <a:bodyPr wrap="square" anchor="ctr">
              <a:spAutoFit/>
            </a:bodyPr>
            <a:lstStyle/>
            <a:p>
              <a:pPr marL="171450" indent="-171450">
                <a:lnSpc>
                  <a:spcPct val="150000"/>
                </a:lnSpc>
                <a:buFont typeface="Arial" panose="020B0604020202020204" pitchFamily="34" charset="0"/>
                <a:buChar char="•"/>
              </a:pPr>
              <a:r>
                <a:rPr lang="ja-JP" altLang="en-US" sz="800">
                  <a:solidFill>
                    <a:schemeClr val="tx1">
                      <a:lumMod val="85000"/>
                      <a:lumOff val="15000"/>
                    </a:schemeClr>
                  </a:solidFill>
                  <a:latin typeface="Hiragino Sans W5" panose="020B0400000000000000" pitchFamily="34" charset="-128"/>
                  <a:ea typeface="Hiragino Sans W5" panose="020B0400000000000000" pitchFamily="34" charset="-128"/>
                </a:rPr>
                <a:t>商品の認知度向上</a:t>
              </a:r>
            </a:p>
            <a:p>
              <a:pPr marL="171450" indent="-171450">
                <a:lnSpc>
                  <a:spcPct val="150000"/>
                </a:lnSpc>
                <a:buFont typeface="Arial" panose="020B0604020202020204" pitchFamily="34" charset="0"/>
                <a:buChar char="•"/>
              </a:pPr>
              <a:r>
                <a:rPr lang="ja-JP" altLang="en-US" sz="800">
                  <a:solidFill>
                    <a:schemeClr val="tx1">
                      <a:lumMod val="85000"/>
                      <a:lumOff val="15000"/>
                    </a:schemeClr>
                  </a:solidFill>
                  <a:latin typeface="Hiragino Sans W5" panose="020B0400000000000000" pitchFamily="34" charset="-128"/>
                  <a:ea typeface="Hiragino Sans W5" panose="020B0400000000000000" pitchFamily="34" charset="-128"/>
                </a:rPr>
                <a:t>商品への興味喚起</a:t>
              </a:r>
            </a:p>
          </p:txBody>
        </p:sp>
      </p:grpSp>
      <p:sp>
        <p:nvSpPr>
          <p:cNvPr id="2" name="スライド番号プレースホルダ 3">
            <a:extLst>
              <a:ext uri="{FF2B5EF4-FFF2-40B4-BE49-F238E27FC236}">
                <a16:creationId xmlns:a16="http://schemas.microsoft.com/office/drawing/2014/main" id="{DEB785B7-BFD3-B51C-804A-6839546DFD1D}"/>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23</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5" name="正方形/長方形 4">
            <a:extLst>
              <a:ext uri="{FF2B5EF4-FFF2-40B4-BE49-F238E27FC236}">
                <a16:creationId xmlns:a16="http://schemas.microsoft.com/office/drawing/2014/main" id="{64C0A188-A28D-3AA4-5B9F-57940FE376DB}"/>
              </a:ext>
            </a:extLst>
          </p:cNvPr>
          <p:cNvSpPr/>
          <p:nvPr/>
        </p:nvSpPr>
        <p:spPr>
          <a:xfrm>
            <a:off x="7712738" y="6525541"/>
            <a:ext cx="4767092" cy="303929"/>
          </a:xfrm>
          <a:prstGeom prst="rect">
            <a:avLst/>
          </a:prstGeom>
        </p:spPr>
        <p:txBody>
          <a:bodyPr wrap="square">
            <a:spAutoFit/>
          </a:bodyPr>
          <a:lstStyle/>
          <a:p>
            <a:pPr>
              <a:lnSpc>
                <a:spcPct val="150000"/>
              </a:lnSpc>
            </a:pPr>
            <a:r>
              <a:rPr lang="ja-JP" altLang="en-US" sz="1000">
                <a:solidFill>
                  <a:srgbClr val="FF6E26"/>
                </a:solidFill>
                <a:latin typeface="DIN Alternate" panose="020B0500000000000000" pitchFamily="34" charset="0"/>
                <a:ea typeface="Hiragino Sans W1" panose="020B0300000000000000" pitchFamily="34" charset="-128"/>
              </a:rPr>
              <a:t>　　　　　　　　</a:t>
            </a:r>
            <a:r>
              <a:rPr lang="en" altLang="ja-JP" sz="1000" dirty="0">
                <a:solidFill>
                  <a:srgbClr val="FF6E26"/>
                </a:solidFill>
                <a:latin typeface="DIN Alternate" panose="020B0500000000000000" pitchFamily="34" charset="0"/>
                <a:ea typeface="Hiragino Sans W1" panose="020B0300000000000000" pitchFamily="34" charset="-128"/>
              </a:rPr>
              <a:t> October to </a:t>
            </a:r>
            <a:r>
              <a:rPr lang="en-US" altLang="ja-JP" sz="1000" dirty="0">
                <a:solidFill>
                  <a:srgbClr val="FF6E26"/>
                </a:solidFill>
                <a:latin typeface="DIN Alternate" panose="020B0500000000000000" pitchFamily="34" charset="0"/>
                <a:ea typeface="Hiragino Sans W1" panose="020B0300000000000000" pitchFamily="34" charset="-128"/>
              </a:rPr>
              <a:t>December</a:t>
            </a:r>
            <a:r>
              <a:rPr lang="en" altLang="ja-JP" sz="1000" dirty="0">
                <a:solidFill>
                  <a:srgbClr val="FF6E26"/>
                </a:solidFill>
                <a:latin typeface="DIN Alternate" panose="020B0500000000000000" pitchFamily="34" charset="0"/>
                <a:ea typeface="Hiragino Sans W1" panose="020B0300000000000000" pitchFamily="34" charset="-128"/>
              </a:rPr>
              <a:t> 2024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3790785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66466A74-9183-749C-5BFE-9D81CCBEA432}"/>
              </a:ext>
            </a:extLst>
          </p:cNvPr>
          <p:cNvSpPr/>
          <p:nvPr/>
        </p:nvSpPr>
        <p:spPr>
          <a:xfrm>
            <a:off x="408742" y="1807812"/>
            <a:ext cx="7983418" cy="1349728"/>
          </a:xfrm>
          <a:prstGeom prst="rect">
            <a:avLst/>
          </a:prstGeom>
        </p:spPr>
        <p:txBody>
          <a:bodyPr wrap="square">
            <a:spAutoFit/>
          </a:bodyPr>
          <a:lstStyle/>
          <a:p>
            <a:pPr>
              <a:lnSpc>
                <a:spcPts val="9500"/>
              </a:lnSpc>
            </a:pPr>
            <a:r>
              <a:rPr lang="en-US" altLang="ja-JP" sz="11500" b="1" spc="200" dirty="0">
                <a:ln w="19050">
                  <a:solidFill>
                    <a:srgbClr val="FF6E26"/>
                  </a:solidFill>
                </a:ln>
                <a:noFill/>
                <a:latin typeface="DIN Alternate" panose="020B0500000000000000" pitchFamily="34" charset="0"/>
                <a:ea typeface="Hiragino Sans W6" panose="020B0400000000000000" pitchFamily="34" charset="-128"/>
              </a:rPr>
              <a:t>APPENDIX</a:t>
            </a:r>
          </a:p>
        </p:txBody>
      </p:sp>
      <p:pic>
        <p:nvPicPr>
          <p:cNvPr id="5" name="図 4" descr="黒い背景に白い文字がある&#10;&#10;中程度の精度で自動的に生成された説明">
            <a:extLst>
              <a:ext uri="{FF2B5EF4-FFF2-40B4-BE49-F238E27FC236}">
                <a16:creationId xmlns:a16="http://schemas.microsoft.com/office/drawing/2014/main" id="{8359AE93-2D34-E8F0-8865-9F3AC1586F4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6" name="スライド番号プレースホルダ 3">
            <a:extLst>
              <a:ext uri="{FF2B5EF4-FFF2-40B4-BE49-F238E27FC236}">
                <a16:creationId xmlns:a16="http://schemas.microsoft.com/office/drawing/2014/main" id="{EE0D7636-1BF6-BF1E-A20B-E563E51B5E2C}"/>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24</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7" name="正方形/長方形 6">
            <a:extLst>
              <a:ext uri="{FF2B5EF4-FFF2-40B4-BE49-F238E27FC236}">
                <a16:creationId xmlns:a16="http://schemas.microsoft.com/office/drawing/2014/main" id="{254E82D2-72A7-4901-A871-0DCEDC2305BF}"/>
              </a:ext>
            </a:extLst>
          </p:cNvPr>
          <p:cNvSpPr/>
          <p:nvPr/>
        </p:nvSpPr>
        <p:spPr>
          <a:xfrm>
            <a:off x="7712738" y="6525541"/>
            <a:ext cx="4767092" cy="303929"/>
          </a:xfrm>
          <a:prstGeom prst="rect">
            <a:avLst/>
          </a:prstGeom>
        </p:spPr>
        <p:txBody>
          <a:bodyPr wrap="square">
            <a:spAutoFit/>
          </a:bodyPr>
          <a:lstStyle/>
          <a:p>
            <a:pPr>
              <a:lnSpc>
                <a:spcPct val="150000"/>
              </a:lnSpc>
            </a:pPr>
            <a:r>
              <a:rPr lang="ja-JP" altLang="en-US" sz="1000">
                <a:solidFill>
                  <a:srgbClr val="FF6E26"/>
                </a:solidFill>
                <a:latin typeface="DIN Alternate" panose="020B0500000000000000" pitchFamily="34" charset="0"/>
                <a:ea typeface="Hiragino Sans W1" panose="020B0300000000000000" pitchFamily="34" charset="-128"/>
              </a:rPr>
              <a:t>　　　　　　　　</a:t>
            </a:r>
            <a:r>
              <a:rPr lang="en" altLang="ja-JP" sz="1000" dirty="0">
                <a:solidFill>
                  <a:srgbClr val="FF6E26"/>
                </a:solidFill>
                <a:latin typeface="DIN Alternate" panose="020B0500000000000000" pitchFamily="34" charset="0"/>
                <a:ea typeface="Hiragino Sans W1" panose="020B0300000000000000" pitchFamily="34" charset="-128"/>
              </a:rPr>
              <a:t> October to </a:t>
            </a:r>
            <a:r>
              <a:rPr lang="en-US" altLang="ja-JP" sz="1000" dirty="0">
                <a:solidFill>
                  <a:srgbClr val="FF6E26"/>
                </a:solidFill>
                <a:latin typeface="DIN Alternate" panose="020B0500000000000000" pitchFamily="34" charset="0"/>
                <a:ea typeface="Hiragino Sans W1" panose="020B0300000000000000" pitchFamily="34" charset="-128"/>
              </a:rPr>
              <a:t>December</a:t>
            </a:r>
            <a:r>
              <a:rPr lang="en" altLang="ja-JP" sz="1000" dirty="0">
                <a:solidFill>
                  <a:srgbClr val="FF6E26"/>
                </a:solidFill>
                <a:latin typeface="DIN Alternate" panose="020B0500000000000000" pitchFamily="34" charset="0"/>
                <a:ea typeface="Hiragino Sans W1" panose="020B0300000000000000" pitchFamily="34" charset="-128"/>
              </a:rPr>
              <a:t> 2024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3408749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84DA7221-F21C-7441-88E6-BC17C5908324}"/>
              </a:ext>
            </a:extLst>
          </p:cNvPr>
          <p:cNvSpPr txBox="1"/>
          <p:nvPr/>
        </p:nvSpPr>
        <p:spPr>
          <a:xfrm>
            <a:off x="2389072" y="161966"/>
            <a:ext cx="6518398" cy="646331"/>
          </a:xfrm>
          <a:prstGeom prst="rect">
            <a:avLst/>
          </a:prstGeom>
          <a:noFill/>
          <a:effectLst/>
        </p:spPr>
        <p:txBody>
          <a:bodyPr wrap="square" rtlCol="0">
            <a:spAutoFit/>
          </a:bodyPr>
          <a:lstStyle/>
          <a:p>
            <a:r>
              <a:rPr lang="en-US" altLang="ja-JP" sz="3600" b="1" dirty="0">
                <a:solidFill>
                  <a:srgbClr val="FF6E26"/>
                </a:solidFill>
                <a:latin typeface="DIN Alternate" panose="020B0500000000000000" pitchFamily="34" charset="0"/>
                <a:ea typeface="Hiragino Sans W6" panose="020B0400000000000000" pitchFamily="34" charset="-128"/>
              </a:rPr>
              <a:t>HOW TO APPLY</a:t>
            </a:r>
          </a:p>
        </p:txBody>
      </p:sp>
      <p:sp>
        <p:nvSpPr>
          <p:cNvPr id="49" name="テキスト ボックス 48">
            <a:extLst>
              <a:ext uri="{FF2B5EF4-FFF2-40B4-BE49-F238E27FC236}">
                <a16:creationId xmlns:a16="http://schemas.microsoft.com/office/drawing/2014/main" id="{F82D877A-B77B-944E-B064-5796433AA60C}"/>
              </a:ext>
            </a:extLst>
          </p:cNvPr>
          <p:cNvSpPr txBox="1"/>
          <p:nvPr/>
        </p:nvSpPr>
        <p:spPr>
          <a:xfrm>
            <a:off x="2389072" y="599979"/>
            <a:ext cx="4695295" cy="456472"/>
          </a:xfrm>
          <a:prstGeom prst="rect">
            <a:avLst/>
          </a:prstGeom>
          <a:noFill/>
          <a:effectLst/>
        </p:spPr>
        <p:txBody>
          <a:bodyPr wrap="square" rtlCol="0">
            <a:spAutoFit/>
          </a:bodyPr>
          <a:lstStyle/>
          <a:p>
            <a:pPr>
              <a:lnSpc>
                <a:spcPct val="150000"/>
              </a:lnSpc>
            </a:pPr>
            <a:r>
              <a:rPr lang="ja-JP" altLang="en-US">
                <a:solidFill>
                  <a:srgbClr val="FF6E26"/>
                </a:solidFill>
                <a:latin typeface="Hiragino Kaku Gothic ProN W3" panose="020B0300000000000000" pitchFamily="34" charset="-128"/>
                <a:ea typeface="Hiragino Kaku Gothic ProN W3" panose="020B0300000000000000" pitchFamily="34" charset="-128"/>
              </a:rPr>
              <a:t>申し込み方法</a:t>
            </a:r>
            <a:endParaRPr lang="en-US" altLang="ja-JP" dirty="0">
              <a:solidFill>
                <a:srgbClr val="FF6E26"/>
              </a:solidFill>
              <a:latin typeface="Hiragino Kaku Gothic ProN W3" panose="020B0300000000000000" pitchFamily="34" charset="-128"/>
              <a:ea typeface="Hiragino Kaku Gothic ProN W3" panose="020B0300000000000000" pitchFamily="34" charset="-128"/>
            </a:endParaRPr>
          </a:p>
        </p:txBody>
      </p:sp>
      <p:pic>
        <p:nvPicPr>
          <p:cNvPr id="4" name="図 3" descr="黒い背景に白い文字がある&#10;&#10;中程度の精度で自動的に生成された説明">
            <a:extLst>
              <a:ext uri="{FF2B5EF4-FFF2-40B4-BE49-F238E27FC236}">
                <a16:creationId xmlns:a16="http://schemas.microsoft.com/office/drawing/2014/main" id="{C70C3A08-D815-4C71-8A4E-6125AC17126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98734" y="337144"/>
            <a:ext cx="940423" cy="339411"/>
          </a:xfrm>
          <a:prstGeom prst="rect">
            <a:avLst/>
          </a:prstGeom>
        </p:spPr>
      </p:pic>
      <p:sp>
        <p:nvSpPr>
          <p:cNvPr id="8" name="テキスト ボックス 7">
            <a:extLst>
              <a:ext uri="{FF2B5EF4-FFF2-40B4-BE49-F238E27FC236}">
                <a16:creationId xmlns:a16="http://schemas.microsoft.com/office/drawing/2014/main" id="{3BB875DF-F6EE-4202-24B7-79C04CEFC3A7}"/>
              </a:ext>
            </a:extLst>
          </p:cNvPr>
          <p:cNvSpPr txBox="1"/>
          <p:nvPr/>
        </p:nvSpPr>
        <p:spPr>
          <a:xfrm>
            <a:off x="1292926" y="2677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sp>
        <p:nvSpPr>
          <p:cNvPr id="89" name="Google Shape;110;p2">
            <a:extLst>
              <a:ext uri="{FF2B5EF4-FFF2-40B4-BE49-F238E27FC236}">
                <a16:creationId xmlns:a16="http://schemas.microsoft.com/office/drawing/2014/main" id="{004D1F65-E097-1B17-B7CA-3EBD4E8051FE}"/>
              </a:ext>
            </a:extLst>
          </p:cNvPr>
          <p:cNvSpPr txBox="1"/>
          <p:nvPr/>
        </p:nvSpPr>
        <p:spPr>
          <a:xfrm>
            <a:off x="1507051" y="1749155"/>
            <a:ext cx="1689192" cy="276999"/>
          </a:xfrm>
          <a:prstGeom prst="rect">
            <a:avLst/>
          </a:prstGeom>
          <a:noFill/>
          <a:ln>
            <a:noFill/>
          </a:ln>
        </p:spPr>
        <p:txBody>
          <a:bodyPr spcFirstLastPara="1" wrap="square" lIns="0" tIns="0" rIns="0" bIns="0" anchor="t" anchorCtr="0">
            <a:spAutoFit/>
          </a:bodyPr>
          <a:lstStyle/>
          <a:p>
            <a:pPr>
              <a:lnSpc>
                <a:spcPct val="150000"/>
              </a:lnSpc>
            </a:pPr>
            <a:r>
              <a:rPr lang="en-US" sz="1200" dirty="0">
                <a:solidFill>
                  <a:schemeClr val="tx1">
                    <a:lumMod val="65000"/>
                    <a:lumOff val="35000"/>
                  </a:schemeClr>
                </a:solidFill>
                <a:latin typeface="Arial"/>
                <a:ea typeface="Arial"/>
                <a:cs typeface="Arial"/>
                <a:sym typeface="Arial"/>
              </a:rPr>
              <a:t>1 – </a:t>
            </a:r>
            <a:r>
              <a:rPr lang="en-US" sz="1200" dirty="0" err="1">
                <a:solidFill>
                  <a:schemeClr val="tx1">
                    <a:lumMod val="65000"/>
                    <a:lumOff val="35000"/>
                  </a:schemeClr>
                </a:solidFill>
                <a:latin typeface="Arial"/>
                <a:ea typeface="Arial"/>
                <a:cs typeface="Arial"/>
                <a:sym typeface="Arial"/>
              </a:rPr>
              <a:t>打合せ</a:t>
            </a:r>
            <a:endParaRPr sz="1200" dirty="0">
              <a:solidFill>
                <a:schemeClr val="tx1">
                  <a:lumMod val="65000"/>
                  <a:lumOff val="35000"/>
                </a:schemeClr>
              </a:solidFill>
              <a:latin typeface="Arial"/>
              <a:ea typeface="Arial"/>
              <a:cs typeface="Arial"/>
              <a:sym typeface="Arial"/>
            </a:endParaRPr>
          </a:p>
        </p:txBody>
      </p:sp>
      <p:sp>
        <p:nvSpPr>
          <p:cNvPr id="90" name="Google Shape;111;p2">
            <a:extLst>
              <a:ext uri="{FF2B5EF4-FFF2-40B4-BE49-F238E27FC236}">
                <a16:creationId xmlns:a16="http://schemas.microsoft.com/office/drawing/2014/main" id="{5E96C920-6335-BB76-9B32-F5E28A45DC05}"/>
              </a:ext>
            </a:extLst>
          </p:cNvPr>
          <p:cNvSpPr txBox="1"/>
          <p:nvPr/>
        </p:nvSpPr>
        <p:spPr>
          <a:xfrm>
            <a:off x="1507051" y="3806056"/>
            <a:ext cx="1689192" cy="1015663"/>
          </a:xfrm>
          <a:prstGeom prst="rect">
            <a:avLst/>
          </a:prstGeom>
          <a:noFill/>
          <a:ln>
            <a:noFill/>
          </a:ln>
        </p:spPr>
        <p:txBody>
          <a:bodyPr spcFirstLastPara="1" wrap="square" lIns="0" tIns="0" rIns="0" bIns="0" anchor="t" anchorCtr="0">
            <a:spAutoFit/>
          </a:bodyPr>
          <a:lstStyle/>
          <a:p>
            <a:r>
              <a:rPr lang="ja-JP" altLang="en-US" sz="1100">
                <a:solidFill>
                  <a:schemeClr val="tx1">
                    <a:lumMod val="65000"/>
                    <a:lumOff val="35000"/>
                  </a:schemeClr>
                </a:solidFill>
                <a:latin typeface="Calibri" panose="020F0502020204030204" pitchFamily="34" charset="0"/>
                <a:cs typeface="Calibri" panose="020F0502020204030204" pitchFamily="34" charset="0"/>
              </a:rPr>
              <a:t>実施に向けてお打ち合わせを行います。</a:t>
            </a:r>
            <a:endParaRPr lang="en-US" altLang="ja-JP" sz="1100" dirty="0">
              <a:solidFill>
                <a:schemeClr val="tx1">
                  <a:lumMod val="65000"/>
                  <a:lumOff val="35000"/>
                </a:schemeClr>
              </a:solidFill>
              <a:latin typeface="Calibri" panose="020F0502020204030204" pitchFamily="34" charset="0"/>
              <a:cs typeface="Calibri" panose="020F0502020204030204" pitchFamily="34" charset="0"/>
            </a:endParaRPr>
          </a:p>
          <a:p>
            <a:endParaRPr lang="en-US" sz="1100" dirty="0">
              <a:solidFill>
                <a:schemeClr val="tx1">
                  <a:lumMod val="65000"/>
                  <a:lumOff val="35000"/>
                </a:schemeClr>
              </a:solidFill>
              <a:latin typeface="Calibri" panose="020F0502020204030204" pitchFamily="34" charset="0"/>
              <a:cs typeface="Calibri" panose="020F0502020204030204" pitchFamily="34" charset="0"/>
            </a:endParaRPr>
          </a:p>
          <a:p>
            <a:r>
              <a:rPr lang="ja-JP" altLang="en-US" sz="1100">
                <a:solidFill>
                  <a:schemeClr val="tx1">
                    <a:lumMod val="65000"/>
                    <a:lumOff val="35000"/>
                  </a:schemeClr>
                </a:solidFill>
                <a:latin typeface="Calibri" panose="020F0502020204030204" pitchFamily="34" charset="0"/>
                <a:cs typeface="Calibri" panose="020F0502020204030204" pitchFamily="34" charset="0"/>
              </a:rPr>
              <a:t>実施店舗や期間の調整と、実施目的、</a:t>
            </a:r>
            <a:r>
              <a:rPr lang="en-US" altLang="ja-JP" sz="1100" dirty="0">
                <a:solidFill>
                  <a:schemeClr val="tx1">
                    <a:lumMod val="65000"/>
                    <a:lumOff val="35000"/>
                  </a:schemeClr>
                </a:solidFill>
                <a:latin typeface="Calibri" panose="020F0502020204030204" pitchFamily="34" charset="0"/>
                <a:cs typeface="Calibri" panose="020F0502020204030204" pitchFamily="34" charset="0"/>
              </a:rPr>
              <a:t>KPI</a:t>
            </a:r>
            <a:r>
              <a:rPr lang="ja-JP" altLang="en-US" sz="1100">
                <a:solidFill>
                  <a:schemeClr val="tx1">
                    <a:lumMod val="65000"/>
                    <a:lumOff val="35000"/>
                  </a:schemeClr>
                </a:solidFill>
                <a:latin typeface="Calibri" panose="020F0502020204030204" pitchFamily="34" charset="0"/>
                <a:cs typeface="Calibri" panose="020F0502020204030204" pitchFamily="34" charset="0"/>
              </a:rPr>
              <a:t>などについて協議いたします。</a:t>
            </a:r>
            <a:endParaRPr sz="11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91" name="Google Shape;112;p2">
            <a:extLst>
              <a:ext uri="{FF2B5EF4-FFF2-40B4-BE49-F238E27FC236}">
                <a16:creationId xmlns:a16="http://schemas.microsoft.com/office/drawing/2014/main" id="{B1D3D482-2AB9-0B33-DEF7-914246181FE4}"/>
              </a:ext>
            </a:extLst>
          </p:cNvPr>
          <p:cNvSpPr txBox="1"/>
          <p:nvPr/>
        </p:nvSpPr>
        <p:spPr>
          <a:xfrm>
            <a:off x="3379228" y="1749155"/>
            <a:ext cx="1689192" cy="253916"/>
          </a:xfrm>
          <a:prstGeom prst="rect">
            <a:avLst/>
          </a:prstGeom>
          <a:noFill/>
          <a:ln>
            <a:noFill/>
          </a:ln>
        </p:spPr>
        <p:txBody>
          <a:bodyPr spcFirstLastPara="1" wrap="square" lIns="0" tIns="0" rIns="0" bIns="0" anchor="t" anchorCtr="0">
            <a:spAutoFit/>
          </a:bodyPr>
          <a:lstStyle/>
          <a:p>
            <a:pPr>
              <a:lnSpc>
                <a:spcPct val="150000"/>
              </a:lnSpc>
            </a:pPr>
            <a:r>
              <a:rPr lang="en-US" sz="1100" dirty="0">
                <a:solidFill>
                  <a:schemeClr val="tx1">
                    <a:lumMod val="65000"/>
                    <a:lumOff val="35000"/>
                  </a:schemeClr>
                </a:solidFill>
                <a:latin typeface="Arial"/>
                <a:ea typeface="Arial"/>
                <a:cs typeface="Arial"/>
                <a:sym typeface="Arial"/>
              </a:rPr>
              <a:t>2 – </a:t>
            </a:r>
            <a:r>
              <a:rPr lang="en-US" sz="1100" dirty="0" err="1">
                <a:solidFill>
                  <a:schemeClr val="tx1">
                    <a:lumMod val="65000"/>
                    <a:lumOff val="35000"/>
                  </a:schemeClr>
                </a:solidFill>
                <a:latin typeface="Arial"/>
                <a:ea typeface="Arial"/>
                <a:cs typeface="Arial"/>
                <a:sym typeface="Arial"/>
              </a:rPr>
              <a:t>申し込み</a:t>
            </a:r>
            <a:endParaRPr lang="en-US" sz="1100" dirty="0">
              <a:solidFill>
                <a:schemeClr val="tx1">
                  <a:lumMod val="65000"/>
                  <a:lumOff val="35000"/>
                </a:schemeClr>
              </a:solidFill>
              <a:latin typeface="Arial"/>
              <a:ea typeface="Arial"/>
              <a:cs typeface="Arial"/>
              <a:sym typeface="Arial"/>
            </a:endParaRPr>
          </a:p>
        </p:txBody>
      </p:sp>
      <p:sp>
        <p:nvSpPr>
          <p:cNvPr id="93" name="Google Shape;114;p2">
            <a:extLst>
              <a:ext uri="{FF2B5EF4-FFF2-40B4-BE49-F238E27FC236}">
                <a16:creationId xmlns:a16="http://schemas.microsoft.com/office/drawing/2014/main" id="{9DEA5745-7502-1D54-6834-FCB8CA5B65E4}"/>
              </a:ext>
            </a:extLst>
          </p:cNvPr>
          <p:cNvSpPr txBox="1"/>
          <p:nvPr/>
        </p:nvSpPr>
        <p:spPr>
          <a:xfrm>
            <a:off x="5251404" y="1749155"/>
            <a:ext cx="1689192" cy="276999"/>
          </a:xfrm>
          <a:prstGeom prst="rect">
            <a:avLst/>
          </a:prstGeom>
          <a:noFill/>
          <a:ln>
            <a:noFill/>
          </a:ln>
        </p:spPr>
        <p:txBody>
          <a:bodyPr spcFirstLastPara="1" wrap="square" lIns="0" tIns="0" rIns="0" bIns="0" anchor="t" anchorCtr="0">
            <a:spAutoFit/>
          </a:bodyPr>
          <a:lstStyle/>
          <a:p>
            <a:pPr>
              <a:lnSpc>
                <a:spcPct val="150000"/>
              </a:lnSpc>
            </a:pPr>
            <a:r>
              <a:rPr lang="en-US" sz="1200" dirty="0">
                <a:solidFill>
                  <a:schemeClr val="tx1">
                    <a:lumMod val="65000"/>
                    <a:lumOff val="35000"/>
                  </a:schemeClr>
                </a:solidFill>
                <a:latin typeface="Arial"/>
                <a:ea typeface="Arial"/>
                <a:cs typeface="Arial"/>
                <a:sym typeface="Arial"/>
              </a:rPr>
              <a:t>3 – </a:t>
            </a:r>
            <a:r>
              <a:rPr lang="en-US" sz="1200" dirty="0" err="1">
                <a:solidFill>
                  <a:schemeClr val="tx1">
                    <a:lumMod val="65000"/>
                    <a:lumOff val="35000"/>
                  </a:schemeClr>
                </a:solidFill>
                <a:latin typeface="Arial"/>
                <a:ea typeface="Arial"/>
                <a:cs typeface="Arial"/>
                <a:sym typeface="Arial"/>
              </a:rPr>
              <a:t>販促物納品</a:t>
            </a:r>
            <a:endParaRPr lang="en-US" sz="1200" dirty="0">
              <a:solidFill>
                <a:schemeClr val="tx1">
                  <a:lumMod val="65000"/>
                  <a:lumOff val="35000"/>
                </a:schemeClr>
              </a:solidFill>
              <a:latin typeface="Arial"/>
              <a:ea typeface="Arial"/>
              <a:cs typeface="Arial"/>
              <a:sym typeface="Arial"/>
            </a:endParaRPr>
          </a:p>
        </p:txBody>
      </p:sp>
      <p:sp>
        <p:nvSpPr>
          <p:cNvPr id="95" name="Google Shape;116;p2">
            <a:extLst>
              <a:ext uri="{FF2B5EF4-FFF2-40B4-BE49-F238E27FC236}">
                <a16:creationId xmlns:a16="http://schemas.microsoft.com/office/drawing/2014/main" id="{DBD77803-AA40-1810-966D-6009438A4934}"/>
              </a:ext>
            </a:extLst>
          </p:cNvPr>
          <p:cNvSpPr txBox="1"/>
          <p:nvPr/>
        </p:nvSpPr>
        <p:spPr>
          <a:xfrm>
            <a:off x="7123580" y="1749155"/>
            <a:ext cx="1689192" cy="276999"/>
          </a:xfrm>
          <a:prstGeom prst="rect">
            <a:avLst/>
          </a:prstGeom>
          <a:noFill/>
          <a:ln>
            <a:noFill/>
          </a:ln>
        </p:spPr>
        <p:txBody>
          <a:bodyPr spcFirstLastPara="1" wrap="square" lIns="0" tIns="0" rIns="0" bIns="0" anchor="t" anchorCtr="0">
            <a:spAutoFit/>
          </a:bodyPr>
          <a:lstStyle/>
          <a:p>
            <a:pPr>
              <a:lnSpc>
                <a:spcPct val="150000"/>
              </a:lnSpc>
            </a:pPr>
            <a:r>
              <a:rPr lang="en-US" sz="1200" dirty="0">
                <a:solidFill>
                  <a:schemeClr val="tx1">
                    <a:lumMod val="65000"/>
                    <a:lumOff val="35000"/>
                  </a:schemeClr>
                </a:solidFill>
                <a:latin typeface="Arial"/>
                <a:ea typeface="Arial"/>
                <a:cs typeface="Arial"/>
                <a:sym typeface="Arial"/>
              </a:rPr>
              <a:t>4 – </a:t>
            </a:r>
            <a:r>
              <a:rPr lang="en-US" sz="1200" dirty="0" err="1">
                <a:solidFill>
                  <a:schemeClr val="tx1">
                    <a:lumMod val="65000"/>
                    <a:lumOff val="35000"/>
                  </a:schemeClr>
                </a:solidFill>
                <a:latin typeface="Arial"/>
                <a:ea typeface="Arial"/>
                <a:cs typeface="Arial"/>
                <a:sym typeface="Arial"/>
              </a:rPr>
              <a:t>販促物設置</a:t>
            </a:r>
            <a:endParaRPr lang="en-US" sz="1200" dirty="0">
              <a:solidFill>
                <a:schemeClr val="tx1">
                  <a:lumMod val="65000"/>
                  <a:lumOff val="35000"/>
                </a:schemeClr>
              </a:solidFill>
              <a:latin typeface="Arial"/>
              <a:ea typeface="Arial"/>
              <a:cs typeface="Arial"/>
              <a:sym typeface="Arial"/>
            </a:endParaRPr>
          </a:p>
        </p:txBody>
      </p:sp>
      <p:sp>
        <p:nvSpPr>
          <p:cNvPr id="97" name="Google Shape;118;p2">
            <a:extLst>
              <a:ext uri="{FF2B5EF4-FFF2-40B4-BE49-F238E27FC236}">
                <a16:creationId xmlns:a16="http://schemas.microsoft.com/office/drawing/2014/main" id="{B2B10EB4-CF80-55AA-2AB7-7E45DDA21B8C}"/>
              </a:ext>
            </a:extLst>
          </p:cNvPr>
          <p:cNvSpPr txBox="1"/>
          <p:nvPr/>
        </p:nvSpPr>
        <p:spPr>
          <a:xfrm>
            <a:off x="8995757" y="1749155"/>
            <a:ext cx="1689192" cy="276999"/>
          </a:xfrm>
          <a:prstGeom prst="rect">
            <a:avLst/>
          </a:prstGeom>
          <a:noFill/>
          <a:ln>
            <a:noFill/>
          </a:ln>
        </p:spPr>
        <p:txBody>
          <a:bodyPr spcFirstLastPara="1" wrap="square" lIns="0" tIns="0" rIns="0" bIns="0" anchor="t" anchorCtr="0">
            <a:spAutoFit/>
          </a:bodyPr>
          <a:lstStyle/>
          <a:p>
            <a:pPr>
              <a:lnSpc>
                <a:spcPct val="150000"/>
              </a:lnSpc>
            </a:pPr>
            <a:r>
              <a:rPr lang="en-US" sz="1200" dirty="0">
                <a:solidFill>
                  <a:schemeClr val="tx1">
                    <a:lumMod val="65000"/>
                    <a:lumOff val="35000"/>
                  </a:schemeClr>
                </a:solidFill>
                <a:latin typeface="Arial"/>
                <a:ea typeface="Arial"/>
                <a:cs typeface="Arial"/>
                <a:sym typeface="Arial"/>
              </a:rPr>
              <a:t>5 – </a:t>
            </a:r>
            <a:r>
              <a:rPr lang="en-US" sz="1200" dirty="0" err="1">
                <a:solidFill>
                  <a:schemeClr val="tx1">
                    <a:lumMod val="65000"/>
                    <a:lumOff val="35000"/>
                  </a:schemeClr>
                </a:solidFill>
                <a:latin typeface="Arial"/>
                <a:ea typeface="Arial"/>
                <a:cs typeface="Arial"/>
                <a:sym typeface="Arial"/>
              </a:rPr>
              <a:t>実施</a:t>
            </a:r>
            <a:endParaRPr sz="1200" dirty="0">
              <a:solidFill>
                <a:schemeClr val="tx1">
                  <a:lumMod val="65000"/>
                  <a:lumOff val="35000"/>
                </a:schemeClr>
              </a:solidFill>
              <a:latin typeface="Arial"/>
              <a:ea typeface="Arial"/>
              <a:cs typeface="Arial"/>
              <a:sym typeface="Arial"/>
            </a:endParaRPr>
          </a:p>
        </p:txBody>
      </p:sp>
      <p:sp>
        <p:nvSpPr>
          <p:cNvPr id="99" name="Google Shape;120;p2">
            <a:extLst>
              <a:ext uri="{FF2B5EF4-FFF2-40B4-BE49-F238E27FC236}">
                <a16:creationId xmlns:a16="http://schemas.microsoft.com/office/drawing/2014/main" id="{2FEE7E14-3C16-B35B-82A2-62C03340ECD9}"/>
              </a:ext>
            </a:extLst>
          </p:cNvPr>
          <p:cNvSpPr/>
          <p:nvPr/>
        </p:nvSpPr>
        <p:spPr>
          <a:xfrm>
            <a:off x="1508574" y="2482487"/>
            <a:ext cx="1683093" cy="995747"/>
          </a:xfrm>
          <a:custGeom>
            <a:avLst/>
            <a:gdLst/>
            <a:ahLst/>
            <a:cxnLst/>
            <a:rect l="l" t="t" r="r" b="b"/>
            <a:pathLst>
              <a:path w="5623239" h="3205480" extrusionOk="0">
                <a:moveTo>
                  <a:pt x="4833298" y="3205480"/>
                </a:moveTo>
                <a:lnTo>
                  <a:pt x="0" y="3205480"/>
                </a:lnTo>
                <a:lnTo>
                  <a:pt x="791210" y="1602740"/>
                </a:lnTo>
                <a:lnTo>
                  <a:pt x="0" y="0"/>
                </a:lnTo>
                <a:lnTo>
                  <a:pt x="4833298" y="0"/>
                </a:lnTo>
                <a:lnTo>
                  <a:pt x="5623238" y="1602740"/>
                </a:lnTo>
                <a:lnTo>
                  <a:pt x="4833298" y="3205480"/>
                </a:lnTo>
                <a:close/>
              </a:path>
            </a:pathLst>
          </a:custGeom>
          <a:solidFill>
            <a:srgbClr val="FFCCAC"/>
          </a:solidFill>
          <a:ln>
            <a:noFill/>
          </a:ln>
        </p:spPr>
        <p:txBody>
          <a:bodyPr/>
          <a:lstStyle/>
          <a:p>
            <a:endParaRPr lang="ja-JP" altLang="en-US" sz="1100"/>
          </a:p>
        </p:txBody>
      </p:sp>
      <p:sp>
        <p:nvSpPr>
          <p:cNvPr id="100" name="Google Shape;121;p2">
            <a:extLst>
              <a:ext uri="{FF2B5EF4-FFF2-40B4-BE49-F238E27FC236}">
                <a16:creationId xmlns:a16="http://schemas.microsoft.com/office/drawing/2014/main" id="{D1BAB239-0319-0898-13F1-41059FA2B34C}"/>
              </a:ext>
            </a:extLst>
          </p:cNvPr>
          <p:cNvSpPr/>
          <p:nvPr/>
        </p:nvSpPr>
        <p:spPr>
          <a:xfrm>
            <a:off x="3380751" y="2482487"/>
            <a:ext cx="1683093" cy="995747"/>
          </a:xfrm>
          <a:custGeom>
            <a:avLst/>
            <a:gdLst/>
            <a:ahLst/>
            <a:cxnLst/>
            <a:rect l="l" t="t" r="r" b="b"/>
            <a:pathLst>
              <a:path w="5623239" h="3205480" extrusionOk="0">
                <a:moveTo>
                  <a:pt x="4833298" y="3205480"/>
                </a:moveTo>
                <a:lnTo>
                  <a:pt x="0" y="3205480"/>
                </a:lnTo>
                <a:lnTo>
                  <a:pt x="791210" y="1602740"/>
                </a:lnTo>
                <a:lnTo>
                  <a:pt x="0" y="0"/>
                </a:lnTo>
                <a:lnTo>
                  <a:pt x="4833298" y="0"/>
                </a:lnTo>
                <a:lnTo>
                  <a:pt x="5623238" y="1602740"/>
                </a:lnTo>
                <a:lnTo>
                  <a:pt x="4833298" y="3205480"/>
                </a:lnTo>
                <a:close/>
              </a:path>
            </a:pathLst>
          </a:custGeom>
          <a:solidFill>
            <a:srgbClr val="F9B099"/>
          </a:solidFill>
          <a:ln>
            <a:noFill/>
          </a:ln>
        </p:spPr>
        <p:txBody>
          <a:bodyPr/>
          <a:lstStyle/>
          <a:p>
            <a:endParaRPr lang="ja-JP" altLang="en-US" sz="1100"/>
          </a:p>
        </p:txBody>
      </p:sp>
      <p:sp>
        <p:nvSpPr>
          <p:cNvPr id="101" name="Google Shape;122;p2">
            <a:extLst>
              <a:ext uri="{FF2B5EF4-FFF2-40B4-BE49-F238E27FC236}">
                <a16:creationId xmlns:a16="http://schemas.microsoft.com/office/drawing/2014/main" id="{51763BAB-E0E5-34E5-F681-1CB86333CB7A}"/>
              </a:ext>
            </a:extLst>
          </p:cNvPr>
          <p:cNvSpPr/>
          <p:nvPr/>
        </p:nvSpPr>
        <p:spPr>
          <a:xfrm>
            <a:off x="5252927" y="2482487"/>
            <a:ext cx="1683093" cy="995747"/>
          </a:xfrm>
          <a:custGeom>
            <a:avLst/>
            <a:gdLst/>
            <a:ahLst/>
            <a:cxnLst/>
            <a:rect l="l" t="t" r="r" b="b"/>
            <a:pathLst>
              <a:path w="5623239" h="3205480" extrusionOk="0">
                <a:moveTo>
                  <a:pt x="4833298" y="3205480"/>
                </a:moveTo>
                <a:lnTo>
                  <a:pt x="0" y="3205480"/>
                </a:lnTo>
                <a:lnTo>
                  <a:pt x="791210" y="1602740"/>
                </a:lnTo>
                <a:lnTo>
                  <a:pt x="0" y="0"/>
                </a:lnTo>
                <a:lnTo>
                  <a:pt x="4833298" y="0"/>
                </a:lnTo>
                <a:lnTo>
                  <a:pt x="5623238" y="1602740"/>
                </a:lnTo>
                <a:lnTo>
                  <a:pt x="4833298" y="3205480"/>
                </a:lnTo>
                <a:close/>
              </a:path>
            </a:pathLst>
          </a:custGeom>
          <a:solidFill>
            <a:srgbClr val="FBA067"/>
          </a:solidFill>
          <a:ln>
            <a:noFill/>
          </a:ln>
        </p:spPr>
        <p:txBody>
          <a:bodyPr/>
          <a:lstStyle/>
          <a:p>
            <a:endParaRPr lang="ja-JP" altLang="en-US" sz="1100"/>
          </a:p>
        </p:txBody>
      </p:sp>
      <p:sp>
        <p:nvSpPr>
          <p:cNvPr id="102" name="Google Shape;123;p2">
            <a:extLst>
              <a:ext uri="{FF2B5EF4-FFF2-40B4-BE49-F238E27FC236}">
                <a16:creationId xmlns:a16="http://schemas.microsoft.com/office/drawing/2014/main" id="{A04285D4-747C-7526-ACAA-919301D20D5A}"/>
              </a:ext>
            </a:extLst>
          </p:cNvPr>
          <p:cNvSpPr/>
          <p:nvPr/>
        </p:nvSpPr>
        <p:spPr>
          <a:xfrm>
            <a:off x="7125104" y="2482487"/>
            <a:ext cx="1683092" cy="995747"/>
          </a:xfrm>
          <a:custGeom>
            <a:avLst/>
            <a:gdLst/>
            <a:ahLst/>
            <a:cxnLst/>
            <a:rect l="l" t="t" r="r" b="b"/>
            <a:pathLst>
              <a:path w="5623239" h="3205480" extrusionOk="0">
                <a:moveTo>
                  <a:pt x="4833298" y="3205480"/>
                </a:moveTo>
                <a:lnTo>
                  <a:pt x="0" y="3205480"/>
                </a:lnTo>
                <a:lnTo>
                  <a:pt x="791210" y="1602740"/>
                </a:lnTo>
                <a:lnTo>
                  <a:pt x="0" y="0"/>
                </a:lnTo>
                <a:lnTo>
                  <a:pt x="4833298" y="0"/>
                </a:lnTo>
                <a:lnTo>
                  <a:pt x="5623238" y="1602740"/>
                </a:lnTo>
                <a:lnTo>
                  <a:pt x="4833298" y="3205480"/>
                </a:lnTo>
                <a:close/>
              </a:path>
            </a:pathLst>
          </a:custGeom>
          <a:solidFill>
            <a:srgbClr val="FD8B4D"/>
          </a:solidFill>
          <a:ln>
            <a:noFill/>
          </a:ln>
        </p:spPr>
        <p:txBody>
          <a:bodyPr/>
          <a:lstStyle/>
          <a:p>
            <a:endParaRPr lang="ja-JP" altLang="en-US" sz="1100"/>
          </a:p>
        </p:txBody>
      </p:sp>
      <p:sp>
        <p:nvSpPr>
          <p:cNvPr id="103" name="Google Shape;124;p2">
            <a:extLst>
              <a:ext uri="{FF2B5EF4-FFF2-40B4-BE49-F238E27FC236}">
                <a16:creationId xmlns:a16="http://schemas.microsoft.com/office/drawing/2014/main" id="{0E9DFECE-DCAD-8E6F-30B7-CB16F91C28C4}"/>
              </a:ext>
            </a:extLst>
          </p:cNvPr>
          <p:cNvSpPr/>
          <p:nvPr/>
        </p:nvSpPr>
        <p:spPr>
          <a:xfrm>
            <a:off x="8997281" y="2482487"/>
            <a:ext cx="1683093" cy="995747"/>
          </a:xfrm>
          <a:custGeom>
            <a:avLst/>
            <a:gdLst/>
            <a:ahLst/>
            <a:cxnLst/>
            <a:rect l="l" t="t" r="r" b="b"/>
            <a:pathLst>
              <a:path w="5623239" h="3205480" extrusionOk="0">
                <a:moveTo>
                  <a:pt x="4833298" y="3205480"/>
                </a:moveTo>
                <a:lnTo>
                  <a:pt x="0" y="3205480"/>
                </a:lnTo>
                <a:lnTo>
                  <a:pt x="791210" y="1602740"/>
                </a:lnTo>
                <a:lnTo>
                  <a:pt x="0" y="0"/>
                </a:lnTo>
                <a:lnTo>
                  <a:pt x="4833298" y="0"/>
                </a:lnTo>
                <a:lnTo>
                  <a:pt x="5623238" y="1602740"/>
                </a:lnTo>
                <a:lnTo>
                  <a:pt x="4833298" y="3205480"/>
                </a:lnTo>
                <a:close/>
              </a:path>
            </a:pathLst>
          </a:custGeom>
          <a:solidFill>
            <a:srgbClr val="FF6E26"/>
          </a:solidFill>
          <a:ln>
            <a:noFill/>
          </a:ln>
        </p:spPr>
        <p:txBody>
          <a:bodyPr/>
          <a:lstStyle/>
          <a:p>
            <a:endParaRPr lang="ja-JP" altLang="en-US" sz="1100"/>
          </a:p>
        </p:txBody>
      </p:sp>
      <p:sp>
        <p:nvSpPr>
          <p:cNvPr id="104" name="テキスト ボックス 103">
            <a:extLst>
              <a:ext uri="{FF2B5EF4-FFF2-40B4-BE49-F238E27FC236}">
                <a16:creationId xmlns:a16="http://schemas.microsoft.com/office/drawing/2014/main" id="{4C92F331-835E-8302-D1DB-FD032AE8DF04}"/>
              </a:ext>
            </a:extLst>
          </p:cNvPr>
          <p:cNvSpPr txBox="1"/>
          <p:nvPr/>
        </p:nvSpPr>
        <p:spPr>
          <a:xfrm>
            <a:off x="5386587" y="3199181"/>
            <a:ext cx="1415772" cy="307777"/>
          </a:xfrm>
          <a:prstGeom prst="rect">
            <a:avLst/>
          </a:prstGeom>
          <a:noFill/>
        </p:spPr>
        <p:txBody>
          <a:bodyPr wrap="none" rtlCol="0">
            <a:spAutoFit/>
          </a:bodyPr>
          <a:lstStyle/>
          <a:p>
            <a:r>
              <a:rPr lang="ja-JP" altLang="en-US" sz="800" b="1">
                <a:solidFill>
                  <a:schemeClr val="bg1"/>
                </a:solidFill>
              </a:rPr>
              <a:t>実施開始</a:t>
            </a:r>
            <a:r>
              <a:rPr lang="en-US" altLang="ja-JP" sz="1400" b="1" dirty="0">
                <a:solidFill>
                  <a:schemeClr val="bg1"/>
                </a:solidFill>
              </a:rPr>
              <a:t>10</a:t>
            </a:r>
            <a:r>
              <a:rPr lang="ja-JP" altLang="en-US" sz="800" b="1">
                <a:solidFill>
                  <a:schemeClr val="bg1"/>
                </a:solidFill>
              </a:rPr>
              <a:t>営業日前目安</a:t>
            </a:r>
            <a:endParaRPr kumimoji="1" lang="ja-JP" altLang="en-US" sz="500" b="1">
              <a:solidFill>
                <a:schemeClr val="bg1"/>
              </a:solidFill>
            </a:endParaRPr>
          </a:p>
        </p:txBody>
      </p:sp>
      <p:sp>
        <p:nvSpPr>
          <p:cNvPr id="105" name="テキスト ボックス 104">
            <a:extLst>
              <a:ext uri="{FF2B5EF4-FFF2-40B4-BE49-F238E27FC236}">
                <a16:creationId xmlns:a16="http://schemas.microsoft.com/office/drawing/2014/main" id="{B74B8707-CC45-9F28-9116-681E642F3AB6}"/>
              </a:ext>
            </a:extLst>
          </p:cNvPr>
          <p:cNvSpPr txBox="1"/>
          <p:nvPr/>
        </p:nvSpPr>
        <p:spPr>
          <a:xfrm>
            <a:off x="7668368" y="3199180"/>
            <a:ext cx="954107" cy="307777"/>
          </a:xfrm>
          <a:prstGeom prst="rect">
            <a:avLst/>
          </a:prstGeom>
          <a:noFill/>
        </p:spPr>
        <p:txBody>
          <a:bodyPr wrap="none" rtlCol="0">
            <a:spAutoFit/>
          </a:bodyPr>
          <a:lstStyle/>
          <a:p>
            <a:r>
              <a:rPr lang="ja-JP" altLang="en-US" sz="800" b="1">
                <a:solidFill>
                  <a:schemeClr val="bg1"/>
                </a:solidFill>
              </a:rPr>
              <a:t>実施開始</a:t>
            </a:r>
            <a:r>
              <a:rPr lang="ja-JP" altLang="en-US" sz="1400" b="1">
                <a:solidFill>
                  <a:schemeClr val="bg1"/>
                </a:solidFill>
              </a:rPr>
              <a:t>前日</a:t>
            </a:r>
            <a:endParaRPr kumimoji="1" lang="ja-JP" altLang="en-US" sz="800" b="1">
              <a:solidFill>
                <a:schemeClr val="bg1"/>
              </a:solidFill>
            </a:endParaRPr>
          </a:p>
        </p:txBody>
      </p:sp>
      <p:sp>
        <p:nvSpPr>
          <p:cNvPr id="106" name="テキスト ボックス 105">
            <a:extLst>
              <a:ext uri="{FF2B5EF4-FFF2-40B4-BE49-F238E27FC236}">
                <a16:creationId xmlns:a16="http://schemas.microsoft.com/office/drawing/2014/main" id="{449D2928-65D1-F001-91BD-9C7CC5B498E0}"/>
              </a:ext>
            </a:extLst>
          </p:cNvPr>
          <p:cNvSpPr txBox="1"/>
          <p:nvPr/>
        </p:nvSpPr>
        <p:spPr>
          <a:xfrm>
            <a:off x="3702195" y="3199182"/>
            <a:ext cx="1210588" cy="307777"/>
          </a:xfrm>
          <a:prstGeom prst="rect">
            <a:avLst/>
          </a:prstGeom>
          <a:noFill/>
        </p:spPr>
        <p:txBody>
          <a:bodyPr wrap="none" rtlCol="0">
            <a:spAutoFit/>
          </a:bodyPr>
          <a:lstStyle/>
          <a:p>
            <a:r>
              <a:rPr lang="ja-JP" altLang="en-US" sz="800" b="1">
                <a:solidFill>
                  <a:schemeClr val="bg1"/>
                </a:solidFill>
              </a:rPr>
              <a:t>実施開始</a:t>
            </a:r>
            <a:r>
              <a:rPr lang="en-US" altLang="ja-JP" sz="1400" b="1" dirty="0">
                <a:solidFill>
                  <a:schemeClr val="bg1"/>
                </a:solidFill>
              </a:rPr>
              <a:t>45</a:t>
            </a:r>
            <a:r>
              <a:rPr lang="ja-JP" altLang="en-US" sz="800" b="1">
                <a:solidFill>
                  <a:schemeClr val="bg1"/>
                </a:solidFill>
              </a:rPr>
              <a:t>日前目安</a:t>
            </a:r>
            <a:endParaRPr kumimoji="1" lang="ja-JP" altLang="en-US" sz="500" b="1">
              <a:solidFill>
                <a:schemeClr val="bg1"/>
              </a:solidFill>
            </a:endParaRPr>
          </a:p>
        </p:txBody>
      </p:sp>
      <p:sp>
        <p:nvSpPr>
          <p:cNvPr id="107" name="テキスト ボックス 106">
            <a:extLst>
              <a:ext uri="{FF2B5EF4-FFF2-40B4-BE49-F238E27FC236}">
                <a16:creationId xmlns:a16="http://schemas.microsoft.com/office/drawing/2014/main" id="{0916F9DA-C371-719A-984C-CD81FD6754D2}"/>
              </a:ext>
            </a:extLst>
          </p:cNvPr>
          <p:cNvSpPr txBox="1"/>
          <p:nvPr/>
        </p:nvSpPr>
        <p:spPr>
          <a:xfrm>
            <a:off x="1830019" y="3199561"/>
            <a:ext cx="1210588" cy="307777"/>
          </a:xfrm>
          <a:prstGeom prst="rect">
            <a:avLst/>
          </a:prstGeom>
          <a:noFill/>
        </p:spPr>
        <p:txBody>
          <a:bodyPr wrap="none" rtlCol="0">
            <a:spAutoFit/>
          </a:bodyPr>
          <a:lstStyle/>
          <a:p>
            <a:r>
              <a:rPr lang="ja-JP" altLang="en-US" sz="800" b="1">
                <a:solidFill>
                  <a:schemeClr val="bg1"/>
                </a:solidFill>
              </a:rPr>
              <a:t>実施開始</a:t>
            </a:r>
            <a:r>
              <a:rPr lang="en-US" altLang="ja-JP" sz="1400" b="1" dirty="0">
                <a:solidFill>
                  <a:schemeClr val="bg1"/>
                </a:solidFill>
              </a:rPr>
              <a:t>60</a:t>
            </a:r>
            <a:r>
              <a:rPr lang="ja-JP" altLang="en-US" sz="800" b="1">
                <a:solidFill>
                  <a:schemeClr val="bg1"/>
                </a:solidFill>
              </a:rPr>
              <a:t>日前目安</a:t>
            </a:r>
            <a:endParaRPr kumimoji="1" lang="ja-JP" altLang="en-US" sz="500" b="1">
              <a:solidFill>
                <a:schemeClr val="bg1"/>
              </a:solidFill>
            </a:endParaRPr>
          </a:p>
        </p:txBody>
      </p:sp>
      <p:sp>
        <p:nvSpPr>
          <p:cNvPr id="108" name="テキスト ボックス 107">
            <a:extLst>
              <a:ext uri="{FF2B5EF4-FFF2-40B4-BE49-F238E27FC236}">
                <a16:creationId xmlns:a16="http://schemas.microsoft.com/office/drawing/2014/main" id="{7304878A-538D-9761-EFC7-417340DB67C3}"/>
              </a:ext>
            </a:extLst>
          </p:cNvPr>
          <p:cNvSpPr txBox="1"/>
          <p:nvPr/>
        </p:nvSpPr>
        <p:spPr>
          <a:xfrm>
            <a:off x="9207885" y="3199179"/>
            <a:ext cx="1261884" cy="307777"/>
          </a:xfrm>
          <a:prstGeom prst="rect">
            <a:avLst/>
          </a:prstGeom>
          <a:noFill/>
        </p:spPr>
        <p:txBody>
          <a:bodyPr wrap="none" rtlCol="0">
            <a:spAutoFit/>
          </a:bodyPr>
          <a:lstStyle/>
          <a:p>
            <a:r>
              <a:rPr lang="ja-JP" altLang="en-US" sz="1400" b="1">
                <a:solidFill>
                  <a:schemeClr val="bg1"/>
                </a:solidFill>
              </a:rPr>
              <a:t>実施開始当日</a:t>
            </a:r>
            <a:endParaRPr kumimoji="1" lang="ja-JP" altLang="en-US" sz="1050" b="1">
              <a:solidFill>
                <a:schemeClr val="bg1"/>
              </a:solidFill>
            </a:endParaRPr>
          </a:p>
        </p:txBody>
      </p:sp>
      <p:sp>
        <p:nvSpPr>
          <p:cNvPr id="109" name="Google Shape;111;p2">
            <a:extLst>
              <a:ext uri="{FF2B5EF4-FFF2-40B4-BE49-F238E27FC236}">
                <a16:creationId xmlns:a16="http://schemas.microsoft.com/office/drawing/2014/main" id="{B68028AC-416A-750A-5920-474D6CEE9536}"/>
              </a:ext>
            </a:extLst>
          </p:cNvPr>
          <p:cNvSpPr txBox="1"/>
          <p:nvPr/>
        </p:nvSpPr>
        <p:spPr>
          <a:xfrm>
            <a:off x="3374652" y="3806056"/>
            <a:ext cx="1689192" cy="1184940"/>
          </a:xfrm>
          <a:prstGeom prst="rect">
            <a:avLst/>
          </a:prstGeom>
          <a:noFill/>
          <a:ln>
            <a:noFill/>
          </a:ln>
        </p:spPr>
        <p:txBody>
          <a:bodyPr spcFirstLastPara="1" wrap="square" lIns="0" tIns="0" rIns="0" bIns="0" anchor="t" anchorCtr="0">
            <a:spAutoFit/>
          </a:bodyPr>
          <a:lstStyle/>
          <a:p>
            <a:r>
              <a:rPr lang="ja-JP" altLang="en-US" sz="1100">
                <a:solidFill>
                  <a:schemeClr val="tx1">
                    <a:lumMod val="65000"/>
                    <a:lumOff val="35000"/>
                  </a:schemeClr>
                </a:solidFill>
                <a:latin typeface="Calibri" panose="020F0502020204030204" pitchFamily="34" charset="0"/>
                <a:cs typeface="Calibri" panose="020F0502020204030204" pitchFamily="34" charset="0"/>
              </a:rPr>
              <a:t>お申し込みの際に、実施店舗や設置個数、配布個数の確定をお願いいたします。</a:t>
            </a:r>
          </a:p>
          <a:p>
            <a:endParaRPr lang="ja-JP" altLang="en-US" sz="1100">
              <a:solidFill>
                <a:schemeClr val="tx1">
                  <a:lumMod val="65000"/>
                  <a:lumOff val="35000"/>
                </a:schemeClr>
              </a:solidFill>
              <a:latin typeface="Calibri" panose="020F0502020204030204" pitchFamily="34" charset="0"/>
              <a:cs typeface="Calibri" panose="020F0502020204030204" pitchFamily="34" charset="0"/>
            </a:endParaRPr>
          </a:p>
          <a:p>
            <a:r>
              <a:rPr lang="ja-JP" altLang="en-US" sz="1100">
                <a:solidFill>
                  <a:schemeClr val="tx1">
                    <a:lumMod val="65000"/>
                    <a:lumOff val="35000"/>
                  </a:schemeClr>
                </a:solidFill>
                <a:latin typeface="Calibri" panose="020F0502020204030204" pitchFamily="34" charset="0"/>
                <a:cs typeface="Calibri" panose="020F0502020204030204" pitchFamily="34" charset="0"/>
              </a:rPr>
              <a:t>また、同時に販促物のデザイン審査を行います。</a:t>
            </a:r>
          </a:p>
          <a:p>
            <a:endParaRPr lang="ja-JP" altLang="en-US" sz="1100">
              <a:solidFill>
                <a:schemeClr val="tx1">
                  <a:lumMod val="65000"/>
                  <a:lumOff val="35000"/>
                </a:schemeClr>
              </a:solidFill>
              <a:latin typeface="Calibri" panose="020F0502020204030204" pitchFamily="34" charset="0"/>
              <a:cs typeface="Calibri" panose="020F0502020204030204" pitchFamily="34" charset="0"/>
            </a:endParaRPr>
          </a:p>
        </p:txBody>
      </p:sp>
      <p:sp>
        <p:nvSpPr>
          <p:cNvPr id="111" name="Google Shape;111;p2">
            <a:extLst>
              <a:ext uri="{FF2B5EF4-FFF2-40B4-BE49-F238E27FC236}">
                <a16:creationId xmlns:a16="http://schemas.microsoft.com/office/drawing/2014/main" id="{E876F5B3-3DBE-D09D-23AB-1F77F7D59249}"/>
              </a:ext>
            </a:extLst>
          </p:cNvPr>
          <p:cNvSpPr txBox="1"/>
          <p:nvPr/>
        </p:nvSpPr>
        <p:spPr>
          <a:xfrm>
            <a:off x="7109854" y="3806056"/>
            <a:ext cx="1689192" cy="507831"/>
          </a:xfrm>
          <a:prstGeom prst="rect">
            <a:avLst/>
          </a:prstGeom>
          <a:noFill/>
          <a:ln>
            <a:noFill/>
          </a:ln>
        </p:spPr>
        <p:txBody>
          <a:bodyPr spcFirstLastPara="1" wrap="square" lIns="0" tIns="0" rIns="0" bIns="0" anchor="t" anchorCtr="0">
            <a:spAutoFit/>
          </a:bodyPr>
          <a:lstStyle/>
          <a:p>
            <a:r>
              <a:rPr lang="ja-JP" altLang="en-US" sz="1100">
                <a:solidFill>
                  <a:schemeClr val="tx1">
                    <a:lumMod val="65000"/>
                    <a:lumOff val="35000"/>
                  </a:schemeClr>
                </a:solidFill>
                <a:latin typeface="Calibri" panose="020F0502020204030204" pitchFamily="34" charset="0"/>
                <a:cs typeface="Calibri" panose="020F0502020204030204" pitchFamily="34" charset="0"/>
              </a:rPr>
              <a:t>プロモーション開始前日の営業終了後に販促物の設置を行います。</a:t>
            </a:r>
          </a:p>
        </p:txBody>
      </p:sp>
      <p:sp>
        <p:nvSpPr>
          <p:cNvPr id="110" name="Google Shape;111;p2">
            <a:extLst>
              <a:ext uri="{FF2B5EF4-FFF2-40B4-BE49-F238E27FC236}">
                <a16:creationId xmlns:a16="http://schemas.microsoft.com/office/drawing/2014/main" id="{A8AADD60-55A4-4B35-B12A-46E5228BACB2}"/>
              </a:ext>
            </a:extLst>
          </p:cNvPr>
          <p:cNvSpPr txBox="1"/>
          <p:nvPr/>
        </p:nvSpPr>
        <p:spPr>
          <a:xfrm>
            <a:off x="5242253" y="3806056"/>
            <a:ext cx="1689192" cy="1015663"/>
          </a:xfrm>
          <a:prstGeom prst="rect">
            <a:avLst/>
          </a:prstGeom>
          <a:noFill/>
          <a:ln>
            <a:noFill/>
          </a:ln>
        </p:spPr>
        <p:txBody>
          <a:bodyPr spcFirstLastPara="1" wrap="square" lIns="0" tIns="0" rIns="0" bIns="0" anchor="t" anchorCtr="0">
            <a:spAutoFit/>
          </a:bodyPr>
          <a:lstStyle/>
          <a:p>
            <a:r>
              <a:rPr lang="ja-JP" altLang="en-US" sz="1100">
                <a:solidFill>
                  <a:schemeClr val="tx1">
                    <a:lumMod val="65000"/>
                    <a:lumOff val="35000"/>
                  </a:schemeClr>
                </a:solidFill>
                <a:latin typeface="Calibri" panose="020F0502020204030204" pitchFamily="34" charset="0"/>
                <a:cs typeface="Calibri" panose="020F0502020204030204" pitchFamily="34" charset="0"/>
              </a:rPr>
              <a:t>当社指定の配送先まで、販促物のご納品をお願いいたします。</a:t>
            </a:r>
            <a:endParaRPr lang="en-US" altLang="ja-JP" sz="1100" dirty="0">
              <a:solidFill>
                <a:schemeClr val="tx1">
                  <a:lumMod val="65000"/>
                  <a:lumOff val="35000"/>
                </a:schemeClr>
              </a:solidFill>
              <a:latin typeface="Calibri" panose="020F0502020204030204" pitchFamily="34" charset="0"/>
              <a:cs typeface="Calibri" panose="020F0502020204030204" pitchFamily="34" charset="0"/>
            </a:endParaRPr>
          </a:p>
          <a:p>
            <a:endParaRPr lang="en-US" altLang="ja-JP" sz="1100" dirty="0">
              <a:solidFill>
                <a:schemeClr val="tx1">
                  <a:lumMod val="65000"/>
                  <a:lumOff val="35000"/>
                </a:schemeClr>
              </a:solidFill>
              <a:latin typeface="Calibri" panose="020F0502020204030204" pitchFamily="34" charset="0"/>
              <a:cs typeface="Calibri" panose="020F0502020204030204" pitchFamily="34" charset="0"/>
            </a:endParaRPr>
          </a:p>
          <a:p>
            <a:r>
              <a:rPr lang="ja-JP" altLang="en-US" sz="1100">
                <a:solidFill>
                  <a:schemeClr val="tx1">
                    <a:lumMod val="65000"/>
                    <a:lumOff val="35000"/>
                  </a:schemeClr>
                </a:solidFill>
                <a:latin typeface="Calibri" panose="020F0502020204030204" pitchFamily="34" charset="0"/>
                <a:cs typeface="Calibri" panose="020F0502020204030204" pitchFamily="34" charset="0"/>
              </a:rPr>
              <a:t>配送先までの配送費はご負担いただきます。</a:t>
            </a:r>
          </a:p>
        </p:txBody>
      </p:sp>
      <p:sp>
        <p:nvSpPr>
          <p:cNvPr id="112" name="Google Shape;111;p2">
            <a:extLst>
              <a:ext uri="{FF2B5EF4-FFF2-40B4-BE49-F238E27FC236}">
                <a16:creationId xmlns:a16="http://schemas.microsoft.com/office/drawing/2014/main" id="{272E55F1-5BF5-4E3A-92EA-FCCB4E3D811A}"/>
              </a:ext>
            </a:extLst>
          </p:cNvPr>
          <p:cNvSpPr txBox="1"/>
          <p:nvPr/>
        </p:nvSpPr>
        <p:spPr>
          <a:xfrm>
            <a:off x="8995757" y="3805394"/>
            <a:ext cx="1689192" cy="846386"/>
          </a:xfrm>
          <a:prstGeom prst="rect">
            <a:avLst/>
          </a:prstGeom>
          <a:noFill/>
          <a:ln>
            <a:noFill/>
          </a:ln>
        </p:spPr>
        <p:txBody>
          <a:bodyPr spcFirstLastPara="1" wrap="square" lIns="0" tIns="0" rIns="0" bIns="0" anchor="t" anchorCtr="0">
            <a:spAutoFit/>
          </a:bodyPr>
          <a:lstStyle/>
          <a:p>
            <a:r>
              <a:rPr lang="ja-JP" altLang="en-US" sz="1100">
                <a:solidFill>
                  <a:schemeClr val="tx1">
                    <a:lumMod val="65000"/>
                    <a:lumOff val="35000"/>
                  </a:schemeClr>
                </a:solidFill>
                <a:latin typeface="Calibri" panose="020F0502020204030204" pitchFamily="34" charset="0"/>
                <a:cs typeface="Calibri" panose="020F0502020204030204" pitchFamily="34" charset="0"/>
              </a:rPr>
              <a:t>プロモーションを実施いたします。</a:t>
            </a:r>
          </a:p>
          <a:p>
            <a:endParaRPr lang="en-US" altLang="ja-JP" sz="1100" dirty="0">
              <a:solidFill>
                <a:schemeClr val="tx1">
                  <a:lumMod val="65000"/>
                  <a:lumOff val="35000"/>
                </a:schemeClr>
              </a:solidFill>
              <a:latin typeface="Calibri" panose="020F0502020204030204" pitchFamily="34" charset="0"/>
              <a:cs typeface="Calibri" panose="020F0502020204030204" pitchFamily="34" charset="0"/>
            </a:endParaRPr>
          </a:p>
          <a:p>
            <a:r>
              <a:rPr lang="ja-JP" altLang="en-US" sz="1100">
                <a:solidFill>
                  <a:schemeClr val="tx1">
                    <a:lumMod val="65000"/>
                    <a:lumOff val="35000"/>
                  </a:schemeClr>
                </a:solidFill>
                <a:latin typeface="Calibri" panose="020F0502020204030204" pitchFamily="34" charset="0"/>
                <a:cs typeface="Calibri" panose="020F0502020204030204" pitchFamily="34" charset="0"/>
              </a:rPr>
              <a:t>プロモーション終了後に、振り返りを行います。</a:t>
            </a:r>
          </a:p>
        </p:txBody>
      </p:sp>
      <p:pic>
        <p:nvPicPr>
          <p:cNvPr id="113" name="図 112" descr="黒い背景に白い文字がある&#10;&#10;中程度の精度で自動的に生成された説明">
            <a:extLst>
              <a:ext uri="{FF2B5EF4-FFF2-40B4-BE49-F238E27FC236}">
                <a16:creationId xmlns:a16="http://schemas.microsoft.com/office/drawing/2014/main" id="{6291AD1F-46B0-0739-02E1-05F235499C9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2" name="スライド番号プレースホルダ 3">
            <a:extLst>
              <a:ext uri="{FF2B5EF4-FFF2-40B4-BE49-F238E27FC236}">
                <a16:creationId xmlns:a16="http://schemas.microsoft.com/office/drawing/2014/main" id="{BBBACE58-5259-141D-C1C3-534A1CE51869}"/>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25</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5" name="正方形/長方形 4">
            <a:extLst>
              <a:ext uri="{FF2B5EF4-FFF2-40B4-BE49-F238E27FC236}">
                <a16:creationId xmlns:a16="http://schemas.microsoft.com/office/drawing/2014/main" id="{79B93792-6724-C4EA-D485-DAA648B12223}"/>
              </a:ext>
            </a:extLst>
          </p:cNvPr>
          <p:cNvSpPr/>
          <p:nvPr/>
        </p:nvSpPr>
        <p:spPr>
          <a:xfrm>
            <a:off x="7712738" y="6525541"/>
            <a:ext cx="4767092" cy="303929"/>
          </a:xfrm>
          <a:prstGeom prst="rect">
            <a:avLst/>
          </a:prstGeom>
        </p:spPr>
        <p:txBody>
          <a:bodyPr wrap="square">
            <a:spAutoFit/>
          </a:bodyPr>
          <a:lstStyle/>
          <a:p>
            <a:pPr>
              <a:lnSpc>
                <a:spcPct val="150000"/>
              </a:lnSpc>
            </a:pPr>
            <a:r>
              <a:rPr lang="ja-JP" altLang="en-US" sz="1000">
                <a:solidFill>
                  <a:srgbClr val="FF6E26"/>
                </a:solidFill>
                <a:latin typeface="DIN Alternate" panose="020B0500000000000000" pitchFamily="34" charset="0"/>
                <a:ea typeface="Hiragino Sans W1" panose="020B0300000000000000" pitchFamily="34" charset="-128"/>
              </a:rPr>
              <a:t>　　　　　　　　</a:t>
            </a:r>
            <a:r>
              <a:rPr lang="en" altLang="ja-JP" sz="1000" dirty="0">
                <a:solidFill>
                  <a:srgbClr val="FF6E26"/>
                </a:solidFill>
                <a:latin typeface="DIN Alternate" panose="020B0500000000000000" pitchFamily="34" charset="0"/>
                <a:ea typeface="Hiragino Sans W1" panose="020B0300000000000000" pitchFamily="34" charset="-128"/>
              </a:rPr>
              <a:t> October to </a:t>
            </a:r>
            <a:r>
              <a:rPr lang="en-US" altLang="ja-JP" sz="1000" dirty="0">
                <a:solidFill>
                  <a:srgbClr val="FF6E26"/>
                </a:solidFill>
                <a:latin typeface="DIN Alternate" panose="020B0500000000000000" pitchFamily="34" charset="0"/>
                <a:ea typeface="Hiragino Sans W1" panose="020B0300000000000000" pitchFamily="34" charset="-128"/>
              </a:rPr>
              <a:t>December</a:t>
            </a:r>
            <a:r>
              <a:rPr lang="en" altLang="ja-JP" sz="1000" dirty="0">
                <a:solidFill>
                  <a:srgbClr val="FF6E26"/>
                </a:solidFill>
                <a:latin typeface="DIN Alternate" panose="020B0500000000000000" pitchFamily="34" charset="0"/>
                <a:ea typeface="Hiragino Sans W1" panose="020B0300000000000000" pitchFamily="34" charset="-128"/>
              </a:rPr>
              <a:t> 2024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836185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D8BDB362-6FF6-D045-AE72-42B3F62D0D79}"/>
              </a:ext>
            </a:extLst>
          </p:cNvPr>
          <p:cNvSpPr txBox="1"/>
          <p:nvPr/>
        </p:nvSpPr>
        <p:spPr>
          <a:xfrm>
            <a:off x="2264073" y="161966"/>
            <a:ext cx="10084954" cy="646331"/>
          </a:xfrm>
          <a:prstGeom prst="rect">
            <a:avLst/>
          </a:prstGeom>
          <a:noFill/>
          <a:effectLst/>
        </p:spPr>
        <p:txBody>
          <a:bodyPr wrap="square" rtlCol="0">
            <a:spAutoFit/>
          </a:bodyPr>
          <a:lstStyle/>
          <a:p>
            <a:r>
              <a:rPr lang="en-US" altLang="ja-JP" sz="3600" b="1" dirty="0">
                <a:solidFill>
                  <a:srgbClr val="FF6E26"/>
                </a:solidFill>
                <a:latin typeface="DIN Alternate" panose="020B0500000000000000" pitchFamily="34" charset="0"/>
                <a:ea typeface="Hiragino Sans W6" panose="020B0400000000000000" pitchFamily="34" charset="-128"/>
              </a:rPr>
              <a:t>ACCEPTABILITY STANDARD</a:t>
            </a:r>
          </a:p>
        </p:txBody>
      </p:sp>
      <p:sp>
        <p:nvSpPr>
          <p:cNvPr id="17" name="テキスト ボックス 16">
            <a:extLst>
              <a:ext uri="{FF2B5EF4-FFF2-40B4-BE49-F238E27FC236}">
                <a16:creationId xmlns:a16="http://schemas.microsoft.com/office/drawing/2014/main" id="{6223DF55-D983-9144-A8BC-2677AF691727}"/>
              </a:ext>
            </a:extLst>
          </p:cNvPr>
          <p:cNvSpPr txBox="1"/>
          <p:nvPr/>
        </p:nvSpPr>
        <p:spPr>
          <a:xfrm>
            <a:off x="2264073" y="599979"/>
            <a:ext cx="4695295" cy="458972"/>
          </a:xfrm>
          <a:prstGeom prst="rect">
            <a:avLst/>
          </a:prstGeom>
          <a:noFill/>
          <a:effectLst/>
        </p:spPr>
        <p:txBody>
          <a:bodyPr wrap="square" rtlCol="0">
            <a:spAutoFit/>
          </a:bodyPr>
          <a:lstStyle/>
          <a:p>
            <a:pPr>
              <a:lnSpc>
                <a:spcPct val="150000"/>
              </a:lnSpc>
            </a:pPr>
            <a:r>
              <a:rPr lang="ja-JP" altLang="en-US">
                <a:solidFill>
                  <a:srgbClr val="FF6E26"/>
                </a:solidFill>
                <a:latin typeface="DIN Alternate" panose="020B0500000000000000" pitchFamily="34" charset="0"/>
                <a:ea typeface="Hiragino Kaku Gothic ProN W3" panose="020B0300000000000000" pitchFamily="34" charset="-128"/>
              </a:rPr>
              <a:t>掲載可否基準</a:t>
            </a:r>
            <a:r>
              <a:rPr lang="en-US" altLang="ja-JP" dirty="0">
                <a:solidFill>
                  <a:srgbClr val="FF6E26"/>
                </a:solidFill>
                <a:latin typeface="DIN Alternate" panose="020B0500000000000000" pitchFamily="34" charset="0"/>
                <a:ea typeface="Hiragino Kaku Gothic ProN W3" panose="020B0300000000000000" pitchFamily="34" charset="-128"/>
              </a:rPr>
              <a:t>1</a:t>
            </a:r>
            <a:endParaRPr lang="ja-JP" altLang="en-US">
              <a:solidFill>
                <a:srgbClr val="FF6E26"/>
              </a:solidFill>
              <a:latin typeface="DIN Alternate" panose="020B0500000000000000" pitchFamily="34" charset="0"/>
              <a:ea typeface="Hiragino Kaku Gothic ProN W3" panose="020B0300000000000000" pitchFamily="34" charset="-128"/>
            </a:endParaRPr>
          </a:p>
        </p:txBody>
      </p:sp>
      <p:sp>
        <p:nvSpPr>
          <p:cNvPr id="18" name="テキスト ボックス 17">
            <a:extLst>
              <a:ext uri="{FF2B5EF4-FFF2-40B4-BE49-F238E27FC236}">
                <a16:creationId xmlns:a16="http://schemas.microsoft.com/office/drawing/2014/main" id="{CD18DEA9-ECD8-564B-9049-6DEAC2B14B9A}"/>
              </a:ext>
            </a:extLst>
          </p:cNvPr>
          <p:cNvSpPr txBox="1"/>
          <p:nvPr/>
        </p:nvSpPr>
        <p:spPr>
          <a:xfrm>
            <a:off x="703631" y="1402684"/>
            <a:ext cx="6182482" cy="646331"/>
          </a:xfrm>
          <a:prstGeom prst="rect">
            <a:avLst/>
          </a:prstGeom>
          <a:noFill/>
          <a:effectLst/>
        </p:spPr>
        <p:txBody>
          <a:bodyPr wrap="square" rtlCol="0">
            <a:spAutoFit/>
          </a:bodyPr>
          <a:lstStyle/>
          <a:p>
            <a:r>
              <a:rPr lang="ja-JP" altLang="en-US" b="1">
                <a:solidFill>
                  <a:srgbClr val="FF6E26"/>
                </a:solidFill>
                <a:latin typeface="Hiragino Kaku Gothic ProN W6" panose="020B0300000000000000" pitchFamily="34" charset="-128"/>
                <a:ea typeface="Hiragino Kaku Gothic ProN W6" panose="020B0300000000000000" pitchFamily="34" charset="-128"/>
              </a:rPr>
              <a:t>下記業種・サービスは広告掲載をお断りしております。</a:t>
            </a:r>
          </a:p>
          <a:p>
            <a:r>
              <a:rPr lang="ja-JP" altLang="en-US" b="1">
                <a:solidFill>
                  <a:srgbClr val="FF6E26"/>
                </a:solidFill>
                <a:latin typeface="Hiragino Kaku Gothic ProN W6" panose="020B0300000000000000" pitchFamily="34" charset="-128"/>
                <a:ea typeface="Hiragino Kaku Gothic ProN W6" panose="020B0300000000000000" pitchFamily="34" charset="-128"/>
              </a:rPr>
              <a:t>詳細は別途お問い合わせの上、ご確認願います。</a:t>
            </a:r>
          </a:p>
        </p:txBody>
      </p:sp>
      <p:pic>
        <p:nvPicPr>
          <p:cNvPr id="2" name="図 1" descr="黒い背景に白い文字がある&#10;&#10;中程度の精度で自動的に生成された説明">
            <a:extLst>
              <a:ext uri="{FF2B5EF4-FFF2-40B4-BE49-F238E27FC236}">
                <a16:creationId xmlns:a16="http://schemas.microsoft.com/office/drawing/2014/main" id="{AA1FEBD6-7147-BF56-AE40-84BAFD5A024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98734" y="337144"/>
            <a:ext cx="940423" cy="339411"/>
          </a:xfrm>
          <a:prstGeom prst="rect">
            <a:avLst/>
          </a:prstGeom>
        </p:spPr>
      </p:pic>
      <p:sp>
        <p:nvSpPr>
          <p:cNvPr id="5" name="テキスト ボックス 4">
            <a:extLst>
              <a:ext uri="{FF2B5EF4-FFF2-40B4-BE49-F238E27FC236}">
                <a16:creationId xmlns:a16="http://schemas.microsoft.com/office/drawing/2014/main" id="{6BA5EFE1-E700-848F-5DB8-24E001B46280}"/>
              </a:ext>
            </a:extLst>
          </p:cNvPr>
          <p:cNvSpPr txBox="1"/>
          <p:nvPr/>
        </p:nvSpPr>
        <p:spPr>
          <a:xfrm>
            <a:off x="1292926" y="2677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10" name="図 9" descr="黒い背景に白い文字がある&#10;&#10;中程度の精度で自動的に生成された説明">
            <a:extLst>
              <a:ext uri="{FF2B5EF4-FFF2-40B4-BE49-F238E27FC236}">
                <a16:creationId xmlns:a16="http://schemas.microsoft.com/office/drawing/2014/main" id="{3C029741-F896-3CFB-8ABA-286492A1F20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3" name="正方形/長方形 2">
            <a:extLst>
              <a:ext uri="{FF2B5EF4-FFF2-40B4-BE49-F238E27FC236}">
                <a16:creationId xmlns:a16="http://schemas.microsoft.com/office/drawing/2014/main" id="{8E88946E-5EB4-641A-E2B9-CEFD561A52B3}"/>
              </a:ext>
            </a:extLst>
          </p:cNvPr>
          <p:cNvSpPr/>
          <p:nvPr/>
        </p:nvSpPr>
        <p:spPr>
          <a:xfrm>
            <a:off x="1416748" y="2447628"/>
            <a:ext cx="5449037" cy="2677656"/>
          </a:xfrm>
          <a:prstGeom prst="rect">
            <a:avLst/>
          </a:prstGeom>
        </p:spPr>
        <p:txBody>
          <a:bodyPr wrap="square">
            <a:spAutoFit/>
          </a:bodyPr>
          <a:lstStyle/>
          <a:p>
            <a:r>
              <a:rPr lang="ja-JP" altLang="en-US" sz="1200">
                <a:solidFill>
                  <a:srgbClr val="FD5418"/>
                </a:solidFill>
                <a:latin typeface="DIN Alternate" panose="020B0500000000000000" pitchFamily="34" charset="0"/>
                <a:ea typeface="Hiragino Kaku Gothic ProN W3" panose="020B0300000000000000" pitchFamily="34" charset="-128"/>
              </a:rPr>
              <a:t>・情報商材</a:t>
            </a:r>
          </a:p>
          <a:p>
            <a:r>
              <a:rPr lang="ja-JP" altLang="en-US" sz="1200">
                <a:solidFill>
                  <a:srgbClr val="FD5418"/>
                </a:solidFill>
                <a:latin typeface="DIN Alternate" panose="020B0500000000000000" pitchFamily="34" charset="0"/>
                <a:ea typeface="Hiragino Kaku Gothic ProN W3" panose="020B0300000000000000" pitchFamily="34" charset="-128"/>
              </a:rPr>
              <a:t>・ギャンブル関連 (射幸心をそそる表現のもの</a:t>
            </a:r>
            <a:r>
              <a:rPr lang="en-US" altLang="ja-JP" sz="1200" dirty="0">
                <a:solidFill>
                  <a:srgbClr val="FD5418"/>
                </a:solidFill>
                <a:latin typeface="DIN Alternate" panose="020B0500000000000000" pitchFamily="34" charset="0"/>
                <a:ea typeface="Hiragino Kaku Gothic ProN W3" panose="020B0300000000000000" pitchFamily="34" charset="-128"/>
              </a:rPr>
              <a:t>)</a:t>
            </a:r>
            <a:endParaRPr lang="ja-JP" altLang="en-US" sz="1200">
              <a:solidFill>
                <a:srgbClr val="FD5418"/>
              </a:solidFill>
              <a:latin typeface="DIN Alternate" panose="020B0500000000000000" pitchFamily="34" charset="0"/>
              <a:ea typeface="Hiragino Kaku Gothic ProN W3" panose="020B0300000000000000" pitchFamily="34" charset="-128"/>
            </a:endParaRPr>
          </a:p>
          <a:p>
            <a:r>
              <a:rPr lang="ja-JP" altLang="en-US" sz="1200">
                <a:solidFill>
                  <a:srgbClr val="FD5418"/>
                </a:solidFill>
                <a:latin typeface="DIN Alternate" panose="020B0500000000000000" pitchFamily="34" charset="0"/>
                <a:ea typeface="Hiragino Kaku Gothic ProN W3" panose="020B0300000000000000" pitchFamily="34" charset="-128"/>
              </a:rPr>
              <a:t>・アダルト</a:t>
            </a:r>
          </a:p>
          <a:p>
            <a:r>
              <a:rPr lang="ja-JP" altLang="en-US" sz="1200">
                <a:solidFill>
                  <a:srgbClr val="FD5418"/>
                </a:solidFill>
                <a:latin typeface="DIN Alternate" panose="020B0500000000000000" pitchFamily="34" charset="0"/>
                <a:ea typeface="Hiragino Kaku Gothic ProN W3" panose="020B0300000000000000" pitchFamily="34" charset="-128"/>
              </a:rPr>
              <a:t>・占い</a:t>
            </a:r>
          </a:p>
          <a:p>
            <a:r>
              <a:rPr lang="ja-JP" altLang="en-US" sz="1200">
                <a:solidFill>
                  <a:srgbClr val="FD5418"/>
                </a:solidFill>
                <a:latin typeface="DIN Alternate" panose="020B0500000000000000" pitchFamily="34" charset="0"/>
                <a:ea typeface="Hiragino Kaku Gothic ProN W3" panose="020B0300000000000000" pitchFamily="34" charset="-128"/>
              </a:rPr>
              <a:t>・宗教関連 (魔除け・霊感商法霊視商法、神社仏閣等)</a:t>
            </a:r>
          </a:p>
          <a:p>
            <a:r>
              <a:rPr lang="ja-JP" altLang="en-US" sz="1200">
                <a:solidFill>
                  <a:srgbClr val="FD5418"/>
                </a:solidFill>
                <a:latin typeface="DIN Alternate" panose="020B0500000000000000" pitchFamily="34" charset="0"/>
                <a:ea typeface="Hiragino Kaku Gothic ProN W3" panose="020B0300000000000000" pitchFamily="34" charset="-128"/>
              </a:rPr>
              <a:t>・無限連鎖講</a:t>
            </a:r>
          </a:p>
          <a:p>
            <a:r>
              <a:rPr lang="ja-JP" altLang="en-US" sz="1200">
                <a:solidFill>
                  <a:srgbClr val="FD5418"/>
                </a:solidFill>
                <a:latin typeface="DIN Alternate" panose="020B0500000000000000" pitchFamily="34" charset="0"/>
                <a:ea typeface="Hiragino Kaku Gothic ProN W3" panose="020B0300000000000000" pitchFamily="34" charset="-128"/>
              </a:rPr>
              <a:t>・探偵業</a:t>
            </a:r>
          </a:p>
          <a:p>
            <a:r>
              <a:rPr lang="ja-JP" altLang="en-US" sz="1200">
                <a:solidFill>
                  <a:srgbClr val="FD5418"/>
                </a:solidFill>
                <a:latin typeface="DIN Alternate" panose="020B0500000000000000" pitchFamily="34" charset="0"/>
                <a:ea typeface="Hiragino Kaku Gothic ProN W3" panose="020B0300000000000000" pitchFamily="34" charset="-128"/>
              </a:rPr>
              <a:t>・家政婦紹介・斡旋</a:t>
            </a:r>
          </a:p>
          <a:p>
            <a:r>
              <a:rPr lang="ja-JP" altLang="en-US" sz="1200">
                <a:solidFill>
                  <a:srgbClr val="FD5418"/>
                </a:solidFill>
                <a:latin typeface="DIN Alternate" panose="020B0500000000000000" pitchFamily="34" charset="0"/>
                <a:ea typeface="Hiragino Kaku Gothic ProN W3" panose="020B0300000000000000" pitchFamily="34" charset="-128"/>
              </a:rPr>
              <a:t>・産経用品 (避妊具、女性用体温計)</a:t>
            </a:r>
          </a:p>
          <a:p>
            <a:r>
              <a:rPr lang="ja-JP" altLang="en-US" sz="1200">
                <a:solidFill>
                  <a:srgbClr val="FD5418"/>
                </a:solidFill>
                <a:latin typeface="DIN Alternate" panose="020B0500000000000000" pitchFamily="34" charset="0"/>
                <a:ea typeface="Hiragino Kaku Gothic ProN W3" panose="020B0300000000000000" pitchFamily="34" charset="-128"/>
              </a:rPr>
              <a:t>・武器全般</a:t>
            </a:r>
          </a:p>
          <a:p>
            <a:r>
              <a:rPr lang="ja-JP" altLang="en-US" sz="1200">
                <a:solidFill>
                  <a:srgbClr val="FD5418"/>
                </a:solidFill>
                <a:latin typeface="DIN Alternate" panose="020B0500000000000000" pitchFamily="34" charset="0"/>
                <a:ea typeface="Hiragino Kaku Gothic ProN W3" panose="020B0300000000000000" pitchFamily="34" charset="-128"/>
              </a:rPr>
              <a:t>・毒物劇物</a:t>
            </a:r>
          </a:p>
          <a:p>
            <a:r>
              <a:rPr lang="ja-JP" altLang="en-US" sz="1200">
                <a:solidFill>
                  <a:srgbClr val="FD5418"/>
                </a:solidFill>
                <a:latin typeface="DIN Alternate" panose="020B0500000000000000" pitchFamily="34" charset="0"/>
                <a:ea typeface="Hiragino Kaku Gothic ProN W3" panose="020B0300000000000000" pitchFamily="34" charset="-128"/>
              </a:rPr>
              <a:t>・政党/政治関連</a:t>
            </a:r>
          </a:p>
          <a:p>
            <a:r>
              <a:rPr lang="ja-JP" altLang="en-US" sz="1200">
                <a:solidFill>
                  <a:srgbClr val="FD5418"/>
                </a:solidFill>
                <a:latin typeface="DIN Alternate" panose="020B0500000000000000" pitchFamily="34" charset="0"/>
                <a:ea typeface="Hiragino Kaku Gothic ProN W3" panose="020B0300000000000000" pitchFamily="34" charset="-128"/>
              </a:rPr>
              <a:t>・公益法人 (NPO/NGO、社団法人)</a:t>
            </a:r>
          </a:p>
          <a:p>
            <a:r>
              <a:rPr lang="ja-JP" altLang="en-US" sz="1200">
                <a:solidFill>
                  <a:srgbClr val="FD5418"/>
                </a:solidFill>
                <a:latin typeface="DIN Alternate" panose="020B0500000000000000" pitchFamily="34" charset="0"/>
                <a:ea typeface="Hiragino Kaku Gothic ProN W3" panose="020B0300000000000000" pitchFamily="34" charset="-128"/>
              </a:rPr>
              <a:t>・生体販売</a:t>
            </a:r>
          </a:p>
        </p:txBody>
      </p:sp>
      <p:sp>
        <p:nvSpPr>
          <p:cNvPr id="4" name="正方形/長方形 3">
            <a:extLst>
              <a:ext uri="{FF2B5EF4-FFF2-40B4-BE49-F238E27FC236}">
                <a16:creationId xmlns:a16="http://schemas.microsoft.com/office/drawing/2014/main" id="{E7EF66C2-B638-9ADA-66BE-A7195B2609D0}"/>
              </a:ext>
            </a:extLst>
          </p:cNvPr>
          <p:cNvSpPr/>
          <p:nvPr/>
        </p:nvSpPr>
        <p:spPr>
          <a:xfrm>
            <a:off x="6781699" y="2447628"/>
            <a:ext cx="4461331" cy="2123658"/>
          </a:xfrm>
          <a:prstGeom prst="rect">
            <a:avLst/>
          </a:prstGeom>
        </p:spPr>
        <p:txBody>
          <a:bodyPr wrap="square">
            <a:spAutoFit/>
          </a:bodyPr>
          <a:lstStyle/>
          <a:p>
            <a:r>
              <a:rPr lang="ja-JP" altLang="en-US" sz="1200">
                <a:solidFill>
                  <a:srgbClr val="FD5418"/>
                </a:solidFill>
                <a:latin typeface="DIN Alternate" panose="020B0500000000000000" pitchFamily="34" charset="0"/>
                <a:ea typeface="Hiragino Kaku Gothic ProN W3" panose="020B0300000000000000" pitchFamily="34" charset="-128"/>
              </a:rPr>
              <a:t>・入札権購入型オークション、オークション</a:t>
            </a:r>
          </a:p>
          <a:p>
            <a:r>
              <a:rPr lang="ja-JP" altLang="en-US" sz="1200">
                <a:solidFill>
                  <a:srgbClr val="FD5418"/>
                </a:solidFill>
                <a:latin typeface="DIN Alternate" panose="020B0500000000000000" pitchFamily="34" charset="0"/>
                <a:ea typeface="Hiragino Kaku Gothic ProN W3" panose="020B0300000000000000" pitchFamily="34" charset="-128"/>
              </a:rPr>
              <a:t>・ファクタリング</a:t>
            </a:r>
          </a:p>
          <a:p>
            <a:r>
              <a:rPr lang="ja-JP" altLang="en-US" sz="1200">
                <a:solidFill>
                  <a:srgbClr val="FD5418"/>
                </a:solidFill>
                <a:latin typeface="DIN Alternate" panose="020B0500000000000000" pitchFamily="34" charset="0"/>
                <a:ea typeface="Hiragino Kaku Gothic ProN W3" panose="020B0300000000000000" pitchFamily="34" charset="-128"/>
              </a:rPr>
              <a:t>・過払い金請求</a:t>
            </a:r>
          </a:p>
          <a:p>
            <a:r>
              <a:rPr lang="ja-JP" altLang="en-US" sz="1200">
                <a:solidFill>
                  <a:srgbClr val="FD5418"/>
                </a:solidFill>
                <a:latin typeface="DIN Alternate" panose="020B0500000000000000" pitchFamily="34" charset="0"/>
                <a:ea typeface="Hiragino Kaku Gothic ProN W3" panose="020B0300000000000000" pitchFamily="34" charset="-128"/>
              </a:rPr>
              <a:t>・</a:t>
            </a:r>
            <a:r>
              <a:rPr lang="en-US" altLang="ja-JP" sz="1200" dirty="0">
                <a:solidFill>
                  <a:srgbClr val="FD5418"/>
                </a:solidFill>
                <a:latin typeface="DIN Alternate" panose="020B0500000000000000" pitchFamily="34" charset="0"/>
                <a:ea typeface="Hiragino Kaku Gothic ProN W3" panose="020B0300000000000000" pitchFamily="34" charset="-128"/>
              </a:rPr>
              <a:t>ICO</a:t>
            </a:r>
          </a:p>
          <a:p>
            <a:r>
              <a:rPr lang="ja-JP" altLang="en-US" sz="1200">
                <a:solidFill>
                  <a:srgbClr val="FD5418"/>
                </a:solidFill>
                <a:latin typeface="DIN Alternate" panose="020B0500000000000000" pitchFamily="34" charset="0"/>
                <a:ea typeface="Hiragino Kaku Gothic ProN W3" panose="020B0300000000000000" pitchFamily="34" charset="-128"/>
              </a:rPr>
              <a:t>・転職、退職、またそれに類する行動を促すサービス</a:t>
            </a:r>
            <a:endParaRPr lang="en-US" altLang="ja-JP" sz="1200" dirty="0">
              <a:solidFill>
                <a:srgbClr val="FD5418"/>
              </a:solidFill>
              <a:latin typeface="DIN Alternate" panose="020B0500000000000000" pitchFamily="34" charset="0"/>
              <a:ea typeface="Hiragino Kaku Gothic ProN W3" panose="020B0300000000000000" pitchFamily="34" charset="-128"/>
            </a:endParaRPr>
          </a:p>
          <a:p>
            <a:r>
              <a:rPr lang="ja-JP" altLang="en-US" sz="1200">
                <a:solidFill>
                  <a:srgbClr val="FD5418"/>
                </a:solidFill>
                <a:latin typeface="DIN Alternate" panose="020B0500000000000000" pitchFamily="34" charset="0"/>
                <a:ea typeface="Hiragino Kaku Gothic ProN W3" panose="020B0300000000000000" pitchFamily="34" charset="-128"/>
              </a:rPr>
              <a:t>・競合サービス</a:t>
            </a:r>
            <a:endParaRPr lang="en-US" altLang="ja-JP" sz="1200" dirty="0">
              <a:solidFill>
                <a:srgbClr val="FD5418"/>
              </a:solidFill>
              <a:latin typeface="DIN Alternate" panose="020B0500000000000000" pitchFamily="34" charset="0"/>
              <a:ea typeface="Hiragino Kaku Gothic ProN W3" panose="020B0300000000000000" pitchFamily="34" charset="-128"/>
            </a:endParaRPr>
          </a:p>
          <a:p>
            <a:r>
              <a:rPr lang="ja-JP" altLang="en-US" sz="1200">
                <a:solidFill>
                  <a:srgbClr val="FD5418"/>
                </a:solidFill>
                <a:latin typeface="DIN Alternate" panose="020B0500000000000000" pitchFamily="34" charset="0"/>
                <a:ea typeface="Hiragino Kaku Gothic ProN W3" panose="020B0300000000000000" pitchFamily="34" charset="-128"/>
              </a:rPr>
              <a:t>・たばこ、電子たばこ（たばこ関連サービスも含む）</a:t>
            </a:r>
            <a:endParaRPr lang="en-US" altLang="ja-JP" sz="1200" dirty="0">
              <a:solidFill>
                <a:srgbClr val="FD5418"/>
              </a:solidFill>
              <a:latin typeface="DIN Alternate" panose="020B0500000000000000" pitchFamily="34" charset="0"/>
              <a:ea typeface="Hiragino Kaku Gothic ProN W3" panose="020B0300000000000000" pitchFamily="34" charset="-128"/>
            </a:endParaRPr>
          </a:p>
          <a:p>
            <a:r>
              <a:rPr lang="ja-JP" altLang="en-US" sz="1200">
                <a:solidFill>
                  <a:srgbClr val="FD5418"/>
                </a:solidFill>
                <a:latin typeface="DIN Alternate" panose="020B0500000000000000" pitchFamily="34" charset="0"/>
                <a:ea typeface="Hiragino Kaku Gothic ProN W3" panose="020B0300000000000000" pitchFamily="34" charset="-128"/>
              </a:rPr>
              <a:t>・不動産</a:t>
            </a:r>
          </a:p>
          <a:p>
            <a:r>
              <a:rPr lang="ja-JP" altLang="en-US" sz="1200">
                <a:solidFill>
                  <a:srgbClr val="FD5418"/>
                </a:solidFill>
                <a:latin typeface="DIN Alternate" panose="020B0500000000000000" pitchFamily="34" charset="0"/>
                <a:ea typeface="Hiragino Kaku Gothic ProN W3" panose="020B0300000000000000" pitchFamily="34" charset="-128"/>
              </a:rPr>
              <a:t>・設置オフィス入居企業の競合サービス</a:t>
            </a:r>
          </a:p>
          <a:p>
            <a:r>
              <a:rPr lang="ja-JP" altLang="en-US" sz="1200">
                <a:solidFill>
                  <a:srgbClr val="FD5418"/>
                </a:solidFill>
                <a:latin typeface="DIN Alternate" panose="020B0500000000000000" pitchFamily="34" charset="0"/>
                <a:ea typeface="Hiragino Kaku Gothic ProN W3" panose="020B0300000000000000" pitchFamily="34" charset="-128"/>
              </a:rPr>
              <a:t>・その他、当社が不適切と判断したもの</a:t>
            </a:r>
            <a:endParaRPr lang="en-US" altLang="ja-JP" sz="1200" dirty="0">
              <a:solidFill>
                <a:srgbClr val="FD5418"/>
              </a:solidFill>
              <a:latin typeface="DIN Alternate" panose="020B0500000000000000" pitchFamily="34" charset="0"/>
              <a:ea typeface="Hiragino Kaku Gothic ProN W3" panose="020B0300000000000000" pitchFamily="34" charset="-128"/>
            </a:endParaRPr>
          </a:p>
          <a:p>
            <a:r>
              <a:rPr lang="ja-JP" altLang="en-US" sz="1200">
                <a:solidFill>
                  <a:srgbClr val="FD5418"/>
                </a:solidFill>
                <a:latin typeface="DIN Alternate" panose="020B0500000000000000" pitchFamily="34" charset="0"/>
                <a:ea typeface="Hiragino Kaku Gothic ProN W3" panose="020B0300000000000000" pitchFamily="34" charset="-128"/>
              </a:rPr>
              <a:t>・当社またはその関連会社と競合するサービス</a:t>
            </a:r>
          </a:p>
        </p:txBody>
      </p:sp>
      <p:sp>
        <p:nvSpPr>
          <p:cNvPr id="7" name="スライド番号プレースホルダ 3">
            <a:extLst>
              <a:ext uri="{FF2B5EF4-FFF2-40B4-BE49-F238E27FC236}">
                <a16:creationId xmlns:a16="http://schemas.microsoft.com/office/drawing/2014/main" id="{FC084D69-A686-D680-06FE-329105FF15BB}"/>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26</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8" name="正方形/長方形 7">
            <a:extLst>
              <a:ext uri="{FF2B5EF4-FFF2-40B4-BE49-F238E27FC236}">
                <a16:creationId xmlns:a16="http://schemas.microsoft.com/office/drawing/2014/main" id="{135FF0C5-8378-8198-E65A-A42E1E2E8F8A}"/>
              </a:ext>
            </a:extLst>
          </p:cNvPr>
          <p:cNvSpPr/>
          <p:nvPr/>
        </p:nvSpPr>
        <p:spPr>
          <a:xfrm>
            <a:off x="7712738" y="6525541"/>
            <a:ext cx="4767092" cy="303929"/>
          </a:xfrm>
          <a:prstGeom prst="rect">
            <a:avLst/>
          </a:prstGeom>
        </p:spPr>
        <p:txBody>
          <a:bodyPr wrap="square">
            <a:spAutoFit/>
          </a:bodyPr>
          <a:lstStyle/>
          <a:p>
            <a:pPr>
              <a:lnSpc>
                <a:spcPct val="150000"/>
              </a:lnSpc>
            </a:pPr>
            <a:r>
              <a:rPr lang="ja-JP" altLang="en-US" sz="1000">
                <a:solidFill>
                  <a:srgbClr val="FF6E26"/>
                </a:solidFill>
                <a:latin typeface="DIN Alternate" panose="020B0500000000000000" pitchFamily="34" charset="0"/>
                <a:ea typeface="Hiragino Sans W1" panose="020B0300000000000000" pitchFamily="34" charset="-128"/>
              </a:rPr>
              <a:t>　　　　　　　　</a:t>
            </a:r>
            <a:r>
              <a:rPr lang="en" altLang="ja-JP" sz="1000" dirty="0">
                <a:solidFill>
                  <a:srgbClr val="FF6E26"/>
                </a:solidFill>
                <a:latin typeface="DIN Alternate" panose="020B0500000000000000" pitchFamily="34" charset="0"/>
                <a:ea typeface="Hiragino Sans W1" panose="020B0300000000000000" pitchFamily="34" charset="-128"/>
              </a:rPr>
              <a:t> October to </a:t>
            </a:r>
            <a:r>
              <a:rPr lang="en-US" altLang="ja-JP" sz="1000" dirty="0">
                <a:solidFill>
                  <a:srgbClr val="FF6E26"/>
                </a:solidFill>
                <a:latin typeface="DIN Alternate" panose="020B0500000000000000" pitchFamily="34" charset="0"/>
                <a:ea typeface="Hiragino Sans W1" panose="020B0300000000000000" pitchFamily="34" charset="-128"/>
              </a:rPr>
              <a:t>December</a:t>
            </a:r>
            <a:r>
              <a:rPr lang="en" altLang="ja-JP" sz="1000" dirty="0">
                <a:solidFill>
                  <a:srgbClr val="FF6E26"/>
                </a:solidFill>
                <a:latin typeface="DIN Alternate" panose="020B0500000000000000" pitchFamily="34" charset="0"/>
                <a:ea typeface="Hiragino Sans W1" panose="020B0300000000000000" pitchFamily="34" charset="-128"/>
              </a:rPr>
              <a:t> 2024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40517878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D8BDB362-6FF6-D045-AE72-42B3F62D0D79}"/>
              </a:ext>
            </a:extLst>
          </p:cNvPr>
          <p:cNvSpPr txBox="1"/>
          <p:nvPr/>
        </p:nvSpPr>
        <p:spPr>
          <a:xfrm>
            <a:off x="2268271" y="161966"/>
            <a:ext cx="10084954" cy="646331"/>
          </a:xfrm>
          <a:prstGeom prst="rect">
            <a:avLst/>
          </a:prstGeom>
          <a:noFill/>
          <a:effectLst/>
        </p:spPr>
        <p:txBody>
          <a:bodyPr wrap="square" rtlCol="0">
            <a:spAutoFit/>
          </a:bodyPr>
          <a:lstStyle/>
          <a:p>
            <a:r>
              <a:rPr lang="en-US" altLang="ja-JP" sz="3600" b="1" dirty="0">
                <a:solidFill>
                  <a:srgbClr val="FF6E26"/>
                </a:solidFill>
                <a:latin typeface="DIN Alternate" panose="020B0500000000000000" pitchFamily="34" charset="0"/>
                <a:ea typeface="Hiragino Sans W6" panose="020B0400000000000000" pitchFamily="34" charset="-128"/>
              </a:rPr>
              <a:t>ACCEPTABILITY STANDARD</a:t>
            </a:r>
          </a:p>
        </p:txBody>
      </p:sp>
      <p:sp>
        <p:nvSpPr>
          <p:cNvPr id="17" name="テキスト ボックス 16">
            <a:extLst>
              <a:ext uri="{FF2B5EF4-FFF2-40B4-BE49-F238E27FC236}">
                <a16:creationId xmlns:a16="http://schemas.microsoft.com/office/drawing/2014/main" id="{6223DF55-D983-9144-A8BC-2677AF691727}"/>
              </a:ext>
            </a:extLst>
          </p:cNvPr>
          <p:cNvSpPr txBox="1"/>
          <p:nvPr/>
        </p:nvSpPr>
        <p:spPr>
          <a:xfrm>
            <a:off x="2268271" y="599979"/>
            <a:ext cx="4695295" cy="458972"/>
          </a:xfrm>
          <a:prstGeom prst="rect">
            <a:avLst/>
          </a:prstGeom>
          <a:noFill/>
          <a:effectLst/>
        </p:spPr>
        <p:txBody>
          <a:bodyPr wrap="square" rtlCol="0">
            <a:spAutoFit/>
          </a:bodyPr>
          <a:lstStyle/>
          <a:p>
            <a:pPr>
              <a:lnSpc>
                <a:spcPct val="150000"/>
              </a:lnSpc>
            </a:pPr>
            <a:r>
              <a:rPr lang="ja-JP" altLang="en-US">
                <a:solidFill>
                  <a:srgbClr val="FF6E26"/>
                </a:solidFill>
                <a:latin typeface="DIN Alternate" panose="020B0500000000000000" pitchFamily="34" charset="0"/>
                <a:ea typeface="Hiragino Kaku Gothic ProN W3" panose="020B0300000000000000" pitchFamily="34" charset="-128"/>
              </a:rPr>
              <a:t>掲載可否基準</a:t>
            </a:r>
            <a:r>
              <a:rPr lang="en-US" altLang="ja-JP" dirty="0">
                <a:solidFill>
                  <a:srgbClr val="FF6E26"/>
                </a:solidFill>
                <a:latin typeface="DIN Alternate" panose="020B0500000000000000" pitchFamily="34" charset="0"/>
                <a:ea typeface="Hiragino Kaku Gothic ProN W3" panose="020B0300000000000000" pitchFamily="34" charset="-128"/>
              </a:rPr>
              <a:t>2</a:t>
            </a:r>
            <a:endParaRPr lang="ja-JP" altLang="en-US">
              <a:solidFill>
                <a:srgbClr val="FF6E26"/>
              </a:solidFill>
              <a:latin typeface="DIN Alternate" panose="020B0500000000000000" pitchFamily="34" charset="0"/>
              <a:ea typeface="Hiragino Kaku Gothic ProN W3" panose="020B0300000000000000" pitchFamily="34" charset="-128"/>
            </a:endParaRPr>
          </a:p>
        </p:txBody>
      </p:sp>
      <p:sp>
        <p:nvSpPr>
          <p:cNvPr id="11" name="正方形/長方形 10">
            <a:extLst>
              <a:ext uri="{FF2B5EF4-FFF2-40B4-BE49-F238E27FC236}">
                <a16:creationId xmlns:a16="http://schemas.microsoft.com/office/drawing/2014/main" id="{1A15858E-E55E-7045-A699-109714FA599F}"/>
              </a:ext>
            </a:extLst>
          </p:cNvPr>
          <p:cNvSpPr/>
          <p:nvPr/>
        </p:nvSpPr>
        <p:spPr>
          <a:xfrm>
            <a:off x="1132663" y="2447628"/>
            <a:ext cx="5755817" cy="3600986"/>
          </a:xfrm>
          <a:prstGeom prst="rect">
            <a:avLst/>
          </a:prstGeom>
        </p:spPr>
        <p:txBody>
          <a:bodyPr wrap="square">
            <a:spAutoFit/>
          </a:bodyPr>
          <a:lstStyle/>
          <a:p>
            <a:r>
              <a:rPr lang="ja-JP" altLang="en-US" sz="1200">
                <a:solidFill>
                  <a:srgbClr val="FF6E26"/>
                </a:solidFill>
                <a:latin typeface="DIN Alternate" panose="020B0500000000000000" pitchFamily="34" charset="0"/>
                <a:ea typeface="Hiragino Kaku Gothic ProN W3" panose="020B0300000000000000" pitchFamily="34" charset="-128"/>
              </a:rPr>
              <a:t>・ </a:t>
            </a:r>
            <a:r>
              <a:rPr lang="en-US" altLang="ja-JP" sz="1200" dirty="0">
                <a:solidFill>
                  <a:srgbClr val="FF6E26"/>
                </a:solidFill>
                <a:latin typeface="DIN Alternate" panose="020B0500000000000000" pitchFamily="34" charset="0"/>
                <a:ea typeface="Hiragino Kaku Gothic ProN W3" panose="020B0300000000000000" pitchFamily="34" charset="-128"/>
              </a:rPr>
              <a:t>BREAK</a:t>
            </a:r>
            <a:r>
              <a:rPr lang="ja-JP" altLang="en-US" sz="1200">
                <a:solidFill>
                  <a:srgbClr val="FF6E26"/>
                </a:solidFill>
                <a:latin typeface="DIN Alternate" panose="020B0500000000000000" pitchFamily="34" charset="0"/>
                <a:ea typeface="Hiragino Kaku Gothic ProN W3" panose="020B0300000000000000" pitchFamily="34" charset="-128"/>
              </a:rPr>
              <a:t>での放映と異なるクライアント、異なるブランド、異なるアイテムの</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en-US" altLang="ja-JP" sz="1200" dirty="0">
                <a:solidFill>
                  <a:srgbClr val="FF6E26"/>
                </a:solidFill>
                <a:latin typeface="DIN Alternate" panose="020B0500000000000000" pitchFamily="34" charset="0"/>
                <a:ea typeface="Hiragino Kaku Gothic ProN W3" panose="020B0300000000000000" pitchFamily="34" charset="-128"/>
              </a:rPr>
              <a:t>   </a:t>
            </a:r>
            <a:r>
              <a:rPr lang="ja-JP" altLang="en-US" sz="1200">
                <a:solidFill>
                  <a:srgbClr val="FF6E26"/>
                </a:solidFill>
                <a:latin typeface="DIN Alternate" panose="020B0500000000000000" pitchFamily="34" charset="0"/>
                <a:ea typeface="Hiragino Kaku Gothic ProN W3" panose="020B0300000000000000" pitchFamily="34" charset="-128"/>
              </a:rPr>
              <a:t>販促を行うこと</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ja-JP" altLang="en-US" sz="1200">
                <a:solidFill>
                  <a:srgbClr val="FF6E26"/>
                </a:solidFill>
                <a:latin typeface="DIN Alternate" panose="020B0500000000000000" pitchFamily="34" charset="0"/>
                <a:ea typeface="Hiragino Kaku Gothic ProN W3" panose="020B0300000000000000" pitchFamily="34" charset="-128"/>
              </a:rPr>
              <a:t>・事実と異なる虚偽の情報を掲載したもの</a:t>
            </a:r>
          </a:p>
          <a:p>
            <a:r>
              <a:rPr lang="ja-JP" altLang="en-US" sz="1200">
                <a:solidFill>
                  <a:srgbClr val="FF6E26"/>
                </a:solidFill>
                <a:latin typeface="DIN Alternate" panose="020B0500000000000000" pitchFamily="34" charset="0"/>
                <a:ea typeface="Hiragino Kaku Gothic ProN W3" panose="020B0300000000000000" pitchFamily="34" charset="-128"/>
              </a:rPr>
              <a:t>・優良誤認表示や有利誤認表示などの不当表示となるもの</a:t>
            </a:r>
          </a:p>
          <a:p>
            <a:r>
              <a:rPr lang="ja-JP" altLang="en-US" sz="1200">
                <a:solidFill>
                  <a:srgbClr val="FF6E26"/>
                </a:solidFill>
                <a:latin typeface="DIN Alternate" panose="020B0500000000000000" pitchFamily="34" charset="0"/>
                <a:ea typeface="Hiragino Kaku Gothic ProN W3" panose="020B0300000000000000" pitchFamily="34" charset="-128"/>
              </a:rPr>
              <a:t>・「最大」「最高」「最小」「最速」「</a:t>
            </a:r>
            <a:r>
              <a:rPr lang="en-US" altLang="ja-JP" sz="1200" dirty="0">
                <a:solidFill>
                  <a:srgbClr val="FF6E26"/>
                </a:solidFill>
                <a:latin typeface="DIN Alternate" panose="020B0500000000000000" pitchFamily="34" charset="0"/>
                <a:ea typeface="Hiragino Kaku Gothic ProN W3" panose="020B0300000000000000" pitchFamily="34" charset="-128"/>
              </a:rPr>
              <a:t>No.1</a:t>
            </a:r>
            <a:r>
              <a:rPr lang="ja-JP" altLang="en-US" sz="1200">
                <a:solidFill>
                  <a:srgbClr val="FF6E26"/>
                </a:solidFill>
                <a:latin typeface="DIN Alternate" panose="020B0500000000000000" pitchFamily="34" charset="0"/>
                <a:ea typeface="Hiragino Kaku Gothic ProN W3" panose="020B0300000000000000" pitchFamily="34" charset="-128"/>
              </a:rPr>
              <a:t>」「世界初」などの言葉を</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en-US" altLang="ja-JP" sz="1200" dirty="0">
                <a:solidFill>
                  <a:srgbClr val="FF6E26"/>
                </a:solidFill>
                <a:latin typeface="DIN Alternate" panose="020B0500000000000000" pitchFamily="34" charset="0"/>
                <a:ea typeface="Hiragino Kaku Gothic ProN W3" panose="020B0300000000000000" pitchFamily="34" charset="-128"/>
              </a:rPr>
              <a:t>   </a:t>
            </a:r>
            <a:r>
              <a:rPr lang="ja-JP" altLang="en-US" sz="1200">
                <a:solidFill>
                  <a:srgbClr val="FF6E26"/>
                </a:solidFill>
                <a:latin typeface="DIN Alternate" panose="020B0500000000000000" pitchFamily="34" charset="0"/>
                <a:ea typeface="Hiragino Kaku Gothic ProN W3" panose="020B0300000000000000" pitchFamily="34" charset="-128"/>
              </a:rPr>
              <a:t>表示する際に客観的な出典がないもの</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ja-JP" altLang="en-US" sz="1200">
                <a:solidFill>
                  <a:srgbClr val="FF6E26"/>
                </a:solidFill>
                <a:latin typeface="DIN Alternate" panose="020B0500000000000000" pitchFamily="34" charset="0"/>
                <a:ea typeface="Hiragino Kaku Gothic ProN W3" panose="020B0300000000000000" pitchFamily="34" charset="-128"/>
              </a:rPr>
              <a:t>（実施開始日を起点とし、直近</a:t>
            </a:r>
            <a:r>
              <a:rPr lang="en-US" altLang="ja-JP" sz="1200" dirty="0">
                <a:solidFill>
                  <a:srgbClr val="FF6E26"/>
                </a:solidFill>
                <a:latin typeface="DIN Alternate" panose="020B0500000000000000" pitchFamily="34" charset="0"/>
                <a:ea typeface="Hiragino Kaku Gothic ProN W3" panose="020B0300000000000000" pitchFamily="34" charset="-128"/>
              </a:rPr>
              <a:t>1</a:t>
            </a:r>
            <a:r>
              <a:rPr lang="ja-JP" altLang="en-US" sz="1200">
                <a:solidFill>
                  <a:srgbClr val="FF6E26"/>
                </a:solidFill>
                <a:latin typeface="DIN Alternate" panose="020B0500000000000000" pitchFamily="34" charset="0"/>
                <a:ea typeface="Hiragino Kaku Gothic ProN W3" panose="020B0300000000000000" pitchFamily="34" charset="-128"/>
              </a:rPr>
              <a:t>年以内のデータのみ有効）</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ja-JP" altLang="en-US" sz="1200">
                <a:solidFill>
                  <a:srgbClr val="FF6E26"/>
                </a:solidFill>
                <a:latin typeface="DIN Alternate" panose="020B0500000000000000" pitchFamily="34" charset="0"/>
                <a:ea typeface="Hiragino Kaku Gothic ProN W3" panose="020B0300000000000000" pitchFamily="34" charset="-128"/>
              </a:rPr>
              <a:t>・順位、割合、件数など調査結果等の定量的な言葉を表示する際に調査年月の</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ja-JP" altLang="en-US" sz="1200">
                <a:solidFill>
                  <a:srgbClr val="FF6E26"/>
                </a:solidFill>
                <a:latin typeface="DIN Alternate" panose="020B0500000000000000" pitchFamily="34" charset="0"/>
                <a:ea typeface="Hiragino Kaku Gothic ProN W3" panose="020B0300000000000000" pitchFamily="34" charset="-128"/>
              </a:rPr>
              <a:t>　記載がないもの</a:t>
            </a:r>
          </a:p>
          <a:p>
            <a:r>
              <a:rPr lang="ja-JP" altLang="en-US" sz="1200">
                <a:solidFill>
                  <a:srgbClr val="FF6E26"/>
                </a:solidFill>
                <a:latin typeface="DIN Alternate" panose="020B0500000000000000" pitchFamily="34" charset="0"/>
                <a:ea typeface="Hiragino Kaku Gothic ProN W3" panose="020B0300000000000000" pitchFamily="34" charset="-128"/>
              </a:rPr>
              <a:t>・公正取引協議会が定める公正競争規約で定められた表示を遵守していないもの</a:t>
            </a:r>
          </a:p>
          <a:p>
            <a:r>
              <a:rPr lang="ja-JP" altLang="en-US" sz="1200">
                <a:solidFill>
                  <a:srgbClr val="FF6E26"/>
                </a:solidFill>
                <a:latin typeface="DIN Alternate" panose="020B0500000000000000" pitchFamily="34" charset="0"/>
                <a:ea typeface="Hiragino Kaku Gothic ProN W3" panose="020B0300000000000000" pitchFamily="34" charset="-128"/>
              </a:rPr>
              <a:t>・比較広告</a:t>
            </a:r>
          </a:p>
          <a:p>
            <a:r>
              <a:rPr lang="ja-JP" altLang="en-US" sz="1200">
                <a:solidFill>
                  <a:srgbClr val="FF6E26"/>
                </a:solidFill>
                <a:latin typeface="DIN Alternate" panose="020B0500000000000000" pitchFamily="34" charset="0"/>
                <a:ea typeface="Hiragino Kaku Gothic ProN W3" panose="020B0300000000000000" pitchFamily="34" charset="-128"/>
              </a:rPr>
              <a:t>・税込価格と誤認される恐れのある税抜価格の表示</a:t>
            </a:r>
          </a:p>
          <a:p>
            <a:r>
              <a:rPr lang="ja-JP" altLang="en-US" sz="1200">
                <a:solidFill>
                  <a:srgbClr val="FF6E26"/>
                </a:solidFill>
                <a:latin typeface="DIN Alternate" panose="020B0500000000000000" pitchFamily="34" charset="0"/>
                <a:ea typeface="Hiragino Kaku Gothic ProN W3" panose="020B0300000000000000" pitchFamily="34" charset="-128"/>
              </a:rPr>
              <a:t>・誹謗中傷するもの、名誉を毀損するもの</a:t>
            </a:r>
          </a:p>
          <a:p>
            <a:r>
              <a:rPr lang="ja-JP" altLang="en-US" sz="1200">
                <a:solidFill>
                  <a:srgbClr val="FF6E26"/>
                </a:solidFill>
                <a:latin typeface="DIN Alternate" panose="020B0500000000000000" pitchFamily="34" charset="0"/>
                <a:ea typeface="Hiragino Kaku Gothic ProN W3" panose="020B0300000000000000" pitchFamily="34" charset="-128"/>
              </a:rPr>
              <a:t>・著作権や商標権等の知的財産権を侵害するもの</a:t>
            </a:r>
          </a:p>
          <a:p>
            <a:r>
              <a:rPr lang="ja-JP" altLang="en-US" sz="1200">
                <a:solidFill>
                  <a:srgbClr val="FF6E26"/>
                </a:solidFill>
                <a:latin typeface="DIN Alternate" panose="020B0500000000000000" pitchFamily="34" charset="0"/>
                <a:ea typeface="Hiragino Kaku Gothic ProN W3" panose="020B0300000000000000" pitchFamily="34" charset="-128"/>
              </a:rPr>
              <a:t>・プライバシーを侵害するもの、個人情報の取得、管理、</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en-US" altLang="ja-JP" sz="1200" dirty="0">
                <a:solidFill>
                  <a:srgbClr val="FF6E26"/>
                </a:solidFill>
                <a:latin typeface="DIN Alternate" panose="020B0500000000000000" pitchFamily="34" charset="0"/>
                <a:ea typeface="Hiragino Kaku Gothic ProN W3" panose="020B0300000000000000" pitchFamily="34" charset="-128"/>
              </a:rPr>
              <a:t>   </a:t>
            </a:r>
            <a:r>
              <a:rPr lang="ja-JP" altLang="en-US" sz="1200">
                <a:solidFill>
                  <a:srgbClr val="FF6E26"/>
                </a:solidFill>
                <a:latin typeface="DIN Alternate" panose="020B0500000000000000" pitchFamily="34" charset="0"/>
                <a:ea typeface="Hiragino Kaku Gothic ProN W3" panose="020B0300000000000000" pitchFamily="34" charset="-128"/>
              </a:rPr>
              <a:t>利用等に十分な配慮がされていないもの</a:t>
            </a:r>
          </a:p>
          <a:p>
            <a:r>
              <a:rPr lang="ja-JP" altLang="en-US" sz="1200">
                <a:solidFill>
                  <a:srgbClr val="FF6E26"/>
                </a:solidFill>
                <a:latin typeface="DIN Alternate" panose="020B0500000000000000" pitchFamily="34" charset="0"/>
                <a:ea typeface="Hiragino Kaku Gothic ProN W3" panose="020B0300000000000000" pitchFamily="34" charset="-128"/>
              </a:rPr>
              <a:t>・他人を差別するもの、人権を侵害するもの</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ja-JP" altLang="en-US" sz="1200">
                <a:solidFill>
                  <a:srgbClr val="FF6E26"/>
                </a:solidFill>
                <a:latin typeface="DIN Alternate" panose="020B0500000000000000" pitchFamily="34" charset="0"/>
                <a:ea typeface="Hiragino Kaku Gothic ProN W3" panose="020B0300000000000000" pitchFamily="34" charset="-128"/>
              </a:rPr>
              <a:t>・医療、医薬品、化粧品、健康食品において、効能、効果、性能等を関係省庁が承認する範囲を逸脱するもの</a:t>
            </a:r>
          </a:p>
        </p:txBody>
      </p:sp>
      <p:sp>
        <p:nvSpPr>
          <p:cNvPr id="12" name="正方形/長方形 11">
            <a:extLst>
              <a:ext uri="{FF2B5EF4-FFF2-40B4-BE49-F238E27FC236}">
                <a16:creationId xmlns:a16="http://schemas.microsoft.com/office/drawing/2014/main" id="{064D9A28-C7A3-1246-A10D-5C9EBEA66439}"/>
              </a:ext>
            </a:extLst>
          </p:cNvPr>
          <p:cNvSpPr/>
          <p:nvPr/>
        </p:nvSpPr>
        <p:spPr>
          <a:xfrm>
            <a:off x="6758871" y="2447628"/>
            <a:ext cx="4461331" cy="2308324"/>
          </a:xfrm>
          <a:prstGeom prst="rect">
            <a:avLst/>
          </a:prstGeom>
        </p:spPr>
        <p:txBody>
          <a:bodyPr wrap="square">
            <a:spAutoFit/>
          </a:bodyPr>
          <a:lstStyle/>
          <a:p>
            <a:r>
              <a:rPr lang="ja-JP" altLang="en-US" sz="1200">
                <a:solidFill>
                  <a:srgbClr val="FF6E26"/>
                </a:solidFill>
                <a:latin typeface="DIN Alternate" panose="020B0500000000000000" pitchFamily="34" charset="0"/>
                <a:ea typeface="Hiragino Kaku Gothic ProN W3" panose="020B0300000000000000" pitchFamily="34" charset="-128"/>
              </a:rPr>
              <a:t>・セクシュアルハラスメントとなるもの</a:t>
            </a:r>
          </a:p>
          <a:p>
            <a:r>
              <a:rPr lang="ja-JP" altLang="en-US" sz="1200">
                <a:solidFill>
                  <a:srgbClr val="FF6E26"/>
                </a:solidFill>
                <a:latin typeface="DIN Alternate" panose="020B0500000000000000" pitchFamily="34" charset="0"/>
                <a:ea typeface="Hiragino Kaku Gothic ProN W3" panose="020B0300000000000000" pitchFamily="34" charset="-128"/>
              </a:rPr>
              <a:t>・バイオレンス、暴力的な描写、表現</a:t>
            </a:r>
          </a:p>
          <a:p>
            <a:r>
              <a:rPr lang="ja-JP" altLang="en-US" sz="1200">
                <a:solidFill>
                  <a:srgbClr val="FF6E26"/>
                </a:solidFill>
                <a:latin typeface="DIN Alternate" panose="020B0500000000000000" pitchFamily="34" charset="0"/>
                <a:ea typeface="Hiragino Kaku Gothic ProN W3" panose="020B0300000000000000" pitchFamily="34" charset="-128"/>
              </a:rPr>
              <a:t>・投機心、射幸心を著しくあおる表現のもの</a:t>
            </a:r>
          </a:p>
          <a:p>
            <a:r>
              <a:rPr lang="ja-JP" altLang="en-US" sz="1200">
                <a:solidFill>
                  <a:srgbClr val="FF6E26"/>
                </a:solidFill>
                <a:latin typeface="DIN Alternate" panose="020B0500000000000000" pitchFamily="34" charset="0"/>
                <a:ea typeface="Hiragino Kaku Gothic ProN W3" panose="020B0300000000000000" pitchFamily="34" charset="-128"/>
              </a:rPr>
              <a:t>・非科学的または迷信に類するもので、利用者を惑わせたり、</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en-US" altLang="ja-JP" sz="1200" dirty="0">
                <a:solidFill>
                  <a:srgbClr val="FF6E26"/>
                </a:solidFill>
                <a:latin typeface="DIN Alternate" panose="020B0500000000000000" pitchFamily="34" charset="0"/>
                <a:ea typeface="Hiragino Kaku Gothic ProN W3" panose="020B0300000000000000" pitchFamily="34" charset="-128"/>
              </a:rPr>
              <a:t>   </a:t>
            </a:r>
            <a:r>
              <a:rPr lang="ja-JP" altLang="en-US" sz="1200">
                <a:solidFill>
                  <a:srgbClr val="FF6E26"/>
                </a:solidFill>
                <a:latin typeface="DIN Alternate" panose="020B0500000000000000" pitchFamily="34" charset="0"/>
                <a:ea typeface="Hiragino Kaku Gothic ProN W3" panose="020B0300000000000000" pitchFamily="34" charset="-128"/>
              </a:rPr>
              <a:t>不安を与えるもの</a:t>
            </a:r>
          </a:p>
          <a:p>
            <a:r>
              <a:rPr lang="ja-JP" altLang="en-US" sz="1200">
                <a:solidFill>
                  <a:srgbClr val="FF6E26"/>
                </a:solidFill>
                <a:latin typeface="DIN Alternate" panose="020B0500000000000000" pitchFamily="34" charset="0"/>
                <a:ea typeface="Hiragino Kaku Gothic ProN W3" panose="020B0300000000000000" pitchFamily="34" charset="-128"/>
              </a:rPr>
              <a:t>・犯罪を肯定、美化、助長するもの</a:t>
            </a:r>
          </a:p>
          <a:p>
            <a:r>
              <a:rPr lang="ja-JP" altLang="en-US" sz="1200">
                <a:solidFill>
                  <a:srgbClr val="FF6E26"/>
                </a:solidFill>
                <a:latin typeface="DIN Alternate" panose="020B0500000000000000" pitchFamily="34" charset="0"/>
                <a:ea typeface="Hiragino Kaku Gothic ProN W3" panose="020B0300000000000000" pitchFamily="34" charset="-128"/>
              </a:rPr>
              <a:t>・反社会的勢力によるもの</a:t>
            </a:r>
          </a:p>
          <a:p>
            <a:r>
              <a:rPr lang="ja-JP" altLang="en-US" sz="1200">
                <a:solidFill>
                  <a:srgbClr val="FF6E26"/>
                </a:solidFill>
                <a:latin typeface="DIN Alternate" panose="020B0500000000000000" pitchFamily="34" charset="0"/>
                <a:ea typeface="Hiragino Kaku Gothic ProN W3" panose="020B0300000000000000" pitchFamily="34" charset="-128"/>
              </a:rPr>
              <a:t>・醜悪、残虐、猟奇的等で不快感を与えるもの</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ja-JP" altLang="en-US" sz="1200">
                <a:solidFill>
                  <a:srgbClr val="FF6E26"/>
                </a:solidFill>
                <a:latin typeface="DIN Alternate" panose="020B0500000000000000" pitchFamily="34" charset="0"/>
                <a:ea typeface="Hiragino Kaku Gothic ProN W3" panose="020B0300000000000000" pitchFamily="34" charset="-128"/>
              </a:rPr>
              <a:t>・サービス、商品の内容が不明確なもの</a:t>
            </a:r>
          </a:p>
          <a:p>
            <a:r>
              <a:rPr lang="ja-JP" altLang="en-US" sz="1200">
                <a:solidFill>
                  <a:srgbClr val="FF6E26"/>
                </a:solidFill>
                <a:latin typeface="DIN Alternate" panose="020B0500000000000000" pitchFamily="34" charset="0"/>
                <a:ea typeface="Hiragino Kaku Gothic ProN W3" panose="020B0300000000000000" pitchFamily="34" charset="-128"/>
              </a:rPr>
              <a:t>・業界で定めるガイドラインなどに違反し、</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en-US" altLang="ja-JP" sz="1200" dirty="0">
                <a:solidFill>
                  <a:srgbClr val="FF6E26"/>
                </a:solidFill>
                <a:latin typeface="DIN Alternate" panose="020B0500000000000000" pitchFamily="34" charset="0"/>
                <a:ea typeface="Hiragino Kaku Gothic ProN W3" panose="020B0300000000000000" pitchFamily="34" charset="-128"/>
              </a:rPr>
              <a:t>   </a:t>
            </a:r>
            <a:r>
              <a:rPr lang="ja-JP" altLang="en-US" sz="1200">
                <a:solidFill>
                  <a:srgbClr val="FF6E26"/>
                </a:solidFill>
                <a:latin typeface="DIN Alternate" panose="020B0500000000000000" pitchFamily="34" charset="0"/>
                <a:ea typeface="Hiragino Kaku Gothic ProN W3" panose="020B0300000000000000" pitchFamily="34" charset="-128"/>
              </a:rPr>
              <a:t>または、違反するおそれのあるもの</a:t>
            </a:r>
          </a:p>
          <a:p>
            <a:r>
              <a:rPr lang="ja-JP" altLang="en-US" sz="1200">
                <a:solidFill>
                  <a:srgbClr val="FF6E26"/>
                </a:solidFill>
                <a:latin typeface="DIN Alternate" panose="020B0500000000000000" pitchFamily="34" charset="0"/>
                <a:ea typeface="Hiragino Kaku Gothic ProN W3" panose="020B0300000000000000" pitchFamily="34" charset="-128"/>
              </a:rPr>
              <a:t>・その他、当社が不適切と判断したもの</a:t>
            </a:r>
          </a:p>
        </p:txBody>
      </p:sp>
      <p:sp>
        <p:nvSpPr>
          <p:cNvPr id="13" name="テキスト ボックス 12">
            <a:extLst>
              <a:ext uri="{FF2B5EF4-FFF2-40B4-BE49-F238E27FC236}">
                <a16:creationId xmlns:a16="http://schemas.microsoft.com/office/drawing/2014/main" id="{F1616FBC-0D54-8D41-8708-940375967133}"/>
              </a:ext>
            </a:extLst>
          </p:cNvPr>
          <p:cNvSpPr txBox="1"/>
          <p:nvPr/>
        </p:nvSpPr>
        <p:spPr>
          <a:xfrm>
            <a:off x="703631" y="1402684"/>
            <a:ext cx="9685308" cy="646331"/>
          </a:xfrm>
          <a:prstGeom prst="rect">
            <a:avLst/>
          </a:prstGeom>
          <a:noFill/>
          <a:effectLst/>
        </p:spPr>
        <p:txBody>
          <a:bodyPr wrap="square" rtlCol="0">
            <a:spAutoFit/>
          </a:bodyPr>
          <a:lstStyle/>
          <a:p>
            <a:r>
              <a:rPr lang="ja-JP" altLang="en-US" b="1">
                <a:solidFill>
                  <a:srgbClr val="FF6E26"/>
                </a:solidFill>
                <a:latin typeface="DIN Alternate" panose="020B0500000000000000" pitchFamily="34" charset="0"/>
                <a:ea typeface="Hiragino Kaku Gothic ProN W6" panose="020B0300000000000000" pitchFamily="34" charset="-128"/>
              </a:rPr>
              <a:t>広告表現の注意点は下記ご確認ください。</a:t>
            </a:r>
          </a:p>
          <a:p>
            <a:r>
              <a:rPr lang="ja-JP" altLang="en-US" b="1">
                <a:solidFill>
                  <a:srgbClr val="FF6E26"/>
                </a:solidFill>
                <a:latin typeface="DIN Alternate" panose="020B0500000000000000" pitchFamily="34" charset="0"/>
                <a:ea typeface="Hiragino Kaku Gothic ProN W6" panose="020B0300000000000000" pitchFamily="34" charset="-128"/>
              </a:rPr>
              <a:t>以下の基準で</a:t>
            </a:r>
            <a:r>
              <a:rPr lang="en" altLang="ja-JP" b="1" dirty="0">
                <a:solidFill>
                  <a:srgbClr val="FF6E26"/>
                </a:solidFill>
                <a:latin typeface="DIN Alternate" panose="020B0500000000000000" pitchFamily="34" charset="0"/>
                <a:ea typeface="Hiragino Kaku Gothic ProN W6" panose="020B0300000000000000" pitchFamily="34" charset="-128"/>
              </a:rPr>
              <a:t>NG</a:t>
            </a:r>
            <a:r>
              <a:rPr lang="ja-JP" altLang="en-US" b="1">
                <a:solidFill>
                  <a:srgbClr val="FF6E26"/>
                </a:solidFill>
                <a:latin typeface="DIN Alternate" panose="020B0500000000000000" pitchFamily="34" charset="0"/>
                <a:ea typeface="Hiragino Kaku Gothic ProN W6" panose="020B0300000000000000" pitchFamily="34" charset="-128"/>
              </a:rPr>
              <a:t>で無い場合にも、表現によっては考査が通らないケースがございます。</a:t>
            </a:r>
          </a:p>
        </p:txBody>
      </p:sp>
      <p:pic>
        <p:nvPicPr>
          <p:cNvPr id="2" name="図 1" descr="黒い背景に白い文字がある&#10;&#10;中程度の精度で自動的に生成された説明">
            <a:extLst>
              <a:ext uri="{FF2B5EF4-FFF2-40B4-BE49-F238E27FC236}">
                <a16:creationId xmlns:a16="http://schemas.microsoft.com/office/drawing/2014/main" id="{2B0BCDAA-2ED9-62B0-2BCF-61859F006EB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98734" y="337144"/>
            <a:ext cx="940423" cy="339411"/>
          </a:xfrm>
          <a:prstGeom prst="rect">
            <a:avLst/>
          </a:prstGeom>
        </p:spPr>
      </p:pic>
      <p:sp>
        <p:nvSpPr>
          <p:cNvPr id="5" name="テキスト ボックス 4">
            <a:extLst>
              <a:ext uri="{FF2B5EF4-FFF2-40B4-BE49-F238E27FC236}">
                <a16:creationId xmlns:a16="http://schemas.microsoft.com/office/drawing/2014/main" id="{7829F651-ACA2-5D2D-DF1F-BDED7E2416F7}"/>
              </a:ext>
            </a:extLst>
          </p:cNvPr>
          <p:cNvSpPr txBox="1"/>
          <p:nvPr/>
        </p:nvSpPr>
        <p:spPr>
          <a:xfrm>
            <a:off x="1292926" y="2677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7" name="図 6" descr="黒い背景に白い文字がある&#10;&#10;中程度の精度で自動的に生成された説明">
            <a:extLst>
              <a:ext uri="{FF2B5EF4-FFF2-40B4-BE49-F238E27FC236}">
                <a16:creationId xmlns:a16="http://schemas.microsoft.com/office/drawing/2014/main" id="{D67B486B-C231-D4A5-72A3-F4CF942FB03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6" name="スライド番号プレースホルダ 3">
            <a:extLst>
              <a:ext uri="{FF2B5EF4-FFF2-40B4-BE49-F238E27FC236}">
                <a16:creationId xmlns:a16="http://schemas.microsoft.com/office/drawing/2014/main" id="{B13FCEFF-F538-1AB0-20AD-9AC9D8BBA1BA}"/>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27</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8" name="正方形/長方形 7">
            <a:extLst>
              <a:ext uri="{FF2B5EF4-FFF2-40B4-BE49-F238E27FC236}">
                <a16:creationId xmlns:a16="http://schemas.microsoft.com/office/drawing/2014/main" id="{CCCF519B-9599-E426-4FC7-FAD0BF269A93}"/>
              </a:ext>
            </a:extLst>
          </p:cNvPr>
          <p:cNvSpPr/>
          <p:nvPr/>
        </p:nvSpPr>
        <p:spPr>
          <a:xfrm>
            <a:off x="7712738" y="6525541"/>
            <a:ext cx="4767092" cy="303929"/>
          </a:xfrm>
          <a:prstGeom prst="rect">
            <a:avLst/>
          </a:prstGeom>
        </p:spPr>
        <p:txBody>
          <a:bodyPr wrap="square">
            <a:spAutoFit/>
          </a:bodyPr>
          <a:lstStyle/>
          <a:p>
            <a:pPr>
              <a:lnSpc>
                <a:spcPct val="150000"/>
              </a:lnSpc>
            </a:pPr>
            <a:r>
              <a:rPr lang="ja-JP" altLang="en-US" sz="1000">
                <a:solidFill>
                  <a:srgbClr val="FF6E26"/>
                </a:solidFill>
                <a:latin typeface="DIN Alternate" panose="020B0500000000000000" pitchFamily="34" charset="0"/>
                <a:ea typeface="Hiragino Sans W1" panose="020B0300000000000000" pitchFamily="34" charset="-128"/>
              </a:rPr>
              <a:t>　　　　　　　　</a:t>
            </a:r>
            <a:r>
              <a:rPr lang="en" altLang="ja-JP" sz="1000" dirty="0">
                <a:solidFill>
                  <a:srgbClr val="FF6E26"/>
                </a:solidFill>
                <a:latin typeface="DIN Alternate" panose="020B0500000000000000" pitchFamily="34" charset="0"/>
                <a:ea typeface="Hiragino Sans W1" panose="020B0300000000000000" pitchFamily="34" charset="-128"/>
              </a:rPr>
              <a:t> October to </a:t>
            </a:r>
            <a:r>
              <a:rPr lang="en-US" altLang="ja-JP" sz="1000" dirty="0">
                <a:solidFill>
                  <a:srgbClr val="FF6E26"/>
                </a:solidFill>
                <a:latin typeface="DIN Alternate" panose="020B0500000000000000" pitchFamily="34" charset="0"/>
                <a:ea typeface="Hiragino Sans W1" panose="020B0300000000000000" pitchFamily="34" charset="-128"/>
              </a:rPr>
              <a:t>December</a:t>
            </a:r>
            <a:r>
              <a:rPr lang="en" altLang="ja-JP" sz="1000" dirty="0">
                <a:solidFill>
                  <a:srgbClr val="FF6E26"/>
                </a:solidFill>
                <a:latin typeface="DIN Alternate" panose="020B0500000000000000" pitchFamily="34" charset="0"/>
                <a:ea typeface="Hiragino Sans W1" panose="020B0300000000000000" pitchFamily="34" charset="-128"/>
              </a:rPr>
              <a:t> 2024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3906177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88122C6E-E707-A543-A8B5-F11C0CB7B85A}"/>
              </a:ext>
            </a:extLst>
          </p:cNvPr>
          <p:cNvSpPr txBox="1"/>
          <p:nvPr/>
        </p:nvSpPr>
        <p:spPr>
          <a:xfrm>
            <a:off x="2280427" y="161966"/>
            <a:ext cx="10084954" cy="646331"/>
          </a:xfrm>
          <a:prstGeom prst="rect">
            <a:avLst/>
          </a:prstGeom>
          <a:noFill/>
          <a:effectLst/>
        </p:spPr>
        <p:txBody>
          <a:bodyPr wrap="square" rtlCol="0">
            <a:spAutoFit/>
          </a:bodyPr>
          <a:lstStyle/>
          <a:p>
            <a:r>
              <a:rPr lang="en-US" altLang="ja-JP" sz="3600" b="1" dirty="0">
                <a:solidFill>
                  <a:srgbClr val="FF6E26"/>
                </a:solidFill>
                <a:latin typeface="DIN Alternate" panose="020B0500000000000000" pitchFamily="34" charset="0"/>
                <a:ea typeface="Hiragino Sans W6" panose="020B0400000000000000" pitchFamily="34" charset="-128"/>
              </a:rPr>
              <a:t>PRECAUTION</a:t>
            </a:r>
          </a:p>
        </p:txBody>
      </p:sp>
      <p:sp>
        <p:nvSpPr>
          <p:cNvPr id="19" name="テキスト ボックス 18">
            <a:extLst>
              <a:ext uri="{FF2B5EF4-FFF2-40B4-BE49-F238E27FC236}">
                <a16:creationId xmlns:a16="http://schemas.microsoft.com/office/drawing/2014/main" id="{372197DC-FBEF-584B-8987-D0AB0DC33CBB}"/>
              </a:ext>
            </a:extLst>
          </p:cNvPr>
          <p:cNvSpPr txBox="1"/>
          <p:nvPr/>
        </p:nvSpPr>
        <p:spPr>
          <a:xfrm>
            <a:off x="2280427" y="599979"/>
            <a:ext cx="4695295" cy="458972"/>
          </a:xfrm>
          <a:prstGeom prst="rect">
            <a:avLst/>
          </a:prstGeom>
          <a:noFill/>
          <a:effectLst/>
        </p:spPr>
        <p:txBody>
          <a:bodyPr wrap="square" rtlCol="0">
            <a:spAutoFit/>
          </a:bodyPr>
          <a:lstStyle/>
          <a:p>
            <a:pPr>
              <a:lnSpc>
                <a:spcPct val="150000"/>
              </a:lnSpc>
            </a:pPr>
            <a:r>
              <a:rPr lang="ja-JP" altLang="en-US">
                <a:solidFill>
                  <a:srgbClr val="FF6E26"/>
                </a:solidFill>
                <a:latin typeface="DIN Alternate" panose="020B0500000000000000" pitchFamily="34" charset="0"/>
                <a:ea typeface="Hiragino Kaku Gothic ProN W3" panose="020B0300000000000000" pitchFamily="34" charset="-128"/>
              </a:rPr>
              <a:t>注意事項</a:t>
            </a:r>
            <a:r>
              <a:rPr lang="en-US" altLang="ja-JP" dirty="0">
                <a:solidFill>
                  <a:srgbClr val="FF6E26"/>
                </a:solidFill>
                <a:latin typeface="DIN Alternate" panose="020B0500000000000000" pitchFamily="34" charset="0"/>
                <a:ea typeface="Hiragino Kaku Gothic ProN W3" panose="020B0300000000000000" pitchFamily="34" charset="-128"/>
              </a:rPr>
              <a:t>1</a:t>
            </a:r>
            <a:endParaRPr lang="ja-JP" altLang="en-US">
              <a:solidFill>
                <a:srgbClr val="FF6E26"/>
              </a:solidFill>
              <a:latin typeface="DIN Alternate" panose="020B0500000000000000" pitchFamily="34" charset="0"/>
              <a:ea typeface="Hiragino Kaku Gothic ProN W3" panose="020B0300000000000000" pitchFamily="34" charset="-128"/>
            </a:endParaRPr>
          </a:p>
        </p:txBody>
      </p:sp>
      <p:sp>
        <p:nvSpPr>
          <p:cNvPr id="21" name="テキスト ボックス 20">
            <a:extLst>
              <a:ext uri="{FF2B5EF4-FFF2-40B4-BE49-F238E27FC236}">
                <a16:creationId xmlns:a16="http://schemas.microsoft.com/office/drawing/2014/main" id="{9367C1E1-C6E6-DB4D-9645-13728044DE57}"/>
              </a:ext>
            </a:extLst>
          </p:cNvPr>
          <p:cNvSpPr txBox="1"/>
          <p:nvPr/>
        </p:nvSpPr>
        <p:spPr>
          <a:xfrm>
            <a:off x="695467" y="1402684"/>
            <a:ext cx="9685308" cy="646331"/>
          </a:xfrm>
          <a:prstGeom prst="rect">
            <a:avLst/>
          </a:prstGeom>
          <a:noFill/>
          <a:effectLst/>
        </p:spPr>
        <p:txBody>
          <a:bodyPr wrap="square" rtlCol="0">
            <a:spAutoFit/>
          </a:bodyPr>
          <a:lstStyle/>
          <a:p>
            <a:r>
              <a:rPr lang="ja-JP" altLang="en-US" b="1">
                <a:solidFill>
                  <a:srgbClr val="FF6E26"/>
                </a:solidFill>
                <a:latin typeface="Hiragino Kaku Gothic ProN W6" panose="020B0300000000000000" pitchFamily="34" charset="-128"/>
                <a:ea typeface="Hiragino Kaku Gothic ProN W6" panose="020B0300000000000000" pitchFamily="34" charset="-128"/>
              </a:rPr>
              <a:t>申し込み及び入稿時には、</a:t>
            </a:r>
            <a:endParaRPr lang="en-US" altLang="ja-JP" b="1" dirty="0">
              <a:solidFill>
                <a:srgbClr val="FF6E26"/>
              </a:solidFill>
              <a:latin typeface="Hiragino Kaku Gothic ProN W6" panose="020B0300000000000000" pitchFamily="34" charset="-128"/>
              <a:ea typeface="Hiragino Kaku Gothic ProN W6" panose="020B0300000000000000" pitchFamily="34" charset="-128"/>
            </a:endParaRPr>
          </a:p>
          <a:p>
            <a:r>
              <a:rPr lang="ja-JP" altLang="en-US" b="1">
                <a:solidFill>
                  <a:srgbClr val="FF6E26"/>
                </a:solidFill>
                <a:latin typeface="Hiragino Kaku Gothic ProN W6" panose="020B0300000000000000" pitchFamily="34" charset="-128"/>
                <a:ea typeface="Hiragino Kaku Gothic ProN W6" panose="020B0300000000000000" pitchFamily="34" charset="-128"/>
              </a:rPr>
              <a:t>下記項目ご確認の上対応をお願い致します。</a:t>
            </a:r>
          </a:p>
        </p:txBody>
      </p:sp>
      <p:sp>
        <p:nvSpPr>
          <p:cNvPr id="22" name="正方形/長方形 21">
            <a:extLst>
              <a:ext uri="{FF2B5EF4-FFF2-40B4-BE49-F238E27FC236}">
                <a16:creationId xmlns:a16="http://schemas.microsoft.com/office/drawing/2014/main" id="{DD24CE33-1C3C-B244-8874-11E947F3F789}"/>
              </a:ext>
            </a:extLst>
          </p:cNvPr>
          <p:cNvSpPr/>
          <p:nvPr/>
        </p:nvSpPr>
        <p:spPr>
          <a:xfrm>
            <a:off x="1166985" y="2359316"/>
            <a:ext cx="10200186" cy="1015663"/>
          </a:xfrm>
          <a:prstGeom prst="rect">
            <a:avLst/>
          </a:prstGeom>
        </p:spPr>
        <p:txBody>
          <a:bodyPr wrap="square">
            <a:spAutoFit/>
          </a:bodyPr>
          <a:lstStyle/>
          <a:p>
            <a:pPr fontAlgn="ctr"/>
            <a:r>
              <a:rPr lang="en-US" altLang="ja-JP" sz="1200" dirty="0">
                <a:solidFill>
                  <a:srgbClr val="FF6E26"/>
                </a:solidFill>
                <a:latin typeface="DIN Alternate" panose="020B0500000000000000" pitchFamily="34" charset="0"/>
                <a:ea typeface="Hiragino Kaku Gothic ProN W3" panose="020B0300000000000000" pitchFamily="34" charset="-128"/>
              </a:rPr>
              <a:t>1.</a:t>
            </a:r>
            <a:r>
              <a:rPr lang="ja-JP" altLang="en-US" sz="1200">
                <a:solidFill>
                  <a:srgbClr val="FF6E26"/>
                </a:solidFill>
                <a:latin typeface="DIN Alternate" panose="020B0500000000000000" pitchFamily="34" charset="0"/>
                <a:ea typeface="Hiragino Kaku Gothic ProN W3" panose="020B0300000000000000" pitchFamily="34" charset="-128"/>
              </a:rPr>
              <a:t>販促物に関する権利処理について</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pPr fontAlgn="ctr"/>
            <a:r>
              <a:rPr lang="ja-JP" altLang="en-US" sz="1200">
                <a:solidFill>
                  <a:srgbClr val="FF6E26"/>
                </a:solidFill>
                <a:latin typeface="DIN Alternate" panose="020B0500000000000000" pitchFamily="34" charset="0"/>
                <a:ea typeface="Hiragino Kaku Gothic ProN W3" panose="020B0300000000000000" pitchFamily="34" charset="-128"/>
              </a:rPr>
              <a:t>販促物およびデータ素材からの誘導先（ドメイン名、</a:t>
            </a:r>
            <a:r>
              <a:rPr lang="en-US" altLang="ja-JP" sz="1200" dirty="0">
                <a:solidFill>
                  <a:srgbClr val="FF6E26"/>
                </a:solidFill>
                <a:latin typeface="DIN Alternate" panose="020B0500000000000000" pitchFamily="34" charset="0"/>
                <a:ea typeface="Hiragino Kaku Gothic ProN W3" panose="020B0300000000000000" pitchFamily="34" charset="-128"/>
              </a:rPr>
              <a:t>URL</a:t>
            </a:r>
            <a:r>
              <a:rPr lang="ja-JP" altLang="en-US" sz="1200">
                <a:solidFill>
                  <a:srgbClr val="FF6E26"/>
                </a:solidFill>
                <a:latin typeface="DIN Alternate" panose="020B0500000000000000" pitchFamily="34" charset="0"/>
                <a:ea typeface="Hiragino Kaku Gothic ProN W3" panose="020B0300000000000000" pitchFamily="34" charset="-128"/>
              </a:rPr>
              <a:t>、同一ドメイン内のウェブサイト、アプリなどを含み、以下「誘導先」）における権利処理（</a:t>
            </a:r>
            <a:r>
              <a:rPr lang="en-US" altLang="ja-JP" sz="1200" dirty="0">
                <a:solidFill>
                  <a:srgbClr val="FF6E26"/>
                </a:solidFill>
                <a:latin typeface="DIN Alternate" panose="020B0500000000000000" pitchFamily="34" charset="0"/>
                <a:ea typeface="Hiragino Kaku Gothic ProN W3" panose="020B0300000000000000" pitchFamily="34" charset="-128"/>
              </a:rPr>
              <a:t>JASRAC</a:t>
            </a:r>
            <a:r>
              <a:rPr lang="ja-JP" altLang="en-US" sz="1200">
                <a:solidFill>
                  <a:srgbClr val="FF6E26"/>
                </a:solidFill>
                <a:latin typeface="DIN Alternate" panose="020B0500000000000000" pitchFamily="34" charset="0"/>
                <a:ea typeface="Hiragino Kaku Gothic ProN W3" panose="020B0300000000000000" pitchFamily="34" charset="-128"/>
              </a:rPr>
              <a:t>等著作権管理団体への支払いを含みます。）は原則広告主様にて対応していただきます。広告主様は当社に対して、本媒体資料において予定されている入稿素材の利用を可能とするために必要な権利を付与するものとします。権利処理について質問等ある場合には、担当営業にお問い合わせください。</a:t>
            </a:r>
          </a:p>
        </p:txBody>
      </p:sp>
      <p:sp>
        <p:nvSpPr>
          <p:cNvPr id="23" name="正方形/長方形 22">
            <a:extLst>
              <a:ext uri="{FF2B5EF4-FFF2-40B4-BE49-F238E27FC236}">
                <a16:creationId xmlns:a16="http://schemas.microsoft.com/office/drawing/2014/main" id="{FE7EAB41-2D51-7347-B5F9-AD7E2369953C}"/>
              </a:ext>
            </a:extLst>
          </p:cNvPr>
          <p:cNvSpPr/>
          <p:nvPr/>
        </p:nvSpPr>
        <p:spPr>
          <a:xfrm>
            <a:off x="1166986" y="3410968"/>
            <a:ext cx="10065696" cy="830997"/>
          </a:xfrm>
          <a:prstGeom prst="rect">
            <a:avLst/>
          </a:prstGeom>
        </p:spPr>
        <p:txBody>
          <a:bodyPr wrap="square">
            <a:spAutoFit/>
          </a:bodyPr>
          <a:lstStyle/>
          <a:p>
            <a:pPr fontAlgn="ctr"/>
            <a:r>
              <a:rPr lang="en-US" altLang="ja-JP" sz="1200" dirty="0">
                <a:solidFill>
                  <a:srgbClr val="FF6E26"/>
                </a:solidFill>
                <a:latin typeface="DIN Alternate" panose="020B0500000000000000" pitchFamily="34" charset="0"/>
                <a:ea typeface="Hiragino Kaku Gothic ProN W3" panose="020B0300000000000000" pitchFamily="34" charset="-128"/>
              </a:rPr>
              <a:t>2.</a:t>
            </a:r>
            <a:r>
              <a:rPr lang="ja-JP" altLang="en-US" sz="1200">
                <a:solidFill>
                  <a:srgbClr val="FF6E26"/>
                </a:solidFill>
                <a:latin typeface="DIN Alternate" panose="020B0500000000000000" pitchFamily="34" charset="0"/>
                <a:ea typeface="Hiragino Kaku Gothic ProN W3" panose="020B0300000000000000" pitchFamily="34" charset="-128"/>
              </a:rPr>
              <a:t>入稿素材・販促物および誘導先の審査について</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pPr fontAlgn="ctr"/>
            <a:r>
              <a:rPr lang="ja-JP" altLang="en-US" sz="1200">
                <a:solidFill>
                  <a:srgbClr val="FF6E26"/>
                </a:solidFill>
                <a:latin typeface="DIN Alternate" panose="020B0500000000000000" pitchFamily="34" charset="0"/>
                <a:ea typeface="Hiragino Kaku Gothic ProN W3" panose="020B0300000000000000" pitchFamily="34" charset="-128"/>
              </a:rPr>
              <a:t>入稿素材・販促物の内容および形式ならびに誘導先については掲載ガイドライン等に従って当社所定の審査がありますが、当該審査は、入稿素材または入稿素材からの誘導先の内容の適法性、安全性、信頼性、正確性、完全性、有効性、特定の目的への適合性、セキュリティなどに関する欠陥、エラーやバグ、権利侵害など、事実上または法律上の瑕疵がないことをなんら担保するものではありません。</a:t>
            </a:r>
          </a:p>
        </p:txBody>
      </p:sp>
      <p:sp>
        <p:nvSpPr>
          <p:cNvPr id="24" name="正方形/長方形 23">
            <a:extLst>
              <a:ext uri="{FF2B5EF4-FFF2-40B4-BE49-F238E27FC236}">
                <a16:creationId xmlns:a16="http://schemas.microsoft.com/office/drawing/2014/main" id="{AED0DFC0-6641-4147-A922-922993D8BC84}"/>
              </a:ext>
            </a:extLst>
          </p:cNvPr>
          <p:cNvSpPr/>
          <p:nvPr/>
        </p:nvSpPr>
        <p:spPr>
          <a:xfrm>
            <a:off x="1180237" y="4280266"/>
            <a:ext cx="10331500" cy="830997"/>
          </a:xfrm>
          <a:prstGeom prst="rect">
            <a:avLst/>
          </a:prstGeom>
        </p:spPr>
        <p:txBody>
          <a:bodyPr wrap="square">
            <a:spAutoFit/>
          </a:bodyPr>
          <a:lstStyle/>
          <a:p>
            <a:pPr fontAlgn="ctr"/>
            <a:r>
              <a:rPr lang="en-US" altLang="ja-JP" sz="1200" dirty="0">
                <a:solidFill>
                  <a:srgbClr val="FF6E26"/>
                </a:solidFill>
                <a:latin typeface="DIN Alternate" panose="020B0500000000000000" pitchFamily="34" charset="0"/>
                <a:ea typeface="Hiragino Kaku Gothic ProN W3" panose="020B0300000000000000" pitchFamily="34" charset="-128"/>
              </a:rPr>
              <a:t>3.</a:t>
            </a:r>
            <a:r>
              <a:rPr lang="ja-JP" altLang="en-US" sz="1200">
                <a:solidFill>
                  <a:srgbClr val="FF6E26"/>
                </a:solidFill>
                <a:latin typeface="DIN Alternate" panose="020B0500000000000000" pitchFamily="34" charset="0"/>
                <a:ea typeface="Hiragino Kaku Gothic ProN W3" panose="020B0300000000000000" pitchFamily="34" charset="-128"/>
              </a:rPr>
              <a:t>申し込みキャンセルについて</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pPr fontAlgn="ctr"/>
            <a:r>
              <a:rPr lang="ja-JP" altLang="en-US" sz="1200">
                <a:solidFill>
                  <a:srgbClr val="FF6E26"/>
                </a:solidFill>
                <a:latin typeface="DIN Alternate" panose="020B0500000000000000" pitchFamily="34" charset="0"/>
                <a:ea typeface="Hiragino Kaku Gothic ProN W3" panose="020B0300000000000000" pitchFamily="34" charset="-128"/>
              </a:rPr>
              <a:t>申し込み後、広告主様都合による出稿停止の場合、違約金が発生します。</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pPr fontAlgn="ctr"/>
            <a:r>
              <a:rPr lang="ja-JP" altLang="en-US" sz="1200">
                <a:solidFill>
                  <a:srgbClr val="FF6E26"/>
                </a:solidFill>
                <a:latin typeface="DIN Alternate" panose="020B0500000000000000" pitchFamily="34" charset="0"/>
                <a:ea typeface="Hiragino Kaku Gothic ProN W3" panose="020B0300000000000000" pitchFamily="34" charset="-128"/>
              </a:rPr>
              <a:t>実施開始予定日の</a:t>
            </a:r>
            <a:r>
              <a:rPr lang="en-US" altLang="ja-JP" sz="1200" dirty="0">
                <a:solidFill>
                  <a:srgbClr val="FF6E26"/>
                </a:solidFill>
                <a:latin typeface="DIN Alternate" panose="020B0500000000000000" pitchFamily="34" charset="0"/>
                <a:ea typeface="Hiragino Kaku Gothic ProN W3" panose="020B0300000000000000" pitchFamily="34" charset="-128"/>
              </a:rPr>
              <a:t>15</a:t>
            </a:r>
            <a:r>
              <a:rPr lang="ja-JP" altLang="en-US" sz="1200">
                <a:solidFill>
                  <a:srgbClr val="FF6E26"/>
                </a:solidFill>
                <a:latin typeface="DIN Alternate" panose="020B0500000000000000" pitchFamily="34" charset="0"/>
                <a:ea typeface="Hiragino Kaku Gothic ProN W3" panose="020B0300000000000000" pitchFamily="34" charset="-128"/>
              </a:rPr>
              <a:t>営業日より前：</a:t>
            </a:r>
            <a:r>
              <a:rPr lang="en-US" altLang="ja-JP" sz="1200" dirty="0">
                <a:solidFill>
                  <a:srgbClr val="FF6E26"/>
                </a:solidFill>
                <a:latin typeface="DIN Alternate" panose="020B0500000000000000" pitchFamily="34" charset="0"/>
                <a:ea typeface="Hiragino Kaku Gothic ProN W3" panose="020B0300000000000000" pitchFamily="34" charset="-128"/>
              </a:rPr>
              <a:t>50</a:t>
            </a:r>
            <a:r>
              <a:rPr lang="ja-JP" altLang="en-US" sz="1200">
                <a:solidFill>
                  <a:srgbClr val="FF6E26"/>
                </a:solidFill>
                <a:latin typeface="DIN Alternate" panose="020B0500000000000000" pitchFamily="34" charset="0"/>
                <a:ea typeface="Hiragino Kaku Gothic ProN W3" panose="020B0300000000000000" pitchFamily="34" charset="-128"/>
              </a:rPr>
              <a:t>％、実施開始予定日から</a:t>
            </a:r>
            <a:r>
              <a:rPr lang="en-US" altLang="ja-JP" sz="1200" dirty="0">
                <a:solidFill>
                  <a:srgbClr val="FF6E26"/>
                </a:solidFill>
                <a:latin typeface="DIN Alternate" panose="020B0500000000000000" pitchFamily="34" charset="0"/>
                <a:ea typeface="Hiragino Kaku Gothic ProN W3" panose="020B0300000000000000" pitchFamily="34" charset="-128"/>
              </a:rPr>
              <a:t>15</a:t>
            </a:r>
            <a:r>
              <a:rPr lang="ja-JP" altLang="en-US" sz="1200">
                <a:solidFill>
                  <a:srgbClr val="FF6E26"/>
                </a:solidFill>
                <a:latin typeface="DIN Alternate" panose="020B0500000000000000" pitchFamily="34" charset="0"/>
                <a:ea typeface="Hiragino Kaku Gothic ProN W3" panose="020B0300000000000000" pitchFamily="34" charset="-128"/>
              </a:rPr>
              <a:t>営業日以内：</a:t>
            </a:r>
            <a:r>
              <a:rPr lang="en-US" altLang="ja-JP" sz="1200" dirty="0">
                <a:solidFill>
                  <a:srgbClr val="FF6E26"/>
                </a:solidFill>
                <a:latin typeface="DIN Alternate" panose="020B0500000000000000" pitchFamily="34" charset="0"/>
                <a:ea typeface="Hiragino Kaku Gothic ProN W3" panose="020B0300000000000000" pitchFamily="34" charset="-128"/>
              </a:rPr>
              <a:t>80</a:t>
            </a:r>
            <a:r>
              <a:rPr lang="ja-JP" altLang="en-US" sz="1200">
                <a:solidFill>
                  <a:srgbClr val="FF6E26"/>
                </a:solidFill>
                <a:latin typeface="DIN Alternate" panose="020B0500000000000000" pitchFamily="34" charset="0"/>
                <a:ea typeface="Hiragino Kaku Gothic ProN W3" panose="020B0300000000000000" pitchFamily="34" charset="-128"/>
              </a:rPr>
              <a:t>％、実施開始予定日から</a:t>
            </a:r>
            <a:r>
              <a:rPr lang="en-US" altLang="ja-JP" sz="1200" dirty="0">
                <a:solidFill>
                  <a:srgbClr val="FF6E26"/>
                </a:solidFill>
                <a:latin typeface="DIN Alternate" panose="020B0500000000000000" pitchFamily="34" charset="0"/>
                <a:ea typeface="Hiragino Kaku Gothic ProN W3" panose="020B0300000000000000" pitchFamily="34" charset="-128"/>
              </a:rPr>
              <a:t>5</a:t>
            </a:r>
            <a:r>
              <a:rPr lang="ja-JP" altLang="en-US" sz="1200">
                <a:solidFill>
                  <a:srgbClr val="FF6E26"/>
                </a:solidFill>
                <a:latin typeface="DIN Alternate" panose="020B0500000000000000" pitchFamily="34" charset="0"/>
                <a:ea typeface="Hiragino Kaku Gothic ProN W3" panose="020B0300000000000000" pitchFamily="34" charset="-128"/>
              </a:rPr>
              <a:t>営業日以内：</a:t>
            </a:r>
            <a:r>
              <a:rPr lang="en-US" altLang="ja-JP" sz="1200" dirty="0">
                <a:solidFill>
                  <a:srgbClr val="FF6E26"/>
                </a:solidFill>
                <a:latin typeface="DIN Alternate" panose="020B0500000000000000" pitchFamily="34" charset="0"/>
                <a:ea typeface="Hiragino Kaku Gothic ProN W3" panose="020B0300000000000000" pitchFamily="34" charset="-128"/>
              </a:rPr>
              <a:t>100</a:t>
            </a:r>
            <a:r>
              <a:rPr lang="ja-JP" altLang="en-US" sz="1200">
                <a:solidFill>
                  <a:srgbClr val="FF6E26"/>
                </a:solidFill>
                <a:latin typeface="DIN Alternate" panose="020B0500000000000000" pitchFamily="34" charset="0"/>
                <a:ea typeface="Hiragino Kaku Gothic ProN W3" panose="020B0300000000000000" pitchFamily="34" charset="-128"/>
              </a:rPr>
              <a:t>％</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pPr fontAlgn="ctr"/>
            <a:r>
              <a:rPr lang="en-US" altLang="ja-JP" sz="1200" dirty="0">
                <a:solidFill>
                  <a:srgbClr val="FF6E26"/>
                </a:solidFill>
                <a:latin typeface="DIN Alternate" panose="020B0500000000000000" pitchFamily="34" charset="0"/>
                <a:ea typeface="Hiragino Kaku Gothic ProN W3" panose="020B0300000000000000" pitchFamily="34" charset="-128"/>
              </a:rPr>
              <a:t>※</a:t>
            </a:r>
            <a:r>
              <a:rPr lang="ja-JP" altLang="en-US" sz="1200">
                <a:solidFill>
                  <a:srgbClr val="FF6E26"/>
                </a:solidFill>
                <a:latin typeface="DIN Alternate" panose="020B0500000000000000" pitchFamily="34" charset="0"/>
                <a:ea typeface="Hiragino Kaku Gothic ProN W3" panose="020B0300000000000000" pitchFamily="34" charset="-128"/>
              </a:rPr>
              <a:t>キャンセル対象週毎に違約金発生となります。</a:t>
            </a:r>
          </a:p>
        </p:txBody>
      </p:sp>
      <p:pic>
        <p:nvPicPr>
          <p:cNvPr id="2" name="図 1" descr="黒い背景に白い文字がある&#10;&#10;中程度の精度で自動的に生成された説明">
            <a:extLst>
              <a:ext uri="{FF2B5EF4-FFF2-40B4-BE49-F238E27FC236}">
                <a16:creationId xmlns:a16="http://schemas.microsoft.com/office/drawing/2014/main" id="{84B7AF75-4709-B271-73AB-7E74E4BA778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98734" y="337144"/>
            <a:ext cx="940423" cy="339411"/>
          </a:xfrm>
          <a:prstGeom prst="rect">
            <a:avLst/>
          </a:prstGeom>
        </p:spPr>
      </p:pic>
      <p:sp>
        <p:nvSpPr>
          <p:cNvPr id="5" name="テキスト ボックス 4">
            <a:extLst>
              <a:ext uri="{FF2B5EF4-FFF2-40B4-BE49-F238E27FC236}">
                <a16:creationId xmlns:a16="http://schemas.microsoft.com/office/drawing/2014/main" id="{CDD38A9C-DFBF-51FF-6F36-C6B95B0DEF0A}"/>
              </a:ext>
            </a:extLst>
          </p:cNvPr>
          <p:cNvSpPr txBox="1"/>
          <p:nvPr/>
        </p:nvSpPr>
        <p:spPr>
          <a:xfrm>
            <a:off x="1292926" y="2677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7" name="図 6" descr="黒い背景に白い文字がある&#10;&#10;中程度の精度で自動的に生成された説明">
            <a:extLst>
              <a:ext uri="{FF2B5EF4-FFF2-40B4-BE49-F238E27FC236}">
                <a16:creationId xmlns:a16="http://schemas.microsoft.com/office/drawing/2014/main" id="{7AFFC3FE-039E-5207-2920-C970C6EBA93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6" name="スライド番号プレースホルダ 3">
            <a:extLst>
              <a:ext uri="{FF2B5EF4-FFF2-40B4-BE49-F238E27FC236}">
                <a16:creationId xmlns:a16="http://schemas.microsoft.com/office/drawing/2014/main" id="{763C7D96-A3FA-8CA7-009B-0615244CDFC5}"/>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28</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8" name="正方形/長方形 7">
            <a:extLst>
              <a:ext uri="{FF2B5EF4-FFF2-40B4-BE49-F238E27FC236}">
                <a16:creationId xmlns:a16="http://schemas.microsoft.com/office/drawing/2014/main" id="{09F45177-0E0D-B686-1E90-080F68F72D53}"/>
              </a:ext>
            </a:extLst>
          </p:cNvPr>
          <p:cNvSpPr/>
          <p:nvPr/>
        </p:nvSpPr>
        <p:spPr>
          <a:xfrm>
            <a:off x="7712738" y="6525541"/>
            <a:ext cx="4767092" cy="303929"/>
          </a:xfrm>
          <a:prstGeom prst="rect">
            <a:avLst/>
          </a:prstGeom>
        </p:spPr>
        <p:txBody>
          <a:bodyPr wrap="square">
            <a:spAutoFit/>
          </a:bodyPr>
          <a:lstStyle/>
          <a:p>
            <a:pPr>
              <a:lnSpc>
                <a:spcPct val="150000"/>
              </a:lnSpc>
            </a:pPr>
            <a:r>
              <a:rPr lang="ja-JP" altLang="en-US" sz="1000">
                <a:solidFill>
                  <a:srgbClr val="FF6E26"/>
                </a:solidFill>
                <a:latin typeface="DIN Alternate" panose="020B0500000000000000" pitchFamily="34" charset="0"/>
                <a:ea typeface="Hiragino Sans W1" panose="020B0300000000000000" pitchFamily="34" charset="-128"/>
              </a:rPr>
              <a:t>　　　　　　　　</a:t>
            </a:r>
            <a:r>
              <a:rPr lang="en" altLang="ja-JP" sz="1000" dirty="0">
                <a:solidFill>
                  <a:srgbClr val="FF6E26"/>
                </a:solidFill>
                <a:latin typeface="DIN Alternate" panose="020B0500000000000000" pitchFamily="34" charset="0"/>
                <a:ea typeface="Hiragino Sans W1" panose="020B0300000000000000" pitchFamily="34" charset="-128"/>
              </a:rPr>
              <a:t> October to </a:t>
            </a:r>
            <a:r>
              <a:rPr lang="en-US" altLang="ja-JP" sz="1000" dirty="0">
                <a:solidFill>
                  <a:srgbClr val="FF6E26"/>
                </a:solidFill>
                <a:latin typeface="DIN Alternate" panose="020B0500000000000000" pitchFamily="34" charset="0"/>
                <a:ea typeface="Hiragino Sans W1" panose="020B0300000000000000" pitchFamily="34" charset="-128"/>
              </a:rPr>
              <a:t>December</a:t>
            </a:r>
            <a:r>
              <a:rPr lang="en" altLang="ja-JP" sz="1000" dirty="0">
                <a:solidFill>
                  <a:srgbClr val="FF6E26"/>
                </a:solidFill>
                <a:latin typeface="DIN Alternate" panose="020B0500000000000000" pitchFamily="34" charset="0"/>
                <a:ea typeface="Hiragino Sans W1" panose="020B0300000000000000" pitchFamily="34" charset="-128"/>
              </a:rPr>
              <a:t> 2024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68961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88122C6E-E707-A543-A8B5-F11C0CB7B85A}"/>
              </a:ext>
            </a:extLst>
          </p:cNvPr>
          <p:cNvSpPr txBox="1"/>
          <p:nvPr/>
        </p:nvSpPr>
        <p:spPr>
          <a:xfrm>
            <a:off x="2186993" y="161966"/>
            <a:ext cx="10084954" cy="646331"/>
          </a:xfrm>
          <a:prstGeom prst="rect">
            <a:avLst/>
          </a:prstGeom>
          <a:noFill/>
          <a:effectLst/>
        </p:spPr>
        <p:txBody>
          <a:bodyPr wrap="square" rtlCol="0">
            <a:spAutoFit/>
          </a:bodyPr>
          <a:lstStyle/>
          <a:p>
            <a:r>
              <a:rPr lang="en-US" altLang="ja-JP" sz="3600" b="1" dirty="0">
                <a:solidFill>
                  <a:srgbClr val="FF6E26"/>
                </a:solidFill>
                <a:latin typeface="DIN Alternate" panose="020B0500000000000000" pitchFamily="34" charset="0"/>
                <a:ea typeface="Hiragino Sans W6" panose="020B0400000000000000" pitchFamily="34" charset="-128"/>
              </a:rPr>
              <a:t>PRECAUTION</a:t>
            </a:r>
          </a:p>
        </p:txBody>
      </p:sp>
      <p:sp>
        <p:nvSpPr>
          <p:cNvPr id="19" name="テキスト ボックス 18">
            <a:extLst>
              <a:ext uri="{FF2B5EF4-FFF2-40B4-BE49-F238E27FC236}">
                <a16:creationId xmlns:a16="http://schemas.microsoft.com/office/drawing/2014/main" id="{372197DC-FBEF-584B-8987-D0AB0DC33CBB}"/>
              </a:ext>
            </a:extLst>
          </p:cNvPr>
          <p:cNvSpPr txBox="1"/>
          <p:nvPr/>
        </p:nvSpPr>
        <p:spPr>
          <a:xfrm>
            <a:off x="2186993" y="599979"/>
            <a:ext cx="4695295" cy="458972"/>
          </a:xfrm>
          <a:prstGeom prst="rect">
            <a:avLst/>
          </a:prstGeom>
          <a:noFill/>
          <a:effectLst/>
        </p:spPr>
        <p:txBody>
          <a:bodyPr wrap="square" rtlCol="0">
            <a:spAutoFit/>
          </a:bodyPr>
          <a:lstStyle/>
          <a:p>
            <a:pPr>
              <a:lnSpc>
                <a:spcPct val="150000"/>
              </a:lnSpc>
            </a:pPr>
            <a:r>
              <a:rPr lang="ja-JP" altLang="en-US">
                <a:solidFill>
                  <a:srgbClr val="FF6E26"/>
                </a:solidFill>
                <a:latin typeface="DIN Alternate" panose="020B0500000000000000" pitchFamily="34" charset="0"/>
                <a:ea typeface="Hiragino Kaku Gothic ProN W3" panose="020B0300000000000000" pitchFamily="34" charset="-128"/>
              </a:rPr>
              <a:t>注意事項</a:t>
            </a:r>
            <a:r>
              <a:rPr lang="en-US" altLang="ja-JP" dirty="0">
                <a:solidFill>
                  <a:srgbClr val="FF6E26"/>
                </a:solidFill>
                <a:latin typeface="DIN Alternate" panose="020B0500000000000000" pitchFamily="34" charset="0"/>
                <a:ea typeface="Hiragino Kaku Gothic ProN W3" panose="020B0300000000000000" pitchFamily="34" charset="-128"/>
              </a:rPr>
              <a:t>2</a:t>
            </a:r>
            <a:endParaRPr lang="ja-JP" altLang="en-US">
              <a:solidFill>
                <a:srgbClr val="FF6E26"/>
              </a:solidFill>
              <a:latin typeface="DIN Alternate" panose="020B0500000000000000" pitchFamily="34" charset="0"/>
              <a:ea typeface="Hiragino Kaku Gothic ProN W3" panose="020B0300000000000000" pitchFamily="34" charset="-128"/>
            </a:endParaRPr>
          </a:p>
        </p:txBody>
      </p:sp>
      <p:sp>
        <p:nvSpPr>
          <p:cNvPr id="21" name="テキスト ボックス 20">
            <a:extLst>
              <a:ext uri="{FF2B5EF4-FFF2-40B4-BE49-F238E27FC236}">
                <a16:creationId xmlns:a16="http://schemas.microsoft.com/office/drawing/2014/main" id="{9367C1E1-C6E6-DB4D-9645-13728044DE57}"/>
              </a:ext>
            </a:extLst>
          </p:cNvPr>
          <p:cNvSpPr txBox="1"/>
          <p:nvPr/>
        </p:nvSpPr>
        <p:spPr>
          <a:xfrm>
            <a:off x="703633" y="1402684"/>
            <a:ext cx="9685308" cy="646331"/>
          </a:xfrm>
          <a:prstGeom prst="rect">
            <a:avLst/>
          </a:prstGeom>
          <a:noFill/>
          <a:effectLst/>
        </p:spPr>
        <p:txBody>
          <a:bodyPr wrap="square" rtlCol="0">
            <a:spAutoFit/>
          </a:bodyPr>
          <a:lstStyle/>
          <a:p>
            <a:r>
              <a:rPr lang="ja-JP" altLang="en-US" b="1">
                <a:solidFill>
                  <a:srgbClr val="FF6E26"/>
                </a:solidFill>
                <a:latin typeface="Hiragino Kaku Gothic ProN W6" panose="020B0300000000000000" pitchFamily="34" charset="-128"/>
                <a:ea typeface="Hiragino Kaku Gothic ProN W6" panose="020B0300000000000000" pitchFamily="34" charset="-128"/>
              </a:rPr>
              <a:t>申し込み及び入稿時には、</a:t>
            </a:r>
            <a:endParaRPr lang="en-US" altLang="ja-JP" b="1" dirty="0">
              <a:solidFill>
                <a:srgbClr val="FF6E26"/>
              </a:solidFill>
              <a:latin typeface="Hiragino Kaku Gothic ProN W6" panose="020B0300000000000000" pitchFamily="34" charset="-128"/>
              <a:ea typeface="Hiragino Kaku Gothic ProN W6" panose="020B0300000000000000" pitchFamily="34" charset="-128"/>
            </a:endParaRPr>
          </a:p>
          <a:p>
            <a:r>
              <a:rPr lang="ja-JP" altLang="en-US" b="1">
                <a:solidFill>
                  <a:srgbClr val="FF6E26"/>
                </a:solidFill>
                <a:latin typeface="Hiragino Kaku Gothic ProN W6" panose="020B0300000000000000" pitchFamily="34" charset="-128"/>
                <a:ea typeface="Hiragino Kaku Gothic ProN W6" panose="020B0300000000000000" pitchFamily="34" charset="-128"/>
              </a:rPr>
              <a:t>下記項目ご確認の上対応をお願い致します。</a:t>
            </a:r>
          </a:p>
        </p:txBody>
      </p:sp>
      <p:sp>
        <p:nvSpPr>
          <p:cNvPr id="15" name="正方形/長方形 14">
            <a:extLst>
              <a:ext uri="{FF2B5EF4-FFF2-40B4-BE49-F238E27FC236}">
                <a16:creationId xmlns:a16="http://schemas.microsoft.com/office/drawing/2014/main" id="{9B2097EE-6EE6-E54F-A52C-1166C6F70EF3}"/>
              </a:ext>
            </a:extLst>
          </p:cNvPr>
          <p:cNvSpPr/>
          <p:nvPr/>
        </p:nvSpPr>
        <p:spPr>
          <a:xfrm>
            <a:off x="1166985" y="2372287"/>
            <a:ext cx="9963859" cy="1754326"/>
          </a:xfrm>
          <a:prstGeom prst="rect">
            <a:avLst/>
          </a:prstGeom>
        </p:spPr>
        <p:txBody>
          <a:bodyPr wrap="square">
            <a:spAutoFit/>
          </a:bodyPr>
          <a:lstStyle/>
          <a:p>
            <a:pPr fontAlgn="ctr"/>
            <a:r>
              <a:rPr lang="en-US" altLang="ja-JP" sz="1200" dirty="0">
                <a:solidFill>
                  <a:srgbClr val="FF6E26"/>
                </a:solidFill>
                <a:latin typeface="DIN Alternate" panose="020B0500000000000000" pitchFamily="34" charset="0"/>
                <a:ea typeface="Hiragino Kaku Gothic ProN W3" panose="020B0300000000000000" pitchFamily="34" charset="-128"/>
              </a:rPr>
              <a:t>4.</a:t>
            </a:r>
            <a:r>
              <a:rPr lang="ja-JP" altLang="en-US" sz="1200">
                <a:solidFill>
                  <a:srgbClr val="FF6E26"/>
                </a:solidFill>
                <a:latin typeface="DIN Alternate" panose="020B0500000000000000" pitchFamily="34" charset="0"/>
                <a:ea typeface="Hiragino Kaku Gothic ProN W3" panose="020B0300000000000000" pitchFamily="34" charset="-128"/>
              </a:rPr>
              <a:t>広告主様の責任について</a:t>
            </a:r>
          </a:p>
          <a:p>
            <a:pPr fontAlgn="ctr"/>
            <a:r>
              <a:rPr lang="ja-JP" altLang="en-US" sz="1200">
                <a:solidFill>
                  <a:srgbClr val="FF6E26"/>
                </a:solidFill>
                <a:latin typeface="DIN Alternate" panose="020B0500000000000000" pitchFamily="34" charset="0"/>
                <a:ea typeface="Hiragino Kaku Gothic ProN W3" panose="020B0300000000000000" pitchFamily="34" charset="-128"/>
              </a:rPr>
              <a:t>広告主様は、入稿素材・販促物および誘導先が、</a:t>
            </a:r>
            <a:r>
              <a:rPr lang="en-US" altLang="ja-JP" sz="1200" dirty="0">
                <a:solidFill>
                  <a:srgbClr val="FF6E26"/>
                </a:solidFill>
                <a:latin typeface="DIN Alternate" panose="020B0500000000000000" pitchFamily="34" charset="0"/>
                <a:ea typeface="Hiragino Kaku Gothic ProN W3" panose="020B0300000000000000" pitchFamily="34" charset="-128"/>
              </a:rPr>
              <a:t>(1)</a:t>
            </a:r>
            <a:r>
              <a:rPr lang="ja-JP" altLang="en-US" sz="1200">
                <a:solidFill>
                  <a:srgbClr val="FF6E26"/>
                </a:solidFill>
                <a:latin typeface="DIN Alternate" panose="020B0500000000000000" pitchFamily="34" charset="0"/>
                <a:ea typeface="Hiragino Kaku Gothic ProN W3" panose="020B0300000000000000" pitchFamily="34" charset="-128"/>
              </a:rPr>
              <a:t>第三者の著作権、産業財産権、パブリシティ権、プライバシー権その他一切の権利を侵害していないこと、</a:t>
            </a:r>
            <a:r>
              <a:rPr lang="en-US" altLang="ja-JP" sz="1200" dirty="0">
                <a:solidFill>
                  <a:srgbClr val="FF6E26"/>
                </a:solidFill>
                <a:latin typeface="DIN Alternate" panose="020B0500000000000000" pitchFamily="34" charset="0"/>
                <a:ea typeface="Hiragino Kaku Gothic ProN W3" panose="020B0300000000000000" pitchFamily="34" charset="-128"/>
              </a:rPr>
              <a:t>(2)</a:t>
            </a:r>
            <a:r>
              <a:rPr lang="ja-JP" altLang="en-US" sz="1200">
                <a:solidFill>
                  <a:srgbClr val="FF6E26"/>
                </a:solidFill>
                <a:latin typeface="DIN Alternate" panose="020B0500000000000000" pitchFamily="34" charset="0"/>
                <a:ea typeface="Hiragino Kaku Gothic ProN W3" panose="020B0300000000000000" pitchFamily="34" charset="-128"/>
              </a:rPr>
              <a:t>薬事法、不当景品類および不当表示防止法その他一切の関連法令に抵触していないこと、</a:t>
            </a:r>
            <a:r>
              <a:rPr lang="en-US" altLang="ja-JP" sz="1200" dirty="0">
                <a:solidFill>
                  <a:srgbClr val="FF6E26"/>
                </a:solidFill>
                <a:latin typeface="DIN Alternate" panose="020B0500000000000000" pitchFamily="34" charset="0"/>
                <a:ea typeface="Hiragino Kaku Gothic ProN W3" panose="020B0300000000000000" pitchFamily="34" charset="-128"/>
              </a:rPr>
              <a:t>(3) </a:t>
            </a:r>
            <a:r>
              <a:rPr lang="ja-JP" altLang="en-US" sz="1200">
                <a:solidFill>
                  <a:srgbClr val="FF6E26"/>
                </a:solidFill>
                <a:latin typeface="DIN Alternate" panose="020B0500000000000000" pitchFamily="34" charset="0"/>
                <a:ea typeface="Hiragino Kaku Gothic ProN W3" panose="020B0300000000000000" pitchFamily="34" charset="-128"/>
              </a:rPr>
              <a:t>正確かつ最新の記載であり、かつ利用者に混乱を生じさせたり、コンピューターウイルスや虚偽の内容を含んだり、相互に無関係な内容となっていたりしないこと、</a:t>
            </a:r>
            <a:r>
              <a:rPr lang="en-US" altLang="ja-JP" sz="1200" dirty="0">
                <a:solidFill>
                  <a:srgbClr val="FF6E26"/>
                </a:solidFill>
                <a:latin typeface="DIN Alternate" panose="020B0500000000000000" pitchFamily="34" charset="0"/>
                <a:ea typeface="Hiragino Kaku Gothic ProN W3" panose="020B0300000000000000" pitchFamily="34" charset="-128"/>
              </a:rPr>
              <a:t>(4)</a:t>
            </a:r>
            <a:r>
              <a:rPr lang="ja-JP" altLang="en-US" sz="1200">
                <a:solidFill>
                  <a:srgbClr val="FF6E26"/>
                </a:solidFill>
                <a:latin typeface="DIN Alternate" panose="020B0500000000000000" pitchFamily="34" charset="0"/>
                <a:ea typeface="Hiragino Kaku Gothic ProN W3" panose="020B0300000000000000" pitchFamily="34" charset="-128"/>
              </a:rPr>
              <a:t>デッドリンクとなっていないこと、</a:t>
            </a:r>
            <a:r>
              <a:rPr lang="en-US" altLang="ja-JP" sz="1200" dirty="0">
                <a:solidFill>
                  <a:srgbClr val="FF6E26"/>
                </a:solidFill>
                <a:latin typeface="DIN Alternate" panose="020B0500000000000000" pitchFamily="34" charset="0"/>
                <a:ea typeface="Hiragino Kaku Gothic ProN W3" panose="020B0300000000000000" pitchFamily="34" charset="-128"/>
              </a:rPr>
              <a:t>(5)</a:t>
            </a:r>
            <a:r>
              <a:rPr lang="ja-JP" altLang="en-US" sz="1200">
                <a:solidFill>
                  <a:srgbClr val="FF6E26"/>
                </a:solidFill>
                <a:latin typeface="DIN Alternate" panose="020B0500000000000000" pitchFamily="34" charset="0"/>
                <a:ea typeface="Hiragino Kaku Gothic ProN W3" panose="020B0300000000000000" pitchFamily="34" charset="-128"/>
              </a:rPr>
              <a:t>公序良俗に反し、または第三者を誹謗中傷したり、名誉を毀損する内容を含まないこと、</a:t>
            </a:r>
            <a:r>
              <a:rPr lang="en-US" altLang="ja-JP" sz="1200" dirty="0">
                <a:solidFill>
                  <a:srgbClr val="FF6E26"/>
                </a:solidFill>
                <a:latin typeface="DIN Alternate" panose="020B0500000000000000" pitchFamily="34" charset="0"/>
                <a:ea typeface="Hiragino Kaku Gothic ProN W3" panose="020B0300000000000000" pitchFamily="34" charset="-128"/>
              </a:rPr>
              <a:t>(6)</a:t>
            </a:r>
            <a:r>
              <a:rPr lang="ja-JP" altLang="en-US" sz="1200">
                <a:solidFill>
                  <a:srgbClr val="FF6E26"/>
                </a:solidFill>
                <a:latin typeface="DIN Alternate" panose="020B0500000000000000" pitchFamily="34" charset="0"/>
                <a:ea typeface="Hiragino Kaku Gothic ProN W3" panose="020B0300000000000000" pitchFamily="34" charset="-128"/>
              </a:rPr>
              <a:t>掲載ガイドライン等に抵触していないことを当社に対し保証します。入稿素材または誘導先に関して当社が第三者よりクレーム、請求等を受けた場合、広告主様の責任および費用において、当該クレーム、請求等に対応するものとします。また、入稿素材または誘導先に関連して当社が損害を被った場合は、広告主様は当該損害（逸失利益、特別損害、合理的な範囲での弁護士費用などを含みますがこれらに限られません。）を当社に対して速やかに賠償するものとします。</a:t>
            </a:r>
          </a:p>
        </p:txBody>
      </p:sp>
      <p:sp>
        <p:nvSpPr>
          <p:cNvPr id="16" name="正方形/長方形 15">
            <a:extLst>
              <a:ext uri="{FF2B5EF4-FFF2-40B4-BE49-F238E27FC236}">
                <a16:creationId xmlns:a16="http://schemas.microsoft.com/office/drawing/2014/main" id="{83AD57C4-B3BF-EF48-8F54-4084639B1396}"/>
              </a:ext>
            </a:extLst>
          </p:cNvPr>
          <p:cNvSpPr/>
          <p:nvPr/>
        </p:nvSpPr>
        <p:spPr>
          <a:xfrm>
            <a:off x="1166985" y="4259404"/>
            <a:ext cx="9963859" cy="1938992"/>
          </a:xfrm>
          <a:prstGeom prst="rect">
            <a:avLst/>
          </a:prstGeom>
        </p:spPr>
        <p:txBody>
          <a:bodyPr wrap="square">
            <a:spAutoFit/>
          </a:bodyPr>
          <a:lstStyle/>
          <a:p>
            <a:pPr fontAlgn="ctr"/>
            <a:r>
              <a:rPr lang="en-US" altLang="ja-JP" sz="1200" dirty="0">
                <a:solidFill>
                  <a:srgbClr val="FF6E26"/>
                </a:solidFill>
                <a:latin typeface="DIN Alternate" panose="020B0500000000000000" pitchFamily="34" charset="0"/>
                <a:ea typeface="Hiragino Kaku Gothic ProN W3" panose="020B0300000000000000" pitchFamily="34" charset="-128"/>
              </a:rPr>
              <a:t>5.</a:t>
            </a:r>
            <a:r>
              <a:rPr lang="ja-JP" altLang="en-US" sz="1200">
                <a:solidFill>
                  <a:srgbClr val="FF6E26"/>
                </a:solidFill>
                <a:latin typeface="DIN Alternate" panose="020B0500000000000000" pitchFamily="34" charset="0"/>
                <a:ea typeface="Hiragino Kaku Gothic ProN W3" panose="020B0300000000000000" pitchFamily="34" charset="-128"/>
              </a:rPr>
              <a:t>掲載停止について</a:t>
            </a:r>
          </a:p>
          <a:p>
            <a:pPr fontAlgn="ctr"/>
            <a:r>
              <a:rPr lang="ja-JP" altLang="en-US" sz="1200">
                <a:solidFill>
                  <a:srgbClr val="FF6E26"/>
                </a:solidFill>
                <a:latin typeface="DIN Alternate" panose="020B0500000000000000" pitchFamily="34" charset="0"/>
                <a:ea typeface="Hiragino Kaku Gothic ProN W3" panose="020B0300000000000000" pitchFamily="34" charset="-128"/>
              </a:rPr>
              <a:t>当社は、入稿素材・販促物の内容および形式ならびに誘導先について掲載ガイドライン等に従って当社所定の審査をした後においても、</a:t>
            </a:r>
            <a:r>
              <a:rPr lang="en-US" altLang="ja-JP" sz="1200" dirty="0">
                <a:solidFill>
                  <a:srgbClr val="FF6E26"/>
                </a:solidFill>
                <a:latin typeface="DIN Alternate" panose="020B0500000000000000" pitchFamily="34" charset="0"/>
                <a:ea typeface="Hiragino Kaku Gothic ProN W3" panose="020B0300000000000000" pitchFamily="34" charset="-128"/>
              </a:rPr>
              <a:t>(1)</a:t>
            </a:r>
            <a:r>
              <a:rPr lang="ja-JP" altLang="en-US" sz="1200">
                <a:solidFill>
                  <a:srgbClr val="FF6E26"/>
                </a:solidFill>
                <a:latin typeface="DIN Alternate" panose="020B0500000000000000" pitchFamily="34" charset="0"/>
                <a:ea typeface="Hiragino Kaku Gothic ProN W3" panose="020B0300000000000000" pitchFamily="34" charset="-128"/>
              </a:rPr>
              <a:t>入稿素材・販促物および当該入稿素材・販促物からの誘導先について当社所定の審査をした後において入稿素材・販促物もしくは当該入稿素材・販促物からの誘導先が変更になった場合、</a:t>
            </a:r>
            <a:r>
              <a:rPr lang="en-US" altLang="ja-JP" sz="1200" dirty="0">
                <a:solidFill>
                  <a:srgbClr val="FF6E26"/>
                </a:solidFill>
                <a:latin typeface="DIN Alternate" panose="020B0500000000000000" pitchFamily="34" charset="0"/>
                <a:ea typeface="Hiragino Kaku Gothic ProN W3" panose="020B0300000000000000" pitchFamily="34" charset="-128"/>
              </a:rPr>
              <a:t>(2)</a:t>
            </a:r>
            <a:r>
              <a:rPr lang="ja-JP" altLang="en-US" sz="1200">
                <a:solidFill>
                  <a:srgbClr val="FF6E26"/>
                </a:solidFill>
                <a:latin typeface="DIN Alternate" panose="020B0500000000000000" pitchFamily="34" charset="0"/>
                <a:ea typeface="Hiragino Kaku Gothic ProN W3" panose="020B0300000000000000" pitchFamily="34" charset="-128"/>
              </a:rPr>
              <a:t>本媒体資料に規定する広告主様の保証義務または遵守事項の違反がある場合、または当該違反のおそれがあると当社の裁量により判断された場合、または</a:t>
            </a:r>
            <a:r>
              <a:rPr lang="en-US" altLang="ja-JP" sz="1200" dirty="0">
                <a:solidFill>
                  <a:srgbClr val="FF6E26"/>
                </a:solidFill>
                <a:latin typeface="DIN Alternate" panose="020B0500000000000000" pitchFamily="34" charset="0"/>
                <a:ea typeface="Hiragino Kaku Gothic ProN W3" panose="020B0300000000000000" pitchFamily="34" charset="-128"/>
              </a:rPr>
              <a:t>(3)</a:t>
            </a:r>
            <a:r>
              <a:rPr lang="ja-JP" altLang="en-US" sz="1200">
                <a:solidFill>
                  <a:srgbClr val="FF6E26"/>
                </a:solidFill>
                <a:latin typeface="DIN Alternate" panose="020B0500000000000000" pitchFamily="34" charset="0"/>
                <a:ea typeface="Hiragino Kaku Gothic ProN W3" panose="020B0300000000000000" pitchFamily="34" charset="-128"/>
              </a:rPr>
              <a:t>社会的要因により入稿素材・販促物もしくは当該入稿素材・販促物からの誘導先を広告として掲載することが当社の裁量において不適切とみなされる事情が発生した場合、当該入稿素材・販促物にかかる広告掲載契約が成立した後または当該入稿素材・販促物にかかる広告の掲載が開始された後においても、当社の裁量において、広告主様に対する債務不履行責任、損害賠償責任等の一切の法的責任を負うことなく、広告主様より受注しております広告商品の全部または一部の掲載を直ちに停止、中断、または中止できるものとします。なお、この場合、広告主様は、当該入稿素材にかかる広告掲載契約に基づき既に発生した広告料金の支払いを免れるものではありません。</a:t>
            </a:r>
          </a:p>
        </p:txBody>
      </p:sp>
      <p:pic>
        <p:nvPicPr>
          <p:cNvPr id="2" name="図 1" descr="黒い背景に白い文字がある&#10;&#10;中程度の精度で自動的に生成された説明">
            <a:extLst>
              <a:ext uri="{FF2B5EF4-FFF2-40B4-BE49-F238E27FC236}">
                <a16:creationId xmlns:a16="http://schemas.microsoft.com/office/drawing/2014/main" id="{1DFC42CD-E93A-B9E6-CFE7-D3DD1982BE6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98734" y="337144"/>
            <a:ext cx="940423" cy="339411"/>
          </a:xfrm>
          <a:prstGeom prst="rect">
            <a:avLst/>
          </a:prstGeom>
        </p:spPr>
      </p:pic>
      <p:sp>
        <p:nvSpPr>
          <p:cNvPr id="5" name="テキスト ボックス 4">
            <a:extLst>
              <a:ext uri="{FF2B5EF4-FFF2-40B4-BE49-F238E27FC236}">
                <a16:creationId xmlns:a16="http://schemas.microsoft.com/office/drawing/2014/main" id="{F8C6B88B-0F37-B88E-7564-E88737E3BF4A}"/>
              </a:ext>
            </a:extLst>
          </p:cNvPr>
          <p:cNvSpPr txBox="1"/>
          <p:nvPr/>
        </p:nvSpPr>
        <p:spPr>
          <a:xfrm>
            <a:off x="1292926" y="2677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7" name="図 6" descr="黒い背景に白い文字がある&#10;&#10;中程度の精度で自動的に生成された説明">
            <a:extLst>
              <a:ext uri="{FF2B5EF4-FFF2-40B4-BE49-F238E27FC236}">
                <a16:creationId xmlns:a16="http://schemas.microsoft.com/office/drawing/2014/main" id="{7331BABE-4B26-20F4-4CBB-72985B93543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6" name="スライド番号プレースホルダ 3">
            <a:extLst>
              <a:ext uri="{FF2B5EF4-FFF2-40B4-BE49-F238E27FC236}">
                <a16:creationId xmlns:a16="http://schemas.microsoft.com/office/drawing/2014/main" id="{354EE425-BD2E-0BE2-54F4-20C630DA34D8}"/>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29</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8" name="正方形/長方形 7">
            <a:extLst>
              <a:ext uri="{FF2B5EF4-FFF2-40B4-BE49-F238E27FC236}">
                <a16:creationId xmlns:a16="http://schemas.microsoft.com/office/drawing/2014/main" id="{229F9F88-FFCD-F830-3573-4E0D92D51E69}"/>
              </a:ext>
            </a:extLst>
          </p:cNvPr>
          <p:cNvSpPr/>
          <p:nvPr/>
        </p:nvSpPr>
        <p:spPr>
          <a:xfrm>
            <a:off x="7712738" y="6525541"/>
            <a:ext cx="4767092" cy="303929"/>
          </a:xfrm>
          <a:prstGeom prst="rect">
            <a:avLst/>
          </a:prstGeom>
        </p:spPr>
        <p:txBody>
          <a:bodyPr wrap="square">
            <a:spAutoFit/>
          </a:bodyPr>
          <a:lstStyle/>
          <a:p>
            <a:pPr>
              <a:lnSpc>
                <a:spcPct val="150000"/>
              </a:lnSpc>
            </a:pPr>
            <a:r>
              <a:rPr lang="ja-JP" altLang="en-US" sz="1000">
                <a:solidFill>
                  <a:srgbClr val="FF6E26"/>
                </a:solidFill>
                <a:latin typeface="DIN Alternate" panose="020B0500000000000000" pitchFamily="34" charset="0"/>
                <a:ea typeface="Hiragino Sans W1" panose="020B0300000000000000" pitchFamily="34" charset="-128"/>
              </a:rPr>
              <a:t>　　　　　　　　</a:t>
            </a:r>
            <a:r>
              <a:rPr lang="en" altLang="ja-JP" sz="1000" dirty="0">
                <a:solidFill>
                  <a:srgbClr val="FF6E26"/>
                </a:solidFill>
                <a:latin typeface="DIN Alternate" panose="020B0500000000000000" pitchFamily="34" charset="0"/>
                <a:ea typeface="Hiragino Sans W1" panose="020B0300000000000000" pitchFamily="34" charset="-128"/>
              </a:rPr>
              <a:t> October to </a:t>
            </a:r>
            <a:r>
              <a:rPr lang="en-US" altLang="ja-JP" sz="1000" dirty="0">
                <a:solidFill>
                  <a:srgbClr val="FF6E26"/>
                </a:solidFill>
                <a:latin typeface="DIN Alternate" panose="020B0500000000000000" pitchFamily="34" charset="0"/>
                <a:ea typeface="Hiragino Sans W1" panose="020B0300000000000000" pitchFamily="34" charset="-128"/>
              </a:rPr>
              <a:t>December</a:t>
            </a:r>
            <a:r>
              <a:rPr lang="en" altLang="ja-JP" sz="1000" dirty="0">
                <a:solidFill>
                  <a:srgbClr val="FF6E26"/>
                </a:solidFill>
                <a:latin typeface="DIN Alternate" panose="020B0500000000000000" pitchFamily="34" charset="0"/>
                <a:ea typeface="Hiragino Sans W1" panose="020B0300000000000000" pitchFamily="34" charset="-128"/>
              </a:rPr>
              <a:t> 2024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965340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2"/>
          <a:stretch>
            <a:fillRect/>
          </a:stretch>
        </p:blipFill>
        <p:spPr>
          <a:xfrm>
            <a:off x="-1" y="0"/>
            <a:ext cx="12192001" cy="6858000"/>
          </a:xfrm>
          <a:prstGeom prst="rect">
            <a:avLst/>
          </a:prstGeom>
        </p:spPr>
      </p:pic>
      <p:sp>
        <p:nvSpPr>
          <p:cNvPr id="33" name="正方形/長方形 32">
            <a:extLst>
              <a:ext uri="{FF2B5EF4-FFF2-40B4-BE49-F238E27FC236}">
                <a16:creationId xmlns:a16="http://schemas.microsoft.com/office/drawing/2014/main" id="{7B360344-1C9F-A87C-D0CE-E0EFC26037A8}"/>
              </a:ext>
            </a:extLst>
          </p:cNvPr>
          <p:cNvSpPr/>
          <p:nvPr/>
        </p:nvSpPr>
        <p:spPr>
          <a:xfrm>
            <a:off x="5116544" y="320011"/>
            <a:ext cx="1473554" cy="331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63C26473-FBCD-85FE-89D6-964A5F6E0E17}"/>
              </a:ext>
            </a:extLst>
          </p:cNvPr>
          <p:cNvSpPr/>
          <p:nvPr/>
        </p:nvSpPr>
        <p:spPr>
          <a:xfrm>
            <a:off x="8559203" y="320011"/>
            <a:ext cx="1696801" cy="331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8AA59D5A-1A1F-0AEE-F342-C315E986C389}"/>
              </a:ext>
            </a:extLst>
          </p:cNvPr>
          <p:cNvSpPr/>
          <p:nvPr/>
        </p:nvSpPr>
        <p:spPr>
          <a:xfrm>
            <a:off x="5191494" y="3452955"/>
            <a:ext cx="1275233" cy="331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D6D26FCD-6760-F9E4-3C44-F92DF439F22F}"/>
              </a:ext>
            </a:extLst>
          </p:cNvPr>
          <p:cNvSpPr/>
          <p:nvPr/>
        </p:nvSpPr>
        <p:spPr>
          <a:xfrm>
            <a:off x="544543" y="1143454"/>
            <a:ext cx="1812630" cy="331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テキスト ボックス 131">
            <a:extLst>
              <a:ext uri="{FF2B5EF4-FFF2-40B4-BE49-F238E27FC236}">
                <a16:creationId xmlns:a16="http://schemas.microsoft.com/office/drawing/2014/main" id="{716EDAD9-574B-3149-AA01-54739FDB9E81}"/>
              </a:ext>
            </a:extLst>
          </p:cNvPr>
          <p:cNvSpPr txBox="1"/>
          <p:nvPr/>
        </p:nvSpPr>
        <p:spPr>
          <a:xfrm>
            <a:off x="611042" y="5991091"/>
            <a:ext cx="1529659"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AI</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sp>
        <p:nvSpPr>
          <p:cNvPr id="133" name="テキスト ボックス 132">
            <a:extLst>
              <a:ext uri="{FF2B5EF4-FFF2-40B4-BE49-F238E27FC236}">
                <a16:creationId xmlns:a16="http://schemas.microsoft.com/office/drawing/2014/main" id="{64C7A474-C28C-A44A-AD27-08B380EA480D}"/>
              </a:ext>
            </a:extLst>
          </p:cNvPr>
          <p:cNvSpPr txBox="1"/>
          <p:nvPr/>
        </p:nvSpPr>
        <p:spPr>
          <a:xfrm>
            <a:off x="1071947" y="6249309"/>
            <a:ext cx="1270236" cy="307777"/>
          </a:xfrm>
          <a:prstGeom prst="rect">
            <a:avLst/>
          </a:prstGeom>
          <a:noFill/>
          <a:effectLst/>
        </p:spPr>
        <p:txBody>
          <a:bodyPr wrap="square" rtlCol="0">
            <a:spAutoFit/>
          </a:bodyPr>
          <a:lstStyle/>
          <a:p>
            <a:r>
              <a:rPr lang="ja-JP" altLang="en-US" sz="1400">
                <a:solidFill>
                  <a:schemeClr val="bg1"/>
                </a:solidFill>
                <a:latin typeface="Hiragino Sans W4" panose="020B0400000000000000" pitchFamily="34" charset="-128"/>
                <a:ea typeface="Hiragino Sans W4" panose="020B0400000000000000" pitchFamily="34" charset="-128"/>
              </a:rPr>
              <a:t>カメラ</a:t>
            </a:r>
            <a:endParaRPr lang="en-US" altLang="ja-JP" sz="1400" dirty="0">
              <a:solidFill>
                <a:schemeClr val="bg1"/>
              </a:solidFill>
              <a:latin typeface="Hiragino Sans W4" panose="020B0400000000000000" pitchFamily="34" charset="-128"/>
              <a:ea typeface="Hiragino Sans W4" panose="020B0400000000000000" pitchFamily="34" charset="-128"/>
            </a:endParaRPr>
          </a:p>
        </p:txBody>
      </p:sp>
      <p:sp>
        <p:nvSpPr>
          <p:cNvPr id="47" name="テキスト ボックス 46">
            <a:extLst>
              <a:ext uri="{FF2B5EF4-FFF2-40B4-BE49-F238E27FC236}">
                <a16:creationId xmlns:a16="http://schemas.microsoft.com/office/drawing/2014/main" id="{831D1814-0030-B346-9B4C-911C212E3293}"/>
              </a:ext>
            </a:extLst>
          </p:cNvPr>
          <p:cNvSpPr txBox="1"/>
          <p:nvPr/>
        </p:nvSpPr>
        <p:spPr>
          <a:xfrm>
            <a:off x="528412" y="3874985"/>
            <a:ext cx="4766806" cy="2716128"/>
          </a:xfrm>
          <a:prstGeom prst="rect">
            <a:avLst/>
          </a:prstGeom>
          <a:noFill/>
          <a:effectLst/>
        </p:spPr>
        <p:txBody>
          <a:bodyPr wrap="square" rtlCol="0">
            <a:spAutoFit/>
          </a:bodyPr>
          <a:lstStyle/>
          <a:p>
            <a:r>
              <a:rPr lang="ja-JP" altLang="en-US" sz="2800" b="1">
                <a:solidFill>
                  <a:schemeClr val="bg1"/>
                </a:solidFill>
                <a:latin typeface="DIN Alternate" panose="020B0500000000000000" pitchFamily="34" charset="0"/>
                <a:ea typeface="Hiragino Sans W6" panose="020B0400000000000000" pitchFamily="34" charset="-128"/>
              </a:rPr>
              <a:t>東京</a:t>
            </a:r>
            <a:r>
              <a:rPr lang="en-US" altLang="ja-JP" sz="2800" b="1" dirty="0">
                <a:solidFill>
                  <a:schemeClr val="bg1"/>
                </a:solidFill>
                <a:latin typeface="DIN Alternate" panose="020B0500000000000000" pitchFamily="34" charset="0"/>
                <a:ea typeface="Hiragino Sans W6" panose="020B0400000000000000" pitchFamily="34" charset="-128"/>
              </a:rPr>
              <a:t> </a:t>
            </a:r>
            <a:r>
              <a:rPr lang="en-US" altLang="ja-JP" sz="4000" b="1" dirty="0">
                <a:solidFill>
                  <a:schemeClr val="bg1"/>
                </a:solidFill>
                <a:latin typeface="DIN Alternate" panose="020B0500000000000000" pitchFamily="34" charset="0"/>
                <a:ea typeface="Hiragino Sans W6" panose="020B0400000000000000" pitchFamily="34" charset="-128"/>
              </a:rPr>
              <a:t>23</a:t>
            </a:r>
            <a:r>
              <a:rPr lang="en-US" altLang="ja-JP" sz="4400" b="1" dirty="0">
                <a:solidFill>
                  <a:schemeClr val="bg1"/>
                </a:solidFill>
                <a:latin typeface="DIN Alternate" panose="020B0500000000000000" pitchFamily="34" charset="0"/>
                <a:ea typeface="Hiragino Sans W6" panose="020B0400000000000000" pitchFamily="34" charset="-128"/>
              </a:rPr>
              <a:t> </a:t>
            </a:r>
            <a:r>
              <a:rPr lang="ja-JP" altLang="en-US" sz="2000" b="1">
                <a:solidFill>
                  <a:schemeClr val="bg1"/>
                </a:solidFill>
                <a:latin typeface="DIN Alternate" panose="020B0500000000000000" pitchFamily="34" charset="0"/>
                <a:ea typeface="Hiragino Sans W6" panose="020B0400000000000000" pitchFamily="34" charset="-128"/>
              </a:rPr>
              <a:t>区を中心に</a:t>
            </a:r>
            <a:endParaRPr lang="en-US" altLang="ja-JP" sz="2000" b="1" dirty="0">
              <a:solidFill>
                <a:schemeClr val="bg1"/>
              </a:solidFill>
              <a:latin typeface="DIN Alternate" panose="020B0500000000000000" pitchFamily="34" charset="0"/>
              <a:ea typeface="Hiragino Sans W6" panose="020B0400000000000000" pitchFamily="34" charset="-128"/>
            </a:endParaRPr>
          </a:p>
          <a:p>
            <a:endParaRPr lang="en-US" altLang="ja-JP" sz="1050" b="1" dirty="0">
              <a:solidFill>
                <a:schemeClr val="bg1"/>
              </a:solidFill>
              <a:latin typeface="DIN Alternate" panose="020B0500000000000000" pitchFamily="34" charset="0"/>
              <a:ea typeface="Hiragino Sans W6" panose="020B0400000000000000" pitchFamily="34" charset="-128"/>
            </a:endParaRPr>
          </a:p>
          <a:p>
            <a:r>
              <a:rPr lang="ja-JP" altLang="en-US" sz="2000" b="1">
                <a:solidFill>
                  <a:schemeClr val="bg1"/>
                </a:solidFill>
                <a:latin typeface="DIN Alternate" panose="020B0500000000000000" pitchFamily="34" charset="0"/>
                <a:ea typeface="Hiragino Sans W6" panose="020B0400000000000000" pitchFamily="34" charset="-128"/>
              </a:rPr>
              <a:t>オフィスビル</a:t>
            </a:r>
            <a:endParaRPr lang="en-US" altLang="ja-JP" sz="2000" b="1" dirty="0">
              <a:solidFill>
                <a:schemeClr val="bg1"/>
              </a:solidFill>
              <a:latin typeface="DIN Alternate" panose="020B0500000000000000" pitchFamily="34" charset="0"/>
              <a:ea typeface="Hiragino Sans W6" panose="020B0400000000000000" pitchFamily="34" charset="-128"/>
            </a:endParaRPr>
          </a:p>
          <a:p>
            <a:endParaRPr lang="en-US" altLang="ja-JP" sz="1200" b="1" dirty="0">
              <a:solidFill>
                <a:schemeClr val="bg1"/>
              </a:solidFill>
              <a:latin typeface="DIN Alternate" panose="020B0500000000000000" pitchFamily="34" charset="0"/>
              <a:ea typeface="Hiragino Sans W6" panose="020B0400000000000000" pitchFamily="34" charset="-128"/>
            </a:endParaRPr>
          </a:p>
          <a:p>
            <a:r>
              <a:rPr lang="ja-JP" altLang="en-US" sz="2000" b="1">
                <a:solidFill>
                  <a:schemeClr val="bg1"/>
                </a:solidFill>
                <a:latin typeface="DIN Alternate" panose="020B0500000000000000" pitchFamily="34" charset="0"/>
                <a:ea typeface="Hiragino Sans W6" panose="020B0400000000000000" pitchFamily="34" charset="-128"/>
              </a:rPr>
              <a:t>で</a:t>
            </a:r>
            <a:r>
              <a:rPr lang="en-US" altLang="ja-JP" sz="2000" b="1" dirty="0">
                <a:solidFill>
                  <a:schemeClr val="bg1"/>
                </a:solidFill>
                <a:latin typeface="DIN Alternate" panose="020B0500000000000000" pitchFamily="34" charset="0"/>
                <a:ea typeface="Hiragino Sans W6" panose="020B0400000000000000" pitchFamily="34" charset="-128"/>
              </a:rPr>
              <a:t> </a:t>
            </a:r>
            <a:r>
              <a:rPr lang="ja-JP" altLang="en-US" sz="2000" b="1">
                <a:solidFill>
                  <a:schemeClr val="bg1"/>
                </a:solidFill>
                <a:latin typeface="DIN Alternate" panose="020B0500000000000000" pitchFamily="34" charset="0"/>
                <a:ea typeface="Hiragino Sans W6" panose="020B0400000000000000" pitchFamily="34" charset="-128"/>
              </a:rPr>
              <a:t>月間</a:t>
            </a:r>
            <a:r>
              <a:rPr lang="en-US" altLang="ja-JP" sz="2000" b="1" dirty="0">
                <a:solidFill>
                  <a:schemeClr val="bg1"/>
                </a:solidFill>
                <a:latin typeface="DIN Alternate" panose="020B0500000000000000" pitchFamily="34" charset="0"/>
                <a:ea typeface="Hiragino Sans W6" panose="020B0400000000000000" pitchFamily="34" charset="-128"/>
              </a:rPr>
              <a:t>		</a:t>
            </a:r>
            <a:r>
              <a:rPr lang="ja-JP" altLang="en-US" sz="2000" b="1">
                <a:solidFill>
                  <a:schemeClr val="bg1"/>
                </a:solidFill>
                <a:latin typeface="DIN Alternate" panose="020B0500000000000000" pitchFamily="34" charset="0"/>
                <a:ea typeface="Hiragino Sans W6" panose="020B0400000000000000" pitchFamily="34" charset="-128"/>
              </a:rPr>
              <a:t>　</a:t>
            </a:r>
            <a:r>
              <a:rPr lang="en-US" altLang="ja-JP" sz="2000" b="1" dirty="0">
                <a:solidFill>
                  <a:schemeClr val="bg1"/>
                </a:solidFill>
                <a:latin typeface="DIN Alternate" panose="020B0500000000000000" pitchFamily="34" charset="0"/>
                <a:ea typeface="Hiragino Sans W6" panose="020B0400000000000000" pitchFamily="34" charset="-128"/>
              </a:rPr>
              <a:t>   </a:t>
            </a:r>
            <a:r>
              <a:rPr lang="ja-JP" altLang="en-US" sz="2000" b="1">
                <a:solidFill>
                  <a:schemeClr val="bg1"/>
                </a:solidFill>
                <a:latin typeface="DIN Alternate" panose="020B0500000000000000" pitchFamily="34" charset="0"/>
                <a:ea typeface="Hiragino Sans W6" panose="020B0400000000000000" pitchFamily="34" charset="-128"/>
              </a:rPr>
              <a:t>に対して</a:t>
            </a:r>
            <a:endParaRPr lang="en-US" altLang="ja-JP" sz="2000" b="1" dirty="0">
              <a:solidFill>
                <a:schemeClr val="bg1"/>
              </a:solidFill>
              <a:latin typeface="DIN Alternate" panose="020B0500000000000000" pitchFamily="34" charset="0"/>
              <a:ea typeface="Hiragino Sans W6" panose="020B0400000000000000" pitchFamily="34" charset="-128"/>
            </a:endParaRPr>
          </a:p>
          <a:p>
            <a:endParaRPr lang="en-US" altLang="ja-JP" sz="1200" b="1" dirty="0">
              <a:solidFill>
                <a:schemeClr val="bg1"/>
              </a:solidFill>
              <a:latin typeface="DIN Alternate" panose="020B0500000000000000" pitchFamily="34" charset="0"/>
              <a:ea typeface="Hiragino Sans W6" panose="020B0400000000000000" pitchFamily="34" charset="-128"/>
            </a:endParaRPr>
          </a:p>
          <a:p>
            <a:r>
              <a:rPr lang="ja-JP" altLang="en-US" sz="2000" b="1">
                <a:solidFill>
                  <a:schemeClr val="bg1"/>
                </a:solidFill>
                <a:latin typeface="DIN Alternate" panose="020B0500000000000000" pitchFamily="34" charset="0"/>
                <a:ea typeface="Hiragino Sans W6" panose="020B0400000000000000" pitchFamily="34" charset="-128"/>
              </a:rPr>
              <a:t>音声付き</a:t>
            </a:r>
            <a:r>
              <a:rPr lang="en-US" altLang="ja-JP" sz="2000" b="1" dirty="0">
                <a:solidFill>
                  <a:schemeClr val="bg1"/>
                </a:solidFill>
                <a:latin typeface="DIN Alternate" panose="020B0500000000000000" pitchFamily="34" charset="0"/>
                <a:ea typeface="Hiragino Sans W6" panose="020B0400000000000000" pitchFamily="34" charset="-128"/>
              </a:rPr>
              <a:t> </a:t>
            </a:r>
            <a:r>
              <a:rPr lang="ja-JP" altLang="en-US" sz="2000" b="1">
                <a:solidFill>
                  <a:schemeClr val="bg1"/>
                </a:solidFill>
                <a:latin typeface="DIN Alternate" panose="020B0500000000000000" pitchFamily="34" charset="0"/>
                <a:ea typeface="Hiragino Sans W6" panose="020B0400000000000000" pitchFamily="34" charset="-128"/>
              </a:rPr>
              <a:t>動画・静止画広告を配信</a:t>
            </a:r>
            <a:endParaRPr lang="en-US" altLang="ja-JP" sz="2000" b="1" dirty="0">
              <a:solidFill>
                <a:schemeClr val="bg1"/>
              </a:solidFill>
              <a:latin typeface="DIN Alternate" panose="020B0500000000000000" pitchFamily="34" charset="0"/>
              <a:ea typeface="Hiragino Sans W6" panose="020B0400000000000000" pitchFamily="34" charset="-128"/>
            </a:endParaRPr>
          </a:p>
          <a:p>
            <a:endParaRPr lang="en-US" altLang="ja-JP" sz="1200" b="1" dirty="0">
              <a:solidFill>
                <a:schemeClr val="bg1"/>
              </a:solidFill>
              <a:latin typeface="DIN Alternate" panose="020B0500000000000000" pitchFamily="34" charset="0"/>
              <a:ea typeface="Hiragino Sans W6" panose="020B0400000000000000" pitchFamily="34" charset="-128"/>
            </a:endParaRPr>
          </a:p>
          <a:p>
            <a:r>
              <a:rPr lang="en-US" altLang="ja-JP" sz="2000" b="1" dirty="0">
                <a:solidFill>
                  <a:schemeClr val="bg1"/>
                </a:solidFill>
                <a:latin typeface="DIN Alternate" panose="020B0500000000000000" pitchFamily="34" charset="0"/>
                <a:ea typeface="Hiragino Sans W6" panose="020B0400000000000000" pitchFamily="34" charset="-128"/>
              </a:rPr>
              <a:t>	</a:t>
            </a:r>
            <a:r>
              <a:rPr lang="ja-JP" altLang="en-US" sz="2000" b="1">
                <a:solidFill>
                  <a:schemeClr val="bg1"/>
                </a:solidFill>
                <a:latin typeface="DIN Alternate" panose="020B0500000000000000" pitchFamily="34" charset="0"/>
                <a:ea typeface="Hiragino Sans W6" panose="020B0400000000000000" pitchFamily="34" charset="-128"/>
              </a:rPr>
              <a:t>　で滞在人数も把握</a:t>
            </a:r>
            <a:endParaRPr lang="en-US" altLang="ja-JP" sz="2000" b="1" dirty="0">
              <a:solidFill>
                <a:schemeClr val="bg1"/>
              </a:solidFill>
              <a:latin typeface="DIN Alternate" panose="020B0500000000000000" pitchFamily="34" charset="0"/>
              <a:ea typeface="Hiragino Sans W6" panose="020B0400000000000000" pitchFamily="34" charset="-128"/>
            </a:endParaRPr>
          </a:p>
        </p:txBody>
      </p:sp>
      <p:pic>
        <p:nvPicPr>
          <p:cNvPr id="41" name="図 40" descr="テキスト&#10;&#10;自動的に生成された説明">
            <a:extLst>
              <a:ext uri="{FF2B5EF4-FFF2-40B4-BE49-F238E27FC236}">
                <a16:creationId xmlns:a16="http://schemas.microsoft.com/office/drawing/2014/main" id="{F9C435AA-FB32-434D-AD2A-192C352D7F6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19370" y="300398"/>
            <a:ext cx="2030273" cy="644478"/>
          </a:xfrm>
          <a:prstGeom prst="rect">
            <a:avLst/>
          </a:prstGeom>
        </p:spPr>
      </p:pic>
      <p:grpSp>
        <p:nvGrpSpPr>
          <p:cNvPr id="170" name="グループ化 169">
            <a:extLst>
              <a:ext uri="{FF2B5EF4-FFF2-40B4-BE49-F238E27FC236}">
                <a16:creationId xmlns:a16="http://schemas.microsoft.com/office/drawing/2014/main" id="{8BC2DAB6-409F-C740-948A-335A8292D27E}"/>
              </a:ext>
            </a:extLst>
          </p:cNvPr>
          <p:cNvGrpSpPr/>
          <p:nvPr/>
        </p:nvGrpSpPr>
        <p:grpSpPr>
          <a:xfrm>
            <a:off x="8541148" y="2849580"/>
            <a:ext cx="2726842" cy="1376625"/>
            <a:chOff x="354163" y="4181814"/>
            <a:chExt cx="4839095" cy="2260600"/>
          </a:xfrm>
        </p:grpSpPr>
        <p:pic>
          <p:nvPicPr>
            <p:cNvPr id="171" name="図 170" descr="グラフ, 円グラフ&#10;&#10;自動的に生成された説明">
              <a:extLst>
                <a:ext uri="{FF2B5EF4-FFF2-40B4-BE49-F238E27FC236}">
                  <a16:creationId xmlns:a16="http://schemas.microsoft.com/office/drawing/2014/main" id="{ABBD4A96-A6FD-1C41-B669-986C12294C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4163" y="4181814"/>
              <a:ext cx="2286000" cy="2260600"/>
            </a:xfrm>
            <a:prstGeom prst="rect">
              <a:avLst/>
            </a:prstGeom>
          </p:spPr>
        </p:pic>
        <p:pic>
          <p:nvPicPr>
            <p:cNvPr id="172" name="図 171" descr="グラフ, 棒グラフ&#10;&#10;自動的に生成された説明">
              <a:extLst>
                <a:ext uri="{FF2B5EF4-FFF2-40B4-BE49-F238E27FC236}">
                  <a16:creationId xmlns:a16="http://schemas.microsoft.com/office/drawing/2014/main" id="{4F22B9FE-306A-D042-ACD1-808C304E1B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07258" y="4194514"/>
              <a:ext cx="2286000" cy="2235200"/>
            </a:xfrm>
            <a:prstGeom prst="rect">
              <a:avLst/>
            </a:prstGeom>
          </p:spPr>
        </p:pic>
      </p:grpSp>
      <p:pic>
        <p:nvPicPr>
          <p:cNvPr id="173" name="図 172" descr="グラフィカル ユーザー インターフェイス&#10;&#10;低い精度で自動的に生成された説明">
            <a:extLst>
              <a:ext uri="{FF2B5EF4-FFF2-40B4-BE49-F238E27FC236}">
                <a16:creationId xmlns:a16="http://schemas.microsoft.com/office/drawing/2014/main" id="{56218FF6-C0BF-DA44-A0B4-1B14E7DE13E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7380" t="1055" r="8836" b="1"/>
          <a:stretch/>
        </p:blipFill>
        <p:spPr>
          <a:xfrm>
            <a:off x="8491676" y="4470637"/>
            <a:ext cx="3140008" cy="1819823"/>
          </a:xfrm>
          <a:prstGeom prst="rect">
            <a:avLst/>
          </a:prstGeom>
        </p:spPr>
      </p:pic>
      <p:grpSp>
        <p:nvGrpSpPr>
          <p:cNvPr id="10" name="グループ化 9">
            <a:extLst>
              <a:ext uri="{FF2B5EF4-FFF2-40B4-BE49-F238E27FC236}">
                <a16:creationId xmlns:a16="http://schemas.microsoft.com/office/drawing/2014/main" id="{30CE5109-7372-572D-16CE-431C05FAACDB}"/>
              </a:ext>
            </a:extLst>
          </p:cNvPr>
          <p:cNvGrpSpPr/>
          <p:nvPr/>
        </p:nvGrpSpPr>
        <p:grpSpPr>
          <a:xfrm>
            <a:off x="5113440" y="731511"/>
            <a:ext cx="3247049" cy="2534464"/>
            <a:chOff x="7709816" y="4110522"/>
            <a:chExt cx="3247049" cy="2534464"/>
          </a:xfrm>
        </p:grpSpPr>
        <p:sp>
          <p:nvSpPr>
            <p:cNvPr id="174" name="テキスト ボックス 173">
              <a:extLst>
                <a:ext uri="{FF2B5EF4-FFF2-40B4-BE49-F238E27FC236}">
                  <a16:creationId xmlns:a16="http://schemas.microsoft.com/office/drawing/2014/main" id="{F10E28D2-3B88-D142-9FE2-CE43C72F66E2}"/>
                </a:ext>
              </a:extLst>
            </p:cNvPr>
            <p:cNvSpPr txBox="1"/>
            <p:nvPr/>
          </p:nvSpPr>
          <p:spPr>
            <a:xfrm>
              <a:off x="7829606" y="4552682"/>
              <a:ext cx="3127259" cy="2092304"/>
            </a:xfrm>
            <a:prstGeom prst="rect">
              <a:avLst/>
            </a:prstGeom>
            <a:noFill/>
            <a:effectLst/>
          </p:spPr>
          <p:txBody>
            <a:bodyPr wrap="square" rtlCol="0">
              <a:spAutoFit/>
            </a:bodyPr>
            <a:lstStyle/>
            <a:p>
              <a:pPr>
                <a:lnSpc>
                  <a:spcPct val="150000"/>
                </a:lnSpc>
              </a:pPr>
              <a:r>
                <a:rPr lang="ja-JP" altLang="en-US" sz="1100">
                  <a:solidFill>
                    <a:schemeClr val="bg1"/>
                  </a:solidFill>
                  <a:latin typeface="Hiragino Sans W3" panose="020B0400000000000000" pitchFamily="34" charset="-128"/>
                  <a:ea typeface="Hiragino Sans W3" panose="020B0400000000000000" pitchFamily="34" charset="-128"/>
                </a:rPr>
                <a:t>東京建物日本橋ビル</a:t>
              </a:r>
            </a:p>
            <a:p>
              <a:pPr>
                <a:lnSpc>
                  <a:spcPct val="150000"/>
                </a:lnSpc>
              </a:pPr>
              <a:r>
                <a:rPr lang="ja-JP" altLang="en-US" sz="1100">
                  <a:solidFill>
                    <a:schemeClr val="bg1"/>
                  </a:solidFill>
                  <a:latin typeface="Hiragino Sans W3" panose="020B0400000000000000" pitchFamily="34" charset="-128"/>
                  <a:ea typeface="Hiragino Sans W3" panose="020B0400000000000000" pitchFamily="34" charset="-128"/>
                </a:rPr>
                <a:t>マークライト虎ノ門</a:t>
              </a:r>
              <a:endParaRPr lang="en-US" altLang="ja-JP" sz="1100" dirty="0">
                <a:solidFill>
                  <a:schemeClr val="bg1"/>
                </a:solidFill>
                <a:latin typeface="Hiragino Sans W3" panose="020B0400000000000000" pitchFamily="34" charset="-128"/>
                <a:ea typeface="Hiragino Sans W3" panose="020B0400000000000000" pitchFamily="34" charset="-128"/>
              </a:endParaRPr>
            </a:p>
            <a:p>
              <a:pPr>
                <a:lnSpc>
                  <a:spcPct val="150000"/>
                </a:lnSpc>
              </a:pPr>
              <a:r>
                <a:rPr lang="ja-JP" altLang="en-US" sz="1100">
                  <a:solidFill>
                    <a:schemeClr val="bg1"/>
                  </a:solidFill>
                  <a:latin typeface="Hiragino Sans W3" panose="020B0400000000000000" pitchFamily="34" charset="-128"/>
                  <a:ea typeface="Hiragino Sans W3" panose="020B0400000000000000" pitchFamily="34" charset="-128"/>
                </a:rPr>
                <a:t>渋谷キャスト</a:t>
              </a:r>
              <a:endParaRPr lang="en-US" altLang="ja-JP" sz="1100" dirty="0">
                <a:solidFill>
                  <a:schemeClr val="bg1"/>
                </a:solidFill>
                <a:latin typeface="Hiragino Sans W3" panose="020B0400000000000000" pitchFamily="34" charset="-128"/>
                <a:ea typeface="Hiragino Sans W3" panose="020B0400000000000000" pitchFamily="34" charset="-128"/>
              </a:endParaRPr>
            </a:p>
            <a:p>
              <a:pPr>
                <a:lnSpc>
                  <a:spcPct val="150000"/>
                </a:lnSpc>
              </a:pPr>
              <a:r>
                <a:rPr lang="ja-JP" altLang="en-US" sz="1100">
                  <a:solidFill>
                    <a:schemeClr val="bg1"/>
                  </a:solidFill>
                  <a:latin typeface="Hiragino Sans W3" panose="020B0400000000000000" pitchFamily="34" charset="-128"/>
                  <a:ea typeface="Hiragino Sans W3" panose="020B0400000000000000" pitchFamily="34" charset="-128"/>
                </a:rPr>
                <a:t>日比谷フォートタワー</a:t>
              </a:r>
            </a:p>
            <a:p>
              <a:pPr>
                <a:lnSpc>
                  <a:spcPct val="150000"/>
                </a:lnSpc>
              </a:pPr>
              <a:r>
                <a:rPr lang="ja-JP" altLang="en-US" sz="1100">
                  <a:solidFill>
                    <a:schemeClr val="bg1"/>
                  </a:solidFill>
                  <a:latin typeface="Hiragino Sans W3" panose="020B0400000000000000" pitchFamily="34" charset="-128"/>
                  <a:ea typeface="Hiragino Sans W3" panose="020B0400000000000000" pitchFamily="34" charset="-128"/>
                </a:rPr>
                <a:t>丸の内センタービルディング</a:t>
              </a:r>
              <a:endParaRPr lang="en-US" altLang="ja-JP" sz="1100" dirty="0">
                <a:solidFill>
                  <a:schemeClr val="bg1"/>
                </a:solidFill>
                <a:latin typeface="Hiragino Sans W3" panose="020B0400000000000000" pitchFamily="34" charset="-128"/>
                <a:ea typeface="Hiragino Sans W3" panose="020B0400000000000000" pitchFamily="34" charset="-128"/>
              </a:endParaRPr>
            </a:p>
            <a:p>
              <a:pPr>
                <a:lnSpc>
                  <a:spcPct val="150000"/>
                </a:lnSpc>
              </a:pPr>
              <a:r>
                <a:rPr lang="ja-JP" altLang="en-US" sz="1100">
                  <a:solidFill>
                    <a:schemeClr val="bg1"/>
                  </a:solidFill>
                  <a:latin typeface="Hiragino Sans W3" panose="020B0400000000000000" pitchFamily="34" charset="-128"/>
                  <a:ea typeface="Hiragino Sans W3" panose="020B0400000000000000" pitchFamily="34" charset="-128"/>
                </a:rPr>
                <a:t>銀座松竹スクエア</a:t>
              </a:r>
              <a:endParaRPr lang="en-US" altLang="ja-JP" sz="1100" dirty="0">
                <a:solidFill>
                  <a:schemeClr val="bg1"/>
                </a:solidFill>
                <a:latin typeface="Hiragino Sans W3" panose="020B0400000000000000" pitchFamily="34" charset="-128"/>
                <a:ea typeface="Hiragino Sans W3" panose="020B0400000000000000" pitchFamily="34" charset="-128"/>
              </a:endParaRPr>
            </a:p>
            <a:p>
              <a:pPr>
                <a:lnSpc>
                  <a:spcPct val="150000"/>
                </a:lnSpc>
              </a:pPr>
              <a:r>
                <a:rPr lang="en" altLang="ja-JP" sz="1100" dirty="0" err="1">
                  <a:solidFill>
                    <a:schemeClr val="bg1"/>
                  </a:solidFill>
                  <a:latin typeface="Hiragino Sans W3" panose="020B0400000000000000" pitchFamily="34" charset="-128"/>
                  <a:ea typeface="Hiragino Sans W3" panose="020B0400000000000000" pitchFamily="34" charset="-128"/>
                </a:rPr>
                <a:t>Hareza</a:t>
              </a:r>
              <a:r>
                <a:rPr lang="en" altLang="ja-JP" sz="1100" dirty="0">
                  <a:solidFill>
                    <a:schemeClr val="bg1"/>
                  </a:solidFill>
                  <a:latin typeface="Hiragino Sans W3" panose="020B0400000000000000" pitchFamily="34" charset="-128"/>
                  <a:ea typeface="Hiragino Sans W3" panose="020B0400000000000000" pitchFamily="34" charset="-128"/>
                </a:rPr>
                <a:t> Tower</a:t>
              </a:r>
            </a:p>
            <a:p>
              <a:pPr>
                <a:lnSpc>
                  <a:spcPct val="150000"/>
                </a:lnSpc>
              </a:pPr>
              <a:r>
                <a:rPr lang="ja-JP" altLang="en-US" sz="1100">
                  <a:solidFill>
                    <a:schemeClr val="bg1"/>
                  </a:solidFill>
                  <a:latin typeface="Hiragino Sans W3" panose="020B0400000000000000" pitchFamily="34" charset="-128"/>
                  <a:ea typeface="Hiragino Sans W3" panose="020B0400000000000000" pitchFamily="34" charset="-128"/>
                </a:rPr>
                <a:t>紀尾井町タワー</a:t>
              </a:r>
              <a:r>
                <a:rPr lang="en" altLang="ja-JP" sz="1100" dirty="0">
                  <a:solidFill>
                    <a:schemeClr val="bg1"/>
                  </a:solidFill>
                  <a:latin typeface="Hiragino Sans W3" panose="020B0400000000000000" pitchFamily="34" charset="-128"/>
                  <a:ea typeface="Hiragino Sans W3" panose="020B0400000000000000" pitchFamily="34" charset="-128"/>
                </a:rPr>
                <a:t> </a:t>
              </a:r>
              <a:r>
                <a:rPr lang="ja-JP" altLang="en-US" sz="1100" dirty="0">
                  <a:solidFill>
                    <a:schemeClr val="bg1"/>
                  </a:solidFill>
                  <a:latin typeface="Hiragino Sans W3" panose="020B0400000000000000" pitchFamily="34" charset="-128"/>
                  <a:ea typeface="Hiragino Sans W3" panose="020B0400000000000000" pitchFamily="34" charset="-128"/>
                </a:rPr>
                <a:t>　</a:t>
              </a:r>
              <a:r>
                <a:rPr lang="ja-JP" altLang="en-US" sz="1100">
                  <a:solidFill>
                    <a:schemeClr val="bg1"/>
                  </a:solidFill>
                  <a:latin typeface="Hiragino Sans W3" panose="020B0400000000000000" pitchFamily="34" charset="-128"/>
                  <a:ea typeface="Hiragino Sans W3" panose="020B0400000000000000" pitchFamily="34" charset="-128"/>
                </a:rPr>
                <a:t>等</a:t>
              </a:r>
              <a:endParaRPr lang="en" altLang="ja-JP" sz="1100" dirty="0">
                <a:solidFill>
                  <a:schemeClr val="bg1"/>
                </a:solidFill>
                <a:latin typeface="Hiragino Sans W3" panose="020B0400000000000000" pitchFamily="34" charset="-128"/>
                <a:ea typeface="Hiragino Sans W3" panose="020B0400000000000000" pitchFamily="34" charset="-128"/>
              </a:endParaRPr>
            </a:p>
          </p:txBody>
        </p:sp>
        <p:pic>
          <p:nvPicPr>
            <p:cNvPr id="175" name="図 174">
              <a:extLst>
                <a:ext uri="{FF2B5EF4-FFF2-40B4-BE49-F238E27FC236}">
                  <a16:creationId xmlns:a16="http://schemas.microsoft.com/office/drawing/2014/main" id="{52834308-0FA6-1B42-B2DA-AD122ADCD84E}"/>
                </a:ext>
              </a:extLst>
            </p:cNvPr>
            <p:cNvPicPr>
              <a:picLocks noChangeAspect="1"/>
            </p:cNvPicPr>
            <p:nvPr/>
          </p:nvPicPr>
          <p:blipFill>
            <a:blip r:embed="rId7"/>
            <a:stretch>
              <a:fillRect/>
            </a:stretch>
          </p:blipFill>
          <p:spPr>
            <a:xfrm>
              <a:off x="7709816" y="4110522"/>
              <a:ext cx="2080313" cy="1407695"/>
            </a:xfrm>
            <a:prstGeom prst="rect">
              <a:avLst/>
            </a:prstGeom>
          </p:spPr>
        </p:pic>
        <p:sp>
          <p:nvSpPr>
            <p:cNvPr id="176" name="テキスト ボックス 175">
              <a:extLst>
                <a:ext uri="{FF2B5EF4-FFF2-40B4-BE49-F238E27FC236}">
                  <a16:creationId xmlns:a16="http://schemas.microsoft.com/office/drawing/2014/main" id="{37FEFE3D-AF92-0043-A5C5-375A855575A7}"/>
                </a:ext>
              </a:extLst>
            </p:cNvPr>
            <p:cNvSpPr txBox="1"/>
            <p:nvPr/>
          </p:nvSpPr>
          <p:spPr>
            <a:xfrm>
              <a:off x="7829606" y="4308902"/>
              <a:ext cx="2080318" cy="276999"/>
            </a:xfrm>
            <a:prstGeom prst="rect">
              <a:avLst/>
            </a:prstGeom>
            <a:noFill/>
            <a:effectLst/>
          </p:spPr>
          <p:txBody>
            <a:bodyPr wrap="square" rtlCol="0">
              <a:spAutoFit/>
            </a:bodyPr>
            <a:lstStyle/>
            <a:p>
              <a:r>
                <a:rPr lang="ja-JP" altLang="en-US" sz="1200" b="1">
                  <a:solidFill>
                    <a:schemeClr val="bg1"/>
                  </a:solidFill>
                  <a:latin typeface="Hiragino Sans W6" panose="020B0400000000000000" pitchFamily="34" charset="-128"/>
                  <a:ea typeface="Hiragino Sans W6" panose="020B0400000000000000" pitchFamily="34" charset="-128"/>
                </a:rPr>
                <a:t>設置オフィス</a:t>
              </a:r>
              <a:endParaRPr lang="en-US" altLang="ja-JP" sz="1200" b="1" dirty="0">
                <a:solidFill>
                  <a:schemeClr val="bg1"/>
                </a:solidFill>
                <a:latin typeface="Hiragino Sans W6" panose="020B0400000000000000" pitchFamily="34" charset="-128"/>
                <a:ea typeface="Hiragino Sans W6" panose="020B0400000000000000" pitchFamily="34" charset="-128"/>
              </a:endParaRPr>
            </a:p>
          </p:txBody>
        </p:sp>
      </p:grpSp>
      <p:grpSp>
        <p:nvGrpSpPr>
          <p:cNvPr id="2" name="グループ化 1">
            <a:extLst>
              <a:ext uri="{FF2B5EF4-FFF2-40B4-BE49-F238E27FC236}">
                <a16:creationId xmlns:a16="http://schemas.microsoft.com/office/drawing/2014/main" id="{85CDE163-412E-9AD2-EDA4-DE4FAF2EA725}"/>
              </a:ext>
            </a:extLst>
          </p:cNvPr>
          <p:cNvGrpSpPr>
            <a:grpSpLocks noChangeAspect="1"/>
          </p:cNvGrpSpPr>
          <p:nvPr/>
        </p:nvGrpSpPr>
        <p:grpSpPr>
          <a:xfrm>
            <a:off x="8515587" y="905082"/>
            <a:ext cx="2926965" cy="1647892"/>
            <a:chOff x="115177" y="1393557"/>
            <a:chExt cx="4872438" cy="2743200"/>
          </a:xfrm>
        </p:grpSpPr>
        <p:pic>
          <p:nvPicPr>
            <p:cNvPr id="3" name="図 2" descr="グラフ, 円グラフ&#10;&#10;自動的に生成された説明">
              <a:extLst>
                <a:ext uri="{FF2B5EF4-FFF2-40B4-BE49-F238E27FC236}">
                  <a16:creationId xmlns:a16="http://schemas.microsoft.com/office/drawing/2014/main" id="{0576368C-5327-91DA-7223-E7717297369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5177" y="1393557"/>
              <a:ext cx="2298700" cy="2743200"/>
            </a:xfrm>
            <a:prstGeom prst="rect">
              <a:avLst/>
            </a:prstGeom>
          </p:spPr>
        </p:pic>
        <p:pic>
          <p:nvPicPr>
            <p:cNvPr id="4" name="図 3" descr="グラフ, 円グラフ&#10;&#10;自動的に生成された説明">
              <a:extLst>
                <a:ext uri="{FF2B5EF4-FFF2-40B4-BE49-F238E27FC236}">
                  <a16:creationId xmlns:a16="http://schemas.microsoft.com/office/drawing/2014/main" id="{F540B1D0-BCDE-71E9-0C62-683A472044A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88915" y="1393557"/>
              <a:ext cx="2298700" cy="2743200"/>
            </a:xfrm>
            <a:prstGeom prst="rect">
              <a:avLst/>
            </a:prstGeom>
          </p:spPr>
        </p:pic>
      </p:grpSp>
      <p:grpSp>
        <p:nvGrpSpPr>
          <p:cNvPr id="11" name="グループ化 10">
            <a:extLst>
              <a:ext uri="{FF2B5EF4-FFF2-40B4-BE49-F238E27FC236}">
                <a16:creationId xmlns:a16="http://schemas.microsoft.com/office/drawing/2014/main" id="{FBD7487A-2E93-4229-AB87-43796538985D}"/>
              </a:ext>
            </a:extLst>
          </p:cNvPr>
          <p:cNvGrpSpPr/>
          <p:nvPr/>
        </p:nvGrpSpPr>
        <p:grpSpPr>
          <a:xfrm>
            <a:off x="5228389" y="3874985"/>
            <a:ext cx="2663705" cy="2478940"/>
            <a:chOff x="5117487" y="1157949"/>
            <a:chExt cx="2663705" cy="2478940"/>
          </a:xfrm>
        </p:grpSpPr>
        <p:grpSp>
          <p:nvGrpSpPr>
            <p:cNvPr id="51" name="グループ化 50">
              <a:extLst>
                <a:ext uri="{FF2B5EF4-FFF2-40B4-BE49-F238E27FC236}">
                  <a16:creationId xmlns:a16="http://schemas.microsoft.com/office/drawing/2014/main" id="{C54B5B41-FC03-2649-91EA-A9EEC5D4FFB3}"/>
                </a:ext>
              </a:extLst>
            </p:cNvPr>
            <p:cNvGrpSpPr/>
            <p:nvPr/>
          </p:nvGrpSpPr>
          <p:grpSpPr>
            <a:xfrm>
              <a:off x="5117487" y="1157949"/>
              <a:ext cx="2663705" cy="2478940"/>
              <a:chOff x="5824227" y="1227385"/>
              <a:chExt cx="3376924" cy="3511555"/>
            </a:xfrm>
          </p:grpSpPr>
          <p:sp>
            <p:nvSpPr>
              <p:cNvPr id="52" name="正方形/長方形 51">
                <a:extLst>
                  <a:ext uri="{FF2B5EF4-FFF2-40B4-BE49-F238E27FC236}">
                    <a16:creationId xmlns:a16="http://schemas.microsoft.com/office/drawing/2014/main" id="{EA76FE85-0B2B-604A-AD7D-775F2DBD244E}"/>
                  </a:ext>
                </a:extLst>
              </p:cNvPr>
              <p:cNvSpPr/>
              <p:nvPr/>
            </p:nvSpPr>
            <p:spPr>
              <a:xfrm>
                <a:off x="6015617" y="1238961"/>
                <a:ext cx="737361" cy="349279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chemeClr val="bg1"/>
                    </a:solidFill>
                    <a:latin typeface="DIN Alternate" panose="020B0500000000000000" pitchFamily="34" charset="0"/>
                    <a:ea typeface="Hiragino Sans W6" panose="020B0400000000000000" pitchFamily="34" charset="-128"/>
                  </a:rPr>
                  <a:t>6min</a:t>
                </a:r>
                <a:endParaRPr lang="ja-JP" altLang="en-US" sz="1600" spc="200">
                  <a:ln w="31750">
                    <a:noFill/>
                  </a:ln>
                  <a:solidFill>
                    <a:schemeClr val="bg1"/>
                  </a:solidFill>
                  <a:latin typeface="DIN Alternate" panose="020B0500000000000000" pitchFamily="34" charset="0"/>
                  <a:ea typeface="Hiragino Sans W6" panose="020B0400000000000000" pitchFamily="34" charset="-128"/>
                </a:endParaRPr>
              </a:p>
            </p:txBody>
          </p:sp>
          <p:sp>
            <p:nvSpPr>
              <p:cNvPr id="53" name="正方形/長方形 52">
                <a:extLst>
                  <a:ext uri="{FF2B5EF4-FFF2-40B4-BE49-F238E27FC236}">
                    <a16:creationId xmlns:a16="http://schemas.microsoft.com/office/drawing/2014/main" id="{16B79A75-A517-884D-93FF-B3B2D7E71B1A}"/>
                  </a:ext>
                </a:extLst>
              </p:cNvPr>
              <p:cNvSpPr/>
              <p:nvPr/>
            </p:nvSpPr>
            <p:spPr>
              <a:xfrm>
                <a:off x="6899829" y="1227385"/>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400" spc="200">
                    <a:ln w="31750">
                      <a:noFill/>
                    </a:ln>
                    <a:solidFill>
                      <a:srgbClr val="FE5519"/>
                    </a:solidFill>
                    <a:latin typeface="DIN Alternate" panose="020B0500000000000000" pitchFamily="34" charset="0"/>
                    <a:ea typeface="Hiragino Sans W6" panose="020B0400000000000000" pitchFamily="34" charset="-128"/>
                  </a:rPr>
                  <a:t>①　</a:t>
                </a: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4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54" name="正方形/長方形 53">
                <a:extLst>
                  <a:ext uri="{FF2B5EF4-FFF2-40B4-BE49-F238E27FC236}">
                    <a16:creationId xmlns:a16="http://schemas.microsoft.com/office/drawing/2014/main" id="{A2B8ACA3-4BB3-544A-85E1-D1C90CE21335}"/>
                  </a:ext>
                </a:extLst>
              </p:cNvPr>
              <p:cNvSpPr/>
              <p:nvPr/>
            </p:nvSpPr>
            <p:spPr>
              <a:xfrm>
                <a:off x="6899829" y="1677332"/>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400" spc="200">
                    <a:ln w="31750">
                      <a:noFill/>
                    </a:ln>
                    <a:solidFill>
                      <a:srgbClr val="FE5519"/>
                    </a:solidFill>
                    <a:latin typeface="DIN Alternate" panose="020B0500000000000000" pitchFamily="34" charset="0"/>
                    <a:ea typeface="Hiragino Sans W6" panose="020B0400000000000000" pitchFamily="34" charset="-128"/>
                  </a:rPr>
                  <a:t>②　</a:t>
                </a: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4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58" name="正方形/長方形 57">
                <a:extLst>
                  <a:ext uri="{FF2B5EF4-FFF2-40B4-BE49-F238E27FC236}">
                    <a16:creationId xmlns:a16="http://schemas.microsoft.com/office/drawing/2014/main" id="{E9C1C853-372C-A54C-9925-E20BA7DFA57F}"/>
                  </a:ext>
                </a:extLst>
              </p:cNvPr>
              <p:cNvSpPr/>
              <p:nvPr/>
            </p:nvSpPr>
            <p:spPr>
              <a:xfrm>
                <a:off x="6899829" y="2127279"/>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400" spc="200">
                    <a:ln w="31750">
                      <a:noFill/>
                    </a:ln>
                    <a:solidFill>
                      <a:srgbClr val="FE5519"/>
                    </a:solidFill>
                    <a:latin typeface="DIN Alternate" panose="020B0500000000000000" pitchFamily="34" charset="0"/>
                    <a:ea typeface="Hiragino Sans W6" panose="020B0400000000000000" pitchFamily="34" charset="-128"/>
                  </a:rPr>
                  <a:t>③　</a:t>
                </a: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4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60" name="正方形/長方形 59">
                <a:extLst>
                  <a:ext uri="{FF2B5EF4-FFF2-40B4-BE49-F238E27FC236}">
                    <a16:creationId xmlns:a16="http://schemas.microsoft.com/office/drawing/2014/main" id="{05BFA47C-D0BC-254F-9C88-659DCD5AE6D7}"/>
                  </a:ext>
                </a:extLst>
              </p:cNvPr>
              <p:cNvSpPr/>
              <p:nvPr/>
            </p:nvSpPr>
            <p:spPr>
              <a:xfrm>
                <a:off x="6899829" y="2577226"/>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400" spc="200">
                    <a:ln w="31750">
                      <a:noFill/>
                    </a:ln>
                    <a:solidFill>
                      <a:srgbClr val="FE5519"/>
                    </a:solidFill>
                    <a:latin typeface="DIN Alternate" panose="020B0500000000000000" pitchFamily="34" charset="0"/>
                    <a:ea typeface="Hiragino Sans W6" panose="020B0400000000000000" pitchFamily="34" charset="-128"/>
                  </a:rPr>
                  <a:t>④　</a:t>
                </a: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4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61" name="正方形/長方形 60">
                <a:extLst>
                  <a:ext uri="{FF2B5EF4-FFF2-40B4-BE49-F238E27FC236}">
                    <a16:creationId xmlns:a16="http://schemas.microsoft.com/office/drawing/2014/main" id="{4F68A777-AB79-0941-B1BE-5E738591897E}"/>
                  </a:ext>
                </a:extLst>
              </p:cNvPr>
              <p:cNvSpPr/>
              <p:nvPr/>
            </p:nvSpPr>
            <p:spPr>
              <a:xfrm>
                <a:off x="6899829" y="3027173"/>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400" spc="200">
                    <a:ln w="31750">
                      <a:noFill/>
                    </a:ln>
                    <a:solidFill>
                      <a:srgbClr val="FE5519"/>
                    </a:solidFill>
                    <a:latin typeface="DIN Alternate" panose="020B0500000000000000" pitchFamily="34" charset="0"/>
                    <a:ea typeface="Hiragino Sans W6" panose="020B0400000000000000" pitchFamily="34" charset="-128"/>
                  </a:rPr>
                  <a:t>⑤　</a:t>
                </a: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4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62" name="正方形/長方形 61">
                <a:extLst>
                  <a:ext uri="{FF2B5EF4-FFF2-40B4-BE49-F238E27FC236}">
                    <a16:creationId xmlns:a16="http://schemas.microsoft.com/office/drawing/2014/main" id="{921AC140-5D9C-1140-8E96-040BAADE4978}"/>
                  </a:ext>
                </a:extLst>
              </p:cNvPr>
              <p:cNvSpPr/>
              <p:nvPr/>
            </p:nvSpPr>
            <p:spPr>
              <a:xfrm>
                <a:off x="6899829" y="3477120"/>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400" spc="200">
                    <a:ln w="31750">
                      <a:noFill/>
                    </a:ln>
                    <a:solidFill>
                      <a:srgbClr val="FE5519"/>
                    </a:solidFill>
                    <a:latin typeface="DIN Alternate" panose="020B0500000000000000" pitchFamily="34" charset="0"/>
                    <a:ea typeface="Hiragino Sans W6" panose="020B0400000000000000" pitchFamily="34" charset="-128"/>
                  </a:rPr>
                  <a:t>⑥　</a:t>
                </a: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4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64" name="正方形/長方形 63">
                <a:extLst>
                  <a:ext uri="{FF2B5EF4-FFF2-40B4-BE49-F238E27FC236}">
                    <a16:creationId xmlns:a16="http://schemas.microsoft.com/office/drawing/2014/main" id="{723A9ACF-931F-FA4E-B2C7-ADC717B16167}"/>
                  </a:ext>
                </a:extLst>
              </p:cNvPr>
              <p:cNvSpPr/>
              <p:nvPr/>
            </p:nvSpPr>
            <p:spPr>
              <a:xfrm>
                <a:off x="6899829" y="4377011"/>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AD⑫</a:t>
                </a:r>
                <a:r>
                  <a:rPr lang="ja-JP" altLang="en-US" sz="1400" spc="200">
                    <a:ln w="31750">
                      <a:noFill/>
                    </a:ln>
                    <a:solidFill>
                      <a:srgbClr val="FE5519"/>
                    </a:solidFill>
                    <a:latin typeface="DIN Alternate" panose="020B0500000000000000" pitchFamily="34" charset="0"/>
                    <a:ea typeface="Hiragino Sans W6" panose="020B0400000000000000" pitchFamily="34" charset="-128"/>
                  </a:rPr>
                  <a:t>　</a:t>
                </a: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400" spc="200">
                  <a:ln w="31750">
                    <a:noFill/>
                  </a:ln>
                  <a:solidFill>
                    <a:srgbClr val="FE5519"/>
                  </a:solidFill>
                  <a:latin typeface="DIN Alternate" panose="020B0500000000000000" pitchFamily="34" charset="0"/>
                  <a:ea typeface="Hiragino Sans W6" panose="020B0400000000000000" pitchFamily="34" charset="-128"/>
                </a:endParaRPr>
              </a:p>
            </p:txBody>
          </p:sp>
          <p:cxnSp>
            <p:nvCxnSpPr>
              <p:cNvPr id="65" name="直線矢印コネクタ 64">
                <a:extLst>
                  <a:ext uri="{FF2B5EF4-FFF2-40B4-BE49-F238E27FC236}">
                    <a16:creationId xmlns:a16="http://schemas.microsoft.com/office/drawing/2014/main" id="{65C20414-D7F7-EB47-AA03-13CC622FF2D0}"/>
                  </a:ext>
                </a:extLst>
              </p:cNvPr>
              <p:cNvCxnSpPr>
                <a:cxnSpLocks/>
              </p:cNvCxnSpPr>
              <p:nvPr/>
            </p:nvCxnSpPr>
            <p:spPr>
              <a:xfrm>
                <a:off x="5824227" y="1238961"/>
                <a:ext cx="0" cy="349997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グループ化 4">
              <a:extLst>
                <a:ext uri="{FF2B5EF4-FFF2-40B4-BE49-F238E27FC236}">
                  <a16:creationId xmlns:a16="http://schemas.microsoft.com/office/drawing/2014/main" id="{6BB15F26-DCC4-F4FD-DBA1-1107AEFB6335}"/>
                </a:ext>
              </a:extLst>
            </p:cNvPr>
            <p:cNvGrpSpPr/>
            <p:nvPr/>
          </p:nvGrpSpPr>
          <p:grpSpPr>
            <a:xfrm>
              <a:off x="6776961" y="3064921"/>
              <a:ext cx="45719" cy="241418"/>
              <a:chOff x="3316289" y="5717117"/>
              <a:chExt cx="48460" cy="283342"/>
            </a:xfrm>
          </p:grpSpPr>
          <p:sp>
            <p:nvSpPr>
              <p:cNvPr id="6" name="円/楕円 5">
                <a:extLst>
                  <a:ext uri="{FF2B5EF4-FFF2-40B4-BE49-F238E27FC236}">
                    <a16:creationId xmlns:a16="http://schemas.microsoft.com/office/drawing/2014/main" id="{B171CD95-A9AA-F61A-7F32-08E86CAB2C65}"/>
                  </a:ext>
                </a:extLst>
              </p:cNvPr>
              <p:cNvSpPr/>
              <p:nvPr/>
            </p:nvSpPr>
            <p:spPr>
              <a:xfrm>
                <a:off x="3316289" y="5717117"/>
                <a:ext cx="48460" cy="60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a:extLst>
                  <a:ext uri="{FF2B5EF4-FFF2-40B4-BE49-F238E27FC236}">
                    <a16:creationId xmlns:a16="http://schemas.microsoft.com/office/drawing/2014/main" id="{181928ED-6FE2-2191-661E-5D105F536847}"/>
                  </a:ext>
                </a:extLst>
              </p:cNvPr>
              <p:cNvSpPr/>
              <p:nvPr/>
            </p:nvSpPr>
            <p:spPr>
              <a:xfrm>
                <a:off x="3316289" y="5828781"/>
                <a:ext cx="48460" cy="60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a:extLst>
                  <a:ext uri="{FF2B5EF4-FFF2-40B4-BE49-F238E27FC236}">
                    <a16:creationId xmlns:a16="http://schemas.microsoft.com/office/drawing/2014/main" id="{3FBC82C6-BCD1-1A51-6562-4C1CB651485B}"/>
                  </a:ext>
                </a:extLst>
              </p:cNvPr>
              <p:cNvSpPr/>
              <p:nvPr/>
            </p:nvSpPr>
            <p:spPr>
              <a:xfrm>
                <a:off x="3316289" y="5940445"/>
                <a:ext cx="48460" cy="60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3" name="テキスト ボックス 12">
            <a:extLst>
              <a:ext uri="{FF2B5EF4-FFF2-40B4-BE49-F238E27FC236}">
                <a16:creationId xmlns:a16="http://schemas.microsoft.com/office/drawing/2014/main" id="{CA5F9547-EFCA-3DC4-4CD5-6330B42BD48C}"/>
              </a:ext>
            </a:extLst>
          </p:cNvPr>
          <p:cNvSpPr txBox="1"/>
          <p:nvPr/>
        </p:nvSpPr>
        <p:spPr>
          <a:xfrm>
            <a:off x="220831" y="1090262"/>
            <a:ext cx="2742442" cy="461665"/>
          </a:xfrm>
          <a:prstGeom prst="rect">
            <a:avLst/>
          </a:prstGeom>
          <a:noFill/>
        </p:spPr>
        <p:txBody>
          <a:bodyPr wrap="square">
            <a:spAutoFit/>
          </a:bodyPr>
          <a:lstStyle/>
          <a:p>
            <a:pPr fontAlgn="ctr"/>
            <a:r>
              <a:rPr lang="ja-JP" altLang="en-US" sz="2400" b="1">
                <a:solidFill>
                  <a:srgbClr val="FE5519"/>
                </a:solidFill>
                <a:latin typeface="DIN Alternate" panose="020B0500000000000000" pitchFamily="34" charset="0"/>
                <a:ea typeface="Hiragino Kaku Gothic ProN W6" panose="020B0300000000000000" pitchFamily="34" charset="-128"/>
              </a:rPr>
              <a:t>　</a:t>
            </a:r>
            <a:r>
              <a:rPr lang="en-US" altLang="ja-JP" sz="2400" b="1" dirty="0">
                <a:solidFill>
                  <a:srgbClr val="FE5519"/>
                </a:solidFill>
                <a:latin typeface="DIN Alternate" panose="020B0500000000000000" pitchFamily="34" charset="0"/>
                <a:ea typeface="Hiragino Kaku Gothic ProN W6" panose="020B0300000000000000" pitchFamily="34" charset="-128"/>
              </a:rPr>
              <a:t>MEDIA SPEC</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19" name="テキスト ボックス 18">
            <a:extLst>
              <a:ext uri="{FF2B5EF4-FFF2-40B4-BE49-F238E27FC236}">
                <a16:creationId xmlns:a16="http://schemas.microsoft.com/office/drawing/2014/main" id="{2CC606E5-8CC6-106E-4F23-41473CF66BA8}"/>
              </a:ext>
            </a:extLst>
          </p:cNvPr>
          <p:cNvSpPr txBox="1"/>
          <p:nvPr/>
        </p:nvSpPr>
        <p:spPr>
          <a:xfrm>
            <a:off x="3555881" y="4451380"/>
            <a:ext cx="1389130" cy="707886"/>
          </a:xfrm>
          <a:prstGeom prst="rect">
            <a:avLst/>
          </a:prstGeom>
          <a:noFill/>
          <a:effectLst/>
        </p:spPr>
        <p:txBody>
          <a:bodyPr wrap="square" rtlCol="0">
            <a:spAutoFit/>
          </a:bodyPr>
          <a:lstStyle/>
          <a:p>
            <a:r>
              <a:rPr lang="en-US" altLang="ja-JP" sz="4000" b="1" dirty="0">
                <a:solidFill>
                  <a:schemeClr val="bg1"/>
                </a:solidFill>
                <a:latin typeface="DIN Alternate" panose="020B0500000000000000" pitchFamily="34" charset="0"/>
                <a:ea typeface="Hiragino Sans W6" panose="020B0400000000000000" pitchFamily="34" charset="-128"/>
              </a:rPr>
              <a:t>459</a:t>
            </a:r>
            <a:endParaRPr lang="en-US" altLang="ja-JP" sz="3600" b="1" dirty="0">
              <a:solidFill>
                <a:schemeClr val="bg1"/>
              </a:solidFill>
              <a:latin typeface="DIN Alternate" panose="020B0500000000000000" pitchFamily="34" charset="0"/>
              <a:ea typeface="Hiragino Sans W6" panose="020B0400000000000000" pitchFamily="34" charset="-128"/>
            </a:endParaRPr>
          </a:p>
        </p:txBody>
      </p:sp>
      <p:sp>
        <p:nvSpPr>
          <p:cNvPr id="20" name="テキスト ボックス 19">
            <a:extLst>
              <a:ext uri="{FF2B5EF4-FFF2-40B4-BE49-F238E27FC236}">
                <a16:creationId xmlns:a16="http://schemas.microsoft.com/office/drawing/2014/main" id="{053A9EE2-A8D9-6AA4-D894-FEB784F17B14}"/>
              </a:ext>
            </a:extLst>
          </p:cNvPr>
          <p:cNvSpPr txBox="1"/>
          <p:nvPr/>
        </p:nvSpPr>
        <p:spPr>
          <a:xfrm>
            <a:off x="4435811" y="4543247"/>
            <a:ext cx="449935" cy="523220"/>
          </a:xfrm>
          <a:prstGeom prst="rect">
            <a:avLst/>
          </a:prstGeom>
          <a:noFill/>
          <a:effectLst/>
        </p:spPr>
        <p:txBody>
          <a:bodyPr wrap="square" rtlCol="0">
            <a:spAutoFit/>
          </a:bodyPr>
          <a:lstStyle/>
          <a:p>
            <a:r>
              <a:rPr lang="ja-JP" altLang="en-US" sz="1400">
                <a:solidFill>
                  <a:schemeClr val="bg1"/>
                </a:solidFill>
                <a:latin typeface="Hiragino Sans W4" panose="020B0400000000000000" pitchFamily="34" charset="-128"/>
                <a:ea typeface="Hiragino Sans W4" panose="020B0400000000000000" pitchFamily="34" charset="-128"/>
              </a:rPr>
              <a:t>　面</a:t>
            </a:r>
            <a:endParaRPr lang="en-US" altLang="ja-JP" sz="1400" dirty="0">
              <a:solidFill>
                <a:schemeClr val="bg1"/>
              </a:solidFill>
              <a:latin typeface="Hiragino Sans W4" panose="020B0400000000000000" pitchFamily="34" charset="-128"/>
              <a:ea typeface="Hiragino Sans W4" panose="020B0400000000000000" pitchFamily="34" charset="-128"/>
            </a:endParaRPr>
          </a:p>
        </p:txBody>
      </p:sp>
      <p:sp>
        <p:nvSpPr>
          <p:cNvPr id="21" name="テキスト ボックス 20">
            <a:extLst>
              <a:ext uri="{FF2B5EF4-FFF2-40B4-BE49-F238E27FC236}">
                <a16:creationId xmlns:a16="http://schemas.microsoft.com/office/drawing/2014/main" id="{06A30059-5DF5-3D0C-9F97-294FFF7C2CEF}"/>
              </a:ext>
            </a:extLst>
          </p:cNvPr>
          <p:cNvSpPr txBox="1"/>
          <p:nvPr/>
        </p:nvSpPr>
        <p:spPr>
          <a:xfrm>
            <a:off x="2190161" y="4481360"/>
            <a:ext cx="1623215" cy="707886"/>
          </a:xfrm>
          <a:prstGeom prst="rect">
            <a:avLst/>
          </a:prstGeom>
          <a:noFill/>
          <a:effectLst/>
        </p:spPr>
        <p:txBody>
          <a:bodyPr wrap="square" rtlCol="0">
            <a:spAutoFit/>
          </a:bodyPr>
          <a:lstStyle/>
          <a:p>
            <a:r>
              <a:rPr lang="en-US" altLang="ja-JP" sz="4000" b="1" dirty="0">
                <a:solidFill>
                  <a:schemeClr val="bg1"/>
                </a:solidFill>
                <a:latin typeface="DIN Alternate" panose="020B0500000000000000" pitchFamily="34" charset="0"/>
                <a:ea typeface="Hiragino Sans W6" panose="020B0400000000000000" pitchFamily="34" charset="-128"/>
              </a:rPr>
              <a:t>360</a:t>
            </a:r>
            <a:endParaRPr lang="en-US" altLang="ja-JP" sz="3600" b="1" dirty="0">
              <a:solidFill>
                <a:schemeClr val="bg1"/>
              </a:solidFill>
              <a:latin typeface="DIN Alternate" panose="020B0500000000000000" pitchFamily="34" charset="0"/>
              <a:ea typeface="Hiragino Sans W6" panose="020B0400000000000000" pitchFamily="34" charset="-128"/>
            </a:endParaRPr>
          </a:p>
        </p:txBody>
      </p:sp>
      <p:sp>
        <p:nvSpPr>
          <p:cNvPr id="22" name="テキスト ボックス 21">
            <a:extLst>
              <a:ext uri="{FF2B5EF4-FFF2-40B4-BE49-F238E27FC236}">
                <a16:creationId xmlns:a16="http://schemas.microsoft.com/office/drawing/2014/main" id="{B45F08A5-42C4-4ADA-5C65-4250FD0023A7}"/>
              </a:ext>
            </a:extLst>
          </p:cNvPr>
          <p:cNvSpPr txBox="1"/>
          <p:nvPr/>
        </p:nvSpPr>
        <p:spPr>
          <a:xfrm>
            <a:off x="3041010" y="4790966"/>
            <a:ext cx="711617" cy="307777"/>
          </a:xfrm>
          <a:prstGeom prst="rect">
            <a:avLst/>
          </a:prstGeom>
          <a:noFill/>
          <a:effectLst/>
        </p:spPr>
        <p:txBody>
          <a:bodyPr wrap="square" rtlCol="0">
            <a:spAutoFit/>
          </a:bodyPr>
          <a:lstStyle/>
          <a:p>
            <a:r>
              <a:rPr lang="ja-JP" altLang="en-US" sz="1400">
                <a:solidFill>
                  <a:schemeClr val="bg1"/>
                </a:solidFill>
                <a:latin typeface="Hiragino Sans W4" panose="020B0400000000000000" pitchFamily="34" charset="-128"/>
                <a:ea typeface="Hiragino Sans W4" panose="020B0400000000000000" pitchFamily="34" charset="-128"/>
              </a:rPr>
              <a:t>施設</a:t>
            </a:r>
            <a:endParaRPr lang="en-US" altLang="ja-JP" sz="1400" dirty="0">
              <a:solidFill>
                <a:schemeClr val="bg1"/>
              </a:solidFill>
              <a:latin typeface="Hiragino Sans W4" panose="020B0400000000000000" pitchFamily="34" charset="-128"/>
              <a:ea typeface="Hiragino Sans W4" panose="020B0400000000000000" pitchFamily="34" charset="-128"/>
            </a:endParaRPr>
          </a:p>
        </p:txBody>
      </p:sp>
      <p:grpSp>
        <p:nvGrpSpPr>
          <p:cNvPr id="23" name="グループ化 22">
            <a:extLst>
              <a:ext uri="{FF2B5EF4-FFF2-40B4-BE49-F238E27FC236}">
                <a16:creationId xmlns:a16="http://schemas.microsoft.com/office/drawing/2014/main" id="{AB79A280-391E-89D8-693D-1D30E13080C9}"/>
              </a:ext>
            </a:extLst>
          </p:cNvPr>
          <p:cNvGrpSpPr/>
          <p:nvPr/>
        </p:nvGrpSpPr>
        <p:grpSpPr>
          <a:xfrm>
            <a:off x="1470011" y="4984252"/>
            <a:ext cx="2051036" cy="743463"/>
            <a:chOff x="-1943168" y="2950304"/>
            <a:chExt cx="2051036" cy="743463"/>
          </a:xfrm>
        </p:grpSpPr>
        <p:sp>
          <p:nvSpPr>
            <p:cNvPr id="24" name="テキスト ボックス 23">
              <a:extLst>
                <a:ext uri="{FF2B5EF4-FFF2-40B4-BE49-F238E27FC236}">
                  <a16:creationId xmlns:a16="http://schemas.microsoft.com/office/drawing/2014/main" id="{2109FF17-ADD6-5355-EACF-C8479A64DC6E}"/>
                </a:ext>
              </a:extLst>
            </p:cNvPr>
            <p:cNvSpPr txBox="1"/>
            <p:nvPr/>
          </p:nvSpPr>
          <p:spPr>
            <a:xfrm>
              <a:off x="-1911554" y="2950304"/>
              <a:ext cx="1461648" cy="707886"/>
            </a:xfrm>
            <a:prstGeom prst="rect">
              <a:avLst/>
            </a:prstGeom>
            <a:noFill/>
            <a:effectLst/>
          </p:spPr>
          <p:txBody>
            <a:bodyPr wrap="square" rtlCol="0">
              <a:spAutoFit/>
            </a:bodyPr>
            <a:lstStyle/>
            <a:p>
              <a:r>
                <a:rPr lang="en-US" altLang="ja-JP" sz="4000" b="1" dirty="0">
                  <a:solidFill>
                    <a:schemeClr val="bg1"/>
                  </a:solidFill>
                  <a:latin typeface="DIN Alternate" panose="020B0500000000000000" pitchFamily="34" charset="0"/>
                  <a:ea typeface="Hiragino Sans W6" panose="020B0400000000000000" pitchFamily="34" charset="-128"/>
                </a:rPr>
                <a:t>500</a:t>
              </a:r>
              <a:endParaRPr lang="en-US" altLang="ja-JP" sz="3600" b="1" dirty="0">
                <a:solidFill>
                  <a:schemeClr val="bg1"/>
                </a:solidFill>
                <a:latin typeface="DIN Alternate" panose="020B0500000000000000" pitchFamily="34" charset="0"/>
                <a:ea typeface="Hiragino Sans W6" panose="020B0400000000000000" pitchFamily="34" charset="-128"/>
              </a:endParaRPr>
            </a:p>
          </p:txBody>
        </p:sp>
        <p:sp>
          <p:nvSpPr>
            <p:cNvPr id="25" name="テキスト ボックス 24">
              <a:extLst>
                <a:ext uri="{FF2B5EF4-FFF2-40B4-BE49-F238E27FC236}">
                  <a16:creationId xmlns:a16="http://schemas.microsoft.com/office/drawing/2014/main" id="{F8D7E955-BB97-1667-FA7D-3B24DD7F3DE6}"/>
                </a:ext>
              </a:extLst>
            </p:cNvPr>
            <p:cNvSpPr txBox="1"/>
            <p:nvPr/>
          </p:nvSpPr>
          <p:spPr>
            <a:xfrm>
              <a:off x="-1056006" y="3251521"/>
              <a:ext cx="819430" cy="307777"/>
            </a:xfrm>
            <a:prstGeom prst="rect">
              <a:avLst/>
            </a:prstGeom>
            <a:noFill/>
            <a:effectLst/>
          </p:spPr>
          <p:txBody>
            <a:bodyPr wrap="square" rtlCol="0">
              <a:spAutoFit/>
            </a:bodyPr>
            <a:lstStyle/>
            <a:p>
              <a:r>
                <a:rPr lang="ja-JP" altLang="en-US" sz="1400">
                  <a:solidFill>
                    <a:schemeClr val="bg1"/>
                  </a:solidFill>
                  <a:latin typeface="Hiragino Sans W4" panose="020B0400000000000000" pitchFamily="34" charset="-128"/>
                  <a:ea typeface="Hiragino Sans W4" panose="020B0400000000000000" pitchFamily="34" charset="-128"/>
                </a:rPr>
                <a:t>万人</a:t>
              </a:r>
              <a:endParaRPr lang="en-US" altLang="ja-JP" sz="1400" dirty="0">
                <a:solidFill>
                  <a:schemeClr val="bg1"/>
                </a:solidFill>
                <a:latin typeface="Hiragino Sans W4" panose="020B0400000000000000" pitchFamily="34" charset="-128"/>
                <a:ea typeface="Hiragino Sans W4" panose="020B0400000000000000" pitchFamily="34" charset="-128"/>
              </a:endParaRPr>
            </a:p>
          </p:txBody>
        </p:sp>
        <p:sp>
          <p:nvSpPr>
            <p:cNvPr id="26" name="テキスト ボックス 25">
              <a:extLst>
                <a:ext uri="{FF2B5EF4-FFF2-40B4-BE49-F238E27FC236}">
                  <a16:creationId xmlns:a16="http://schemas.microsoft.com/office/drawing/2014/main" id="{882AC308-CC7D-8409-7F9A-F3D289CB015B}"/>
                </a:ext>
              </a:extLst>
            </p:cNvPr>
            <p:cNvSpPr txBox="1"/>
            <p:nvPr/>
          </p:nvSpPr>
          <p:spPr>
            <a:xfrm>
              <a:off x="-1943168" y="3493712"/>
              <a:ext cx="2051036" cy="200055"/>
            </a:xfrm>
            <a:prstGeom prst="rect">
              <a:avLst/>
            </a:prstGeom>
            <a:noFill/>
            <a:effectLst/>
          </p:spPr>
          <p:txBody>
            <a:bodyPr wrap="square" rtlCol="0">
              <a:spAutoFit/>
            </a:bodyPr>
            <a:lstStyle/>
            <a:p>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延べリーチ数</a:t>
              </a:r>
              <a:endParaRPr lang="en-US" altLang="ja-JP" sz="700" dirty="0">
                <a:solidFill>
                  <a:schemeClr val="bg1"/>
                </a:solidFill>
                <a:latin typeface="Hiragino Sans W3" panose="020B0400000000000000" pitchFamily="34" charset="-128"/>
                <a:ea typeface="Hiragino Sans W3" panose="020B0400000000000000" pitchFamily="34" charset="-128"/>
              </a:endParaRPr>
            </a:p>
          </p:txBody>
        </p:sp>
      </p:grpSp>
      <p:pic>
        <p:nvPicPr>
          <p:cNvPr id="27" name="図 26" descr="人, 屋内, 立つ, 女性 が含まれている画像&#10;&#10;自動的に生成された説明">
            <a:extLst>
              <a:ext uri="{FF2B5EF4-FFF2-40B4-BE49-F238E27FC236}">
                <a16:creationId xmlns:a16="http://schemas.microsoft.com/office/drawing/2014/main" id="{8B2FB7D4-4742-ED3F-7233-D0F2FCAE531A}"/>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95637" y="1640878"/>
            <a:ext cx="4134665" cy="2321361"/>
          </a:xfrm>
          <a:prstGeom prst="rect">
            <a:avLst/>
          </a:prstGeom>
        </p:spPr>
      </p:pic>
      <p:sp>
        <p:nvSpPr>
          <p:cNvPr id="28" name="テキスト ボックス 27">
            <a:extLst>
              <a:ext uri="{FF2B5EF4-FFF2-40B4-BE49-F238E27FC236}">
                <a16:creationId xmlns:a16="http://schemas.microsoft.com/office/drawing/2014/main" id="{81C4CC7F-C71E-B95C-D829-9EDE89CC5F50}"/>
              </a:ext>
            </a:extLst>
          </p:cNvPr>
          <p:cNvSpPr txBox="1"/>
          <p:nvPr/>
        </p:nvSpPr>
        <p:spPr>
          <a:xfrm>
            <a:off x="8280460" y="251828"/>
            <a:ext cx="2742442" cy="461665"/>
          </a:xfrm>
          <a:prstGeom prst="rect">
            <a:avLst/>
          </a:prstGeom>
          <a:noFill/>
        </p:spPr>
        <p:txBody>
          <a:bodyPr wrap="square">
            <a:spAutoFit/>
          </a:bodyPr>
          <a:lstStyle/>
          <a:p>
            <a:pPr fontAlgn="ctr"/>
            <a:r>
              <a:rPr lang="ja-JP" altLang="en-US" sz="2400" b="1">
                <a:solidFill>
                  <a:srgbClr val="FE5519"/>
                </a:solidFill>
                <a:latin typeface="DIN Alternate" panose="020B0500000000000000" pitchFamily="34" charset="0"/>
                <a:ea typeface="Hiragino Kaku Gothic ProN W6" panose="020B0300000000000000" pitchFamily="34" charset="-128"/>
              </a:rPr>
              <a:t>　</a:t>
            </a:r>
            <a:r>
              <a:rPr lang="en-US" altLang="ja-JP" sz="2400" b="1" dirty="0">
                <a:solidFill>
                  <a:srgbClr val="FE5519"/>
                </a:solidFill>
                <a:latin typeface="DIN Alternate" panose="020B0500000000000000" pitchFamily="34" charset="0"/>
                <a:ea typeface="Hiragino Kaku Gothic ProN W6" panose="020B0300000000000000" pitchFamily="34" charset="-128"/>
              </a:rPr>
              <a:t>USER DATA</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29" name="テキスト ボックス 28">
            <a:extLst>
              <a:ext uri="{FF2B5EF4-FFF2-40B4-BE49-F238E27FC236}">
                <a16:creationId xmlns:a16="http://schemas.microsoft.com/office/drawing/2014/main" id="{C04CEA5E-2659-BFD3-71C1-E77DB55D4087}"/>
              </a:ext>
            </a:extLst>
          </p:cNvPr>
          <p:cNvSpPr txBox="1"/>
          <p:nvPr/>
        </p:nvSpPr>
        <p:spPr>
          <a:xfrm>
            <a:off x="4811521" y="251828"/>
            <a:ext cx="2742442" cy="461665"/>
          </a:xfrm>
          <a:prstGeom prst="rect">
            <a:avLst/>
          </a:prstGeom>
          <a:noFill/>
        </p:spPr>
        <p:txBody>
          <a:bodyPr wrap="square">
            <a:spAutoFit/>
          </a:bodyPr>
          <a:lstStyle/>
          <a:p>
            <a:pPr fontAlgn="ctr"/>
            <a:r>
              <a:rPr lang="ja-JP" altLang="en-US" sz="2400" b="1">
                <a:solidFill>
                  <a:srgbClr val="FE5519"/>
                </a:solidFill>
                <a:latin typeface="DIN Alternate" panose="020B0500000000000000" pitchFamily="34" charset="0"/>
                <a:ea typeface="Hiragino Kaku Gothic ProN W6" panose="020B0300000000000000" pitchFamily="34" charset="-128"/>
              </a:rPr>
              <a:t>　</a:t>
            </a:r>
            <a:r>
              <a:rPr lang="en-US" altLang="ja-JP" sz="2400" b="1" dirty="0">
                <a:solidFill>
                  <a:srgbClr val="FE5519"/>
                </a:solidFill>
                <a:latin typeface="DIN Alternate" panose="020B0500000000000000" pitchFamily="34" charset="0"/>
                <a:ea typeface="Hiragino Kaku Gothic ProN W6" panose="020B0300000000000000" pitchFamily="34" charset="-128"/>
              </a:rPr>
              <a:t>LOCATION</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30" name="テキスト ボックス 29">
            <a:extLst>
              <a:ext uri="{FF2B5EF4-FFF2-40B4-BE49-F238E27FC236}">
                <a16:creationId xmlns:a16="http://schemas.microsoft.com/office/drawing/2014/main" id="{A0F47D94-B454-CB00-2E5C-30780647B9CF}"/>
              </a:ext>
            </a:extLst>
          </p:cNvPr>
          <p:cNvSpPr txBox="1"/>
          <p:nvPr/>
        </p:nvSpPr>
        <p:spPr>
          <a:xfrm>
            <a:off x="4856491" y="3384771"/>
            <a:ext cx="2742442" cy="461665"/>
          </a:xfrm>
          <a:prstGeom prst="rect">
            <a:avLst/>
          </a:prstGeom>
          <a:noFill/>
        </p:spPr>
        <p:txBody>
          <a:bodyPr wrap="square">
            <a:spAutoFit/>
          </a:bodyPr>
          <a:lstStyle/>
          <a:p>
            <a:pPr fontAlgn="ctr"/>
            <a:r>
              <a:rPr lang="ja-JP" altLang="en-US" sz="2400" b="1">
                <a:solidFill>
                  <a:srgbClr val="FE5519"/>
                </a:solidFill>
                <a:latin typeface="DIN Alternate" panose="020B0500000000000000" pitchFamily="34" charset="0"/>
                <a:ea typeface="Hiragino Kaku Gothic ProN W6" panose="020B0300000000000000" pitchFamily="34" charset="-128"/>
              </a:rPr>
              <a:t>　</a:t>
            </a:r>
            <a:r>
              <a:rPr lang="en-US" altLang="ja-JP" sz="2400" b="1" dirty="0">
                <a:solidFill>
                  <a:srgbClr val="FE5519"/>
                </a:solidFill>
                <a:latin typeface="DIN Alternate" panose="020B0500000000000000" pitchFamily="34" charset="0"/>
                <a:ea typeface="Hiragino Kaku Gothic ProN W6" panose="020B0300000000000000" pitchFamily="34" charset="-128"/>
              </a:rPr>
              <a:t>AD ROLL</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15" name="スライド番号プレースホルダ 3">
            <a:extLst>
              <a:ext uri="{FF2B5EF4-FFF2-40B4-BE49-F238E27FC236}">
                <a16:creationId xmlns:a16="http://schemas.microsoft.com/office/drawing/2014/main" id="{D51C66F5-EB67-A21F-0256-9CCFB2229AF9}"/>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3</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6" name="正方形/長方形 15">
            <a:extLst>
              <a:ext uri="{FF2B5EF4-FFF2-40B4-BE49-F238E27FC236}">
                <a16:creationId xmlns:a16="http://schemas.microsoft.com/office/drawing/2014/main" id="{4D9B0274-082E-E818-AF00-CDB7D7A1521E}"/>
              </a:ext>
            </a:extLst>
          </p:cNvPr>
          <p:cNvSpPr/>
          <p:nvPr/>
        </p:nvSpPr>
        <p:spPr>
          <a:xfrm>
            <a:off x="7712738" y="6525541"/>
            <a:ext cx="4767092" cy="303929"/>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October to </a:t>
            </a:r>
            <a:r>
              <a:rPr lang="en-US" altLang="ja-JP" sz="1000" dirty="0">
                <a:solidFill>
                  <a:schemeClr val="bg1"/>
                </a:solidFill>
                <a:latin typeface="DIN Alternate" panose="020B0500000000000000" pitchFamily="34" charset="0"/>
                <a:ea typeface="Hiragino Sans W1" panose="020B0300000000000000" pitchFamily="34" charset="-128"/>
              </a:rPr>
              <a:t>December</a:t>
            </a:r>
            <a:r>
              <a:rPr lang="en" altLang="ja-JP" sz="1000" dirty="0">
                <a:solidFill>
                  <a:schemeClr val="bg1"/>
                </a:solidFill>
                <a:latin typeface="DIN Alternate" panose="020B0500000000000000" pitchFamily="34" charset="0"/>
                <a:ea typeface="Hiragino Sans W1" panose="020B0300000000000000" pitchFamily="34" charset="-128"/>
              </a:rPr>
              <a:t> 2024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9175397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6394F32A-05AE-6C42-952F-A8DC63697391}"/>
              </a:ext>
            </a:extLst>
          </p:cNvPr>
          <p:cNvSpPr/>
          <p:nvPr/>
        </p:nvSpPr>
        <p:spPr>
          <a:xfrm>
            <a:off x="2864927" y="3917365"/>
            <a:ext cx="6462146" cy="369332"/>
          </a:xfrm>
          <a:prstGeom prst="rect">
            <a:avLst/>
          </a:prstGeom>
        </p:spPr>
        <p:txBody>
          <a:bodyPr wrap="square">
            <a:spAutoFit/>
          </a:bodyPr>
          <a:lstStyle/>
          <a:p>
            <a:pPr algn="ctr"/>
            <a:r>
              <a:rPr lang="en-US" altLang="ja-JP" dirty="0">
                <a:solidFill>
                  <a:srgbClr val="FF6E26"/>
                </a:solidFill>
                <a:latin typeface="DIN Alternate" panose="020B0500000000000000" pitchFamily="34" charset="0"/>
                <a:ea typeface="Hiragino Kaku Gothic ProN W3" panose="020B0300000000000000" pitchFamily="34" charset="-128"/>
              </a:rPr>
              <a:t>03-5544-8775 </a:t>
            </a:r>
            <a:r>
              <a:rPr lang="ja-JP" altLang="en-US">
                <a:solidFill>
                  <a:srgbClr val="FF6E26"/>
                </a:solidFill>
                <a:latin typeface="DIN Alternate" panose="020B0500000000000000" pitchFamily="34" charset="0"/>
                <a:ea typeface="Hiragino Kaku Gothic ProN W3" panose="020B0300000000000000" pitchFamily="34" charset="-128"/>
              </a:rPr>
              <a:t>│</a:t>
            </a:r>
            <a:r>
              <a:rPr lang="en-US" altLang="ja-JP" dirty="0">
                <a:solidFill>
                  <a:srgbClr val="FF6E26"/>
                </a:solidFill>
                <a:latin typeface="DIN Alternate" panose="020B0500000000000000" pitchFamily="34" charset="0"/>
                <a:ea typeface="Hiragino Kaku Gothic ProN W3" panose="020B0300000000000000" pitchFamily="34" charset="-128"/>
              </a:rPr>
              <a:t> </a:t>
            </a:r>
            <a:r>
              <a:rPr lang="en-US" altLang="ja-JP" dirty="0" err="1">
                <a:solidFill>
                  <a:srgbClr val="FF6E26"/>
                </a:solidFill>
                <a:latin typeface="DIN Alternate" panose="020B0500000000000000" pitchFamily="34" charset="0"/>
                <a:ea typeface="Hiragino Kaku Gothic ProN W3" panose="020B0300000000000000" pitchFamily="34" charset="-128"/>
              </a:rPr>
              <a:t>smokead@newstech.co.jp</a:t>
            </a:r>
            <a:endParaRPr lang="en-US" altLang="ja-JP" dirty="0">
              <a:solidFill>
                <a:srgbClr val="FF6E26"/>
              </a:solidFill>
              <a:latin typeface="DIN Alternate" panose="020B0500000000000000" pitchFamily="34" charset="0"/>
              <a:ea typeface="Hiragino Kaku Gothic ProN W3" panose="020B0300000000000000" pitchFamily="34" charset="-128"/>
            </a:endParaRPr>
          </a:p>
        </p:txBody>
      </p:sp>
      <p:pic>
        <p:nvPicPr>
          <p:cNvPr id="2" name="図 1" descr="黒い背景に白い文字がある&#10;&#10;中程度の精度で自動的に生成された説明">
            <a:extLst>
              <a:ext uri="{FF2B5EF4-FFF2-40B4-BE49-F238E27FC236}">
                <a16:creationId xmlns:a16="http://schemas.microsoft.com/office/drawing/2014/main" id="{5A979D0C-4329-5F77-BAD8-5185AF88E6D0}"/>
              </a:ext>
            </a:extLst>
          </p:cNvPr>
          <p:cNvPicPr>
            <a:picLocks noChangeAspect="1"/>
          </p:cNvPicPr>
          <p:nvPr/>
        </p:nvPicPr>
        <p:blipFill>
          <a:blip r:embed="rId2"/>
          <a:stretch>
            <a:fillRect/>
          </a:stretch>
        </p:blipFill>
        <p:spPr>
          <a:xfrm>
            <a:off x="2864927" y="1695069"/>
            <a:ext cx="6187633" cy="2233197"/>
          </a:xfrm>
          <a:prstGeom prst="rect">
            <a:avLst/>
          </a:prstGeom>
        </p:spPr>
      </p:pic>
      <p:pic>
        <p:nvPicPr>
          <p:cNvPr id="3" name="図 2" descr="グラフィカル ユーザー インターフェイス&#10;&#10;自動的に生成された説明">
            <a:extLst>
              <a:ext uri="{FF2B5EF4-FFF2-40B4-BE49-F238E27FC236}">
                <a16:creationId xmlns:a16="http://schemas.microsoft.com/office/drawing/2014/main" id="{DB97F816-D75F-37F9-437F-02C0045030C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172364" y="4504927"/>
            <a:ext cx="1847273" cy="626670"/>
          </a:xfrm>
          <a:prstGeom prst="rect">
            <a:avLst/>
          </a:prstGeom>
        </p:spPr>
      </p:pic>
    </p:spTree>
    <p:extLst>
      <p:ext uri="{BB962C8B-B14F-4D97-AF65-F5344CB8AC3E}">
        <p14:creationId xmlns:p14="http://schemas.microsoft.com/office/powerpoint/2010/main" val="1479101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355"/>
            <a:ext cx="12192000" cy="6858000"/>
          </a:xfrm>
          <a:prstGeom prst="rect">
            <a:avLst/>
          </a:prstGeom>
        </p:spPr>
      </p:pic>
      <p:sp>
        <p:nvSpPr>
          <p:cNvPr id="24" name="正方形/長方形 23">
            <a:extLst>
              <a:ext uri="{FF2B5EF4-FFF2-40B4-BE49-F238E27FC236}">
                <a16:creationId xmlns:a16="http://schemas.microsoft.com/office/drawing/2014/main" id="{53F3CFE1-C1CF-1D6F-3DB1-D837E2BB8A9B}"/>
              </a:ext>
            </a:extLst>
          </p:cNvPr>
          <p:cNvSpPr/>
          <p:nvPr/>
        </p:nvSpPr>
        <p:spPr>
          <a:xfrm>
            <a:off x="2969663" y="559827"/>
            <a:ext cx="5330185" cy="570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48" name="テキスト ボックス 47">
            <a:extLst>
              <a:ext uri="{FF2B5EF4-FFF2-40B4-BE49-F238E27FC236}">
                <a16:creationId xmlns:a16="http://schemas.microsoft.com/office/drawing/2014/main" id="{84DA7221-F21C-7441-88E6-BC17C5908324}"/>
              </a:ext>
            </a:extLst>
          </p:cNvPr>
          <p:cNvSpPr txBox="1"/>
          <p:nvPr/>
        </p:nvSpPr>
        <p:spPr>
          <a:xfrm>
            <a:off x="3077950" y="452803"/>
            <a:ext cx="6276254" cy="669350"/>
          </a:xfrm>
          <a:prstGeom prst="rect">
            <a:avLst/>
          </a:prstGeom>
          <a:noFill/>
          <a:effectLst/>
        </p:spPr>
        <p:txBody>
          <a:bodyPr wrap="square" rtlCol="0">
            <a:spAutoFit/>
          </a:bodyPr>
          <a:lstStyle/>
          <a:p>
            <a:pPr>
              <a:lnSpc>
                <a:spcPct val="150000"/>
              </a:lnSpc>
            </a:pPr>
            <a:r>
              <a:rPr lang="ja-JP" altLang="en-US" sz="2800" b="1">
                <a:solidFill>
                  <a:srgbClr val="FE5519"/>
                </a:solidFill>
                <a:latin typeface="Hiragino Sans W7" panose="020B0400000000000000" pitchFamily="34" charset="-128"/>
                <a:ea typeface="Hiragino Sans W7" panose="020B0400000000000000" pitchFamily="34" charset="-128"/>
              </a:rPr>
              <a:t>オフィスビル喫煙所サイネージ</a:t>
            </a:r>
            <a:endParaRPr lang="en" altLang="ja-JP" sz="2800" b="1" dirty="0">
              <a:solidFill>
                <a:srgbClr val="FE5519"/>
              </a:solidFill>
              <a:latin typeface="Hiragino Sans W7" panose="020B0400000000000000" pitchFamily="34" charset="-128"/>
              <a:ea typeface="Hiragino Sans W7" panose="020B0400000000000000" pitchFamily="34" charset="-128"/>
            </a:endParaRPr>
          </a:p>
        </p:txBody>
      </p:sp>
      <p:graphicFrame>
        <p:nvGraphicFramePr>
          <p:cNvPr id="6" name="表 5">
            <a:extLst>
              <a:ext uri="{FF2B5EF4-FFF2-40B4-BE49-F238E27FC236}">
                <a16:creationId xmlns:a16="http://schemas.microsoft.com/office/drawing/2014/main" id="{3058B9AB-9F09-A24F-815E-107696BC3F18}"/>
              </a:ext>
            </a:extLst>
          </p:cNvPr>
          <p:cNvGraphicFramePr>
            <a:graphicFrameLocks noGrp="1"/>
          </p:cNvGraphicFramePr>
          <p:nvPr>
            <p:extLst>
              <p:ext uri="{D42A27DB-BD31-4B8C-83A1-F6EECF244321}">
                <p14:modId xmlns:p14="http://schemas.microsoft.com/office/powerpoint/2010/main" val="1875444998"/>
              </p:ext>
            </p:extLst>
          </p:nvPr>
        </p:nvGraphicFramePr>
        <p:xfrm>
          <a:off x="622332" y="2289619"/>
          <a:ext cx="10941480" cy="3106182"/>
        </p:xfrm>
        <a:graphic>
          <a:graphicData uri="http://schemas.openxmlformats.org/drawingml/2006/table">
            <a:tbl>
              <a:tblPr/>
              <a:tblGrid>
                <a:gridCol w="1956165">
                  <a:extLst>
                    <a:ext uri="{9D8B030D-6E8A-4147-A177-3AD203B41FA5}">
                      <a16:colId xmlns:a16="http://schemas.microsoft.com/office/drawing/2014/main" val="614010268"/>
                    </a:ext>
                  </a:extLst>
                </a:gridCol>
                <a:gridCol w="1940895">
                  <a:extLst>
                    <a:ext uri="{9D8B030D-6E8A-4147-A177-3AD203B41FA5}">
                      <a16:colId xmlns:a16="http://schemas.microsoft.com/office/drawing/2014/main" val="3924485705"/>
                    </a:ext>
                  </a:extLst>
                </a:gridCol>
                <a:gridCol w="1568913">
                  <a:extLst>
                    <a:ext uri="{9D8B030D-6E8A-4147-A177-3AD203B41FA5}">
                      <a16:colId xmlns:a16="http://schemas.microsoft.com/office/drawing/2014/main" val="3778273195"/>
                    </a:ext>
                  </a:extLst>
                </a:gridCol>
                <a:gridCol w="1064556">
                  <a:extLst>
                    <a:ext uri="{9D8B030D-6E8A-4147-A177-3AD203B41FA5}">
                      <a16:colId xmlns:a16="http://schemas.microsoft.com/office/drawing/2014/main" val="3145792394"/>
                    </a:ext>
                  </a:extLst>
                </a:gridCol>
                <a:gridCol w="1045102">
                  <a:extLst>
                    <a:ext uri="{9D8B030D-6E8A-4147-A177-3AD203B41FA5}">
                      <a16:colId xmlns:a16="http://schemas.microsoft.com/office/drawing/2014/main" val="3928227515"/>
                    </a:ext>
                  </a:extLst>
                </a:gridCol>
                <a:gridCol w="1652041">
                  <a:extLst>
                    <a:ext uri="{9D8B030D-6E8A-4147-A177-3AD203B41FA5}">
                      <a16:colId xmlns:a16="http://schemas.microsoft.com/office/drawing/2014/main" val="517424857"/>
                    </a:ext>
                  </a:extLst>
                </a:gridCol>
                <a:gridCol w="1713808">
                  <a:extLst>
                    <a:ext uri="{9D8B030D-6E8A-4147-A177-3AD203B41FA5}">
                      <a16:colId xmlns:a16="http://schemas.microsoft.com/office/drawing/2014/main" val="3390701836"/>
                    </a:ext>
                  </a:extLst>
                </a:gridCol>
              </a:tblGrid>
              <a:tr h="417983">
                <a:tc>
                  <a:txBody>
                    <a:bodyPr/>
                    <a:lstStyle/>
                    <a:p>
                      <a:pPr algn="ctr" rtl="0" fontAlgn="ct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メニュー</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3810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配信エリア</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3810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配信</a:t>
                      </a: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配布数</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3810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放映期間</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3810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動画尺</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38100" cap="flat" cmpd="sng" algn="ctr">
                      <a:solidFill>
                        <a:srgbClr val="FE5519"/>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想定</a:t>
                      </a:r>
                      <a:r>
                        <a:rPr lang="en"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IMP</a:t>
                      </a:r>
                      <a:endPar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00" b="1" i="0" u="none" strike="noStrike" dirty="0">
                          <a:solidFill>
                            <a:srgbClr val="FE5519"/>
                          </a:solidFill>
                          <a:effectLst/>
                          <a:latin typeface="DIN Alternate" panose="020B0500000000000000" pitchFamily="34" charset="0"/>
                          <a:ea typeface="Hiragino Kaku Gothic ProN W6" panose="020B0300000000000000" pitchFamily="34" charset="-128"/>
                        </a:rPr>
                        <a:t>(15</a:t>
                      </a:r>
                      <a:r>
                        <a:rPr lang="ja-JP" altLang="en-US" sz="1000" b="1" i="0" u="none" strike="noStrike">
                          <a:solidFill>
                            <a:srgbClr val="FE5519"/>
                          </a:solidFill>
                          <a:effectLst/>
                          <a:latin typeface="DIN Alternate" panose="020B0500000000000000" pitchFamily="34" charset="0"/>
                          <a:ea typeface="Hiragino Kaku Gothic ProN W6" panose="020B0300000000000000" pitchFamily="34" charset="-128"/>
                        </a:rPr>
                        <a:t>秒</a:t>
                      </a:r>
                      <a:r>
                        <a:rPr lang="en-US" altLang="ja-JP" sz="1000" b="1" i="0" u="none" strike="noStrike" dirty="0">
                          <a:solidFill>
                            <a:srgbClr val="FE5519"/>
                          </a:solidFill>
                          <a:effectLst/>
                          <a:latin typeface="DIN Alternate" panose="020B0500000000000000" pitchFamily="34" charset="0"/>
                          <a:ea typeface="Hiragino Kaku Gothic ProN W6" panose="020B0300000000000000" pitchFamily="34" charset="-128"/>
                        </a:rPr>
                        <a:t>×2</a:t>
                      </a:r>
                      <a:r>
                        <a:rPr lang="ja-JP" altLang="en-US" sz="1000" b="1" i="0" u="none" strike="noStrike">
                          <a:solidFill>
                            <a:srgbClr val="FE5519"/>
                          </a:solidFill>
                          <a:effectLst/>
                          <a:latin typeface="DIN Alternate" panose="020B0500000000000000" pitchFamily="34" charset="0"/>
                          <a:ea typeface="Hiragino Kaku Gothic ProN W6" panose="020B0300000000000000" pitchFamily="34" charset="-128"/>
                        </a:rPr>
                        <a:t>枠の場合</a:t>
                      </a:r>
                      <a:r>
                        <a:rPr lang="en-US" altLang="ja-JP" sz="1000" b="1" i="0" u="none" strike="noStrike" dirty="0">
                          <a:solidFill>
                            <a:srgbClr val="FE5519"/>
                          </a:solidFill>
                          <a:effectLst/>
                          <a:latin typeface="DIN Alternate" panose="020B0500000000000000" pitchFamily="34" charset="0"/>
                          <a:ea typeface="Hiragino Kaku Gothic ProN W6" panose="020B0300000000000000" pitchFamily="34" charset="-128"/>
                        </a:rPr>
                        <a:t>)</a:t>
                      </a:r>
                      <a:endParaRPr lang="ja-JP" altLang="en-US" sz="1000" b="1" i="0" u="none" strike="noStrike">
                        <a:solidFill>
                          <a:srgbClr val="FE5519"/>
                        </a:solidFill>
                        <a:effectLst/>
                        <a:latin typeface="DIN Alternate" panose="020B0500000000000000" pitchFamily="34" charset="0"/>
                        <a:ea typeface="Hiragino Kaku Gothic ProN W6" panose="020B0300000000000000" pitchFamily="34" charset="-128"/>
                      </a:endParaRPr>
                    </a:p>
                  </a:txBody>
                  <a:tcPr marL="95508" marR="95508" marT="47754" marB="47754"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3810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広告料金</a:t>
                      </a:r>
                      <a:endPar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ja-JP" sz="1000" b="1" i="0" u="none" strike="noStrike" kern="1200" cap="none" spc="0" normalizeH="0" baseline="0" noProof="0" dirty="0">
                          <a:ln>
                            <a:noFill/>
                          </a:ln>
                          <a:solidFill>
                            <a:srgbClr val="FE5519"/>
                          </a:solidFill>
                          <a:effectLst/>
                          <a:uLnTx/>
                          <a:uFillTx/>
                          <a:latin typeface="DIN Alternate" panose="020B0500000000000000" pitchFamily="34" charset="0"/>
                          <a:ea typeface="Hiragino Kaku Gothic ProN W6" panose="020B0300000000000000" pitchFamily="34" charset="-128"/>
                          <a:cs typeface="+mn-cs"/>
                        </a:rPr>
                        <a:t>(</a:t>
                      </a:r>
                      <a:r>
                        <a:rPr kumimoji="0" lang="ja-JP" altLang="en-US" sz="1000" b="1" i="0" u="none" strike="noStrike" kern="1200" cap="none" spc="0" normalizeH="0" baseline="0" noProof="0">
                          <a:ln>
                            <a:noFill/>
                          </a:ln>
                          <a:solidFill>
                            <a:srgbClr val="FE5519"/>
                          </a:solidFill>
                          <a:effectLst/>
                          <a:uLnTx/>
                          <a:uFillTx/>
                          <a:latin typeface="DIN Alternate" panose="020B0500000000000000" pitchFamily="34" charset="0"/>
                          <a:ea typeface="Hiragino Kaku Gothic ProN W6" panose="020B0300000000000000" pitchFamily="34" charset="-128"/>
                          <a:cs typeface="+mn-cs"/>
                        </a:rPr>
                        <a:t>グロス</a:t>
                      </a:r>
                      <a:r>
                        <a:rPr kumimoji="0" lang="en-US" altLang="ja-JP" sz="1000" b="1" i="0" u="none" strike="noStrike" kern="1200" cap="none" spc="0" normalizeH="0" baseline="0" noProof="0" dirty="0">
                          <a:ln>
                            <a:noFill/>
                          </a:ln>
                          <a:solidFill>
                            <a:srgbClr val="FE5519"/>
                          </a:solidFill>
                          <a:effectLst/>
                          <a:uLnTx/>
                          <a:uFillTx/>
                          <a:latin typeface="DIN Alternate" panose="020B0500000000000000" pitchFamily="34" charset="0"/>
                          <a:ea typeface="Hiragino Kaku Gothic ProN W6" panose="020B0300000000000000" pitchFamily="34" charset="-128"/>
                          <a:cs typeface="+mn-cs"/>
                        </a:rPr>
                        <a:t>)</a:t>
                      </a:r>
                      <a:endParaRPr kumimoji="0" lang="ja-JP" altLang="en-US" sz="1000" b="1" i="0" u="none" strike="noStrike" kern="1200" cap="none" spc="0" normalizeH="0" baseline="0" noProof="0">
                        <a:ln>
                          <a:noFill/>
                        </a:ln>
                        <a:solidFill>
                          <a:srgbClr val="FE5519"/>
                        </a:solidFill>
                        <a:effectLst/>
                        <a:uLnTx/>
                        <a:uFillTx/>
                        <a:latin typeface="DIN Alternate" panose="020B0500000000000000" pitchFamily="34" charset="0"/>
                        <a:ea typeface="Hiragino Kaku Gothic ProN W6" panose="020B0300000000000000" pitchFamily="34" charset="-128"/>
                        <a:cs typeface="+mn-cs"/>
                      </a:endParaRPr>
                    </a:p>
                  </a:txBody>
                  <a:tcPr marL="9949" marR="9949" marT="9949" marB="0" anchor="ctr">
                    <a:lnL w="19050" cap="flat" cmpd="sng" algn="ctr">
                      <a:solidFill>
                        <a:srgbClr val="FE5519"/>
                      </a:solidFill>
                      <a:prstDash val="solid"/>
                      <a:round/>
                      <a:headEnd type="none" w="med" len="med"/>
                      <a:tailEnd type="none" w="med" len="med"/>
                    </a:lnL>
                    <a:lnR w="3810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38100" cap="flat" cmpd="sng" algn="ctr">
                      <a:solidFill>
                        <a:srgbClr val="FE5519"/>
                      </a:solidFill>
                      <a:prstDash val="solid"/>
                      <a:round/>
                      <a:headEnd type="none" w="med" len="med"/>
                      <a:tailEnd type="none" w="med" len="med"/>
                    </a:lnB>
                    <a:solidFill>
                      <a:schemeClr val="bg1"/>
                    </a:solidFill>
                  </a:tcPr>
                </a:tc>
                <a:extLst>
                  <a:ext uri="{0D108BD9-81ED-4DB2-BD59-A6C34878D82A}">
                    <a16:rowId xmlns:a16="http://schemas.microsoft.com/office/drawing/2014/main" val="1055656523"/>
                  </a:ext>
                </a:extLst>
              </a:tr>
              <a:tr h="881638">
                <a:tc rowSpan="2">
                  <a:txBody>
                    <a:bodyPr/>
                    <a:lstStyle/>
                    <a:p>
                      <a:pPr algn="ctr" rtl="0" fontAlgn="ctr"/>
                      <a:r>
                        <a:rPr lang="en" sz="1800" b="1" i="0" u="none" strike="noStrike" dirty="0">
                          <a:solidFill>
                            <a:srgbClr val="FE5519"/>
                          </a:solidFill>
                          <a:effectLst/>
                          <a:latin typeface="DIN Alternate" panose="020B0500000000000000" pitchFamily="34" charset="0"/>
                          <a:ea typeface="Hiragino Kaku Gothic ProN W6" panose="020B0300000000000000" pitchFamily="34" charset="-128"/>
                        </a:rPr>
                        <a:t>BREAK</a:t>
                      </a:r>
                      <a:br>
                        <a:rPr lang="en" sz="1800" b="1" i="0" u="none" strike="noStrike" dirty="0">
                          <a:solidFill>
                            <a:srgbClr val="FE5519"/>
                          </a:solidFill>
                          <a:effectLst/>
                          <a:latin typeface="DIN Alternate" panose="020B0500000000000000" pitchFamily="34" charset="0"/>
                          <a:ea typeface="Hiragino Kaku Gothic ProN W6" panose="020B0300000000000000" pitchFamily="34" charset="-128"/>
                        </a:rPr>
                      </a:br>
                      <a:r>
                        <a:rPr lang="en" sz="1800" b="1" i="0" u="none" strike="noStrike" dirty="0">
                          <a:solidFill>
                            <a:srgbClr val="FE5519"/>
                          </a:solidFill>
                          <a:effectLst/>
                          <a:latin typeface="DIN Alternate" panose="020B0500000000000000" pitchFamily="34" charset="0"/>
                          <a:ea typeface="Hiragino Kaku Gothic ProN W6" panose="020B0300000000000000" pitchFamily="34" charset="-128"/>
                        </a:rPr>
                        <a:t>SHORT VIEW</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3810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rowSpan="2">
                  <a:txBody>
                    <a:bodyPr/>
                    <a:lstStyle/>
                    <a:p>
                      <a:pPr algn="ctr" rtl="0" fontAlgn="ct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東京　　区</a:t>
                      </a:r>
                      <a:b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b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その他オフィスビル</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3810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rowSpan="2">
                  <a:txBody>
                    <a:bodyPr/>
                    <a:lstStyle/>
                    <a:p>
                      <a:pPr algn="ctr" rtl="0" fontAlgn="ctr"/>
                      <a:endPar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　　　施設</a:t>
                      </a:r>
                      <a:endPar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endPar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endPar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b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br>
                      <a:r>
                        <a:rPr lang="ja-JP" altLang="en-US" sz="1600" b="1" i="0" u="none" strike="noStrike">
                          <a:solidFill>
                            <a:srgbClr val="FE5519"/>
                          </a:solidFill>
                          <a:effectLst/>
                          <a:latin typeface="DIN Alternate" panose="020B0500000000000000" pitchFamily="34" charset="0"/>
                          <a:ea typeface="Hiragino Kaku Gothic ProN W6" panose="020B0300000000000000" pitchFamily="34" charset="-128"/>
                        </a:rPr>
                        <a:t>　　</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面</a:t>
                      </a:r>
                      <a:endPar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ja-JP" sz="1050" b="1" i="0" u="none" strike="noStrike" dirty="0">
                        <a:solidFill>
                          <a:srgbClr val="FE5519"/>
                        </a:solidFill>
                        <a:effectLst/>
                        <a:latin typeface="DIN Alternate" panose="020B0500000000000000" pitchFamily="34" charset="0"/>
                        <a:ea typeface="Hiragino Kaku Gothic ProN W6" panose="020B0300000000000000" pitchFamily="34" charset="-128"/>
                      </a:endParaRP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3810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　週間</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3810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rowSpan="2">
                  <a:txBody>
                    <a:bodyPr/>
                    <a:lstStyle/>
                    <a:p>
                      <a:pPr algn="ctr" rtl="0" fontAlgn="ct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　　秒</a:t>
                      </a:r>
                      <a:endPar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endPar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endPar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r>
                        <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rPr>
                        <a:t>or</a:t>
                      </a:r>
                    </a:p>
                    <a:p>
                      <a:pPr algn="ctr" rtl="0" fontAlgn="ctr"/>
                      <a:endPar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endPar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　</a:t>
                      </a:r>
                      <a:r>
                        <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rPr>
                        <a:t> </a:t>
                      </a: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秒</a:t>
                      </a:r>
                      <a:r>
                        <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rPr>
                        <a:t>×</a:t>
                      </a: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　枠</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3810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en-US" altLang="ja-JP" sz="1800" b="1" i="0" u="none" strike="noStrike" dirty="0">
                          <a:solidFill>
                            <a:srgbClr val="FE5519"/>
                          </a:solidFill>
                          <a:effectLst/>
                          <a:latin typeface="DIN Alternate" panose="020B0500000000000000" pitchFamily="34" charset="0"/>
                          <a:ea typeface="Hiragino Kaku Gothic ProN W6" panose="020B0300000000000000" pitchFamily="34" charset="-128"/>
                        </a:rPr>
                        <a:t>470,000</a:t>
                      </a:r>
                    </a:p>
                    <a:p>
                      <a:pPr algn="ctr" rtl="0" fontAlgn="ctr"/>
                      <a:r>
                        <a:rPr lang="en-US" altLang="ja-JP" sz="1800" b="1" i="0" u="none" strike="noStrike" dirty="0">
                          <a:solidFill>
                            <a:srgbClr val="FE5519"/>
                          </a:solidFill>
                          <a:effectLst/>
                          <a:latin typeface="DIN Alternate" panose="020B0500000000000000" pitchFamily="34" charset="0"/>
                          <a:ea typeface="Hiragino Kaku Gothic ProN W6" panose="020B0300000000000000" pitchFamily="34" charset="-128"/>
                        </a:rPr>
                        <a:t>(940,000)</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3810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en-US" altLang="ja-JP" sz="2400" b="1" i="0" u="none" strike="noStrike" dirty="0">
                          <a:solidFill>
                            <a:srgbClr val="FE5519"/>
                          </a:solidFill>
                          <a:effectLst/>
                          <a:latin typeface="DIN Alternate" panose="020B0500000000000000" pitchFamily="34" charset="0"/>
                          <a:ea typeface="Hiragino Kaku Gothic ProN W6" panose="020B0300000000000000" pitchFamily="34" charset="-128"/>
                        </a:rPr>
                        <a:t>¥1,100,000</a:t>
                      </a:r>
                    </a:p>
                  </a:txBody>
                  <a:tcPr marL="9949" marR="9949" marT="9949" marB="0" anchor="ctr">
                    <a:lnL w="19050" cap="flat" cmpd="sng" algn="ctr">
                      <a:solidFill>
                        <a:srgbClr val="FE5519"/>
                      </a:solidFill>
                      <a:prstDash val="solid"/>
                      <a:round/>
                      <a:headEnd type="none" w="med" len="med"/>
                      <a:tailEnd type="none" w="med" len="med"/>
                    </a:lnL>
                    <a:lnR w="38100" cap="flat" cmpd="sng" algn="ctr">
                      <a:solidFill>
                        <a:srgbClr val="FE5519"/>
                      </a:solidFill>
                      <a:prstDash val="solid"/>
                      <a:round/>
                      <a:headEnd type="none" w="med" len="med"/>
                      <a:tailEnd type="none" w="med" len="med"/>
                    </a:lnR>
                    <a:lnT w="3810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extLst>
                  <a:ext uri="{0D108BD9-81ED-4DB2-BD59-A6C34878D82A}">
                    <a16:rowId xmlns:a16="http://schemas.microsoft.com/office/drawing/2014/main" val="3388952289"/>
                  </a:ext>
                </a:extLst>
              </a:tr>
              <a:tr h="1763276">
                <a:tc vMerge="1">
                  <a:txBody>
                    <a:bodyPr/>
                    <a:lstStyle/>
                    <a:p>
                      <a:pPr algn="ctr" rtl="0" fontAlgn="ctr"/>
                      <a:endParaRPr lang="en" sz="1200" b="1" i="0" u="none" strike="noStrike" dirty="0">
                        <a:solidFill>
                          <a:schemeClr val="bg1"/>
                        </a:solidFill>
                        <a:effectLst/>
                        <a:latin typeface="Hiragino Kaku Gothic ProN W6" panose="020B0300000000000000" pitchFamily="34" charset="-128"/>
                        <a:ea typeface="Hiragino Kaku Gothic ProN W6" panose="020B0300000000000000" pitchFamily="34" charset="-128"/>
                      </a:endParaRPr>
                    </a:p>
                  </a:txBody>
                  <a:tcPr marL="9949" marR="9949" marT="994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pPr algn="ctr" rtl="0" fontAlgn="ctr"/>
                      <a:endParaRPr lang="ja-JP" altLang="en-US" sz="1200" b="1" i="0" u="none" strike="noStrike">
                        <a:solidFill>
                          <a:schemeClr val="bg1"/>
                        </a:solidFill>
                        <a:effectLst/>
                        <a:latin typeface="Hiragino Kaku Gothic ProN W6" panose="020B0300000000000000" pitchFamily="34" charset="-128"/>
                        <a:ea typeface="Hiragino Kaku Gothic ProN W6" panose="020B0300000000000000" pitchFamily="34" charset="-128"/>
                      </a:endParaRPr>
                    </a:p>
                  </a:txBody>
                  <a:tcPr marL="9949" marR="9949" marT="994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ja-JP" sz="1000" b="1" i="0" u="none" strike="noStrike" dirty="0">
                        <a:solidFill>
                          <a:schemeClr val="bg1"/>
                        </a:solidFill>
                        <a:effectLst/>
                        <a:latin typeface="Hiragino Kaku Gothic ProN W6" panose="020B0300000000000000" pitchFamily="34" charset="-128"/>
                        <a:ea typeface="Hiragino Kaku Gothic ProN W6" panose="020B0300000000000000" pitchFamily="34" charset="-128"/>
                      </a:endParaRPr>
                    </a:p>
                  </a:txBody>
                  <a:tcPr marL="9949" marR="9949" marT="994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　</a:t>
                      </a:r>
                    </a:p>
                    <a:p>
                      <a:pPr algn="ctr" rtl="0" fontAlgn="ctr"/>
                      <a:r>
                        <a:rPr lang="ja-JP" altLang="en-US" sz="1200" b="1" i="0" u="none" strike="noStrike" dirty="0">
                          <a:solidFill>
                            <a:srgbClr val="FE5519"/>
                          </a:solidFill>
                          <a:effectLst/>
                          <a:latin typeface="DIN Alternate" panose="020B0500000000000000" pitchFamily="34" charset="0"/>
                          <a:ea typeface="Hiragino Kaku Gothic ProN W6" panose="020B0300000000000000" pitchFamily="34" charset="-128"/>
                        </a:rPr>
                        <a:t>　</a:t>
                      </a: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週間</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vMerge="1">
                  <a:txBody>
                    <a:bodyPr/>
                    <a:lstStyle/>
                    <a:p>
                      <a:pPr algn="ctr" rtl="0" fontAlgn="ctr"/>
                      <a:r>
                        <a:rPr lang="en-US" altLang="ja-JP" sz="1200" b="1" i="0" u="none" strike="noStrike" dirty="0">
                          <a:solidFill>
                            <a:schemeClr val="bg1"/>
                          </a:solidFill>
                          <a:effectLst/>
                          <a:latin typeface="Hiragino Kaku Gothic ProN W6" panose="020B0300000000000000" pitchFamily="34" charset="-128"/>
                          <a:ea typeface="Hiragino Kaku Gothic ProN W6" panose="020B0300000000000000" pitchFamily="34" charset="-128"/>
                        </a:rPr>
                        <a:t>30</a:t>
                      </a:r>
                      <a:r>
                        <a:rPr lang="ja-JP" altLang="en-US" sz="1200" b="1" i="0" u="none" strike="noStrike">
                          <a:solidFill>
                            <a:schemeClr val="bg1"/>
                          </a:solidFill>
                          <a:effectLst/>
                          <a:latin typeface="Hiragino Kaku Gothic ProN W6" panose="020B0300000000000000" pitchFamily="34" charset="-128"/>
                          <a:ea typeface="Hiragino Kaku Gothic ProN W6" panose="020B0300000000000000" pitchFamily="34" charset="-128"/>
                        </a:rPr>
                        <a:t>秒</a:t>
                      </a:r>
                      <a:endParaRPr lang="en-US" altLang="ja-JP" sz="1200" b="1" i="0" u="none" strike="noStrike" dirty="0">
                        <a:solidFill>
                          <a:schemeClr val="bg1"/>
                        </a:solidFill>
                        <a:effectLst/>
                        <a:latin typeface="Hiragino Kaku Gothic ProN W6" panose="020B0300000000000000" pitchFamily="34" charset="-128"/>
                        <a:ea typeface="Hiragino Kaku Gothic ProN W6" panose="020B0300000000000000" pitchFamily="34" charset="-128"/>
                      </a:endParaRPr>
                    </a:p>
                  </a:txBody>
                  <a:tcPr marL="9949" marR="9949" marT="994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r>
                        <a:rPr lang="en-US" altLang="ja-JP" sz="1800" b="1" i="0" u="none" strike="noStrike" dirty="0">
                          <a:solidFill>
                            <a:srgbClr val="FE5519"/>
                          </a:solidFill>
                          <a:effectLst/>
                          <a:latin typeface="DIN Alternate" panose="020B0500000000000000" pitchFamily="34" charset="0"/>
                          <a:ea typeface="Hiragino Kaku Gothic ProN W6" panose="020B0300000000000000" pitchFamily="34" charset="-128"/>
                        </a:rPr>
                        <a:t>1,880,000</a:t>
                      </a:r>
                    </a:p>
                    <a:p>
                      <a:pPr algn="ctr" rtl="0" fontAlgn="ctr"/>
                      <a:r>
                        <a:rPr lang="en-US" altLang="ja-JP" sz="1800" b="1" i="0" u="none" strike="noStrike" dirty="0">
                          <a:solidFill>
                            <a:srgbClr val="FE5519"/>
                          </a:solidFill>
                          <a:effectLst/>
                          <a:latin typeface="DIN Alternate" panose="020B0500000000000000" pitchFamily="34" charset="0"/>
                          <a:ea typeface="Hiragino Kaku Gothic ProN W6" panose="020B0300000000000000" pitchFamily="34" charset="-128"/>
                        </a:rPr>
                        <a:t>(3,760,000)</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en-US" altLang="ja-JP" sz="2400" b="1" i="0" u="none" strike="noStrike" dirty="0">
                          <a:solidFill>
                            <a:srgbClr val="FE5519"/>
                          </a:solidFill>
                          <a:effectLst/>
                          <a:latin typeface="DIN Alternate" panose="020B0500000000000000" pitchFamily="34" charset="0"/>
                          <a:ea typeface="Hiragino Kaku Gothic ProN W6" panose="020B0300000000000000" pitchFamily="34" charset="-128"/>
                        </a:rPr>
                        <a:t>¥4,000,000</a:t>
                      </a:r>
                    </a:p>
                  </a:txBody>
                  <a:tcPr marL="9949" marR="9949" marT="9949" marB="0" anchor="ctr">
                    <a:lnL w="19050" cap="flat" cmpd="sng" algn="ctr">
                      <a:solidFill>
                        <a:srgbClr val="FE5519"/>
                      </a:solidFill>
                      <a:prstDash val="solid"/>
                      <a:round/>
                      <a:headEnd type="none" w="med" len="med"/>
                      <a:tailEnd type="none" w="med" len="med"/>
                    </a:lnL>
                    <a:lnR w="3810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extLst>
                  <a:ext uri="{0D108BD9-81ED-4DB2-BD59-A6C34878D82A}">
                    <a16:rowId xmlns:a16="http://schemas.microsoft.com/office/drawing/2014/main" val="3027721999"/>
                  </a:ext>
                </a:extLst>
              </a:tr>
            </a:tbl>
          </a:graphicData>
        </a:graphic>
      </p:graphicFrame>
      <p:sp>
        <p:nvSpPr>
          <p:cNvPr id="12" name="テキスト ボックス 11">
            <a:extLst>
              <a:ext uri="{FF2B5EF4-FFF2-40B4-BE49-F238E27FC236}">
                <a16:creationId xmlns:a16="http://schemas.microsoft.com/office/drawing/2014/main" id="{6A669831-DDFD-AD4D-B23B-C57BA1FA5182}"/>
              </a:ext>
            </a:extLst>
          </p:cNvPr>
          <p:cNvSpPr txBox="1"/>
          <p:nvPr/>
        </p:nvSpPr>
        <p:spPr>
          <a:xfrm>
            <a:off x="622333" y="5644252"/>
            <a:ext cx="8389320" cy="1015663"/>
          </a:xfrm>
          <a:prstGeom prst="rect">
            <a:avLst/>
          </a:prstGeom>
          <a:noFill/>
        </p:spPr>
        <p:txBody>
          <a:bodyPr wrap="square">
            <a:spAutoFit/>
          </a:bodyPr>
          <a:lstStyle/>
          <a:p>
            <a:pPr fontAlgn="ctr"/>
            <a:r>
              <a:rPr lang="en-US" altLang="ja-JP" sz="10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1000">
                <a:solidFill>
                  <a:schemeClr val="bg1"/>
                </a:solidFill>
                <a:latin typeface="Hiragino Kaku Gothic ProN W3" panose="020B0300000000000000" pitchFamily="34" charset="-128"/>
                <a:ea typeface="Hiragino Kaku Gothic ProN W3" panose="020B0300000000000000" pitchFamily="34" charset="-128"/>
              </a:rPr>
              <a:t>媒体資料及び</a:t>
            </a:r>
            <a:r>
              <a:rPr lang="en-US" altLang="ja-JP" sz="1000" dirty="0">
                <a:solidFill>
                  <a:schemeClr val="bg1"/>
                </a:solidFill>
                <a:latin typeface="Hiragino Kaku Gothic ProN W3" panose="020B0300000000000000" pitchFamily="34" charset="-128"/>
                <a:ea typeface="Hiragino Kaku Gothic ProN W3" panose="020B0300000000000000" pitchFamily="34" charset="-128"/>
              </a:rPr>
              <a:t>HP</a:t>
            </a:r>
            <a:r>
              <a:rPr lang="ja-JP" altLang="en-US" sz="1000">
                <a:solidFill>
                  <a:schemeClr val="bg1"/>
                </a:solidFill>
                <a:latin typeface="Hiragino Kaku Gothic ProN W3" panose="020B0300000000000000" pitchFamily="34" charset="-128"/>
                <a:ea typeface="Hiragino Kaku Gothic ProN W3" panose="020B0300000000000000" pitchFamily="34" charset="-128"/>
              </a:rPr>
              <a:t>へのロゴ掲載をご依頼するケースがございます。</a:t>
            </a:r>
            <a:endParaRPr lang="en-US" altLang="ja-JP" sz="1000" dirty="0">
              <a:solidFill>
                <a:schemeClr val="bg1"/>
              </a:solidFill>
              <a:latin typeface="Hiragino Kaku Gothic ProN W3" panose="020B0300000000000000" pitchFamily="34" charset="-128"/>
              <a:ea typeface="Hiragino Kaku Gothic ProN W3" panose="020B0300000000000000" pitchFamily="34" charset="-128"/>
            </a:endParaRPr>
          </a:p>
          <a:p>
            <a:pPr fontAlgn="ctr"/>
            <a:r>
              <a:rPr lang="en-US" altLang="ja-JP" sz="10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1000">
                <a:solidFill>
                  <a:schemeClr val="bg1"/>
                </a:solidFill>
                <a:latin typeface="Hiragino Kaku Gothic ProN W3" panose="020B0300000000000000" pitchFamily="34" charset="-128"/>
                <a:ea typeface="Hiragino Kaku Gothic ProN W3" panose="020B0300000000000000" pitchFamily="34" charset="-128"/>
              </a:rPr>
              <a:t>ビル審査の都合上、</a:t>
            </a:r>
            <a:r>
              <a:rPr lang="en-US" altLang="ja-JP" sz="1000" dirty="0">
                <a:solidFill>
                  <a:schemeClr val="bg1"/>
                </a:solidFill>
                <a:latin typeface="Hiragino Kaku Gothic ProN W3" panose="020B0300000000000000" pitchFamily="34" charset="-128"/>
                <a:ea typeface="Hiragino Kaku Gothic ProN W3" panose="020B0300000000000000" pitchFamily="34" charset="-128"/>
              </a:rPr>
              <a:t>7</a:t>
            </a:r>
            <a:r>
              <a:rPr lang="ja-JP" altLang="en-US" sz="1000">
                <a:solidFill>
                  <a:schemeClr val="bg1"/>
                </a:solidFill>
                <a:latin typeface="Hiragino Kaku Gothic ProN W3" panose="020B0300000000000000" pitchFamily="34" charset="-128"/>
                <a:ea typeface="Hiragino Kaku Gothic ProN W3" panose="020B0300000000000000" pitchFamily="34" charset="-128"/>
              </a:rPr>
              <a:t>営業日前までに申込・入稿をお願いいたします。</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en-US" altLang="ja-JP" sz="1000" dirty="0">
                <a:solidFill>
                  <a:schemeClr val="bg1"/>
                </a:solidFill>
                <a:latin typeface="DIN Alternate" panose="020B0500000000000000" pitchFamily="34" charset="0"/>
                <a:ea typeface="Hiragino Kaku Gothic ProN W3" panose="020B0300000000000000" pitchFamily="34" charset="-128"/>
              </a:rPr>
              <a:t>※ 2024</a:t>
            </a:r>
            <a:r>
              <a:rPr lang="ja-JP" altLang="en-US" sz="1000">
                <a:solidFill>
                  <a:schemeClr val="bg1"/>
                </a:solidFill>
                <a:latin typeface="DIN Alternate" panose="020B0500000000000000" pitchFamily="34" charset="0"/>
                <a:ea typeface="Hiragino Kaku Gothic ProN W3" panose="020B0300000000000000" pitchFamily="34" charset="-128"/>
              </a:rPr>
              <a:t>年</a:t>
            </a:r>
            <a:r>
              <a:rPr lang="en-US" altLang="ja-JP" sz="1000" dirty="0">
                <a:solidFill>
                  <a:schemeClr val="bg1"/>
                </a:solidFill>
                <a:latin typeface="DIN Alternate" panose="020B0500000000000000" pitchFamily="34" charset="0"/>
                <a:ea typeface="Hiragino Kaku Gothic ProN W3" panose="020B0300000000000000" pitchFamily="34" charset="-128"/>
              </a:rPr>
              <a:t>9</a:t>
            </a:r>
            <a:r>
              <a:rPr lang="ja-JP" altLang="en-US" sz="1000">
                <a:solidFill>
                  <a:schemeClr val="bg1"/>
                </a:solidFill>
                <a:latin typeface="DIN Alternate" panose="020B0500000000000000" pitchFamily="34" charset="0"/>
                <a:ea typeface="Hiragino Kaku Gothic ProN W3" panose="020B0300000000000000" pitchFamily="34" charset="-128"/>
              </a:rPr>
              <a:t>月末時点の数値、最新情報は営業担当までお問い合わせください。</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　 最終ビル審査によって、放映可能面数が変動いたします。あらかじめご了承くださいませ。</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en-US" altLang="ja-JP" sz="1000" dirty="0">
                <a:solidFill>
                  <a:schemeClr val="bg1"/>
                </a:solidFill>
                <a:latin typeface="DIN Alternate" panose="020B0500000000000000" pitchFamily="34" charset="0"/>
                <a:ea typeface="Hiragino Kaku Gothic ProN W3" panose="020B0300000000000000" pitchFamily="34" charset="-128"/>
              </a:rPr>
              <a:t>※  </a:t>
            </a:r>
            <a:r>
              <a:rPr lang="ja-JP" altLang="en-US" sz="1000">
                <a:solidFill>
                  <a:schemeClr val="bg1"/>
                </a:solidFill>
                <a:latin typeface="DIN Alternate" panose="020B0500000000000000" pitchFamily="34" charset="0"/>
                <a:ea typeface="Hiragino Kaku Gothic ProN W3" panose="020B0300000000000000" pitchFamily="34" charset="-128"/>
              </a:rPr>
              <a:t>放映日及び放映時間は各施設に準じます。施設によって営業日・営業時間が異なりますので、予めご了承ください。　</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en-US" altLang="ja-JP" sz="1000" dirty="0">
                <a:solidFill>
                  <a:schemeClr val="bg1"/>
                </a:solidFill>
                <a:latin typeface="DIN Alternate" panose="020B0500000000000000" pitchFamily="34" charset="0"/>
                <a:ea typeface="Hiragino Kaku Gothic ProN W3" panose="020B0300000000000000" pitchFamily="34" charset="-128"/>
              </a:rPr>
              <a:t>※ </a:t>
            </a:r>
            <a:r>
              <a:rPr lang="ja-JP" altLang="en-US" sz="1000">
                <a:solidFill>
                  <a:schemeClr val="bg1"/>
                </a:solidFill>
                <a:latin typeface="DIN Alternate" panose="020B0500000000000000" pitchFamily="34" charset="0"/>
                <a:ea typeface="Hiragino Kaku Gothic ProN W3" panose="020B0300000000000000" pitchFamily="34" charset="-128"/>
              </a:rPr>
              <a:t>想定放映回数は全施設で放映をおこなった場合の数値です。審査状況によって想定を下回るケースがございますので、予めご了承ください。</a:t>
            </a:r>
          </a:p>
        </p:txBody>
      </p:sp>
      <p:sp>
        <p:nvSpPr>
          <p:cNvPr id="4" name="テキスト ボックス 3">
            <a:extLst>
              <a:ext uri="{FF2B5EF4-FFF2-40B4-BE49-F238E27FC236}">
                <a16:creationId xmlns:a16="http://schemas.microsoft.com/office/drawing/2014/main" id="{6F7531A2-B9E4-752C-5D06-395B6F1A4F97}"/>
              </a:ext>
            </a:extLst>
          </p:cNvPr>
          <p:cNvSpPr txBox="1"/>
          <p:nvPr/>
        </p:nvSpPr>
        <p:spPr>
          <a:xfrm>
            <a:off x="622334" y="1389970"/>
            <a:ext cx="8389320" cy="830997"/>
          </a:xfrm>
          <a:prstGeom prst="rect">
            <a:avLst/>
          </a:prstGeom>
          <a:noFill/>
        </p:spPr>
        <p:txBody>
          <a:bodyPr wrap="square">
            <a:spAutoFit/>
          </a:bodyPr>
          <a:lstStyle/>
          <a:p>
            <a:pPr fontAlgn="ctr"/>
            <a:r>
              <a:rPr lang="ja-JP" altLang="en-US" sz="1600" b="1">
                <a:solidFill>
                  <a:schemeClr val="bg1"/>
                </a:solidFill>
                <a:latin typeface="Hiragino Kaku Gothic ProN W6" panose="020B0300000000000000" pitchFamily="34" charset="-128"/>
                <a:ea typeface="Hiragino Kaku Gothic ProN W6" panose="020B0300000000000000" pitchFamily="34" charset="-128"/>
              </a:rPr>
              <a:t>音と映像で確実に届ける、国内</a:t>
            </a:r>
            <a:r>
              <a:rPr lang="en" altLang="ja-JP" sz="1600" b="1" dirty="0">
                <a:solidFill>
                  <a:schemeClr val="bg1"/>
                </a:solidFill>
                <a:latin typeface="Hiragino Kaku Gothic ProN W6" panose="020B0300000000000000" pitchFamily="34" charset="-128"/>
                <a:ea typeface="Hiragino Kaku Gothic ProN W6" panose="020B0300000000000000" pitchFamily="34" charset="-128"/>
              </a:rPr>
              <a:t>No.1 </a:t>
            </a:r>
            <a:r>
              <a:rPr lang="ja-JP" altLang="en-US" sz="1600" b="1">
                <a:solidFill>
                  <a:schemeClr val="bg1"/>
                </a:solidFill>
                <a:latin typeface="Hiragino Kaku Gothic ProN W6" panose="020B0300000000000000" pitchFamily="34" charset="-128"/>
                <a:ea typeface="Hiragino Kaku Gothic ProN W6" panose="020B0300000000000000" pitchFamily="34" charset="-128"/>
              </a:rPr>
              <a:t>喫煙所デジタルサイネージメディア「</a:t>
            </a:r>
            <a:r>
              <a:rPr lang="en-US" altLang="ja-JP" sz="1600" b="1" dirty="0">
                <a:solidFill>
                  <a:schemeClr val="bg1"/>
                </a:solidFill>
                <a:latin typeface="Hiragino Kaku Gothic ProN W6" panose="020B0300000000000000" pitchFamily="34" charset="-128"/>
                <a:ea typeface="Hiragino Kaku Gothic ProN W6" panose="020B0300000000000000" pitchFamily="34" charset="-128"/>
              </a:rPr>
              <a:t>BREAK</a:t>
            </a:r>
            <a:r>
              <a:rPr lang="ja-JP" altLang="en-US" sz="1600" b="1">
                <a:solidFill>
                  <a:schemeClr val="bg1"/>
                </a:solidFill>
                <a:latin typeface="Hiragino Kaku Gothic ProN W6" panose="020B0300000000000000" pitchFamily="34" charset="-128"/>
                <a:ea typeface="Hiragino Kaku Gothic ProN W6" panose="020B0300000000000000" pitchFamily="34" charset="-128"/>
              </a:rPr>
              <a:t>」は、</a:t>
            </a:r>
            <a:endParaRPr lang="en-US" altLang="ja-JP" sz="1600" b="1" dirty="0">
              <a:solidFill>
                <a:schemeClr val="bg1"/>
              </a:solidFill>
              <a:latin typeface="Hiragino Kaku Gothic ProN W6" panose="020B0300000000000000" pitchFamily="34" charset="-128"/>
              <a:ea typeface="Hiragino Kaku Gothic ProN W6" panose="020B0300000000000000" pitchFamily="34" charset="-128"/>
            </a:endParaRPr>
          </a:p>
          <a:p>
            <a:pPr fontAlgn="ctr"/>
            <a:r>
              <a:rPr lang="en-US" altLang="ja-JP" sz="1600" b="1" dirty="0">
                <a:solidFill>
                  <a:schemeClr val="bg1"/>
                </a:solidFill>
                <a:latin typeface="Hiragino Kaku Gothic ProN W6" panose="020B0300000000000000" pitchFamily="34" charset="-128"/>
                <a:ea typeface="Hiragino Kaku Gothic ProN W6" panose="020B0300000000000000" pitchFamily="34" charset="-128"/>
              </a:rPr>
              <a:t>1</a:t>
            </a:r>
            <a:r>
              <a:rPr lang="ja-JP" altLang="en-US" sz="1600" b="1">
                <a:solidFill>
                  <a:schemeClr val="bg1"/>
                </a:solidFill>
                <a:latin typeface="Hiragino Kaku Gothic ProN W6" panose="020B0300000000000000" pitchFamily="34" charset="-128"/>
                <a:ea typeface="Hiragino Kaku Gothic ProN W6" panose="020B0300000000000000" pitchFamily="34" charset="-128"/>
              </a:rPr>
              <a:t>日</a:t>
            </a:r>
            <a:r>
              <a:rPr lang="en-US" altLang="ja-JP" sz="1600" b="1" dirty="0">
                <a:solidFill>
                  <a:schemeClr val="bg1"/>
                </a:solidFill>
                <a:latin typeface="Hiragino Kaku Gothic ProN W6" panose="020B0300000000000000" pitchFamily="34" charset="-128"/>
                <a:ea typeface="Hiragino Kaku Gothic ProN W6" panose="020B0300000000000000" pitchFamily="34" charset="-128"/>
              </a:rPr>
              <a:t>5</a:t>
            </a:r>
            <a:r>
              <a:rPr lang="ja-JP" altLang="en-US" sz="1600" b="1">
                <a:solidFill>
                  <a:schemeClr val="bg1"/>
                </a:solidFill>
                <a:latin typeface="Hiragino Kaku Gothic ProN W6" panose="020B0300000000000000" pitchFamily="34" charset="-128"/>
                <a:ea typeface="Hiragino Kaku Gothic ProN W6" panose="020B0300000000000000" pitchFamily="34" charset="-128"/>
              </a:rPr>
              <a:t>回・滞在時間</a:t>
            </a:r>
            <a:r>
              <a:rPr lang="en-US" altLang="ja-JP" sz="1600" b="1" dirty="0">
                <a:solidFill>
                  <a:schemeClr val="bg1"/>
                </a:solidFill>
                <a:latin typeface="Hiragino Kaku Gothic ProN W6" panose="020B0300000000000000" pitchFamily="34" charset="-128"/>
                <a:ea typeface="Hiragino Kaku Gothic ProN W6" panose="020B0300000000000000" pitchFamily="34" charset="-128"/>
              </a:rPr>
              <a:t>6</a:t>
            </a:r>
            <a:r>
              <a:rPr lang="ja-JP" altLang="en-US" sz="1600" b="1">
                <a:solidFill>
                  <a:schemeClr val="bg1"/>
                </a:solidFill>
                <a:latin typeface="Hiragino Kaku Gothic ProN W6" panose="020B0300000000000000" pitchFamily="34" charset="-128"/>
                <a:ea typeface="Hiragino Kaku Gothic ProN W6" panose="020B0300000000000000" pitchFamily="34" charset="-128"/>
              </a:rPr>
              <a:t>分の圧倒的フリークエンシーで、</a:t>
            </a:r>
            <a:endParaRPr lang="en-US" altLang="ja-JP" sz="1600" b="1" dirty="0">
              <a:solidFill>
                <a:schemeClr val="bg1"/>
              </a:solidFill>
              <a:latin typeface="Hiragino Kaku Gothic ProN W6" panose="020B0300000000000000" pitchFamily="34" charset="-128"/>
              <a:ea typeface="Hiragino Kaku Gothic ProN W6" panose="020B0300000000000000" pitchFamily="34" charset="-128"/>
            </a:endParaRPr>
          </a:p>
          <a:p>
            <a:pPr fontAlgn="ctr"/>
            <a:r>
              <a:rPr lang="ja-JP" altLang="en-US" sz="1600" b="1">
                <a:solidFill>
                  <a:schemeClr val="bg1"/>
                </a:solidFill>
                <a:latin typeface="Hiragino Kaku Gothic ProN W6" panose="020B0300000000000000" pitchFamily="34" charset="-128"/>
                <a:ea typeface="Hiragino Kaku Gothic ProN W6" panose="020B0300000000000000" pitchFamily="34" charset="-128"/>
              </a:rPr>
              <a:t>オフィス内メディアにおける業界最高水準の接触ポテンシャルを誇ります。</a:t>
            </a:r>
          </a:p>
        </p:txBody>
      </p:sp>
      <p:sp>
        <p:nvSpPr>
          <p:cNvPr id="2" name="テキスト ボックス 1">
            <a:extLst>
              <a:ext uri="{FF2B5EF4-FFF2-40B4-BE49-F238E27FC236}">
                <a16:creationId xmlns:a16="http://schemas.microsoft.com/office/drawing/2014/main" id="{25EE4C67-7F40-05F8-269F-8B1A17C66722}"/>
              </a:ext>
            </a:extLst>
          </p:cNvPr>
          <p:cNvSpPr txBox="1"/>
          <p:nvPr/>
        </p:nvSpPr>
        <p:spPr>
          <a:xfrm>
            <a:off x="3394432" y="3769666"/>
            <a:ext cx="647154" cy="400110"/>
          </a:xfrm>
          <a:prstGeom prst="rect">
            <a:avLst/>
          </a:prstGeom>
          <a:noFill/>
        </p:spPr>
        <p:txBody>
          <a:bodyPr wrap="square">
            <a:spAutoFit/>
          </a:bodyPr>
          <a:lstStyle/>
          <a:p>
            <a:pPr fontAlgn="ctr"/>
            <a:r>
              <a:rPr lang="en-US" altLang="ja-JP" sz="2000" b="1" dirty="0">
                <a:solidFill>
                  <a:srgbClr val="FE5519"/>
                </a:solidFill>
                <a:latin typeface="DIN Alternate" panose="020B0500000000000000" pitchFamily="34" charset="0"/>
                <a:ea typeface="Hiragino Kaku Gothic ProN W6" panose="020B0300000000000000" pitchFamily="34" charset="-128"/>
              </a:rPr>
              <a:t>23</a:t>
            </a:r>
            <a:endParaRPr lang="ja-JP" altLang="en-US" sz="2000" b="1">
              <a:solidFill>
                <a:srgbClr val="FE5519"/>
              </a:solidFill>
              <a:latin typeface="DIN Alternate" panose="020B0500000000000000" pitchFamily="34" charset="0"/>
              <a:ea typeface="Hiragino Kaku Gothic ProN W6" panose="020B0300000000000000" pitchFamily="34" charset="-128"/>
            </a:endParaRPr>
          </a:p>
        </p:txBody>
      </p:sp>
      <p:sp>
        <p:nvSpPr>
          <p:cNvPr id="7" name="テキスト ボックス 6">
            <a:extLst>
              <a:ext uri="{FF2B5EF4-FFF2-40B4-BE49-F238E27FC236}">
                <a16:creationId xmlns:a16="http://schemas.microsoft.com/office/drawing/2014/main" id="{5AC5D4FF-35E8-7BCF-01A0-F787D9A9400B}"/>
              </a:ext>
            </a:extLst>
          </p:cNvPr>
          <p:cNvSpPr txBox="1"/>
          <p:nvPr/>
        </p:nvSpPr>
        <p:spPr>
          <a:xfrm>
            <a:off x="4818962" y="3399448"/>
            <a:ext cx="647154" cy="461665"/>
          </a:xfrm>
          <a:prstGeom prst="rect">
            <a:avLst/>
          </a:prstGeom>
          <a:noFill/>
        </p:spPr>
        <p:txBody>
          <a:bodyPr wrap="square">
            <a:spAutoFit/>
          </a:bodyPr>
          <a:lstStyle/>
          <a:p>
            <a:pPr fontAlgn="ctr"/>
            <a:r>
              <a:rPr lang="en-US" altLang="ja-JP" sz="2400" b="1" dirty="0">
                <a:solidFill>
                  <a:srgbClr val="FE5519"/>
                </a:solidFill>
                <a:latin typeface="DIN Alternate" panose="020B0500000000000000" pitchFamily="34" charset="0"/>
                <a:ea typeface="Hiragino Kaku Gothic ProN W6" panose="020B0300000000000000" pitchFamily="34" charset="-128"/>
              </a:rPr>
              <a:t>360</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8" name="テキスト ボックス 7">
            <a:extLst>
              <a:ext uri="{FF2B5EF4-FFF2-40B4-BE49-F238E27FC236}">
                <a16:creationId xmlns:a16="http://schemas.microsoft.com/office/drawing/2014/main" id="{ADCE6B5C-A60E-D5A6-FF3E-85CE629E2385}"/>
              </a:ext>
            </a:extLst>
          </p:cNvPr>
          <p:cNvSpPr txBox="1"/>
          <p:nvPr/>
        </p:nvSpPr>
        <p:spPr>
          <a:xfrm>
            <a:off x="4841264" y="4255621"/>
            <a:ext cx="647154" cy="461665"/>
          </a:xfrm>
          <a:prstGeom prst="rect">
            <a:avLst/>
          </a:prstGeom>
          <a:noFill/>
        </p:spPr>
        <p:txBody>
          <a:bodyPr wrap="square">
            <a:spAutoFit/>
          </a:bodyPr>
          <a:lstStyle/>
          <a:p>
            <a:pPr fontAlgn="ctr"/>
            <a:r>
              <a:rPr lang="en-US" altLang="ja-JP" sz="2400" b="1" dirty="0">
                <a:solidFill>
                  <a:srgbClr val="FE5519"/>
                </a:solidFill>
                <a:latin typeface="DIN Alternate" panose="020B0500000000000000" pitchFamily="34" charset="0"/>
                <a:ea typeface="Hiragino Kaku Gothic ProN W6" panose="020B0300000000000000" pitchFamily="34" charset="-128"/>
              </a:rPr>
              <a:t>459</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9" name="テキスト ボックス 8">
            <a:extLst>
              <a:ext uri="{FF2B5EF4-FFF2-40B4-BE49-F238E27FC236}">
                <a16:creationId xmlns:a16="http://schemas.microsoft.com/office/drawing/2014/main" id="{4E161C54-9AF9-C0F8-889E-5578A5387FDF}"/>
              </a:ext>
            </a:extLst>
          </p:cNvPr>
          <p:cNvSpPr txBox="1"/>
          <p:nvPr/>
        </p:nvSpPr>
        <p:spPr>
          <a:xfrm>
            <a:off x="6256202" y="2937783"/>
            <a:ext cx="647154" cy="461665"/>
          </a:xfrm>
          <a:prstGeom prst="rect">
            <a:avLst/>
          </a:prstGeom>
          <a:noFill/>
        </p:spPr>
        <p:txBody>
          <a:bodyPr wrap="square">
            <a:spAutoFit/>
          </a:bodyPr>
          <a:lstStyle/>
          <a:p>
            <a:pPr fontAlgn="ctr"/>
            <a:r>
              <a:rPr lang="en-US" altLang="ja-JP" sz="2400" b="1" dirty="0">
                <a:solidFill>
                  <a:srgbClr val="FE5519"/>
                </a:solidFill>
                <a:latin typeface="DIN Alternate" panose="020B0500000000000000" pitchFamily="34" charset="0"/>
                <a:ea typeface="Hiragino Kaku Gothic ProN W6" panose="020B0300000000000000" pitchFamily="34" charset="-128"/>
              </a:rPr>
              <a:t>1</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11" name="テキスト ボックス 10">
            <a:extLst>
              <a:ext uri="{FF2B5EF4-FFF2-40B4-BE49-F238E27FC236}">
                <a16:creationId xmlns:a16="http://schemas.microsoft.com/office/drawing/2014/main" id="{A70248BB-8962-31CF-7C81-6964F15F0372}"/>
              </a:ext>
            </a:extLst>
          </p:cNvPr>
          <p:cNvSpPr txBox="1"/>
          <p:nvPr/>
        </p:nvSpPr>
        <p:spPr>
          <a:xfrm>
            <a:off x="6256202" y="4351808"/>
            <a:ext cx="647154" cy="461665"/>
          </a:xfrm>
          <a:prstGeom prst="rect">
            <a:avLst/>
          </a:prstGeom>
          <a:noFill/>
        </p:spPr>
        <p:txBody>
          <a:bodyPr wrap="square">
            <a:spAutoFit/>
          </a:bodyPr>
          <a:lstStyle/>
          <a:p>
            <a:pPr fontAlgn="ctr"/>
            <a:r>
              <a:rPr lang="en-US" altLang="ja-JP" sz="2400" b="1" dirty="0">
                <a:solidFill>
                  <a:srgbClr val="FE5519"/>
                </a:solidFill>
                <a:latin typeface="DIN Alternate" panose="020B0500000000000000" pitchFamily="34" charset="0"/>
                <a:ea typeface="Hiragino Kaku Gothic ProN W6" panose="020B0300000000000000" pitchFamily="34" charset="-128"/>
              </a:rPr>
              <a:t>4</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13" name="テキスト ボックス 12">
            <a:extLst>
              <a:ext uri="{FF2B5EF4-FFF2-40B4-BE49-F238E27FC236}">
                <a16:creationId xmlns:a16="http://schemas.microsoft.com/office/drawing/2014/main" id="{98B19FE5-4001-A6CE-A61B-AEC51CD9948A}"/>
              </a:ext>
            </a:extLst>
          </p:cNvPr>
          <p:cNvSpPr txBox="1"/>
          <p:nvPr/>
        </p:nvSpPr>
        <p:spPr>
          <a:xfrm>
            <a:off x="7329311" y="3279528"/>
            <a:ext cx="647154" cy="461665"/>
          </a:xfrm>
          <a:prstGeom prst="rect">
            <a:avLst/>
          </a:prstGeom>
          <a:noFill/>
        </p:spPr>
        <p:txBody>
          <a:bodyPr wrap="square">
            <a:spAutoFit/>
          </a:bodyPr>
          <a:lstStyle/>
          <a:p>
            <a:pPr fontAlgn="ctr"/>
            <a:r>
              <a:rPr lang="en-US" altLang="ja-JP" sz="2400" b="1" dirty="0">
                <a:solidFill>
                  <a:srgbClr val="FE5519"/>
                </a:solidFill>
                <a:latin typeface="DIN Alternate" panose="020B0500000000000000" pitchFamily="34" charset="0"/>
                <a:ea typeface="Hiragino Kaku Gothic ProN W6" panose="020B0300000000000000" pitchFamily="34" charset="-128"/>
              </a:rPr>
              <a:t>30</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14" name="テキスト ボックス 13">
            <a:extLst>
              <a:ext uri="{FF2B5EF4-FFF2-40B4-BE49-F238E27FC236}">
                <a16:creationId xmlns:a16="http://schemas.microsoft.com/office/drawing/2014/main" id="{4EFBB22E-D374-4D35-5D36-49442837F563}"/>
              </a:ext>
            </a:extLst>
          </p:cNvPr>
          <p:cNvSpPr txBox="1"/>
          <p:nvPr/>
        </p:nvSpPr>
        <p:spPr>
          <a:xfrm>
            <a:off x="7150890" y="4439254"/>
            <a:ext cx="647154" cy="369332"/>
          </a:xfrm>
          <a:prstGeom prst="rect">
            <a:avLst/>
          </a:prstGeom>
          <a:noFill/>
        </p:spPr>
        <p:txBody>
          <a:bodyPr wrap="square">
            <a:spAutoFit/>
          </a:bodyPr>
          <a:lstStyle/>
          <a:p>
            <a:pPr fontAlgn="ctr"/>
            <a:r>
              <a:rPr lang="en-US" altLang="ja-JP" b="1" dirty="0">
                <a:solidFill>
                  <a:srgbClr val="FE5519"/>
                </a:solidFill>
                <a:latin typeface="DIN Alternate" panose="020B0500000000000000" pitchFamily="34" charset="0"/>
                <a:ea typeface="Hiragino Kaku Gothic ProN W6" panose="020B0300000000000000" pitchFamily="34" charset="-128"/>
              </a:rPr>
              <a:t>15</a:t>
            </a:r>
            <a:endParaRPr lang="ja-JP" altLang="en-US" b="1">
              <a:solidFill>
                <a:srgbClr val="FE5519"/>
              </a:solidFill>
              <a:latin typeface="DIN Alternate" panose="020B0500000000000000" pitchFamily="34" charset="0"/>
              <a:ea typeface="Hiragino Kaku Gothic ProN W6" panose="020B0300000000000000" pitchFamily="34" charset="-128"/>
            </a:endParaRPr>
          </a:p>
        </p:txBody>
      </p:sp>
      <p:sp>
        <p:nvSpPr>
          <p:cNvPr id="15" name="テキスト ボックス 14">
            <a:extLst>
              <a:ext uri="{FF2B5EF4-FFF2-40B4-BE49-F238E27FC236}">
                <a16:creationId xmlns:a16="http://schemas.microsoft.com/office/drawing/2014/main" id="{107F5600-610F-C769-8A16-AA6C69EB8ED2}"/>
              </a:ext>
            </a:extLst>
          </p:cNvPr>
          <p:cNvSpPr txBox="1"/>
          <p:nvPr/>
        </p:nvSpPr>
        <p:spPr>
          <a:xfrm>
            <a:off x="7652694" y="4439254"/>
            <a:ext cx="647154" cy="369332"/>
          </a:xfrm>
          <a:prstGeom prst="rect">
            <a:avLst/>
          </a:prstGeom>
          <a:noFill/>
        </p:spPr>
        <p:txBody>
          <a:bodyPr wrap="square">
            <a:spAutoFit/>
          </a:bodyPr>
          <a:lstStyle/>
          <a:p>
            <a:pPr fontAlgn="ctr"/>
            <a:r>
              <a:rPr lang="en-US" altLang="ja-JP" b="1" dirty="0">
                <a:solidFill>
                  <a:srgbClr val="FE5519"/>
                </a:solidFill>
                <a:latin typeface="DIN Alternate" panose="020B0500000000000000" pitchFamily="34" charset="0"/>
                <a:ea typeface="Hiragino Kaku Gothic ProN W6" panose="020B0300000000000000" pitchFamily="34" charset="-128"/>
              </a:rPr>
              <a:t>2</a:t>
            </a:r>
            <a:endParaRPr lang="ja-JP" altLang="en-US" b="1">
              <a:solidFill>
                <a:srgbClr val="FE5519"/>
              </a:solidFill>
              <a:latin typeface="DIN Alternate" panose="020B0500000000000000" pitchFamily="34" charset="0"/>
              <a:ea typeface="Hiragino Kaku Gothic ProN W6" panose="020B0300000000000000" pitchFamily="34" charset="-128"/>
            </a:endParaRPr>
          </a:p>
        </p:txBody>
      </p:sp>
      <p:pic>
        <p:nvPicPr>
          <p:cNvPr id="17" name="図 16" descr="テキスト&#10;&#10;自動的に生成された説明">
            <a:extLst>
              <a:ext uri="{FF2B5EF4-FFF2-40B4-BE49-F238E27FC236}">
                <a16:creationId xmlns:a16="http://schemas.microsoft.com/office/drawing/2014/main" id="{F2ACD965-2658-8307-796E-159A26CAA07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2333" y="538629"/>
            <a:ext cx="1828442" cy="580411"/>
          </a:xfrm>
          <a:prstGeom prst="rect">
            <a:avLst/>
          </a:prstGeom>
        </p:spPr>
      </p:pic>
      <p:sp>
        <p:nvSpPr>
          <p:cNvPr id="25" name="テキスト ボックス 24">
            <a:extLst>
              <a:ext uri="{FF2B5EF4-FFF2-40B4-BE49-F238E27FC236}">
                <a16:creationId xmlns:a16="http://schemas.microsoft.com/office/drawing/2014/main" id="{4FA31B1D-D73F-C7EE-87E5-56C09D696F73}"/>
              </a:ext>
            </a:extLst>
          </p:cNvPr>
          <p:cNvSpPr txBox="1"/>
          <p:nvPr/>
        </p:nvSpPr>
        <p:spPr>
          <a:xfrm>
            <a:off x="-1082842" y="1720516"/>
            <a:ext cx="184731" cy="369332"/>
          </a:xfrm>
          <a:prstGeom prst="rect">
            <a:avLst/>
          </a:prstGeom>
          <a:noFill/>
        </p:spPr>
        <p:txBody>
          <a:bodyPr wrap="none" rtlCol="0">
            <a:spAutoFit/>
          </a:bodyPr>
          <a:lstStyle/>
          <a:p>
            <a:endParaRPr kumimoji="1" lang="ja-JP" altLang="en-US"/>
          </a:p>
        </p:txBody>
      </p:sp>
      <p:sp>
        <p:nvSpPr>
          <p:cNvPr id="18" name="スライド番号プレースホルダ 3">
            <a:extLst>
              <a:ext uri="{FF2B5EF4-FFF2-40B4-BE49-F238E27FC236}">
                <a16:creationId xmlns:a16="http://schemas.microsoft.com/office/drawing/2014/main" id="{50B0C401-FA73-D1CA-8EFF-5625A2CE5AD8}"/>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9" name="正方形/長方形 18">
            <a:extLst>
              <a:ext uri="{FF2B5EF4-FFF2-40B4-BE49-F238E27FC236}">
                <a16:creationId xmlns:a16="http://schemas.microsoft.com/office/drawing/2014/main" id="{50F61314-65DC-7584-D4CF-0B94F1CE6520}"/>
              </a:ext>
            </a:extLst>
          </p:cNvPr>
          <p:cNvSpPr/>
          <p:nvPr/>
        </p:nvSpPr>
        <p:spPr>
          <a:xfrm>
            <a:off x="7712738" y="6525541"/>
            <a:ext cx="4767092" cy="303929"/>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October to </a:t>
            </a:r>
            <a:r>
              <a:rPr lang="en-US" altLang="ja-JP" sz="1000" dirty="0">
                <a:solidFill>
                  <a:schemeClr val="bg1"/>
                </a:solidFill>
                <a:latin typeface="DIN Alternate" panose="020B0500000000000000" pitchFamily="34" charset="0"/>
                <a:ea typeface="Hiragino Sans W1" panose="020B0300000000000000" pitchFamily="34" charset="-128"/>
              </a:rPr>
              <a:t>December</a:t>
            </a:r>
            <a:r>
              <a:rPr lang="en" altLang="ja-JP" sz="1000" dirty="0">
                <a:solidFill>
                  <a:schemeClr val="bg1"/>
                </a:solidFill>
                <a:latin typeface="DIN Alternate" panose="020B0500000000000000" pitchFamily="34" charset="0"/>
                <a:ea typeface="Hiragino Sans W1" panose="020B0300000000000000" pitchFamily="34" charset="-128"/>
              </a:rPr>
              <a:t> 2024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3364408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図 3" descr="黒い背景に白い文字がある&#10;&#10;中程度の精度で自動的に生成された説明">
            <a:extLst>
              <a:ext uri="{FF2B5EF4-FFF2-40B4-BE49-F238E27FC236}">
                <a16:creationId xmlns:a16="http://schemas.microsoft.com/office/drawing/2014/main" id="{616125EF-18F4-C5E3-9B28-3780C62D66BB}"/>
              </a:ext>
            </a:extLst>
          </p:cNvPr>
          <p:cNvPicPr>
            <a:picLocks noChangeAspect="1"/>
          </p:cNvPicPr>
          <p:nvPr/>
        </p:nvPicPr>
        <p:blipFill>
          <a:blip r:embed="rId6"/>
          <a:stretch>
            <a:fillRect/>
          </a:stretch>
        </p:blipFill>
        <p:spPr>
          <a:xfrm>
            <a:off x="815251" y="1303369"/>
            <a:ext cx="3296256" cy="1189662"/>
          </a:xfrm>
          <a:prstGeom prst="rect">
            <a:avLst/>
          </a:prstGeom>
        </p:spPr>
      </p:pic>
      <p:grpSp>
        <p:nvGrpSpPr>
          <p:cNvPr id="26" name="グループ化 25">
            <a:extLst>
              <a:ext uri="{FF2B5EF4-FFF2-40B4-BE49-F238E27FC236}">
                <a16:creationId xmlns:a16="http://schemas.microsoft.com/office/drawing/2014/main" id="{01F72FEB-F0B3-05DC-4943-6E6FAD0A8B91}"/>
              </a:ext>
            </a:extLst>
          </p:cNvPr>
          <p:cNvGrpSpPr/>
          <p:nvPr/>
        </p:nvGrpSpPr>
        <p:grpSpPr>
          <a:xfrm>
            <a:off x="5287492" y="745305"/>
            <a:ext cx="3916231" cy="2754645"/>
            <a:chOff x="730535" y="2566164"/>
            <a:chExt cx="3916231" cy="2754645"/>
          </a:xfrm>
        </p:grpSpPr>
        <p:pic>
          <p:nvPicPr>
            <p:cNvPr id="12" name="図 11" descr="建物, 屋内, 窓, ガラス が含まれている画像&#10;&#10;自動的に生成された説明">
              <a:extLst>
                <a:ext uri="{FF2B5EF4-FFF2-40B4-BE49-F238E27FC236}">
                  <a16:creationId xmlns:a16="http://schemas.microsoft.com/office/drawing/2014/main" id="{1CE2FBB7-8F1A-1357-8E6F-13601409968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15" r="-270"/>
            <a:stretch/>
          </p:blipFill>
          <p:spPr>
            <a:xfrm>
              <a:off x="2268933" y="3026402"/>
              <a:ext cx="2178940" cy="2061045"/>
            </a:xfrm>
            <a:prstGeom prst="rect">
              <a:avLst/>
            </a:prstGeom>
          </p:spPr>
        </p:pic>
        <p:pic>
          <p:nvPicPr>
            <p:cNvPr id="14" name="図 13" descr="図形&#10;&#10;低い精度で自動的に生成された説明">
              <a:extLst>
                <a:ext uri="{FF2B5EF4-FFF2-40B4-BE49-F238E27FC236}">
                  <a16:creationId xmlns:a16="http://schemas.microsoft.com/office/drawing/2014/main" id="{C0F8F15E-9567-8B0A-42F7-9DCA236BBBA4}"/>
                </a:ext>
              </a:extLst>
            </p:cNvPr>
            <p:cNvPicPr>
              <a:picLocks noChangeAspect="1"/>
            </p:cNvPicPr>
            <p:nvPr/>
          </p:nvPicPr>
          <p:blipFill>
            <a:blip r:embed="rId8">
              <a:duotone>
                <a:schemeClr val="accent4">
                  <a:shade val="45000"/>
                  <a:satMod val="135000"/>
                </a:schemeClr>
                <a:prstClr val="white"/>
              </a:duotone>
            </a:blip>
            <a:stretch>
              <a:fillRect/>
            </a:stretch>
          </p:blipFill>
          <p:spPr>
            <a:xfrm>
              <a:off x="809872" y="3913967"/>
              <a:ext cx="1406842" cy="1406842"/>
            </a:xfrm>
            <a:prstGeom prst="rect">
              <a:avLst/>
            </a:prstGeom>
          </p:spPr>
        </p:pic>
        <p:sp>
          <p:nvSpPr>
            <p:cNvPr id="15" name="正方形/長方形 14">
              <a:extLst>
                <a:ext uri="{FF2B5EF4-FFF2-40B4-BE49-F238E27FC236}">
                  <a16:creationId xmlns:a16="http://schemas.microsoft.com/office/drawing/2014/main" id="{4A44186A-BD19-8498-1E1A-40E810C3194A}"/>
                </a:ext>
              </a:extLst>
            </p:cNvPr>
            <p:cNvSpPr/>
            <p:nvPr/>
          </p:nvSpPr>
          <p:spPr>
            <a:xfrm>
              <a:off x="730535" y="2861768"/>
              <a:ext cx="3916231" cy="1167435"/>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5400" b="1" i="0" u="none" strike="noStrike" kern="1200" cap="none" spc="200" normalizeH="0" baseline="0" noProof="0" dirty="0">
                  <a:ln w="19050">
                    <a:solidFill>
                      <a:srgbClr val="FF6E26"/>
                    </a:solidFill>
                  </a:ln>
                  <a:solidFill>
                    <a:prstClr val="white"/>
                  </a:solidFill>
                  <a:effectLst/>
                  <a:uLnTx/>
                  <a:uFillTx/>
                  <a:latin typeface="DIN Alternate" panose="020B0500000000000000" pitchFamily="34" charset="0"/>
                  <a:ea typeface="Hiragino Sans W6" panose="020B0400000000000000" pitchFamily="34" charset="-128"/>
                  <a:cs typeface="+mn-cs"/>
                </a:rPr>
                <a:t>Office</a:t>
              </a:r>
            </a:p>
          </p:txBody>
        </p:sp>
        <p:sp>
          <p:nvSpPr>
            <p:cNvPr id="21" name="テキスト ボックス 20">
              <a:extLst>
                <a:ext uri="{FF2B5EF4-FFF2-40B4-BE49-F238E27FC236}">
                  <a16:creationId xmlns:a16="http://schemas.microsoft.com/office/drawing/2014/main" id="{86A27FAB-B5EE-2AAF-A959-645C8A9313E7}"/>
                </a:ext>
              </a:extLst>
            </p:cNvPr>
            <p:cNvSpPr txBox="1"/>
            <p:nvPr/>
          </p:nvSpPr>
          <p:spPr>
            <a:xfrm>
              <a:off x="822855" y="2566164"/>
              <a:ext cx="3819677" cy="426575"/>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600" normalizeH="0" baseline="0" noProof="0">
                  <a:ln>
                    <a:noFill/>
                  </a:ln>
                  <a:solidFill>
                    <a:srgbClr val="575757"/>
                  </a:solidFill>
                  <a:effectLst/>
                  <a:uLnTx/>
                  <a:uFillTx/>
                  <a:latin typeface="Hiragino Sans W6" panose="020B0400000000000000" pitchFamily="34" charset="-128"/>
                  <a:ea typeface="Hiragino Sans W6" panose="020B0400000000000000" pitchFamily="34" charset="-128"/>
                  <a:cs typeface="+mn-cs"/>
                </a:rPr>
                <a:t>オフィスビル内喫煙所</a:t>
              </a:r>
              <a:endParaRPr kumimoji="1" lang="ja-JP" altLang="en-US" sz="1800" b="1" i="0" u="none" strike="noStrike" kern="1200" cap="none" spc="600" normalizeH="0" baseline="0" noProof="0" dirty="0" err="1">
                <a:ln>
                  <a:noFill/>
                </a:ln>
                <a:solidFill>
                  <a:srgbClr val="575757"/>
                </a:solidFill>
                <a:effectLst/>
                <a:uLnTx/>
                <a:uFillTx/>
                <a:latin typeface="Hiragino Sans W6" panose="020B0400000000000000" pitchFamily="34" charset="-128"/>
                <a:ea typeface="Hiragino Sans W6" panose="020B0400000000000000" pitchFamily="34" charset="-128"/>
                <a:cs typeface="+mn-cs"/>
              </a:endParaRPr>
            </a:p>
          </p:txBody>
        </p:sp>
      </p:grpSp>
      <p:grpSp>
        <p:nvGrpSpPr>
          <p:cNvPr id="24" name="グループ化 23">
            <a:extLst>
              <a:ext uri="{FF2B5EF4-FFF2-40B4-BE49-F238E27FC236}">
                <a16:creationId xmlns:a16="http://schemas.microsoft.com/office/drawing/2014/main" id="{8E84751B-4264-DA7E-5BAD-73A48C18EB9B}"/>
              </a:ext>
            </a:extLst>
          </p:cNvPr>
          <p:cNvGrpSpPr/>
          <p:nvPr/>
        </p:nvGrpSpPr>
        <p:grpSpPr>
          <a:xfrm>
            <a:off x="5369740" y="3795163"/>
            <a:ext cx="3819677" cy="2572654"/>
            <a:chOff x="6466025" y="2514793"/>
            <a:chExt cx="3819677" cy="2572654"/>
          </a:xfrm>
        </p:grpSpPr>
        <p:pic>
          <p:nvPicPr>
            <p:cNvPr id="23" name="図 22" descr="建物の間の道&#10;&#10;中程度の精度で自動的に生成された説明">
              <a:extLst>
                <a:ext uri="{FF2B5EF4-FFF2-40B4-BE49-F238E27FC236}">
                  <a16:creationId xmlns:a16="http://schemas.microsoft.com/office/drawing/2014/main" id="{D9978029-4020-B5BE-6D6A-155FFEB55B6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18669" b="19237"/>
            <a:stretch/>
          </p:blipFill>
          <p:spPr>
            <a:xfrm>
              <a:off x="7939331" y="3026402"/>
              <a:ext cx="2214144" cy="2061045"/>
            </a:xfrm>
            <a:prstGeom prst="rect">
              <a:avLst/>
            </a:prstGeom>
          </p:spPr>
        </p:pic>
        <p:sp>
          <p:nvSpPr>
            <p:cNvPr id="22" name="テキスト ボックス 21">
              <a:extLst>
                <a:ext uri="{FF2B5EF4-FFF2-40B4-BE49-F238E27FC236}">
                  <a16:creationId xmlns:a16="http://schemas.microsoft.com/office/drawing/2014/main" id="{1AB57DD6-DB10-C829-E41F-C62AC98C5C25}"/>
                </a:ext>
              </a:extLst>
            </p:cNvPr>
            <p:cNvSpPr txBox="1"/>
            <p:nvPr/>
          </p:nvSpPr>
          <p:spPr>
            <a:xfrm>
              <a:off x="6466025" y="2514793"/>
              <a:ext cx="3819677" cy="426575"/>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600" normalizeH="0" baseline="0" noProof="0">
                  <a:ln>
                    <a:noFill/>
                  </a:ln>
                  <a:solidFill>
                    <a:srgbClr val="575757"/>
                  </a:solidFill>
                  <a:effectLst/>
                  <a:uLnTx/>
                  <a:uFillTx/>
                  <a:latin typeface="Hiragino Sans W6" panose="020B0400000000000000" pitchFamily="34" charset="-128"/>
                  <a:ea typeface="Hiragino Sans W6" panose="020B0400000000000000" pitchFamily="34" charset="-128"/>
                  <a:cs typeface="+mn-cs"/>
                </a:rPr>
                <a:t>都心</a:t>
              </a:r>
              <a:r>
                <a:rPr kumimoji="1" lang="en-US" altLang="ja-JP" sz="1800" b="1" i="0" u="none" strike="noStrike" kern="1200" cap="none" spc="600" normalizeH="0" baseline="0" noProof="0" dirty="0">
                  <a:ln>
                    <a:noFill/>
                  </a:ln>
                  <a:solidFill>
                    <a:srgbClr val="575757"/>
                  </a:solidFill>
                  <a:effectLst/>
                  <a:uLnTx/>
                  <a:uFillTx/>
                  <a:latin typeface="Hiragino Sans W6" panose="020B0400000000000000" pitchFamily="34" charset="-128"/>
                  <a:ea typeface="Hiragino Sans W6" panose="020B0400000000000000" pitchFamily="34" charset="-128"/>
                  <a:cs typeface="+mn-cs"/>
                </a:rPr>
                <a:t>/</a:t>
              </a:r>
              <a:r>
                <a:rPr kumimoji="1" lang="ja-JP" altLang="en-US" sz="1800" b="1" i="0" u="none" strike="noStrike" kern="1200" cap="none" spc="600" normalizeH="0" baseline="0" noProof="0">
                  <a:ln>
                    <a:noFill/>
                  </a:ln>
                  <a:solidFill>
                    <a:srgbClr val="575757"/>
                  </a:solidFill>
                  <a:effectLst/>
                  <a:uLnTx/>
                  <a:uFillTx/>
                  <a:latin typeface="Hiragino Sans W6" panose="020B0400000000000000" pitchFamily="34" charset="-128"/>
                  <a:ea typeface="Hiragino Sans W6" panose="020B0400000000000000" pitchFamily="34" charset="-128"/>
                  <a:cs typeface="+mn-cs"/>
                </a:rPr>
                <a:t>駅前の好立地にある</a:t>
              </a:r>
              <a:endParaRPr kumimoji="1" lang="en-US" altLang="ja-JP" sz="1800" b="1" i="0" u="none" strike="noStrike" kern="1200" cap="none" spc="600" normalizeH="0" baseline="0" noProof="0" dirty="0">
                <a:ln>
                  <a:noFill/>
                </a:ln>
                <a:solidFill>
                  <a:srgbClr val="575757"/>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600" normalizeH="0" baseline="0" noProof="0">
                  <a:ln>
                    <a:noFill/>
                  </a:ln>
                  <a:solidFill>
                    <a:srgbClr val="575757"/>
                  </a:solidFill>
                  <a:effectLst/>
                  <a:uLnTx/>
                  <a:uFillTx/>
                  <a:latin typeface="Hiragino Sans W6" panose="020B0400000000000000" pitchFamily="34" charset="-128"/>
                  <a:ea typeface="Hiragino Sans W6" panose="020B0400000000000000" pitchFamily="34" charset="-128"/>
                  <a:cs typeface="+mn-cs"/>
                </a:rPr>
                <a:t>店舗型公衆喫煙所</a:t>
              </a:r>
            </a:p>
          </p:txBody>
        </p:sp>
      </p:grpSp>
      <p:sp>
        <p:nvSpPr>
          <p:cNvPr id="27" name="左大かっこ 26">
            <a:extLst>
              <a:ext uri="{FF2B5EF4-FFF2-40B4-BE49-F238E27FC236}">
                <a16:creationId xmlns:a16="http://schemas.microsoft.com/office/drawing/2014/main" id="{B1003B36-786E-EDAF-142F-04217AE98506}"/>
              </a:ext>
            </a:extLst>
          </p:cNvPr>
          <p:cNvSpPr/>
          <p:nvPr/>
        </p:nvSpPr>
        <p:spPr>
          <a:xfrm>
            <a:off x="4952143" y="958592"/>
            <a:ext cx="136455" cy="3068878"/>
          </a:xfrm>
          <a:prstGeom prst="leftBracket">
            <a:avLst/>
          </a:prstGeom>
          <a:ln w="76200" cap="rnd">
            <a:solidFill>
              <a:srgbClr val="FE5519"/>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2" name="テキスト ボックス 1">
            <a:extLst>
              <a:ext uri="{FF2B5EF4-FFF2-40B4-BE49-F238E27FC236}">
                <a16:creationId xmlns:a16="http://schemas.microsoft.com/office/drawing/2014/main" id="{CA853482-6FE1-0D1D-751B-9B9F7A737AB2}"/>
              </a:ext>
            </a:extLst>
          </p:cNvPr>
          <p:cNvSpPr txBox="1"/>
          <p:nvPr/>
        </p:nvSpPr>
        <p:spPr>
          <a:xfrm>
            <a:off x="815251" y="763684"/>
            <a:ext cx="3296256" cy="400110"/>
          </a:xfrm>
          <a:prstGeom prst="rect">
            <a:avLst/>
          </a:prstGeom>
          <a:solidFill>
            <a:srgbClr val="FE5519"/>
          </a:solid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6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放映施設</a:t>
            </a:r>
            <a:endParaRPr kumimoji="0" lang="ja-JP" altLang="en-US" sz="1200" b="1" i="0" u="none" strike="noStrike" kern="1200" cap="none" spc="6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p:txBody>
      </p:sp>
      <p:grpSp>
        <p:nvGrpSpPr>
          <p:cNvPr id="7" name="グループ化 6">
            <a:extLst>
              <a:ext uri="{FF2B5EF4-FFF2-40B4-BE49-F238E27FC236}">
                <a16:creationId xmlns:a16="http://schemas.microsoft.com/office/drawing/2014/main" id="{45BE2E3D-1D60-D767-6F0E-3859E8AAFCB9}"/>
              </a:ext>
            </a:extLst>
          </p:cNvPr>
          <p:cNvGrpSpPr/>
          <p:nvPr/>
        </p:nvGrpSpPr>
        <p:grpSpPr>
          <a:xfrm>
            <a:off x="1648852" y="2493031"/>
            <a:ext cx="1629054" cy="1015663"/>
            <a:chOff x="2064429" y="2687939"/>
            <a:chExt cx="1629054" cy="1015663"/>
          </a:xfrm>
        </p:grpSpPr>
        <p:sp>
          <p:nvSpPr>
            <p:cNvPr id="3" name="テキスト ボックス 2">
              <a:extLst>
                <a:ext uri="{FF2B5EF4-FFF2-40B4-BE49-F238E27FC236}">
                  <a16:creationId xmlns:a16="http://schemas.microsoft.com/office/drawing/2014/main" id="{E58C1CAD-1F09-411F-DDFB-55B75DC548E4}"/>
                </a:ext>
              </a:extLst>
            </p:cNvPr>
            <p:cNvSpPr txBox="1"/>
            <p:nvPr/>
          </p:nvSpPr>
          <p:spPr>
            <a:xfrm>
              <a:off x="2064429" y="2687939"/>
              <a:ext cx="1623215" cy="1015663"/>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360</a:t>
              </a:r>
              <a:endParaRPr kumimoji="1" lang="en-US" altLang="ja-JP" sz="54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endParaRPr>
            </a:p>
          </p:txBody>
        </p:sp>
        <p:sp>
          <p:nvSpPr>
            <p:cNvPr id="5" name="テキスト ボックス 4">
              <a:extLst>
                <a:ext uri="{FF2B5EF4-FFF2-40B4-BE49-F238E27FC236}">
                  <a16:creationId xmlns:a16="http://schemas.microsoft.com/office/drawing/2014/main" id="{2A2DEF22-0A8B-D573-B717-8B61FF448479}"/>
                </a:ext>
              </a:extLst>
            </p:cNvPr>
            <p:cNvSpPr txBox="1"/>
            <p:nvPr/>
          </p:nvSpPr>
          <p:spPr>
            <a:xfrm>
              <a:off x="3243548" y="2918494"/>
              <a:ext cx="449935" cy="646331"/>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施設</a:t>
              </a:r>
              <a:endParaRPr kumimoji="1" lang="en-US" altLang="ja-JP" sz="1800" b="0" i="0" u="none" strike="noStrike" kern="1200" cap="none" spc="0" normalizeH="0" baseline="0" noProof="0" dirty="0">
                <a:ln>
                  <a:noFill/>
                </a:ln>
                <a:solidFill>
                  <a:srgbClr val="FE5519"/>
                </a:solidFill>
                <a:effectLst/>
                <a:uLnTx/>
                <a:uFillTx/>
                <a:latin typeface="Hiragino Sans W4" panose="020B0400000000000000" pitchFamily="34" charset="-128"/>
                <a:ea typeface="Hiragino Sans W4" panose="020B0400000000000000" pitchFamily="34" charset="-128"/>
                <a:cs typeface="+mn-cs"/>
              </a:endParaRPr>
            </a:p>
          </p:txBody>
        </p:sp>
      </p:grpSp>
      <p:sp>
        <p:nvSpPr>
          <p:cNvPr id="16" name="テキスト ボックス 15">
            <a:extLst>
              <a:ext uri="{FF2B5EF4-FFF2-40B4-BE49-F238E27FC236}">
                <a16:creationId xmlns:a16="http://schemas.microsoft.com/office/drawing/2014/main" id="{E42EF6DB-C15C-AA9D-777A-2DB219B6DDA8}"/>
              </a:ext>
            </a:extLst>
          </p:cNvPr>
          <p:cNvSpPr txBox="1"/>
          <p:nvPr/>
        </p:nvSpPr>
        <p:spPr>
          <a:xfrm>
            <a:off x="5287492" y="6367817"/>
            <a:ext cx="3452116" cy="34889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575757"/>
                </a:solidFill>
                <a:effectLst/>
                <a:uLnTx/>
                <a:uFillTx/>
                <a:latin typeface="Trebuchet MS"/>
                <a:ea typeface="+mn-ea"/>
                <a:cs typeface="+mn-cs"/>
              </a:rPr>
              <a:t>※</a:t>
            </a:r>
            <a:r>
              <a:rPr kumimoji="1" lang="ja-JP" altLang="en-US" sz="1200" b="0" i="0" u="none" strike="noStrike" kern="1200" cap="none" spc="0" normalizeH="0" baseline="0" noProof="0">
                <a:ln>
                  <a:noFill/>
                </a:ln>
                <a:solidFill>
                  <a:srgbClr val="575757"/>
                </a:solidFill>
                <a:effectLst/>
                <a:uLnTx/>
                <a:uFillTx/>
                <a:latin typeface="Trebuchet MS"/>
                <a:ea typeface="+mn-ea"/>
                <a:cs typeface="+mn-cs"/>
              </a:rPr>
              <a:t>オフィスビル内にも設置</a:t>
            </a:r>
            <a:endParaRPr kumimoji="1" lang="ja-JP" altLang="en-US" sz="1200" b="0" i="0" u="none" strike="noStrike" kern="1200" cap="none" spc="0" normalizeH="0" baseline="0" noProof="0" dirty="0" err="1">
              <a:ln>
                <a:noFill/>
              </a:ln>
              <a:solidFill>
                <a:srgbClr val="575757"/>
              </a:solidFill>
              <a:effectLst/>
              <a:uLnTx/>
              <a:uFillTx/>
              <a:latin typeface="Trebuchet MS"/>
              <a:ea typeface="+mn-ea"/>
              <a:cs typeface="+mn-cs"/>
            </a:endParaRPr>
          </a:p>
        </p:txBody>
      </p:sp>
      <p:grpSp>
        <p:nvGrpSpPr>
          <p:cNvPr id="8" name="グループ化 7">
            <a:extLst>
              <a:ext uri="{FF2B5EF4-FFF2-40B4-BE49-F238E27FC236}">
                <a16:creationId xmlns:a16="http://schemas.microsoft.com/office/drawing/2014/main" id="{C49F433D-4B6E-9B37-C14C-443858E6545F}"/>
              </a:ext>
            </a:extLst>
          </p:cNvPr>
          <p:cNvGrpSpPr/>
          <p:nvPr/>
        </p:nvGrpSpPr>
        <p:grpSpPr>
          <a:xfrm>
            <a:off x="5190531" y="3795163"/>
            <a:ext cx="4110151" cy="3124845"/>
            <a:chOff x="5190531" y="3795163"/>
            <a:chExt cx="4110151" cy="3124845"/>
          </a:xfrm>
        </p:grpSpPr>
        <p:pic>
          <p:nvPicPr>
            <p:cNvPr id="9" name="図 8" descr="建物の間の道&#10;&#10;中程度の精度で自動的に生成された説明">
              <a:extLst>
                <a:ext uri="{FF2B5EF4-FFF2-40B4-BE49-F238E27FC236}">
                  <a16:creationId xmlns:a16="http://schemas.microsoft.com/office/drawing/2014/main" id="{EC72E472-064A-DFBB-4DF5-1F0146D98FE2}"/>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18669" b="19237"/>
            <a:stretch/>
          </p:blipFill>
          <p:spPr>
            <a:xfrm>
              <a:off x="6843046" y="4306772"/>
              <a:ext cx="2214144" cy="2061045"/>
            </a:xfrm>
            <a:prstGeom prst="rect">
              <a:avLst/>
            </a:prstGeom>
          </p:spPr>
        </p:pic>
        <p:pic>
          <p:nvPicPr>
            <p:cNvPr id="10" name="図 9" descr="図形&#10;&#10;低い精度で自動的に生成された説明">
              <a:extLst>
                <a:ext uri="{FF2B5EF4-FFF2-40B4-BE49-F238E27FC236}">
                  <a16:creationId xmlns:a16="http://schemas.microsoft.com/office/drawing/2014/main" id="{0493040D-54EE-6BE5-8C10-5433CD36EC17}"/>
                </a:ext>
              </a:extLst>
            </p:cNvPr>
            <p:cNvPicPr>
              <a:picLocks noChangeAspect="1"/>
            </p:cNvPicPr>
            <p:nvPr/>
          </p:nvPicPr>
          <p:blipFill>
            <a:blip r:embed="rId10">
              <a:duotone>
                <a:srgbClr val="FFC000">
                  <a:shade val="45000"/>
                  <a:satMod val="135000"/>
                </a:srgbClr>
                <a:prstClr val="white"/>
              </a:duotone>
            </a:blip>
            <a:stretch>
              <a:fillRect/>
            </a:stretch>
          </p:blipFill>
          <p:spPr>
            <a:xfrm>
              <a:off x="5190531" y="5032498"/>
              <a:ext cx="1887510" cy="1887510"/>
            </a:xfrm>
            <a:prstGeom prst="rect">
              <a:avLst/>
            </a:prstGeom>
          </p:spPr>
        </p:pic>
        <p:sp>
          <p:nvSpPr>
            <p:cNvPr id="11" name="正方形/長方形 10">
              <a:extLst>
                <a:ext uri="{FF2B5EF4-FFF2-40B4-BE49-F238E27FC236}">
                  <a16:creationId xmlns:a16="http://schemas.microsoft.com/office/drawing/2014/main" id="{634DA957-4E4F-BD80-4579-EE7D6B858CDA}"/>
                </a:ext>
              </a:extLst>
            </p:cNvPr>
            <p:cNvSpPr/>
            <p:nvPr/>
          </p:nvSpPr>
          <p:spPr>
            <a:xfrm>
              <a:off x="5384451" y="4169859"/>
              <a:ext cx="3916231" cy="1167435"/>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5400" b="1" i="0" u="none" strike="noStrike" kern="1200" cap="none" spc="200" normalizeH="0" baseline="0" noProof="0" dirty="0">
                  <a:ln w="19050">
                    <a:solidFill>
                      <a:prstClr val="white"/>
                    </a:solidFill>
                  </a:ln>
                  <a:solidFill>
                    <a:srgbClr val="FE5519"/>
                  </a:solidFill>
                  <a:effectLst/>
                  <a:uLnTx/>
                  <a:uFillTx/>
                  <a:latin typeface="DIN Alternate" panose="020B0500000000000000" pitchFamily="34" charset="0"/>
                  <a:ea typeface="Hiragino Sans W6" panose="020B0400000000000000" pitchFamily="34" charset="-128"/>
                  <a:cs typeface="+mn-cs"/>
                </a:rPr>
                <a:t>Store</a:t>
              </a:r>
            </a:p>
          </p:txBody>
        </p:sp>
        <p:sp>
          <p:nvSpPr>
            <p:cNvPr id="13" name="テキスト ボックス 12">
              <a:extLst>
                <a:ext uri="{FF2B5EF4-FFF2-40B4-BE49-F238E27FC236}">
                  <a16:creationId xmlns:a16="http://schemas.microsoft.com/office/drawing/2014/main" id="{82E2E8D4-D7BC-667F-7A77-B44504772390}"/>
                </a:ext>
              </a:extLst>
            </p:cNvPr>
            <p:cNvSpPr txBox="1"/>
            <p:nvPr/>
          </p:nvSpPr>
          <p:spPr>
            <a:xfrm>
              <a:off x="5369740" y="3795163"/>
              <a:ext cx="3819677" cy="426575"/>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60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都心</a:t>
              </a:r>
              <a:r>
                <a:rPr kumimoji="1" lang="en-US" altLang="ja-JP" sz="1800" b="1" i="0" u="none" strike="noStrike" kern="1200" cap="none" spc="60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cs typeface="+mn-cs"/>
                </a:rPr>
                <a:t>/</a:t>
              </a:r>
              <a:r>
                <a:rPr kumimoji="1" lang="ja-JP" altLang="en-US" sz="1800" b="1" i="0" u="none" strike="noStrike" kern="1200" cap="none" spc="60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駅前の好立地にある</a:t>
              </a:r>
              <a:endParaRPr kumimoji="1" lang="en-US" altLang="ja-JP" sz="1800" b="1" i="0" u="none" strike="noStrike" kern="1200" cap="none" spc="60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60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店舗型公衆喫煙所</a:t>
              </a:r>
            </a:p>
          </p:txBody>
        </p:sp>
      </p:grpSp>
      <p:pic>
        <p:nvPicPr>
          <p:cNvPr id="17" name="図 16" descr="黒い背景に白い文字がある&#10;&#10;中程度の精度で自動的に生成された説明">
            <a:extLst>
              <a:ext uri="{FF2B5EF4-FFF2-40B4-BE49-F238E27FC236}">
                <a16:creationId xmlns:a16="http://schemas.microsoft.com/office/drawing/2014/main" id="{176707BB-7B18-DD44-164B-C7DEC8DC8D5B}"/>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8978086" y="3419839"/>
            <a:ext cx="3075395" cy="805466"/>
          </a:xfrm>
          <a:prstGeom prst="rect">
            <a:avLst/>
          </a:prstGeom>
        </p:spPr>
      </p:pic>
      <p:sp>
        <p:nvSpPr>
          <p:cNvPr id="20" name="円/楕円 19">
            <a:extLst>
              <a:ext uri="{FF2B5EF4-FFF2-40B4-BE49-F238E27FC236}">
                <a16:creationId xmlns:a16="http://schemas.microsoft.com/office/drawing/2014/main" id="{33ABDE81-CE5F-FC71-20CF-37D29741CCF7}"/>
              </a:ext>
            </a:extLst>
          </p:cNvPr>
          <p:cNvSpPr>
            <a:spLocks noChangeAspect="1"/>
          </p:cNvSpPr>
          <p:nvPr/>
        </p:nvSpPr>
        <p:spPr>
          <a:xfrm>
            <a:off x="9669047" y="4490764"/>
            <a:ext cx="1693471" cy="1693060"/>
          </a:xfrm>
          <a:prstGeom prst="ellipse">
            <a:avLst/>
          </a:prstGeom>
          <a:solidFill>
            <a:srgbClr val="FE5519"/>
          </a:solidFill>
          <a:ln>
            <a:solidFill>
              <a:schemeClr val="accent4">
                <a:lumMod val="20000"/>
                <a:lumOff val="80000"/>
              </a:schemeClr>
            </a:solidFill>
          </a:ln>
          <a:effectLst>
            <a:reflection blurRad="6350" stA="35044" endPos="32628"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dirty="0">
              <a:ln>
                <a:noFill/>
              </a:ln>
              <a:solidFill>
                <a:prstClr val="white"/>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000" b="1" i="0" u="none" strike="noStrike" kern="1200" cap="none" spc="0"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white"/>
                </a:solidFill>
                <a:effectLst/>
                <a:uLnTx/>
                <a:uFillTx/>
                <a:latin typeface="DIN Alternate" panose="020B0500000000000000" pitchFamily="34" charset="0"/>
                <a:ea typeface="Hiragino Sans W7" panose="020B0400000000000000" pitchFamily="34" charset="-128"/>
                <a:cs typeface="+mn-cs"/>
              </a:rPr>
              <a:t>独占</a:t>
            </a:r>
            <a:endParaRPr kumimoji="1" lang="en-US" altLang="ja-JP" sz="2000" b="1" i="0" u="none" strike="noStrike" kern="1200" cap="none" spc="0"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white"/>
                </a:solidFill>
                <a:effectLst/>
                <a:uLnTx/>
                <a:uFillTx/>
                <a:latin typeface="DIN Alternate" panose="020B0500000000000000" pitchFamily="34" charset="0"/>
                <a:ea typeface="Hiragino Sans W7" panose="020B0400000000000000" pitchFamily="34" charset="-128"/>
                <a:cs typeface="+mn-cs"/>
              </a:rPr>
              <a:t>保有空間</a:t>
            </a:r>
          </a:p>
        </p:txBody>
      </p:sp>
      <p:pic>
        <p:nvPicPr>
          <p:cNvPr id="25" name="図 24" descr="テキスト&#10;&#10;自動的に生成された説明">
            <a:extLst>
              <a:ext uri="{FF2B5EF4-FFF2-40B4-BE49-F238E27FC236}">
                <a16:creationId xmlns:a16="http://schemas.microsoft.com/office/drawing/2014/main" id="{D63ADCCA-2A38-96A9-D49B-8333732D0BCC}"/>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911473" y="4838292"/>
            <a:ext cx="1208618" cy="383657"/>
          </a:xfrm>
          <a:prstGeom prst="rect">
            <a:avLst/>
          </a:prstGeom>
        </p:spPr>
      </p:pic>
    </p:spTree>
    <p:extLst>
      <p:ext uri="{BB962C8B-B14F-4D97-AF65-F5344CB8AC3E}">
        <p14:creationId xmlns:p14="http://schemas.microsoft.com/office/powerpoint/2010/main" val="10264751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E3094AA1-48D4-CE07-E2A5-927E23AB4DCC}"/>
              </a:ext>
            </a:extLst>
          </p:cNvPr>
          <p:cNvSpPr/>
          <p:nvPr/>
        </p:nvSpPr>
        <p:spPr>
          <a:xfrm>
            <a:off x="7795867" y="6442414"/>
            <a:ext cx="4767092" cy="30392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　　　　　　　　</a:t>
            </a:r>
            <a:r>
              <a:rPr kumimoji="1" lang="en" altLang="ja-JP" sz="10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 January to March 2024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grpSp>
        <p:nvGrpSpPr>
          <p:cNvPr id="76" name="グループ化 75">
            <a:extLst>
              <a:ext uri="{FF2B5EF4-FFF2-40B4-BE49-F238E27FC236}">
                <a16:creationId xmlns:a16="http://schemas.microsoft.com/office/drawing/2014/main" id="{49149F76-9B92-714C-7355-5E21ECAF533D}"/>
              </a:ext>
            </a:extLst>
          </p:cNvPr>
          <p:cNvGrpSpPr/>
          <p:nvPr/>
        </p:nvGrpSpPr>
        <p:grpSpPr>
          <a:xfrm>
            <a:off x="511162" y="389064"/>
            <a:ext cx="6949770" cy="3500169"/>
            <a:chOff x="5103711" y="3419839"/>
            <a:chExt cx="6949770" cy="3500169"/>
          </a:xfrm>
        </p:grpSpPr>
        <p:grpSp>
          <p:nvGrpSpPr>
            <p:cNvPr id="66" name="グループ化 65">
              <a:extLst>
                <a:ext uri="{FF2B5EF4-FFF2-40B4-BE49-F238E27FC236}">
                  <a16:creationId xmlns:a16="http://schemas.microsoft.com/office/drawing/2014/main" id="{2E448F77-8938-7498-CA9C-713765DCD1FF}"/>
                </a:ext>
              </a:extLst>
            </p:cNvPr>
            <p:cNvGrpSpPr/>
            <p:nvPr/>
          </p:nvGrpSpPr>
          <p:grpSpPr>
            <a:xfrm>
              <a:off x="5103711" y="3702550"/>
              <a:ext cx="4196971" cy="3217458"/>
              <a:chOff x="5103711" y="3702550"/>
              <a:chExt cx="4196971" cy="3217458"/>
            </a:xfrm>
          </p:grpSpPr>
          <p:pic>
            <p:nvPicPr>
              <p:cNvPr id="68" name="図 67" descr="建物の間の道&#10;&#10;中程度の精度で自動的に生成された説明">
                <a:extLst>
                  <a:ext uri="{FF2B5EF4-FFF2-40B4-BE49-F238E27FC236}">
                    <a16:creationId xmlns:a16="http://schemas.microsoft.com/office/drawing/2014/main" id="{D1CE0E17-2A7A-0DD5-F66C-F547AE58345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8669" b="19237"/>
              <a:stretch/>
            </p:blipFill>
            <p:spPr>
              <a:xfrm>
                <a:off x="6843046" y="4306772"/>
                <a:ext cx="2214144" cy="2061045"/>
              </a:xfrm>
              <a:prstGeom prst="rect">
                <a:avLst/>
              </a:prstGeom>
            </p:spPr>
          </p:pic>
          <p:pic>
            <p:nvPicPr>
              <p:cNvPr id="69" name="図 68" descr="図形&#10;&#10;低い精度で自動的に生成された説明">
                <a:extLst>
                  <a:ext uri="{FF2B5EF4-FFF2-40B4-BE49-F238E27FC236}">
                    <a16:creationId xmlns:a16="http://schemas.microsoft.com/office/drawing/2014/main" id="{6CFA911E-AD6C-5E29-29E4-0C21295E34BE}"/>
                  </a:ext>
                </a:extLst>
              </p:cNvPr>
              <p:cNvPicPr>
                <a:picLocks noChangeAspect="1"/>
              </p:cNvPicPr>
              <p:nvPr/>
            </p:nvPicPr>
            <p:blipFill>
              <a:blip r:embed="rId4">
                <a:duotone>
                  <a:srgbClr val="FFC000">
                    <a:shade val="45000"/>
                    <a:satMod val="135000"/>
                  </a:srgbClr>
                  <a:prstClr val="white"/>
                </a:duotone>
              </a:blip>
              <a:stretch>
                <a:fillRect/>
              </a:stretch>
            </p:blipFill>
            <p:spPr>
              <a:xfrm>
                <a:off x="5190531" y="5032498"/>
                <a:ext cx="1887510" cy="1887510"/>
              </a:xfrm>
              <a:prstGeom prst="rect">
                <a:avLst/>
              </a:prstGeom>
            </p:spPr>
          </p:pic>
          <p:sp>
            <p:nvSpPr>
              <p:cNvPr id="70" name="正方形/長方形 69">
                <a:extLst>
                  <a:ext uri="{FF2B5EF4-FFF2-40B4-BE49-F238E27FC236}">
                    <a16:creationId xmlns:a16="http://schemas.microsoft.com/office/drawing/2014/main" id="{B062E85B-653F-2813-DF96-54536AC6EF10}"/>
                  </a:ext>
                </a:extLst>
              </p:cNvPr>
              <p:cNvSpPr/>
              <p:nvPr/>
            </p:nvSpPr>
            <p:spPr>
              <a:xfrm>
                <a:off x="5384451" y="4169859"/>
                <a:ext cx="3916231" cy="1167435"/>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0" lang="en-US" altLang="ja-JP" sz="5400" b="1" i="0" u="none" strike="noStrike" kern="0" cap="none" spc="200" normalizeH="0" baseline="0" noProof="0" dirty="0">
                    <a:ln w="19050">
                      <a:solidFill>
                        <a:prstClr val="white"/>
                      </a:solidFill>
                    </a:ln>
                    <a:solidFill>
                      <a:srgbClr val="FE5519"/>
                    </a:solidFill>
                    <a:effectLst/>
                    <a:uLnTx/>
                    <a:uFillTx/>
                    <a:latin typeface="DIN Alternate" panose="020B0500000000000000" pitchFamily="34" charset="0"/>
                    <a:ea typeface="Hiragino Sans W6" panose="020B0400000000000000" pitchFamily="34" charset="-128"/>
                    <a:cs typeface="+mn-cs"/>
                  </a:rPr>
                  <a:t>Store</a:t>
                </a:r>
              </a:p>
            </p:txBody>
          </p:sp>
          <p:sp>
            <p:nvSpPr>
              <p:cNvPr id="71" name="テキスト ボックス 70">
                <a:extLst>
                  <a:ext uri="{FF2B5EF4-FFF2-40B4-BE49-F238E27FC236}">
                    <a16:creationId xmlns:a16="http://schemas.microsoft.com/office/drawing/2014/main" id="{AA8BB6E4-F48C-EFBD-77E3-B1BDF40D2ECE}"/>
                  </a:ext>
                </a:extLst>
              </p:cNvPr>
              <p:cNvSpPr txBox="1"/>
              <p:nvPr/>
            </p:nvSpPr>
            <p:spPr>
              <a:xfrm>
                <a:off x="5103711" y="3702550"/>
                <a:ext cx="3819677" cy="42657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60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都心</a:t>
                </a:r>
                <a:r>
                  <a:rPr kumimoji="0" lang="en-US" altLang="ja-JP" sz="2000" b="1" i="0" u="none" strike="noStrike" kern="0" cap="none" spc="60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cs typeface="+mn-cs"/>
                  </a:rPr>
                  <a:t>/</a:t>
                </a:r>
                <a:r>
                  <a:rPr kumimoji="0" lang="ja-JP" altLang="en-US" sz="2000" b="1" i="0" u="none" strike="noStrike" kern="0" cap="none" spc="60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駅前の好立地にある</a:t>
                </a:r>
                <a:endParaRPr kumimoji="0" lang="en-US" altLang="ja-JP" sz="2000" b="1" i="0" u="none" strike="noStrike" kern="0" cap="none" spc="60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60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店舗型公衆喫煙所</a:t>
                </a:r>
              </a:p>
            </p:txBody>
          </p:sp>
        </p:grpSp>
        <p:pic>
          <p:nvPicPr>
            <p:cNvPr id="72" name="図 71" descr="黒い背景に白い文字がある&#10;&#10;中程度の精度で自動的に生成された説明">
              <a:extLst>
                <a:ext uri="{FF2B5EF4-FFF2-40B4-BE49-F238E27FC236}">
                  <a16:creationId xmlns:a16="http://schemas.microsoft.com/office/drawing/2014/main" id="{B87D1B8D-BFA0-AF79-00B4-1B952E4E396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978086" y="3419839"/>
              <a:ext cx="3075395" cy="805466"/>
            </a:xfrm>
            <a:prstGeom prst="rect">
              <a:avLst/>
            </a:prstGeom>
          </p:spPr>
        </p:pic>
        <p:sp>
          <p:nvSpPr>
            <p:cNvPr id="73" name="円/楕円 72">
              <a:extLst>
                <a:ext uri="{FF2B5EF4-FFF2-40B4-BE49-F238E27FC236}">
                  <a16:creationId xmlns:a16="http://schemas.microsoft.com/office/drawing/2014/main" id="{8C8D6B24-AC1F-962F-EC2E-A3BE394724BD}"/>
                </a:ext>
              </a:extLst>
            </p:cNvPr>
            <p:cNvSpPr>
              <a:spLocks noChangeAspect="1"/>
            </p:cNvSpPr>
            <p:nvPr/>
          </p:nvSpPr>
          <p:spPr>
            <a:xfrm>
              <a:off x="9669047" y="4490764"/>
              <a:ext cx="1693471" cy="1693060"/>
            </a:xfrm>
            <a:prstGeom prst="ellipse">
              <a:avLst/>
            </a:prstGeom>
            <a:solidFill>
              <a:srgbClr val="FE5519"/>
            </a:solidFill>
            <a:ln w="10795" cap="flat" cmpd="sng" algn="ctr">
              <a:solidFill>
                <a:srgbClr val="808080">
                  <a:lumMod val="20000"/>
                  <a:lumOff val="80000"/>
                </a:srgbClr>
              </a:solidFill>
              <a:prstDash val="solid"/>
            </a:ln>
            <a:effectLst>
              <a:reflection blurRad="6350" stA="35044" endPos="32628" dir="5400000" sy="-100000" algn="bl" rotWithShape="0"/>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ja-JP" sz="1100" b="1" i="0" u="none" strike="noStrike" kern="0" cap="none" spc="0" normalizeH="0" baseline="0" noProof="0" dirty="0">
                <a:ln>
                  <a:noFill/>
                </a:ln>
                <a:solidFill>
                  <a:prstClr val="white"/>
                </a:solidFill>
                <a:effectLst/>
                <a:uLnTx/>
                <a:uFillTx/>
                <a:latin typeface="Trebuchet MS"/>
                <a:ea typeface="游ゴシック"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ja-JP" sz="2000" b="1" i="0" u="none" strike="noStrike" kern="0" cap="none" spc="0"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a:ln>
                    <a:noFill/>
                  </a:ln>
                  <a:solidFill>
                    <a:prstClr val="white"/>
                  </a:solidFill>
                  <a:effectLst/>
                  <a:uLnTx/>
                  <a:uFillTx/>
                  <a:latin typeface="DIN Alternate" panose="020B0500000000000000" pitchFamily="34" charset="0"/>
                  <a:ea typeface="Hiragino Sans W7" panose="020B0400000000000000" pitchFamily="34" charset="-128"/>
                  <a:cs typeface="+mn-cs"/>
                </a:rPr>
                <a:t>独占</a:t>
              </a:r>
              <a:endParaRPr kumimoji="0" lang="en-US" altLang="ja-JP" sz="2000" b="1" i="0" u="none" strike="noStrike" kern="0" cap="none" spc="0"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a:ln>
                    <a:noFill/>
                  </a:ln>
                  <a:solidFill>
                    <a:prstClr val="white"/>
                  </a:solidFill>
                  <a:effectLst/>
                  <a:uLnTx/>
                  <a:uFillTx/>
                  <a:latin typeface="DIN Alternate" panose="020B0500000000000000" pitchFamily="34" charset="0"/>
                  <a:ea typeface="Hiragino Sans W7" panose="020B0400000000000000" pitchFamily="34" charset="-128"/>
                  <a:cs typeface="+mn-cs"/>
                </a:rPr>
                <a:t>保有空間</a:t>
              </a:r>
            </a:p>
          </p:txBody>
        </p:sp>
        <p:pic>
          <p:nvPicPr>
            <p:cNvPr id="74" name="図 73" descr="テキスト&#10;&#10;自動的に生成された説明">
              <a:extLst>
                <a:ext uri="{FF2B5EF4-FFF2-40B4-BE49-F238E27FC236}">
                  <a16:creationId xmlns:a16="http://schemas.microsoft.com/office/drawing/2014/main" id="{D5E2A908-27F8-0D15-F5E2-29F6ED3411F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911473" y="4838292"/>
              <a:ext cx="1208618" cy="383657"/>
            </a:xfrm>
            <a:prstGeom prst="rect">
              <a:avLst/>
            </a:prstGeom>
          </p:spPr>
        </p:pic>
        <p:sp>
          <p:nvSpPr>
            <p:cNvPr id="75" name="テキスト ボックス 74">
              <a:extLst>
                <a:ext uri="{FF2B5EF4-FFF2-40B4-BE49-F238E27FC236}">
                  <a16:creationId xmlns:a16="http://schemas.microsoft.com/office/drawing/2014/main" id="{01CB317A-E6F3-8BE6-BD24-919A8B446802}"/>
                </a:ext>
              </a:extLst>
            </p:cNvPr>
            <p:cNvSpPr txBox="1"/>
            <p:nvPr/>
          </p:nvSpPr>
          <p:spPr>
            <a:xfrm>
              <a:off x="5287492" y="6367817"/>
              <a:ext cx="3452116" cy="348893"/>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srgbClr val="575757"/>
                  </a:solidFill>
                  <a:effectLst/>
                  <a:uLnTx/>
                  <a:uFillTx/>
                  <a:latin typeface="Trebuchet MS"/>
                  <a:ea typeface="游ゴシック" panose="020B0400000000000000" pitchFamily="34" charset="-128"/>
                  <a:cs typeface="+mn-cs"/>
                </a:rPr>
                <a:t>※</a:t>
              </a:r>
              <a:r>
                <a:rPr kumimoji="0" lang="ja-JP" altLang="en-US" sz="1200" b="0" i="0" u="none" strike="noStrike" kern="0" cap="none" spc="0" normalizeH="0" baseline="0" noProof="0">
                  <a:ln>
                    <a:noFill/>
                  </a:ln>
                  <a:solidFill>
                    <a:srgbClr val="575757"/>
                  </a:solidFill>
                  <a:effectLst/>
                  <a:uLnTx/>
                  <a:uFillTx/>
                  <a:latin typeface="Trebuchet MS"/>
                  <a:ea typeface="游ゴシック" panose="020B0400000000000000" pitchFamily="34" charset="-128"/>
                  <a:cs typeface="+mn-cs"/>
                </a:rPr>
                <a:t>オフィスビル内</a:t>
              </a:r>
              <a:r>
                <a:rPr kumimoji="0" lang="ja-JP" altLang="en-US" sz="1200" kern="0">
                  <a:solidFill>
                    <a:srgbClr val="575757"/>
                  </a:solidFill>
                  <a:latin typeface="Trebuchet MS"/>
                  <a:ea typeface="游ゴシック" panose="020B0400000000000000" pitchFamily="34" charset="-128"/>
                </a:rPr>
                <a:t>にも</a:t>
              </a:r>
              <a:r>
                <a:rPr kumimoji="0" lang="ja-JP" altLang="en-US" sz="1200" b="0" i="0" u="none" strike="noStrike" kern="0" cap="none" spc="0" normalizeH="0" baseline="0" noProof="0">
                  <a:ln>
                    <a:noFill/>
                  </a:ln>
                  <a:solidFill>
                    <a:srgbClr val="575757"/>
                  </a:solidFill>
                  <a:effectLst/>
                  <a:uLnTx/>
                  <a:uFillTx/>
                  <a:latin typeface="Trebuchet MS"/>
                  <a:ea typeface="游ゴシック" panose="020B0400000000000000" pitchFamily="34" charset="-128"/>
                  <a:cs typeface="+mn-cs"/>
                </a:rPr>
                <a:t>設置</a:t>
              </a:r>
              <a:endParaRPr kumimoji="0" lang="ja-JP" altLang="en-US" sz="1200" b="0" i="0" u="none" strike="noStrike" kern="0" cap="none" spc="0" normalizeH="0" baseline="0" noProof="0" dirty="0" err="1">
                <a:ln>
                  <a:noFill/>
                </a:ln>
                <a:solidFill>
                  <a:srgbClr val="575757"/>
                </a:solidFill>
                <a:effectLst/>
                <a:uLnTx/>
                <a:uFillTx/>
                <a:latin typeface="Trebuchet MS"/>
                <a:ea typeface="游ゴシック" panose="020B0400000000000000" pitchFamily="34" charset="-128"/>
                <a:cs typeface="+mn-cs"/>
              </a:endParaRPr>
            </a:p>
          </p:txBody>
        </p:sp>
      </p:grpSp>
      <p:grpSp>
        <p:nvGrpSpPr>
          <p:cNvPr id="87" name="グループ化 86">
            <a:extLst>
              <a:ext uri="{FF2B5EF4-FFF2-40B4-BE49-F238E27FC236}">
                <a16:creationId xmlns:a16="http://schemas.microsoft.com/office/drawing/2014/main" id="{4EB4F444-404D-94B6-E0F0-335A980506F9}"/>
              </a:ext>
            </a:extLst>
          </p:cNvPr>
          <p:cNvGrpSpPr>
            <a:grpSpLocks noChangeAspect="1"/>
          </p:cNvGrpSpPr>
          <p:nvPr/>
        </p:nvGrpSpPr>
        <p:grpSpPr>
          <a:xfrm>
            <a:off x="7534631" y="1663332"/>
            <a:ext cx="4059385" cy="1887903"/>
            <a:chOff x="7795865" y="1947861"/>
            <a:chExt cx="3354864" cy="1560251"/>
          </a:xfrm>
        </p:grpSpPr>
        <p:sp>
          <p:nvSpPr>
            <p:cNvPr id="77" name="テキスト ボックス 76">
              <a:extLst>
                <a:ext uri="{FF2B5EF4-FFF2-40B4-BE49-F238E27FC236}">
                  <a16:creationId xmlns:a16="http://schemas.microsoft.com/office/drawing/2014/main" id="{704FD231-6D04-775A-AD54-6ECA776C1B0B}"/>
                </a:ext>
              </a:extLst>
            </p:cNvPr>
            <p:cNvSpPr txBox="1"/>
            <p:nvPr/>
          </p:nvSpPr>
          <p:spPr>
            <a:xfrm>
              <a:off x="7795867" y="1947861"/>
              <a:ext cx="978383" cy="992008"/>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7200" b="1" dirty="0">
                  <a:solidFill>
                    <a:srgbClr val="FE5519"/>
                  </a:solidFill>
                  <a:latin typeface="DIN Alternate" panose="020B0500000000000000" pitchFamily="34" charset="0"/>
                  <a:ea typeface="Hiragino Sans W6" panose="020B0400000000000000" pitchFamily="34" charset="-128"/>
                </a:rPr>
                <a:t>9</a:t>
              </a:r>
              <a:r>
                <a:rPr kumimoji="1" lang="en-US" altLang="ja-JP" sz="72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0</a:t>
              </a:r>
              <a:endParaRPr kumimoji="1" lang="en-US" altLang="ja-JP" sz="66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endParaRPr>
            </a:p>
          </p:txBody>
        </p:sp>
        <p:sp>
          <p:nvSpPr>
            <p:cNvPr id="78" name="テキスト ボックス 77">
              <a:extLst>
                <a:ext uri="{FF2B5EF4-FFF2-40B4-BE49-F238E27FC236}">
                  <a16:creationId xmlns:a16="http://schemas.microsoft.com/office/drawing/2014/main" id="{3352C0FE-90E1-BC8E-9C27-E73C685F8ED5}"/>
                </a:ext>
              </a:extLst>
            </p:cNvPr>
            <p:cNvSpPr txBox="1"/>
            <p:nvPr/>
          </p:nvSpPr>
          <p:spPr>
            <a:xfrm>
              <a:off x="8682512" y="2192292"/>
              <a:ext cx="449935" cy="75545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施設</a:t>
              </a:r>
              <a:endParaRPr kumimoji="1" lang="en-US" altLang="ja-JP" sz="2400" b="0" i="0" u="none" strike="noStrike" kern="1200" cap="none" spc="0" normalizeH="0" baseline="0" noProof="0" dirty="0">
                <a:ln>
                  <a:noFill/>
                </a:ln>
                <a:solidFill>
                  <a:srgbClr val="FE5519"/>
                </a:solidFill>
                <a:effectLst/>
                <a:uLnTx/>
                <a:uFillTx/>
                <a:latin typeface="Hiragino Sans W4" panose="020B0400000000000000" pitchFamily="34" charset="-128"/>
                <a:ea typeface="Hiragino Sans W4" panose="020B0400000000000000" pitchFamily="34" charset="-128"/>
                <a:cs typeface="+mn-cs"/>
              </a:endParaRPr>
            </a:p>
          </p:txBody>
        </p:sp>
        <p:sp>
          <p:nvSpPr>
            <p:cNvPr id="79" name="加算記号 78">
              <a:extLst>
                <a:ext uri="{FF2B5EF4-FFF2-40B4-BE49-F238E27FC236}">
                  <a16:creationId xmlns:a16="http://schemas.microsoft.com/office/drawing/2014/main" id="{24D55F19-284B-00EC-B67B-F7C3D816C010}"/>
                </a:ext>
              </a:extLst>
            </p:cNvPr>
            <p:cNvSpPr>
              <a:spLocks noChangeAspect="1"/>
            </p:cNvSpPr>
            <p:nvPr/>
          </p:nvSpPr>
          <p:spPr>
            <a:xfrm rot="2647515">
              <a:off x="9171732" y="2203176"/>
              <a:ext cx="554211" cy="554211"/>
            </a:xfrm>
            <a:prstGeom prst="mathPlus">
              <a:avLst>
                <a:gd name="adj1" fmla="val 14865"/>
              </a:avLst>
            </a:prstGeom>
            <a:solidFill>
              <a:srgbClr val="FE5519"/>
            </a:solidFill>
            <a:ln w="19050" cap="rnd" cmpd="sng" algn="ctr">
              <a:solidFill>
                <a:srgbClr val="FE551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rgbClr val="FFFFFF"/>
                </a:solidFill>
                <a:effectLst/>
                <a:uLnTx/>
                <a:uFillTx/>
                <a:latin typeface="Hiragino Sans W5" panose="020B0400000000000000" pitchFamily="34" charset="-128"/>
                <a:ea typeface="Hiragino Sans W5" panose="020B0400000000000000" pitchFamily="34" charset="-128"/>
                <a:cs typeface="+mn-cs"/>
              </a:endParaRPr>
            </a:p>
          </p:txBody>
        </p:sp>
        <p:sp>
          <p:nvSpPr>
            <p:cNvPr id="83" name="テキスト ボックス 82">
              <a:extLst>
                <a:ext uri="{FF2B5EF4-FFF2-40B4-BE49-F238E27FC236}">
                  <a16:creationId xmlns:a16="http://schemas.microsoft.com/office/drawing/2014/main" id="{49FF8B17-64F3-121B-74CC-5371EE3C1BF7}"/>
                </a:ext>
              </a:extLst>
            </p:cNvPr>
            <p:cNvSpPr txBox="1"/>
            <p:nvPr/>
          </p:nvSpPr>
          <p:spPr>
            <a:xfrm>
              <a:off x="7795865" y="3298264"/>
              <a:ext cx="3354864" cy="209848"/>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lumMod val="85000"/>
                      <a:lumOff val="15000"/>
                    </a:prstClr>
                  </a:solidFill>
                  <a:effectLst/>
                  <a:uLnTx/>
                  <a:uFillTx/>
                  <a:latin typeface="Hiragino Sans W3" panose="020B0400000000000000" pitchFamily="34" charset="-128"/>
                  <a:ea typeface="Hiragino Sans W3" panose="020B0400000000000000" pitchFamily="34" charset="-128"/>
                  <a:cs typeface="+mn-cs"/>
                </a:rPr>
                <a:t>※2024</a:t>
              </a:r>
              <a:r>
                <a:rPr kumimoji="1" lang="ja-JP" altLang="en-US" sz="1050" b="0" i="0" u="none" strike="noStrike" kern="1200" cap="none" spc="0" normalizeH="0" baseline="0" noProof="0">
                  <a:ln>
                    <a:noFill/>
                  </a:ln>
                  <a:solidFill>
                    <a:prstClr val="black">
                      <a:lumMod val="85000"/>
                      <a:lumOff val="15000"/>
                    </a:prstClr>
                  </a:solidFill>
                  <a:effectLst/>
                  <a:uLnTx/>
                  <a:uFillTx/>
                  <a:latin typeface="Hiragino Sans W3" panose="020B0400000000000000" pitchFamily="34" charset="-128"/>
                  <a:ea typeface="Hiragino Sans W3" panose="020B0400000000000000" pitchFamily="34" charset="-128"/>
                  <a:cs typeface="+mn-cs"/>
                </a:rPr>
                <a:t>年</a:t>
              </a:r>
              <a:r>
                <a:rPr lang="en-US" altLang="ja-JP" sz="1050" dirty="0">
                  <a:solidFill>
                    <a:prstClr val="black">
                      <a:lumMod val="85000"/>
                      <a:lumOff val="15000"/>
                    </a:prstClr>
                  </a:solidFill>
                  <a:latin typeface="Hiragino Sans W3" panose="020B0400000000000000" pitchFamily="34" charset="-128"/>
                  <a:ea typeface="Hiragino Sans W3" panose="020B0400000000000000" pitchFamily="34" charset="-128"/>
                </a:rPr>
                <a:t>9</a:t>
              </a:r>
              <a:r>
                <a:rPr kumimoji="1" lang="ja-JP" altLang="en-US" sz="1050" b="0" i="0" u="none" strike="noStrike" kern="1200" cap="none" spc="0" normalizeH="0" baseline="0" noProof="0">
                  <a:ln>
                    <a:noFill/>
                  </a:ln>
                  <a:solidFill>
                    <a:prstClr val="black">
                      <a:lumMod val="85000"/>
                      <a:lumOff val="15000"/>
                    </a:prstClr>
                  </a:solidFill>
                  <a:effectLst/>
                  <a:uLnTx/>
                  <a:uFillTx/>
                  <a:latin typeface="Hiragino Sans W3" panose="020B0400000000000000" pitchFamily="34" charset="-128"/>
                  <a:ea typeface="Hiragino Sans W3" panose="020B0400000000000000" pitchFamily="34" charset="-128"/>
                  <a:cs typeface="+mn-cs"/>
                </a:rPr>
                <a:t>月時点、月間のべリーチ数、施設によって変動あり</a:t>
              </a:r>
              <a:endParaRPr kumimoji="1" lang="en-US" altLang="ja-JP" sz="1050" b="0" i="0" u="none" strike="noStrike" kern="1200" cap="none" spc="0" normalizeH="0" baseline="0" noProof="0" dirty="0">
                <a:ln>
                  <a:noFill/>
                </a:ln>
                <a:solidFill>
                  <a:prstClr val="black">
                    <a:lumMod val="85000"/>
                    <a:lumOff val="15000"/>
                  </a:prstClr>
                </a:solidFill>
                <a:effectLst/>
                <a:uLnTx/>
                <a:uFillTx/>
                <a:latin typeface="Hiragino Sans W3" panose="020B0400000000000000" pitchFamily="34" charset="-128"/>
                <a:ea typeface="Hiragino Sans W3" panose="020B0400000000000000" pitchFamily="34" charset="-128"/>
                <a:cs typeface="+mn-cs"/>
              </a:endParaRPr>
            </a:p>
          </p:txBody>
        </p:sp>
      </p:grpSp>
      <p:cxnSp>
        <p:nvCxnSpPr>
          <p:cNvPr id="88" name="直線コネクタ 87">
            <a:extLst>
              <a:ext uri="{FF2B5EF4-FFF2-40B4-BE49-F238E27FC236}">
                <a16:creationId xmlns:a16="http://schemas.microsoft.com/office/drawing/2014/main" id="{496D4A85-57B0-044D-C5C9-D2E0AE9F8F39}"/>
              </a:ext>
            </a:extLst>
          </p:cNvPr>
          <p:cNvCxnSpPr>
            <a:cxnSpLocks/>
          </p:cNvCxnSpPr>
          <p:nvPr/>
        </p:nvCxnSpPr>
        <p:spPr>
          <a:xfrm>
            <a:off x="7534633" y="2869515"/>
            <a:ext cx="3881786" cy="0"/>
          </a:xfrm>
          <a:prstGeom prst="line">
            <a:avLst/>
          </a:prstGeom>
          <a:ln w="12700">
            <a:solidFill>
              <a:srgbClr val="FE5519"/>
            </a:solidFill>
          </a:ln>
          <a:effectLst/>
        </p:spPr>
        <p:style>
          <a:lnRef idx="2">
            <a:schemeClr val="accent1"/>
          </a:lnRef>
          <a:fillRef idx="0">
            <a:schemeClr val="accent1"/>
          </a:fillRef>
          <a:effectRef idx="1">
            <a:schemeClr val="accent1"/>
          </a:effectRef>
          <a:fontRef idx="minor">
            <a:schemeClr val="tx1"/>
          </a:fontRef>
        </p:style>
      </p:cxnSp>
      <p:grpSp>
        <p:nvGrpSpPr>
          <p:cNvPr id="3" name="グループ化 2">
            <a:extLst>
              <a:ext uri="{FF2B5EF4-FFF2-40B4-BE49-F238E27FC236}">
                <a16:creationId xmlns:a16="http://schemas.microsoft.com/office/drawing/2014/main" id="{255634DE-325A-AFA3-CC4D-477E161B8781}"/>
              </a:ext>
            </a:extLst>
          </p:cNvPr>
          <p:cNvGrpSpPr/>
          <p:nvPr/>
        </p:nvGrpSpPr>
        <p:grpSpPr>
          <a:xfrm>
            <a:off x="1725971" y="4062626"/>
            <a:ext cx="8282885" cy="1484646"/>
            <a:chOff x="1725971" y="4062626"/>
            <a:chExt cx="8282885" cy="1484646"/>
          </a:xfrm>
        </p:grpSpPr>
        <p:sp>
          <p:nvSpPr>
            <p:cNvPr id="91" name="正方形/長方形 90">
              <a:extLst>
                <a:ext uri="{FF2B5EF4-FFF2-40B4-BE49-F238E27FC236}">
                  <a16:creationId xmlns:a16="http://schemas.microsoft.com/office/drawing/2014/main" id="{DC4A5B13-B2F1-40CA-DB31-3FEEC6CDECE4}"/>
                </a:ext>
              </a:extLst>
            </p:cNvPr>
            <p:cNvSpPr/>
            <p:nvPr/>
          </p:nvSpPr>
          <p:spPr>
            <a:xfrm>
              <a:off x="1725971" y="4909156"/>
              <a:ext cx="3592953" cy="628774"/>
            </a:xfrm>
            <a:prstGeom prst="rect">
              <a:avLst/>
            </a:prstGeom>
            <a:solidFill>
              <a:srgbClr val="FE5519"/>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Arial" panose="020B0604020202020204" pitchFamily="34" charset="0"/>
                </a:rPr>
                <a:t>タッチ</a:t>
              </a:r>
              <a:r>
                <a:rPr kumimoji="1" lang="en-US" altLang="ja-JP" sz="1800" b="0"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Arial" panose="020B0604020202020204" pitchFamily="34" charset="0"/>
                </a:rPr>
                <a:t>&amp;</a:t>
              </a:r>
              <a:r>
                <a:rPr kumimoji="1" lang="ja-JP" altLang="en-US" sz="1800" b="0"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Arial" panose="020B0604020202020204" pitchFamily="34" charset="0"/>
                </a:rPr>
                <a:t>トライ</a:t>
              </a:r>
              <a:endParaRPr kumimoji="1" lang="ja-JP" altLang="en-US" sz="1800" b="0"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Arial" panose="020B0604020202020204" pitchFamily="34" charset="0"/>
              </a:endParaRPr>
            </a:p>
          </p:txBody>
        </p:sp>
        <p:sp>
          <p:nvSpPr>
            <p:cNvPr id="92" name="正方形/長方形 91">
              <a:extLst>
                <a:ext uri="{FF2B5EF4-FFF2-40B4-BE49-F238E27FC236}">
                  <a16:creationId xmlns:a16="http://schemas.microsoft.com/office/drawing/2014/main" id="{4ECE7D4E-D58A-F786-77B3-4C6A089512B9}"/>
                </a:ext>
              </a:extLst>
            </p:cNvPr>
            <p:cNvSpPr/>
            <p:nvPr/>
          </p:nvSpPr>
          <p:spPr>
            <a:xfrm>
              <a:off x="6415903" y="4062626"/>
              <a:ext cx="3592953" cy="628774"/>
            </a:xfrm>
            <a:prstGeom prst="rect">
              <a:avLst/>
            </a:prstGeom>
            <a:solidFill>
              <a:srgbClr val="FE5519"/>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サンプリング</a:t>
              </a:r>
              <a:endParaRPr kumimoji="1" lang="ja-JP" altLang="en-US" sz="18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p:txBody>
        </p:sp>
        <p:sp>
          <p:nvSpPr>
            <p:cNvPr id="93" name="正方形/長方形 92">
              <a:extLst>
                <a:ext uri="{FF2B5EF4-FFF2-40B4-BE49-F238E27FC236}">
                  <a16:creationId xmlns:a16="http://schemas.microsoft.com/office/drawing/2014/main" id="{60E4F5CD-CAF4-F8F2-6462-7BFF16688DC5}"/>
                </a:ext>
              </a:extLst>
            </p:cNvPr>
            <p:cNvSpPr/>
            <p:nvPr/>
          </p:nvSpPr>
          <p:spPr>
            <a:xfrm>
              <a:off x="1725971" y="4062626"/>
              <a:ext cx="3592953" cy="628774"/>
            </a:xfrm>
            <a:prstGeom prst="rect">
              <a:avLst/>
            </a:prstGeom>
            <a:solidFill>
              <a:srgbClr val="FE5519"/>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Arial" panose="020B0604020202020204" pitchFamily="34" charset="0"/>
                </a:rPr>
                <a:t>ポスター掲出</a:t>
              </a:r>
              <a:endParaRPr kumimoji="1" lang="ja-JP" altLang="en-US" sz="1800" b="0"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Arial" panose="020B0604020202020204" pitchFamily="34" charset="0"/>
              </a:endParaRPr>
            </a:p>
          </p:txBody>
        </p:sp>
        <p:sp>
          <p:nvSpPr>
            <p:cNvPr id="94" name="正方形/長方形 93">
              <a:extLst>
                <a:ext uri="{FF2B5EF4-FFF2-40B4-BE49-F238E27FC236}">
                  <a16:creationId xmlns:a16="http://schemas.microsoft.com/office/drawing/2014/main" id="{F11224F6-5AEF-0E5E-B81D-F1C95D628C4D}"/>
                </a:ext>
              </a:extLst>
            </p:cNvPr>
            <p:cNvSpPr/>
            <p:nvPr/>
          </p:nvSpPr>
          <p:spPr>
            <a:xfrm>
              <a:off x="6415902" y="4918498"/>
              <a:ext cx="3592953" cy="628774"/>
            </a:xfrm>
            <a:prstGeom prst="rect">
              <a:avLst/>
            </a:prstGeom>
            <a:solidFill>
              <a:srgbClr val="FE5519"/>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セールス</a:t>
              </a:r>
              <a:endParaRPr kumimoji="1" lang="en-US" altLang="ja-JP" sz="18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プロモーション</a:t>
              </a:r>
              <a:endParaRPr kumimoji="1" lang="ja-JP" altLang="en-US" sz="18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p:txBody>
        </p:sp>
      </p:grpSp>
      <p:sp>
        <p:nvSpPr>
          <p:cNvPr id="95" name="テキスト ボックス 94">
            <a:extLst>
              <a:ext uri="{FF2B5EF4-FFF2-40B4-BE49-F238E27FC236}">
                <a16:creationId xmlns:a16="http://schemas.microsoft.com/office/drawing/2014/main" id="{19041DCC-5BC9-856E-2AC6-7A5A7E01898D}"/>
              </a:ext>
            </a:extLst>
          </p:cNvPr>
          <p:cNvSpPr txBox="1"/>
          <p:nvPr/>
        </p:nvSpPr>
        <p:spPr>
          <a:xfrm>
            <a:off x="588670" y="6042304"/>
            <a:ext cx="10669127" cy="400110"/>
          </a:xfrm>
          <a:prstGeom prst="rect">
            <a:avLst/>
          </a:prstGeom>
          <a:noFill/>
          <a:effectLst/>
        </p:spPr>
        <p:txBody>
          <a:bodyPr wrap="square" rtlCol="0" anchor="ctr">
            <a:spAutoFit/>
          </a:bodyPr>
          <a:lstStyle/>
          <a:p>
            <a:pPr marL="0" marR="0" lvl="0" indent="0" algn="ctr" defTabSz="914400" rtl="0" eaLnBrk="1" fontAlgn="auto" latinLnBrk="0" hangingPunct="1">
              <a:lnSpc>
                <a:spcPct val="100000"/>
              </a:lnSpc>
              <a:spcBef>
                <a:spcPts val="140"/>
              </a:spcBef>
              <a:spcAft>
                <a:spcPts val="0"/>
              </a:spcAft>
              <a:buClrTx/>
              <a:buSzTx/>
              <a:buFontTx/>
              <a:buNone/>
              <a:tabLst/>
              <a:defRPr/>
            </a:pPr>
            <a:r>
              <a:rPr kumimoji="1" lang="en-US" altLang="ja-JP" sz="2000" b="1" i="0" u="none" strike="noStrike" kern="1200" cap="none" spc="600" normalizeH="0" baseline="0" noProof="0" dirty="0">
                <a:ln>
                  <a:noFill/>
                </a:ln>
                <a:solidFill>
                  <a:srgbClr val="FE5519"/>
                </a:solidFill>
                <a:effectLst/>
                <a:uLnTx/>
                <a:uFillTx/>
                <a:latin typeface="Hiragino Sans W8" panose="020B0400000000000000" pitchFamily="34" charset="-128"/>
                <a:ea typeface="Hiragino Sans W8" panose="020B0400000000000000" pitchFamily="34" charset="-128"/>
                <a:cs typeface="+mn-cs"/>
              </a:rPr>
              <a:t>BREAK</a:t>
            </a:r>
            <a:r>
              <a:rPr kumimoji="1" lang="ja-JP" altLang="en-US" sz="2000" b="1" i="0" u="none" strike="noStrike" kern="1200" cap="none" spc="600" normalizeH="0" baseline="0" noProof="0">
                <a:ln>
                  <a:noFill/>
                </a:ln>
                <a:solidFill>
                  <a:srgbClr val="FE5519"/>
                </a:solidFill>
                <a:effectLst/>
                <a:uLnTx/>
                <a:uFillTx/>
                <a:latin typeface="Hiragino Sans W8" panose="020B0400000000000000" pitchFamily="34" charset="-128"/>
                <a:ea typeface="Hiragino Sans W8" panose="020B0400000000000000" pitchFamily="34" charset="-128"/>
                <a:cs typeface="+mn-cs"/>
              </a:rPr>
              <a:t>広告視聴から商品体験まで一連の流れを喫煙所内で完結</a:t>
            </a:r>
            <a:endParaRPr kumimoji="1" lang="en-US" altLang="ja-JP" sz="3200" b="1" i="0" u="none" strike="noStrike" kern="1200" cap="none" spc="600" normalizeH="0" baseline="0" noProof="0" dirty="0">
              <a:ln>
                <a:noFill/>
              </a:ln>
              <a:solidFill>
                <a:srgbClr val="FE5519"/>
              </a:solidFill>
              <a:effectLst/>
              <a:uLnTx/>
              <a:uFillTx/>
              <a:latin typeface="Hiragino Sans W8" panose="020B0400000000000000" pitchFamily="34" charset="-128"/>
              <a:ea typeface="Hiragino Sans W8" panose="020B0400000000000000" pitchFamily="34" charset="-128"/>
              <a:cs typeface="+mn-cs"/>
            </a:endParaRPr>
          </a:p>
        </p:txBody>
      </p:sp>
      <p:sp>
        <p:nvSpPr>
          <p:cNvPr id="4" name="テキスト ボックス 3">
            <a:extLst>
              <a:ext uri="{FF2B5EF4-FFF2-40B4-BE49-F238E27FC236}">
                <a16:creationId xmlns:a16="http://schemas.microsoft.com/office/drawing/2014/main" id="{F4697575-BABF-026A-9DF8-A9378EC22B65}"/>
              </a:ext>
            </a:extLst>
          </p:cNvPr>
          <p:cNvSpPr txBox="1"/>
          <p:nvPr/>
        </p:nvSpPr>
        <p:spPr>
          <a:xfrm>
            <a:off x="10971042" y="1948837"/>
            <a:ext cx="449935" cy="70788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万人</a:t>
            </a:r>
            <a:endParaRPr kumimoji="1" lang="en-US" altLang="ja-JP" sz="2000" b="0" i="0" u="none" strike="noStrike" kern="1200" cap="none" spc="0" normalizeH="0" baseline="0" noProof="0" dirty="0">
              <a:ln>
                <a:noFill/>
              </a:ln>
              <a:solidFill>
                <a:srgbClr val="FE5519"/>
              </a:solidFill>
              <a:effectLst/>
              <a:uLnTx/>
              <a:uFillTx/>
              <a:latin typeface="Hiragino Sans W4" panose="020B0400000000000000" pitchFamily="34" charset="-128"/>
              <a:ea typeface="Hiragino Sans W4" panose="020B0400000000000000" pitchFamily="34" charset="-128"/>
              <a:cs typeface="+mn-cs"/>
            </a:endParaRPr>
          </a:p>
        </p:txBody>
      </p:sp>
      <p:sp>
        <p:nvSpPr>
          <p:cNvPr id="6" name="テキスト ボックス 5">
            <a:extLst>
              <a:ext uri="{FF2B5EF4-FFF2-40B4-BE49-F238E27FC236}">
                <a16:creationId xmlns:a16="http://schemas.microsoft.com/office/drawing/2014/main" id="{61C7BB2E-6A14-F71C-312D-EADB1429B38B}"/>
              </a:ext>
            </a:extLst>
          </p:cNvPr>
          <p:cNvSpPr txBox="1"/>
          <p:nvPr/>
        </p:nvSpPr>
        <p:spPr>
          <a:xfrm>
            <a:off x="9941503" y="1716035"/>
            <a:ext cx="1244752" cy="110799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6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1</a:t>
            </a:r>
            <a:r>
              <a:rPr kumimoji="1" lang="en-US" altLang="ja-JP" sz="44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 </a:t>
            </a:r>
            <a:r>
              <a:rPr kumimoji="1" lang="en-US" altLang="ja-JP" sz="66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5</a:t>
            </a:r>
            <a:endParaRPr kumimoji="1" lang="en-US" altLang="ja-JP" sz="60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endParaRPr>
          </a:p>
        </p:txBody>
      </p:sp>
      <p:sp>
        <p:nvSpPr>
          <p:cNvPr id="7" name="テキスト ボックス 6">
            <a:extLst>
              <a:ext uri="{FF2B5EF4-FFF2-40B4-BE49-F238E27FC236}">
                <a16:creationId xmlns:a16="http://schemas.microsoft.com/office/drawing/2014/main" id="{FB228664-73F6-C421-7AE6-BC11035AA5AA}"/>
              </a:ext>
            </a:extLst>
          </p:cNvPr>
          <p:cNvSpPr txBox="1"/>
          <p:nvPr/>
        </p:nvSpPr>
        <p:spPr>
          <a:xfrm>
            <a:off x="10202477" y="2069769"/>
            <a:ext cx="449935" cy="369332"/>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cs typeface="+mn-cs"/>
              </a:rPr>
              <a:t>〜</a:t>
            </a:r>
          </a:p>
        </p:txBody>
      </p:sp>
    </p:spTree>
    <p:extLst>
      <p:ext uri="{BB962C8B-B14F-4D97-AF65-F5344CB8AC3E}">
        <p14:creationId xmlns:p14="http://schemas.microsoft.com/office/powerpoint/2010/main" val="3868140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2" name="図 31" descr="黒い背景に白い文字がある&#10;&#10;中程度の精度で自動的に生成された説明">
            <a:extLst>
              <a:ext uri="{FF2B5EF4-FFF2-40B4-BE49-F238E27FC236}">
                <a16:creationId xmlns:a16="http://schemas.microsoft.com/office/drawing/2014/main" id="{947A7861-FF56-DF85-E298-786B754EDB4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33" name="図 32" descr="黒い背景に白い文字がある&#10;&#10;中程度の精度で自動的に生成された説明">
            <a:extLst>
              <a:ext uri="{FF2B5EF4-FFF2-40B4-BE49-F238E27FC236}">
                <a16:creationId xmlns:a16="http://schemas.microsoft.com/office/drawing/2014/main" id="{A5AC1EAE-3750-24A3-C9BD-C3154E26D7B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35" name="テキスト ボックス 34">
            <a:extLst>
              <a:ext uri="{FF2B5EF4-FFF2-40B4-BE49-F238E27FC236}">
                <a16:creationId xmlns:a16="http://schemas.microsoft.com/office/drawing/2014/main" id="{7520B9ED-52F0-A4BF-2B35-55A0804DF75E}"/>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sp>
        <p:nvSpPr>
          <p:cNvPr id="63" name="テキスト ボックス 62">
            <a:extLst>
              <a:ext uri="{FF2B5EF4-FFF2-40B4-BE49-F238E27FC236}">
                <a16:creationId xmlns:a16="http://schemas.microsoft.com/office/drawing/2014/main" id="{D82CA8EF-D27C-F0D0-F80C-826B46A8024F}"/>
              </a:ext>
            </a:extLst>
          </p:cNvPr>
          <p:cNvSpPr txBox="1"/>
          <p:nvPr/>
        </p:nvSpPr>
        <p:spPr>
          <a:xfrm>
            <a:off x="2168940" y="211345"/>
            <a:ext cx="914400" cy="28620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r>
              <a:rPr lang="ja-JP" altLang="en-US" sz="2200" b="1" spc="300">
                <a:solidFill>
                  <a:srgbClr val="FF6E26"/>
                </a:solidFill>
                <a:latin typeface="Hiragino Sans W7" panose="020B0400000000000000" pitchFamily="34" charset="-128"/>
                <a:ea typeface="Hiragino Sans W7" panose="020B0400000000000000" pitchFamily="34" charset="-128"/>
              </a:rPr>
              <a:t>対象例</a:t>
            </a:r>
            <a:endParaRPr kumimoji="1" lang="en-US" altLang="ja-JP" sz="2200" b="1" spc="300" dirty="0">
              <a:solidFill>
                <a:srgbClr val="FF6E26"/>
              </a:solidFill>
              <a:latin typeface="Hiragino Sans W7" panose="020B0400000000000000" pitchFamily="34" charset="-128"/>
              <a:ea typeface="Hiragino Sans W7" panose="020B0400000000000000" pitchFamily="34" charset="-128"/>
            </a:endParaRPr>
          </a:p>
        </p:txBody>
      </p:sp>
      <p:cxnSp>
        <p:nvCxnSpPr>
          <p:cNvPr id="5" name="直線コネクタ 4">
            <a:extLst>
              <a:ext uri="{FF2B5EF4-FFF2-40B4-BE49-F238E27FC236}">
                <a16:creationId xmlns:a16="http://schemas.microsoft.com/office/drawing/2014/main" id="{5046E1E9-EDC4-03D0-94A1-B2A5618B1AB1}"/>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4DA4A1B1-DAF1-89D3-6E71-677A7AE5314B}"/>
              </a:ext>
            </a:extLst>
          </p:cNvPr>
          <p:cNvSpPr/>
          <p:nvPr/>
        </p:nvSpPr>
        <p:spPr>
          <a:xfrm>
            <a:off x="990600" y="1895701"/>
            <a:ext cx="3222171" cy="3918858"/>
          </a:xfrm>
          <a:prstGeom prst="rect">
            <a:avLst/>
          </a:prstGeom>
          <a:solidFill>
            <a:schemeClr val="bg1">
              <a:lumMod val="9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7" name="正方形/長方形 6">
            <a:extLst>
              <a:ext uri="{FF2B5EF4-FFF2-40B4-BE49-F238E27FC236}">
                <a16:creationId xmlns:a16="http://schemas.microsoft.com/office/drawing/2014/main" id="{D7A44280-7CE0-2A40-AD5A-1EC715C05E0E}"/>
              </a:ext>
            </a:extLst>
          </p:cNvPr>
          <p:cNvSpPr/>
          <p:nvPr/>
        </p:nvSpPr>
        <p:spPr>
          <a:xfrm>
            <a:off x="7979228" y="1895700"/>
            <a:ext cx="3222171" cy="3918858"/>
          </a:xfrm>
          <a:prstGeom prst="rect">
            <a:avLst/>
          </a:prstGeom>
          <a:solidFill>
            <a:schemeClr val="bg1">
              <a:lumMod val="9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8" name="正方形/長方形 7">
            <a:extLst>
              <a:ext uri="{FF2B5EF4-FFF2-40B4-BE49-F238E27FC236}">
                <a16:creationId xmlns:a16="http://schemas.microsoft.com/office/drawing/2014/main" id="{23DE1E88-AC70-69A6-15C3-9EF960B7D04B}"/>
              </a:ext>
            </a:extLst>
          </p:cNvPr>
          <p:cNvSpPr/>
          <p:nvPr/>
        </p:nvSpPr>
        <p:spPr>
          <a:xfrm>
            <a:off x="4484914" y="1895700"/>
            <a:ext cx="3222171" cy="3918859"/>
          </a:xfrm>
          <a:prstGeom prst="rect">
            <a:avLst/>
          </a:prstGeom>
          <a:solidFill>
            <a:schemeClr val="bg1">
              <a:lumMod val="9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pic>
        <p:nvPicPr>
          <p:cNvPr id="10" name="図 9" descr="グラフィカル ユーザー インターフェイス&#10;&#10;自動的に生成された説明">
            <a:extLst>
              <a:ext uri="{FF2B5EF4-FFF2-40B4-BE49-F238E27FC236}">
                <a16:creationId xmlns:a16="http://schemas.microsoft.com/office/drawing/2014/main" id="{19B7D614-11B1-45D8-0C4B-A6F46D51CDEB}"/>
              </a:ext>
            </a:extLst>
          </p:cNvPr>
          <p:cNvPicPr>
            <a:picLocks noChangeAspect="1"/>
          </p:cNvPicPr>
          <p:nvPr/>
        </p:nvPicPr>
        <p:blipFill>
          <a:blip r:embed="rId7" cstate="hqprint">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207329" y="3552885"/>
            <a:ext cx="2843570" cy="1700378"/>
          </a:xfrm>
          <a:prstGeom prst="rect">
            <a:avLst/>
          </a:prstGeom>
        </p:spPr>
      </p:pic>
      <p:sp>
        <p:nvSpPr>
          <p:cNvPr id="11" name="テキスト ボックス 10">
            <a:extLst>
              <a:ext uri="{FF2B5EF4-FFF2-40B4-BE49-F238E27FC236}">
                <a16:creationId xmlns:a16="http://schemas.microsoft.com/office/drawing/2014/main" id="{4F8C3C7F-DBA0-F60C-4A34-C7B66244B92B}"/>
              </a:ext>
            </a:extLst>
          </p:cNvPr>
          <p:cNvSpPr txBox="1"/>
          <p:nvPr/>
        </p:nvSpPr>
        <p:spPr>
          <a:xfrm>
            <a:off x="2144486" y="2249353"/>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a:solidFill>
                  <a:srgbClr val="FF6E26"/>
                </a:solidFill>
              </a:rPr>
              <a:t>男性向け化粧品</a:t>
            </a:r>
            <a:endParaRPr kumimoji="1" lang="en-US" altLang="ja-JP" dirty="0">
              <a:solidFill>
                <a:srgbClr val="FF6E26"/>
              </a:solidFill>
            </a:endParaRPr>
          </a:p>
          <a:p>
            <a:pPr algn="ctr"/>
            <a:r>
              <a:rPr lang="ja-JP" altLang="en-US">
                <a:solidFill>
                  <a:srgbClr val="FF6E26"/>
                </a:solidFill>
              </a:rPr>
              <a:t>消費財メーカー様</a:t>
            </a:r>
            <a:endParaRPr kumimoji="1" lang="ja-JP" altLang="en-US" dirty="0" err="1">
              <a:solidFill>
                <a:srgbClr val="FF6E26"/>
              </a:solidFill>
            </a:endParaRPr>
          </a:p>
        </p:txBody>
      </p:sp>
      <p:pic>
        <p:nvPicPr>
          <p:cNvPr id="13" name="図 12" descr="グラフィカル ユーザー インターフェイス&#10;&#10;自動的に生成された説明">
            <a:extLst>
              <a:ext uri="{FF2B5EF4-FFF2-40B4-BE49-F238E27FC236}">
                <a16:creationId xmlns:a16="http://schemas.microsoft.com/office/drawing/2014/main" id="{DAFA403E-FDED-6106-166F-FDD0B71992FB}"/>
              </a:ext>
            </a:extLst>
          </p:cNvPr>
          <p:cNvPicPr>
            <a:picLocks noChangeAspect="1"/>
          </p:cNvPicPr>
          <p:nvPr/>
        </p:nvPicPr>
        <p:blipFill rotWithShape="1">
          <a:blip r:embed="rId8" cstate="hqprint">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4943103" y="3760295"/>
            <a:ext cx="2632364" cy="1285558"/>
          </a:xfrm>
          <a:prstGeom prst="rect">
            <a:avLst/>
          </a:prstGeom>
        </p:spPr>
      </p:pic>
      <p:sp>
        <p:nvSpPr>
          <p:cNvPr id="14" name="テキスト ボックス 13">
            <a:extLst>
              <a:ext uri="{FF2B5EF4-FFF2-40B4-BE49-F238E27FC236}">
                <a16:creationId xmlns:a16="http://schemas.microsoft.com/office/drawing/2014/main" id="{2638805C-C71B-94F9-8CFD-2F792C4A4A38}"/>
              </a:ext>
            </a:extLst>
          </p:cNvPr>
          <p:cNvSpPr txBox="1"/>
          <p:nvPr/>
        </p:nvSpPr>
        <p:spPr>
          <a:xfrm>
            <a:off x="5638800" y="2249353"/>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a:solidFill>
                  <a:srgbClr val="FF6E26"/>
                </a:solidFill>
              </a:rPr>
              <a:t>ゲーム・アプリ・配信等の</a:t>
            </a:r>
            <a:endParaRPr lang="en-US" altLang="ja-JP" dirty="0">
              <a:solidFill>
                <a:srgbClr val="FF6E26"/>
              </a:solidFill>
            </a:endParaRPr>
          </a:p>
          <a:p>
            <a:pPr algn="ctr"/>
            <a:r>
              <a:rPr lang="en-US" altLang="ja-JP" dirty="0">
                <a:solidFill>
                  <a:srgbClr val="FF6E26"/>
                </a:solidFill>
              </a:rPr>
              <a:t>web</a:t>
            </a:r>
            <a:r>
              <a:rPr lang="ja-JP" altLang="en-US">
                <a:solidFill>
                  <a:srgbClr val="FF6E26"/>
                </a:solidFill>
              </a:rPr>
              <a:t>サービス全般企業様</a:t>
            </a:r>
            <a:endParaRPr kumimoji="1" lang="ja-JP" altLang="en-US" dirty="0" err="1">
              <a:solidFill>
                <a:srgbClr val="FF6E26"/>
              </a:solidFill>
            </a:endParaRPr>
          </a:p>
        </p:txBody>
      </p:sp>
      <p:sp>
        <p:nvSpPr>
          <p:cNvPr id="15" name="テキスト ボックス 14">
            <a:extLst>
              <a:ext uri="{FF2B5EF4-FFF2-40B4-BE49-F238E27FC236}">
                <a16:creationId xmlns:a16="http://schemas.microsoft.com/office/drawing/2014/main" id="{7252656B-2E30-A341-ECE1-C79387DB828D}"/>
              </a:ext>
            </a:extLst>
          </p:cNvPr>
          <p:cNvSpPr txBox="1"/>
          <p:nvPr/>
        </p:nvSpPr>
        <p:spPr>
          <a:xfrm>
            <a:off x="9133114" y="2249353"/>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a:solidFill>
                  <a:srgbClr val="FF6E26"/>
                </a:solidFill>
              </a:rPr>
              <a:t>ストア</a:t>
            </a:r>
            <a:r>
              <a:rPr kumimoji="1" lang="ja-JP" altLang="en-US">
                <a:solidFill>
                  <a:srgbClr val="FF6E26"/>
                </a:solidFill>
              </a:rPr>
              <a:t>・飲食店・ホテル等</a:t>
            </a:r>
            <a:endParaRPr kumimoji="1" lang="en-US" altLang="ja-JP" dirty="0">
              <a:solidFill>
                <a:srgbClr val="FF6E26"/>
              </a:solidFill>
            </a:endParaRPr>
          </a:p>
          <a:p>
            <a:pPr algn="ctr"/>
            <a:r>
              <a:rPr lang="ja-JP" altLang="en-US">
                <a:solidFill>
                  <a:srgbClr val="FF6E26"/>
                </a:solidFill>
              </a:rPr>
              <a:t>都内に店舗をお持ちの</a:t>
            </a:r>
            <a:r>
              <a:rPr kumimoji="1" lang="ja-JP" altLang="en-US">
                <a:solidFill>
                  <a:srgbClr val="FF6E26"/>
                </a:solidFill>
              </a:rPr>
              <a:t>企業様</a:t>
            </a:r>
            <a:endParaRPr kumimoji="1" lang="ja-JP" altLang="en-US" dirty="0" err="1">
              <a:solidFill>
                <a:srgbClr val="FF6E26"/>
              </a:solidFill>
            </a:endParaRPr>
          </a:p>
        </p:txBody>
      </p:sp>
      <p:pic>
        <p:nvPicPr>
          <p:cNvPr id="20" name="図 19" descr="図形&#10;&#10;低い精度で自動的に生成された説明">
            <a:extLst>
              <a:ext uri="{FF2B5EF4-FFF2-40B4-BE49-F238E27FC236}">
                <a16:creationId xmlns:a16="http://schemas.microsoft.com/office/drawing/2014/main" id="{CC953B39-EC45-CAFA-4B63-A66040D3EBC1}"/>
              </a:ext>
            </a:extLst>
          </p:cNvPr>
          <p:cNvPicPr>
            <a:picLocks noChangeAspect="1"/>
          </p:cNvPicPr>
          <p:nvPr/>
        </p:nvPicPr>
        <p:blipFill>
          <a:blip r:embed="rId9" cstate="hq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9693472" y="3772757"/>
            <a:ext cx="1294016" cy="1294016"/>
          </a:xfrm>
          <a:prstGeom prst="rect">
            <a:avLst/>
          </a:prstGeom>
        </p:spPr>
      </p:pic>
      <p:sp>
        <p:nvSpPr>
          <p:cNvPr id="23" name="テキスト ボックス 22">
            <a:extLst>
              <a:ext uri="{FF2B5EF4-FFF2-40B4-BE49-F238E27FC236}">
                <a16:creationId xmlns:a16="http://schemas.microsoft.com/office/drawing/2014/main" id="{FCD8D83E-788D-0055-74F3-E1762F6621DC}"/>
              </a:ext>
            </a:extLst>
          </p:cNvPr>
          <p:cNvSpPr txBox="1"/>
          <p:nvPr/>
        </p:nvSpPr>
        <p:spPr>
          <a:xfrm>
            <a:off x="10559142" y="5547224"/>
            <a:ext cx="914400" cy="101232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2400" dirty="0" err="1">
                <a:solidFill>
                  <a:srgbClr val="FD5418"/>
                </a:solidFill>
              </a:rPr>
              <a:t>etc</a:t>
            </a:r>
            <a:r>
              <a:rPr lang="en-US" altLang="ja-JP" sz="2400" dirty="0">
                <a:solidFill>
                  <a:srgbClr val="FD5418"/>
                </a:solidFill>
              </a:rPr>
              <a:t>…</a:t>
            </a:r>
            <a:endParaRPr kumimoji="1" lang="en-US" altLang="ja-JP" sz="2400" dirty="0">
              <a:solidFill>
                <a:srgbClr val="FD5418"/>
              </a:solidFill>
            </a:endParaRPr>
          </a:p>
        </p:txBody>
      </p:sp>
      <p:sp>
        <p:nvSpPr>
          <p:cNvPr id="24" name="テキスト ボックス 23">
            <a:extLst>
              <a:ext uri="{FF2B5EF4-FFF2-40B4-BE49-F238E27FC236}">
                <a16:creationId xmlns:a16="http://schemas.microsoft.com/office/drawing/2014/main" id="{40384A88-1073-DD8D-480D-7B990B532EBF}"/>
              </a:ext>
            </a:extLst>
          </p:cNvPr>
          <p:cNvSpPr txBox="1"/>
          <p:nvPr/>
        </p:nvSpPr>
        <p:spPr>
          <a:xfrm>
            <a:off x="5638799" y="738411"/>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2400" b="1" spc="300">
                <a:solidFill>
                  <a:srgbClr val="FF6E26"/>
                </a:solidFill>
                <a:latin typeface="Hiragino Sans W7" panose="020B0400000000000000" pitchFamily="34" charset="-128"/>
                <a:ea typeface="Hiragino Sans W7" panose="020B0400000000000000" pitchFamily="34" charset="-128"/>
              </a:rPr>
              <a:t>業界を問わず、</a:t>
            </a:r>
            <a:r>
              <a:rPr lang="ja-JP" altLang="en-US" sz="2400" b="1" spc="300">
                <a:solidFill>
                  <a:srgbClr val="FF6E26"/>
                </a:solidFill>
                <a:latin typeface="Hiragino Sans W7" panose="020B0400000000000000" pitchFamily="34" charset="-128"/>
                <a:ea typeface="Hiragino Sans W7" panose="020B0400000000000000" pitchFamily="34" charset="-128"/>
              </a:rPr>
              <a:t>多種多様な商品・サービスにご活用いただけます</a:t>
            </a:r>
            <a:endParaRPr kumimoji="1" lang="en-US" altLang="ja-JP" sz="2400" b="1" spc="300" dirty="0">
              <a:solidFill>
                <a:srgbClr val="FF6E26"/>
              </a:solidFill>
              <a:latin typeface="Hiragino Sans W7" panose="020B0400000000000000" pitchFamily="34" charset="-128"/>
              <a:ea typeface="Hiragino Sans W7" panose="020B0400000000000000" pitchFamily="34" charset="-128"/>
            </a:endParaRPr>
          </a:p>
        </p:txBody>
      </p:sp>
      <p:pic>
        <p:nvPicPr>
          <p:cNvPr id="28" name="図 27" descr="図形&#10;&#10;低い精度で自動的に生成された説明">
            <a:extLst>
              <a:ext uri="{FF2B5EF4-FFF2-40B4-BE49-F238E27FC236}">
                <a16:creationId xmlns:a16="http://schemas.microsoft.com/office/drawing/2014/main" id="{91BE744A-1371-2476-E3FC-D20DAB5E51DD}"/>
              </a:ext>
            </a:extLst>
          </p:cNvPr>
          <p:cNvPicPr>
            <a:picLocks noChangeAspect="1"/>
          </p:cNvPicPr>
          <p:nvPr/>
        </p:nvPicPr>
        <p:blipFill>
          <a:blip r:embed="rId10" cstate="hq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8114203" y="3621124"/>
            <a:ext cx="1610940" cy="1610940"/>
          </a:xfrm>
          <a:prstGeom prst="rect">
            <a:avLst/>
          </a:prstGeom>
        </p:spPr>
      </p:pic>
      <p:sp>
        <p:nvSpPr>
          <p:cNvPr id="9" name="スライド番号プレースホルダ 3">
            <a:extLst>
              <a:ext uri="{FF2B5EF4-FFF2-40B4-BE49-F238E27FC236}">
                <a16:creationId xmlns:a16="http://schemas.microsoft.com/office/drawing/2014/main" id="{6F635C85-A80C-D3E5-B30E-0FFFA4070774}"/>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7</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12" name="正方形/長方形 11">
            <a:extLst>
              <a:ext uri="{FF2B5EF4-FFF2-40B4-BE49-F238E27FC236}">
                <a16:creationId xmlns:a16="http://schemas.microsoft.com/office/drawing/2014/main" id="{B47DDDBB-8B25-5BFA-ECF3-FBCDE06250EA}"/>
              </a:ext>
            </a:extLst>
          </p:cNvPr>
          <p:cNvSpPr/>
          <p:nvPr/>
        </p:nvSpPr>
        <p:spPr>
          <a:xfrm>
            <a:off x="7712738" y="6525541"/>
            <a:ext cx="4767092" cy="303929"/>
          </a:xfrm>
          <a:prstGeom prst="rect">
            <a:avLst/>
          </a:prstGeom>
        </p:spPr>
        <p:txBody>
          <a:bodyPr wrap="square">
            <a:spAutoFit/>
          </a:bodyPr>
          <a:lstStyle/>
          <a:p>
            <a:pPr>
              <a:lnSpc>
                <a:spcPct val="150000"/>
              </a:lnSpc>
            </a:pPr>
            <a:r>
              <a:rPr lang="ja-JP" altLang="en-US" sz="1000">
                <a:solidFill>
                  <a:srgbClr val="FF6E26"/>
                </a:solidFill>
                <a:latin typeface="DIN Alternate" panose="020B0500000000000000" pitchFamily="34" charset="0"/>
                <a:ea typeface="Hiragino Sans W1" panose="020B0300000000000000" pitchFamily="34" charset="-128"/>
              </a:rPr>
              <a:t>　　　　　　　　</a:t>
            </a:r>
            <a:r>
              <a:rPr lang="en" altLang="ja-JP" sz="1000" dirty="0">
                <a:solidFill>
                  <a:srgbClr val="FF6E26"/>
                </a:solidFill>
                <a:latin typeface="DIN Alternate" panose="020B0500000000000000" pitchFamily="34" charset="0"/>
                <a:ea typeface="Hiragino Sans W1" panose="020B0300000000000000" pitchFamily="34" charset="-128"/>
              </a:rPr>
              <a:t> October to </a:t>
            </a:r>
            <a:r>
              <a:rPr lang="en-US" altLang="ja-JP" sz="1000" dirty="0">
                <a:solidFill>
                  <a:srgbClr val="FF6E26"/>
                </a:solidFill>
                <a:latin typeface="DIN Alternate" panose="020B0500000000000000" pitchFamily="34" charset="0"/>
                <a:ea typeface="Hiragino Sans W1" panose="020B0300000000000000" pitchFamily="34" charset="-128"/>
              </a:rPr>
              <a:t>December</a:t>
            </a:r>
            <a:r>
              <a:rPr lang="en" altLang="ja-JP" sz="1000" dirty="0">
                <a:solidFill>
                  <a:srgbClr val="FF6E26"/>
                </a:solidFill>
                <a:latin typeface="DIN Alternate" panose="020B0500000000000000" pitchFamily="34" charset="0"/>
                <a:ea typeface="Hiragino Sans W1" panose="020B0300000000000000" pitchFamily="34" charset="-128"/>
              </a:rPr>
              <a:t> 2024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974083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08743" y="1807812"/>
            <a:ext cx="6527800"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STORE</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IMAGE</a:t>
            </a:r>
          </a:p>
        </p:txBody>
      </p:sp>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2" name="スライド番号プレースホルダ 3">
            <a:extLst>
              <a:ext uri="{FF2B5EF4-FFF2-40B4-BE49-F238E27FC236}">
                <a16:creationId xmlns:a16="http://schemas.microsoft.com/office/drawing/2014/main" id="{35569224-DCCC-10A4-9642-48AEE8BB20BD}"/>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8</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75A06588-90D9-DA05-2319-C1C4DB79560B}"/>
              </a:ext>
            </a:extLst>
          </p:cNvPr>
          <p:cNvSpPr/>
          <p:nvPr/>
        </p:nvSpPr>
        <p:spPr>
          <a:xfrm>
            <a:off x="7712738" y="6525541"/>
            <a:ext cx="4767092" cy="303929"/>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October to </a:t>
            </a:r>
            <a:r>
              <a:rPr lang="en-US" altLang="ja-JP" sz="1000" dirty="0">
                <a:solidFill>
                  <a:schemeClr val="bg1"/>
                </a:solidFill>
                <a:latin typeface="DIN Alternate" panose="020B0500000000000000" pitchFamily="34" charset="0"/>
                <a:ea typeface="Hiragino Sans W1" panose="020B0300000000000000" pitchFamily="34" charset="-128"/>
              </a:rPr>
              <a:t>December</a:t>
            </a:r>
            <a:r>
              <a:rPr lang="en" altLang="ja-JP" sz="1000" dirty="0">
                <a:solidFill>
                  <a:schemeClr val="bg1"/>
                </a:solidFill>
                <a:latin typeface="DIN Alternate" panose="020B0500000000000000" pitchFamily="34" charset="0"/>
                <a:ea typeface="Hiragino Sans W1" panose="020B0300000000000000" pitchFamily="34" charset="-128"/>
              </a:rPr>
              <a:t> 2024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690679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5" name="図 14" descr="天井から吊るされた部屋&#10;&#10;低い精度で自動的に生成された説明">
            <a:extLst>
              <a:ext uri="{FF2B5EF4-FFF2-40B4-BE49-F238E27FC236}">
                <a16:creationId xmlns:a16="http://schemas.microsoft.com/office/drawing/2014/main" id="{D4BAE776-3DCB-BFFA-92A4-18021EC637D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8032" y="621189"/>
            <a:ext cx="7853274" cy="5238622"/>
          </a:xfrm>
          <a:prstGeom prst="rect">
            <a:avLst/>
          </a:prstGeom>
        </p:spPr>
      </p:pic>
      <p:graphicFrame>
        <p:nvGraphicFramePr>
          <p:cNvPr id="31" name="Object 30" hidden="1"/>
          <p:cNvGraphicFramePr>
            <a:graphicFrameLocks noChangeAspect="1"/>
          </p:cNvGraphicFramePr>
          <p:nvPr>
            <p:custDataLst>
              <p:tags r:id="rId1"/>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31" name="Object 30" hidden="1"/>
                      <p:cNvPicPr/>
                      <p:nvPr/>
                    </p:nvPicPr>
                    <p:blipFill>
                      <a:blip r:embed="rId6"/>
                      <a:stretch>
                        <a:fillRect/>
                      </a:stretch>
                    </p:blipFill>
                    <p:spPr>
                      <a:xfrm>
                        <a:off x="1144589" y="1589"/>
                        <a:ext cx="1587" cy="1587"/>
                      </a:xfrm>
                      <a:prstGeom prst="rect">
                        <a:avLst/>
                      </a:prstGeom>
                    </p:spPr>
                  </p:pic>
                </p:oleObj>
              </mc:Fallback>
            </mc:AlternateContent>
          </a:graphicData>
        </a:graphic>
      </p:graphicFrame>
      <p:sp>
        <p:nvSpPr>
          <p:cNvPr id="6" name="Title 6">
            <a:extLst>
              <a:ext uri="{FF2B5EF4-FFF2-40B4-BE49-F238E27FC236}">
                <a16:creationId xmlns:a16="http://schemas.microsoft.com/office/drawing/2014/main" id="{384EDAF9-3AC5-B74C-B1A9-646B6B57C370}"/>
              </a:ext>
            </a:extLst>
          </p:cNvPr>
          <p:cNvSpPr>
            <a:spLocks noGrp="1"/>
          </p:cNvSpPr>
          <p:nvPr>
            <p:ph type="title"/>
          </p:nvPr>
        </p:nvSpPr>
        <p:spPr>
          <a:xfrm>
            <a:off x="-679735" y="6061141"/>
            <a:ext cx="5738562" cy="332399"/>
          </a:xfrm>
        </p:spPr>
        <p:txBody>
          <a:bodyPr vert="horz" wrap="square" lIns="0" tIns="0" rIns="0" bIns="0" rtlCol="0" anchor="t" anchorCtr="0">
            <a:spAutoFit/>
          </a:bodyPr>
          <a:lstStyle/>
          <a:p>
            <a:pPr algn="r"/>
            <a:r>
              <a:rPr lang="ja-JP" altLang="en-US" b="1">
                <a:solidFill>
                  <a:schemeClr val="tx1"/>
                </a:solidFill>
              </a:rPr>
              <a:t>／</a:t>
            </a:r>
            <a:r>
              <a:rPr lang="en-US" altLang="ja-JP" b="1" dirty="0">
                <a:solidFill>
                  <a:schemeClr val="tx1"/>
                </a:solidFill>
              </a:rPr>
              <a:t> 2:50.76</a:t>
            </a:r>
            <a:endParaRPr lang="en-US" b="1" dirty="0">
              <a:solidFill>
                <a:schemeClr val="tx1"/>
              </a:solidFill>
            </a:endParaRPr>
          </a:p>
        </p:txBody>
      </p:sp>
      <p:pic>
        <p:nvPicPr>
          <p:cNvPr id="10" name="図 9">
            <a:extLst>
              <a:ext uri="{FF2B5EF4-FFF2-40B4-BE49-F238E27FC236}">
                <a16:creationId xmlns:a16="http://schemas.microsoft.com/office/drawing/2014/main" id="{E362A2F8-69FA-9E48-B06D-6D8F10EBCC8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7321" y="6061140"/>
            <a:ext cx="2593980" cy="265649"/>
          </a:xfrm>
          <a:prstGeom prst="rect">
            <a:avLst/>
          </a:prstGeom>
        </p:spPr>
      </p:pic>
      <p:sp>
        <p:nvSpPr>
          <p:cNvPr id="8" name="テキスト ボックス 7">
            <a:extLst>
              <a:ext uri="{FF2B5EF4-FFF2-40B4-BE49-F238E27FC236}">
                <a16:creationId xmlns:a16="http://schemas.microsoft.com/office/drawing/2014/main" id="{F162E45F-45EA-A94A-8CE5-D41AE5E76832}"/>
              </a:ext>
            </a:extLst>
          </p:cNvPr>
          <p:cNvSpPr txBox="1"/>
          <p:nvPr/>
        </p:nvSpPr>
        <p:spPr>
          <a:xfrm>
            <a:off x="398032" y="5983650"/>
            <a:ext cx="11633627" cy="492443"/>
          </a:xfrm>
          <a:prstGeom prst="rect">
            <a:avLst/>
          </a:prstGeom>
          <a:noFill/>
        </p:spPr>
        <p:txBody>
          <a:bodyPr wrap="square" rtlCol="0">
            <a:spAutoFit/>
          </a:bodyPr>
          <a:lstStyle/>
          <a:p>
            <a:pPr algn="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利用者数：</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45,000</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人</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月</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（平均</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1,500</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人</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日）</a:t>
            </a:r>
            <a:endParaRPr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pPr algn="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東京都千代田区丸の内</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3-7-15</a:t>
            </a:r>
          </a:p>
        </p:txBody>
      </p:sp>
      <p:pic>
        <p:nvPicPr>
          <p:cNvPr id="17" name="図 16" descr="建物, 電車, 跡, 橋 が含まれている画像&#10;&#10;自動的に生成された説明">
            <a:extLst>
              <a:ext uri="{FF2B5EF4-FFF2-40B4-BE49-F238E27FC236}">
                <a16:creationId xmlns:a16="http://schemas.microsoft.com/office/drawing/2014/main" id="{9B528389-F458-A7AA-B55C-2602C4A274B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80763" y="621189"/>
            <a:ext cx="3811237" cy="2542331"/>
          </a:xfrm>
          <a:prstGeom prst="rect">
            <a:avLst/>
          </a:prstGeom>
        </p:spPr>
      </p:pic>
      <p:pic>
        <p:nvPicPr>
          <p:cNvPr id="21" name="図 20" descr="屋内, 天井, テーブル, 大きい が含まれている画像&#10;&#10;自動的に生成された説明">
            <a:extLst>
              <a:ext uri="{FF2B5EF4-FFF2-40B4-BE49-F238E27FC236}">
                <a16:creationId xmlns:a16="http://schemas.microsoft.com/office/drawing/2014/main" id="{E35D221D-2A53-B1D3-9689-7CF2E9F8E29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380761" y="3058510"/>
            <a:ext cx="3830603" cy="2801300"/>
          </a:xfrm>
          <a:prstGeom prst="rect">
            <a:avLst/>
          </a:prstGeom>
        </p:spPr>
      </p:pic>
      <p:pic>
        <p:nvPicPr>
          <p:cNvPr id="3" name="図 2" descr="黒い背景に白い文字がある&#10;&#10;中程度の精度で自動的に生成された説明">
            <a:extLst>
              <a:ext uri="{FF2B5EF4-FFF2-40B4-BE49-F238E27FC236}">
                <a16:creationId xmlns:a16="http://schemas.microsoft.com/office/drawing/2014/main" id="{9412A362-7BB9-62E7-24C5-B47FD0D8040B}"/>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A184603C-0B93-DB19-4B12-B66FDA4A2CE9}"/>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2" name="図 1" descr="黒い背景に白い文字がある&#10;&#10;中程度の精度で自動的に生成された説明">
            <a:extLst>
              <a:ext uri="{FF2B5EF4-FFF2-40B4-BE49-F238E27FC236}">
                <a16:creationId xmlns:a16="http://schemas.microsoft.com/office/drawing/2014/main" id="{D3E4A8EF-EA90-269A-1029-5279884D3394}"/>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5" name="テキスト ボックス 4">
            <a:extLst>
              <a:ext uri="{FF2B5EF4-FFF2-40B4-BE49-F238E27FC236}">
                <a16:creationId xmlns:a16="http://schemas.microsoft.com/office/drawing/2014/main" id="{5B46DF45-39BC-9604-F2C3-4D0AF011E2E7}"/>
              </a:ext>
            </a:extLst>
          </p:cNvPr>
          <p:cNvSpPr txBox="1"/>
          <p:nvPr/>
        </p:nvSpPr>
        <p:spPr>
          <a:xfrm>
            <a:off x="835614" y="169783"/>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rgbClr val="FF6E26"/>
                </a:solidFill>
                <a:latin typeface="Hiragino Sans W5" panose="020B0400000000000000" pitchFamily="34" charset="-128"/>
                <a:ea typeface="Hiragino Sans W5" panose="020B0400000000000000" pitchFamily="34" charset="-128"/>
              </a:rPr>
              <a:t>店舗イメージ</a:t>
            </a:r>
            <a:endParaRPr kumimoji="0" lang="ja-JP" altLang="en-US" b="1" u="none" strike="noStrike" kern="1200" cap="none" spc="300"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cxnSp>
        <p:nvCxnSpPr>
          <p:cNvPr id="7" name="直線コネクタ 6">
            <a:extLst>
              <a:ext uri="{FF2B5EF4-FFF2-40B4-BE49-F238E27FC236}">
                <a16:creationId xmlns:a16="http://schemas.microsoft.com/office/drawing/2014/main" id="{F1E9D8A1-577F-2ADA-9B5C-7DA841620E86}"/>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12" name="スライド番号プレースホルダ 3">
            <a:extLst>
              <a:ext uri="{FF2B5EF4-FFF2-40B4-BE49-F238E27FC236}">
                <a16:creationId xmlns:a16="http://schemas.microsoft.com/office/drawing/2014/main" id="{B6ED3625-498C-5661-ED92-FC296D75CC33}"/>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9</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13" name="正方形/長方形 12">
            <a:extLst>
              <a:ext uri="{FF2B5EF4-FFF2-40B4-BE49-F238E27FC236}">
                <a16:creationId xmlns:a16="http://schemas.microsoft.com/office/drawing/2014/main" id="{8A642C2B-3DD9-60FC-6BD9-9BF6C69D3581}"/>
              </a:ext>
            </a:extLst>
          </p:cNvPr>
          <p:cNvSpPr/>
          <p:nvPr/>
        </p:nvSpPr>
        <p:spPr>
          <a:xfrm>
            <a:off x="7712738" y="6525541"/>
            <a:ext cx="4767092" cy="303929"/>
          </a:xfrm>
          <a:prstGeom prst="rect">
            <a:avLst/>
          </a:prstGeom>
        </p:spPr>
        <p:txBody>
          <a:bodyPr wrap="square">
            <a:spAutoFit/>
          </a:bodyPr>
          <a:lstStyle/>
          <a:p>
            <a:pPr>
              <a:lnSpc>
                <a:spcPct val="150000"/>
              </a:lnSpc>
            </a:pPr>
            <a:r>
              <a:rPr lang="ja-JP" altLang="en-US" sz="1000">
                <a:solidFill>
                  <a:srgbClr val="FF6E26"/>
                </a:solidFill>
                <a:latin typeface="DIN Alternate" panose="020B0500000000000000" pitchFamily="34" charset="0"/>
                <a:ea typeface="Hiragino Sans W1" panose="020B0300000000000000" pitchFamily="34" charset="-128"/>
              </a:rPr>
              <a:t>　　　　　　　　</a:t>
            </a:r>
            <a:r>
              <a:rPr lang="en" altLang="ja-JP" sz="1000" dirty="0">
                <a:solidFill>
                  <a:srgbClr val="FF6E26"/>
                </a:solidFill>
                <a:latin typeface="DIN Alternate" panose="020B0500000000000000" pitchFamily="34" charset="0"/>
                <a:ea typeface="Hiragino Sans W1" panose="020B0300000000000000" pitchFamily="34" charset="-128"/>
              </a:rPr>
              <a:t> October to </a:t>
            </a:r>
            <a:r>
              <a:rPr lang="en-US" altLang="ja-JP" sz="1000" dirty="0">
                <a:solidFill>
                  <a:srgbClr val="FF6E26"/>
                </a:solidFill>
                <a:latin typeface="DIN Alternate" panose="020B0500000000000000" pitchFamily="34" charset="0"/>
                <a:ea typeface="Hiragino Sans W1" panose="020B0300000000000000" pitchFamily="34" charset="-128"/>
              </a:rPr>
              <a:t>December</a:t>
            </a:r>
            <a:r>
              <a:rPr lang="en" altLang="ja-JP" sz="1000" dirty="0">
                <a:solidFill>
                  <a:srgbClr val="FF6E26"/>
                </a:solidFill>
                <a:latin typeface="DIN Alternate" panose="020B0500000000000000" pitchFamily="34" charset="0"/>
                <a:ea typeface="Hiragino Sans W1" panose="020B0300000000000000" pitchFamily="34" charset="-128"/>
              </a:rPr>
              <a:t> 2024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4933997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uWsmiRWQSSEmZGdiBiG9Q"/>
</p:tagLst>
</file>

<file path=ppt/tags/tag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CG Grid 16:9">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9BA74"/>
        </a:solidFill>
        <a:ln w="9525" cap="rnd" cmpd="sng" algn="ctr">
          <a:solidFill>
            <a:srgbClr val="29BA74"/>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CG_Grid_16x9.pptx" id="{6741F1D1-726F-4F5C-AF82-6A4B030D48FC}" vid="{32BB820F-5679-4F98-8B04-67B27827A899}"/>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19883</TotalTime>
  <Words>4227</Words>
  <Application>Microsoft Macintosh PowerPoint</Application>
  <PresentationFormat>ワイド画面</PresentationFormat>
  <Paragraphs>587</Paragraphs>
  <Slides>30</Slides>
  <Notes>13</Notes>
  <HiddenSlides>0</HiddenSlides>
  <MMClips>0</MMClips>
  <ScaleCrop>false</ScaleCrop>
  <HeadingPairs>
    <vt:vector size="8" baseType="variant">
      <vt:variant>
        <vt:lpstr>使用されているフォント</vt:lpstr>
      </vt:variant>
      <vt:variant>
        <vt:i4>16</vt:i4>
      </vt:variant>
      <vt:variant>
        <vt:lpstr>テーマ</vt:lpstr>
      </vt:variant>
      <vt:variant>
        <vt:i4>2</vt:i4>
      </vt:variant>
      <vt:variant>
        <vt:lpstr>埋め込まれた OLE サーバー</vt:lpstr>
      </vt:variant>
      <vt:variant>
        <vt:i4>1</vt:i4>
      </vt:variant>
      <vt:variant>
        <vt:lpstr>スライド タイトル</vt:lpstr>
      </vt:variant>
      <vt:variant>
        <vt:i4>30</vt:i4>
      </vt:variant>
    </vt:vector>
  </HeadingPairs>
  <TitlesOfParts>
    <vt:vector size="49" baseType="lpstr">
      <vt:lpstr>Hiragino Kaku Gothic Pro W3</vt:lpstr>
      <vt:lpstr>Hiragino Kaku Gothic Pro W6</vt:lpstr>
      <vt:lpstr>Hiragino Kaku Gothic ProN W3</vt:lpstr>
      <vt:lpstr>Hiragino Kaku Gothic ProN W6</vt:lpstr>
      <vt:lpstr>Hiragino Sans W3</vt:lpstr>
      <vt:lpstr>Hiragino Sans W4</vt:lpstr>
      <vt:lpstr>Hiragino Sans W5</vt:lpstr>
      <vt:lpstr>Hiragino Sans W6</vt:lpstr>
      <vt:lpstr>Hiragino Sans W7</vt:lpstr>
      <vt:lpstr>Hiragino Sans W8</vt:lpstr>
      <vt:lpstr>游ゴシック</vt:lpstr>
      <vt:lpstr>游ゴシック Light</vt:lpstr>
      <vt:lpstr>Arial</vt:lpstr>
      <vt:lpstr>Calibri</vt:lpstr>
      <vt:lpstr>DIN Alternate</vt:lpstr>
      <vt:lpstr>Trebuchet MS</vt:lpstr>
      <vt:lpstr>Office テーマ</vt:lpstr>
      <vt:lpstr>BCG Grid 16:9</vt:lpstr>
      <vt:lpstr>think-cell Slide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2:50.76</vt:lpstr>
      <vt:lpstr>／ KANDA</vt:lpstr>
      <vt:lpstr>／ HIBIYA</vt:lpstr>
      <vt:lpstr>／ SHIODOME</vt:lpstr>
      <vt:lpstr>／ IIDABASHI</vt:lpstr>
      <vt:lpstr>／ TORANOMON</vt:lpstr>
      <vt:lpstr>／ KAMIYACHO</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ラカヌ 株式会社</dc:creator>
  <cp:lastModifiedBy>湯川 健太</cp:lastModifiedBy>
  <cp:revision>130</cp:revision>
  <cp:lastPrinted>2024-04-09T09:53:51Z</cp:lastPrinted>
  <dcterms:created xsi:type="dcterms:W3CDTF">2021-02-17T06:04:19Z</dcterms:created>
  <dcterms:modified xsi:type="dcterms:W3CDTF">2024-10-22T11:32:57Z</dcterms:modified>
</cp:coreProperties>
</file>