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3"/>
  </p:notesMasterIdLst>
  <p:sldIdLst>
    <p:sldId id="3233" r:id="rId2"/>
    <p:sldId id="2134807676" r:id="rId3"/>
    <p:sldId id="2134807618" r:id="rId4"/>
    <p:sldId id="2134807677" r:id="rId5"/>
    <p:sldId id="2134807689" r:id="rId6"/>
    <p:sldId id="2134807661" r:id="rId7"/>
    <p:sldId id="2134807662" r:id="rId8"/>
    <p:sldId id="2134807648" r:id="rId9"/>
    <p:sldId id="2134807621" r:id="rId10"/>
    <p:sldId id="3253" r:id="rId11"/>
    <p:sldId id="3314" r:id="rId12"/>
    <p:sldId id="1479" r:id="rId13"/>
    <p:sldId id="2134807679" r:id="rId14"/>
    <p:sldId id="2134807624" r:id="rId15"/>
    <p:sldId id="2134807688" r:id="rId16"/>
    <p:sldId id="517" r:id="rId17"/>
    <p:sldId id="3227" r:id="rId18"/>
    <p:sldId id="2134807680" r:id="rId19"/>
    <p:sldId id="2134807681" r:id="rId20"/>
    <p:sldId id="2134807682" r:id="rId21"/>
    <p:sldId id="2134807683" r:id="rId22"/>
    <p:sldId id="2134807515" r:id="rId23"/>
    <p:sldId id="3232" r:id="rId24"/>
    <p:sldId id="1421" r:id="rId25"/>
    <p:sldId id="1422" r:id="rId26"/>
    <p:sldId id="2134807694" r:id="rId27"/>
    <p:sldId id="2134807692" r:id="rId28"/>
    <p:sldId id="1387" r:id="rId29"/>
    <p:sldId id="1388" r:id="rId30"/>
    <p:sldId id="3264" r:id="rId31"/>
    <p:sldId id="3237" r:id="rId32"/>
    <p:sldId id="2134807626" r:id="rId33"/>
    <p:sldId id="2134807691" r:id="rId34"/>
    <p:sldId id="2134807633" r:id="rId35"/>
    <p:sldId id="4286" r:id="rId36"/>
    <p:sldId id="4287" r:id="rId37"/>
    <p:sldId id="1409" r:id="rId38"/>
    <p:sldId id="2134807695" r:id="rId39"/>
    <p:sldId id="4296" r:id="rId40"/>
    <p:sldId id="1426" r:id="rId41"/>
    <p:sldId id="1427" r:id="rId42"/>
    <p:sldId id="1428" r:id="rId43"/>
    <p:sldId id="1458" r:id="rId44"/>
    <p:sldId id="1429" r:id="rId45"/>
    <p:sldId id="1430" r:id="rId46"/>
    <p:sldId id="2134807670" r:id="rId47"/>
    <p:sldId id="1481" r:id="rId48"/>
    <p:sldId id="1482" r:id="rId49"/>
    <p:sldId id="1483" r:id="rId50"/>
    <p:sldId id="1484" r:id="rId51"/>
    <p:sldId id="564" r:id="rId5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7" pos="7680" userDrawn="1">
          <p15:clr>
            <a:srgbClr val="A4A3A4"/>
          </p15:clr>
        </p15:guide>
        <p15:guide id="10" pos="3840" userDrawn="1">
          <p15:clr>
            <a:srgbClr val="A4A3A4"/>
          </p15:clr>
        </p15:guide>
        <p15:guide id="13"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5519"/>
    <a:srgbClr val="FFC092"/>
    <a:srgbClr val="FFF7CE"/>
    <a:srgbClr val="FF9300"/>
    <a:srgbClr val="FD6A36"/>
    <a:srgbClr val="FFDCB0"/>
    <a:srgbClr val="FE4B10"/>
    <a:srgbClr val="FDF7E9"/>
    <a:srgbClr val="1B202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95"/>
    <p:restoredTop sz="94694"/>
  </p:normalViewPr>
  <p:slideViewPr>
    <p:cSldViewPr snapToGrid="0" snapToObjects="1">
      <p:cViewPr varScale="1">
        <p:scale>
          <a:sx n="121" d="100"/>
          <a:sy n="121" d="100"/>
        </p:scale>
        <p:origin x="664" y="176"/>
      </p:cViewPr>
      <p:guideLst>
        <p:guide pos="7680"/>
        <p:guide pos="3840"/>
        <p:guide orient="horz" pos="2160"/>
      </p:guideLst>
    </p:cSldViewPr>
  </p:slideViewPr>
  <p:notesTextViewPr>
    <p:cViewPr>
      <p:scale>
        <a:sx n="1" d="1"/>
        <a:sy n="1" d="1"/>
      </p:scale>
      <p:origin x="0" y="0"/>
    </p:cViewPr>
  </p:notesTextViewPr>
  <p:sorterViewPr>
    <p:cViewPr>
      <p:scale>
        <a:sx n="160" d="100"/>
        <a:sy n="1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t-ohta/Desktop/&#12304;BREAK&#12305;&#35519;&#26619;/&#12304;&#30446;&#27425;&#21442;&#29031;&#12305;2404%20BREAK&#12518;&#12540;&#12469;&#12441;&#12540;&#12395;&#38306;&#12377;&#12427;&#35519;&#26619;&#65288;&#29983;&#27963;&#24847;&#35672;&#12486;&#12441;&#12540;&#12479;&#32016;&#12388;&#12441;&#12369;&#65289;_&#12463;&#12525;&#12473;&#38598;&#35336;&#34920;&#65288;&#32294;%25&#6528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t-ohta/Desktop/&#12304;BREAK&#12305;&#35519;&#26619;/&#12304;&#30446;&#27425;&#21442;&#29031;&#12305;2404%20BREAK&#12518;&#12540;&#12469;&#12441;&#12540;&#12395;&#38306;&#12377;&#12427;&#35519;&#26619;&#65288;&#29983;&#27963;&#24847;&#35672;&#12486;&#12441;&#12540;&#12479;&#32016;&#12388;&#12441;&#12369;&#65289;_&#12463;&#12525;&#12473;&#38598;&#35336;&#34920;&#65288;&#32294;%25&#65289;.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352696478977869"/>
          <c:y val="0.11817186773056916"/>
          <c:w val="0.61194040608388689"/>
          <c:h val="0.85604688385538363"/>
        </c:manualLayout>
      </c:layout>
      <c:barChart>
        <c:barDir val="bar"/>
        <c:grouping val="clustered"/>
        <c:varyColors val="0"/>
        <c:ser>
          <c:idx val="0"/>
          <c:order val="0"/>
          <c:tx>
            <c:strRef>
              <c:f>Sheet1!$B$1</c:f>
              <c:strCache>
                <c:ptCount val="1"/>
                <c:pt idx="0">
                  <c:v>仕事に関すること</c:v>
                </c:pt>
              </c:strCache>
            </c:strRef>
          </c:tx>
          <c:spPr>
            <a:solidFill>
              <a:srgbClr val="FFF6CE"/>
            </a:solidFill>
            <a:ln w="6350">
              <a:solidFill>
                <a:srgbClr val="FFF6CE"/>
              </a:solidFill>
            </a:ln>
            <a:effectLst/>
          </c:spPr>
          <c:invertIfNegative val="0"/>
          <c:dPt>
            <c:idx val="2"/>
            <c:invertIfNegative val="0"/>
            <c:bubble3D val="0"/>
            <c:spPr>
              <a:solidFill>
                <a:srgbClr val="FFF6CE"/>
              </a:solidFill>
              <a:ln w="6350">
                <a:solidFill>
                  <a:srgbClr val="FFF6CE"/>
                </a:solidFill>
              </a:ln>
              <a:effectLst/>
            </c:spPr>
            <c:extLst>
              <c:ext xmlns:c16="http://schemas.microsoft.com/office/drawing/2014/chart" uri="{C3380CC4-5D6E-409C-BE32-E72D297353CC}">
                <c16:uniqueId val="{00000001-6093-AA4C-9AD3-C33771969257}"/>
              </c:ext>
            </c:extLst>
          </c:dPt>
          <c:dPt>
            <c:idx val="3"/>
            <c:invertIfNegative val="0"/>
            <c:bubble3D val="0"/>
            <c:spPr>
              <a:solidFill>
                <a:srgbClr val="FD5418"/>
              </a:solidFill>
              <a:ln w="6350">
                <a:solidFill>
                  <a:srgbClr val="FFF6CE"/>
                </a:solidFill>
              </a:ln>
              <a:effectLst/>
            </c:spPr>
            <c:extLst>
              <c:ext xmlns:c16="http://schemas.microsoft.com/office/drawing/2014/chart" uri="{C3380CC4-5D6E-409C-BE32-E72D297353CC}">
                <c16:uniqueId val="{00000003-6093-AA4C-9AD3-C33771969257}"/>
              </c:ext>
            </c:extLst>
          </c:dPt>
          <c:dLbls>
            <c:dLbl>
              <c:idx val="0"/>
              <c:layout>
                <c:manualLayout>
                  <c:x val="-1.5255953651978059E-16"/>
                  <c:y val="0"/>
                </c:manualLayout>
              </c:layout>
              <c:tx>
                <c:rich>
                  <a:bodyPr/>
                  <a:lstStyle/>
                  <a:p>
                    <a:fld id="{B7468243-DF17-B249-894B-6313BADB93E2}"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093-AA4C-9AD3-C33771969257}"/>
                </c:ext>
              </c:extLst>
            </c:dLbl>
            <c:dLbl>
              <c:idx val="1"/>
              <c:tx>
                <c:rich>
                  <a:bodyPr/>
                  <a:lstStyle/>
                  <a:p>
                    <a:fld id="{EB846BD2-17B6-A24D-9944-48A24F863D7C}"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093-AA4C-9AD3-C33771969257}"/>
                </c:ext>
              </c:extLst>
            </c:dLbl>
            <c:dLbl>
              <c:idx val="2"/>
              <c:tx>
                <c:rich>
                  <a:bodyPr/>
                  <a:lstStyle/>
                  <a:p>
                    <a:fld id="{DABB2B20-9EEF-3744-8B37-47EA1D9D8BCC}"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093-AA4C-9AD3-C33771969257}"/>
                </c:ext>
              </c:extLst>
            </c:dLbl>
            <c:dLbl>
              <c:idx val="3"/>
              <c:tx>
                <c:rich>
                  <a:bodyPr/>
                  <a:lstStyle/>
                  <a:p>
                    <a:fld id="{B0F1A2F9-20E3-A44F-8761-00480BE369ED}"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093-AA4C-9AD3-C33771969257}"/>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F7CE"/>
                    </a:solidFill>
                    <a:latin typeface="DIN Alternate" panose="020B0500000000000000" pitchFamily="34" charset="0"/>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仕事について人と話す</c:v>
                </c:pt>
                <c:pt idx="1">
                  <c:v>仕事について考え事をする</c:v>
                </c:pt>
                <c:pt idx="2">
                  <c:v>仕事の連絡をする</c:v>
                </c:pt>
                <c:pt idx="3">
                  <c:v>仕事のインプットをする</c:v>
                </c:pt>
              </c:strCache>
            </c:strRef>
          </c:cat>
          <c:val>
            <c:numRef>
              <c:f>Sheet1!$B$2:$B$5</c:f>
              <c:numCache>
                <c:formatCode>0.0</c:formatCode>
                <c:ptCount val="4"/>
                <c:pt idx="0">
                  <c:v>56.5</c:v>
                </c:pt>
                <c:pt idx="1">
                  <c:v>47</c:v>
                </c:pt>
                <c:pt idx="2">
                  <c:v>23.5</c:v>
                </c:pt>
                <c:pt idx="3">
                  <c:v>15</c:v>
                </c:pt>
              </c:numCache>
            </c:numRef>
          </c:val>
          <c:extLst>
            <c:ext xmlns:c16="http://schemas.microsoft.com/office/drawing/2014/chart" uri="{C3380CC4-5D6E-409C-BE32-E72D297353CC}">
              <c16:uniqueId val="{00000006-6093-AA4C-9AD3-C33771969257}"/>
            </c:ext>
          </c:extLst>
        </c:ser>
        <c:dLbls>
          <c:showLegendKey val="0"/>
          <c:showVal val="0"/>
          <c:showCatName val="0"/>
          <c:showSerName val="0"/>
          <c:showPercent val="0"/>
          <c:showBubbleSize val="0"/>
        </c:dLbls>
        <c:gapWidth val="35"/>
        <c:axId val="964291023"/>
        <c:axId val="476649807"/>
      </c:barChart>
      <c:catAx>
        <c:axId val="964291023"/>
        <c:scaling>
          <c:orientation val="maxMin"/>
        </c:scaling>
        <c:delete val="0"/>
        <c:axPos val="l"/>
        <c:numFmt formatCode="General" sourceLinked="1"/>
        <c:majorTickMark val="none"/>
        <c:minorTickMark val="none"/>
        <c:tickLblPos val="nextTo"/>
        <c:spPr>
          <a:noFill/>
          <a:ln w="9525" cap="flat" cmpd="sng" algn="ctr">
            <a:solidFill>
              <a:srgbClr val="FFF7CE"/>
            </a:solidFill>
            <a:round/>
          </a:ln>
          <a:effectLst/>
        </c:spPr>
        <c:txPr>
          <a:bodyPr rot="-60000000" spcFirstLastPara="1" vertOverflow="ellipsis" vert="horz" wrap="square" anchor="ctr" anchorCtr="1"/>
          <a:lstStyle/>
          <a:p>
            <a:pPr>
              <a:defRPr sz="700" b="0" i="0" u="none" strike="noStrike" kern="1200" baseline="0">
                <a:solidFill>
                  <a:schemeClr val="bg1"/>
                </a:solidFill>
                <a:latin typeface="Hiragino Sans W4" panose="020B0400000000000000" pitchFamily="34" charset="-128"/>
                <a:ea typeface="Hiragino Sans W4" panose="020B0400000000000000" pitchFamily="34" charset="-128"/>
                <a:cs typeface="+mn-cs"/>
              </a:defRPr>
            </a:pPr>
            <a:endParaRPr lang="ja-JP"/>
          </a:p>
        </c:txPr>
        <c:crossAx val="476649807"/>
        <c:crosses val="autoZero"/>
        <c:auto val="1"/>
        <c:lblAlgn val="ctr"/>
        <c:lblOffset val="100"/>
        <c:noMultiLvlLbl val="0"/>
      </c:catAx>
      <c:valAx>
        <c:axId val="476649807"/>
        <c:scaling>
          <c:orientation val="minMax"/>
          <c:max val="65"/>
          <c:min val="0"/>
        </c:scaling>
        <c:delete val="0"/>
        <c:axPos val="t"/>
        <c:majorGridlines>
          <c:spPr>
            <a:ln w="9525" cap="flat" cmpd="sng" algn="ctr">
              <a:solidFill>
                <a:srgbClr val="FFF7CE">
                  <a:alpha val="15000"/>
                </a:srgbClr>
              </a:solidFill>
              <a:prstDash val="dash"/>
              <a:round/>
            </a:ln>
            <a:effectLst/>
          </c:spPr>
        </c:majorGridlines>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700" b="0" i="0" u="none" strike="noStrike" kern="1200" baseline="0">
                <a:solidFill>
                  <a:srgbClr val="FFF7CE">
                    <a:alpha val="25000"/>
                  </a:srgbClr>
                </a:solidFill>
                <a:latin typeface="DIN Condensed" pitchFamily="2" charset="0"/>
                <a:ea typeface="+mn-ea"/>
                <a:cs typeface="+mn-cs"/>
              </a:defRPr>
            </a:pPr>
            <a:endParaRPr lang="ja-JP"/>
          </a:p>
        </c:txPr>
        <c:crossAx val="9642910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159300252562771"/>
          <c:y val="0.11817186773056916"/>
          <c:w val="0.53068266230872074"/>
          <c:h val="0.85604688385538363"/>
        </c:manualLayout>
      </c:layout>
      <c:barChart>
        <c:barDir val="bar"/>
        <c:grouping val="clustered"/>
        <c:varyColors val="0"/>
        <c:ser>
          <c:idx val="0"/>
          <c:order val="0"/>
          <c:tx>
            <c:strRef>
              <c:f>Sheet1!$B$1</c:f>
              <c:strCache>
                <c:ptCount val="1"/>
                <c:pt idx="0">
                  <c:v>プライベートに関すること</c:v>
                </c:pt>
              </c:strCache>
            </c:strRef>
          </c:tx>
          <c:spPr>
            <a:solidFill>
              <a:srgbClr val="FFF6CE"/>
            </a:solidFill>
            <a:ln w="6350">
              <a:solidFill>
                <a:srgbClr val="FFF6CE"/>
              </a:solidFill>
            </a:ln>
            <a:effectLst/>
          </c:spPr>
          <c:invertIfNegative val="0"/>
          <c:dPt>
            <c:idx val="2"/>
            <c:invertIfNegative val="0"/>
            <c:bubble3D val="0"/>
            <c:spPr>
              <a:solidFill>
                <a:srgbClr val="FFF6CE"/>
              </a:solidFill>
              <a:ln w="6350">
                <a:solidFill>
                  <a:srgbClr val="FFF6CE"/>
                </a:solidFill>
              </a:ln>
              <a:effectLst/>
            </c:spPr>
            <c:extLst>
              <c:ext xmlns:c16="http://schemas.microsoft.com/office/drawing/2014/chart" uri="{C3380CC4-5D6E-409C-BE32-E72D297353CC}">
                <c16:uniqueId val="{00000001-E371-5647-A2EB-C8A39F9567C9}"/>
              </c:ext>
            </c:extLst>
          </c:dPt>
          <c:dPt>
            <c:idx val="3"/>
            <c:invertIfNegative val="0"/>
            <c:bubble3D val="0"/>
            <c:spPr>
              <a:solidFill>
                <a:srgbClr val="FD5418"/>
              </a:solidFill>
              <a:ln w="6350">
                <a:solidFill>
                  <a:srgbClr val="FFF6CE"/>
                </a:solidFill>
              </a:ln>
              <a:effectLst/>
            </c:spPr>
            <c:extLst>
              <c:ext xmlns:c16="http://schemas.microsoft.com/office/drawing/2014/chart" uri="{C3380CC4-5D6E-409C-BE32-E72D297353CC}">
                <c16:uniqueId val="{00000003-E371-5647-A2EB-C8A39F9567C9}"/>
              </c:ext>
            </c:extLst>
          </c:dPt>
          <c:dPt>
            <c:idx val="4"/>
            <c:invertIfNegative val="0"/>
            <c:bubble3D val="0"/>
            <c:spPr>
              <a:solidFill>
                <a:srgbClr val="FD5418"/>
              </a:solidFill>
              <a:ln w="6350">
                <a:solidFill>
                  <a:srgbClr val="FFF6CE"/>
                </a:solidFill>
              </a:ln>
              <a:effectLst/>
            </c:spPr>
            <c:extLst>
              <c:ext xmlns:c16="http://schemas.microsoft.com/office/drawing/2014/chart" uri="{C3380CC4-5D6E-409C-BE32-E72D297353CC}">
                <c16:uniqueId val="{00000005-E371-5647-A2EB-C8A39F9567C9}"/>
              </c:ext>
            </c:extLst>
          </c:dPt>
          <c:dPt>
            <c:idx val="5"/>
            <c:invertIfNegative val="0"/>
            <c:bubble3D val="0"/>
            <c:spPr>
              <a:solidFill>
                <a:srgbClr val="FD5418"/>
              </a:solidFill>
              <a:ln w="6350">
                <a:solidFill>
                  <a:srgbClr val="FFF6CE"/>
                </a:solidFill>
              </a:ln>
              <a:effectLst/>
            </c:spPr>
            <c:extLst>
              <c:ext xmlns:c16="http://schemas.microsoft.com/office/drawing/2014/chart" uri="{C3380CC4-5D6E-409C-BE32-E72D297353CC}">
                <c16:uniqueId val="{00000007-E371-5647-A2EB-C8A39F9567C9}"/>
              </c:ext>
            </c:extLst>
          </c:dPt>
          <c:dLbls>
            <c:dLbl>
              <c:idx val="0"/>
              <c:tx>
                <c:rich>
                  <a:bodyPr/>
                  <a:lstStyle/>
                  <a:p>
                    <a:fld id="{B7468243-DF17-B249-894B-6313BADB93E2}"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E371-5647-A2EB-C8A39F9567C9}"/>
                </c:ext>
              </c:extLst>
            </c:dLbl>
            <c:dLbl>
              <c:idx val="1"/>
              <c:tx>
                <c:rich>
                  <a:bodyPr/>
                  <a:lstStyle/>
                  <a:p>
                    <a:fld id="{EB846BD2-17B6-A24D-9944-48A24F863D7C}"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371-5647-A2EB-C8A39F9567C9}"/>
                </c:ext>
              </c:extLst>
            </c:dLbl>
            <c:dLbl>
              <c:idx val="2"/>
              <c:tx>
                <c:rich>
                  <a:bodyPr/>
                  <a:lstStyle/>
                  <a:p>
                    <a:fld id="{B0F1A2F9-20E3-A44F-8761-00480BE369ED}"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371-5647-A2EB-C8A39F9567C9}"/>
                </c:ext>
              </c:extLst>
            </c:dLbl>
            <c:dLbl>
              <c:idx val="3"/>
              <c:tx>
                <c:rich>
                  <a:bodyPr/>
                  <a:lstStyle/>
                  <a:p>
                    <a:fld id="{25D6D10F-CCF2-E14D-B604-DAA62557A685}"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371-5647-A2EB-C8A39F9567C9}"/>
                </c:ext>
              </c:extLst>
            </c:dLbl>
            <c:dLbl>
              <c:idx val="4"/>
              <c:tx>
                <c:rich>
                  <a:bodyPr/>
                  <a:lstStyle/>
                  <a:p>
                    <a:fld id="{1500A317-C98D-224A-B4BF-005A93EB7122}"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371-5647-A2EB-C8A39F9567C9}"/>
                </c:ext>
              </c:extLst>
            </c:dLbl>
            <c:dLbl>
              <c:idx val="5"/>
              <c:tx>
                <c:rich>
                  <a:bodyPr/>
                  <a:lstStyle/>
                  <a:p>
                    <a:fld id="{DABB2B20-9EEF-3744-8B37-47EA1D9D8BCC}"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371-5647-A2EB-C8A39F9567C9}"/>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F7CE"/>
                    </a:solidFill>
                    <a:latin typeface="DIN Alternate" panose="020B0500000000000000" pitchFamily="34" charset="0"/>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WEB記事や動画を見る</c:v>
                </c:pt>
                <c:pt idx="1">
                  <c:v>プライベートについて人と話す</c:v>
                </c:pt>
                <c:pt idx="2">
                  <c:v>SNSをする</c:v>
                </c:pt>
                <c:pt idx="3">
                  <c:v>プライベートについて考え事をする</c:v>
                </c:pt>
                <c:pt idx="4">
                  <c:v>プライベートの連絡をする</c:v>
                </c:pt>
                <c:pt idx="5">
                  <c:v>スマホゲームをする</c:v>
                </c:pt>
              </c:strCache>
            </c:strRef>
          </c:cat>
          <c:val>
            <c:numRef>
              <c:f>Sheet1!$B$2:$B$7</c:f>
              <c:numCache>
                <c:formatCode>0.0</c:formatCode>
                <c:ptCount val="6"/>
                <c:pt idx="0">
                  <c:v>39.5</c:v>
                </c:pt>
                <c:pt idx="1">
                  <c:v>36</c:v>
                </c:pt>
                <c:pt idx="2">
                  <c:v>31</c:v>
                </c:pt>
                <c:pt idx="3" formatCode="General">
                  <c:v>29.5</c:v>
                </c:pt>
                <c:pt idx="4" formatCode="General">
                  <c:v>29</c:v>
                </c:pt>
                <c:pt idx="5">
                  <c:v>27.5</c:v>
                </c:pt>
              </c:numCache>
            </c:numRef>
          </c:val>
          <c:extLst>
            <c:ext xmlns:c16="http://schemas.microsoft.com/office/drawing/2014/chart" uri="{C3380CC4-5D6E-409C-BE32-E72D297353CC}">
              <c16:uniqueId val="{0000000A-E371-5647-A2EB-C8A39F9567C9}"/>
            </c:ext>
          </c:extLst>
        </c:ser>
        <c:dLbls>
          <c:showLegendKey val="0"/>
          <c:showVal val="0"/>
          <c:showCatName val="0"/>
          <c:showSerName val="0"/>
          <c:showPercent val="0"/>
          <c:showBubbleSize val="0"/>
        </c:dLbls>
        <c:gapWidth val="30"/>
        <c:axId val="964291023"/>
        <c:axId val="476649807"/>
      </c:barChart>
      <c:catAx>
        <c:axId val="964291023"/>
        <c:scaling>
          <c:orientation val="maxMin"/>
        </c:scaling>
        <c:delete val="0"/>
        <c:axPos val="l"/>
        <c:numFmt formatCode="General" sourceLinked="1"/>
        <c:majorTickMark val="none"/>
        <c:minorTickMark val="none"/>
        <c:tickLblPos val="nextTo"/>
        <c:spPr>
          <a:noFill/>
          <a:ln w="9525" cap="flat" cmpd="sng" algn="ctr">
            <a:solidFill>
              <a:srgbClr val="FFF7CE"/>
            </a:solidFill>
            <a:round/>
          </a:ln>
          <a:effectLst/>
        </c:spPr>
        <c:txPr>
          <a:bodyPr rot="-60000000" spcFirstLastPara="1" vertOverflow="ellipsis" vert="horz" wrap="square" anchor="ctr" anchorCtr="1"/>
          <a:lstStyle/>
          <a:p>
            <a:pPr>
              <a:defRPr sz="600" b="0" i="0" u="none" strike="noStrike" kern="1200" baseline="0">
                <a:solidFill>
                  <a:schemeClr val="bg1"/>
                </a:solidFill>
                <a:latin typeface="Hiragino Sans W4" panose="020B0400000000000000" pitchFamily="34" charset="-128"/>
                <a:ea typeface="Hiragino Sans W4" panose="020B0400000000000000" pitchFamily="34" charset="-128"/>
                <a:cs typeface="+mn-cs"/>
              </a:defRPr>
            </a:pPr>
            <a:endParaRPr lang="ja-JP"/>
          </a:p>
        </c:txPr>
        <c:crossAx val="476649807"/>
        <c:crosses val="autoZero"/>
        <c:auto val="1"/>
        <c:lblAlgn val="ctr"/>
        <c:lblOffset val="100"/>
        <c:noMultiLvlLbl val="0"/>
      </c:catAx>
      <c:valAx>
        <c:axId val="476649807"/>
        <c:scaling>
          <c:orientation val="minMax"/>
        </c:scaling>
        <c:delete val="0"/>
        <c:axPos val="t"/>
        <c:majorGridlines>
          <c:spPr>
            <a:ln w="9525" cap="flat" cmpd="sng" algn="ctr">
              <a:solidFill>
                <a:srgbClr val="FFF7CE">
                  <a:alpha val="14959"/>
                </a:srgbClr>
              </a:solidFill>
              <a:prstDash val="dash"/>
              <a:round/>
            </a:ln>
            <a:effectLst/>
          </c:spPr>
        </c:majorGridlines>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700" b="0" i="0" u="none" strike="noStrike" kern="1200" baseline="0">
                <a:solidFill>
                  <a:srgbClr val="FFF7CE">
                    <a:alpha val="25000"/>
                  </a:srgbClr>
                </a:solidFill>
                <a:latin typeface="DIN Condensed" pitchFamily="2" charset="0"/>
                <a:ea typeface="Hiragino Sans W4" panose="020B0400000000000000" pitchFamily="34" charset="-128"/>
                <a:cs typeface="+mn-cs"/>
              </a:defRPr>
            </a:pPr>
            <a:endParaRPr lang="ja-JP"/>
          </a:p>
        </c:txPr>
        <c:crossAx val="964291023"/>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8457410036934"/>
          <c:y val="7.1886148190181312E-2"/>
          <c:w val="0.6560104326646421"/>
          <c:h val="0.86820872831800089"/>
        </c:manualLayout>
      </c:layout>
      <c:barChart>
        <c:barDir val="bar"/>
        <c:grouping val="clustered"/>
        <c:varyColors val="0"/>
        <c:ser>
          <c:idx val="0"/>
          <c:order val="0"/>
          <c:tx>
            <c:strRef>
              <c:f>'n%表'!$M$464</c:f>
              <c:strCache>
                <c:ptCount val="1"/>
                <c:pt idx="0">
                  <c:v>非喫煙者</c:v>
                </c:pt>
              </c:strCache>
            </c:strRef>
          </c:tx>
          <c:spPr>
            <a:noFill/>
            <a:ln w="3175">
              <a:solidFill>
                <a:srgbClr val="FFF7CE"/>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F7CE">
                        <a:alpha val="72000"/>
                      </a:srgbClr>
                    </a:solidFill>
                    <a:latin typeface="DIN Alternate" panose="020B0500000000000000" pitchFamily="34" charset="0"/>
                    <a:ea typeface="Hiragino Sans W3" panose="020B0400000000000000" pitchFamily="34"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'n%表'!$L$465:$L$476</c:f>
              <c:strCache>
                <c:ptCount val="12"/>
                <c:pt idx="0">
                  <c:v>社債</c:v>
                </c:pt>
                <c:pt idx="1">
                  <c:v>国債</c:v>
                </c:pt>
                <c:pt idx="2">
                  <c:v>金・プラチナ</c:v>
                </c:pt>
                <c:pt idx="3">
                  <c:v>外貨預金</c:v>
                </c:pt>
                <c:pt idx="4">
                  <c:v>FX</c:v>
                </c:pt>
                <c:pt idx="5">
                  <c:v>暗号資産（仮想通貨）</c:v>
                </c:pt>
                <c:pt idx="6">
                  <c:v>不動産投資</c:v>
                </c:pt>
                <c:pt idx="7">
                  <c:v>保険商品</c:v>
                </c:pt>
                <c:pt idx="8">
                  <c:v>iDeCo</c:v>
                </c:pt>
                <c:pt idx="9">
                  <c:v>投資信託</c:v>
                </c:pt>
                <c:pt idx="10">
                  <c:v>NISA</c:v>
                </c:pt>
                <c:pt idx="11">
                  <c:v>株式投資</c:v>
                </c:pt>
              </c:strCache>
            </c:strRef>
          </c:cat>
          <c:val>
            <c:numRef>
              <c:f>'n%表'!$M$465:$M$476</c:f>
              <c:numCache>
                <c:formatCode>0.0%</c:formatCode>
                <c:ptCount val="12"/>
                <c:pt idx="0">
                  <c:v>0.03</c:v>
                </c:pt>
                <c:pt idx="1">
                  <c:v>5.5E-2</c:v>
                </c:pt>
                <c:pt idx="2">
                  <c:v>5.5E-2</c:v>
                </c:pt>
                <c:pt idx="3">
                  <c:v>0.06</c:v>
                </c:pt>
                <c:pt idx="4">
                  <c:v>0.04</c:v>
                </c:pt>
                <c:pt idx="5" formatCode="0%">
                  <c:v>0.05</c:v>
                </c:pt>
                <c:pt idx="6">
                  <c:v>3.5000000000000003E-2</c:v>
                </c:pt>
                <c:pt idx="7">
                  <c:v>0.27</c:v>
                </c:pt>
                <c:pt idx="8">
                  <c:v>0.17499999999999999</c:v>
                </c:pt>
                <c:pt idx="9">
                  <c:v>0.19500000000000001</c:v>
                </c:pt>
                <c:pt idx="10">
                  <c:v>0.4</c:v>
                </c:pt>
                <c:pt idx="11">
                  <c:v>0.24</c:v>
                </c:pt>
              </c:numCache>
            </c:numRef>
          </c:val>
          <c:extLst>
            <c:ext xmlns:c16="http://schemas.microsoft.com/office/drawing/2014/chart" uri="{C3380CC4-5D6E-409C-BE32-E72D297353CC}">
              <c16:uniqueId val="{00000000-1329-C64A-9766-EC9EF7398534}"/>
            </c:ext>
          </c:extLst>
        </c:ser>
        <c:ser>
          <c:idx val="1"/>
          <c:order val="1"/>
          <c:tx>
            <c:strRef>
              <c:f>'n%表'!$N$464</c:f>
              <c:strCache>
                <c:ptCount val="1"/>
                <c:pt idx="0">
                  <c:v>喫煙者</c:v>
                </c:pt>
              </c:strCache>
            </c:strRef>
          </c:tx>
          <c:spPr>
            <a:solidFill>
              <a:srgbClr val="FFF7CE"/>
            </a:solidFill>
            <a:ln w="3175">
              <a:solidFill>
                <a:srgbClr val="FFF7CE"/>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F7CE"/>
                    </a:solidFill>
                    <a:latin typeface="DIN Alternate" panose="020B0500000000000000" pitchFamily="34" charset="0"/>
                    <a:ea typeface="Hiragino Sans W3" panose="020B0400000000000000" pitchFamily="34"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'n%表'!$L$465:$L$476</c:f>
              <c:strCache>
                <c:ptCount val="12"/>
                <c:pt idx="0">
                  <c:v>社債</c:v>
                </c:pt>
                <c:pt idx="1">
                  <c:v>国債</c:v>
                </c:pt>
                <c:pt idx="2">
                  <c:v>金・プラチナ</c:v>
                </c:pt>
                <c:pt idx="3">
                  <c:v>外貨預金</c:v>
                </c:pt>
                <c:pt idx="4">
                  <c:v>FX</c:v>
                </c:pt>
                <c:pt idx="5">
                  <c:v>暗号資産（仮想通貨）</c:v>
                </c:pt>
                <c:pt idx="6">
                  <c:v>不動産投資</c:v>
                </c:pt>
                <c:pt idx="7">
                  <c:v>保険商品</c:v>
                </c:pt>
                <c:pt idx="8">
                  <c:v>iDeCo</c:v>
                </c:pt>
                <c:pt idx="9">
                  <c:v>投資信託</c:v>
                </c:pt>
                <c:pt idx="10">
                  <c:v>NISA</c:v>
                </c:pt>
                <c:pt idx="11">
                  <c:v>株式投資</c:v>
                </c:pt>
              </c:strCache>
            </c:strRef>
          </c:cat>
          <c:val>
            <c:numRef>
              <c:f>'n%表'!$N$465:$N$476</c:f>
              <c:numCache>
                <c:formatCode>0.0%</c:formatCode>
                <c:ptCount val="12"/>
                <c:pt idx="0">
                  <c:v>0.14000000000000001</c:v>
                </c:pt>
                <c:pt idx="1">
                  <c:v>0.12</c:v>
                </c:pt>
                <c:pt idx="2">
                  <c:v>0.105</c:v>
                </c:pt>
                <c:pt idx="3">
                  <c:v>0.17499999999999999</c:v>
                </c:pt>
                <c:pt idx="4">
                  <c:v>0.105</c:v>
                </c:pt>
                <c:pt idx="5" formatCode="0%">
                  <c:v>0.15</c:v>
                </c:pt>
                <c:pt idx="6">
                  <c:v>0.1</c:v>
                </c:pt>
                <c:pt idx="7">
                  <c:v>0.40500000000000003</c:v>
                </c:pt>
                <c:pt idx="8">
                  <c:v>0.23</c:v>
                </c:pt>
                <c:pt idx="9">
                  <c:v>0.30499999999999999</c:v>
                </c:pt>
                <c:pt idx="10">
                  <c:v>0.44</c:v>
                </c:pt>
                <c:pt idx="11">
                  <c:v>0.38</c:v>
                </c:pt>
              </c:numCache>
            </c:numRef>
          </c:val>
          <c:extLst>
            <c:ext xmlns:c16="http://schemas.microsoft.com/office/drawing/2014/chart" uri="{C3380CC4-5D6E-409C-BE32-E72D297353CC}">
              <c16:uniqueId val="{00000001-1329-C64A-9766-EC9EF7398534}"/>
            </c:ext>
          </c:extLst>
        </c:ser>
        <c:dLbls>
          <c:showLegendKey val="0"/>
          <c:showVal val="0"/>
          <c:showCatName val="0"/>
          <c:showSerName val="0"/>
          <c:showPercent val="0"/>
          <c:showBubbleSize val="0"/>
        </c:dLbls>
        <c:gapWidth val="65"/>
        <c:overlap val="-61"/>
        <c:axId val="1295836479"/>
        <c:axId val="1295838191"/>
      </c:barChart>
      <c:catAx>
        <c:axId val="1295836479"/>
        <c:scaling>
          <c:orientation val="minMax"/>
        </c:scaling>
        <c:delete val="0"/>
        <c:axPos val="l"/>
        <c:numFmt formatCode="General" sourceLinked="1"/>
        <c:majorTickMark val="none"/>
        <c:minorTickMark val="none"/>
        <c:tickLblPos val="nextTo"/>
        <c:spPr>
          <a:noFill/>
          <a:ln w="3175" cap="flat" cmpd="sng" algn="ctr">
            <a:solidFill>
              <a:srgbClr val="FFF7CE"/>
            </a:solidFill>
            <a:round/>
          </a:ln>
          <a:effectLst/>
        </c:spPr>
        <c:txPr>
          <a:bodyPr rot="-60000000" spcFirstLastPara="1" vertOverflow="ellipsis" vert="horz" wrap="square" anchor="ctr" anchorCtr="1"/>
          <a:lstStyle/>
          <a:p>
            <a:pPr>
              <a:defRPr sz="800" b="0" i="0" u="none" strike="noStrike" kern="1200" baseline="0">
                <a:solidFill>
                  <a:schemeClr val="bg1"/>
                </a:solidFill>
                <a:latin typeface="Hiragino Sans W3" panose="020B0400000000000000" pitchFamily="34" charset="-128"/>
                <a:ea typeface="Hiragino Sans W3" panose="020B0400000000000000" pitchFamily="34" charset="-128"/>
                <a:cs typeface="+mn-cs"/>
              </a:defRPr>
            </a:pPr>
            <a:endParaRPr lang="ja-JP"/>
          </a:p>
        </c:txPr>
        <c:crossAx val="1295838191"/>
        <c:crosses val="autoZero"/>
        <c:auto val="1"/>
        <c:lblAlgn val="ctr"/>
        <c:lblOffset val="100"/>
        <c:noMultiLvlLbl val="0"/>
      </c:catAx>
      <c:valAx>
        <c:axId val="1295838191"/>
        <c:scaling>
          <c:orientation val="minMax"/>
          <c:max val="0.5"/>
        </c:scaling>
        <c:delete val="1"/>
        <c:axPos val="b"/>
        <c:numFmt formatCode="0.0%" sourceLinked="1"/>
        <c:majorTickMark val="out"/>
        <c:minorTickMark val="none"/>
        <c:tickLblPos val="nextTo"/>
        <c:crossAx val="1295836479"/>
        <c:crosses val="autoZero"/>
        <c:crossBetween val="between"/>
      </c:valAx>
      <c:spPr>
        <a:noFill/>
        <a:ln>
          <a:noFill/>
        </a:ln>
        <a:effectLst/>
      </c:spPr>
    </c:plotArea>
    <c:plotVisOnly val="1"/>
    <c:dispBlanksAs val="gap"/>
    <c:showDLblsOverMax val="0"/>
  </c:chart>
  <c:spPr>
    <a:noFill/>
    <a:ln>
      <a:noFill/>
    </a:ln>
    <a:effectLst/>
  </c:spPr>
  <c:txPr>
    <a:bodyPr/>
    <a:lstStyle/>
    <a:p>
      <a:pPr>
        <a:defRPr b="0" i="0">
          <a:solidFill>
            <a:schemeClr val="bg1"/>
          </a:solidFill>
          <a:latin typeface="Hiragino Sans W3" panose="020B0400000000000000" pitchFamily="34" charset="-128"/>
          <a:ea typeface="Hiragino Sans W3" panose="020B0400000000000000" pitchFamily="34" charset="-128"/>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FFF7CE"/>
            </a:solidFill>
            <a:ln>
              <a:noFill/>
            </a:ln>
            <a:effectLst/>
          </c:spPr>
          <c:invertIfNegative val="0"/>
          <c:dPt>
            <c:idx val="7"/>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1-EB23-1F45-9DA6-1D2C3FA9789B}"/>
              </c:ext>
            </c:extLst>
          </c:dPt>
          <c:dPt>
            <c:idx val="8"/>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3-EB23-1F45-9DA6-1D2C3FA9789B}"/>
              </c:ext>
            </c:extLst>
          </c:dPt>
          <c:dPt>
            <c:idx val="9"/>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5-EB23-1F45-9DA6-1D2C3FA9789B}"/>
              </c:ext>
            </c:extLst>
          </c:dPt>
          <c:dPt>
            <c:idx val="10"/>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7-EB23-1F45-9DA6-1D2C3FA9789B}"/>
              </c:ext>
            </c:extLst>
          </c:dPt>
          <c:dPt>
            <c:idx val="11"/>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9-EB23-1F45-9DA6-1D2C3FA9789B}"/>
              </c:ext>
            </c:extLst>
          </c:dPt>
          <c:dPt>
            <c:idx val="12"/>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B-EB23-1F45-9DA6-1D2C3FA9789B}"/>
              </c:ext>
            </c:extLst>
          </c:dPt>
          <c:dLbls>
            <c:dLbl>
              <c:idx val="12"/>
              <c:layout>
                <c:manualLayout>
                  <c:x val="0"/>
                  <c:y val="-3.091788380474998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B23-1F45-9DA6-1D2C3FA9789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F7CE"/>
                    </a:solidFill>
                    <a:latin typeface="DIN Alternate" panose="020B0500000000000000" pitchFamily="34" charset="0"/>
                    <a:ea typeface="Roboto" panose="02000000000000000000" pitchFamily="2" charset="0"/>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'n%表'!$S$7700:$S$7712</c:f>
              <c:strCache>
                <c:ptCount val="13"/>
                <c:pt idx="0">
                  <c:v>1億円以上</c:v>
                </c:pt>
                <c:pt idx="1">
                  <c:v>1億円未満</c:v>
                </c:pt>
                <c:pt idx="2">
                  <c:v>7,000万円未満</c:v>
                </c:pt>
                <c:pt idx="3">
                  <c:v>5,000万円未満</c:v>
                </c:pt>
                <c:pt idx="4">
                  <c:v>3,000万円未満</c:v>
                </c:pt>
                <c:pt idx="5">
                  <c:v>2,000万円未満</c:v>
                </c:pt>
                <c:pt idx="6">
                  <c:v>1,500万円未満</c:v>
                </c:pt>
                <c:pt idx="7">
                  <c:v>1,000万円未満</c:v>
                </c:pt>
                <c:pt idx="8">
                  <c:v>700万円未満</c:v>
                </c:pt>
                <c:pt idx="9">
                  <c:v>500万円未満</c:v>
                </c:pt>
                <c:pt idx="10">
                  <c:v>300万円未満</c:v>
                </c:pt>
                <c:pt idx="11">
                  <c:v>200万円未満</c:v>
                </c:pt>
                <c:pt idx="12">
                  <c:v>100万円未満</c:v>
                </c:pt>
              </c:strCache>
            </c:strRef>
          </c:cat>
          <c:val>
            <c:numRef>
              <c:f>'n%表'!$T$7700:$T$7712</c:f>
              <c:numCache>
                <c:formatCode>0%</c:formatCode>
                <c:ptCount val="13"/>
                <c:pt idx="0">
                  <c:v>2.1428571428571266E-2</c:v>
                </c:pt>
                <c:pt idx="1">
                  <c:v>2.1428571428571266E-2</c:v>
                </c:pt>
                <c:pt idx="2">
                  <c:v>3.5714285714286385E-2</c:v>
                </c:pt>
                <c:pt idx="3">
                  <c:v>7.8571428571428917E-2</c:v>
                </c:pt>
                <c:pt idx="4">
                  <c:v>7.1428571428571355E-2</c:v>
                </c:pt>
                <c:pt idx="5">
                  <c:v>7.8571428571428917E-2</c:v>
                </c:pt>
                <c:pt idx="6">
                  <c:v>0.10714285714285775</c:v>
                </c:pt>
                <c:pt idx="7">
                  <c:v>6.4285714285713794E-2</c:v>
                </c:pt>
                <c:pt idx="8">
                  <c:v>7.1428571428571355E-2</c:v>
                </c:pt>
                <c:pt idx="9">
                  <c:v>9.2857142857142611E-2</c:v>
                </c:pt>
                <c:pt idx="10">
                  <c:v>0.10000000000000017</c:v>
                </c:pt>
                <c:pt idx="11">
                  <c:v>6.4285714285713794E-2</c:v>
                </c:pt>
                <c:pt idx="12">
                  <c:v>0.19285714285714278</c:v>
                </c:pt>
              </c:numCache>
            </c:numRef>
          </c:val>
          <c:extLst>
            <c:ext xmlns:c16="http://schemas.microsoft.com/office/drawing/2014/chart" uri="{C3380CC4-5D6E-409C-BE32-E72D297353CC}">
              <c16:uniqueId val="{0000000C-EB23-1F45-9DA6-1D2C3FA9789B}"/>
            </c:ext>
          </c:extLst>
        </c:ser>
        <c:dLbls>
          <c:showLegendKey val="0"/>
          <c:showVal val="0"/>
          <c:showCatName val="0"/>
          <c:showSerName val="0"/>
          <c:showPercent val="0"/>
          <c:showBubbleSize val="0"/>
        </c:dLbls>
        <c:gapWidth val="42"/>
        <c:overlap val="-47"/>
        <c:axId val="1340005295"/>
        <c:axId val="1339211247"/>
      </c:barChart>
      <c:catAx>
        <c:axId val="13400052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solidFill>
                <a:latin typeface="Hiragino Sans W3" panose="020B0400000000000000" pitchFamily="34" charset="-128"/>
                <a:ea typeface="Hiragino Sans W3" panose="020B0400000000000000" pitchFamily="34" charset="-128"/>
                <a:cs typeface="+mn-cs"/>
              </a:defRPr>
            </a:pPr>
            <a:endParaRPr lang="ja-JP"/>
          </a:p>
        </c:txPr>
        <c:crossAx val="1339211247"/>
        <c:crosses val="autoZero"/>
        <c:auto val="1"/>
        <c:lblAlgn val="ctr"/>
        <c:lblOffset val="100"/>
        <c:noMultiLvlLbl val="0"/>
      </c:catAx>
      <c:valAx>
        <c:axId val="1339211247"/>
        <c:scaling>
          <c:orientation val="minMax"/>
          <c:max val="0.22"/>
          <c:min val="0"/>
        </c:scaling>
        <c:delete val="1"/>
        <c:axPos val="b"/>
        <c:majorGridlines>
          <c:spPr>
            <a:ln w="3175" cap="flat" cmpd="sng" algn="ctr">
              <a:solidFill>
                <a:srgbClr val="FFF7CE">
                  <a:alpha val="61000"/>
                </a:srgbClr>
              </a:solidFill>
              <a:prstDash val="sysDot"/>
              <a:round/>
            </a:ln>
            <a:effectLst/>
          </c:spPr>
        </c:majorGridlines>
        <c:numFmt formatCode="0%" sourceLinked="1"/>
        <c:majorTickMark val="out"/>
        <c:minorTickMark val="none"/>
        <c:tickLblPos val="nextTo"/>
        <c:crossAx val="1340005295"/>
        <c:crosses val="autoZero"/>
        <c:crossBetween val="between"/>
      </c:valAx>
      <c:spPr>
        <a:noFill/>
        <a:ln>
          <a:noFill/>
        </a:ln>
        <a:effectLst/>
      </c:spPr>
    </c:plotArea>
    <c:plotVisOnly val="1"/>
    <c:dispBlanksAs val="gap"/>
    <c:showDLblsOverMax val="0"/>
  </c:chart>
  <c:spPr>
    <a:solidFill>
      <a:srgbClr val="FC5319"/>
    </a:solidFill>
    <a:ln w="9525" cap="flat" cmpd="sng" algn="ctr">
      <a:noFill/>
      <a:round/>
    </a:ln>
    <a:effectLst/>
  </c:spPr>
  <c:txPr>
    <a:bodyPr/>
    <a:lstStyle/>
    <a:p>
      <a:pPr>
        <a:defRPr b="0" i="0">
          <a:latin typeface="Hiragino Sans W3" panose="020B0400000000000000" pitchFamily="34" charset="-128"/>
          <a:ea typeface="Hiragino Sans W3" panose="020B0400000000000000" pitchFamily="34"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Hiragino Sans W5" panose="020B0400000000000000" pitchFamily="34" charset="-128"/>
                <a:ea typeface="Hiragino Sans W5" panose="020B0400000000000000" pitchFamily="34" charset="-128"/>
              </a:defRPr>
            </a:lvl1pPr>
          </a:lstStyle>
          <a:p>
            <a:endParaRPr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Hiragino Sans W5" panose="020B0400000000000000" pitchFamily="34" charset="-128"/>
                <a:ea typeface="Hiragino Sans W5" panose="020B0400000000000000" pitchFamily="34" charset="-128"/>
              </a:defRPr>
            </a:lvl1pPr>
          </a:lstStyle>
          <a:p>
            <a:fld id="{C8B92138-CE74-C144-8144-6D3DB29D1F16}" type="datetimeFigureOut">
              <a:rPr lang="ja-JP" altLang="en-US" smtClean="0"/>
              <a:pPr/>
              <a:t>2025/2/12</a:t>
            </a:fld>
            <a:endParaRPr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Hiragino Sans W5" panose="020B0400000000000000" pitchFamily="34" charset="-128"/>
                <a:ea typeface="Hiragino Sans W5" panose="020B0400000000000000" pitchFamily="34" charset="-128"/>
              </a:defRPr>
            </a:lvl1pPr>
          </a:lstStyle>
          <a:p>
            <a:endParaRPr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Hiragino Sans W5" panose="020B0400000000000000" pitchFamily="34" charset="-128"/>
                <a:ea typeface="Hiragino Sans W5" panose="020B0400000000000000" pitchFamily="34" charset="-128"/>
              </a:defRPr>
            </a:lvl1pPr>
          </a:lstStyle>
          <a:p>
            <a:fld id="{2A427775-15AB-4B41-84CE-8522E2D39132}" type="slidenum">
              <a:rPr lang="ja-JP" altLang="en-US" smtClean="0"/>
              <a:pPr/>
              <a:t>‹#›</a:t>
            </a:fld>
            <a:endParaRPr lang="ja-JP" altLang="en-US"/>
          </a:p>
        </p:txBody>
      </p:sp>
    </p:spTree>
    <p:extLst>
      <p:ext uri="{BB962C8B-B14F-4D97-AF65-F5344CB8AC3E}">
        <p14:creationId xmlns:p14="http://schemas.microsoft.com/office/powerpoint/2010/main" val="267121155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1pPr>
    <a:lvl2pPr marL="4572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2pPr>
    <a:lvl3pPr marL="9144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3pPr>
    <a:lvl4pPr marL="13716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4pPr>
    <a:lvl5pPr marL="18288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480038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kumimoji="1" lang="ja-JP" altLang="en-US" smtClean="0"/>
              <a:t>29</a:t>
            </a:fld>
            <a:endParaRPr kumimoji="1" lang="ja-JP" altLang="en-US"/>
          </a:p>
        </p:txBody>
      </p:sp>
    </p:spTree>
    <p:extLst>
      <p:ext uri="{BB962C8B-B14F-4D97-AF65-F5344CB8AC3E}">
        <p14:creationId xmlns:p14="http://schemas.microsoft.com/office/powerpoint/2010/main" val="1269718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30</a:t>
            </a:fld>
            <a:endParaRPr lang="ja-JP" altLang="en-US"/>
          </a:p>
        </p:txBody>
      </p:sp>
    </p:spTree>
    <p:extLst>
      <p:ext uri="{BB962C8B-B14F-4D97-AF65-F5344CB8AC3E}">
        <p14:creationId xmlns:p14="http://schemas.microsoft.com/office/powerpoint/2010/main" val="237551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31</a:t>
            </a:fld>
            <a:endParaRPr lang="ja-JP" altLang="en-US"/>
          </a:p>
        </p:txBody>
      </p:sp>
    </p:spTree>
    <p:extLst>
      <p:ext uri="{BB962C8B-B14F-4D97-AF65-F5344CB8AC3E}">
        <p14:creationId xmlns:p14="http://schemas.microsoft.com/office/powerpoint/2010/main" val="1448975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83E75E-B95D-2143-B7E8-49FFEF4A73B1}" type="slidenum">
              <a:rPr kumimoji="1" lang="ja-JP" altLang="en-US" smtClean="0"/>
              <a:t>33</a:t>
            </a:fld>
            <a:endParaRPr kumimoji="1" lang="ja-JP" altLang="en-US"/>
          </a:p>
        </p:txBody>
      </p:sp>
    </p:spTree>
    <p:extLst>
      <p:ext uri="{BB962C8B-B14F-4D97-AF65-F5344CB8AC3E}">
        <p14:creationId xmlns:p14="http://schemas.microsoft.com/office/powerpoint/2010/main" val="4291012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83E75E-B95D-2143-B7E8-49FFEF4A73B1}" type="slidenum">
              <a:rPr kumimoji="1" lang="ja-JP" altLang="en-US" smtClean="0"/>
              <a:t>34</a:t>
            </a:fld>
            <a:endParaRPr kumimoji="1" lang="ja-JP" altLang="en-US"/>
          </a:p>
        </p:txBody>
      </p:sp>
    </p:spTree>
    <p:extLst>
      <p:ext uri="{BB962C8B-B14F-4D97-AF65-F5344CB8AC3E}">
        <p14:creationId xmlns:p14="http://schemas.microsoft.com/office/powerpoint/2010/main" val="1200189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83E75E-B95D-2143-B7E8-49FFEF4A73B1}" type="slidenum">
              <a:rPr kumimoji="1" lang="ja-JP" altLang="en-US" smtClean="0"/>
              <a:t>35</a:t>
            </a:fld>
            <a:endParaRPr kumimoji="1" lang="ja-JP" altLang="en-US"/>
          </a:p>
        </p:txBody>
      </p:sp>
    </p:spTree>
    <p:extLst>
      <p:ext uri="{BB962C8B-B14F-4D97-AF65-F5344CB8AC3E}">
        <p14:creationId xmlns:p14="http://schemas.microsoft.com/office/powerpoint/2010/main" val="4291012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83E75E-B95D-2143-B7E8-49FFEF4A73B1}" type="slidenum">
              <a:rPr kumimoji="1" lang="ja-JP" altLang="en-US" smtClean="0"/>
              <a:t>36</a:t>
            </a:fld>
            <a:endParaRPr kumimoji="1" lang="ja-JP" altLang="en-US"/>
          </a:p>
        </p:txBody>
      </p:sp>
    </p:spTree>
    <p:extLst>
      <p:ext uri="{BB962C8B-B14F-4D97-AF65-F5344CB8AC3E}">
        <p14:creationId xmlns:p14="http://schemas.microsoft.com/office/powerpoint/2010/main" val="1994778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83E75E-B95D-2143-B7E8-49FFEF4A73B1}" type="slidenum">
              <a:rPr kumimoji="1" lang="ja-JP" altLang="en-US" smtClean="0"/>
              <a:t>39</a:t>
            </a:fld>
            <a:endParaRPr kumimoji="1" lang="ja-JP" altLang="en-US"/>
          </a:p>
        </p:txBody>
      </p:sp>
    </p:spTree>
    <p:extLst>
      <p:ext uri="{BB962C8B-B14F-4D97-AF65-F5344CB8AC3E}">
        <p14:creationId xmlns:p14="http://schemas.microsoft.com/office/powerpoint/2010/main" val="370450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44</a:t>
            </a:fld>
            <a:endParaRPr lang="ja-JP" altLang="en-US"/>
          </a:p>
        </p:txBody>
      </p:sp>
    </p:spTree>
    <p:extLst>
      <p:ext uri="{BB962C8B-B14F-4D97-AF65-F5344CB8AC3E}">
        <p14:creationId xmlns:p14="http://schemas.microsoft.com/office/powerpoint/2010/main" val="2127061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2674595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kumimoji="1" lang="ja-JP" altLang="en-US" smtClean="0"/>
              <a:t>11</a:t>
            </a:fld>
            <a:endParaRPr kumimoji="1" lang="ja-JP" altLang="en-US"/>
          </a:p>
        </p:txBody>
      </p:sp>
    </p:spTree>
    <p:extLst>
      <p:ext uri="{BB962C8B-B14F-4D97-AF65-F5344CB8AC3E}">
        <p14:creationId xmlns:p14="http://schemas.microsoft.com/office/powerpoint/2010/main" val="2332277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13</a:t>
            </a:fld>
            <a:endParaRPr lang="ja-JP" altLang="en-US"/>
          </a:p>
        </p:txBody>
      </p:sp>
    </p:spTree>
    <p:extLst>
      <p:ext uri="{BB962C8B-B14F-4D97-AF65-F5344CB8AC3E}">
        <p14:creationId xmlns:p14="http://schemas.microsoft.com/office/powerpoint/2010/main" val="2983970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15</a:t>
            </a:fld>
            <a:endParaRPr lang="ja-JP" altLang="en-US"/>
          </a:p>
        </p:txBody>
      </p:sp>
    </p:spTree>
    <p:extLst>
      <p:ext uri="{BB962C8B-B14F-4D97-AF65-F5344CB8AC3E}">
        <p14:creationId xmlns:p14="http://schemas.microsoft.com/office/powerpoint/2010/main" val="2131140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kumimoji="1" lang="ja-JP" altLang="en-US" smtClean="0"/>
              <a:t>17</a:t>
            </a:fld>
            <a:endParaRPr kumimoji="1" lang="ja-JP" altLang="en-US"/>
          </a:p>
        </p:txBody>
      </p:sp>
    </p:spTree>
    <p:extLst>
      <p:ext uri="{BB962C8B-B14F-4D97-AF65-F5344CB8AC3E}">
        <p14:creationId xmlns:p14="http://schemas.microsoft.com/office/powerpoint/2010/main" val="3072250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2391474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kumimoji="1" lang="ja-JP" altLang="en-US" smtClean="0"/>
              <a:t>24</a:t>
            </a:fld>
            <a:endParaRPr kumimoji="1" lang="ja-JP" altLang="en-US"/>
          </a:p>
        </p:txBody>
      </p:sp>
    </p:spTree>
    <p:extLst>
      <p:ext uri="{BB962C8B-B14F-4D97-AF65-F5344CB8AC3E}">
        <p14:creationId xmlns:p14="http://schemas.microsoft.com/office/powerpoint/2010/main" val="2381239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kumimoji="1" lang="ja-JP" altLang="en-US" smtClean="0"/>
              <a:t>25</a:t>
            </a:fld>
            <a:endParaRPr kumimoji="1" lang="ja-JP" altLang="en-US"/>
          </a:p>
        </p:txBody>
      </p:sp>
    </p:spTree>
    <p:extLst>
      <p:ext uri="{BB962C8B-B14F-4D97-AF65-F5344CB8AC3E}">
        <p14:creationId xmlns:p14="http://schemas.microsoft.com/office/powerpoint/2010/main" val="3523082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5D7305-532B-AD40-9EFF-624B8519F6C2}"/>
              </a:ext>
            </a:extLst>
          </p:cNvPr>
          <p:cNvSpPr>
            <a:spLocks noGrp="1"/>
          </p:cNvSpPr>
          <p:nvPr>
            <p:ph type="ctrTitle"/>
          </p:nvPr>
        </p:nvSpPr>
        <p:spPr>
          <a:xfrm>
            <a:off x="1524000" y="1122363"/>
            <a:ext cx="9144000" cy="2387600"/>
          </a:xfrm>
        </p:spPr>
        <p:txBody>
          <a:bodyPr anchor="b"/>
          <a:lstStyle>
            <a:lvl1pPr algn="ctr">
              <a:defRPr sz="6000" b="0" i="0">
                <a:latin typeface="Hiragino Sans W3" panose="020B0400000000000000" pitchFamily="34" charset="-128"/>
                <a:ea typeface="Hiragino Sans W3" panose="020B0400000000000000" pitchFamily="34" charset="-128"/>
              </a:defRPr>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6FE60A6-8CF1-F34E-9EF8-CC3252996F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F6F67E8-E820-5246-A24F-ECAE9667018F}"/>
              </a:ext>
            </a:extLst>
          </p:cNvPr>
          <p:cNvSpPr>
            <a:spLocks noGrp="1"/>
          </p:cNvSpPr>
          <p:nvPr>
            <p:ph type="dt" sz="half" idx="10"/>
          </p:nvPr>
        </p:nvSpPr>
        <p:spPr/>
        <p:txBody>
          <a:bodyPr/>
          <a:lstStyle/>
          <a:p>
            <a:fld id="{8A008FBD-3973-AB40-9FE1-6B3235DC5015}" type="datetime1">
              <a:rPr kumimoji="1" lang="ja-JP" altLang="en-US" smtClean="0"/>
              <a:t>2025/2/12</a:t>
            </a:fld>
            <a:endParaRPr kumimoji="1" lang="ja-JP" altLang="en-US"/>
          </a:p>
        </p:txBody>
      </p:sp>
      <p:sp>
        <p:nvSpPr>
          <p:cNvPr id="5" name="フッター プレースホルダー 4">
            <a:extLst>
              <a:ext uri="{FF2B5EF4-FFF2-40B4-BE49-F238E27FC236}">
                <a16:creationId xmlns:a16="http://schemas.microsoft.com/office/drawing/2014/main" id="{76A60B24-4765-BF45-8B28-C96F0C909D0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10D45D5-F3AF-CB4C-B3A2-86A798DCC7D0}"/>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4133718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66483A-3536-5445-90CF-019927513909}"/>
              </a:ext>
            </a:extLst>
          </p:cNvPr>
          <p:cNvSpPr>
            <a:spLocks noGrp="1"/>
          </p:cNvSpPr>
          <p:nvPr>
            <p:ph type="title"/>
          </p:nvPr>
        </p:nvSpPr>
        <p:spPr/>
        <p:txBody>
          <a:bodyPr/>
          <a:lstStyle>
            <a:lvl1pPr>
              <a:defRPr b="0" i="0">
                <a:latin typeface="Hiragino Sans W3" panose="020B0400000000000000" pitchFamily="34" charset="-128"/>
                <a:ea typeface="Hiragino Sans W3" panose="020B0400000000000000" pitchFamily="34" charset="-128"/>
              </a:defRPr>
            </a:lvl1p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2C0E024-B68D-1F46-8F51-84EC5FF11C5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4140C9D-74BA-DA4E-9173-23451E9688BE}"/>
              </a:ext>
            </a:extLst>
          </p:cNvPr>
          <p:cNvSpPr>
            <a:spLocks noGrp="1"/>
          </p:cNvSpPr>
          <p:nvPr>
            <p:ph type="dt" sz="half" idx="10"/>
          </p:nvPr>
        </p:nvSpPr>
        <p:spPr/>
        <p:txBody>
          <a:bodyPr/>
          <a:lstStyle/>
          <a:p>
            <a:fld id="{47ECB3BC-86DA-3448-988C-293E6761AD37}" type="datetime1">
              <a:rPr kumimoji="1" lang="ja-JP" altLang="en-US" smtClean="0"/>
              <a:t>2025/2/12</a:t>
            </a:fld>
            <a:endParaRPr kumimoji="1" lang="ja-JP" altLang="en-US"/>
          </a:p>
        </p:txBody>
      </p:sp>
      <p:sp>
        <p:nvSpPr>
          <p:cNvPr id="5" name="フッター プレースホルダー 4">
            <a:extLst>
              <a:ext uri="{FF2B5EF4-FFF2-40B4-BE49-F238E27FC236}">
                <a16:creationId xmlns:a16="http://schemas.microsoft.com/office/drawing/2014/main" id="{99ABFF63-1478-0C4A-8D0C-9A0E1D19D7A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CF922E3-06A2-A64C-82D7-F6868352455F}"/>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387799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B21DAD0-D831-FA4A-B820-83A2176D6CF2}"/>
              </a:ext>
            </a:extLst>
          </p:cNvPr>
          <p:cNvSpPr>
            <a:spLocks noGrp="1"/>
          </p:cNvSpPr>
          <p:nvPr>
            <p:ph type="title" orient="vert"/>
          </p:nvPr>
        </p:nvSpPr>
        <p:spPr>
          <a:xfrm>
            <a:off x="8724900" y="365125"/>
            <a:ext cx="2628900" cy="5811838"/>
          </a:xfrm>
        </p:spPr>
        <p:txBody>
          <a:bodyPr vert="eaVert"/>
          <a:lstStyle>
            <a:lvl1pPr>
              <a:defRPr b="0" i="0">
                <a:latin typeface="Hiragino Sans W3" panose="020B0400000000000000" pitchFamily="34" charset="-128"/>
                <a:ea typeface="Hiragino Sans W3" panose="020B0400000000000000" pitchFamily="34" charset="-128"/>
              </a:defRPr>
            </a:lvl1p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1D6D093-0F77-5946-BD24-1BCB9DD66387}"/>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4B688F3-DC7B-5D43-9027-7198A6ED327E}"/>
              </a:ext>
            </a:extLst>
          </p:cNvPr>
          <p:cNvSpPr>
            <a:spLocks noGrp="1"/>
          </p:cNvSpPr>
          <p:nvPr>
            <p:ph type="dt" sz="half" idx="10"/>
          </p:nvPr>
        </p:nvSpPr>
        <p:spPr/>
        <p:txBody>
          <a:bodyPr/>
          <a:lstStyle/>
          <a:p>
            <a:fld id="{D3C786B1-D18C-094B-973D-92B9D8A4A886}" type="datetime1">
              <a:rPr kumimoji="1" lang="ja-JP" altLang="en-US" smtClean="0"/>
              <a:t>2025/2/12</a:t>
            </a:fld>
            <a:endParaRPr kumimoji="1" lang="ja-JP" altLang="en-US"/>
          </a:p>
        </p:txBody>
      </p:sp>
      <p:sp>
        <p:nvSpPr>
          <p:cNvPr id="5" name="フッター プレースホルダー 4">
            <a:extLst>
              <a:ext uri="{FF2B5EF4-FFF2-40B4-BE49-F238E27FC236}">
                <a16:creationId xmlns:a16="http://schemas.microsoft.com/office/drawing/2014/main" id="{1635EA77-9F50-FB46-8C5B-C12D24421C4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D731562-A330-3841-9334-6B38B05D5ECD}"/>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317765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4B7FF4-7DE4-A442-8A5F-5FE0D26006B5}"/>
              </a:ext>
            </a:extLst>
          </p:cNvPr>
          <p:cNvSpPr>
            <a:spLocks noGrp="1"/>
          </p:cNvSpPr>
          <p:nvPr>
            <p:ph type="title"/>
          </p:nvPr>
        </p:nvSpPr>
        <p:spPr/>
        <p:txBody>
          <a:bodyPr/>
          <a:lstStyle>
            <a:lvl1pPr>
              <a:defRPr b="0" i="0">
                <a:latin typeface="Hiragino Sans W3" panose="020B0400000000000000" pitchFamily="34" charset="-128"/>
                <a:ea typeface="Hiragino Sans W3" panose="020B0400000000000000" pitchFamily="34" charset="-128"/>
              </a:defRPr>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5B9A01A-6D48-504A-980A-5575F178F30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0A435C2-B9BE-1F42-968C-2486D049AC85}"/>
              </a:ext>
            </a:extLst>
          </p:cNvPr>
          <p:cNvSpPr>
            <a:spLocks noGrp="1"/>
          </p:cNvSpPr>
          <p:nvPr>
            <p:ph type="dt" sz="half" idx="10"/>
          </p:nvPr>
        </p:nvSpPr>
        <p:spPr/>
        <p:txBody>
          <a:bodyPr/>
          <a:lstStyle/>
          <a:p>
            <a:fld id="{452403DE-42A9-E24D-87C0-CF0FEE9CF4CF}" type="datetime1">
              <a:rPr kumimoji="1" lang="ja-JP" altLang="en-US" smtClean="0"/>
              <a:t>2025/2/12</a:t>
            </a:fld>
            <a:endParaRPr kumimoji="1" lang="ja-JP" altLang="en-US"/>
          </a:p>
        </p:txBody>
      </p:sp>
      <p:sp>
        <p:nvSpPr>
          <p:cNvPr id="5" name="フッター プレースホルダー 4">
            <a:extLst>
              <a:ext uri="{FF2B5EF4-FFF2-40B4-BE49-F238E27FC236}">
                <a16:creationId xmlns:a16="http://schemas.microsoft.com/office/drawing/2014/main" id="{AE6F69A5-91BE-4C40-8ABD-BB001E544E6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CF3C45F-AA75-FE47-8E34-D8CA581A07F4}"/>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557670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8170E6-80AE-774A-A58A-2948FA63EDD6}"/>
              </a:ext>
            </a:extLst>
          </p:cNvPr>
          <p:cNvSpPr>
            <a:spLocks noGrp="1"/>
          </p:cNvSpPr>
          <p:nvPr>
            <p:ph type="title"/>
          </p:nvPr>
        </p:nvSpPr>
        <p:spPr>
          <a:xfrm>
            <a:off x="831850" y="1709738"/>
            <a:ext cx="10515600" cy="2852737"/>
          </a:xfrm>
        </p:spPr>
        <p:txBody>
          <a:bodyPr anchor="b"/>
          <a:lstStyle>
            <a:lvl1pPr>
              <a:defRPr sz="6000" b="0" i="0">
                <a:latin typeface="Hiragino Sans W3" panose="020B0400000000000000" pitchFamily="34" charset="-128"/>
                <a:ea typeface="Hiragino Sans W3" panose="020B0400000000000000" pitchFamily="34" charset="-128"/>
              </a:defRPr>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6CDF115-D59F-094E-9A1B-132BF70E45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AC4B505-35C3-E644-9E3E-267FD194D8E4}"/>
              </a:ext>
            </a:extLst>
          </p:cNvPr>
          <p:cNvSpPr>
            <a:spLocks noGrp="1"/>
          </p:cNvSpPr>
          <p:nvPr>
            <p:ph type="dt" sz="half" idx="10"/>
          </p:nvPr>
        </p:nvSpPr>
        <p:spPr/>
        <p:txBody>
          <a:bodyPr/>
          <a:lstStyle/>
          <a:p>
            <a:fld id="{F898B160-ACC5-354D-9CCF-75A587B50C0B}" type="datetime1">
              <a:rPr kumimoji="1" lang="ja-JP" altLang="en-US" smtClean="0"/>
              <a:t>2025/2/12</a:t>
            </a:fld>
            <a:endParaRPr kumimoji="1" lang="ja-JP" altLang="en-US"/>
          </a:p>
        </p:txBody>
      </p:sp>
      <p:sp>
        <p:nvSpPr>
          <p:cNvPr id="5" name="フッター プレースホルダー 4">
            <a:extLst>
              <a:ext uri="{FF2B5EF4-FFF2-40B4-BE49-F238E27FC236}">
                <a16:creationId xmlns:a16="http://schemas.microsoft.com/office/drawing/2014/main" id="{D11AADD9-906D-B540-8DED-185FA8FA1DB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3DA78B9-710A-5846-BC6C-BCB929F69E0B}"/>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1274817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57A318-A423-5B4D-BE88-AF65CE961473}"/>
              </a:ext>
            </a:extLst>
          </p:cNvPr>
          <p:cNvSpPr>
            <a:spLocks noGrp="1"/>
          </p:cNvSpPr>
          <p:nvPr>
            <p:ph type="title"/>
          </p:nvPr>
        </p:nvSpPr>
        <p:spPr/>
        <p:txBody>
          <a:bodyPr/>
          <a:lstStyle>
            <a:lvl1pPr>
              <a:defRPr b="0" i="0">
                <a:latin typeface="Hiragino Sans W3" panose="020B0400000000000000" pitchFamily="34" charset="-128"/>
                <a:ea typeface="Hiragino Sans W3" panose="020B0400000000000000" pitchFamily="34" charset="-128"/>
              </a:defRPr>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86C345C-A60B-1543-A2E5-CD42EE7D7B4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2180044-FFDC-E74B-8BAC-C891BB6D13FC}"/>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31F35BA-1C7E-174B-9EF2-99C9B4254CC2}"/>
              </a:ext>
            </a:extLst>
          </p:cNvPr>
          <p:cNvSpPr>
            <a:spLocks noGrp="1"/>
          </p:cNvSpPr>
          <p:nvPr>
            <p:ph type="dt" sz="half" idx="10"/>
          </p:nvPr>
        </p:nvSpPr>
        <p:spPr/>
        <p:txBody>
          <a:bodyPr/>
          <a:lstStyle/>
          <a:p>
            <a:fld id="{5445B2F6-16A2-2742-97F5-CD8306B4D5AE}" type="datetime1">
              <a:rPr kumimoji="1" lang="ja-JP" altLang="en-US" smtClean="0"/>
              <a:t>2025/2/12</a:t>
            </a:fld>
            <a:endParaRPr kumimoji="1" lang="ja-JP" altLang="en-US"/>
          </a:p>
        </p:txBody>
      </p:sp>
      <p:sp>
        <p:nvSpPr>
          <p:cNvPr id="6" name="フッター プレースホルダー 5">
            <a:extLst>
              <a:ext uri="{FF2B5EF4-FFF2-40B4-BE49-F238E27FC236}">
                <a16:creationId xmlns:a16="http://schemas.microsoft.com/office/drawing/2014/main" id="{97F1832F-5C56-AB41-88CC-CA8D4F63F89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A4C030F-5D8B-9141-ABA0-79A1182B0AFE}"/>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3299408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6105FE-8EE2-DF44-A1C7-8DB6C631E914}"/>
              </a:ext>
            </a:extLst>
          </p:cNvPr>
          <p:cNvSpPr>
            <a:spLocks noGrp="1"/>
          </p:cNvSpPr>
          <p:nvPr>
            <p:ph type="title"/>
          </p:nvPr>
        </p:nvSpPr>
        <p:spPr>
          <a:xfrm>
            <a:off x="839788" y="365125"/>
            <a:ext cx="10515600" cy="1325563"/>
          </a:xfrm>
        </p:spPr>
        <p:txBody>
          <a:bodyPr/>
          <a:lstStyle>
            <a:lvl1pPr>
              <a:defRPr b="0" i="0">
                <a:latin typeface="Hiragino Sans W3" panose="020B0400000000000000" pitchFamily="34" charset="-128"/>
                <a:ea typeface="Hiragino Sans W3" panose="020B0400000000000000" pitchFamily="34" charset="-128"/>
              </a:defRPr>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0ECEABF-AD3F-C340-898D-B00326811E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8748C26-0100-2E4D-8C03-3F81210E4D7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59C894C-E853-8A42-869D-B42BCF04E8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18E135B-3CA9-6B4D-BFDC-6AF41006295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7A9378AC-3501-3A47-986A-05CDA3DCFB69}"/>
              </a:ext>
            </a:extLst>
          </p:cNvPr>
          <p:cNvSpPr>
            <a:spLocks noGrp="1"/>
          </p:cNvSpPr>
          <p:nvPr>
            <p:ph type="dt" sz="half" idx="10"/>
          </p:nvPr>
        </p:nvSpPr>
        <p:spPr/>
        <p:txBody>
          <a:bodyPr/>
          <a:lstStyle/>
          <a:p>
            <a:fld id="{708DC0D0-B4D5-E749-8E62-242301C04906}" type="datetime1">
              <a:rPr kumimoji="1" lang="ja-JP" altLang="en-US" smtClean="0"/>
              <a:t>2025/2/12</a:t>
            </a:fld>
            <a:endParaRPr kumimoji="1" lang="ja-JP" altLang="en-US"/>
          </a:p>
        </p:txBody>
      </p:sp>
      <p:sp>
        <p:nvSpPr>
          <p:cNvPr id="8" name="フッター プレースホルダー 7">
            <a:extLst>
              <a:ext uri="{FF2B5EF4-FFF2-40B4-BE49-F238E27FC236}">
                <a16:creationId xmlns:a16="http://schemas.microsoft.com/office/drawing/2014/main" id="{DB99C0F6-0E67-4E43-B8CF-0E7FF5E2682D}"/>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3CBD4A5-89CD-7740-99FA-9E58270A22D0}"/>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521945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2054F3-AAAA-D648-A6F2-C60A0FE601D7}"/>
              </a:ext>
            </a:extLst>
          </p:cNvPr>
          <p:cNvSpPr>
            <a:spLocks noGrp="1"/>
          </p:cNvSpPr>
          <p:nvPr>
            <p:ph type="title"/>
          </p:nvPr>
        </p:nvSpPr>
        <p:spPr/>
        <p:txBody>
          <a:bodyPr/>
          <a:lstStyle>
            <a:lvl1pPr>
              <a:defRPr b="0" i="0">
                <a:latin typeface="Hiragino Sans W3" panose="020B0400000000000000" pitchFamily="34" charset="-128"/>
                <a:ea typeface="Hiragino Sans W3" panose="020B0400000000000000" pitchFamily="34" charset="-128"/>
              </a:defRPr>
            </a:lvl1p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6D4072F-4349-8D40-88E6-A181FBF65DA7}"/>
              </a:ext>
            </a:extLst>
          </p:cNvPr>
          <p:cNvSpPr>
            <a:spLocks noGrp="1"/>
          </p:cNvSpPr>
          <p:nvPr>
            <p:ph type="dt" sz="half" idx="10"/>
          </p:nvPr>
        </p:nvSpPr>
        <p:spPr/>
        <p:txBody>
          <a:bodyPr/>
          <a:lstStyle/>
          <a:p>
            <a:fld id="{2EB3891F-0292-AD45-91C9-73B0E8B58EE9}" type="datetime1">
              <a:rPr kumimoji="1" lang="ja-JP" altLang="en-US" smtClean="0"/>
              <a:t>2025/2/12</a:t>
            </a:fld>
            <a:endParaRPr kumimoji="1" lang="ja-JP" altLang="en-US"/>
          </a:p>
        </p:txBody>
      </p:sp>
      <p:sp>
        <p:nvSpPr>
          <p:cNvPr id="4" name="フッター プレースホルダー 3">
            <a:extLst>
              <a:ext uri="{FF2B5EF4-FFF2-40B4-BE49-F238E27FC236}">
                <a16:creationId xmlns:a16="http://schemas.microsoft.com/office/drawing/2014/main" id="{D64229B6-A55F-7A46-850C-036EBDF143E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B2E7DA9-8AFC-2445-9FA0-BD7A38ED5054}"/>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3798836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570E915-F4EF-6042-B630-7D2212EA8D93}"/>
              </a:ext>
            </a:extLst>
          </p:cNvPr>
          <p:cNvSpPr>
            <a:spLocks noGrp="1"/>
          </p:cNvSpPr>
          <p:nvPr>
            <p:ph type="dt" sz="half" idx="10"/>
          </p:nvPr>
        </p:nvSpPr>
        <p:spPr/>
        <p:txBody>
          <a:bodyPr/>
          <a:lstStyle/>
          <a:p>
            <a:fld id="{44BC9D28-08AA-FA4C-BCBD-73C6ADF1C106}" type="datetime1">
              <a:rPr kumimoji="1" lang="ja-JP" altLang="en-US" smtClean="0"/>
              <a:t>2025/2/12</a:t>
            </a:fld>
            <a:endParaRPr kumimoji="1" lang="ja-JP" altLang="en-US"/>
          </a:p>
        </p:txBody>
      </p:sp>
      <p:sp>
        <p:nvSpPr>
          <p:cNvPr id="3" name="フッター プレースホルダー 2">
            <a:extLst>
              <a:ext uri="{FF2B5EF4-FFF2-40B4-BE49-F238E27FC236}">
                <a16:creationId xmlns:a16="http://schemas.microsoft.com/office/drawing/2014/main" id="{2CD46ED2-6E0C-754C-83CA-AC4DBCD901B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090BB4F-07ED-BA48-8EB5-5FC4E78C40B9}"/>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1068778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73CCB7-291B-1D43-81F3-4C5909E04967}"/>
              </a:ext>
            </a:extLst>
          </p:cNvPr>
          <p:cNvSpPr>
            <a:spLocks noGrp="1"/>
          </p:cNvSpPr>
          <p:nvPr>
            <p:ph type="title"/>
          </p:nvPr>
        </p:nvSpPr>
        <p:spPr>
          <a:xfrm>
            <a:off x="839788" y="457200"/>
            <a:ext cx="3932237" cy="1600200"/>
          </a:xfrm>
        </p:spPr>
        <p:txBody>
          <a:bodyPr anchor="b"/>
          <a:lstStyle>
            <a:lvl1pPr>
              <a:defRPr sz="3200" b="0" i="0">
                <a:latin typeface="Hiragino Sans W3" panose="020B0400000000000000" pitchFamily="34" charset="-128"/>
                <a:ea typeface="Hiragino Sans W3" panose="020B0400000000000000" pitchFamily="34" charset="-128"/>
              </a:defRPr>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C850FF9-3951-0D4B-BC27-B95656F448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60CB494-07B8-5047-BF2E-B051ADB8CD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EBBBDBC-9684-7048-BE25-0F1EFC772515}"/>
              </a:ext>
            </a:extLst>
          </p:cNvPr>
          <p:cNvSpPr>
            <a:spLocks noGrp="1"/>
          </p:cNvSpPr>
          <p:nvPr>
            <p:ph type="dt" sz="half" idx="10"/>
          </p:nvPr>
        </p:nvSpPr>
        <p:spPr/>
        <p:txBody>
          <a:bodyPr/>
          <a:lstStyle/>
          <a:p>
            <a:fld id="{D437D706-86E8-EB49-A257-8C989A347D43}" type="datetime1">
              <a:rPr kumimoji="1" lang="ja-JP" altLang="en-US" smtClean="0"/>
              <a:t>2025/2/12</a:t>
            </a:fld>
            <a:endParaRPr kumimoji="1" lang="ja-JP" altLang="en-US"/>
          </a:p>
        </p:txBody>
      </p:sp>
      <p:sp>
        <p:nvSpPr>
          <p:cNvPr id="6" name="フッター プレースホルダー 5">
            <a:extLst>
              <a:ext uri="{FF2B5EF4-FFF2-40B4-BE49-F238E27FC236}">
                <a16:creationId xmlns:a16="http://schemas.microsoft.com/office/drawing/2014/main" id="{C61BBBA2-9987-564B-9F23-614D3F8D610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552E148-E13B-DD40-95C9-B8BE81A885D1}"/>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911783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1704E5-F948-DE42-A4AB-E7EAA32858C2}"/>
              </a:ext>
            </a:extLst>
          </p:cNvPr>
          <p:cNvSpPr>
            <a:spLocks noGrp="1"/>
          </p:cNvSpPr>
          <p:nvPr>
            <p:ph type="title"/>
          </p:nvPr>
        </p:nvSpPr>
        <p:spPr>
          <a:xfrm>
            <a:off x="839788" y="457200"/>
            <a:ext cx="3932237" cy="1600200"/>
          </a:xfrm>
        </p:spPr>
        <p:txBody>
          <a:bodyPr anchor="b"/>
          <a:lstStyle>
            <a:lvl1pPr>
              <a:defRPr sz="3200" b="0" i="0">
                <a:latin typeface="Hiragino Sans W3" panose="020B0400000000000000" pitchFamily="34" charset="-128"/>
                <a:ea typeface="Hiragino Sans W3" panose="020B0400000000000000" pitchFamily="34" charset="-128"/>
              </a:defRPr>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89BBF03-CEF9-6046-8F05-41B1CDC2C9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E46C36EA-A9AC-804A-8314-30E13FC35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2922D87-DDAA-A54C-A6B5-D6BD83E92C17}"/>
              </a:ext>
            </a:extLst>
          </p:cNvPr>
          <p:cNvSpPr>
            <a:spLocks noGrp="1"/>
          </p:cNvSpPr>
          <p:nvPr>
            <p:ph type="dt" sz="half" idx="10"/>
          </p:nvPr>
        </p:nvSpPr>
        <p:spPr/>
        <p:txBody>
          <a:bodyPr/>
          <a:lstStyle/>
          <a:p>
            <a:fld id="{68F8E4E6-A641-464C-A89A-418279F2AB81}" type="datetime1">
              <a:rPr kumimoji="1" lang="ja-JP" altLang="en-US" smtClean="0"/>
              <a:t>2025/2/12</a:t>
            </a:fld>
            <a:endParaRPr kumimoji="1" lang="ja-JP" altLang="en-US"/>
          </a:p>
        </p:txBody>
      </p:sp>
      <p:sp>
        <p:nvSpPr>
          <p:cNvPr id="6" name="フッター プレースホルダー 5">
            <a:extLst>
              <a:ext uri="{FF2B5EF4-FFF2-40B4-BE49-F238E27FC236}">
                <a16:creationId xmlns:a16="http://schemas.microsoft.com/office/drawing/2014/main" id="{E1F61B40-C9C3-E745-A5BE-07269248231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F34C103-73E4-224D-9FA1-B41A70B72533}"/>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1602288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E9774E7-9753-BA44-9543-1D9985967A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E5C59D2-0F78-6041-8154-AB135711B5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日付プレースホルダー 3">
            <a:extLst>
              <a:ext uri="{FF2B5EF4-FFF2-40B4-BE49-F238E27FC236}">
                <a16:creationId xmlns:a16="http://schemas.microsoft.com/office/drawing/2014/main" id="{D3F42958-A65F-CB48-B826-19863F8B31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Hiragino Sans W5" panose="020B0400000000000000" pitchFamily="34" charset="-128"/>
                <a:ea typeface="Hiragino Sans W5" panose="020B0400000000000000" pitchFamily="34" charset="-128"/>
              </a:defRPr>
            </a:lvl1pPr>
          </a:lstStyle>
          <a:p>
            <a:fld id="{FD78E107-AF72-0E4D-A4F6-37BE675A9D3A}" type="datetime1">
              <a:rPr lang="ja-JP" altLang="en-US" smtClean="0"/>
              <a:pPr/>
              <a:t>2025/2/12</a:t>
            </a:fld>
            <a:endParaRPr lang="ja-JP" altLang="en-US"/>
          </a:p>
        </p:txBody>
      </p:sp>
      <p:sp>
        <p:nvSpPr>
          <p:cNvPr id="5" name="フッター プレースホルダー 4">
            <a:extLst>
              <a:ext uri="{FF2B5EF4-FFF2-40B4-BE49-F238E27FC236}">
                <a16:creationId xmlns:a16="http://schemas.microsoft.com/office/drawing/2014/main" id="{E608313C-33EB-964E-960A-924774E8BD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Hiragino Sans W5" panose="020B0400000000000000" pitchFamily="34" charset="-128"/>
                <a:ea typeface="Hiragino Sans W5" panose="020B0400000000000000" pitchFamily="34" charset="-128"/>
              </a:defRPr>
            </a:lvl1pPr>
          </a:lstStyle>
          <a:p>
            <a:endParaRPr lang="ja-JP" altLang="en-US"/>
          </a:p>
        </p:txBody>
      </p:sp>
      <p:sp>
        <p:nvSpPr>
          <p:cNvPr id="6" name="スライド番号プレースホルダー 5">
            <a:extLst>
              <a:ext uri="{FF2B5EF4-FFF2-40B4-BE49-F238E27FC236}">
                <a16:creationId xmlns:a16="http://schemas.microsoft.com/office/drawing/2014/main" id="{055353E5-2A23-594F-B189-EE9A689635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Hiragino Sans W5" panose="020B0400000000000000" pitchFamily="34" charset="-128"/>
                <a:ea typeface="Hiragino Sans W5" panose="020B0400000000000000" pitchFamily="34" charset="-128"/>
              </a:defRPr>
            </a:lvl1pPr>
          </a:lstStyle>
          <a:p>
            <a:fld id="{0B46171A-CA4F-C948-9CC4-3794EFAF3AE3}" type="slidenum">
              <a:rPr lang="ja-JP" altLang="en-US" smtClean="0"/>
              <a:pPr/>
              <a:t>‹#›</a:t>
            </a:fld>
            <a:endParaRPr lang="ja-JP" altLang="en-US"/>
          </a:p>
        </p:txBody>
      </p:sp>
    </p:spTree>
    <p:extLst>
      <p:ext uri="{BB962C8B-B14F-4D97-AF65-F5344CB8AC3E}">
        <p14:creationId xmlns:p14="http://schemas.microsoft.com/office/powerpoint/2010/main" val="2923770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b="0" i="0" kern="1200">
          <a:solidFill>
            <a:schemeClr val="tx1"/>
          </a:solidFill>
          <a:latin typeface="Hiragino Sans W3" panose="020B0400000000000000" pitchFamily="34" charset="-128"/>
          <a:ea typeface="Hiragino Sans W3" panose="020B04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Hiragino Sans W5" panose="020B0400000000000000" pitchFamily="34" charset="-128"/>
          <a:ea typeface="Hiragino Sans W5"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b="0" i="0" kern="1200">
          <a:solidFill>
            <a:schemeClr val="tx1"/>
          </a:solidFill>
          <a:latin typeface="Hiragino Sans W5" panose="020B0400000000000000" pitchFamily="34" charset="-128"/>
          <a:ea typeface="Hiragino Sans W5"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Hiragino Sans W5" panose="020B0400000000000000" pitchFamily="34" charset="-128"/>
          <a:ea typeface="Hiragino Sans W5"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Hiragino Sans W5" panose="020B0400000000000000" pitchFamily="34" charset="-128"/>
          <a:ea typeface="Hiragino Sans W5"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Hiragino Sans W5" panose="020B0400000000000000" pitchFamily="34" charset="-128"/>
          <a:ea typeface="Hiragino Sans W5"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1.emf"/><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57.pn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62.png"/><Relationship Id="rId18" Type="http://schemas.microsoft.com/office/2007/relationships/hdphoto" Target="../media/hdphoto8.wdp"/><Relationship Id="rId26" Type="http://schemas.microsoft.com/office/2007/relationships/hdphoto" Target="../media/hdphoto12.wdp"/><Relationship Id="rId3" Type="http://schemas.openxmlformats.org/officeDocument/2006/relationships/image" Target="../media/image11.emf"/><Relationship Id="rId21" Type="http://schemas.openxmlformats.org/officeDocument/2006/relationships/image" Target="../media/image66.png"/><Relationship Id="rId7" Type="http://schemas.openxmlformats.org/officeDocument/2006/relationships/image" Target="../media/image59.png"/><Relationship Id="rId12" Type="http://schemas.microsoft.com/office/2007/relationships/hdphoto" Target="../media/hdphoto5.wdp"/><Relationship Id="rId17" Type="http://schemas.openxmlformats.org/officeDocument/2006/relationships/image" Target="../media/image64.png"/><Relationship Id="rId25" Type="http://schemas.openxmlformats.org/officeDocument/2006/relationships/image" Target="../media/image68.png"/><Relationship Id="rId2" Type="http://schemas.openxmlformats.org/officeDocument/2006/relationships/notesSlide" Target="../notesSlides/notesSlide4.xml"/><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61.png"/><Relationship Id="rId24" Type="http://schemas.microsoft.com/office/2007/relationships/hdphoto" Target="../media/hdphoto11.wdp"/><Relationship Id="rId5" Type="http://schemas.openxmlformats.org/officeDocument/2006/relationships/image" Target="../media/image58.png"/><Relationship Id="rId15" Type="http://schemas.openxmlformats.org/officeDocument/2006/relationships/image" Target="../media/image63.png"/><Relationship Id="rId23" Type="http://schemas.openxmlformats.org/officeDocument/2006/relationships/image" Target="../media/image67.png"/><Relationship Id="rId28" Type="http://schemas.microsoft.com/office/2007/relationships/hdphoto" Target="../media/hdphoto13.wdp"/><Relationship Id="rId10" Type="http://schemas.microsoft.com/office/2007/relationships/hdphoto" Target="../media/hdphoto4.wdp"/><Relationship Id="rId19" Type="http://schemas.openxmlformats.org/officeDocument/2006/relationships/image" Target="../media/image65.png"/><Relationship Id="rId4" Type="http://schemas.openxmlformats.org/officeDocument/2006/relationships/image" Target="../media/image49.png"/><Relationship Id="rId9" Type="http://schemas.openxmlformats.org/officeDocument/2006/relationships/image" Target="../media/image60.png"/><Relationship Id="rId14" Type="http://schemas.microsoft.com/office/2007/relationships/hdphoto" Target="../media/hdphoto6.wdp"/><Relationship Id="rId22" Type="http://schemas.microsoft.com/office/2007/relationships/hdphoto" Target="../media/hdphoto10.wdp"/><Relationship Id="rId27" Type="http://schemas.openxmlformats.org/officeDocument/2006/relationships/image" Target="../media/image69.png"/></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3.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49.png"/><Relationship Id="rId4" Type="http://schemas.openxmlformats.org/officeDocument/2006/relationships/image" Target="../media/image11.emf"/></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11.emf"/></Relationships>
</file>

<file path=ppt/slides/_rels/slide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78.emf"/><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1.emf"/><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6.emf"/></Relationships>
</file>

<file path=ppt/slides/_rels/slide2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7.png"/><Relationship Id="rId7" Type="http://schemas.openxmlformats.org/officeDocument/2006/relationships/image" Target="../media/image88.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hyperlink" Target="https://break-smoke.jp/news/20241021/" TargetMode="External"/><Relationship Id="rId5" Type="http://schemas.openxmlformats.org/officeDocument/2006/relationships/hyperlink" Target="https://break-smoke.jp/casestudy/asahi/" TargetMode="External"/><Relationship Id="rId4" Type="http://schemas.openxmlformats.org/officeDocument/2006/relationships/hyperlink" Target="https://break-smoke.jp/casestudy/pizzahut/" TargetMode="External"/><Relationship Id="rId9" Type="http://schemas.openxmlformats.org/officeDocument/2006/relationships/image" Target="../media/image90.png"/></Relationships>
</file>

<file path=ppt/slides/_rels/slide2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7.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hyperlink" Target="https://break-smoke.jp/casestudy/brainsleep/" TargetMode="External"/><Relationship Id="rId11" Type="http://schemas.openxmlformats.org/officeDocument/2006/relationships/image" Target="../media/image92.png"/><Relationship Id="rId5" Type="http://schemas.openxmlformats.org/officeDocument/2006/relationships/hyperlink" Target="https://break-smoke.jp/casestudy/yoom/" TargetMode="External"/><Relationship Id="rId10" Type="http://schemas.openxmlformats.org/officeDocument/2006/relationships/image" Target="../media/image91.png"/><Relationship Id="rId4" Type="http://schemas.openxmlformats.org/officeDocument/2006/relationships/hyperlink" Target="https://break-smoke.jp/casestudy/sammy/" TargetMode="External"/><Relationship Id="rId9"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11.emf"/></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78.emf"/><Relationship Id="rId13" Type="http://schemas.openxmlformats.org/officeDocument/2006/relationships/image" Target="../media/image102.png"/><Relationship Id="rId3" Type="http://schemas.openxmlformats.org/officeDocument/2006/relationships/image" Target="../media/image11.emf"/><Relationship Id="rId7" Type="http://schemas.openxmlformats.org/officeDocument/2006/relationships/image" Target="../media/image49.png"/><Relationship Id="rId12" Type="http://schemas.openxmlformats.org/officeDocument/2006/relationships/image" Target="../media/image10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0.jpeg"/><Relationship Id="rId5" Type="http://schemas.microsoft.com/office/2007/relationships/hdphoto" Target="../media/hdphoto14.wdp"/><Relationship Id="rId10" Type="http://schemas.openxmlformats.org/officeDocument/2006/relationships/image" Target="../media/image99.png"/><Relationship Id="rId4" Type="http://schemas.openxmlformats.org/officeDocument/2006/relationships/image" Target="../media/image96.png"/><Relationship Id="rId9" Type="http://schemas.openxmlformats.org/officeDocument/2006/relationships/image" Target="../media/image98.png"/><Relationship Id="rId14" Type="http://schemas.openxmlformats.org/officeDocument/2006/relationships/image" Target="../media/image103.png"/></Relationships>
</file>

<file path=ppt/slides/_rels/slide3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1.emf"/><Relationship Id="rId7" Type="http://schemas.openxmlformats.org/officeDocument/2006/relationships/image" Target="../media/image104.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8.emf"/><Relationship Id="rId5" Type="http://schemas.openxmlformats.org/officeDocument/2006/relationships/image" Target="../media/image49.png"/><Relationship Id="rId10" Type="http://schemas.openxmlformats.org/officeDocument/2006/relationships/image" Target="../media/image107.jpeg"/><Relationship Id="rId4" Type="http://schemas.openxmlformats.org/officeDocument/2006/relationships/image" Target="../media/image97.png"/><Relationship Id="rId9" Type="http://schemas.openxmlformats.org/officeDocument/2006/relationships/image" Target="../media/image106.png"/></Relationships>
</file>

<file path=ppt/slides/_rels/slide35.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111.png"/><Relationship Id="rId18" Type="http://schemas.openxmlformats.org/officeDocument/2006/relationships/image" Target="../media/image116.png"/><Relationship Id="rId26" Type="http://schemas.openxmlformats.org/officeDocument/2006/relationships/image" Target="../media/image124.png"/><Relationship Id="rId3" Type="http://schemas.openxmlformats.org/officeDocument/2006/relationships/image" Target="../media/image11.emf"/><Relationship Id="rId21" Type="http://schemas.openxmlformats.org/officeDocument/2006/relationships/image" Target="../media/image119.png"/><Relationship Id="rId7" Type="http://schemas.openxmlformats.org/officeDocument/2006/relationships/image" Target="../media/image49.png"/><Relationship Id="rId12" Type="http://schemas.microsoft.com/office/2007/relationships/hdphoto" Target="../media/hdphoto15.wdp"/><Relationship Id="rId17" Type="http://schemas.openxmlformats.org/officeDocument/2006/relationships/image" Target="../media/image115.png"/><Relationship Id="rId25" Type="http://schemas.openxmlformats.org/officeDocument/2006/relationships/image" Target="../media/image123.png"/><Relationship Id="rId2" Type="http://schemas.openxmlformats.org/officeDocument/2006/relationships/notesSlide" Target="../notesSlides/notesSlide15.xml"/><Relationship Id="rId16" Type="http://schemas.openxmlformats.org/officeDocument/2006/relationships/image" Target="../media/image114.png"/><Relationship Id="rId20" Type="http://schemas.openxmlformats.org/officeDocument/2006/relationships/image" Target="../media/image118.png"/><Relationship Id="rId29"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10.png"/><Relationship Id="rId24" Type="http://schemas.openxmlformats.org/officeDocument/2006/relationships/image" Target="../media/image122.png"/><Relationship Id="rId5" Type="http://schemas.microsoft.com/office/2007/relationships/hdphoto" Target="../media/hdphoto14.wdp"/><Relationship Id="rId15" Type="http://schemas.openxmlformats.org/officeDocument/2006/relationships/image" Target="../media/image113.png"/><Relationship Id="rId23" Type="http://schemas.openxmlformats.org/officeDocument/2006/relationships/image" Target="../media/image121.png"/><Relationship Id="rId28" Type="http://schemas.openxmlformats.org/officeDocument/2006/relationships/image" Target="../media/image126.png"/><Relationship Id="rId10" Type="http://schemas.openxmlformats.org/officeDocument/2006/relationships/image" Target="../media/image78.emf"/><Relationship Id="rId19" Type="http://schemas.openxmlformats.org/officeDocument/2006/relationships/image" Target="../media/image117.png"/><Relationship Id="rId4" Type="http://schemas.openxmlformats.org/officeDocument/2006/relationships/image" Target="../media/image96.png"/><Relationship Id="rId9" Type="http://schemas.openxmlformats.org/officeDocument/2006/relationships/image" Target="../media/image109.png"/><Relationship Id="rId14" Type="http://schemas.openxmlformats.org/officeDocument/2006/relationships/image" Target="../media/image112.png"/><Relationship Id="rId22" Type="http://schemas.openxmlformats.org/officeDocument/2006/relationships/image" Target="../media/image120.png"/><Relationship Id="rId27" Type="http://schemas.openxmlformats.org/officeDocument/2006/relationships/image" Target="../media/image125.png"/></Relationships>
</file>

<file path=ppt/slides/_rels/slide36.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image" Target="../media/image11.emf"/><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29.png"/><Relationship Id="rId5" Type="http://schemas.microsoft.com/office/2007/relationships/hdphoto" Target="../media/hdphoto14.wdp"/><Relationship Id="rId10" Type="http://schemas.openxmlformats.org/officeDocument/2006/relationships/image" Target="../media/image128.png"/><Relationship Id="rId4" Type="http://schemas.openxmlformats.org/officeDocument/2006/relationships/image" Target="../media/image96.png"/><Relationship Id="rId9" Type="http://schemas.openxmlformats.org/officeDocument/2006/relationships/image" Target="../media/image108.jpe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3" Type="http://schemas.openxmlformats.org/officeDocument/2006/relationships/image" Target="../media/image78.emf"/><Relationship Id="rId7" Type="http://schemas.openxmlformats.org/officeDocument/2006/relationships/image" Target="../media/image132.jpeg"/><Relationship Id="rId12" Type="http://schemas.openxmlformats.org/officeDocument/2006/relationships/image" Target="../media/image137.jpeg"/><Relationship Id="rId2" Type="http://schemas.openxmlformats.org/officeDocument/2006/relationships/image" Target="../media/image11.emf"/><Relationship Id="rId1" Type="http://schemas.openxmlformats.org/officeDocument/2006/relationships/slideLayout" Target="../slideLayouts/slideLayout2.xml"/><Relationship Id="rId6" Type="http://schemas.openxmlformats.org/officeDocument/2006/relationships/image" Target="../media/image131.png"/><Relationship Id="rId11" Type="http://schemas.openxmlformats.org/officeDocument/2006/relationships/image" Target="../media/image136.jpeg"/><Relationship Id="rId5" Type="http://schemas.openxmlformats.org/officeDocument/2006/relationships/image" Target="../media/image130.png"/><Relationship Id="rId10" Type="http://schemas.openxmlformats.org/officeDocument/2006/relationships/image" Target="../media/image135.jpeg"/><Relationship Id="rId4" Type="http://schemas.openxmlformats.org/officeDocument/2006/relationships/image" Target="../media/image49.png"/><Relationship Id="rId9" Type="http://schemas.openxmlformats.org/officeDocument/2006/relationships/image" Target="../media/image134.jpeg"/></Relationships>
</file>

<file path=ppt/slides/_rels/slide39.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9.png"/><Relationship Id="rId7" Type="http://schemas.openxmlformats.org/officeDocument/2006/relationships/image" Target="../media/image78.em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97.png"/><Relationship Id="rId4" Type="http://schemas.openxmlformats.org/officeDocument/2006/relationships/image" Target="../media/image11.em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78.emf"/><Relationship Id="rId7" Type="http://schemas.openxmlformats.org/officeDocument/2006/relationships/image" Target="../media/image143.png"/><Relationship Id="rId2" Type="http://schemas.openxmlformats.org/officeDocument/2006/relationships/image" Target="../media/image11.emf"/><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form.run/@break-submit" TargetMode="External"/><Relationship Id="rId5" Type="http://schemas.openxmlformats.org/officeDocument/2006/relationships/hyperlink" Target="https://form.run/@break-order" TargetMode="Externa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jpg"/><Relationship Id="rId3" Type="http://schemas.openxmlformats.org/officeDocument/2006/relationships/image" Target="../media/image17.png"/><Relationship Id="rId21" Type="http://schemas.openxmlformats.org/officeDocument/2006/relationships/image" Target="../media/image34.png"/><Relationship Id="rId7" Type="http://schemas.openxmlformats.org/officeDocument/2006/relationships/image" Target="../media/image20.emf"/><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2" Type="http://schemas.openxmlformats.org/officeDocument/2006/relationships/image" Target="../media/image16.jp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jpeg"/><Relationship Id="rId24" Type="http://schemas.openxmlformats.org/officeDocument/2006/relationships/image" Target="../media/image37.png"/><Relationship Id="rId5" Type="http://schemas.openxmlformats.org/officeDocument/2006/relationships/image" Target="../media/image11.emf"/><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22.png"/><Relationship Id="rId14" Type="http://schemas.openxmlformats.org/officeDocument/2006/relationships/image" Target="../media/image27.tiff"/><Relationship Id="rId22" Type="http://schemas.openxmlformats.org/officeDocument/2006/relationships/image" Target="../media/image35.png"/></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1.emf"/><Relationship Id="rId7"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4.png"/><Relationship Id="rId5" Type="http://schemas.openxmlformats.org/officeDocument/2006/relationships/image" Target="../media/image45.png"/><Relationship Id="rId10" Type="http://schemas.openxmlformats.org/officeDocument/2006/relationships/chart" Target="../charts/chart2.xml"/><Relationship Id="rId4" Type="http://schemas.openxmlformats.org/officeDocument/2006/relationships/image" Target="../media/image44.png"/><Relationship Id="rId9"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F1902B93-4012-E444-94E4-B28B8D868EA8}"/>
              </a:ext>
            </a:extLst>
          </p:cNvPr>
          <p:cNvPicPr>
            <a:picLocks noChangeAspect="1"/>
          </p:cNvPicPr>
          <p:nvPr/>
        </p:nvPicPr>
        <p:blipFill>
          <a:blip r:embed="rId2"/>
          <a:stretch>
            <a:fillRect/>
          </a:stretch>
        </p:blipFill>
        <p:spPr>
          <a:xfrm>
            <a:off x="0" y="0"/>
            <a:ext cx="12192000" cy="6858000"/>
          </a:xfrm>
          <a:prstGeom prst="rect">
            <a:avLst/>
          </a:prstGeom>
        </p:spPr>
      </p:pic>
      <p:pic>
        <p:nvPicPr>
          <p:cNvPr id="22" name="図 21" descr="テキスト&#10;&#10;自動的に生成された説明">
            <a:extLst>
              <a:ext uri="{FF2B5EF4-FFF2-40B4-BE49-F238E27FC236}">
                <a16:creationId xmlns:a16="http://schemas.microsoft.com/office/drawing/2014/main" id="{9A25BE21-6B06-E14A-9C24-778E7B8AFD3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74990" y="1507591"/>
            <a:ext cx="6052937" cy="1921409"/>
          </a:xfrm>
          <a:prstGeom prst="rect">
            <a:avLst/>
          </a:prstGeom>
        </p:spPr>
      </p:pic>
      <p:sp>
        <p:nvSpPr>
          <p:cNvPr id="23" name="正方形/長方形 22">
            <a:extLst>
              <a:ext uri="{FF2B5EF4-FFF2-40B4-BE49-F238E27FC236}">
                <a16:creationId xmlns:a16="http://schemas.microsoft.com/office/drawing/2014/main" id="{02E443DF-1E2D-D843-AE9C-3CE1ABB53E90}"/>
              </a:ext>
            </a:extLst>
          </p:cNvPr>
          <p:cNvSpPr/>
          <p:nvPr/>
        </p:nvSpPr>
        <p:spPr>
          <a:xfrm>
            <a:off x="484821" y="3818451"/>
            <a:ext cx="6096000" cy="1020408"/>
          </a:xfrm>
          <a:prstGeom prst="rect">
            <a:avLst/>
          </a:prstGeom>
        </p:spPr>
        <p:txBody>
          <a:bodyPr>
            <a:spAutoFit/>
          </a:bodyPr>
          <a:lstStyle/>
          <a:p>
            <a:pPr>
              <a:lnSpc>
                <a:spcPct val="150000"/>
              </a:lnSpc>
            </a:pPr>
            <a:r>
              <a:rPr lang="en-US" altLang="ja-JP" sz="2400" b="1" dirty="0">
                <a:solidFill>
                  <a:schemeClr val="bg1"/>
                </a:solidFill>
                <a:latin typeface="DIN Alternate" panose="020B0500000000000000" pitchFamily="34" charset="0"/>
                <a:ea typeface="Hiragino Sans W6" panose="020B0400000000000000" pitchFamily="34" charset="-128"/>
              </a:rPr>
              <a:t>MEDIA GUIDE </a:t>
            </a:r>
            <a:endParaRPr lang="en-US" altLang="ja-JP" b="1" dirty="0">
              <a:solidFill>
                <a:schemeClr val="bg1"/>
              </a:solidFill>
              <a:latin typeface="DIN Alternate" panose="020B0500000000000000" pitchFamily="34" charset="0"/>
              <a:ea typeface="Hiragino Sans W6" panose="020B0400000000000000" pitchFamily="34" charset="-128"/>
            </a:endParaRPr>
          </a:p>
          <a:p>
            <a:pPr>
              <a:lnSpc>
                <a:spcPct val="150000"/>
              </a:lnSpc>
            </a:pPr>
            <a:r>
              <a:rPr lang="en-US" altLang="ja-JP" dirty="0">
                <a:solidFill>
                  <a:schemeClr val="bg1"/>
                </a:solidFill>
                <a:latin typeface="DIN Alternate" panose="020B0500000000000000" pitchFamily="34" charset="0"/>
                <a:ea typeface="Hiragino Sans W2" panose="020B0300000000000000" pitchFamily="34" charset="-128"/>
              </a:rPr>
              <a:t>April to June 2025</a:t>
            </a:r>
            <a:r>
              <a:rPr lang="en-US" altLang="ja-JP" dirty="0">
                <a:solidFill>
                  <a:srgbClr val="FE5519"/>
                </a:solidFill>
                <a:latin typeface="DIN Alternate" panose="020B0500000000000000" pitchFamily="34" charset="0"/>
                <a:ea typeface="Hiragino Sans W2" panose="020B0300000000000000" pitchFamily="34" charset="-128"/>
              </a:rPr>
              <a:t>__</a:t>
            </a:r>
          </a:p>
        </p:txBody>
      </p:sp>
      <p:pic>
        <p:nvPicPr>
          <p:cNvPr id="24" name="図 23" descr="挿絵 が含まれている画像&#10;&#10;自動的に生成された説明">
            <a:extLst>
              <a:ext uri="{FF2B5EF4-FFF2-40B4-BE49-F238E27FC236}">
                <a16:creationId xmlns:a16="http://schemas.microsoft.com/office/drawing/2014/main" id="{7E4DACCE-B224-AF4F-ADEF-3E5E23D92DC5}"/>
              </a:ext>
            </a:extLst>
          </p:cNvPr>
          <p:cNvPicPr>
            <a:picLocks noChangeAspect="1"/>
          </p:cNvPicPr>
          <p:nvPr/>
        </p:nvPicPr>
        <p:blipFill>
          <a:blip r:embed="rId4"/>
          <a:stretch>
            <a:fillRect/>
          </a:stretch>
        </p:blipFill>
        <p:spPr>
          <a:xfrm>
            <a:off x="484821" y="5937250"/>
            <a:ext cx="2032000" cy="673100"/>
          </a:xfrm>
          <a:prstGeom prst="rect">
            <a:avLst/>
          </a:prstGeom>
        </p:spPr>
      </p:pic>
    </p:spTree>
    <p:extLst>
      <p:ext uri="{BB962C8B-B14F-4D97-AF65-F5344CB8AC3E}">
        <p14:creationId xmlns:p14="http://schemas.microsoft.com/office/powerpoint/2010/main" val="3087926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32249" y="1937202"/>
            <a:ext cx="10469431"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USER</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DATA</a:t>
            </a:r>
          </a:p>
        </p:txBody>
      </p:sp>
      <p:sp>
        <p:nvSpPr>
          <p:cNvPr id="3" name="スライド番号プレースホルダ 3">
            <a:extLst>
              <a:ext uri="{FF2B5EF4-FFF2-40B4-BE49-F238E27FC236}">
                <a16:creationId xmlns:a16="http://schemas.microsoft.com/office/drawing/2014/main" id="{6C21BB36-CDC2-EB61-8227-9B7D0727507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10</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 name="正方形/長方形 1">
            <a:extLst>
              <a:ext uri="{FF2B5EF4-FFF2-40B4-BE49-F238E27FC236}">
                <a16:creationId xmlns:a16="http://schemas.microsoft.com/office/drawing/2014/main" id="{E6FED72A-9B43-C5F2-1DDF-410094C56D17}"/>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946922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646EC5D0-F573-4043-76F8-6A08B01AA833}"/>
              </a:ext>
            </a:extLst>
          </p:cNvPr>
          <p:cNvPicPr>
            <a:picLocks noChangeAspect="1"/>
          </p:cNvPicPr>
          <p:nvPr/>
        </p:nvPicPr>
        <p:blipFill>
          <a:blip r:embed="rId3"/>
          <a:stretch>
            <a:fillRect/>
          </a:stretch>
        </p:blipFill>
        <p:spPr>
          <a:xfrm>
            <a:off x="-1" y="4699669"/>
            <a:ext cx="12192000" cy="2158330"/>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0" y="0"/>
            <a:ext cx="12192000" cy="4699669"/>
          </a:xfrm>
          <a:prstGeom prst="rect">
            <a:avLst/>
          </a:prstGeom>
        </p:spPr>
      </p:pic>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3" name="正方形/長方形 12">
            <a:extLst>
              <a:ext uri="{FF2B5EF4-FFF2-40B4-BE49-F238E27FC236}">
                <a16:creationId xmlns:a16="http://schemas.microsoft.com/office/drawing/2014/main" id="{773A8196-FA5B-5943-A1EF-DAFA889BA832}"/>
              </a:ext>
            </a:extLst>
          </p:cNvPr>
          <p:cNvSpPr/>
          <p:nvPr/>
        </p:nvSpPr>
        <p:spPr>
          <a:xfrm>
            <a:off x="504071" y="6623137"/>
            <a:ext cx="3875721"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(2021</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8</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endParaRPr lang="ja-JP" altLang="en-US" sz="600">
              <a:solidFill>
                <a:schemeClr val="bg1"/>
              </a:solidFill>
              <a:latin typeface="Hiragino Sans W3" panose="020B0400000000000000" pitchFamily="34" charset="-128"/>
              <a:ea typeface="Hiragino Sans W3"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grpSp>
        <p:nvGrpSpPr>
          <p:cNvPr id="2" name="グループ化 1">
            <a:extLst>
              <a:ext uri="{FF2B5EF4-FFF2-40B4-BE49-F238E27FC236}">
                <a16:creationId xmlns:a16="http://schemas.microsoft.com/office/drawing/2014/main" id="{B002D376-0C75-948B-0CD8-9771AD91B3A0}"/>
              </a:ext>
            </a:extLst>
          </p:cNvPr>
          <p:cNvGrpSpPr>
            <a:grpSpLocks noChangeAspect="1"/>
          </p:cNvGrpSpPr>
          <p:nvPr/>
        </p:nvGrpSpPr>
        <p:grpSpPr>
          <a:xfrm>
            <a:off x="6426565" y="2389885"/>
            <a:ext cx="4484472" cy="2524774"/>
            <a:chOff x="115177" y="1393557"/>
            <a:chExt cx="4872438" cy="2743200"/>
          </a:xfrm>
        </p:grpSpPr>
        <p:pic>
          <p:nvPicPr>
            <p:cNvPr id="4" name="図 3" descr="グラフ, 円グラフ&#10;&#10;自動的に生成された説明">
              <a:extLst>
                <a:ext uri="{FF2B5EF4-FFF2-40B4-BE49-F238E27FC236}">
                  <a16:creationId xmlns:a16="http://schemas.microsoft.com/office/drawing/2014/main" id="{AC5F7B65-7E11-C355-3FE2-74C52A933C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177" y="1393557"/>
              <a:ext cx="2298700" cy="2743200"/>
            </a:xfrm>
            <a:prstGeom prst="rect">
              <a:avLst/>
            </a:prstGeom>
          </p:spPr>
        </p:pic>
        <p:pic>
          <p:nvPicPr>
            <p:cNvPr id="5" name="図 4" descr="グラフ, 円グラフ&#10;&#10;自動的に生成された説明">
              <a:extLst>
                <a:ext uri="{FF2B5EF4-FFF2-40B4-BE49-F238E27FC236}">
                  <a16:creationId xmlns:a16="http://schemas.microsoft.com/office/drawing/2014/main" id="{7E4A79E1-A9A6-3BBF-D42A-0009F7AE79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88915" y="1393557"/>
              <a:ext cx="2298700" cy="2743200"/>
            </a:xfrm>
            <a:prstGeom prst="rect">
              <a:avLst/>
            </a:prstGeom>
          </p:spPr>
        </p:pic>
      </p:grpSp>
      <p:grpSp>
        <p:nvGrpSpPr>
          <p:cNvPr id="7" name="グループ化 6">
            <a:extLst>
              <a:ext uri="{FF2B5EF4-FFF2-40B4-BE49-F238E27FC236}">
                <a16:creationId xmlns:a16="http://schemas.microsoft.com/office/drawing/2014/main" id="{CB13EDDB-71E9-6A39-C4C0-B40E19596EC3}"/>
              </a:ext>
            </a:extLst>
          </p:cNvPr>
          <p:cNvGrpSpPr>
            <a:grpSpLocks noChangeAspect="1"/>
          </p:cNvGrpSpPr>
          <p:nvPr/>
        </p:nvGrpSpPr>
        <p:grpSpPr>
          <a:xfrm>
            <a:off x="650851" y="2359405"/>
            <a:ext cx="4750144" cy="2219046"/>
            <a:chOff x="354163" y="4181814"/>
            <a:chExt cx="4839095" cy="2260600"/>
          </a:xfrm>
        </p:grpSpPr>
        <p:pic>
          <p:nvPicPr>
            <p:cNvPr id="8" name="図 7" descr="グラフ, 円グラフ&#10;&#10;自動的に生成された説明">
              <a:extLst>
                <a:ext uri="{FF2B5EF4-FFF2-40B4-BE49-F238E27FC236}">
                  <a16:creationId xmlns:a16="http://schemas.microsoft.com/office/drawing/2014/main" id="{11DC1185-1367-BD11-3BF0-9833CFC9442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4163" y="4181814"/>
              <a:ext cx="2286000" cy="2260600"/>
            </a:xfrm>
            <a:prstGeom prst="rect">
              <a:avLst/>
            </a:prstGeom>
          </p:spPr>
        </p:pic>
        <p:pic>
          <p:nvPicPr>
            <p:cNvPr id="9" name="図 8" descr="グラフ, 棒グラフ&#10;&#10;自動的に生成された説明">
              <a:extLst>
                <a:ext uri="{FF2B5EF4-FFF2-40B4-BE49-F238E27FC236}">
                  <a16:creationId xmlns:a16="http://schemas.microsoft.com/office/drawing/2014/main" id="{7458BA5A-54A4-23EC-EE19-869D66C15C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07258" y="4194514"/>
              <a:ext cx="2286000" cy="2235200"/>
            </a:xfrm>
            <a:prstGeom prst="rect">
              <a:avLst/>
            </a:prstGeom>
          </p:spPr>
        </p:pic>
      </p:grpSp>
      <p:grpSp>
        <p:nvGrpSpPr>
          <p:cNvPr id="15" name="グループ化 14">
            <a:extLst>
              <a:ext uri="{FF2B5EF4-FFF2-40B4-BE49-F238E27FC236}">
                <a16:creationId xmlns:a16="http://schemas.microsoft.com/office/drawing/2014/main" id="{1F2FA55F-860B-4956-9ED0-8DCB8D4A4166}"/>
              </a:ext>
            </a:extLst>
          </p:cNvPr>
          <p:cNvGrpSpPr>
            <a:grpSpLocks noChangeAspect="1"/>
          </p:cNvGrpSpPr>
          <p:nvPr/>
        </p:nvGrpSpPr>
        <p:grpSpPr>
          <a:xfrm>
            <a:off x="9302951" y="5430448"/>
            <a:ext cx="2243564" cy="912666"/>
            <a:chOff x="10356683" y="3506746"/>
            <a:chExt cx="1059348" cy="430935"/>
          </a:xfrm>
        </p:grpSpPr>
        <p:sp>
          <p:nvSpPr>
            <p:cNvPr id="16" name="円形吹き出し 15">
              <a:extLst>
                <a:ext uri="{FF2B5EF4-FFF2-40B4-BE49-F238E27FC236}">
                  <a16:creationId xmlns:a16="http://schemas.microsoft.com/office/drawing/2014/main" id="{318106BA-D083-AF4E-48BA-23EF0E076C65}"/>
                </a:ext>
              </a:extLst>
            </p:cNvPr>
            <p:cNvSpPr/>
            <p:nvPr/>
          </p:nvSpPr>
          <p:spPr>
            <a:xfrm>
              <a:off x="10366963" y="3506746"/>
              <a:ext cx="990819" cy="430935"/>
            </a:xfrm>
            <a:prstGeom prst="wedgeEllipseCallout">
              <a:avLst>
                <a:gd name="adj1" fmla="val -42593"/>
                <a:gd name="adj2" fmla="val -496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8" name="テキスト ボックス 17">
              <a:extLst>
                <a:ext uri="{FF2B5EF4-FFF2-40B4-BE49-F238E27FC236}">
                  <a16:creationId xmlns:a16="http://schemas.microsoft.com/office/drawing/2014/main" id="{62B2329A-BA84-B0D1-373D-E4D5B814A37A}"/>
                </a:ext>
              </a:extLst>
            </p:cNvPr>
            <p:cNvSpPr txBox="1"/>
            <p:nvPr/>
          </p:nvSpPr>
          <p:spPr>
            <a:xfrm>
              <a:off x="10356683" y="3538115"/>
              <a:ext cx="1059348" cy="334243"/>
            </a:xfrm>
            <a:prstGeom prst="rect">
              <a:avLst/>
            </a:prstGeom>
            <a:noFill/>
          </p:spPr>
          <p:txBody>
            <a:bodyPr wrap="square">
              <a:spAutoFit/>
            </a:bodyPr>
            <a:lstStyle/>
            <a:p>
              <a:pPr algn="ctr" rtl="0">
                <a:lnSpc>
                  <a:spcPct val="150000"/>
                </a:lnSpc>
                <a:spcBef>
                  <a:spcPts val="0"/>
                </a:spcBef>
                <a:spcAft>
                  <a:spcPts val="0"/>
                </a:spcAft>
              </a:pPr>
              <a:r>
                <a:rPr lang="ja-JP" altLang="en-US" sz="1400" u="none" strike="noStrike" spc="300">
                  <a:solidFill>
                    <a:srgbClr val="FE5519"/>
                  </a:solidFill>
                  <a:effectLst/>
                  <a:latin typeface="Hiragino Sans W5" panose="020B0400000000000000" pitchFamily="34" charset="-128"/>
                  <a:ea typeface="Hiragino Sans W5" panose="020B0400000000000000" pitchFamily="34" charset="-128"/>
                </a:rPr>
                <a:t>業界最高水準</a:t>
              </a:r>
              <a:r>
                <a:rPr lang="ja-JP" altLang="en-US" sz="1400" spc="300">
                  <a:solidFill>
                    <a:srgbClr val="FE5519"/>
                  </a:solidFill>
                  <a:latin typeface="Hiragino Sans W5" panose="020B0400000000000000" pitchFamily="34" charset="-128"/>
                  <a:ea typeface="Hiragino Sans W5" panose="020B0400000000000000" pitchFamily="34" charset="-128"/>
                </a:rPr>
                <a:t>の</a:t>
              </a:r>
              <a:endParaRPr lang="en-US" altLang="ja-JP" sz="1400" spc="300" dirty="0">
                <a:solidFill>
                  <a:srgbClr val="FE5519"/>
                </a:solidFill>
                <a:latin typeface="Hiragino Sans W5" panose="020B0400000000000000" pitchFamily="34" charset="-128"/>
                <a:ea typeface="Hiragino Sans W5" panose="020B0400000000000000" pitchFamily="34" charset="-128"/>
              </a:endParaRPr>
            </a:p>
            <a:p>
              <a:pPr algn="ctr" rtl="0">
                <a:lnSpc>
                  <a:spcPct val="150000"/>
                </a:lnSpc>
                <a:spcBef>
                  <a:spcPts val="0"/>
                </a:spcBef>
                <a:spcAft>
                  <a:spcPts val="0"/>
                </a:spcAft>
              </a:pPr>
              <a:r>
                <a:rPr lang="ja-JP" altLang="en-US" sz="1400" spc="300">
                  <a:solidFill>
                    <a:srgbClr val="FE5519"/>
                  </a:solidFill>
                  <a:latin typeface="Hiragino Sans W5" panose="020B0400000000000000" pitchFamily="34" charset="-128"/>
                  <a:ea typeface="Hiragino Sans W5" panose="020B0400000000000000" pitchFamily="34" charset="-128"/>
                </a:rPr>
                <a:t>接触ポテンシャル</a:t>
              </a:r>
              <a:endParaRPr lang="en-US" altLang="ja-JP" sz="1200" spc="300" dirty="0">
                <a:solidFill>
                  <a:srgbClr val="FE5519"/>
                </a:solidFill>
                <a:latin typeface="Hiragino Sans W5" panose="020B0400000000000000" pitchFamily="34" charset="-128"/>
                <a:ea typeface="Hiragino Sans W5" panose="020B0400000000000000" pitchFamily="34" charset="-128"/>
              </a:endParaRPr>
            </a:p>
          </p:txBody>
        </p:sp>
      </p:grpSp>
      <p:sp>
        <p:nvSpPr>
          <p:cNvPr id="11" name="スライド番号プレースホルダ 3">
            <a:extLst>
              <a:ext uri="{FF2B5EF4-FFF2-40B4-BE49-F238E27FC236}">
                <a16:creationId xmlns:a16="http://schemas.microsoft.com/office/drawing/2014/main" id="{89D04F8B-D167-5B7E-F3D5-548E8952880F}"/>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11</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9" name="正方形/長方形 18">
            <a:extLst>
              <a:ext uri="{FF2B5EF4-FFF2-40B4-BE49-F238E27FC236}">
                <a16:creationId xmlns:a16="http://schemas.microsoft.com/office/drawing/2014/main" id="{E7513C96-3982-E6D6-3B23-981919FC8A82}"/>
              </a:ext>
            </a:extLst>
          </p:cNvPr>
          <p:cNvSpPr/>
          <p:nvPr/>
        </p:nvSpPr>
        <p:spPr>
          <a:xfrm>
            <a:off x="650851" y="4586359"/>
            <a:ext cx="4750144" cy="333249"/>
          </a:xfrm>
          <a:prstGeom prst="rect">
            <a:avLst/>
          </a:prstGeom>
          <a:solidFill>
            <a:srgbClr val="FE551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bg1"/>
                </a:solidFill>
                <a:latin typeface="DIN Alternate" panose="020B0500000000000000" pitchFamily="34" charset="0"/>
                <a:ea typeface="Hiragino Sans W5" panose="020B0400000000000000" pitchFamily="34" charset="-128"/>
              </a:rPr>
              <a:t>30 - 50</a:t>
            </a:r>
            <a:r>
              <a:rPr kumimoji="1" lang="ja-JP" altLang="en-US" sz="1200">
                <a:solidFill>
                  <a:schemeClr val="bg1"/>
                </a:solidFill>
                <a:latin typeface="Hiragino Sans W5" panose="020B0400000000000000" pitchFamily="34" charset="-128"/>
                <a:ea typeface="Hiragino Sans W5" panose="020B0400000000000000" pitchFamily="34" charset="-128"/>
              </a:rPr>
              <a:t>代</a:t>
            </a:r>
            <a:r>
              <a:rPr kumimoji="1" lang="en-US" altLang="ja-JP" sz="1200" dirty="0">
                <a:solidFill>
                  <a:schemeClr val="bg1"/>
                </a:solidFill>
                <a:latin typeface="Hiragino Sans W5" panose="020B0400000000000000" pitchFamily="34" charset="-128"/>
                <a:ea typeface="Hiragino Sans W5" panose="020B0400000000000000" pitchFamily="34" charset="-128"/>
              </a:rPr>
              <a:t> </a:t>
            </a:r>
            <a:r>
              <a:rPr kumimoji="1" lang="ja-JP" altLang="en-US" sz="1200">
                <a:solidFill>
                  <a:schemeClr val="bg1"/>
                </a:solidFill>
                <a:latin typeface="Hiragino Sans W5" panose="020B0400000000000000" pitchFamily="34" charset="-128"/>
                <a:ea typeface="Hiragino Sans W5" panose="020B0400000000000000" pitchFamily="34" charset="-128"/>
              </a:rPr>
              <a:t>の</a:t>
            </a:r>
            <a:r>
              <a:rPr kumimoji="1" lang="en-US" altLang="ja-JP" sz="1200" dirty="0">
                <a:solidFill>
                  <a:schemeClr val="bg1"/>
                </a:solidFill>
                <a:latin typeface="Hiragino Sans W5" panose="020B0400000000000000" pitchFamily="34" charset="-128"/>
                <a:ea typeface="Hiragino Sans W5" panose="020B0400000000000000" pitchFamily="34" charset="-128"/>
              </a:rPr>
              <a:t> </a:t>
            </a:r>
            <a:r>
              <a:rPr kumimoji="1" lang="ja-JP" altLang="en-US" sz="1200">
                <a:solidFill>
                  <a:schemeClr val="bg1"/>
                </a:solidFill>
                <a:latin typeface="Hiragino Sans W5" panose="020B0400000000000000" pitchFamily="34" charset="-128"/>
                <a:ea typeface="Hiragino Sans W5" panose="020B0400000000000000" pitchFamily="34" charset="-128"/>
              </a:rPr>
              <a:t>男性エグゼクティブ層</a:t>
            </a:r>
            <a:r>
              <a:rPr kumimoji="1" lang="en-US" altLang="ja-JP" sz="1200" dirty="0">
                <a:solidFill>
                  <a:schemeClr val="bg1"/>
                </a:solidFill>
                <a:latin typeface="Hiragino Sans W5" panose="020B0400000000000000" pitchFamily="34" charset="-128"/>
                <a:ea typeface="Hiragino Sans W5" panose="020B0400000000000000" pitchFamily="34" charset="-128"/>
              </a:rPr>
              <a:t> </a:t>
            </a:r>
            <a:r>
              <a:rPr kumimoji="1" lang="ja-JP" altLang="en-US" sz="1200">
                <a:solidFill>
                  <a:schemeClr val="bg1"/>
                </a:solidFill>
                <a:latin typeface="Hiragino Sans W5" panose="020B0400000000000000" pitchFamily="34" charset="-128"/>
                <a:ea typeface="Hiragino Sans W5" panose="020B0400000000000000" pitchFamily="34" charset="-128"/>
              </a:rPr>
              <a:t>が中心</a:t>
            </a:r>
          </a:p>
        </p:txBody>
      </p:sp>
      <p:sp>
        <p:nvSpPr>
          <p:cNvPr id="21" name="テキスト ボックス 20">
            <a:extLst>
              <a:ext uri="{FF2B5EF4-FFF2-40B4-BE49-F238E27FC236}">
                <a16:creationId xmlns:a16="http://schemas.microsoft.com/office/drawing/2014/main" id="{3653BA87-B127-FBCB-BB92-EA834DFE114C}"/>
              </a:ext>
            </a:extLst>
          </p:cNvPr>
          <p:cNvSpPr txBox="1"/>
          <p:nvPr/>
        </p:nvSpPr>
        <p:spPr>
          <a:xfrm>
            <a:off x="454519" y="747504"/>
            <a:ext cx="9379292" cy="966931"/>
          </a:xfrm>
          <a:prstGeom prst="rect">
            <a:avLst/>
          </a:prstGeom>
          <a:noFill/>
          <a:effectLst/>
        </p:spPr>
        <p:txBody>
          <a:bodyPr wrap="square" rtlCol="0">
            <a:spAutoFit/>
          </a:bodyPr>
          <a:lstStyle/>
          <a:p>
            <a:pPr>
              <a:spcBef>
                <a:spcPts val="140"/>
              </a:spcBef>
            </a:pPr>
            <a:r>
              <a:rPr lang="ja-JP" altLang="en-US" sz="2400" b="1">
                <a:solidFill>
                  <a:schemeClr val="bg1"/>
                </a:solidFill>
                <a:latin typeface="DIN Alternate" panose="020B0500000000000000" pitchFamily="34" charset="0"/>
                <a:ea typeface="Hiragino Sans W7" panose="020B0400000000000000" pitchFamily="34" charset="-128"/>
              </a:rPr>
              <a:t>オフライン広告の中でもセグメントされた属性の視聴者へ</a:t>
            </a:r>
            <a:endParaRPr lang="en-US" altLang="ja-JP" sz="2400" b="1" dirty="0">
              <a:solidFill>
                <a:schemeClr val="bg1"/>
              </a:solidFill>
              <a:latin typeface="DIN Alternate" panose="020B0500000000000000" pitchFamily="34" charset="0"/>
              <a:ea typeface="Hiragino Sans W7" panose="020B0400000000000000" pitchFamily="34" charset="-128"/>
            </a:endParaRPr>
          </a:p>
          <a:p>
            <a:pPr>
              <a:spcBef>
                <a:spcPts val="140"/>
              </a:spcBef>
            </a:pPr>
            <a:r>
              <a:rPr lang="ja-JP" altLang="en-US" sz="2400" b="1">
                <a:solidFill>
                  <a:schemeClr val="bg1"/>
                </a:solidFill>
                <a:latin typeface="DIN Alternate" panose="020B0500000000000000" pitchFamily="34" charset="0"/>
                <a:ea typeface="Hiragino Sans W7" panose="020B0400000000000000" pitchFamily="34" charset="-128"/>
              </a:rPr>
              <a:t>フリークエンシー高く、リーチすることが可能</a:t>
            </a:r>
            <a:r>
              <a:rPr lang="en-US" altLang="ja-JP" sz="3200" b="1" dirty="0">
                <a:solidFill>
                  <a:schemeClr val="bg1"/>
                </a:solidFill>
                <a:latin typeface="DIN Alternate" panose="020B0500000000000000" pitchFamily="34" charset="0"/>
                <a:ea typeface="Hiragino Sans W7" panose="020B0400000000000000" pitchFamily="34" charset="-128"/>
              </a:rPr>
              <a:t> </a:t>
            </a:r>
            <a:endParaRPr lang="en-US" altLang="ja-JP" sz="4400" b="1" dirty="0">
              <a:solidFill>
                <a:schemeClr val="bg1"/>
              </a:solidFill>
              <a:latin typeface="DIN Alternate" panose="020B0500000000000000" pitchFamily="34" charset="0"/>
              <a:ea typeface="Hiragino Sans W7" panose="020B0400000000000000" pitchFamily="34" charset="-128"/>
            </a:endParaRPr>
          </a:p>
        </p:txBody>
      </p:sp>
      <p:sp>
        <p:nvSpPr>
          <p:cNvPr id="6" name="正方形/長方形 5">
            <a:extLst>
              <a:ext uri="{FF2B5EF4-FFF2-40B4-BE49-F238E27FC236}">
                <a16:creationId xmlns:a16="http://schemas.microsoft.com/office/drawing/2014/main" id="{EA58B5FD-7DD3-34CA-9227-28F89D38252E}"/>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81597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建物の間の道路&#10;&#10;中程度の精度で自動的に生成された説明">
            <a:extLst>
              <a:ext uri="{FF2B5EF4-FFF2-40B4-BE49-F238E27FC236}">
                <a16:creationId xmlns:a16="http://schemas.microsoft.com/office/drawing/2014/main" id="{ACFE06C5-9AE7-A981-3A32-F37CF19A2AD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211033" y="6868"/>
            <a:ext cx="4980967" cy="6851132"/>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1" y="0"/>
            <a:ext cx="8432801" cy="6858000"/>
          </a:xfrm>
          <a:prstGeom prst="rect">
            <a:avLst/>
          </a:prstGeom>
        </p:spPr>
      </p:pic>
      <p:sp>
        <p:nvSpPr>
          <p:cNvPr id="2" name="正方形/長方形 1">
            <a:extLst>
              <a:ext uri="{FF2B5EF4-FFF2-40B4-BE49-F238E27FC236}">
                <a16:creationId xmlns:a16="http://schemas.microsoft.com/office/drawing/2014/main" id="{B7FC0771-5689-5F4E-A4FB-583AA796DAE0}"/>
              </a:ext>
            </a:extLst>
          </p:cNvPr>
          <p:cNvSpPr/>
          <p:nvPr/>
        </p:nvSpPr>
        <p:spPr>
          <a:xfrm>
            <a:off x="7452271" y="0"/>
            <a:ext cx="3671778" cy="736687"/>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7" name="正方形/長方形 56">
            <a:extLst>
              <a:ext uri="{FF2B5EF4-FFF2-40B4-BE49-F238E27FC236}">
                <a16:creationId xmlns:a16="http://schemas.microsoft.com/office/drawing/2014/main" id="{B3064673-2AAF-CA42-997E-512654EFCD08}"/>
              </a:ext>
            </a:extLst>
          </p:cNvPr>
          <p:cNvSpPr/>
          <p:nvPr/>
        </p:nvSpPr>
        <p:spPr>
          <a:xfrm>
            <a:off x="7452271" y="364708"/>
            <a:ext cx="1974659" cy="813516"/>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pic>
        <p:nvPicPr>
          <p:cNvPr id="5" name="図 4" descr="グラフ, 円グラフ&#10;&#10;自動的に生成された説明">
            <a:extLst>
              <a:ext uri="{FF2B5EF4-FFF2-40B4-BE49-F238E27FC236}">
                <a16:creationId xmlns:a16="http://schemas.microsoft.com/office/drawing/2014/main" id="{CE0D1B92-E696-7641-8E8F-13D820E0F5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0585" y="2370229"/>
            <a:ext cx="3442579" cy="2673619"/>
          </a:xfrm>
          <a:prstGeom prst="rect">
            <a:avLst/>
          </a:prstGeom>
        </p:spPr>
      </p:pic>
      <p:sp>
        <p:nvSpPr>
          <p:cNvPr id="13" name="正方形/長方形 12">
            <a:extLst>
              <a:ext uri="{FF2B5EF4-FFF2-40B4-BE49-F238E27FC236}">
                <a16:creationId xmlns:a16="http://schemas.microsoft.com/office/drawing/2014/main" id="{773A8196-FA5B-5943-A1EF-DAFA889BA832}"/>
              </a:ext>
            </a:extLst>
          </p:cNvPr>
          <p:cNvSpPr/>
          <p:nvPr/>
        </p:nvSpPr>
        <p:spPr>
          <a:xfrm>
            <a:off x="504071" y="6623137"/>
            <a:ext cx="3875721"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(2021</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8</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endParaRPr lang="ja-JP" altLang="en-US" sz="600">
              <a:solidFill>
                <a:schemeClr val="bg1"/>
              </a:solidFill>
              <a:latin typeface="Hiragino Sans W3" panose="020B0400000000000000" pitchFamily="34" charset="-128"/>
              <a:ea typeface="Hiragino Sans W3" panose="020B0400000000000000" pitchFamily="34" charset="-128"/>
            </a:endParaRPr>
          </a:p>
        </p:txBody>
      </p:sp>
      <p:grpSp>
        <p:nvGrpSpPr>
          <p:cNvPr id="9" name="グループ化 8">
            <a:extLst>
              <a:ext uri="{FF2B5EF4-FFF2-40B4-BE49-F238E27FC236}">
                <a16:creationId xmlns:a16="http://schemas.microsoft.com/office/drawing/2014/main" id="{635DB1B7-F83E-1B97-3A5B-360CE285F946}"/>
              </a:ext>
            </a:extLst>
          </p:cNvPr>
          <p:cNvGrpSpPr>
            <a:grpSpLocks noChangeAspect="1"/>
          </p:cNvGrpSpPr>
          <p:nvPr/>
        </p:nvGrpSpPr>
        <p:grpSpPr>
          <a:xfrm>
            <a:off x="4440222" y="2322491"/>
            <a:ext cx="3567950" cy="3060903"/>
            <a:chOff x="710710" y="3676239"/>
            <a:chExt cx="3422630" cy="2936234"/>
          </a:xfrm>
        </p:grpSpPr>
        <p:pic>
          <p:nvPicPr>
            <p:cNvPr id="7" name="図 6" descr="グラフィカル ユーザー インターフェイス&#10;&#10;自動的に生成された説明">
              <a:extLst>
                <a:ext uri="{FF2B5EF4-FFF2-40B4-BE49-F238E27FC236}">
                  <a16:creationId xmlns:a16="http://schemas.microsoft.com/office/drawing/2014/main" id="{84D6F0EC-D535-5444-8A64-CD13ECF8526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27831" b="4562"/>
            <a:stretch/>
          </p:blipFill>
          <p:spPr>
            <a:xfrm>
              <a:off x="710710" y="4044461"/>
              <a:ext cx="3382818" cy="2568012"/>
            </a:xfrm>
            <a:prstGeom prst="rect">
              <a:avLst/>
            </a:prstGeom>
          </p:spPr>
        </p:pic>
        <p:pic>
          <p:nvPicPr>
            <p:cNvPr id="4" name="図 3" descr="グラフィカル ユーザー インターフェイス&#10;&#10;自動的に生成された説明">
              <a:extLst>
                <a:ext uri="{FF2B5EF4-FFF2-40B4-BE49-F238E27FC236}">
                  <a16:creationId xmlns:a16="http://schemas.microsoft.com/office/drawing/2014/main" id="{ED19202A-E2A8-EEA0-91D9-07826FF7925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14056"/>
            <a:stretch/>
          </p:blipFill>
          <p:spPr>
            <a:xfrm>
              <a:off x="750522" y="3676239"/>
              <a:ext cx="3382818" cy="363712"/>
            </a:xfrm>
            <a:prstGeom prst="rect">
              <a:avLst/>
            </a:prstGeom>
          </p:spPr>
        </p:pic>
      </p:grpSp>
      <p:sp>
        <p:nvSpPr>
          <p:cNvPr id="8" name="正方形/長方形 7">
            <a:extLst>
              <a:ext uri="{FF2B5EF4-FFF2-40B4-BE49-F238E27FC236}">
                <a16:creationId xmlns:a16="http://schemas.microsoft.com/office/drawing/2014/main" id="{7D86BA35-4E77-2ABD-7217-81F9D3AC69F7}"/>
              </a:ext>
            </a:extLst>
          </p:cNvPr>
          <p:cNvSpPr/>
          <p:nvPr/>
        </p:nvSpPr>
        <p:spPr>
          <a:xfrm>
            <a:off x="3258818" y="5139213"/>
            <a:ext cx="855807"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一部省略</a:t>
            </a:r>
          </a:p>
        </p:txBody>
      </p:sp>
      <p:sp>
        <p:nvSpPr>
          <p:cNvPr id="10" name="テキスト ボックス 9">
            <a:extLst>
              <a:ext uri="{FF2B5EF4-FFF2-40B4-BE49-F238E27FC236}">
                <a16:creationId xmlns:a16="http://schemas.microsoft.com/office/drawing/2014/main" id="{DA4F0A6F-0673-2864-C293-E08F65FC7722}"/>
              </a:ext>
            </a:extLst>
          </p:cNvPr>
          <p:cNvSpPr txBox="1"/>
          <p:nvPr/>
        </p:nvSpPr>
        <p:spPr>
          <a:xfrm>
            <a:off x="474584" y="736687"/>
            <a:ext cx="7277241" cy="1015663"/>
          </a:xfrm>
          <a:prstGeom prst="rect">
            <a:avLst/>
          </a:prstGeom>
          <a:noFill/>
          <a:effectLst/>
        </p:spPr>
        <p:txBody>
          <a:bodyPr wrap="square" rtlCol="0">
            <a:spAutoFit/>
          </a:bodyPr>
          <a:lstStyle/>
          <a:p>
            <a:r>
              <a:rPr lang="ja-JP" altLang="en-US" sz="2400" b="1" spc="300">
                <a:solidFill>
                  <a:schemeClr val="bg1"/>
                </a:solidFill>
                <a:latin typeface="DIN Alternate" panose="020B0500000000000000" pitchFamily="34" charset="0"/>
                <a:ea typeface="Hiragino Sans W7" panose="020B0400000000000000" pitchFamily="34" charset="-128"/>
              </a:rPr>
              <a:t>オフィスビルの喫煙者は可処分所得が高く</a:t>
            </a:r>
            <a:endParaRPr lang="en-US" altLang="ja-JP" sz="2400" b="1" spc="300" dirty="0">
              <a:solidFill>
                <a:schemeClr val="bg1"/>
              </a:solidFill>
              <a:latin typeface="DIN Alternate" panose="020B0500000000000000" pitchFamily="34" charset="0"/>
              <a:ea typeface="Hiragino Sans W7" panose="020B0400000000000000" pitchFamily="34" charset="-128"/>
            </a:endParaRPr>
          </a:p>
          <a:p>
            <a:r>
              <a:rPr lang="ja-JP" altLang="en-US" sz="2400" b="1" spc="300">
                <a:solidFill>
                  <a:schemeClr val="bg1"/>
                </a:solidFill>
                <a:latin typeface="DIN Alternate" panose="020B0500000000000000" pitchFamily="34" charset="0"/>
                <a:ea typeface="Hiragino Sans W7" panose="020B0400000000000000" pitchFamily="34" charset="-128"/>
              </a:rPr>
              <a:t>約</a:t>
            </a:r>
            <a:r>
              <a:rPr lang="en-US" altLang="ja-JP" b="1" dirty="0">
                <a:solidFill>
                  <a:schemeClr val="bg1"/>
                </a:solidFill>
                <a:latin typeface="DIN Alternate" panose="020B0500000000000000" pitchFamily="34" charset="0"/>
                <a:ea typeface="Hiragino Sans W7" panose="020B0400000000000000" pitchFamily="34" charset="-128"/>
              </a:rPr>
              <a:t> </a:t>
            </a:r>
            <a:r>
              <a:rPr lang="en-US" altLang="ja-JP" sz="3200" b="1" dirty="0">
                <a:solidFill>
                  <a:schemeClr val="bg1"/>
                </a:solidFill>
                <a:latin typeface="DIN Alternate" panose="020B0500000000000000" pitchFamily="34" charset="0"/>
                <a:ea typeface="Hiragino Sans W7" panose="020B0400000000000000" pitchFamily="34" charset="-128"/>
              </a:rPr>
              <a:t>3</a:t>
            </a:r>
            <a:r>
              <a:rPr lang="en-US" altLang="ja-JP" sz="2000" b="1" dirty="0">
                <a:solidFill>
                  <a:schemeClr val="bg1"/>
                </a:solidFill>
                <a:latin typeface="DIN Alternate" panose="020B0500000000000000" pitchFamily="34" charset="0"/>
                <a:ea typeface="Hiragino Sans W7" panose="020B0400000000000000" pitchFamily="34" charset="-128"/>
              </a:rPr>
              <a:t> </a:t>
            </a:r>
            <a:r>
              <a:rPr lang="ja-JP" altLang="en-US" sz="2400" b="1" spc="300">
                <a:solidFill>
                  <a:schemeClr val="bg1"/>
                </a:solidFill>
                <a:latin typeface="DIN Alternate" panose="020B0500000000000000" pitchFamily="34" charset="0"/>
                <a:ea typeface="Hiragino Sans W7" panose="020B0400000000000000" pitchFamily="34" charset="-128"/>
              </a:rPr>
              <a:t>割が世帯年収</a:t>
            </a:r>
            <a:r>
              <a:rPr lang="en-US" altLang="ja-JP" sz="2400" b="1" dirty="0">
                <a:solidFill>
                  <a:schemeClr val="bg1"/>
                </a:solidFill>
                <a:latin typeface="DIN Alternate" panose="020B0500000000000000" pitchFamily="34" charset="0"/>
                <a:ea typeface="Hiragino Sans W7" panose="020B0400000000000000" pitchFamily="34" charset="-128"/>
              </a:rPr>
              <a:t> </a:t>
            </a:r>
            <a:r>
              <a:rPr lang="en-US" altLang="ja-JP" sz="3600" b="1" dirty="0">
                <a:solidFill>
                  <a:schemeClr val="bg1"/>
                </a:solidFill>
                <a:latin typeface="DIN Alternate" panose="020B0500000000000000" pitchFamily="34" charset="0"/>
                <a:ea typeface="Hiragino Sans W7" panose="020B0400000000000000" pitchFamily="34" charset="-128"/>
              </a:rPr>
              <a:t>1,000 </a:t>
            </a:r>
            <a:r>
              <a:rPr lang="ja-JP" altLang="en-US" sz="2400" b="1" spc="300">
                <a:solidFill>
                  <a:schemeClr val="bg1"/>
                </a:solidFill>
                <a:latin typeface="DIN Alternate" panose="020B0500000000000000" pitchFamily="34" charset="0"/>
                <a:ea typeface="Hiragino Sans W7" panose="020B0400000000000000" pitchFamily="34" charset="-128"/>
              </a:rPr>
              <a:t>万円以上</a:t>
            </a:r>
            <a:endParaRPr lang="en-US" altLang="ja-JP" sz="2400" b="1" spc="300" dirty="0">
              <a:solidFill>
                <a:schemeClr val="bg1"/>
              </a:solidFill>
              <a:latin typeface="DIN Alternate" panose="020B0500000000000000" pitchFamily="34" charset="0"/>
              <a:ea typeface="Hiragino Sans W7" panose="020B0400000000000000" pitchFamily="34" charset="-128"/>
            </a:endParaRPr>
          </a:p>
        </p:txBody>
      </p:sp>
      <p:sp>
        <p:nvSpPr>
          <p:cNvPr id="6" name="スライド番号プレースホルダ 3">
            <a:extLst>
              <a:ext uri="{FF2B5EF4-FFF2-40B4-BE49-F238E27FC236}">
                <a16:creationId xmlns:a16="http://schemas.microsoft.com/office/drawing/2014/main" id="{135446A3-22B8-20E2-1CF7-D5437C2E395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3" name="正方形/長方形 2">
            <a:extLst>
              <a:ext uri="{FF2B5EF4-FFF2-40B4-BE49-F238E27FC236}">
                <a16:creationId xmlns:a16="http://schemas.microsoft.com/office/drawing/2014/main" id="{66808B51-5DDE-22B5-1B94-D6C84CEDAF60}"/>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026695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a:extLst>
              <a:ext uri="{FF2B5EF4-FFF2-40B4-BE49-F238E27FC236}">
                <a16:creationId xmlns:a16="http://schemas.microsoft.com/office/drawing/2014/main" id="{1A4D3DAE-B9DF-70B1-8BCD-F1827C88B7DC}"/>
              </a:ext>
            </a:extLst>
          </p:cNvPr>
          <p:cNvPicPr>
            <a:picLocks noChangeAspect="1"/>
          </p:cNvPicPr>
          <p:nvPr/>
        </p:nvPicPr>
        <p:blipFill>
          <a:blip r:embed="rId3"/>
          <a:stretch>
            <a:fillRect/>
          </a:stretch>
        </p:blipFill>
        <p:spPr>
          <a:xfrm>
            <a:off x="0" y="0"/>
            <a:ext cx="12192000" cy="6858000"/>
          </a:xfrm>
          <a:prstGeom prst="rect">
            <a:avLst/>
          </a:prstGeom>
        </p:spPr>
      </p:pic>
      <p:pic>
        <p:nvPicPr>
          <p:cNvPr id="2" name="図 1" descr="テキスト&#10;&#10;自動的に生成された説明">
            <a:extLst>
              <a:ext uri="{FF2B5EF4-FFF2-40B4-BE49-F238E27FC236}">
                <a16:creationId xmlns:a16="http://schemas.microsoft.com/office/drawing/2014/main" id="{1B1DEDB1-3DB7-0230-E0B4-4BE7C9AA03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 name="正方形/長方形 2">
            <a:extLst>
              <a:ext uri="{FF2B5EF4-FFF2-40B4-BE49-F238E27FC236}">
                <a16:creationId xmlns:a16="http://schemas.microsoft.com/office/drawing/2014/main" id="{FF6F31BA-2498-A050-63CC-00562AC06436}"/>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sp>
        <p:nvSpPr>
          <p:cNvPr id="1063" name="テキスト ボックス 1062">
            <a:extLst>
              <a:ext uri="{FF2B5EF4-FFF2-40B4-BE49-F238E27FC236}">
                <a16:creationId xmlns:a16="http://schemas.microsoft.com/office/drawing/2014/main" id="{4E017FE8-1924-92B1-B39A-AE11D5015C13}"/>
              </a:ext>
            </a:extLst>
          </p:cNvPr>
          <p:cNvSpPr txBox="1"/>
          <p:nvPr/>
        </p:nvSpPr>
        <p:spPr>
          <a:xfrm>
            <a:off x="6123515" y="1821248"/>
            <a:ext cx="3462842" cy="422039"/>
          </a:xfrm>
          <a:prstGeom prst="rect">
            <a:avLst/>
          </a:prstGeom>
          <a:noFill/>
          <a:effectLst/>
        </p:spPr>
        <p:txBody>
          <a:bodyPr wrap="square" rtlCol="0">
            <a:spAutoFit/>
          </a:bodyPr>
          <a:lstStyle/>
          <a:p>
            <a:pPr>
              <a:lnSpc>
                <a:spcPct val="150000"/>
              </a:lnSpc>
            </a:pPr>
            <a:r>
              <a:rPr lang="ja-JP" altLang="en-US" sz="1600" b="1" spc="600">
                <a:solidFill>
                  <a:schemeClr val="bg1"/>
                </a:solidFill>
                <a:latin typeface="Hiragino Sans W7" panose="020B0400000000000000" pitchFamily="34" charset="-128"/>
                <a:ea typeface="Hiragino Sans W7" panose="020B0400000000000000" pitchFamily="34" charset="-128"/>
              </a:rPr>
              <a:t>購買・消費傾向</a:t>
            </a:r>
            <a:endParaRPr lang="en-US" altLang="ja-JP" sz="900" dirty="0">
              <a:solidFill>
                <a:schemeClr val="bg1"/>
              </a:solidFill>
              <a:latin typeface="Hiragino Sans W3" panose="020B0400000000000000" pitchFamily="34" charset="-128"/>
              <a:ea typeface="Hiragino Sans W3" panose="020B0400000000000000" pitchFamily="34" charset="-128"/>
            </a:endParaRPr>
          </a:p>
        </p:txBody>
      </p:sp>
      <p:sp>
        <p:nvSpPr>
          <p:cNvPr id="1245" name="テキスト ボックス 1244">
            <a:extLst>
              <a:ext uri="{FF2B5EF4-FFF2-40B4-BE49-F238E27FC236}">
                <a16:creationId xmlns:a16="http://schemas.microsoft.com/office/drawing/2014/main" id="{B906E4AA-39E2-C1CE-8D20-7B2AF48D1F97}"/>
              </a:ext>
            </a:extLst>
          </p:cNvPr>
          <p:cNvSpPr txBox="1"/>
          <p:nvPr/>
        </p:nvSpPr>
        <p:spPr>
          <a:xfrm>
            <a:off x="595614" y="1822163"/>
            <a:ext cx="3462842" cy="422039"/>
          </a:xfrm>
          <a:prstGeom prst="rect">
            <a:avLst/>
          </a:prstGeom>
          <a:noFill/>
          <a:effectLst/>
        </p:spPr>
        <p:txBody>
          <a:bodyPr wrap="square" rtlCol="0">
            <a:spAutoFit/>
          </a:bodyPr>
          <a:lstStyle/>
          <a:p>
            <a:pPr>
              <a:lnSpc>
                <a:spcPct val="150000"/>
              </a:lnSpc>
            </a:pPr>
            <a:r>
              <a:rPr lang="ja-JP" altLang="en-US" sz="1600" b="1" spc="600">
                <a:solidFill>
                  <a:schemeClr val="bg1"/>
                </a:solidFill>
                <a:latin typeface="Hiragino Sans W7" panose="020B0400000000000000" pitchFamily="34" charset="-128"/>
                <a:ea typeface="Hiragino Sans W7" panose="020B0400000000000000" pitchFamily="34" charset="-128"/>
              </a:rPr>
              <a:t>利用傾向</a:t>
            </a:r>
            <a:r>
              <a:rPr lang="ja-JP" altLang="en-US" sz="1600" b="1">
                <a:solidFill>
                  <a:schemeClr val="bg1"/>
                </a:solidFill>
                <a:latin typeface="Hiragino Sans W7" panose="020B0400000000000000" pitchFamily="34" charset="-128"/>
                <a:ea typeface="Hiragino Sans W7" panose="020B0400000000000000" pitchFamily="34" charset="-128"/>
              </a:rPr>
              <a:t>　</a:t>
            </a:r>
            <a:r>
              <a:rPr lang="en-US" altLang="ja-JP" sz="900" dirty="0">
                <a:solidFill>
                  <a:schemeClr val="bg1"/>
                </a:solidFill>
                <a:latin typeface="Hiragino Sans W3" panose="020B0400000000000000" pitchFamily="34" charset="-128"/>
                <a:ea typeface="Hiragino Sans W3" panose="020B0400000000000000" pitchFamily="34" charset="-128"/>
              </a:rPr>
              <a:t>※</a:t>
            </a:r>
            <a:r>
              <a:rPr lang="ja-JP" altLang="en-US" sz="900">
                <a:solidFill>
                  <a:schemeClr val="bg1"/>
                </a:solidFill>
                <a:latin typeface="Hiragino Sans W3" panose="020B0400000000000000" pitchFamily="34" charset="-128"/>
                <a:ea typeface="Hiragino Sans W3" panose="020B0400000000000000" pitchFamily="34" charset="-128"/>
              </a:rPr>
              <a:t>月</a:t>
            </a:r>
            <a:r>
              <a:rPr lang="en-US" altLang="ja-JP" sz="900" dirty="0">
                <a:solidFill>
                  <a:schemeClr val="bg1"/>
                </a:solidFill>
                <a:latin typeface="Hiragino Sans W3" panose="020B0400000000000000" pitchFamily="34" charset="-128"/>
                <a:ea typeface="Hiragino Sans W3" panose="020B0400000000000000" pitchFamily="34" charset="-128"/>
              </a:rPr>
              <a:t>1</a:t>
            </a:r>
            <a:r>
              <a:rPr lang="ja-JP" altLang="en-US" sz="900">
                <a:solidFill>
                  <a:schemeClr val="bg1"/>
                </a:solidFill>
                <a:latin typeface="Hiragino Sans W3" panose="020B0400000000000000" pitchFamily="34" charset="-128"/>
                <a:ea typeface="Hiragino Sans W3" panose="020B0400000000000000" pitchFamily="34" charset="-128"/>
              </a:rPr>
              <a:t>回、もしくは週</a:t>
            </a:r>
            <a:r>
              <a:rPr lang="en-US" altLang="ja-JP" sz="900" dirty="0">
                <a:solidFill>
                  <a:schemeClr val="bg1"/>
                </a:solidFill>
                <a:latin typeface="Hiragino Sans W3" panose="020B0400000000000000" pitchFamily="34" charset="-128"/>
                <a:ea typeface="Hiragino Sans W3" panose="020B0400000000000000" pitchFamily="34" charset="-128"/>
              </a:rPr>
              <a:t>1</a:t>
            </a:r>
            <a:r>
              <a:rPr lang="ja-JP" altLang="en-US" sz="900">
                <a:solidFill>
                  <a:schemeClr val="bg1"/>
                </a:solidFill>
                <a:latin typeface="Hiragino Sans W3" panose="020B0400000000000000" pitchFamily="34" charset="-128"/>
                <a:ea typeface="Hiragino Sans W3" panose="020B0400000000000000" pitchFamily="34" charset="-128"/>
              </a:rPr>
              <a:t>回以上の利用</a:t>
            </a:r>
            <a:endParaRPr lang="en-US" altLang="ja-JP" sz="900" dirty="0">
              <a:solidFill>
                <a:schemeClr val="bg1"/>
              </a:solidFill>
              <a:latin typeface="Hiragino Sans W3" panose="020B0400000000000000" pitchFamily="34" charset="-128"/>
              <a:ea typeface="Hiragino Sans W3" panose="020B0400000000000000" pitchFamily="34" charset="-128"/>
            </a:endParaRPr>
          </a:p>
        </p:txBody>
      </p:sp>
      <p:sp>
        <p:nvSpPr>
          <p:cNvPr id="13" name="テキスト ボックス 12">
            <a:extLst>
              <a:ext uri="{FF2B5EF4-FFF2-40B4-BE49-F238E27FC236}">
                <a16:creationId xmlns:a16="http://schemas.microsoft.com/office/drawing/2014/main" id="{9751D3D0-3E51-FB86-7DB0-D5F31A2CFF10}"/>
              </a:ext>
            </a:extLst>
          </p:cNvPr>
          <p:cNvSpPr txBox="1"/>
          <p:nvPr/>
        </p:nvSpPr>
        <p:spPr>
          <a:xfrm>
            <a:off x="474584" y="747573"/>
            <a:ext cx="9574234" cy="584775"/>
          </a:xfrm>
          <a:prstGeom prst="rect">
            <a:avLst/>
          </a:prstGeom>
          <a:noFill/>
          <a:effectLst/>
        </p:spPr>
        <p:txBody>
          <a:bodyPr wrap="square" rtlCol="0">
            <a:spAutoFit/>
          </a:bodyPr>
          <a:lstStyle/>
          <a:p>
            <a:r>
              <a:rPr lang="ja-JP" altLang="en-US" sz="2400" b="1">
                <a:solidFill>
                  <a:schemeClr val="bg1"/>
                </a:solidFill>
                <a:latin typeface="DIN Alternate" panose="020B0500000000000000" pitchFamily="34" charset="0"/>
                <a:ea typeface="Hiragino Sans W7" panose="020B0400000000000000" pitchFamily="34" charset="-128"/>
              </a:rPr>
              <a:t>「非喫煙者」と比較した、利用・購買傾向が高いカテゴリ</a:t>
            </a:r>
            <a:r>
              <a:rPr lang="en-US" altLang="ja-JP" sz="3200" b="1" dirty="0">
                <a:solidFill>
                  <a:schemeClr val="bg1"/>
                </a:solidFill>
                <a:latin typeface="DIN Alternate" panose="020B0500000000000000" pitchFamily="34" charset="0"/>
                <a:ea typeface="Hiragino Sans W7" panose="020B0400000000000000" pitchFamily="34" charset="-128"/>
              </a:rPr>
              <a:t> </a:t>
            </a:r>
            <a:endParaRPr lang="en-US" altLang="ja-JP" sz="2400" b="1" dirty="0">
              <a:solidFill>
                <a:schemeClr val="bg1"/>
              </a:solidFill>
              <a:latin typeface="DIN Alternate" panose="020B0500000000000000" pitchFamily="34" charset="0"/>
              <a:ea typeface="Hiragino Sans W7" panose="020B0400000000000000" pitchFamily="34" charset="-128"/>
            </a:endParaRPr>
          </a:p>
        </p:txBody>
      </p:sp>
      <p:sp>
        <p:nvSpPr>
          <p:cNvPr id="14" name="正方形/長方形 13">
            <a:extLst>
              <a:ext uri="{FF2B5EF4-FFF2-40B4-BE49-F238E27FC236}">
                <a16:creationId xmlns:a16="http://schemas.microsoft.com/office/drawing/2014/main" id="{AA55245C-C82F-5964-14B9-A7DC69171245}"/>
              </a:ext>
            </a:extLst>
          </p:cNvPr>
          <p:cNvSpPr/>
          <p:nvPr/>
        </p:nvSpPr>
        <p:spPr>
          <a:xfrm>
            <a:off x="504071" y="6623137"/>
            <a:ext cx="3875721"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(2024</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6</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endParaRPr lang="ja-JP" altLang="en-US" sz="600">
              <a:solidFill>
                <a:schemeClr val="bg1"/>
              </a:solidFill>
              <a:latin typeface="Hiragino Sans W3" panose="020B0400000000000000" pitchFamily="34" charset="-128"/>
              <a:ea typeface="Hiragino Sans W3" panose="020B0400000000000000" pitchFamily="34" charset="-128"/>
            </a:endParaRPr>
          </a:p>
        </p:txBody>
      </p:sp>
      <p:grpSp>
        <p:nvGrpSpPr>
          <p:cNvPr id="41" name="グループ化 40">
            <a:extLst>
              <a:ext uri="{FF2B5EF4-FFF2-40B4-BE49-F238E27FC236}">
                <a16:creationId xmlns:a16="http://schemas.microsoft.com/office/drawing/2014/main" id="{0D0D6A32-EF8C-522B-A738-8336D52C71DC}"/>
              </a:ext>
            </a:extLst>
          </p:cNvPr>
          <p:cNvGrpSpPr/>
          <p:nvPr/>
        </p:nvGrpSpPr>
        <p:grpSpPr>
          <a:xfrm>
            <a:off x="2242931" y="2525066"/>
            <a:ext cx="767726" cy="889493"/>
            <a:chOff x="2151490" y="2437012"/>
            <a:chExt cx="767726" cy="889493"/>
          </a:xfrm>
        </p:grpSpPr>
        <p:sp>
          <p:nvSpPr>
            <p:cNvPr id="1231" name="正方形/長方形 1230">
              <a:extLst>
                <a:ext uri="{FF2B5EF4-FFF2-40B4-BE49-F238E27FC236}">
                  <a16:creationId xmlns:a16="http://schemas.microsoft.com/office/drawing/2014/main" id="{B50A20E8-238E-B507-AD15-C311A219AED8}"/>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2" name="正方形/長方形 1231">
              <a:extLst>
                <a:ext uri="{FF2B5EF4-FFF2-40B4-BE49-F238E27FC236}">
                  <a16:creationId xmlns:a16="http://schemas.microsoft.com/office/drawing/2014/main" id="{D9B2AC6E-C3B1-D2CC-B2A8-D0B900CF7622}"/>
                </a:ext>
              </a:extLst>
            </p:cNvPr>
            <p:cNvSpPr/>
            <p:nvPr/>
          </p:nvSpPr>
          <p:spPr>
            <a:xfrm rot="16200000">
              <a:off x="2476572" y="2994407"/>
              <a:ext cx="45301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33" name="直線コネクタ 1232">
              <a:extLst>
                <a:ext uri="{FF2B5EF4-FFF2-40B4-BE49-F238E27FC236}">
                  <a16:creationId xmlns:a16="http://schemas.microsoft.com/office/drawing/2014/main" id="{71F15450-4D8B-6FFB-6737-E5425429BAC3}"/>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50" name="テキスト ボックス 1249">
              <a:extLst>
                <a:ext uri="{FF2B5EF4-FFF2-40B4-BE49-F238E27FC236}">
                  <a16:creationId xmlns:a16="http://schemas.microsoft.com/office/drawing/2014/main" id="{10B680F6-3B8C-CAA9-E0DF-9958314F06E0}"/>
                </a:ext>
              </a:extLst>
            </p:cNvPr>
            <p:cNvSpPr txBox="1"/>
            <p:nvPr/>
          </p:nvSpPr>
          <p:spPr>
            <a:xfrm>
              <a:off x="2517706" y="2651864"/>
              <a:ext cx="319318" cy="261610"/>
            </a:xfrm>
            <a:prstGeom prst="rect">
              <a:avLst/>
            </a:prstGeom>
            <a:noFill/>
          </p:spPr>
          <p:txBody>
            <a:bodyPr wrap="none" rtlCol="0">
              <a:spAutoFit/>
            </a:bodyPr>
            <a:lstStyle/>
            <a:p>
              <a:r>
                <a:rPr lang="en-US" altLang="ja-JP" sz="1050" dirty="0">
                  <a:solidFill>
                    <a:schemeClr val="bg1">
                      <a:alpha val="50000"/>
                    </a:schemeClr>
                  </a:solidFill>
                  <a:latin typeface="DIN Alternate" panose="020B0500000000000000" pitchFamily="34" charset="0"/>
                </a:rPr>
                <a:t>37</a:t>
              </a:r>
              <a:endParaRPr kumimoji="1" lang="ja-JP" altLang="en-US" sz="1050">
                <a:solidFill>
                  <a:schemeClr val="bg1">
                    <a:alpha val="50000"/>
                  </a:schemeClr>
                </a:solidFill>
                <a:latin typeface="DIN Alternate" panose="020B0500000000000000" pitchFamily="34" charset="0"/>
              </a:endParaRPr>
            </a:p>
          </p:txBody>
        </p:sp>
        <p:sp>
          <p:nvSpPr>
            <p:cNvPr id="1251" name="テキスト ボックス 1250">
              <a:extLst>
                <a:ext uri="{FF2B5EF4-FFF2-40B4-BE49-F238E27FC236}">
                  <a16:creationId xmlns:a16="http://schemas.microsoft.com/office/drawing/2014/main" id="{2EC352BD-26AC-D235-BD60-E8F05365C047}"/>
                </a:ext>
              </a:extLst>
            </p:cNvPr>
            <p:cNvSpPr txBox="1"/>
            <p:nvPr/>
          </p:nvSpPr>
          <p:spPr>
            <a:xfrm>
              <a:off x="2657606" y="2696711"/>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23" name="テキスト ボックス 22">
              <a:extLst>
                <a:ext uri="{FF2B5EF4-FFF2-40B4-BE49-F238E27FC236}">
                  <a16:creationId xmlns:a16="http://schemas.microsoft.com/office/drawing/2014/main" id="{3FC7867A-EB9B-8F9E-9956-2CBB92ED5958}"/>
                </a:ext>
              </a:extLst>
            </p:cNvPr>
            <p:cNvSpPr txBox="1"/>
            <p:nvPr/>
          </p:nvSpPr>
          <p:spPr>
            <a:xfrm>
              <a:off x="2171078" y="2437012"/>
              <a:ext cx="380232" cy="338554"/>
            </a:xfrm>
            <a:prstGeom prst="rect">
              <a:avLst/>
            </a:prstGeom>
            <a:noFill/>
          </p:spPr>
          <p:txBody>
            <a:bodyPr wrap="none" rtlCol="0">
              <a:spAutoFit/>
            </a:bodyPr>
            <a:lstStyle/>
            <a:p>
              <a:r>
                <a:rPr kumimoji="1" lang="en-US" altLang="ja-JP" sz="1600" dirty="0">
                  <a:solidFill>
                    <a:schemeClr val="bg1"/>
                  </a:solidFill>
                  <a:latin typeface="DIN Alternate" panose="020B0500000000000000" pitchFamily="34" charset="0"/>
                </a:rPr>
                <a:t>58</a:t>
              </a:r>
              <a:endParaRPr kumimoji="1" lang="ja-JP" altLang="en-US" sz="1600">
                <a:solidFill>
                  <a:schemeClr val="bg1"/>
                </a:solidFill>
                <a:latin typeface="DIN Alternate" panose="020B0500000000000000" pitchFamily="34" charset="0"/>
              </a:endParaRPr>
            </a:p>
          </p:txBody>
        </p:sp>
        <p:sp>
          <p:nvSpPr>
            <p:cNvPr id="24" name="テキスト ボックス 23">
              <a:extLst>
                <a:ext uri="{FF2B5EF4-FFF2-40B4-BE49-F238E27FC236}">
                  <a16:creationId xmlns:a16="http://schemas.microsoft.com/office/drawing/2014/main" id="{5F697D22-FB0D-3754-ACE3-2472B3CF82DD}"/>
                </a:ext>
              </a:extLst>
            </p:cNvPr>
            <p:cNvSpPr txBox="1"/>
            <p:nvPr/>
          </p:nvSpPr>
          <p:spPr>
            <a:xfrm>
              <a:off x="2370185" y="2540484"/>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39" name="グループ化 38">
            <a:extLst>
              <a:ext uri="{FF2B5EF4-FFF2-40B4-BE49-F238E27FC236}">
                <a16:creationId xmlns:a16="http://schemas.microsoft.com/office/drawing/2014/main" id="{90A7A16C-E725-BE02-8253-1882258086B5}"/>
              </a:ext>
            </a:extLst>
          </p:cNvPr>
          <p:cNvGrpSpPr>
            <a:grpSpLocks noChangeAspect="1"/>
          </p:cNvGrpSpPr>
          <p:nvPr/>
        </p:nvGrpSpPr>
        <p:grpSpPr>
          <a:xfrm>
            <a:off x="709066" y="1395276"/>
            <a:ext cx="2768511" cy="387962"/>
            <a:chOff x="718913" y="6155057"/>
            <a:chExt cx="2056061" cy="288124"/>
          </a:xfrm>
        </p:grpSpPr>
        <p:sp>
          <p:nvSpPr>
            <p:cNvPr id="34" name="正方形/長方形 33">
              <a:extLst>
                <a:ext uri="{FF2B5EF4-FFF2-40B4-BE49-F238E27FC236}">
                  <a16:creationId xmlns:a16="http://schemas.microsoft.com/office/drawing/2014/main" id="{B06EB1A2-A26F-C7DE-AFF3-042D57DFC4CC}"/>
                </a:ext>
              </a:extLst>
            </p:cNvPr>
            <p:cNvSpPr>
              <a:spLocks noChangeAspect="1"/>
            </p:cNvSpPr>
            <p:nvPr/>
          </p:nvSpPr>
          <p:spPr>
            <a:xfrm>
              <a:off x="795279" y="6218197"/>
              <a:ext cx="108000" cy="112625"/>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325296C4-A4B0-326F-92A2-10F18393CD4D}"/>
                </a:ext>
              </a:extLst>
            </p:cNvPr>
            <p:cNvSpPr>
              <a:spLocks noChangeAspect="1"/>
            </p:cNvSpPr>
            <p:nvPr/>
          </p:nvSpPr>
          <p:spPr>
            <a:xfrm>
              <a:off x="1783973" y="6230995"/>
              <a:ext cx="108000" cy="112625"/>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5DC2D035-0185-E11F-1BE7-AB128B502ED3}"/>
                </a:ext>
              </a:extLst>
            </p:cNvPr>
            <p:cNvSpPr txBox="1"/>
            <p:nvPr/>
          </p:nvSpPr>
          <p:spPr>
            <a:xfrm>
              <a:off x="718913" y="6155057"/>
              <a:ext cx="1033084" cy="275653"/>
            </a:xfrm>
            <a:prstGeom prst="rect">
              <a:avLst/>
            </a:prstGeom>
            <a:noFill/>
            <a:effectLst/>
          </p:spPr>
          <p:txBody>
            <a:bodyPr wrap="square" rtlCol="0">
              <a:spAutoFit/>
            </a:bodyPr>
            <a:lstStyle/>
            <a:p>
              <a:pPr algn="ctr">
                <a:lnSpc>
                  <a:spcPct val="150000"/>
                </a:lnSpc>
              </a:pPr>
              <a:r>
                <a:rPr lang="ja-JP" altLang="en-US" sz="900">
                  <a:solidFill>
                    <a:schemeClr val="bg1"/>
                  </a:solidFill>
                  <a:latin typeface="Hiragino Sans W5" panose="020B0400000000000000" pitchFamily="34" charset="-128"/>
                  <a:ea typeface="Hiragino Sans W5" panose="020B0400000000000000" pitchFamily="34" charset="-128"/>
                </a:rPr>
                <a:t>喫煙所利用者</a:t>
              </a:r>
            </a:p>
          </p:txBody>
        </p:sp>
        <p:sp>
          <p:nvSpPr>
            <p:cNvPr id="38" name="テキスト ボックス 37">
              <a:extLst>
                <a:ext uri="{FF2B5EF4-FFF2-40B4-BE49-F238E27FC236}">
                  <a16:creationId xmlns:a16="http://schemas.microsoft.com/office/drawing/2014/main" id="{9828142F-3FA9-5EAB-D5FD-B844E1255844}"/>
                </a:ext>
              </a:extLst>
            </p:cNvPr>
            <p:cNvSpPr txBox="1"/>
            <p:nvPr/>
          </p:nvSpPr>
          <p:spPr>
            <a:xfrm>
              <a:off x="1741890" y="6167528"/>
              <a:ext cx="1033084" cy="275653"/>
            </a:xfrm>
            <a:prstGeom prst="rect">
              <a:avLst/>
            </a:prstGeom>
            <a:noFill/>
            <a:effectLst/>
          </p:spPr>
          <p:txBody>
            <a:bodyPr wrap="square" rtlCol="0">
              <a:spAutoFit/>
            </a:bodyPr>
            <a:lstStyle/>
            <a:p>
              <a:pPr algn="ctr">
                <a:lnSpc>
                  <a:spcPct val="150000"/>
                </a:lnSpc>
              </a:pPr>
              <a:r>
                <a:rPr lang="ja-JP" altLang="en-US" sz="900">
                  <a:solidFill>
                    <a:schemeClr val="bg1"/>
                  </a:solidFill>
                  <a:latin typeface="Hiragino Sans W5" panose="020B0400000000000000" pitchFamily="34" charset="-128"/>
                  <a:ea typeface="Hiragino Sans W5" panose="020B0400000000000000" pitchFamily="34" charset="-128"/>
                </a:rPr>
                <a:t>喫煙所非利用者</a:t>
              </a:r>
            </a:p>
          </p:txBody>
        </p:sp>
      </p:grpSp>
      <p:grpSp>
        <p:nvGrpSpPr>
          <p:cNvPr id="60" name="グループ化 59">
            <a:extLst>
              <a:ext uri="{FF2B5EF4-FFF2-40B4-BE49-F238E27FC236}">
                <a16:creationId xmlns:a16="http://schemas.microsoft.com/office/drawing/2014/main" id="{F0F77A48-29F8-ECBF-8001-14DC861A18C3}"/>
              </a:ext>
            </a:extLst>
          </p:cNvPr>
          <p:cNvGrpSpPr/>
          <p:nvPr/>
        </p:nvGrpSpPr>
        <p:grpSpPr>
          <a:xfrm>
            <a:off x="2238840" y="3883368"/>
            <a:ext cx="767726" cy="903618"/>
            <a:chOff x="2151490" y="2430968"/>
            <a:chExt cx="767726" cy="903618"/>
          </a:xfrm>
        </p:grpSpPr>
        <p:sp>
          <p:nvSpPr>
            <p:cNvPr id="62" name="正方形/長方形 61">
              <a:extLst>
                <a:ext uri="{FF2B5EF4-FFF2-40B4-BE49-F238E27FC236}">
                  <a16:creationId xmlns:a16="http://schemas.microsoft.com/office/drawing/2014/main" id="{7ADA2221-FFD5-926A-F9D5-5B19978077C3}"/>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4" name="正方形/長方形 1023">
              <a:extLst>
                <a:ext uri="{FF2B5EF4-FFF2-40B4-BE49-F238E27FC236}">
                  <a16:creationId xmlns:a16="http://schemas.microsoft.com/office/drawing/2014/main" id="{EACBF8AD-872F-BD91-59E0-1AD0180124F9}"/>
                </a:ext>
              </a:extLst>
            </p:cNvPr>
            <p:cNvSpPr/>
            <p:nvPr/>
          </p:nvSpPr>
          <p:spPr>
            <a:xfrm rot="16200000">
              <a:off x="2523662" y="3041496"/>
              <a:ext cx="358834"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25" name="直線コネクタ 1024">
              <a:extLst>
                <a:ext uri="{FF2B5EF4-FFF2-40B4-BE49-F238E27FC236}">
                  <a16:creationId xmlns:a16="http://schemas.microsoft.com/office/drawing/2014/main" id="{0AEB3DA1-DF4A-9A86-814E-14167941A96C}"/>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26" name="テキスト ボックス 1025">
              <a:extLst>
                <a:ext uri="{FF2B5EF4-FFF2-40B4-BE49-F238E27FC236}">
                  <a16:creationId xmlns:a16="http://schemas.microsoft.com/office/drawing/2014/main" id="{C63A4258-56C6-694D-6E39-BCB13A862A30}"/>
                </a:ext>
              </a:extLst>
            </p:cNvPr>
            <p:cNvSpPr txBox="1"/>
            <p:nvPr/>
          </p:nvSpPr>
          <p:spPr>
            <a:xfrm>
              <a:off x="2517706" y="2748842"/>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18</a:t>
              </a:r>
              <a:endParaRPr kumimoji="1" lang="ja-JP" altLang="en-US" sz="1050">
                <a:solidFill>
                  <a:schemeClr val="bg1">
                    <a:alpha val="50000"/>
                  </a:schemeClr>
                </a:solidFill>
                <a:latin typeface="DIN Alternate" panose="020B0500000000000000" pitchFamily="34" charset="0"/>
              </a:endParaRPr>
            </a:p>
          </p:txBody>
        </p:sp>
        <p:sp>
          <p:nvSpPr>
            <p:cNvPr id="1027" name="テキスト ボックス 1026">
              <a:extLst>
                <a:ext uri="{FF2B5EF4-FFF2-40B4-BE49-F238E27FC236}">
                  <a16:creationId xmlns:a16="http://schemas.microsoft.com/office/drawing/2014/main" id="{9D489461-4378-EAE0-FAF2-E105DF71D104}"/>
                </a:ext>
              </a:extLst>
            </p:cNvPr>
            <p:cNvSpPr txBox="1"/>
            <p:nvPr/>
          </p:nvSpPr>
          <p:spPr>
            <a:xfrm>
              <a:off x="2657606" y="2793689"/>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28" name="テキスト ボックス 1027">
              <a:extLst>
                <a:ext uri="{FF2B5EF4-FFF2-40B4-BE49-F238E27FC236}">
                  <a16:creationId xmlns:a16="http://schemas.microsoft.com/office/drawing/2014/main" id="{A8DEF245-9A8E-E8D0-4D79-6CF0D2E8833C}"/>
                </a:ext>
              </a:extLst>
            </p:cNvPr>
            <p:cNvSpPr txBox="1"/>
            <p:nvPr/>
          </p:nvSpPr>
          <p:spPr>
            <a:xfrm>
              <a:off x="2179732" y="2430968"/>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37</a:t>
              </a:r>
              <a:endParaRPr kumimoji="1" lang="ja-JP" altLang="en-US" sz="1600">
                <a:solidFill>
                  <a:schemeClr val="bg1"/>
                </a:solidFill>
                <a:latin typeface="DIN Alternate" panose="020B0500000000000000" pitchFamily="34" charset="0"/>
              </a:endParaRPr>
            </a:p>
          </p:txBody>
        </p:sp>
        <p:sp>
          <p:nvSpPr>
            <p:cNvPr id="1029" name="テキスト ボックス 1028">
              <a:extLst>
                <a:ext uri="{FF2B5EF4-FFF2-40B4-BE49-F238E27FC236}">
                  <a16:creationId xmlns:a16="http://schemas.microsoft.com/office/drawing/2014/main" id="{9E4F488D-C169-77B4-8DCE-C1824FAB7190}"/>
                </a:ext>
              </a:extLst>
            </p:cNvPr>
            <p:cNvSpPr txBox="1"/>
            <p:nvPr/>
          </p:nvSpPr>
          <p:spPr>
            <a:xfrm>
              <a:off x="2364389" y="2531601"/>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030" name="グループ化 1029">
            <a:extLst>
              <a:ext uri="{FF2B5EF4-FFF2-40B4-BE49-F238E27FC236}">
                <a16:creationId xmlns:a16="http://schemas.microsoft.com/office/drawing/2014/main" id="{4DF98274-89D6-B884-D55F-00F18E1F6543}"/>
              </a:ext>
            </a:extLst>
          </p:cNvPr>
          <p:cNvGrpSpPr/>
          <p:nvPr/>
        </p:nvGrpSpPr>
        <p:grpSpPr>
          <a:xfrm>
            <a:off x="2238346" y="5291301"/>
            <a:ext cx="767726" cy="920940"/>
            <a:chOff x="2151490" y="2413646"/>
            <a:chExt cx="767726" cy="920940"/>
          </a:xfrm>
        </p:grpSpPr>
        <p:sp>
          <p:nvSpPr>
            <p:cNvPr id="1031" name="正方形/長方形 1030">
              <a:extLst>
                <a:ext uri="{FF2B5EF4-FFF2-40B4-BE49-F238E27FC236}">
                  <a16:creationId xmlns:a16="http://schemas.microsoft.com/office/drawing/2014/main" id="{F0668EB9-BE40-85F7-C758-EF02C996071D}"/>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2" name="正方形/長方形 1031">
              <a:extLst>
                <a:ext uri="{FF2B5EF4-FFF2-40B4-BE49-F238E27FC236}">
                  <a16:creationId xmlns:a16="http://schemas.microsoft.com/office/drawing/2014/main" id="{26D73D22-9E29-4311-3E72-7A4B18B121BB}"/>
                </a:ext>
              </a:extLst>
            </p:cNvPr>
            <p:cNvSpPr/>
            <p:nvPr/>
          </p:nvSpPr>
          <p:spPr>
            <a:xfrm rot="16200000">
              <a:off x="2550869" y="3068703"/>
              <a:ext cx="304420"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33" name="直線コネクタ 1032">
              <a:extLst>
                <a:ext uri="{FF2B5EF4-FFF2-40B4-BE49-F238E27FC236}">
                  <a16:creationId xmlns:a16="http://schemas.microsoft.com/office/drawing/2014/main" id="{B4BA43EE-6184-C02F-6988-259825278186}"/>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34" name="テキスト ボックス 1033">
              <a:extLst>
                <a:ext uri="{FF2B5EF4-FFF2-40B4-BE49-F238E27FC236}">
                  <a16:creationId xmlns:a16="http://schemas.microsoft.com/office/drawing/2014/main" id="{A6D39B81-1FC6-3B5A-AE4B-EB19E5710D12}"/>
                </a:ext>
              </a:extLst>
            </p:cNvPr>
            <p:cNvSpPr txBox="1"/>
            <p:nvPr/>
          </p:nvSpPr>
          <p:spPr>
            <a:xfrm>
              <a:off x="2517706" y="2797336"/>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14</a:t>
              </a:r>
              <a:endParaRPr kumimoji="1" lang="ja-JP" altLang="en-US" sz="1050">
                <a:solidFill>
                  <a:schemeClr val="bg1">
                    <a:alpha val="50000"/>
                  </a:schemeClr>
                </a:solidFill>
                <a:latin typeface="DIN Alternate" panose="020B0500000000000000" pitchFamily="34" charset="0"/>
              </a:endParaRPr>
            </a:p>
          </p:txBody>
        </p:sp>
        <p:sp>
          <p:nvSpPr>
            <p:cNvPr id="1035" name="テキスト ボックス 1034">
              <a:extLst>
                <a:ext uri="{FF2B5EF4-FFF2-40B4-BE49-F238E27FC236}">
                  <a16:creationId xmlns:a16="http://schemas.microsoft.com/office/drawing/2014/main" id="{1B66E01A-4A4F-BFBB-808D-3BB0BAAD9F8C}"/>
                </a:ext>
              </a:extLst>
            </p:cNvPr>
            <p:cNvSpPr txBox="1"/>
            <p:nvPr/>
          </p:nvSpPr>
          <p:spPr>
            <a:xfrm>
              <a:off x="2657606" y="2842183"/>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36" name="テキスト ボックス 1035">
              <a:extLst>
                <a:ext uri="{FF2B5EF4-FFF2-40B4-BE49-F238E27FC236}">
                  <a16:creationId xmlns:a16="http://schemas.microsoft.com/office/drawing/2014/main" id="{9E0B6D1B-18CC-1427-71AA-773D8BEFEF38}"/>
                </a:ext>
              </a:extLst>
            </p:cNvPr>
            <p:cNvSpPr txBox="1"/>
            <p:nvPr/>
          </p:nvSpPr>
          <p:spPr>
            <a:xfrm>
              <a:off x="2182443" y="2413646"/>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31</a:t>
              </a:r>
              <a:endParaRPr kumimoji="1" lang="ja-JP" altLang="en-US" sz="1600">
                <a:solidFill>
                  <a:schemeClr val="bg1"/>
                </a:solidFill>
                <a:latin typeface="DIN Alternate" panose="020B0500000000000000" pitchFamily="34" charset="0"/>
              </a:endParaRPr>
            </a:p>
          </p:txBody>
        </p:sp>
        <p:sp>
          <p:nvSpPr>
            <p:cNvPr id="1037" name="テキスト ボックス 1036">
              <a:extLst>
                <a:ext uri="{FF2B5EF4-FFF2-40B4-BE49-F238E27FC236}">
                  <a16:creationId xmlns:a16="http://schemas.microsoft.com/office/drawing/2014/main" id="{5F6B802C-7F9D-B918-09CA-6673DDC75397}"/>
                </a:ext>
              </a:extLst>
            </p:cNvPr>
            <p:cNvSpPr txBox="1"/>
            <p:nvPr/>
          </p:nvSpPr>
          <p:spPr>
            <a:xfrm>
              <a:off x="2361708"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038" name="グループ化 1037">
            <a:extLst>
              <a:ext uri="{FF2B5EF4-FFF2-40B4-BE49-F238E27FC236}">
                <a16:creationId xmlns:a16="http://schemas.microsoft.com/office/drawing/2014/main" id="{303A7852-4B19-51A6-387A-D9B1BF74CC2E}"/>
              </a:ext>
            </a:extLst>
          </p:cNvPr>
          <p:cNvGrpSpPr/>
          <p:nvPr/>
        </p:nvGrpSpPr>
        <p:grpSpPr>
          <a:xfrm>
            <a:off x="4854812" y="2507861"/>
            <a:ext cx="767726" cy="911869"/>
            <a:chOff x="2151490" y="2419807"/>
            <a:chExt cx="767726" cy="911869"/>
          </a:xfrm>
        </p:grpSpPr>
        <p:sp>
          <p:nvSpPr>
            <p:cNvPr id="1040" name="正方形/長方形 1039">
              <a:extLst>
                <a:ext uri="{FF2B5EF4-FFF2-40B4-BE49-F238E27FC236}">
                  <a16:creationId xmlns:a16="http://schemas.microsoft.com/office/drawing/2014/main" id="{51B1E051-FE01-CE7A-DE9A-207B93CF88AB}"/>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4" name="正方形/長方形 1043">
              <a:extLst>
                <a:ext uri="{FF2B5EF4-FFF2-40B4-BE49-F238E27FC236}">
                  <a16:creationId xmlns:a16="http://schemas.microsoft.com/office/drawing/2014/main" id="{1492812D-902C-1A21-F688-2812AF3F26BD}"/>
                </a:ext>
              </a:extLst>
            </p:cNvPr>
            <p:cNvSpPr/>
            <p:nvPr/>
          </p:nvSpPr>
          <p:spPr>
            <a:xfrm rot="16200000">
              <a:off x="2614711" y="3132545"/>
              <a:ext cx="176736"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45" name="直線コネクタ 1044">
              <a:extLst>
                <a:ext uri="{FF2B5EF4-FFF2-40B4-BE49-F238E27FC236}">
                  <a16:creationId xmlns:a16="http://schemas.microsoft.com/office/drawing/2014/main" id="{E8FE50B7-8E5A-4866-2CA9-BFC30FBC97CA}"/>
                </a:ext>
              </a:extLst>
            </p:cNvPr>
            <p:cNvCxnSpPr>
              <a:cxnSpLocks/>
            </p:cNvCxnSpPr>
            <p:nvPr/>
          </p:nvCxnSpPr>
          <p:spPr>
            <a:xfrm>
              <a:off x="2151490" y="333092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46" name="テキスト ボックス 1045">
              <a:extLst>
                <a:ext uri="{FF2B5EF4-FFF2-40B4-BE49-F238E27FC236}">
                  <a16:creationId xmlns:a16="http://schemas.microsoft.com/office/drawing/2014/main" id="{42230CC7-2CFA-C9F2-0AC5-8790CA7DEC8F}"/>
                </a:ext>
              </a:extLst>
            </p:cNvPr>
            <p:cNvSpPr txBox="1"/>
            <p:nvPr/>
          </p:nvSpPr>
          <p:spPr>
            <a:xfrm>
              <a:off x="2567947" y="2919148"/>
              <a:ext cx="24878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8</a:t>
              </a:r>
              <a:endParaRPr kumimoji="1" lang="ja-JP" altLang="en-US" sz="1050">
                <a:solidFill>
                  <a:schemeClr val="bg1">
                    <a:alpha val="50000"/>
                  </a:schemeClr>
                </a:solidFill>
                <a:latin typeface="DIN Alternate" panose="020B0500000000000000" pitchFamily="34" charset="0"/>
              </a:endParaRPr>
            </a:p>
          </p:txBody>
        </p:sp>
        <p:sp>
          <p:nvSpPr>
            <p:cNvPr id="1047" name="テキスト ボックス 1046">
              <a:extLst>
                <a:ext uri="{FF2B5EF4-FFF2-40B4-BE49-F238E27FC236}">
                  <a16:creationId xmlns:a16="http://schemas.microsoft.com/office/drawing/2014/main" id="{834A11A1-6453-C985-20B3-CF26DE25A986}"/>
                </a:ext>
              </a:extLst>
            </p:cNvPr>
            <p:cNvSpPr txBox="1"/>
            <p:nvPr/>
          </p:nvSpPr>
          <p:spPr>
            <a:xfrm>
              <a:off x="2657606" y="2963995"/>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48" name="テキスト ボックス 1047">
              <a:extLst>
                <a:ext uri="{FF2B5EF4-FFF2-40B4-BE49-F238E27FC236}">
                  <a16:creationId xmlns:a16="http://schemas.microsoft.com/office/drawing/2014/main" id="{28CF6F9F-2F8B-542E-3F8E-17A77C7ECCB9}"/>
                </a:ext>
              </a:extLst>
            </p:cNvPr>
            <p:cNvSpPr txBox="1"/>
            <p:nvPr/>
          </p:nvSpPr>
          <p:spPr>
            <a:xfrm>
              <a:off x="2164564" y="2419807"/>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32</a:t>
              </a:r>
              <a:endParaRPr kumimoji="1" lang="ja-JP" altLang="en-US" sz="1600">
                <a:solidFill>
                  <a:schemeClr val="bg1"/>
                </a:solidFill>
                <a:latin typeface="DIN Alternate" panose="020B0500000000000000" pitchFamily="34" charset="0"/>
              </a:endParaRPr>
            </a:p>
          </p:txBody>
        </p:sp>
        <p:sp>
          <p:nvSpPr>
            <p:cNvPr id="1049" name="テキスト ボックス 1048">
              <a:extLst>
                <a:ext uri="{FF2B5EF4-FFF2-40B4-BE49-F238E27FC236}">
                  <a16:creationId xmlns:a16="http://schemas.microsoft.com/office/drawing/2014/main" id="{91C5ECA1-1991-390D-68A9-E90A16989E33}"/>
                </a:ext>
              </a:extLst>
            </p:cNvPr>
            <p:cNvSpPr txBox="1"/>
            <p:nvPr/>
          </p:nvSpPr>
          <p:spPr>
            <a:xfrm>
              <a:off x="2364389"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050" name="グループ化 1049">
            <a:extLst>
              <a:ext uri="{FF2B5EF4-FFF2-40B4-BE49-F238E27FC236}">
                <a16:creationId xmlns:a16="http://schemas.microsoft.com/office/drawing/2014/main" id="{5DA894A8-0122-6E87-B430-15F11F25C31F}"/>
              </a:ext>
            </a:extLst>
          </p:cNvPr>
          <p:cNvGrpSpPr/>
          <p:nvPr/>
        </p:nvGrpSpPr>
        <p:grpSpPr>
          <a:xfrm>
            <a:off x="4850721" y="3876892"/>
            <a:ext cx="767726" cy="910094"/>
            <a:chOff x="2151490" y="2424492"/>
            <a:chExt cx="767726" cy="910094"/>
          </a:xfrm>
        </p:grpSpPr>
        <p:sp>
          <p:nvSpPr>
            <p:cNvPr id="1051" name="正方形/長方形 1050">
              <a:extLst>
                <a:ext uri="{FF2B5EF4-FFF2-40B4-BE49-F238E27FC236}">
                  <a16:creationId xmlns:a16="http://schemas.microsoft.com/office/drawing/2014/main" id="{ED717A19-4A4E-DF58-D070-AC56ECCB6567}"/>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2" name="正方形/長方形 1051">
              <a:extLst>
                <a:ext uri="{FF2B5EF4-FFF2-40B4-BE49-F238E27FC236}">
                  <a16:creationId xmlns:a16="http://schemas.microsoft.com/office/drawing/2014/main" id="{F62C27A9-2900-C0F1-E28E-8E9934B4B579}"/>
                </a:ext>
              </a:extLst>
            </p:cNvPr>
            <p:cNvSpPr/>
            <p:nvPr/>
          </p:nvSpPr>
          <p:spPr>
            <a:xfrm rot="16200000">
              <a:off x="2576120" y="3093954"/>
              <a:ext cx="253917"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53" name="直線コネクタ 1052">
              <a:extLst>
                <a:ext uri="{FF2B5EF4-FFF2-40B4-BE49-F238E27FC236}">
                  <a16:creationId xmlns:a16="http://schemas.microsoft.com/office/drawing/2014/main" id="{8EE4BC2D-770D-74AE-ECCC-9AB83099CFF3}"/>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54" name="テキスト ボックス 1053">
              <a:extLst>
                <a:ext uri="{FF2B5EF4-FFF2-40B4-BE49-F238E27FC236}">
                  <a16:creationId xmlns:a16="http://schemas.microsoft.com/office/drawing/2014/main" id="{C39E5204-965C-85F3-16D8-71FE65E5415A}"/>
                </a:ext>
              </a:extLst>
            </p:cNvPr>
            <p:cNvSpPr txBox="1"/>
            <p:nvPr/>
          </p:nvSpPr>
          <p:spPr>
            <a:xfrm>
              <a:off x="2517706" y="2845826"/>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10</a:t>
              </a:r>
              <a:endParaRPr kumimoji="1" lang="ja-JP" altLang="en-US" sz="1050">
                <a:solidFill>
                  <a:schemeClr val="bg1">
                    <a:alpha val="50000"/>
                  </a:schemeClr>
                </a:solidFill>
                <a:latin typeface="DIN Alternate" panose="020B0500000000000000" pitchFamily="34" charset="0"/>
              </a:endParaRPr>
            </a:p>
          </p:txBody>
        </p:sp>
        <p:sp>
          <p:nvSpPr>
            <p:cNvPr id="1055" name="テキスト ボックス 1054">
              <a:extLst>
                <a:ext uri="{FF2B5EF4-FFF2-40B4-BE49-F238E27FC236}">
                  <a16:creationId xmlns:a16="http://schemas.microsoft.com/office/drawing/2014/main" id="{7B22EDF8-9C05-C695-8BA4-56D66C81CE8E}"/>
                </a:ext>
              </a:extLst>
            </p:cNvPr>
            <p:cNvSpPr txBox="1"/>
            <p:nvPr/>
          </p:nvSpPr>
          <p:spPr>
            <a:xfrm>
              <a:off x="2657606" y="2890673"/>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56" name="テキスト ボックス 1055">
              <a:extLst>
                <a:ext uri="{FF2B5EF4-FFF2-40B4-BE49-F238E27FC236}">
                  <a16:creationId xmlns:a16="http://schemas.microsoft.com/office/drawing/2014/main" id="{11F23839-E2DB-B6F8-6169-A3A7CE56BD8C}"/>
                </a:ext>
              </a:extLst>
            </p:cNvPr>
            <p:cNvSpPr txBox="1"/>
            <p:nvPr/>
          </p:nvSpPr>
          <p:spPr>
            <a:xfrm>
              <a:off x="2175316" y="2424492"/>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27</a:t>
              </a:r>
              <a:endParaRPr kumimoji="1" lang="ja-JP" altLang="en-US" sz="1600">
                <a:solidFill>
                  <a:schemeClr val="bg1"/>
                </a:solidFill>
                <a:latin typeface="DIN Alternate" panose="020B0500000000000000" pitchFamily="34" charset="0"/>
              </a:endParaRPr>
            </a:p>
          </p:txBody>
        </p:sp>
        <p:sp>
          <p:nvSpPr>
            <p:cNvPr id="1057" name="テキスト ボックス 1056">
              <a:extLst>
                <a:ext uri="{FF2B5EF4-FFF2-40B4-BE49-F238E27FC236}">
                  <a16:creationId xmlns:a16="http://schemas.microsoft.com/office/drawing/2014/main" id="{E73730BF-8F74-9FBD-10E6-317B439F86E7}"/>
                </a:ext>
              </a:extLst>
            </p:cNvPr>
            <p:cNvSpPr txBox="1"/>
            <p:nvPr/>
          </p:nvSpPr>
          <p:spPr>
            <a:xfrm>
              <a:off x="2368106" y="2535318"/>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058" name="グループ化 1057">
            <a:extLst>
              <a:ext uri="{FF2B5EF4-FFF2-40B4-BE49-F238E27FC236}">
                <a16:creationId xmlns:a16="http://schemas.microsoft.com/office/drawing/2014/main" id="{B9ADD7D7-9C2D-BB3A-2FE6-D5FBF4F5F090}"/>
              </a:ext>
            </a:extLst>
          </p:cNvPr>
          <p:cNvGrpSpPr/>
          <p:nvPr/>
        </p:nvGrpSpPr>
        <p:grpSpPr>
          <a:xfrm>
            <a:off x="4850227" y="5300257"/>
            <a:ext cx="767726" cy="911984"/>
            <a:chOff x="2151490" y="2422602"/>
            <a:chExt cx="767726" cy="911984"/>
          </a:xfrm>
        </p:grpSpPr>
        <p:sp>
          <p:nvSpPr>
            <p:cNvPr id="1059" name="正方形/長方形 1058">
              <a:extLst>
                <a:ext uri="{FF2B5EF4-FFF2-40B4-BE49-F238E27FC236}">
                  <a16:creationId xmlns:a16="http://schemas.microsoft.com/office/drawing/2014/main" id="{E27F773B-7179-C721-1D1D-64F50D027497}"/>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0" name="正方形/長方形 1059">
              <a:extLst>
                <a:ext uri="{FF2B5EF4-FFF2-40B4-BE49-F238E27FC236}">
                  <a16:creationId xmlns:a16="http://schemas.microsoft.com/office/drawing/2014/main" id="{4043165E-2D1C-C481-65C9-5F7B1EBB5974}"/>
                </a:ext>
              </a:extLst>
            </p:cNvPr>
            <p:cNvSpPr/>
            <p:nvPr/>
          </p:nvSpPr>
          <p:spPr>
            <a:xfrm rot="16200000">
              <a:off x="2566349" y="3084183"/>
              <a:ext cx="273460"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1" name="直線コネクタ 1060">
              <a:extLst>
                <a:ext uri="{FF2B5EF4-FFF2-40B4-BE49-F238E27FC236}">
                  <a16:creationId xmlns:a16="http://schemas.microsoft.com/office/drawing/2014/main" id="{823868AE-0928-9938-CE40-AD5BE4F66E9F}"/>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65" name="テキスト ボックス 1064">
              <a:extLst>
                <a:ext uri="{FF2B5EF4-FFF2-40B4-BE49-F238E27FC236}">
                  <a16:creationId xmlns:a16="http://schemas.microsoft.com/office/drawing/2014/main" id="{4E490A9E-B86C-4C1E-903A-37BF0EB7806C}"/>
                </a:ext>
              </a:extLst>
            </p:cNvPr>
            <p:cNvSpPr txBox="1"/>
            <p:nvPr/>
          </p:nvSpPr>
          <p:spPr>
            <a:xfrm>
              <a:off x="2517706" y="2825045"/>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11</a:t>
              </a:r>
              <a:endParaRPr kumimoji="1" lang="ja-JP" altLang="en-US" sz="1050">
                <a:solidFill>
                  <a:schemeClr val="bg1">
                    <a:alpha val="50000"/>
                  </a:schemeClr>
                </a:solidFill>
                <a:latin typeface="DIN Alternate" panose="020B0500000000000000" pitchFamily="34" charset="0"/>
              </a:endParaRPr>
            </a:p>
          </p:txBody>
        </p:sp>
        <p:sp>
          <p:nvSpPr>
            <p:cNvPr id="1068" name="テキスト ボックス 1067">
              <a:extLst>
                <a:ext uri="{FF2B5EF4-FFF2-40B4-BE49-F238E27FC236}">
                  <a16:creationId xmlns:a16="http://schemas.microsoft.com/office/drawing/2014/main" id="{D0E16517-714B-B02F-1A60-8C5F5CF76C02}"/>
                </a:ext>
              </a:extLst>
            </p:cNvPr>
            <p:cNvSpPr txBox="1"/>
            <p:nvPr/>
          </p:nvSpPr>
          <p:spPr>
            <a:xfrm>
              <a:off x="2657606" y="2869892"/>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70" name="テキスト ボックス 1069">
              <a:extLst>
                <a:ext uri="{FF2B5EF4-FFF2-40B4-BE49-F238E27FC236}">
                  <a16:creationId xmlns:a16="http://schemas.microsoft.com/office/drawing/2014/main" id="{82508412-98BF-3DDD-EAF6-443895FD6522}"/>
                </a:ext>
              </a:extLst>
            </p:cNvPr>
            <p:cNvSpPr txBox="1"/>
            <p:nvPr/>
          </p:nvSpPr>
          <p:spPr>
            <a:xfrm>
              <a:off x="2186244" y="2422602"/>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27</a:t>
              </a:r>
              <a:endParaRPr kumimoji="1" lang="ja-JP" altLang="en-US" sz="1600">
                <a:solidFill>
                  <a:schemeClr val="bg1"/>
                </a:solidFill>
                <a:latin typeface="DIN Alternate" panose="020B0500000000000000" pitchFamily="34" charset="0"/>
              </a:endParaRPr>
            </a:p>
          </p:txBody>
        </p:sp>
        <p:sp>
          <p:nvSpPr>
            <p:cNvPr id="1071" name="テキスト ボックス 1070">
              <a:extLst>
                <a:ext uri="{FF2B5EF4-FFF2-40B4-BE49-F238E27FC236}">
                  <a16:creationId xmlns:a16="http://schemas.microsoft.com/office/drawing/2014/main" id="{F06AF4C7-2660-09BE-6B62-422B587E81CF}"/>
                </a:ext>
              </a:extLst>
            </p:cNvPr>
            <p:cNvSpPr txBox="1"/>
            <p:nvPr/>
          </p:nvSpPr>
          <p:spPr>
            <a:xfrm>
              <a:off x="2366104"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216" name="グループ化 1215">
            <a:extLst>
              <a:ext uri="{FF2B5EF4-FFF2-40B4-BE49-F238E27FC236}">
                <a16:creationId xmlns:a16="http://schemas.microsoft.com/office/drawing/2014/main" id="{6ADDEA4F-884E-C2E1-3BF7-2DCCEA8F866A}"/>
              </a:ext>
            </a:extLst>
          </p:cNvPr>
          <p:cNvGrpSpPr/>
          <p:nvPr/>
        </p:nvGrpSpPr>
        <p:grpSpPr>
          <a:xfrm>
            <a:off x="7795108" y="3871977"/>
            <a:ext cx="767726" cy="915009"/>
            <a:chOff x="2151490" y="2419577"/>
            <a:chExt cx="767726" cy="915009"/>
          </a:xfrm>
        </p:grpSpPr>
        <p:sp>
          <p:nvSpPr>
            <p:cNvPr id="1217" name="正方形/長方形 1216">
              <a:extLst>
                <a:ext uri="{FF2B5EF4-FFF2-40B4-BE49-F238E27FC236}">
                  <a16:creationId xmlns:a16="http://schemas.microsoft.com/office/drawing/2014/main" id="{5BEB9A69-24D9-869F-7952-442093DA21E0}"/>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8" name="正方形/長方形 1217">
              <a:extLst>
                <a:ext uri="{FF2B5EF4-FFF2-40B4-BE49-F238E27FC236}">
                  <a16:creationId xmlns:a16="http://schemas.microsoft.com/office/drawing/2014/main" id="{76AAE1D6-50FD-888B-D841-CFACA7DE0A30}"/>
                </a:ext>
              </a:extLst>
            </p:cNvPr>
            <p:cNvSpPr/>
            <p:nvPr/>
          </p:nvSpPr>
          <p:spPr>
            <a:xfrm rot="16200000">
              <a:off x="2558660" y="3076494"/>
              <a:ext cx="288838"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19" name="直線コネクタ 1218">
              <a:extLst>
                <a:ext uri="{FF2B5EF4-FFF2-40B4-BE49-F238E27FC236}">
                  <a16:creationId xmlns:a16="http://schemas.microsoft.com/office/drawing/2014/main" id="{A24AC0B2-1906-681D-E6C7-2C890D119D48}"/>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20" name="テキスト ボックス 1219">
              <a:extLst>
                <a:ext uri="{FF2B5EF4-FFF2-40B4-BE49-F238E27FC236}">
                  <a16:creationId xmlns:a16="http://schemas.microsoft.com/office/drawing/2014/main" id="{CF2191F1-A736-42D7-AB90-E7D927B9918D}"/>
                </a:ext>
              </a:extLst>
            </p:cNvPr>
            <p:cNvSpPr txBox="1"/>
            <p:nvPr/>
          </p:nvSpPr>
          <p:spPr>
            <a:xfrm>
              <a:off x="2517706" y="2804263"/>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18</a:t>
              </a:r>
              <a:endParaRPr kumimoji="1" lang="ja-JP" altLang="en-US" sz="1050">
                <a:solidFill>
                  <a:schemeClr val="bg1">
                    <a:alpha val="50000"/>
                  </a:schemeClr>
                </a:solidFill>
                <a:latin typeface="DIN Alternate" panose="020B0500000000000000" pitchFamily="34" charset="0"/>
              </a:endParaRPr>
            </a:p>
          </p:txBody>
        </p:sp>
        <p:sp>
          <p:nvSpPr>
            <p:cNvPr id="1221" name="テキスト ボックス 1220">
              <a:extLst>
                <a:ext uri="{FF2B5EF4-FFF2-40B4-BE49-F238E27FC236}">
                  <a16:creationId xmlns:a16="http://schemas.microsoft.com/office/drawing/2014/main" id="{158126B6-6B49-7865-AB62-37CA33EF2227}"/>
                </a:ext>
              </a:extLst>
            </p:cNvPr>
            <p:cNvSpPr txBox="1"/>
            <p:nvPr/>
          </p:nvSpPr>
          <p:spPr>
            <a:xfrm>
              <a:off x="2657606" y="2849110"/>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222" name="テキスト ボックス 1221">
              <a:extLst>
                <a:ext uri="{FF2B5EF4-FFF2-40B4-BE49-F238E27FC236}">
                  <a16:creationId xmlns:a16="http://schemas.microsoft.com/office/drawing/2014/main" id="{4B4F5141-7760-3CCF-9003-3924381C6B09}"/>
                </a:ext>
              </a:extLst>
            </p:cNvPr>
            <p:cNvSpPr txBox="1"/>
            <p:nvPr/>
          </p:nvSpPr>
          <p:spPr>
            <a:xfrm>
              <a:off x="2171996" y="2419577"/>
              <a:ext cx="380232" cy="338554"/>
            </a:xfrm>
            <a:prstGeom prst="rect">
              <a:avLst/>
            </a:prstGeom>
            <a:noFill/>
          </p:spPr>
          <p:txBody>
            <a:bodyPr wrap="none" rtlCol="0">
              <a:spAutoFit/>
            </a:bodyPr>
            <a:lstStyle/>
            <a:p>
              <a:r>
                <a:rPr kumimoji="1" lang="en-US" altLang="ja-JP" sz="1600" dirty="0">
                  <a:solidFill>
                    <a:schemeClr val="bg1"/>
                  </a:solidFill>
                  <a:latin typeface="DIN Alternate" panose="020B0500000000000000" pitchFamily="34" charset="0"/>
                </a:rPr>
                <a:t>41</a:t>
              </a:r>
              <a:endParaRPr kumimoji="1" lang="ja-JP" altLang="en-US" sz="1600">
                <a:solidFill>
                  <a:schemeClr val="bg1"/>
                </a:solidFill>
                <a:latin typeface="DIN Alternate" panose="020B0500000000000000" pitchFamily="34" charset="0"/>
              </a:endParaRPr>
            </a:p>
          </p:txBody>
        </p:sp>
        <p:sp>
          <p:nvSpPr>
            <p:cNvPr id="1223" name="テキスト ボックス 1222">
              <a:extLst>
                <a:ext uri="{FF2B5EF4-FFF2-40B4-BE49-F238E27FC236}">
                  <a16:creationId xmlns:a16="http://schemas.microsoft.com/office/drawing/2014/main" id="{2ED05D11-425B-544E-EAC6-5EB342A505A3}"/>
                </a:ext>
              </a:extLst>
            </p:cNvPr>
            <p:cNvSpPr txBox="1"/>
            <p:nvPr/>
          </p:nvSpPr>
          <p:spPr>
            <a:xfrm>
              <a:off x="2355406" y="2528400"/>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224" name="グループ化 1223">
            <a:extLst>
              <a:ext uri="{FF2B5EF4-FFF2-40B4-BE49-F238E27FC236}">
                <a16:creationId xmlns:a16="http://schemas.microsoft.com/office/drawing/2014/main" id="{B8DAFD0A-764E-0C15-E79E-D21CEFABD6D5}"/>
              </a:ext>
            </a:extLst>
          </p:cNvPr>
          <p:cNvGrpSpPr/>
          <p:nvPr/>
        </p:nvGrpSpPr>
        <p:grpSpPr>
          <a:xfrm>
            <a:off x="7794614" y="5308390"/>
            <a:ext cx="767726" cy="903851"/>
            <a:chOff x="2151490" y="2430735"/>
            <a:chExt cx="767726" cy="903851"/>
          </a:xfrm>
        </p:grpSpPr>
        <p:sp>
          <p:nvSpPr>
            <p:cNvPr id="1225" name="正方形/長方形 1224">
              <a:extLst>
                <a:ext uri="{FF2B5EF4-FFF2-40B4-BE49-F238E27FC236}">
                  <a16:creationId xmlns:a16="http://schemas.microsoft.com/office/drawing/2014/main" id="{59B732E7-6BDA-907A-7BEC-E5A01033A287}"/>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6" name="正方形/長方形 1225">
              <a:extLst>
                <a:ext uri="{FF2B5EF4-FFF2-40B4-BE49-F238E27FC236}">
                  <a16:creationId xmlns:a16="http://schemas.microsoft.com/office/drawing/2014/main" id="{A9BEE03F-7FAC-1D76-C456-17CF7494CC0C}"/>
                </a:ext>
              </a:extLst>
            </p:cNvPr>
            <p:cNvSpPr/>
            <p:nvPr/>
          </p:nvSpPr>
          <p:spPr>
            <a:xfrm rot="16200000">
              <a:off x="2516709" y="3034543"/>
              <a:ext cx="372740"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27" name="直線コネクタ 1226">
              <a:extLst>
                <a:ext uri="{FF2B5EF4-FFF2-40B4-BE49-F238E27FC236}">
                  <a16:creationId xmlns:a16="http://schemas.microsoft.com/office/drawing/2014/main" id="{B81B9EE0-424B-E450-895F-35EB3EC239C8}"/>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28" name="テキスト ボックス 1227">
              <a:extLst>
                <a:ext uri="{FF2B5EF4-FFF2-40B4-BE49-F238E27FC236}">
                  <a16:creationId xmlns:a16="http://schemas.microsoft.com/office/drawing/2014/main" id="{3D4A1276-512F-1AAF-53B2-B1106F979B5D}"/>
                </a:ext>
              </a:extLst>
            </p:cNvPr>
            <p:cNvSpPr txBox="1"/>
            <p:nvPr/>
          </p:nvSpPr>
          <p:spPr>
            <a:xfrm>
              <a:off x="2517706" y="2710229"/>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28</a:t>
              </a:r>
              <a:endParaRPr kumimoji="1" lang="ja-JP" altLang="en-US" sz="1050">
                <a:solidFill>
                  <a:schemeClr val="bg1">
                    <a:alpha val="50000"/>
                  </a:schemeClr>
                </a:solidFill>
                <a:latin typeface="DIN Alternate" panose="020B0500000000000000" pitchFamily="34" charset="0"/>
              </a:endParaRPr>
            </a:p>
          </p:txBody>
        </p:sp>
        <p:sp>
          <p:nvSpPr>
            <p:cNvPr id="1229" name="テキスト ボックス 1228">
              <a:extLst>
                <a:ext uri="{FF2B5EF4-FFF2-40B4-BE49-F238E27FC236}">
                  <a16:creationId xmlns:a16="http://schemas.microsoft.com/office/drawing/2014/main" id="{12F7E07A-ECC3-2BE7-C39E-42DB48A89E9B}"/>
                </a:ext>
              </a:extLst>
            </p:cNvPr>
            <p:cNvSpPr txBox="1"/>
            <p:nvPr/>
          </p:nvSpPr>
          <p:spPr>
            <a:xfrm>
              <a:off x="2657606" y="2755076"/>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238" name="テキスト ボックス 1237">
              <a:extLst>
                <a:ext uri="{FF2B5EF4-FFF2-40B4-BE49-F238E27FC236}">
                  <a16:creationId xmlns:a16="http://schemas.microsoft.com/office/drawing/2014/main" id="{ACE3BFCA-27B9-9B2C-3431-0EDAB0B1BE72}"/>
                </a:ext>
              </a:extLst>
            </p:cNvPr>
            <p:cNvSpPr txBox="1"/>
            <p:nvPr/>
          </p:nvSpPr>
          <p:spPr>
            <a:xfrm>
              <a:off x="2175211" y="2430735"/>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48</a:t>
              </a:r>
              <a:endParaRPr kumimoji="1" lang="ja-JP" altLang="en-US" sz="1600">
                <a:solidFill>
                  <a:schemeClr val="bg1"/>
                </a:solidFill>
                <a:latin typeface="DIN Alternate" panose="020B0500000000000000" pitchFamily="34" charset="0"/>
              </a:endParaRPr>
            </a:p>
          </p:txBody>
        </p:sp>
        <p:sp>
          <p:nvSpPr>
            <p:cNvPr id="1239" name="テキスト ボックス 1238">
              <a:extLst>
                <a:ext uri="{FF2B5EF4-FFF2-40B4-BE49-F238E27FC236}">
                  <a16:creationId xmlns:a16="http://schemas.microsoft.com/office/drawing/2014/main" id="{AB4D5B86-AF49-A403-F39F-4960D29F30F8}"/>
                </a:ext>
              </a:extLst>
            </p:cNvPr>
            <p:cNvSpPr txBox="1"/>
            <p:nvPr/>
          </p:nvSpPr>
          <p:spPr>
            <a:xfrm>
              <a:off x="2375098" y="2524358"/>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240" name="グループ化 1239">
            <a:extLst>
              <a:ext uri="{FF2B5EF4-FFF2-40B4-BE49-F238E27FC236}">
                <a16:creationId xmlns:a16="http://schemas.microsoft.com/office/drawing/2014/main" id="{3185E581-9DBC-5AD6-FF71-D83EAB336978}"/>
              </a:ext>
            </a:extLst>
          </p:cNvPr>
          <p:cNvGrpSpPr/>
          <p:nvPr/>
        </p:nvGrpSpPr>
        <p:grpSpPr>
          <a:xfrm>
            <a:off x="10430289" y="2506821"/>
            <a:ext cx="767726" cy="909553"/>
            <a:chOff x="2151490" y="2425033"/>
            <a:chExt cx="767726" cy="909553"/>
          </a:xfrm>
        </p:grpSpPr>
        <p:sp>
          <p:nvSpPr>
            <p:cNvPr id="1241" name="正方形/長方形 1240">
              <a:extLst>
                <a:ext uri="{FF2B5EF4-FFF2-40B4-BE49-F238E27FC236}">
                  <a16:creationId xmlns:a16="http://schemas.microsoft.com/office/drawing/2014/main" id="{F0506958-BFCC-E86D-DAEF-2C5CC43756B3}"/>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2" name="正方形/長方形 1241">
              <a:extLst>
                <a:ext uri="{FF2B5EF4-FFF2-40B4-BE49-F238E27FC236}">
                  <a16:creationId xmlns:a16="http://schemas.microsoft.com/office/drawing/2014/main" id="{B3EA096D-B1DA-8F32-D2C1-CC2766FC348A}"/>
                </a:ext>
              </a:extLst>
            </p:cNvPr>
            <p:cNvSpPr/>
            <p:nvPr/>
          </p:nvSpPr>
          <p:spPr>
            <a:xfrm rot="16200000">
              <a:off x="2554317" y="3072151"/>
              <a:ext cx="297524"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43" name="直線コネクタ 1242">
              <a:extLst>
                <a:ext uri="{FF2B5EF4-FFF2-40B4-BE49-F238E27FC236}">
                  <a16:creationId xmlns:a16="http://schemas.microsoft.com/office/drawing/2014/main" id="{66B7F2F6-D6D6-0879-DA03-3FA84F458E5E}"/>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44" name="テキスト ボックス 1243">
              <a:extLst>
                <a:ext uri="{FF2B5EF4-FFF2-40B4-BE49-F238E27FC236}">
                  <a16:creationId xmlns:a16="http://schemas.microsoft.com/office/drawing/2014/main" id="{C230B2BA-9B45-0417-D479-653A7ED82910}"/>
                </a:ext>
              </a:extLst>
            </p:cNvPr>
            <p:cNvSpPr txBox="1"/>
            <p:nvPr/>
          </p:nvSpPr>
          <p:spPr>
            <a:xfrm>
              <a:off x="2517706" y="2800002"/>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15</a:t>
              </a:r>
              <a:endParaRPr kumimoji="1" lang="ja-JP" altLang="en-US" sz="1050">
                <a:solidFill>
                  <a:schemeClr val="bg1">
                    <a:alpha val="50000"/>
                  </a:schemeClr>
                </a:solidFill>
                <a:latin typeface="DIN Alternate" panose="020B0500000000000000" pitchFamily="34" charset="0"/>
              </a:endParaRPr>
            </a:p>
          </p:txBody>
        </p:sp>
        <p:sp>
          <p:nvSpPr>
            <p:cNvPr id="1247" name="テキスト ボックス 1246">
              <a:extLst>
                <a:ext uri="{FF2B5EF4-FFF2-40B4-BE49-F238E27FC236}">
                  <a16:creationId xmlns:a16="http://schemas.microsoft.com/office/drawing/2014/main" id="{340A7AA5-E7C9-A56B-D9D2-E4416707E9D1}"/>
                </a:ext>
              </a:extLst>
            </p:cNvPr>
            <p:cNvSpPr txBox="1"/>
            <p:nvPr/>
          </p:nvSpPr>
          <p:spPr>
            <a:xfrm>
              <a:off x="2657606" y="2844849"/>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258" name="テキスト ボックス 1257">
              <a:extLst>
                <a:ext uri="{FF2B5EF4-FFF2-40B4-BE49-F238E27FC236}">
                  <a16:creationId xmlns:a16="http://schemas.microsoft.com/office/drawing/2014/main" id="{0B8074AE-6011-399E-BAA0-09BEEF8D12AC}"/>
                </a:ext>
              </a:extLst>
            </p:cNvPr>
            <p:cNvSpPr txBox="1"/>
            <p:nvPr/>
          </p:nvSpPr>
          <p:spPr>
            <a:xfrm>
              <a:off x="2180525" y="2425033"/>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33</a:t>
              </a:r>
              <a:endParaRPr kumimoji="1" lang="ja-JP" altLang="en-US" sz="1600">
                <a:solidFill>
                  <a:schemeClr val="bg1"/>
                </a:solidFill>
                <a:latin typeface="DIN Alternate" panose="020B0500000000000000" pitchFamily="34" charset="0"/>
              </a:endParaRPr>
            </a:p>
          </p:txBody>
        </p:sp>
        <p:sp>
          <p:nvSpPr>
            <p:cNvPr id="1259" name="テキスト ボックス 1258">
              <a:extLst>
                <a:ext uri="{FF2B5EF4-FFF2-40B4-BE49-F238E27FC236}">
                  <a16:creationId xmlns:a16="http://schemas.microsoft.com/office/drawing/2014/main" id="{E0982CB4-99D7-C52F-E13B-7FB15560E47C}"/>
                </a:ext>
              </a:extLst>
            </p:cNvPr>
            <p:cNvSpPr txBox="1"/>
            <p:nvPr/>
          </p:nvSpPr>
          <p:spPr>
            <a:xfrm>
              <a:off x="2371823"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260" name="グループ化 1259">
            <a:extLst>
              <a:ext uri="{FF2B5EF4-FFF2-40B4-BE49-F238E27FC236}">
                <a16:creationId xmlns:a16="http://schemas.microsoft.com/office/drawing/2014/main" id="{CDC89F0D-12DE-D0A5-6BA4-4575CFFE1831}"/>
              </a:ext>
            </a:extLst>
          </p:cNvPr>
          <p:cNvGrpSpPr/>
          <p:nvPr/>
        </p:nvGrpSpPr>
        <p:grpSpPr>
          <a:xfrm>
            <a:off x="10426198" y="3869257"/>
            <a:ext cx="767726" cy="901589"/>
            <a:chOff x="2151490" y="2423123"/>
            <a:chExt cx="767726" cy="901589"/>
          </a:xfrm>
        </p:grpSpPr>
        <p:sp>
          <p:nvSpPr>
            <p:cNvPr id="1261" name="正方形/長方形 1260">
              <a:extLst>
                <a:ext uri="{FF2B5EF4-FFF2-40B4-BE49-F238E27FC236}">
                  <a16:creationId xmlns:a16="http://schemas.microsoft.com/office/drawing/2014/main" id="{3CB9D989-1E78-0BF0-59A4-3C8AEE41AE8B}"/>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2" name="正方形/長方形 1261">
              <a:extLst>
                <a:ext uri="{FF2B5EF4-FFF2-40B4-BE49-F238E27FC236}">
                  <a16:creationId xmlns:a16="http://schemas.microsoft.com/office/drawing/2014/main" id="{AC0BF062-78DE-5D7F-066D-5AF80338F778}"/>
                </a:ext>
              </a:extLst>
            </p:cNvPr>
            <p:cNvSpPr/>
            <p:nvPr/>
          </p:nvSpPr>
          <p:spPr>
            <a:xfrm rot="16200000">
              <a:off x="2545235" y="3063069"/>
              <a:ext cx="315688"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63" name="直線コネクタ 1262">
              <a:extLst>
                <a:ext uri="{FF2B5EF4-FFF2-40B4-BE49-F238E27FC236}">
                  <a16:creationId xmlns:a16="http://schemas.microsoft.com/office/drawing/2014/main" id="{EB251129-2B3E-8026-A353-D211A060D4E7}"/>
                </a:ext>
              </a:extLst>
            </p:cNvPr>
            <p:cNvCxnSpPr>
              <a:cxnSpLocks/>
            </p:cNvCxnSpPr>
            <p:nvPr/>
          </p:nvCxnSpPr>
          <p:spPr>
            <a:xfrm>
              <a:off x="2151490" y="3321959"/>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64" name="テキスト ボックス 1263">
              <a:extLst>
                <a:ext uri="{FF2B5EF4-FFF2-40B4-BE49-F238E27FC236}">
                  <a16:creationId xmlns:a16="http://schemas.microsoft.com/office/drawing/2014/main" id="{98B47F85-EEFB-3C8D-1688-E9F91DF02EC5}"/>
                </a:ext>
              </a:extLst>
            </p:cNvPr>
            <p:cNvSpPr txBox="1"/>
            <p:nvPr/>
          </p:nvSpPr>
          <p:spPr>
            <a:xfrm>
              <a:off x="2517706" y="2779572"/>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16</a:t>
              </a:r>
              <a:endParaRPr kumimoji="1" lang="ja-JP" altLang="en-US" sz="1050">
                <a:solidFill>
                  <a:schemeClr val="bg1">
                    <a:alpha val="50000"/>
                  </a:schemeClr>
                </a:solidFill>
                <a:latin typeface="DIN Alternate" panose="020B0500000000000000" pitchFamily="34" charset="0"/>
              </a:endParaRPr>
            </a:p>
          </p:txBody>
        </p:sp>
        <p:sp>
          <p:nvSpPr>
            <p:cNvPr id="1265" name="テキスト ボックス 1264">
              <a:extLst>
                <a:ext uri="{FF2B5EF4-FFF2-40B4-BE49-F238E27FC236}">
                  <a16:creationId xmlns:a16="http://schemas.microsoft.com/office/drawing/2014/main" id="{9C2221CA-C938-A3D3-ECAD-8FF2A0FAEC33}"/>
                </a:ext>
              </a:extLst>
            </p:cNvPr>
            <p:cNvSpPr txBox="1"/>
            <p:nvPr/>
          </p:nvSpPr>
          <p:spPr>
            <a:xfrm>
              <a:off x="2657606" y="2824419"/>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266" name="テキスト ボックス 1265">
              <a:extLst>
                <a:ext uri="{FF2B5EF4-FFF2-40B4-BE49-F238E27FC236}">
                  <a16:creationId xmlns:a16="http://schemas.microsoft.com/office/drawing/2014/main" id="{B0A4D663-CE1F-5137-2A37-8C072602D90F}"/>
                </a:ext>
              </a:extLst>
            </p:cNvPr>
            <p:cNvSpPr txBox="1"/>
            <p:nvPr/>
          </p:nvSpPr>
          <p:spPr>
            <a:xfrm>
              <a:off x="2182544" y="2423123"/>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a:t>
              </a:r>
              <a:r>
                <a:rPr kumimoji="1" lang="en-US" altLang="ja-JP" sz="1600" dirty="0">
                  <a:solidFill>
                    <a:schemeClr val="bg1"/>
                  </a:solidFill>
                  <a:latin typeface="DIN Alternate" panose="020B0500000000000000" pitchFamily="34" charset="0"/>
                </a:rPr>
                <a:t>8</a:t>
              </a:r>
              <a:endParaRPr kumimoji="1" lang="ja-JP" altLang="en-US" sz="1600">
                <a:solidFill>
                  <a:schemeClr val="bg1"/>
                </a:solidFill>
                <a:latin typeface="DIN Alternate" panose="020B0500000000000000" pitchFamily="34" charset="0"/>
              </a:endParaRPr>
            </a:p>
          </p:txBody>
        </p:sp>
        <p:sp>
          <p:nvSpPr>
            <p:cNvPr id="1267" name="テキスト ボックス 1266">
              <a:extLst>
                <a:ext uri="{FF2B5EF4-FFF2-40B4-BE49-F238E27FC236}">
                  <a16:creationId xmlns:a16="http://schemas.microsoft.com/office/drawing/2014/main" id="{A1E3AB19-C164-FF91-CCCB-53F03B9AFAA7}"/>
                </a:ext>
              </a:extLst>
            </p:cNvPr>
            <p:cNvSpPr txBox="1"/>
            <p:nvPr/>
          </p:nvSpPr>
          <p:spPr>
            <a:xfrm>
              <a:off x="2379871" y="2527298"/>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cxnSp>
        <p:nvCxnSpPr>
          <p:cNvPr id="25" name="直線矢印コネクタ 24">
            <a:extLst>
              <a:ext uri="{FF2B5EF4-FFF2-40B4-BE49-F238E27FC236}">
                <a16:creationId xmlns:a16="http://schemas.microsoft.com/office/drawing/2014/main" id="{0DBE8FDC-C64C-E022-8AFF-6BC931E2B4AA}"/>
              </a:ext>
            </a:extLst>
          </p:cNvPr>
          <p:cNvCxnSpPr>
            <a:cxnSpLocks/>
          </p:cNvCxnSpPr>
          <p:nvPr/>
        </p:nvCxnSpPr>
        <p:spPr>
          <a:xfrm flipH="1" flipV="1">
            <a:off x="2569270" y="4169483"/>
            <a:ext cx="117101" cy="253517"/>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98733369-A607-14E5-D94D-5234FC3EF6AE}"/>
              </a:ext>
            </a:extLst>
          </p:cNvPr>
          <p:cNvCxnSpPr>
            <a:cxnSpLocks/>
          </p:cNvCxnSpPr>
          <p:nvPr/>
        </p:nvCxnSpPr>
        <p:spPr>
          <a:xfrm flipH="1" flipV="1">
            <a:off x="2573800" y="2797150"/>
            <a:ext cx="135886" cy="144293"/>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A14C02D5-0089-80A8-DA36-10DC84E336B1}"/>
              </a:ext>
            </a:extLst>
          </p:cNvPr>
          <p:cNvCxnSpPr>
            <a:cxnSpLocks/>
          </p:cNvCxnSpPr>
          <p:nvPr/>
        </p:nvCxnSpPr>
        <p:spPr>
          <a:xfrm flipH="1" flipV="1">
            <a:off x="2551781" y="5568775"/>
            <a:ext cx="140703" cy="297150"/>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id="{FBC7AC6E-5C4A-80DF-A43C-AA165798C5CC}"/>
              </a:ext>
            </a:extLst>
          </p:cNvPr>
          <p:cNvCxnSpPr>
            <a:cxnSpLocks/>
          </p:cNvCxnSpPr>
          <p:nvPr/>
        </p:nvCxnSpPr>
        <p:spPr>
          <a:xfrm flipH="1" flipV="1">
            <a:off x="5178833" y="5613357"/>
            <a:ext cx="119184" cy="315882"/>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0956BC52-4D5C-426B-7EF5-9C61D01A55B5}"/>
              </a:ext>
            </a:extLst>
          </p:cNvPr>
          <p:cNvCxnSpPr>
            <a:cxnSpLocks/>
          </p:cNvCxnSpPr>
          <p:nvPr/>
        </p:nvCxnSpPr>
        <p:spPr>
          <a:xfrm flipH="1" flipV="1">
            <a:off x="5172123" y="4169188"/>
            <a:ext cx="137045" cy="335131"/>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ABB0C75B-8555-3EDF-B138-F66C41605D06}"/>
              </a:ext>
            </a:extLst>
          </p:cNvPr>
          <p:cNvCxnSpPr>
            <a:cxnSpLocks/>
          </p:cNvCxnSpPr>
          <p:nvPr/>
        </p:nvCxnSpPr>
        <p:spPr>
          <a:xfrm flipH="1" flipV="1">
            <a:off x="5172497" y="2793691"/>
            <a:ext cx="138930" cy="432466"/>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2B53CF42-4232-2A92-ACFA-4BB55845EE34}"/>
              </a:ext>
            </a:extLst>
          </p:cNvPr>
          <p:cNvCxnSpPr>
            <a:cxnSpLocks/>
          </p:cNvCxnSpPr>
          <p:nvPr/>
        </p:nvCxnSpPr>
        <p:spPr>
          <a:xfrm flipH="1" flipV="1">
            <a:off x="8109450" y="4151006"/>
            <a:ext cx="139214" cy="348770"/>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93F15A57-498D-30A6-B603-881783DDAC13}"/>
              </a:ext>
            </a:extLst>
          </p:cNvPr>
          <p:cNvCxnSpPr>
            <a:cxnSpLocks/>
          </p:cNvCxnSpPr>
          <p:nvPr/>
        </p:nvCxnSpPr>
        <p:spPr>
          <a:xfrm flipH="1" flipV="1">
            <a:off x="8117373" y="5571907"/>
            <a:ext cx="131846" cy="230652"/>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1362" name="直線矢印コネクタ 1361">
            <a:extLst>
              <a:ext uri="{FF2B5EF4-FFF2-40B4-BE49-F238E27FC236}">
                <a16:creationId xmlns:a16="http://schemas.microsoft.com/office/drawing/2014/main" id="{0AB8188B-EC57-5997-0664-6CA28EEB141B}"/>
              </a:ext>
            </a:extLst>
          </p:cNvPr>
          <p:cNvCxnSpPr>
            <a:cxnSpLocks/>
          </p:cNvCxnSpPr>
          <p:nvPr/>
        </p:nvCxnSpPr>
        <p:spPr>
          <a:xfrm flipH="1" flipV="1">
            <a:off x="10748354" y="4150527"/>
            <a:ext cx="132079" cy="287638"/>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1364" name="直線矢印コネクタ 1363">
            <a:extLst>
              <a:ext uri="{FF2B5EF4-FFF2-40B4-BE49-F238E27FC236}">
                <a16:creationId xmlns:a16="http://schemas.microsoft.com/office/drawing/2014/main" id="{7C0728A3-1233-FC96-3AAF-E2AE27F23353}"/>
              </a:ext>
            </a:extLst>
          </p:cNvPr>
          <p:cNvCxnSpPr>
            <a:cxnSpLocks/>
          </p:cNvCxnSpPr>
          <p:nvPr/>
        </p:nvCxnSpPr>
        <p:spPr>
          <a:xfrm flipH="1" flipV="1">
            <a:off x="10756819" y="2788699"/>
            <a:ext cx="122011" cy="301301"/>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pic>
        <p:nvPicPr>
          <p:cNvPr id="26" name="図 25" descr="アイコン&#10;&#10;自動的に生成された説明">
            <a:extLst>
              <a:ext uri="{FF2B5EF4-FFF2-40B4-BE49-F238E27FC236}">
                <a16:creationId xmlns:a16="http://schemas.microsoft.com/office/drawing/2014/main" id="{3031BACA-7EB1-F369-B9E0-75EF47A4131E}"/>
              </a:ext>
            </a:extLst>
          </p:cNvPr>
          <p:cNvPicPr>
            <a:picLocks noChangeAspect="1"/>
          </p:cNvPicPr>
          <p:nvPr/>
        </p:nvPicPr>
        <p:blipFill>
          <a:blip r:embed="rId5" cstate="hq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9019809" y="4441100"/>
            <a:ext cx="371434" cy="273004"/>
          </a:xfrm>
          <a:prstGeom prst="rect">
            <a:avLst/>
          </a:prstGeom>
        </p:spPr>
      </p:pic>
      <p:pic>
        <p:nvPicPr>
          <p:cNvPr id="28" name="図 27" descr="白いバックグラウンドの前にある交通標識&#10;&#10;自動的に生成された説明">
            <a:extLst>
              <a:ext uri="{FF2B5EF4-FFF2-40B4-BE49-F238E27FC236}">
                <a16:creationId xmlns:a16="http://schemas.microsoft.com/office/drawing/2014/main" id="{9E3AC9B4-8613-4466-FAFA-1E18DC489DD9}"/>
              </a:ext>
            </a:extLst>
          </p:cNvPr>
          <p:cNvPicPr>
            <a:picLocks noChangeAspect="1"/>
          </p:cNvPicPr>
          <p:nvPr/>
        </p:nvPicPr>
        <p:blipFill>
          <a:blip r:embed="rId7" cstate="hq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a:off x="776770" y="4397280"/>
            <a:ext cx="479476" cy="398583"/>
          </a:xfrm>
          <a:prstGeom prst="rect">
            <a:avLst/>
          </a:prstGeom>
        </p:spPr>
      </p:pic>
      <p:pic>
        <p:nvPicPr>
          <p:cNvPr id="30" name="図 29" descr="アイコン&#10;&#10;自動的に生成された説明">
            <a:extLst>
              <a:ext uri="{FF2B5EF4-FFF2-40B4-BE49-F238E27FC236}">
                <a16:creationId xmlns:a16="http://schemas.microsoft.com/office/drawing/2014/main" id="{90728465-F81B-5513-99DB-F92546E84366}"/>
              </a:ext>
            </a:extLst>
          </p:cNvPr>
          <p:cNvPicPr>
            <a:picLocks noChangeAspect="1"/>
          </p:cNvPicPr>
          <p:nvPr/>
        </p:nvPicPr>
        <p:blipFill>
          <a:blip r:embed="rId9" cstate="hq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tretch>
            <a:fillRect/>
          </a:stretch>
        </p:blipFill>
        <p:spPr>
          <a:xfrm>
            <a:off x="715233" y="3002151"/>
            <a:ext cx="544533" cy="459449"/>
          </a:xfrm>
          <a:prstGeom prst="rect">
            <a:avLst/>
          </a:prstGeom>
        </p:spPr>
      </p:pic>
      <p:pic>
        <p:nvPicPr>
          <p:cNvPr id="42" name="図 41" descr="ロゴ が含まれている画像&#10;&#10;自動的に生成された説明">
            <a:extLst>
              <a:ext uri="{FF2B5EF4-FFF2-40B4-BE49-F238E27FC236}">
                <a16:creationId xmlns:a16="http://schemas.microsoft.com/office/drawing/2014/main" id="{12F6D4C8-762E-5230-5420-CC03F1DA3305}"/>
              </a:ext>
            </a:extLst>
          </p:cNvPr>
          <p:cNvPicPr>
            <a:picLocks noChangeAspect="1"/>
          </p:cNvPicPr>
          <p:nvPr/>
        </p:nvPicPr>
        <p:blipFill>
          <a:blip r:embed="rId11" cstate="hq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a:ext>
            </a:extLst>
          </a:blip>
          <a:stretch>
            <a:fillRect/>
          </a:stretch>
        </p:blipFill>
        <p:spPr>
          <a:xfrm>
            <a:off x="3408753" y="4421961"/>
            <a:ext cx="444782" cy="320998"/>
          </a:xfrm>
          <a:prstGeom prst="rect">
            <a:avLst/>
          </a:prstGeom>
        </p:spPr>
      </p:pic>
      <p:pic>
        <p:nvPicPr>
          <p:cNvPr id="44" name="図 43" descr="座る, 暗い, ガラス, ワイン が含まれている画像&#10;&#10;自動的に生成された説明">
            <a:extLst>
              <a:ext uri="{FF2B5EF4-FFF2-40B4-BE49-F238E27FC236}">
                <a16:creationId xmlns:a16="http://schemas.microsoft.com/office/drawing/2014/main" id="{2EF9212D-6494-9B2F-64B2-7E20C1C85B4F}"/>
              </a:ext>
            </a:extLst>
          </p:cNvPr>
          <p:cNvPicPr>
            <a:picLocks noChangeAspect="1"/>
          </p:cNvPicPr>
          <p:nvPr/>
        </p:nvPicPr>
        <p:blipFill>
          <a:blip r:embed="rId13" cstate="hq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tretch>
            <a:fillRect/>
          </a:stretch>
        </p:blipFill>
        <p:spPr>
          <a:xfrm>
            <a:off x="3383985" y="3010384"/>
            <a:ext cx="358635" cy="377606"/>
          </a:xfrm>
          <a:prstGeom prst="rect">
            <a:avLst/>
          </a:prstGeom>
        </p:spPr>
      </p:pic>
      <p:pic>
        <p:nvPicPr>
          <p:cNvPr id="47" name="図 46" descr="テキスト が含まれている画像&#10;&#10;自動的に生成された説明">
            <a:extLst>
              <a:ext uri="{FF2B5EF4-FFF2-40B4-BE49-F238E27FC236}">
                <a16:creationId xmlns:a16="http://schemas.microsoft.com/office/drawing/2014/main" id="{99116F5B-66A3-442A-51BE-3A31CA606C43}"/>
              </a:ext>
            </a:extLst>
          </p:cNvPr>
          <p:cNvPicPr>
            <a:picLocks noChangeAspect="1"/>
          </p:cNvPicPr>
          <p:nvPr/>
        </p:nvPicPr>
        <p:blipFill>
          <a:blip r:embed="rId15" cstate="hqprint">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a:ext>
            </a:extLst>
          </a:blip>
          <a:stretch>
            <a:fillRect/>
          </a:stretch>
        </p:blipFill>
        <p:spPr>
          <a:xfrm>
            <a:off x="6304159" y="5795205"/>
            <a:ext cx="403563" cy="334683"/>
          </a:xfrm>
          <a:prstGeom prst="rect">
            <a:avLst/>
          </a:prstGeom>
        </p:spPr>
      </p:pic>
      <p:pic>
        <p:nvPicPr>
          <p:cNvPr id="50" name="図 49" descr="アイコン&#10;&#10;自動的に生成された説明">
            <a:extLst>
              <a:ext uri="{FF2B5EF4-FFF2-40B4-BE49-F238E27FC236}">
                <a16:creationId xmlns:a16="http://schemas.microsoft.com/office/drawing/2014/main" id="{256A6181-6F80-2DF5-68B9-86B59711838F}"/>
              </a:ext>
            </a:extLst>
          </p:cNvPr>
          <p:cNvPicPr>
            <a:picLocks noChangeAspect="1"/>
          </p:cNvPicPr>
          <p:nvPr/>
        </p:nvPicPr>
        <p:blipFill>
          <a:blip r:embed="rId17" cstate="hqprint">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a:ext>
            </a:extLst>
          </a:blip>
          <a:stretch>
            <a:fillRect/>
          </a:stretch>
        </p:blipFill>
        <p:spPr>
          <a:xfrm>
            <a:off x="3479901" y="5910637"/>
            <a:ext cx="317039" cy="294339"/>
          </a:xfrm>
          <a:prstGeom prst="rect">
            <a:avLst/>
          </a:prstGeom>
        </p:spPr>
      </p:pic>
      <p:pic>
        <p:nvPicPr>
          <p:cNvPr id="59" name="図 58" descr="暗い, ノートパソコン, コンピュータ, リモコン が含まれている画像&#10;&#10;自動的に生成された説明">
            <a:extLst>
              <a:ext uri="{FF2B5EF4-FFF2-40B4-BE49-F238E27FC236}">
                <a16:creationId xmlns:a16="http://schemas.microsoft.com/office/drawing/2014/main" id="{5749DCC2-695A-557C-01BF-55A5B3F63345}"/>
              </a:ext>
            </a:extLst>
          </p:cNvPr>
          <p:cNvPicPr>
            <a:picLocks noChangeAspect="1"/>
          </p:cNvPicPr>
          <p:nvPr/>
        </p:nvPicPr>
        <p:blipFill>
          <a:blip r:embed="rId19" cstate="hqprint">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a:ext>
            </a:extLst>
          </a:blip>
          <a:stretch>
            <a:fillRect/>
          </a:stretch>
        </p:blipFill>
        <p:spPr>
          <a:xfrm>
            <a:off x="8964153" y="3032337"/>
            <a:ext cx="482746" cy="345969"/>
          </a:xfrm>
          <a:prstGeom prst="rect">
            <a:avLst/>
          </a:prstGeom>
        </p:spPr>
      </p:pic>
      <p:pic>
        <p:nvPicPr>
          <p:cNvPr id="1367" name="図 1366" descr="アイコン が含まれている画像&#10;&#10;自動的に生成された説明">
            <a:extLst>
              <a:ext uri="{FF2B5EF4-FFF2-40B4-BE49-F238E27FC236}">
                <a16:creationId xmlns:a16="http://schemas.microsoft.com/office/drawing/2014/main" id="{FEDB6318-44CD-772B-02A8-39323E2A02A6}"/>
              </a:ext>
            </a:extLst>
          </p:cNvPr>
          <p:cNvPicPr>
            <a:picLocks noChangeAspect="1"/>
          </p:cNvPicPr>
          <p:nvPr/>
        </p:nvPicPr>
        <p:blipFill>
          <a:blip r:embed="rId21" cstate="hqprint">
            <a:extLst>
              <a:ext uri="{BEBA8EAE-BF5A-486C-A8C5-ECC9F3942E4B}">
                <a14:imgProps xmlns:a14="http://schemas.microsoft.com/office/drawing/2010/main">
                  <a14:imgLayer r:embed="rId22">
                    <a14:imgEffect>
                      <a14:brightnessContrast bright="100000"/>
                    </a14:imgEffect>
                  </a14:imgLayer>
                </a14:imgProps>
              </a:ext>
              <a:ext uri="{28A0092B-C50C-407E-A947-70E740481C1C}">
                <a14:useLocalDpi xmlns:a14="http://schemas.microsoft.com/office/drawing/2010/main"/>
              </a:ext>
            </a:extLst>
          </a:blip>
          <a:stretch>
            <a:fillRect/>
          </a:stretch>
        </p:blipFill>
        <p:spPr>
          <a:xfrm>
            <a:off x="802720" y="5832075"/>
            <a:ext cx="468203" cy="405854"/>
          </a:xfrm>
          <a:prstGeom prst="rect">
            <a:avLst/>
          </a:prstGeom>
        </p:spPr>
      </p:pic>
      <p:pic>
        <p:nvPicPr>
          <p:cNvPr id="1368" name="図 1367" descr="アイコン&#10;&#10;自動的に生成された説明">
            <a:extLst>
              <a:ext uri="{FF2B5EF4-FFF2-40B4-BE49-F238E27FC236}">
                <a16:creationId xmlns:a16="http://schemas.microsoft.com/office/drawing/2014/main" id="{AFF0E258-4652-C907-939B-1F83CDB8D1C1}"/>
              </a:ext>
            </a:extLst>
          </p:cNvPr>
          <p:cNvPicPr>
            <a:picLocks noChangeAspect="1"/>
          </p:cNvPicPr>
          <p:nvPr/>
        </p:nvPicPr>
        <p:blipFill>
          <a:blip r:embed="rId23" cstate="hqprint">
            <a:extLst>
              <a:ext uri="{BEBA8EAE-BF5A-486C-A8C5-ECC9F3942E4B}">
                <a14:imgProps xmlns:a14="http://schemas.microsoft.com/office/drawing/2010/main">
                  <a14:imgLayer r:embed="rId24">
                    <a14:imgEffect>
                      <a14:brightnessContrast bright="100000"/>
                    </a14:imgEffect>
                  </a14:imgLayer>
                </a14:imgProps>
              </a:ext>
              <a:ext uri="{28A0092B-C50C-407E-A947-70E740481C1C}">
                <a14:useLocalDpi xmlns:a14="http://schemas.microsoft.com/office/drawing/2010/main"/>
              </a:ext>
            </a:extLst>
          </a:blip>
          <a:stretch>
            <a:fillRect/>
          </a:stretch>
        </p:blipFill>
        <p:spPr>
          <a:xfrm>
            <a:off x="6252071" y="4402062"/>
            <a:ext cx="504686" cy="410527"/>
          </a:xfrm>
          <a:prstGeom prst="rect">
            <a:avLst/>
          </a:prstGeom>
        </p:spPr>
      </p:pic>
      <p:sp>
        <p:nvSpPr>
          <p:cNvPr id="7" name="スライド番号プレースホルダ 3">
            <a:extLst>
              <a:ext uri="{FF2B5EF4-FFF2-40B4-BE49-F238E27FC236}">
                <a16:creationId xmlns:a16="http://schemas.microsoft.com/office/drawing/2014/main" id="{51463481-1435-8868-83D1-853B5843E02D}"/>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13</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grpSp>
        <p:nvGrpSpPr>
          <p:cNvPr id="9" name="グループ化 8">
            <a:extLst>
              <a:ext uri="{FF2B5EF4-FFF2-40B4-BE49-F238E27FC236}">
                <a16:creationId xmlns:a16="http://schemas.microsoft.com/office/drawing/2014/main" id="{79FA8F08-A6C0-F478-EC6C-7BE9F69AF7E3}"/>
              </a:ext>
            </a:extLst>
          </p:cNvPr>
          <p:cNvGrpSpPr/>
          <p:nvPr/>
        </p:nvGrpSpPr>
        <p:grpSpPr>
          <a:xfrm>
            <a:off x="746883" y="2595889"/>
            <a:ext cx="1495484" cy="261610"/>
            <a:chOff x="705841" y="2984398"/>
            <a:chExt cx="1495484" cy="261610"/>
          </a:xfrm>
        </p:grpSpPr>
        <p:sp>
          <p:nvSpPr>
            <p:cNvPr id="4" name="1つの角を切り取り、1つの角を丸めた四角形 3">
              <a:extLst>
                <a:ext uri="{FF2B5EF4-FFF2-40B4-BE49-F238E27FC236}">
                  <a16:creationId xmlns:a16="http://schemas.microsoft.com/office/drawing/2014/main" id="{65EAAA35-40F3-B5DF-C4E4-0AE185D91F55}"/>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6" name="テキスト ボックス 5">
              <a:extLst>
                <a:ext uri="{FF2B5EF4-FFF2-40B4-BE49-F238E27FC236}">
                  <a16:creationId xmlns:a16="http://schemas.microsoft.com/office/drawing/2014/main" id="{324AA839-53EC-4B74-7686-93D7FF974C57}"/>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スマホゲーム</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週</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0" name="グループ化 9">
            <a:extLst>
              <a:ext uri="{FF2B5EF4-FFF2-40B4-BE49-F238E27FC236}">
                <a16:creationId xmlns:a16="http://schemas.microsoft.com/office/drawing/2014/main" id="{519F2F06-C475-1EBE-EEE7-123EA4A32DF2}"/>
              </a:ext>
            </a:extLst>
          </p:cNvPr>
          <p:cNvGrpSpPr/>
          <p:nvPr/>
        </p:nvGrpSpPr>
        <p:grpSpPr>
          <a:xfrm>
            <a:off x="1249143" y="2855309"/>
            <a:ext cx="941508" cy="707886"/>
            <a:chOff x="3652516" y="2167874"/>
            <a:chExt cx="941508" cy="707886"/>
          </a:xfrm>
        </p:grpSpPr>
        <p:sp>
          <p:nvSpPr>
            <p:cNvPr id="11" name="テキスト ボックス 10">
              <a:extLst>
                <a:ext uri="{FF2B5EF4-FFF2-40B4-BE49-F238E27FC236}">
                  <a16:creationId xmlns:a16="http://schemas.microsoft.com/office/drawing/2014/main" id="{43FD3CBB-290D-5D96-B317-EB00EC992C0F}"/>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2" name="テキスト ボックス 11">
              <a:extLst>
                <a:ext uri="{FF2B5EF4-FFF2-40B4-BE49-F238E27FC236}">
                  <a16:creationId xmlns:a16="http://schemas.microsoft.com/office/drawing/2014/main" id="{66D9B659-EB40-E4AE-58AF-E25C55DB9847}"/>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1.6</a:t>
              </a:r>
              <a:endParaRPr kumimoji="1" lang="ja-JP" altLang="en-US" sz="4000">
                <a:solidFill>
                  <a:schemeClr val="bg1"/>
                </a:solidFill>
                <a:latin typeface="DIN Alternate" panose="020B0500000000000000" pitchFamily="34" charset="0"/>
              </a:endParaRPr>
            </a:p>
          </p:txBody>
        </p:sp>
      </p:grpSp>
      <p:grpSp>
        <p:nvGrpSpPr>
          <p:cNvPr id="16" name="グループ化 15">
            <a:extLst>
              <a:ext uri="{FF2B5EF4-FFF2-40B4-BE49-F238E27FC236}">
                <a16:creationId xmlns:a16="http://schemas.microsoft.com/office/drawing/2014/main" id="{6D0468A3-3DF5-1B80-972E-CE81B11F8E28}"/>
              </a:ext>
            </a:extLst>
          </p:cNvPr>
          <p:cNvGrpSpPr/>
          <p:nvPr/>
        </p:nvGrpSpPr>
        <p:grpSpPr>
          <a:xfrm>
            <a:off x="767981" y="3995053"/>
            <a:ext cx="1573920" cy="261610"/>
            <a:chOff x="705841" y="2984398"/>
            <a:chExt cx="1573920" cy="261610"/>
          </a:xfrm>
        </p:grpSpPr>
        <p:sp>
          <p:nvSpPr>
            <p:cNvPr id="17" name="1つの角を切り取り、1つの角を丸めた四角形 16">
              <a:extLst>
                <a:ext uri="{FF2B5EF4-FFF2-40B4-BE49-F238E27FC236}">
                  <a16:creationId xmlns:a16="http://schemas.microsoft.com/office/drawing/2014/main" id="{7AC584D1-B735-A645-B4FF-BABDD1C3EF79}"/>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8" name="テキスト ボックス 17">
              <a:extLst>
                <a:ext uri="{FF2B5EF4-FFF2-40B4-BE49-F238E27FC236}">
                  <a16:creationId xmlns:a16="http://schemas.microsoft.com/office/drawing/2014/main" id="{1127288E-F8AA-113F-23B4-5D3056A0FDD6}"/>
                </a:ext>
              </a:extLst>
            </p:cNvPr>
            <p:cNvSpPr txBox="1"/>
            <p:nvPr/>
          </p:nvSpPr>
          <p:spPr>
            <a:xfrm>
              <a:off x="705841" y="2984398"/>
              <a:ext cx="1573920"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VOD</a:t>
              </a: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サービス</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週</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9" name="グループ化 18">
            <a:extLst>
              <a:ext uri="{FF2B5EF4-FFF2-40B4-BE49-F238E27FC236}">
                <a16:creationId xmlns:a16="http://schemas.microsoft.com/office/drawing/2014/main" id="{99257B46-707D-E141-4104-72F03C64343A}"/>
              </a:ext>
            </a:extLst>
          </p:cNvPr>
          <p:cNvGrpSpPr/>
          <p:nvPr/>
        </p:nvGrpSpPr>
        <p:grpSpPr>
          <a:xfrm>
            <a:off x="1252718" y="4209085"/>
            <a:ext cx="941508" cy="707886"/>
            <a:chOff x="3652516" y="2167874"/>
            <a:chExt cx="941508" cy="707886"/>
          </a:xfrm>
        </p:grpSpPr>
        <p:sp>
          <p:nvSpPr>
            <p:cNvPr id="20" name="テキスト ボックス 19">
              <a:extLst>
                <a:ext uri="{FF2B5EF4-FFF2-40B4-BE49-F238E27FC236}">
                  <a16:creationId xmlns:a16="http://schemas.microsoft.com/office/drawing/2014/main" id="{31A2C0AE-7E3F-D50B-B4AF-86B278D106D1}"/>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22" name="テキスト ボックス 21">
              <a:extLst>
                <a:ext uri="{FF2B5EF4-FFF2-40B4-BE49-F238E27FC236}">
                  <a16:creationId xmlns:a16="http://schemas.microsoft.com/office/drawing/2014/main" id="{AE03C413-87BF-28B8-E76F-01B3360F7170}"/>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2.1</a:t>
              </a:r>
              <a:endParaRPr kumimoji="1" lang="ja-JP" altLang="en-US" sz="4000">
                <a:solidFill>
                  <a:schemeClr val="bg1"/>
                </a:solidFill>
                <a:latin typeface="DIN Alternate" panose="020B0500000000000000" pitchFamily="34" charset="0"/>
              </a:endParaRPr>
            </a:p>
          </p:txBody>
        </p:sp>
      </p:grpSp>
      <p:grpSp>
        <p:nvGrpSpPr>
          <p:cNvPr id="27" name="グループ化 26">
            <a:extLst>
              <a:ext uri="{FF2B5EF4-FFF2-40B4-BE49-F238E27FC236}">
                <a16:creationId xmlns:a16="http://schemas.microsoft.com/office/drawing/2014/main" id="{6C84D8C0-E9A1-82E2-5803-C7A4BE0B0A9B}"/>
              </a:ext>
            </a:extLst>
          </p:cNvPr>
          <p:cNvGrpSpPr/>
          <p:nvPr/>
        </p:nvGrpSpPr>
        <p:grpSpPr>
          <a:xfrm>
            <a:off x="791164" y="5402013"/>
            <a:ext cx="1573920" cy="415498"/>
            <a:chOff x="705841" y="2984398"/>
            <a:chExt cx="1573920" cy="415498"/>
          </a:xfrm>
        </p:grpSpPr>
        <p:sp>
          <p:nvSpPr>
            <p:cNvPr id="29" name="1つの角を切り取り、1つの角を丸めた四角形 28">
              <a:extLst>
                <a:ext uri="{FF2B5EF4-FFF2-40B4-BE49-F238E27FC236}">
                  <a16:creationId xmlns:a16="http://schemas.microsoft.com/office/drawing/2014/main" id="{DBEC878F-1737-FEF9-75DD-8F9466F584F0}"/>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31" name="テキスト ボックス 30">
              <a:extLst>
                <a:ext uri="{FF2B5EF4-FFF2-40B4-BE49-F238E27FC236}">
                  <a16:creationId xmlns:a16="http://schemas.microsoft.com/office/drawing/2014/main" id="{4B613373-D615-FD3A-83CF-5AFB6AEE7BB3}"/>
                </a:ext>
              </a:extLst>
            </p:cNvPr>
            <p:cNvSpPr txBox="1"/>
            <p:nvPr/>
          </p:nvSpPr>
          <p:spPr>
            <a:xfrm>
              <a:off x="705841" y="2984398"/>
              <a:ext cx="1573920" cy="415498"/>
            </a:xfrm>
            <a:prstGeom prst="rect">
              <a:avLst/>
            </a:prstGeom>
            <a:noFill/>
            <a:effectLst/>
          </p:spPr>
          <p:txBody>
            <a:bodyPr wrap="square" rtlCol="0">
              <a:spAutoFit/>
            </a:bodyPr>
            <a:lstStyle/>
            <a:p>
              <a:pPr>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自己啓発</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週</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lang="en-US" altLang="ja-JP" sz="1100" dirty="0">
                <a:solidFill>
                  <a:srgbClr val="FE5519"/>
                </a:solidFill>
                <a:latin typeface="Hiragino Sans W3" panose="020B0400000000000000" pitchFamily="34" charset="-128"/>
                <a:ea typeface="Hiragino Sans W3"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rPr>
                <a:t>(</a:t>
              </a:r>
              <a:r>
                <a:rPr kumimoji="1" lang="ja-JP" altLang="en-US" sz="700" b="0" i="0" u="none" strike="noStrike" kern="1200" cap="none" spc="0" normalizeH="0" baseline="0" noProof="0">
                  <a:ln>
                    <a:noFill/>
                  </a:ln>
                  <a:solidFill>
                    <a:schemeClr val="bg1"/>
                  </a:solidFill>
                  <a:effectLst/>
                  <a:uLnTx/>
                  <a:uFillTx/>
                  <a:latin typeface="Hiragino Sans W3" panose="020B0400000000000000" pitchFamily="34" charset="-128"/>
                  <a:ea typeface="Hiragino Sans W3" panose="020B0400000000000000" pitchFamily="34" charset="-128"/>
                  <a:cs typeface="+mn-cs"/>
                </a:rPr>
                <a:t>資格</a:t>
              </a:r>
              <a:r>
                <a:rPr kumimoji="1" lang="en-US" altLang="ja-JP" sz="7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rPr>
                <a:t>/</a:t>
              </a:r>
              <a:r>
                <a:rPr lang="ja-JP" altLang="en-US" sz="700">
                  <a:solidFill>
                    <a:schemeClr val="bg1"/>
                  </a:solidFill>
                  <a:latin typeface="Hiragino Sans W3" panose="020B0400000000000000" pitchFamily="34" charset="-128"/>
                  <a:ea typeface="Hiragino Sans W3" panose="020B0400000000000000" pitchFamily="34" charset="-128"/>
                </a:rPr>
                <a:t>英会話</a:t>
              </a:r>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習い事</a:t>
              </a:r>
              <a:r>
                <a:rPr lang="en-US" altLang="ja-JP" sz="700" dirty="0">
                  <a:solidFill>
                    <a:schemeClr val="bg1"/>
                  </a:solidFill>
                  <a:latin typeface="Hiragino Sans W3" panose="020B0400000000000000" pitchFamily="34" charset="-128"/>
                  <a:ea typeface="Hiragino Sans W3" panose="020B0400000000000000" pitchFamily="34" charset="-128"/>
                </a:rPr>
                <a:t>)</a:t>
              </a:r>
              <a:endParaRPr kumimoji="1" lang="en-US" altLang="ja-JP" sz="14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40" name="グループ化 39">
            <a:extLst>
              <a:ext uri="{FF2B5EF4-FFF2-40B4-BE49-F238E27FC236}">
                <a16:creationId xmlns:a16="http://schemas.microsoft.com/office/drawing/2014/main" id="{952B91A8-5033-C9C6-2AA6-AF23B69F1872}"/>
              </a:ext>
            </a:extLst>
          </p:cNvPr>
          <p:cNvGrpSpPr/>
          <p:nvPr/>
        </p:nvGrpSpPr>
        <p:grpSpPr>
          <a:xfrm>
            <a:off x="1252718" y="5678159"/>
            <a:ext cx="941508" cy="707886"/>
            <a:chOff x="3652516" y="2167874"/>
            <a:chExt cx="941508" cy="707886"/>
          </a:xfrm>
        </p:grpSpPr>
        <p:sp>
          <p:nvSpPr>
            <p:cNvPr id="43" name="テキスト ボックス 42">
              <a:extLst>
                <a:ext uri="{FF2B5EF4-FFF2-40B4-BE49-F238E27FC236}">
                  <a16:creationId xmlns:a16="http://schemas.microsoft.com/office/drawing/2014/main" id="{B7C882F5-C4EA-FB01-82B2-30D81F463CDF}"/>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46" name="テキスト ボックス 45">
              <a:extLst>
                <a:ext uri="{FF2B5EF4-FFF2-40B4-BE49-F238E27FC236}">
                  <a16:creationId xmlns:a16="http://schemas.microsoft.com/office/drawing/2014/main" id="{3BCF2E6A-85D3-1318-BAE7-060A590E1257}"/>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2.2</a:t>
              </a:r>
              <a:endParaRPr kumimoji="1" lang="ja-JP" altLang="en-US" sz="4000">
                <a:solidFill>
                  <a:schemeClr val="bg1"/>
                </a:solidFill>
                <a:latin typeface="DIN Alternate" panose="020B0500000000000000" pitchFamily="34" charset="0"/>
              </a:endParaRPr>
            </a:p>
          </p:txBody>
        </p:sp>
      </p:grpSp>
      <p:grpSp>
        <p:nvGrpSpPr>
          <p:cNvPr id="48" name="グループ化 47">
            <a:extLst>
              <a:ext uri="{FF2B5EF4-FFF2-40B4-BE49-F238E27FC236}">
                <a16:creationId xmlns:a16="http://schemas.microsoft.com/office/drawing/2014/main" id="{A83C677B-DFD2-8D0C-335A-01119720253E}"/>
              </a:ext>
            </a:extLst>
          </p:cNvPr>
          <p:cNvGrpSpPr/>
          <p:nvPr/>
        </p:nvGrpSpPr>
        <p:grpSpPr>
          <a:xfrm>
            <a:off x="3383469" y="2591162"/>
            <a:ext cx="1495484" cy="261610"/>
            <a:chOff x="705841" y="2984398"/>
            <a:chExt cx="1495484" cy="261610"/>
          </a:xfrm>
        </p:grpSpPr>
        <p:sp>
          <p:nvSpPr>
            <p:cNvPr id="52" name="1つの角を切り取り、1つの角を丸めた四角形 51">
              <a:extLst>
                <a:ext uri="{FF2B5EF4-FFF2-40B4-BE49-F238E27FC236}">
                  <a16:creationId xmlns:a16="http://schemas.microsoft.com/office/drawing/2014/main" id="{129B8FCD-FB9A-238D-EB86-022234B5029F}"/>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56" name="テキスト ボックス 55">
              <a:extLst>
                <a:ext uri="{FF2B5EF4-FFF2-40B4-BE49-F238E27FC236}">
                  <a16:creationId xmlns:a16="http://schemas.microsoft.com/office/drawing/2014/main" id="{CC12028F-7F8B-8150-628D-21CEE3C288B4}"/>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ゴルフ</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lang="ja-JP" altLang="en-US" sz="700">
                  <a:solidFill>
                    <a:srgbClr val="FE5519"/>
                  </a:solidFill>
                  <a:latin typeface="Hiragino Sans W3" panose="020B0400000000000000" pitchFamily="34" charset="-128"/>
                  <a:ea typeface="Hiragino Sans W3" panose="020B0400000000000000" pitchFamily="34" charset="-128"/>
                </a:rPr>
                <a:t>月</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63" name="グループ化 62">
            <a:extLst>
              <a:ext uri="{FF2B5EF4-FFF2-40B4-BE49-F238E27FC236}">
                <a16:creationId xmlns:a16="http://schemas.microsoft.com/office/drawing/2014/main" id="{49642B7D-209C-013B-96BB-18ACC306C3F9}"/>
              </a:ext>
            </a:extLst>
          </p:cNvPr>
          <p:cNvGrpSpPr/>
          <p:nvPr/>
        </p:nvGrpSpPr>
        <p:grpSpPr>
          <a:xfrm>
            <a:off x="3807082" y="2818178"/>
            <a:ext cx="941508" cy="707886"/>
            <a:chOff x="3652516" y="2167874"/>
            <a:chExt cx="941508" cy="707886"/>
          </a:xfrm>
        </p:grpSpPr>
        <p:sp>
          <p:nvSpPr>
            <p:cNvPr id="1363" name="テキスト ボックス 1362">
              <a:extLst>
                <a:ext uri="{FF2B5EF4-FFF2-40B4-BE49-F238E27FC236}">
                  <a16:creationId xmlns:a16="http://schemas.microsoft.com/office/drawing/2014/main" id="{E8B1E2FC-FF64-BC61-C674-48E0309CAE5C}"/>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365" name="テキスト ボックス 1364">
              <a:extLst>
                <a:ext uri="{FF2B5EF4-FFF2-40B4-BE49-F238E27FC236}">
                  <a16:creationId xmlns:a16="http://schemas.microsoft.com/office/drawing/2014/main" id="{B8AEA647-3584-151E-2922-65441D57D44C}"/>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4.0</a:t>
              </a:r>
              <a:endParaRPr kumimoji="1" lang="ja-JP" altLang="en-US" sz="4000">
                <a:solidFill>
                  <a:schemeClr val="bg1"/>
                </a:solidFill>
                <a:latin typeface="DIN Alternate" panose="020B0500000000000000" pitchFamily="34" charset="0"/>
              </a:endParaRPr>
            </a:p>
          </p:txBody>
        </p:sp>
      </p:grpSp>
      <p:grpSp>
        <p:nvGrpSpPr>
          <p:cNvPr id="1366" name="グループ化 1365">
            <a:extLst>
              <a:ext uri="{FF2B5EF4-FFF2-40B4-BE49-F238E27FC236}">
                <a16:creationId xmlns:a16="http://schemas.microsoft.com/office/drawing/2014/main" id="{C0AE9F7D-8597-206F-B6A6-E3F3D37A7B3B}"/>
              </a:ext>
            </a:extLst>
          </p:cNvPr>
          <p:cNvGrpSpPr/>
          <p:nvPr/>
        </p:nvGrpSpPr>
        <p:grpSpPr>
          <a:xfrm>
            <a:off x="3410431" y="3990264"/>
            <a:ext cx="1495484" cy="415498"/>
            <a:chOff x="705841" y="2984398"/>
            <a:chExt cx="1495484" cy="415498"/>
          </a:xfrm>
        </p:grpSpPr>
        <p:sp>
          <p:nvSpPr>
            <p:cNvPr id="1387" name="1つの角を切り取り、1つの角を丸めた四角形 1386">
              <a:extLst>
                <a:ext uri="{FF2B5EF4-FFF2-40B4-BE49-F238E27FC236}">
                  <a16:creationId xmlns:a16="http://schemas.microsoft.com/office/drawing/2014/main" id="{203D5BB8-049D-85DB-894E-61F416DC1301}"/>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388" name="テキスト ボックス 1387">
              <a:extLst>
                <a:ext uri="{FF2B5EF4-FFF2-40B4-BE49-F238E27FC236}">
                  <a16:creationId xmlns:a16="http://schemas.microsoft.com/office/drawing/2014/main" id="{C7E4992C-9E30-18A3-7726-B4E19EB2AF50}"/>
                </a:ext>
              </a:extLst>
            </p:cNvPr>
            <p:cNvSpPr txBox="1"/>
            <p:nvPr/>
          </p:nvSpPr>
          <p:spPr>
            <a:xfrm>
              <a:off x="705841" y="2984398"/>
              <a:ext cx="1495484" cy="415498"/>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アウトドア</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lang="ja-JP" altLang="en-US" sz="700">
                  <a:solidFill>
                    <a:srgbClr val="FE5519"/>
                  </a:solidFill>
                  <a:latin typeface="Hiragino Sans W3" panose="020B0400000000000000" pitchFamily="34" charset="-128"/>
                  <a:ea typeface="Hiragino Sans W3" panose="020B0400000000000000" pitchFamily="34" charset="-128"/>
                </a:rPr>
                <a:t>月</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300" dirty="0">
                <a:solidFill>
                  <a:schemeClr val="bg1"/>
                </a:solidFill>
                <a:latin typeface="Hiragino Sans W3" panose="020B0400000000000000" pitchFamily="34" charset="-128"/>
                <a:ea typeface="Hiragino Sans W3"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キャンプ</a:t>
              </a:r>
              <a:r>
                <a:rPr lang="en-US" altLang="ja-JP" sz="700" dirty="0">
                  <a:solidFill>
                    <a:schemeClr val="bg1"/>
                  </a:solidFill>
                  <a:latin typeface="Hiragino Sans W3" panose="020B0400000000000000" pitchFamily="34" charset="-128"/>
                  <a:ea typeface="Hiragino Sans W3" panose="020B0400000000000000" pitchFamily="34" charset="-128"/>
                </a:rPr>
                <a:t>)</a:t>
              </a:r>
              <a:endParaRPr kumimoji="1" lang="en-US" altLang="ja-JP" sz="14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389" name="グループ化 1388">
            <a:extLst>
              <a:ext uri="{FF2B5EF4-FFF2-40B4-BE49-F238E27FC236}">
                <a16:creationId xmlns:a16="http://schemas.microsoft.com/office/drawing/2014/main" id="{9AF24455-B88A-7D05-195B-A138C575E522}"/>
              </a:ext>
            </a:extLst>
          </p:cNvPr>
          <p:cNvGrpSpPr/>
          <p:nvPr/>
        </p:nvGrpSpPr>
        <p:grpSpPr>
          <a:xfrm>
            <a:off x="3807961" y="4198947"/>
            <a:ext cx="941508" cy="707886"/>
            <a:chOff x="3652516" y="2167874"/>
            <a:chExt cx="941508" cy="707886"/>
          </a:xfrm>
        </p:grpSpPr>
        <p:sp>
          <p:nvSpPr>
            <p:cNvPr id="1390" name="テキスト ボックス 1389">
              <a:extLst>
                <a:ext uri="{FF2B5EF4-FFF2-40B4-BE49-F238E27FC236}">
                  <a16:creationId xmlns:a16="http://schemas.microsoft.com/office/drawing/2014/main" id="{40ACF908-E647-ED6A-2A77-A6559F4C634B}"/>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391" name="テキスト ボックス 1390">
              <a:extLst>
                <a:ext uri="{FF2B5EF4-FFF2-40B4-BE49-F238E27FC236}">
                  <a16:creationId xmlns:a16="http://schemas.microsoft.com/office/drawing/2014/main" id="{F94BBD24-AF80-34C2-29B0-4B198F330C16}"/>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2.7</a:t>
              </a:r>
              <a:endParaRPr kumimoji="1" lang="ja-JP" altLang="en-US" sz="4000">
                <a:solidFill>
                  <a:schemeClr val="bg1"/>
                </a:solidFill>
                <a:latin typeface="DIN Alternate" panose="020B0500000000000000" pitchFamily="34" charset="0"/>
              </a:endParaRPr>
            </a:p>
          </p:txBody>
        </p:sp>
      </p:grpSp>
      <p:grpSp>
        <p:nvGrpSpPr>
          <p:cNvPr id="1392" name="グループ化 1391">
            <a:extLst>
              <a:ext uri="{FF2B5EF4-FFF2-40B4-BE49-F238E27FC236}">
                <a16:creationId xmlns:a16="http://schemas.microsoft.com/office/drawing/2014/main" id="{9F250950-3DAE-5FE9-3EC7-246F87FE48B6}"/>
              </a:ext>
            </a:extLst>
          </p:cNvPr>
          <p:cNvGrpSpPr/>
          <p:nvPr/>
        </p:nvGrpSpPr>
        <p:grpSpPr>
          <a:xfrm>
            <a:off x="3437883" y="5402013"/>
            <a:ext cx="1495484" cy="415498"/>
            <a:chOff x="705841" y="2984398"/>
            <a:chExt cx="1495484" cy="415498"/>
          </a:xfrm>
        </p:grpSpPr>
        <p:sp>
          <p:nvSpPr>
            <p:cNvPr id="1393" name="1つの角を切り取り、1つの角を丸めた四角形 1392">
              <a:extLst>
                <a:ext uri="{FF2B5EF4-FFF2-40B4-BE49-F238E27FC236}">
                  <a16:creationId xmlns:a16="http://schemas.microsoft.com/office/drawing/2014/main" id="{5A38EA9E-51E3-1C0B-1772-7A2F0FC731E3}"/>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394" name="テキスト ボックス 1393">
              <a:extLst>
                <a:ext uri="{FF2B5EF4-FFF2-40B4-BE49-F238E27FC236}">
                  <a16:creationId xmlns:a16="http://schemas.microsoft.com/office/drawing/2014/main" id="{CD24892B-89A2-7AF3-D189-46D9B9BD2ED4}"/>
                </a:ext>
              </a:extLst>
            </p:cNvPr>
            <p:cNvSpPr txBox="1"/>
            <p:nvPr/>
          </p:nvSpPr>
          <p:spPr>
            <a:xfrm>
              <a:off x="705841" y="2984398"/>
              <a:ext cx="1495484" cy="415498"/>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a:solidFill>
                    <a:srgbClr val="FE5519"/>
                  </a:solidFill>
                  <a:latin typeface="Hiragino Sans W3" panose="020B0400000000000000" pitchFamily="34" charset="-128"/>
                  <a:ea typeface="Hiragino Sans W3" panose="020B0400000000000000" pitchFamily="34" charset="-128"/>
                </a:rPr>
                <a:t>ジム</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lang="ja-JP" altLang="en-US" sz="700">
                  <a:solidFill>
                    <a:srgbClr val="FE5519"/>
                  </a:solidFill>
                  <a:latin typeface="Hiragino Sans W3" panose="020B0400000000000000" pitchFamily="34" charset="-128"/>
                  <a:ea typeface="Hiragino Sans W3" panose="020B0400000000000000" pitchFamily="34" charset="-128"/>
                </a:rPr>
                <a:t>月</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300" dirty="0">
                <a:solidFill>
                  <a:schemeClr val="bg1"/>
                </a:solidFill>
                <a:latin typeface="Hiragino Sans W3" panose="020B0400000000000000" pitchFamily="34" charset="-128"/>
                <a:ea typeface="Hiragino Sans W3"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フィットネス</a:t>
              </a:r>
              <a:r>
                <a:rPr lang="en-US" altLang="ja-JP" sz="700" dirty="0">
                  <a:solidFill>
                    <a:schemeClr val="bg1"/>
                  </a:solidFill>
                  <a:latin typeface="Hiragino Sans W3" panose="020B0400000000000000" pitchFamily="34" charset="-128"/>
                  <a:ea typeface="Hiragino Sans W3" panose="020B0400000000000000" pitchFamily="34" charset="-128"/>
                </a:rPr>
                <a:t>)</a:t>
              </a:r>
              <a:endParaRPr kumimoji="1" lang="en-US" altLang="ja-JP" sz="14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395" name="グループ化 1394">
            <a:extLst>
              <a:ext uri="{FF2B5EF4-FFF2-40B4-BE49-F238E27FC236}">
                <a16:creationId xmlns:a16="http://schemas.microsoft.com/office/drawing/2014/main" id="{B40E737A-40F9-C789-08E7-A8DD995E9C01}"/>
              </a:ext>
            </a:extLst>
          </p:cNvPr>
          <p:cNvGrpSpPr/>
          <p:nvPr/>
        </p:nvGrpSpPr>
        <p:grpSpPr>
          <a:xfrm>
            <a:off x="3810040" y="5688847"/>
            <a:ext cx="941508" cy="707886"/>
            <a:chOff x="3652516" y="2167874"/>
            <a:chExt cx="941508" cy="707886"/>
          </a:xfrm>
        </p:grpSpPr>
        <p:sp>
          <p:nvSpPr>
            <p:cNvPr id="1396" name="テキスト ボックス 1395">
              <a:extLst>
                <a:ext uri="{FF2B5EF4-FFF2-40B4-BE49-F238E27FC236}">
                  <a16:creationId xmlns:a16="http://schemas.microsoft.com/office/drawing/2014/main" id="{F1752B2D-A03F-7A7E-0897-7AA3FF146C96}"/>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397" name="テキスト ボックス 1396">
              <a:extLst>
                <a:ext uri="{FF2B5EF4-FFF2-40B4-BE49-F238E27FC236}">
                  <a16:creationId xmlns:a16="http://schemas.microsoft.com/office/drawing/2014/main" id="{78DBF55B-DEB9-58B5-C8BE-03EA43427F90}"/>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2.5</a:t>
              </a:r>
              <a:endParaRPr kumimoji="1" lang="ja-JP" altLang="en-US" sz="4000">
                <a:solidFill>
                  <a:schemeClr val="bg1"/>
                </a:solidFill>
                <a:latin typeface="DIN Alternate" panose="020B0500000000000000" pitchFamily="34" charset="0"/>
              </a:endParaRPr>
            </a:p>
          </p:txBody>
        </p:sp>
      </p:grpSp>
      <p:grpSp>
        <p:nvGrpSpPr>
          <p:cNvPr id="1404" name="グループ化 1403">
            <a:extLst>
              <a:ext uri="{FF2B5EF4-FFF2-40B4-BE49-F238E27FC236}">
                <a16:creationId xmlns:a16="http://schemas.microsoft.com/office/drawing/2014/main" id="{CD971F05-C9B1-72F3-7D98-166F36D056F2}"/>
              </a:ext>
            </a:extLst>
          </p:cNvPr>
          <p:cNvGrpSpPr/>
          <p:nvPr/>
        </p:nvGrpSpPr>
        <p:grpSpPr>
          <a:xfrm>
            <a:off x="6270924" y="3978833"/>
            <a:ext cx="1495484" cy="261610"/>
            <a:chOff x="705841" y="2984398"/>
            <a:chExt cx="1495484" cy="261610"/>
          </a:xfrm>
        </p:grpSpPr>
        <p:sp>
          <p:nvSpPr>
            <p:cNvPr id="1405" name="1つの角を切り取り、1つの角を丸めた四角形 1404">
              <a:extLst>
                <a:ext uri="{FF2B5EF4-FFF2-40B4-BE49-F238E27FC236}">
                  <a16:creationId xmlns:a16="http://schemas.microsoft.com/office/drawing/2014/main" id="{4B66A376-B5C3-0100-2285-E1DBFB466E5C}"/>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406" name="テキスト ボックス 1405">
              <a:extLst>
                <a:ext uri="{FF2B5EF4-FFF2-40B4-BE49-F238E27FC236}">
                  <a16:creationId xmlns:a16="http://schemas.microsoft.com/office/drawing/2014/main" id="{ED6263BB-6FC1-8B23-3F41-C9DC4C84201E}"/>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家具</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ソファー</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テーブル</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endParaRPr kumimoji="1" lang="en-US" altLang="ja-JP" sz="10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407" name="グループ化 1406">
            <a:extLst>
              <a:ext uri="{FF2B5EF4-FFF2-40B4-BE49-F238E27FC236}">
                <a16:creationId xmlns:a16="http://schemas.microsoft.com/office/drawing/2014/main" id="{C0D33FDA-C134-4F0D-EB95-5780FD1607BB}"/>
              </a:ext>
            </a:extLst>
          </p:cNvPr>
          <p:cNvGrpSpPr/>
          <p:nvPr/>
        </p:nvGrpSpPr>
        <p:grpSpPr>
          <a:xfrm>
            <a:off x="6774485" y="4209085"/>
            <a:ext cx="941508" cy="707886"/>
            <a:chOff x="3652516" y="2167874"/>
            <a:chExt cx="941508" cy="707886"/>
          </a:xfrm>
        </p:grpSpPr>
        <p:sp>
          <p:nvSpPr>
            <p:cNvPr id="1039" name="テキスト ボックス 1038">
              <a:extLst>
                <a:ext uri="{FF2B5EF4-FFF2-40B4-BE49-F238E27FC236}">
                  <a16:creationId xmlns:a16="http://schemas.microsoft.com/office/drawing/2014/main" id="{E54C546A-D083-47D7-7F41-ADC1C352922D}"/>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041" name="テキスト ボックス 1040">
              <a:extLst>
                <a:ext uri="{FF2B5EF4-FFF2-40B4-BE49-F238E27FC236}">
                  <a16:creationId xmlns:a16="http://schemas.microsoft.com/office/drawing/2014/main" id="{9D2C8537-3654-CD74-FCCF-298E4DD221C5}"/>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2.3</a:t>
              </a:r>
              <a:endParaRPr kumimoji="1" lang="ja-JP" altLang="en-US" sz="4000">
                <a:solidFill>
                  <a:schemeClr val="bg1"/>
                </a:solidFill>
                <a:latin typeface="DIN Alternate" panose="020B0500000000000000" pitchFamily="34" charset="0"/>
              </a:endParaRPr>
            </a:p>
          </p:txBody>
        </p:sp>
      </p:grpSp>
      <p:grpSp>
        <p:nvGrpSpPr>
          <p:cNvPr id="1042" name="グループ化 1041">
            <a:extLst>
              <a:ext uri="{FF2B5EF4-FFF2-40B4-BE49-F238E27FC236}">
                <a16:creationId xmlns:a16="http://schemas.microsoft.com/office/drawing/2014/main" id="{D177078A-0F29-3EAF-258E-6B5B16124A59}"/>
              </a:ext>
            </a:extLst>
          </p:cNvPr>
          <p:cNvGrpSpPr/>
          <p:nvPr/>
        </p:nvGrpSpPr>
        <p:grpSpPr>
          <a:xfrm>
            <a:off x="6276820" y="5362613"/>
            <a:ext cx="1495484" cy="261610"/>
            <a:chOff x="705841" y="2984398"/>
            <a:chExt cx="1495484" cy="261610"/>
          </a:xfrm>
        </p:grpSpPr>
        <p:sp>
          <p:nvSpPr>
            <p:cNvPr id="1043" name="1つの角を切り取り、1つの角を丸めた四角形 1042">
              <a:extLst>
                <a:ext uri="{FF2B5EF4-FFF2-40B4-BE49-F238E27FC236}">
                  <a16:creationId xmlns:a16="http://schemas.microsoft.com/office/drawing/2014/main" id="{F8B6D530-64BE-EF7B-D3FB-3BB05C2F0CC6}"/>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062" name="テキスト ボックス 1061">
              <a:extLst>
                <a:ext uri="{FF2B5EF4-FFF2-40B4-BE49-F238E27FC236}">
                  <a16:creationId xmlns:a16="http://schemas.microsoft.com/office/drawing/2014/main" id="{0BF60CA1-5F17-B3A9-E2CF-5F9011F48414}"/>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寝具</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ベッド</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マットレス</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endParaRPr kumimoji="1" lang="en-US" altLang="ja-JP" sz="10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064" name="グループ化 1063">
            <a:extLst>
              <a:ext uri="{FF2B5EF4-FFF2-40B4-BE49-F238E27FC236}">
                <a16:creationId xmlns:a16="http://schemas.microsoft.com/office/drawing/2014/main" id="{3F6B356C-152D-A113-A022-1F8B65AAD2D1}"/>
              </a:ext>
            </a:extLst>
          </p:cNvPr>
          <p:cNvGrpSpPr/>
          <p:nvPr/>
        </p:nvGrpSpPr>
        <p:grpSpPr>
          <a:xfrm>
            <a:off x="6773991" y="5632731"/>
            <a:ext cx="941508" cy="707886"/>
            <a:chOff x="3652516" y="2167874"/>
            <a:chExt cx="941508" cy="707886"/>
          </a:xfrm>
        </p:grpSpPr>
        <p:sp>
          <p:nvSpPr>
            <p:cNvPr id="1066" name="テキスト ボックス 1065">
              <a:extLst>
                <a:ext uri="{FF2B5EF4-FFF2-40B4-BE49-F238E27FC236}">
                  <a16:creationId xmlns:a16="http://schemas.microsoft.com/office/drawing/2014/main" id="{8ED6923D-C715-22D3-2553-5EFEA437CD4E}"/>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077" name="テキスト ボックス 1076">
              <a:extLst>
                <a:ext uri="{FF2B5EF4-FFF2-40B4-BE49-F238E27FC236}">
                  <a16:creationId xmlns:a16="http://schemas.microsoft.com/office/drawing/2014/main" id="{6672A2A3-E52F-52D0-704C-7ABCFF0EBF60}"/>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1.7</a:t>
              </a:r>
              <a:endParaRPr kumimoji="1" lang="ja-JP" altLang="en-US" sz="4000">
                <a:solidFill>
                  <a:schemeClr val="bg1"/>
                </a:solidFill>
                <a:latin typeface="DIN Alternate" panose="020B0500000000000000" pitchFamily="34" charset="0"/>
              </a:endParaRPr>
            </a:p>
          </p:txBody>
        </p:sp>
      </p:grpSp>
      <p:grpSp>
        <p:nvGrpSpPr>
          <p:cNvPr id="1078" name="グループ化 1077">
            <a:extLst>
              <a:ext uri="{FF2B5EF4-FFF2-40B4-BE49-F238E27FC236}">
                <a16:creationId xmlns:a16="http://schemas.microsoft.com/office/drawing/2014/main" id="{D48D125D-9940-6BCC-C288-9FF5ADDE9D62}"/>
              </a:ext>
            </a:extLst>
          </p:cNvPr>
          <p:cNvGrpSpPr/>
          <p:nvPr/>
        </p:nvGrpSpPr>
        <p:grpSpPr>
          <a:xfrm>
            <a:off x="8968476" y="2577497"/>
            <a:ext cx="1495484" cy="261610"/>
            <a:chOff x="705841" y="2984398"/>
            <a:chExt cx="1495484" cy="261610"/>
          </a:xfrm>
        </p:grpSpPr>
        <p:sp>
          <p:nvSpPr>
            <p:cNvPr id="1079" name="1つの角を切り取り、1つの角を丸めた四角形 1078">
              <a:extLst>
                <a:ext uri="{FF2B5EF4-FFF2-40B4-BE49-F238E27FC236}">
                  <a16:creationId xmlns:a16="http://schemas.microsoft.com/office/drawing/2014/main" id="{43D69174-66C2-512B-89A8-A935A15DB8B0}"/>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080" name="テキスト ボックス 1079">
              <a:extLst>
                <a:ext uri="{FF2B5EF4-FFF2-40B4-BE49-F238E27FC236}">
                  <a16:creationId xmlns:a16="http://schemas.microsoft.com/office/drawing/2014/main" id="{806FA040-77B5-FB1E-228A-633F4094E18F}"/>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美容家電</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081" name="グループ化 1080">
            <a:extLst>
              <a:ext uri="{FF2B5EF4-FFF2-40B4-BE49-F238E27FC236}">
                <a16:creationId xmlns:a16="http://schemas.microsoft.com/office/drawing/2014/main" id="{EF596F3C-B920-E71C-D781-6BB8316A2D84}"/>
              </a:ext>
            </a:extLst>
          </p:cNvPr>
          <p:cNvGrpSpPr/>
          <p:nvPr/>
        </p:nvGrpSpPr>
        <p:grpSpPr>
          <a:xfrm>
            <a:off x="9422716" y="2813029"/>
            <a:ext cx="941508" cy="707886"/>
            <a:chOff x="3652516" y="2167874"/>
            <a:chExt cx="941508" cy="707886"/>
          </a:xfrm>
        </p:grpSpPr>
        <p:sp>
          <p:nvSpPr>
            <p:cNvPr id="1082" name="テキスト ボックス 1081">
              <a:extLst>
                <a:ext uri="{FF2B5EF4-FFF2-40B4-BE49-F238E27FC236}">
                  <a16:creationId xmlns:a16="http://schemas.microsoft.com/office/drawing/2014/main" id="{7B61D0C4-F78C-0AD0-A969-EDF8A5D4DA74}"/>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083" name="テキスト ボックス 1082">
              <a:extLst>
                <a:ext uri="{FF2B5EF4-FFF2-40B4-BE49-F238E27FC236}">
                  <a16:creationId xmlns:a16="http://schemas.microsoft.com/office/drawing/2014/main" id="{3F3140F5-2A52-4602-D84D-45E121438565}"/>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2.2</a:t>
              </a:r>
              <a:endParaRPr kumimoji="1" lang="ja-JP" altLang="en-US" sz="4000">
                <a:solidFill>
                  <a:schemeClr val="bg1"/>
                </a:solidFill>
                <a:latin typeface="DIN Alternate" panose="020B0500000000000000" pitchFamily="34" charset="0"/>
              </a:endParaRPr>
            </a:p>
          </p:txBody>
        </p:sp>
      </p:grpSp>
      <p:grpSp>
        <p:nvGrpSpPr>
          <p:cNvPr id="1084" name="グループ化 1083">
            <a:extLst>
              <a:ext uri="{FF2B5EF4-FFF2-40B4-BE49-F238E27FC236}">
                <a16:creationId xmlns:a16="http://schemas.microsoft.com/office/drawing/2014/main" id="{A5D7C069-F34B-A83D-EE71-1509B98779E2}"/>
              </a:ext>
            </a:extLst>
          </p:cNvPr>
          <p:cNvGrpSpPr/>
          <p:nvPr/>
        </p:nvGrpSpPr>
        <p:grpSpPr>
          <a:xfrm>
            <a:off x="8968062" y="3976277"/>
            <a:ext cx="1495484" cy="261610"/>
            <a:chOff x="705841" y="2984398"/>
            <a:chExt cx="1495484" cy="261610"/>
          </a:xfrm>
        </p:grpSpPr>
        <p:sp>
          <p:nvSpPr>
            <p:cNvPr id="1085" name="1つの角を切り取り、1つの角を丸めた四角形 1084">
              <a:extLst>
                <a:ext uri="{FF2B5EF4-FFF2-40B4-BE49-F238E27FC236}">
                  <a16:creationId xmlns:a16="http://schemas.microsoft.com/office/drawing/2014/main" id="{3F87F6A6-AB06-A88E-0161-CE18359E5804}"/>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086" name="テキスト ボックス 1085">
              <a:extLst>
                <a:ext uri="{FF2B5EF4-FFF2-40B4-BE49-F238E27FC236}">
                  <a16:creationId xmlns:a16="http://schemas.microsoft.com/office/drawing/2014/main" id="{7A4A509A-5781-2448-1F98-6F6D0F22F94E}"/>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家庭用ゲーム</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087" name="グループ化 1086">
            <a:extLst>
              <a:ext uri="{FF2B5EF4-FFF2-40B4-BE49-F238E27FC236}">
                <a16:creationId xmlns:a16="http://schemas.microsoft.com/office/drawing/2014/main" id="{3980147D-4777-1E0B-A906-E7595436CCA5}"/>
              </a:ext>
            </a:extLst>
          </p:cNvPr>
          <p:cNvGrpSpPr/>
          <p:nvPr/>
        </p:nvGrpSpPr>
        <p:grpSpPr>
          <a:xfrm>
            <a:off x="9420904" y="4199968"/>
            <a:ext cx="941508" cy="707886"/>
            <a:chOff x="3652516" y="2167874"/>
            <a:chExt cx="941508" cy="707886"/>
          </a:xfrm>
        </p:grpSpPr>
        <p:sp>
          <p:nvSpPr>
            <p:cNvPr id="1152" name="テキスト ボックス 1151">
              <a:extLst>
                <a:ext uri="{FF2B5EF4-FFF2-40B4-BE49-F238E27FC236}">
                  <a16:creationId xmlns:a16="http://schemas.microsoft.com/office/drawing/2014/main" id="{255363C2-88D4-2135-F24F-353448516F38}"/>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153" name="テキスト ボックス 1152">
              <a:extLst>
                <a:ext uri="{FF2B5EF4-FFF2-40B4-BE49-F238E27FC236}">
                  <a16:creationId xmlns:a16="http://schemas.microsoft.com/office/drawing/2014/main" id="{5831CED4-FE01-8243-E7CF-D9AF66A7CA19}"/>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2.4</a:t>
              </a:r>
              <a:endParaRPr kumimoji="1" lang="ja-JP" altLang="en-US" sz="4000">
                <a:solidFill>
                  <a:schemeClr val="bg1"/>
                </a:solidFill>
                <a:latin typeface="DIN Alternate" panose="020B0500000000000000" pitchFamily="34" charset="0"/>
              </a:endParaRPr>
            </a:p>
          </p:txBody>
        </p:sp>
      </p:grpSp>
      <p:cxnSp>
        <p:nvCxnSpPr>
          <p:cNvPr id="1160" name="直線コネクタ 1159">
            <a:extLst>
              <a:ext uri="{FF2B5EF4-FFF2-40B4-BE49-F238E27FC236}">
                <a16:creationId xmlns:a16="http://schemas.microsoft.com/office/drawing/2014/main" id="{1A4B2B85-6BD4-3604-8865-C9B1CB8DA74A}"/>
              </a:ext>
            </a:extLst>
          </p:cNvPr>
          <p:cNvCxnSpPr>
            <a:cxnSpLocks/>
          </p:cNvCxnSpPr>
          <p:nvPr/>
        </p:nvCxnSpPr>
        <p:spPr>
          <a:xfrm>
            <a:off x="653352" y="2275697"/>
            <a:ext cx="5033425" cy="0"/>
          </a:xfrm>
          <a:prstGeom prst="line">
            <a:avLst/>
          </a:prstGeom>
          <a:ln w="1905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62" name="直線コネクタ 1161">
            <a:extLst>
              <a:ext uri="{FF2B5EF4-FFF2-40B4-BE49-F238E27FC236}">
                <a16:creationId xmlns:a16="http://schemas.microsoft.com/office/drawing/2014/main" id="{D1DA2EDB-C40E-5723-7C03-B9ADB4C9A011}"/>
              </a:ext>
            </a:extLst>
          </p:cNvPr>
          <p:cNvCxnSpPr>
            <a:cxnSpLocks/>
          </p:cNvCxnSpPr>
          <p:nvPr/>
        </p:nvCxnSpPr>
        <p:spPr>
          <a:xfrm>
            <a:off x="6199221" y="2275697"/>
            <a:ext cx="5033425" cy="0"/>
          </a:xfrm>
          <a:prstGeom prst="line">
            <a:avLst/>
          </a:prstGeom>
          <a:ln w="1905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15" name="テキスト ボックス 14">
            <a:extLst>
              <a:ext uri="{FF2B5EF4-FFF2-40B4-BE49-F238E27FC236}">
                <a16:creationId xmlns:a16="http://schemas.microsoft.com/office/drawing/2014/main" id="{02048D5D-40F2-5A25-30AB-08FDD37D9CC2}"/>
              </a:ext>
            </a:extLst>
          </p:cNvPr>
          <p:cNvSpPr txBox="1"/>
          <p:nvPr/>
        </p:nvSpPr>
        <p:spPr>
          <a:xfrm>
            <a:off x="8932750" y="3389501"/>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sp>
        <p:nvSpPr>
          <p:cNvPr id="21" name="テキスト ボックス 20">
            <a:extLst>
              <a:ext uri="{FF2B5EF4-FFF2-40B4-BE49-F238E27FC236}">
                <a16:creationId xmlns:a16="http://schemas.microsoft.com/office/drawing/2014/main" id="{32621AD8-08E0-59C2-48F9-F09EA8CDF406}"/>
              </a:ext>
            </a:extLst>
          </p:cNvPr>
          <p:cNvSpPr txBox="1"/>
          <p:nvPr/>
        </p:nvSpPr>
        <p:spPr>
          <a:xfrm>
            <a:off x="6265749" y="4761101"/>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sp>
        <p:nvSpPr>
          <p:cNvPr id="1344" name="テキスト ボックス 1343">
            <a:extLst>
              <a:ext uri="{FF2B5EF4-FFF2-40B4-BE49-F238E27FC236}">
                <a16:creationId xmlns:a16="http://schemas.microsoft.com/office/drawing/2014/main" id="{B3776232-E353-3FBA-A3EE-0C90C5CDD495}"/>
              </a:ext>
            </a:extLst>
          </p:cNvPr>
          <p:cNvSpPr txBox="1"/>
          <p:nvPr/>
        </p:nvSpPr>
        <p:spPr>
          <a:xfrm>
            <a:off x="8954521" y="4761101"/>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sp>
        <p:nvSpPr>
          <p:cNvPr id="1345" name="テキスト ボックス 1344">
            <a:extLst>
              <a:ext uri="{FF2B5EF4-FFF2-40B4-BE49-F238E27FC236}">
                <a16:creationId xmlns:a16="http://schemas.microsoft.com/office/drawing/2014/main" id="{CCD1409D-E462-5243-5AB9-2827EEB86B2E}"/>
              </a:ext>
            </a:extLst>
          </p:cNvPr>
          <p:cNvSpPr txBox="1"/>
          <p:nvPr/>
        </p:nvSpPr>
        <p:spPr>
          <a:xfrm>
            <a:off x="6298407" y="6187129"/>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grpSp>
        <p:nvGrpSpPr>
          <p:cNvPr id="1073" name="グループ化 1072">
            <a:extLst>
              <a:ext uri="{FF2B5EF4-FFF2-40B4-BE49-F238E27FC236}">
                <a16:creationId xmlns:a16="http://schemas.microsoft.com/office/drawing/2014/main" id="{450CEAF9-A50A-107F-A979-4D71325E6301}"/>
              </a:ext>
            </a:extLst>
          </p:cNvPr>
          <p:cNvGrpSpPr/>
          <p:nvPr/>
        </p:nvGrpSpPr>
        <p:grpSpPr>
          <a:xfrm>
            <a:off x="8934658" y="5275916"/>
            <a:ext cx="2322947" cy="1143327"/>
            <a:chOff x="6243978" y="2500346"/>
            <a:chExt cx="2322947" cy="1143327"/>
          </a:xfrm>
        </p:grpSpPr>
        <p:grpSp>
          <p:nvGrpSpPr>
            <p:cNvPr id="1075" name="グループ化 1074">
              <a:extLst>
                <a:ext uri="{FF2B5EF4-FFF2-40B4-BE49-F238E27FC236}">
                  <a16:creationId xmlns:a16="http://schemas.microsoft.com/office/drawing/2014/main" id="{49B2B136-4F14-1A55-B1CA-0B92E21EF81C}"/>
                </a:ext>
              </a:extLst>
            </p:cNvPr>
            <p:cNvGrpSpPr/>
            <p:nvPr/>
          </p:nvGrpSpPr>
          <p:grpSpPr>
            <a:xfrm>
              <a:off x="7799199" y="2500346"/>
              <a:ext cx="767726" cy="922294"/>
              <a:chOff x="2151490" y="2412292"/>
              <a:chExt cx="767726" cy="922294"/>
            </a:xfrm>
          </p:grpSpPr>
          <p:sp>
            <p:nvSpPr>
              <p:cNvPr id="1165" name="正方形/長方形 1164">
                <a:extLst>
                  <a:ext uri="{FF2B5EF4-FFF2-40B4-BE49-F238E27FC236}">
                    <a16:creationId xmlns:a16="http://schemas.microsoft.com/office/drawing/2014/main" id="{A3779306-384E-7B70-BF8F-00D8B22304EC}"/>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6" name="正方形/長方形 1165">
                <a:extLst>
                  <a:ext uri="{FF2B5EF4-FFF2-40B4-BE49-F238E27FC236}">
                    <a16:creationId xmlns:a16="http://schemas.microsoft.com/office/drawing/2014/main" id="{4605068F-CF8D-61B8-7DFC-A85458997292}"/>
                  </a:ext>
                </a:extLst>
              </p:cNvPr>
              <p:cNvSpPr/>
              <p:nvPr/>
            </p:nvSpPr>
            <p:spPr>
              <a:xfrm rot="16200000">
                <a:off x="2576120" y="3093953"/>
                <a:ext cx="253917"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67" name="直線コネクタ 1166">
                <a:extLst>
                  <a:ext uri="{FF2B5EF4-FFF2-40B4-BE49-F238E27FC236}">
                    <a16:creationId xmlns:a16="http://schemas.microsoft.com/office/drawing/2014/main" id="{601C9BF6-AB32-28EB-96A8-55866793AB02}"/>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168" name="テキスト ボックス 1167">
                <a:extLst>
                  <a:ext uri="{FF2B5EF4-FFF2-40B4-BE49-F238E27FC236}">
                    <a16:creationId xmlns:a16="http://schemas.microsoft.com/office/drawing/2014/main" id="{A6FE0C5B-BD4D-E4D6-A806-588198057E61}"/>
                  </a:ext>
                </a:extLst>
              </p:cNvPr>
              <p:cNvSpPr txBox="1"/>
              <p:nvPr/>
            </p:nvSpPr>
            <p:spPr>
              <a:xfrm>
                <a:off x="2517706" y="2833289"/>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18</a:t>
                </a:r>
                <a:endParaRPr kumimoji="1" lang="ja-JP" altLang="en-US" sz="1050">
                  <a:solidFill>
                    <a:schemeClr val="bg1">
                      <a:alpha val="50000"/>
                    </a:schemeClr>
                  </a:solidFill>
                  <a:latin typeface="DIN Alternate" panose="020B0500000000000000" pitchFamily="34" charset="0"/>
                </a:endParaRPr>
              </a:p>
            </p:txBody>
          </p:sp>
          <p:sp>
            <p:nvSpPr>
              <p:cNvPr id="1169" name="テキスト ボックス 1168">
                <a:extLst>
                  <a:ext uri="{FF2B5EF4-FFF2-40B4-BE49-F238E27FC236}">
                    <a16:creationId xmlns:a16="http://schemas.microsoft.com/office/drawing/2014/main" id="{1EDAD3A0-E8DE-A5E1-60F9-C88EE5B1545C}"/>
                  </a:ext>
                </a:extLst>
              </p:cNvPr>
              <p:cNvSpPr txBox="1"/>
              <p:nvPr/>
            </p:nvSpPr>
            <p:spPr>
              <a:xfrm>
                <a:off x="2657606" y="2878136"/>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170" name="テキスト ボックス 1169">
                <a:extLst>
                  <a:ext uri="{FF2B5EF4-FFF2-40B4-BE49-F238E27FC236}">
                    <a16:creationId xmlns:a16="http://schemas.microsoft.com/office/drawing/2014/main" id="{6E876839-03F7-D43F-99B8-684BD1BB8E88}"/>
                  </a:ext>
                </a:extLst>
              </p:cNvPr>
              <p:cNvSpPr txBox="1"/>
              <p:nvPr/>
            </p:nvSpPr>
            <p:spPr>
              <a:xfrm>
                <a:off x="2175191" y="2412292"/>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47</a:t>
                </a:r>
                <a:endParaRPr kumimoji="1" lang="ja-JP" altLang="en-US" sz="1600">
                  <a:solidFill>
                    <a:schemeClr val="bg1"/>
                  </a:solidFill>
                  <a:latin typeface="DIN Alternate" panose="020B0500000000000000" pitchFamily="34" charset="0"/>
                </a:endParaRPr>
              </a:p>
            </p:txBody>
          </p:sp>
          <p:sp>
            <p:nvSpPr>
              <p:cNvPr id="1171" name="テキスト ボックス 1170">
                <a:extLst>
                  <a:ext uri="{FF2B5EF4-FFF2-40B4-BE49-F238E27FC236}">
                    <a16:creationId xmlns:a16="http://schemas.microsoft.com/office/drawing/2014/main" id="{162AA997-417F-CD65-961F-96794B56ACA4}"/>
                  </a:ext>
                </a:extLst>
              </p:cNvPr>
              <p:cNvSpPr txBox="1"/>
              <p:nvPr/>
            </p:nvSpPr>
            <p:spPr>
              <a:xfrm>
                <a:off x="2368106"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cxnSp>
          <p:nvCxnSpPr>
            <p:cNvPr id="1154" name="直線矢印コネクタ 1153">
              <a:extLst>
                <a:ext uri="{FF2B5EF4-FFF2-40B4-BE49-F238E27FC236}">
                  <a16:creationId xmlns:a16="http://schemas.microsoft.com/office/drawing/2014/main" id="{90903292-FBEB-D4EE-12EF-6FEB72B2205C}"/>
                </a:ext>
              </a:extLst>
            </p:cNvPr>
            <p:cNvCxnSpPr>
              <a:cxnSpLocks/>
            </p:cNvCxnSpPr>
            <p:nvPr/>
          </p:nvCxnSpPr>
          <p:spPr>
            <a:xfrm flipH="1" flipV="1">
              <a:off x="8121157" y="2789009"/>
              <a:ext cx="139214" cy="348770"/>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pic>
          <p:nvPicPr>
            <p:cNvPr id="1155" name="図 1154" descr="アイコン&#10;&#10;自動的に生成された説明">
              <a:extLst>
                <a:ext uri="{FF2B5EF4-FFF2-40B4-BE49-F238E27FC236}">
                  <a16:creationId xmlns:a16="http://schemas.microsoft.com/office/drawing/2014/main" id="{EAD8E4F2-39E3-32E2-9EE9-9D2502CFDE84}"/>
                </a:ext>
              </a:extLst>
            </p:cNvPr>
            <p:cNvPicPr>
              <a:picLocks noChangeAspect="1"/>
            </p:cNvPicPr>
            <p:nvPr/>
          </p:nvPicPr>
          <p:blipFill>
            <a:blip r:embed="rId25" cstate="hqprint">
              <a:extLst>
                <a:ext uri="{BEBA8EAE-BF5A-486C-A8C5-ECC9F3942E4B}">
                  <a14:imgProps xmlns:a14="http://schemas.microsoft.com/office/drawing/2010/main">
                    <a14:imgLayer r:embed="rId26">
                      <a14:imgEffect>
                        <a14:brightnessContrast bright="100000"/>
                      </a14:imgEffect>
                    </a14:imgLayer>
                  </a14:imgProps>
                </a:ext>
                <a:ext uri="{28A0092B-C50C-407E-A947-70E740481C1C}">
                  <a14:useLocalDpi xmlns:a14="http://schemas.microsoft.com/office/drawing/2010/main"/>
                </a:ext>
              </a:extLst>
            </a:blip>
            <a:stretch>
              <a:fillRect/>
            </a:stretch>
          </p:blipFill>
          <p:spPr>
            <a:xfrm>
              <a:off x="6268857" y="3031022"/>
              <a:ext cx="513546" cy="369348"/>
            </a:xfrm>
            <a:prstGeom prst="rect">
              <a:avLst/>
            </a:prstGeom>
          </p:spPr>
        </p:pic>
        <p:grpSp>
          <p:nvGrpSpPr>
            <p:cNvPr id="1156" name="グループ化 1155">
              <a:extLst>
                <a:ext uri="{FF2B5EF4-FFF2-40B4-BE49-F238E27FC236}">
                  <a16:creationId xmlns:a16="http://schemas.microsoft.com/office/drawing/2014/main" id="{AB19A28E-AB0E-71D4-38E8-83AEFFA18323}"/>
                </a:ext>
              </a:extLst>
            </p:cNvPr>
            <p:cNvGrpSpPr/>
            <p:nvPr/>
          </p:nvGrpSpPr>
          <p:grpSpPr>
            <a:xfrm>
              <a:off x="6273750" y="2578601"/>
              <a:ext cx="1495484" cy="261610"/>
              <a:chOff x="705841" y="2984398"/>
              <a:chExt cx="1495484" cy="261610"/>
            </a:xfrm>
          </p:grpSpPr>
          <p:sp>
            <p:nvSpPr>
              <p:cNvPr id="1163" name="1つの角を切り取り、1つの角を丸めた四角形 1162">
                <a:extLst>
                  <a:ext uri="{FF2B5EF4-FFF2-40B4-BE49-F238E27FC236}">
                    <a16:creationId xmlns:a16="http://schemas.microsoft.com/office/drawing/2014/main" id="{D22ED29E-09F5-77E5-53E9-B45D0DCF2092}"/>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164" name="テキスト ボックス 1163">
                <a:extLst>
                  <a:ext uri="{FF2B5EF4-FFF2-40B4-BE49-F238E27FC236}">
                    <a16:creationId xmlns:a16="http://schemas.microsoft.com/office/drawing/2014/main" id="{6BD153B4-26EC-82C6-2EC7-2CBFFECA7AA8}"/>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自家用車</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157" name="グループ化 1156">
              <a:extLst>
                <a:ext uri="{FF2B5EF4-FFF2-40B4-BE49-F238E27FC236}">
                  <a16:creationId xmlns:a16="http://schemas.microsoft.com/office/drawing/2014/main" id="{65857156-AB80-7F88-6B71-AA13DB058F78}"/>
                </a:ext>
              </a:extLst>
            </p:cNvPr>
            <p:cNvGrpSpPr/>
            <p:nvPr/>
          </p:nvGrpSpPr>
          <p:grpSpPr>
            <a:xfrm>
              <a:off x="6760005" y="2815325"/>
              <a:ext cx="941508" cy="707886"/>
              <a:chOff x="3652516" y="2167874"/>
              <a:chExt cx="941508" cy="707886"/>
            </a:xfrm>
          </p:grpSpPr>
          <p:sp>
            <p:nvSpPr>
              <p:cNvPr id="1159" name="テキスト ボックス 1158">
                <a:extLst>
                  <a:ext uri="{FF2B5EF4-FFF2-40B4-BE49-F238E27FC236}">
                    <a16:creationId xmlns:a16="http://schemas.microsoft.com/office/drawing/2014/main" id="{D5A785EE-681E-D988-4C61-429F5C16D234}"/>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161" name="テキスト ボックス 1160">
                <a:extLst>
                  <a:ext uri="{FF2B5EF4-FFF2-40B4-BE49-F238E27FC236}">
                    <a16:creationId xmlns:a16="http://schemas.microsoft.com/office/drawing/2014/main" id="{FA209FBF-7115-5BB7-480C-354FB34A9A12}"/>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2.6</a:t>
                </a:r>
                <a:endParaRPr kumimoji="1" lang="ja-JP" altLang="en-US" sz="4000">
                  <a:solidFill>
                    <a:schemeClr val="bg1"/>
                  </a:solidFill>
                  <a:latin typeface="DIN Alternate" panose="020B0500000000000000" pitchFamily="34" charset="0"/>
                </a:endParaRPr>
              </a:p>
            </p:txBody>
          </p:sp>
        </p:grpSp>
        <p:sp>
          <p:nvSpPr>
            <p:cNvPr id="1158" name="テキスト ボックス 1157">
              <a:extLst>
                <a:ext uri="{FF2B5EF4-FFF2-40B4-BE49-F238E27FC236}">
                  <a16:creationId xmlns:a16="http://schemas.microsoft.com/office/drawing/2014/main" id="{BD96BFBD-DEEC-FC84-DB9D-515F60CC2F20}"/>
                </a:ext>
              </a:extLst>
            </p:cNvPr>
            <p:cNvSpPr txBox="1"/>
            <p:nvPr/>
          </p:nvSpPr>
          <p:spPr>
            <a:xfrm>
              <a:off x="6243978" y="3389501"/>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grpSp>
      <p:grpSp>
        <p:nvGrpSpPr>
          <p:cNvPr id="1172" name="グループ化 1171">
            <a:extLst>
              <a:ext uri="{FF2B5EF4-FFF2-40B4-BE49-F238E27FC236}">
                <a16:creationId xmlns:a16="http://schemas.microsoft.com/office/drawing/2014/main" id="{54D82E12-599E-2AB3-4C2C-3E14A4FCCC8A}"/>
              </a:ext>
            </a:extLst>
          </p:cNvPr>
          <p:cNvGrpSpPr/>
          <p:nvPr/>
        </p:nvGrpSpPr>
        <p:grpSpPr>
          <a:xfrm>
            <a:off x="6273716" y="2519574"/>
            <a:ext cx="2228124" cy="1147124"/>
            <a:chOff x="8965306" y="5294177"/>
            <a:chExt cx="2228124" cy="1147124"/>
          </a:xfrm>
        </p:grpSpPr>
        <p:sp>
          <p:nvSpPr>
            <p:cNvPr id="1173" name="テキスト ボックス 1172">
              <a:extLst>
                <a:ext uri="{FF2B5EF4-FFF2-40B4-BE49-F238E27FC236}">
                  <a16:creationId xmlns:a16="http://schemas.microsoft.com/office/drawing/2014/main" id="{8FDAA2C3-676F-6FA4-29E7-7D2B125900BA}"/>
                </a:ext>
              </a:extLst>
            </p:cNvPr>
            <p:cNvSpPr txBox="1"/>
            <p:nvPr/>
          </p:nvSpPr>
          <p:spPr>
            <a:xfrm>
              <a:off x="8987179" y="6187129"/>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a:t>
              </a:r>
              <a:r>
                <a:rPr lang="ja-JP" altLang="en-US" sz="800">
                  <a:solidFill>
                    <a:schemeClr val="bg1"/>
                  </a:solidFill>
                  <a:latin typeface="Hiragino Sans W3" panose="020B0400000000000000" pitchFamily="34" charset="-128"/>
                  <a:ea typeface="Hiragino Sans W3" panose="020B0400000000000000" pitchFamily="34" charset="-128"/>
                </a:rPr>
                <a:t>毎月の購入有無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grpSp>
          <p:nvGrpSpPr>
            <p:cNvPr id="1174" name="グループ化 1173">
              <a:extLst>
                <a:ext uri="{FF2B5EF4-FFF2-40B4-BE49-F238E27FC236}">
                  <a16:creationId xmlns:a16="http://schemas.microsoft.com/office/drawing/2014/main" id="{24086118-6DA1-D4FB-FC06-26618E2F5211}"/>
                </a:ext>
              </a:extLst>
            </p:cNvPr>
            <p:cNvGrpSpPr/>
            <p:nvPr/>
          </p:nvGrpSpPr>
          <p:grpSpPr>
            <a:xfrm>
              <a:off x="8965306" y="5294177"/>
              <a:ext cx="2228124" cy="988892"/>
              <a:chOff x="8965306" y="5294177"/>
              <a:chExt cx="2228124" cy="988892"/>
            </a:xfrm>
          </p:grpSpPr>
          <p:grpSp>
            <p:nvGrpSpPr>
              <p:cNvPr id="1175" name="グループ化 1174">
                <a:extLst>
                  <a:ext uri="{FF2B5EF4-FFF2-40B4-BE49-F238E27FC236}">
                    <a16:creationId xmlns:a16="http://schemas.microsoft.com/office/drawing/2014/main" id="{6D63B696-92F5-3E66-58A8-0E28F0E4D7EA}"/>
                  </a:ext>
                </a:extLst>
              </p:cNvPr>
              <p:cNvGrpSpPr/>
              <p:nvPr/>
            </p:nvGrpSpPr>
            <p:grpSpPr>
              <a:xfrm>
                <a:off x="10425704" y="5294177"/>
                <a:ext cx="767726" cy="911798"/>
                <a:chOff x="2151490" y="2422788"/>
                <a:chExt cx="767726" cy="911798"/>
              </a:xfrm>
            </p:grpSpPr>
            <p:sp>
              <p:nvSpPr>
                <p:cNvPr id="1184" name="正方形/長方形 1183">
                  <a:extLst>
                    <a:ext uri="{FF2B5EF4-FFF2-40B4-BE49-F238E27FC236}">
                      <a16:creationId xmlns:a16="http://schemas.microsoft.com/office/drawing/2014/main" id="{C847C01B-FAB1-D0FE-2426-6B940A94929E}"/>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5" name="正方形/長方形 1184">
                  <a:extLst>
                    <a:ext uri="{FF2B5EF4-FFF2-40B4-BE49-F238E27FC236}">
                      <a16:creationId xmlns:a16="http://schemas.microsoft.com/office/drawing/2014/main" id="{21504999-8E54-E488-CC2B-41BD5AC285BE}"/>
                    </a:ext>
                  </a:extLst>
                </p:cNvPr>
                <p:cNvSpPr/>
                <p:nvPr/>
              </p:nvSpPr>
              <p:spPr>
                <a:xfrm rot="16200000">
                  <a:off x="2502631" y="3020464"/>
                  <a:ext cx="400895"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86" name="直線コネクタ 1185">
                  <a:extLst>
                    <a:ext uri="{FF2B5EF4-FFF2-40B4-BE49-F238E27FC236}">
                      <a16:creationId xmlns:a16="http://schemas.microsoft.com/office/drawing/2014/main" id="{F1975752-3626-09BF-03F4-E836705B765E}"/>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187" name="テキスト ボックス 1186">
                  <a:extLst>
                    <a:ext uri="{FF2B5EF4-FFF2-40B4-BE49-F238E27FC236}">
                      <a16:creationId xmlns:a16="http://schemas.microsoft.com/office/drawing/2014/main" id="{43AE31D3-B276-3F99-07B5-4C20581BA7FE}"/>
                    </a:ext>
                  </a:extLst>
                </p:cNvPr>
                <p:cNvSpPr txBox="1"/>
                <p:nvPr/>
              </p:nvSpPr>
              <p:spPr>
                <a:xfrm>
                  <a:off x="2517706" y="2692506"/>
                  <a:ext cx="312906" cy="253916"/>
                </a:xfrm>
                <a:prstGeom prst="rect">
                  <a:avLst/>
                </a:prstGeom>
                <a:noFill/>
              </p:spPr>
              <p:txBody>
                <a:bodyPr wrap="none" rtlCol="0">
                  <a:spAutoFit/>
                </a:bodyPr>
                <a:lstStyle/>
                <a:p>
                  <a:r>
                    <a:rPr lang="en-US" altLang="ja-JP" sz="1050" dirty="0">
                      <a:solidFill>
                        <a:schemeClr val="bg1">
                          <a:alpha val="50000"/>
                        </a:schemeClr>
                      </a:solidFill>
                      <a:latin typeface="DIN Alternate" panose="020B0500000000000000" pitchFamily="34" charset="0"/>
                    </a:rPr>
                    <a:t>48</a:t>
                  </a:r>
                  <a:endParaRPr kumimoji="1" lang="ja-JP" altLang="en-US" sz="1050">
                    <a:solidFill>
                      <a:schemeClr val="bg1">
                        <a:alpha val="50000"/>
                      </a:schemeClr>
                    </a:solidFill>
                    <a:latin typeface="DIN Alternate" panose="020B0500000000000000" pitchFamily="34" charset="0"/>
                  </a:endParaRPr>
                </a:p>
              </p:txBody>
            </p:sp>
            <p:sp>
              <p:nvSpPr>
                <p:cNvPr id="1188" name="テキスト ボックス 1187">
                  <a:extLst>
                    <a:ext uri="{FF2B5EF4-FFF2-40B4-BE49-F238E27FC236}">
                      <a16:creationId xmlns:a16="http://schemas.microsoft.com/office/drawing/2014/main" id="{78E10CAB-2F3F-BC24-8BCE-A74166D01EA1}"/>
                    </a:ext>
                  </a:extLst>
                </p:cNvPr>
                <p:cNvSpPr txBox="1"/>
                <p:nvPr/>
              </p:nvSpPr>
              <p:spPr>
                <a:xfrm>
                  <a:off x="2657606" y="2737353"/>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189" name="テキスト ボックス 1188">
                  <a:extLst>
                    <a:ext uri="{FF2B5EF4-FFF2-40B4-BE49-F238E27FC236}">
                      <a16:creationId xmlns:a16="http://schemas.microsoft.com/office/drawing/2014/main" id="{41356715-DAC2-A16E-0828-BA9221FB2B82}"/>
                    </a:ext>
                  </a:extLst>
                </p:cNvPr>
                <p:cNvSpPr txBox="1"/>
                <p:nvPr/>
              </p:nvSpPr>
              <p:spPr>
                <a:xfrm>
                  <a:off x="2174709" y="2422788"/>
                  <a:ext cx="380232" cy="338554"/>
                </a:xfrm>
                <a:prstGeom prst="rect">
                  <a:avLst/>
                </a:prstGeom>
                <a:noFill/>
              </p:spPr>
              <p:txBody>
                <a:bodyPr wrap="none" rtlCol="0">
                  <a:spAutoFit/>
                </a:bodyPr>
                <a:lstStyle/>
                <a:p>
                  <a:r>
                    <a:rPr kumimoji="1" lang="en-US" altLang="ja-JP" sz="1600" dirty="0">
                      <a:solidFill>
                        <a:schemeClr val="bg1"/>
                      </a:solidFill>
                      <a:latin typeface="DIN Alternate" panose="020B0500000000000000" pitchFamily="34" charset="0"/>
                    </a:rPr>
                    <a:t>70</a:t>
                  </a:r>
                  <a:endParaRPr kumimoji="1" lang="ja-JP" altLang="en-US" sz="1600">
                    <a:solidFill>
                      <a:schemeClr val="bg1"/>
                    </a:solidFill>
                    <a:latin typeface="DIN Alternate" panose="020B0500000000000000" pitchFamily="34" charset="0"/>
                  </a:endParaRPr>
                </a:p>
              </p:txBody>
            </p:sp>
            <p:sp>
              <p:nvSpPr>
                <p:cNvPr id="1190" name="テキスト ボックス 1189">
                  <a:extLst>
                    <a:ext uri="{FF2B5EF4-FFF2-40B4-BE49-F238E27FC236}">
                      <a16:creationId xmlns:a16="http://schemas.microsoft.com/office/drawing/2014/main" id="{1234B7CF-1F9D-4D35-0A08-0A0D1A5EC2A5}"/>
                    </a:ext>
                  </a:extLst>
                </p:cNvPr>
                <p:cNvSpPr txBox="1"/>
                <p:nvPr/>
              </p:nvSpPr>
              <p:spPr>
                <a:xfrm>
                  <a:off x="2379257"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cxnSp>
            <p:nvCxnSpPr>
              <p:cNvPr id="1176" name="直線矢印コネクタ 1175">
                <a:extLst>
                  <a:ext uri="{FF2B5EF4-FFF2-40B4-BE49-F238E27FC236}">
                    <a16:creationId xmlns:a16="http://schemas.microsoft.com/office/drawing/2014/main" id="{0B6E717C-5E9A-EA8D-6908-1A295B5325B3}"/>
                  </a:ext>
                </a:extLst>
              </p:cNvPr>
              <p:cNvCxnSpPr>
                <a:cxnSpLocks/>
              </p:cNvCxnSpPr>
              <p:nvPr/>
            </p:nvCxnSpPr>
            <p:spPr>
              <a:xfrm flipH="1" flipV="1">
                <a:off x="10740379" y="5572395"/>
                <a:ext cx="128420" cy="216000"/>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grpSp>
            <p:nvGrpSpPr>
              <p:cNvPr id="1177" name="グループ化 1176">
                <a:extLst>
                  <a:ext uri="{FF2B5EF4-FFF2-40B4-BE49-F238E27FC236}">
                    <a16:creationId xmlns:a16="http://schemas.microsoft.com/office/drawing/2014/main" id="{7C42D523-7BEB-72DB-EA03-A2F7A58A331A}"/>
                  </a:ext>
                </a:extLst>
              </p:cNvPr>
              <p:cNvGrpSpPr/>
              <p:nvPr/>
            </p:nvGrpSpPr>
            <p:grpSpPr>
              <a:xfrm>
                <a:off x="8965306" y="5351035"/>
                <a:ext cx="1495484" cy="261610"/>
                <a:chOff x="705841" y="2984398"/>
                <a:chExt cx="1495484" cy="261610"/>
              </a:xfrm>
            </p:grpSpPr>
            <p:sp>
              <p:nvSpPr>
                <p:cNvPr id="1182" name="1つの角を切り取り、1つの角を丸めた四角形 1181">
                  <a:extLst>
                    <a:ext uri="{FF2B5EF4-FFF2-40B4-BE49-F238E27FC236}">
                      <a16:creationId xmlns:a16="http://schemas.microsoft.com/office/drawing/2014/main" id="{AE75454F-AC15-3A91-591B-5D8CBEA25485}"/>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183" name="テキスト ボックス 1182">
                  <a:extLst>
                    <a:ext uri="{FF2B5EF4-FFF2-40B4-BE49-F238E27FC236}">
                      <a16:creationId xmlns:a16="http://schemas.microsoft.com/office/drawing/2014/main" id="{7FC4D228-71D6-74F2-E125-175A0F49F43B}"/>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お酒</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外食含む</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endParaRPr kumimoji="1" lang="en-US" altLang="ja-JP" sz="16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178" name="グループ化 1177">
                <a:extLst>
                  <a:ext uri="{FF2B5EF4-FFF2-40B4-BE49-F238E27FC236}">
                    <a16:creationId xmlns:a16="http://schemas.microsoft.com/office/drawing/2014/main" id="{BD44451D-0C20-EBA5-DEA7-9DA87E68793E}"/>
                  </a:ext>
                </a:extLst>
              </p:cNvPr>
              <p:cNvGrpSpPr/>
              <p:nvPr/>
            </p:nvGrpSpPr>
            <p:grpSpPr>
              <a:xfrm>
                <a:off x="9418794" y="5575183"/>
                <a:ext cx="941508" cy="707886"/>
                <a:chOff x="3652516" y="2167874"/>
                <a:chExt cx="941508" cy="707886"/>
              </a:xfrm>
            </p:grpSpPr>
            <p:sp>
              <p:nvSpPr>
                <p:cNvPr id="1180" name="テキスト ボックス 1179">
                  <a:extLst>
                    <a:ext uri="{FF2B5EF4-FFF2-40B4-BE49-F238E27FC236}">
                      <a16:creationId xmlns:a16="http://schemas.microsoft.com/office/drawing/2014/main" id="{551A7BFD-D18B-1A89-04FE-746B0E5329A4}"/>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181" name="テキスト ボックス 1180">
                  <a:extLst>
                    <a:ext uri="{FF2B5EF4-FFF2-40B4-BE49-F238E27FC236}">
                      <a16:creationId xmlns:a16="http://schemas.microsoft.com/office/drawing/2014/main" id="{729659E0-52F0-CCE3-9F13-02BD6D8E2DBA}"/>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1.4</a:t>
                  </a:r>
                  <a:endParaRPr kumimoji="1" lang="ja-JP" altLang="en-US" sz="4000">
                    <a:solidFill>
                      <a:schemeClr val="bg1"/>
                    </a:solidFill>
                    <a:latin typeface="DIN Alternate" panose="020B0500000000000000" pitchFamily="34" charset="0"/>
                  </a:endParaRPr>
                </a:p>
              </p:txBody>
            </p:sp>
          </p:grpSp>
          <p:pic>
            <p:nvPicPr>
              <p:cNvPr id="1179" name="図 1178" descr="黒いバックグラウンドの前に立っている&#10;&#10;低い精度で自動的に生成された説明">
                <a:extLst>
                  <a:ext uri="{FF2B5EF4-FFF2-40B4-BE49-F238E27FC236}">
                    <a16:creationId xmlns:a16="http://schemas.microsoft.com/office/drawing/2014/main" id="{34C056A1-8867-496E-DBCA-D92938457B23}"/>
                  </a:ext>
                </a:extLst>
              </p:cNvPr>
              <p:cNvPicPr>
                <a:picLocks noChangeAspect="1"/>
              </p:cNvPicPr>
              <p:nvPr/>
            </p:nvPicPr>
            <p:blipFill>
              <a:blip r:embed="rId27" cstate="hqprint">
                <a:extLst>
                  <a:ext uri="{BEBA8EAE-BF5A-486C-A8C5-ECC9F3942E4B}">
                    <a14:imgProps xmlns:a14="http://schemas.microsoft.com/office/drawing/2010/main">
                      <a14:imgLayer r:embed="rId28">
                        <a14:imgEffect>
                          <a14:brightnessContrast bright="100000"/>
                        </a14:imgEffect>
                      </a14:imgLayer>
                    </a14:imgProps>
                  </a:ext>
                  <a:ext uri="{28A0092B-C50C-407E-A947-70E740481C1C}">
                    <a14:useLocalDpi xmlns:a14="http://schemas.microsoft.com/office/drawing/2010/main"/>
                  </a:ext>
                </a:extLst>
              </a:blip>
              <a:stretch>
                <a:fillRect/>
              </a:stretch>
            </p:blipFill>
            <p:spPr>
              <a:xfrm>
                <a:off x="9090192" y="5671313"/>
                <a:ext cx="298727" cy="511755"/>
              </a:xfrm>
              <a:prstGeom prst="rect">
                <a:avLst/>
              </a:prstGeom>
            </p:spPr>
          </p:pic>
        </p:grpSp>
      </p:grpSp>
      <p:sp>
        <p:nvSpPr>
          <p:cNvPr id="8" name="正方形/長方形 7">
            <a:extLst>
              <a:ext uri="{FF2B5EF4-FFF2-40B4-BE49-F238E27FC236}">
                <a16:creationId xmlns:a16="http://schemas.microsoft.com/office/drawing/2014/main" id="{B2642905-D846-CC4B-3597-A866B14F248F}"/>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863336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夜の都会の景色&#10;&#10;自動的に生成された説明">
            <a:extLst>
              <a:ext uri="{FF2B5EF4-FFF2-40B4-BE49-F238E27FC236}">
                <a16:creationId xmlns:a16="http://schemas.microsoft.com/office/drawing/2014/main" id="{BD15C4FC-A7F0-0896-45BC-7F184BE5B5B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803419" y="0"/>
            <a:ext cx="4391189" cy="6857999"/>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1" y="0"/>
            <a:ext cx="8432801" cy="6858000"/>
          </a:xfrm>
          <a:prstGeom prst="rect">
            <a:avLst/>
          </a:prstGeom>
        </p:spPr>
      </p:pic>
      <p:sp>
        <p:nvSpPr>
          <p:cNvPr id="2" name="正方形/長方形 1">
            <a:extLst>
              <a:ext uri="{FF2B5EF4-FFF2-40B4-BE49-F238E27FC236}">
                <a16:creationId xmlns:a16="http://schemas.microsoft.com/office/drawing/2014/main" id="{B7FC0771-5689-5F4E-A4FB-583AA796DAE0}"/>
              </a:ext>
            </a:extLst>
          </p:cNvPr>
          <p:cNvSpPr/>
          <p:nvPr/>
        </p:nvSpPr>
        <p:spPr>
          <a:xfrm>
            <a:off x="7452271" y="0"/>
            <a:ext cx="3671778" cy="736687"/>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7" name="正方形/長方形 56">
            <a:extLst>
              <a:ext uri="{FF2B5EF4-FFF2-40B4-BE49-F238E27FC236}">
                <a16:creationId xmlns:a16="http://schemas.microsoft.com/office/drawing/2014/main" id="{B3064673-2AAF-CA42-997E-512654EFCD08}"/>
              </a:ext>
            </a:extLst>
          </p:cNvPr>
          <p:cNvSpPr/>
          <p:nvPr/>
        </p:nvSpPr>
        <p:spPr>
          <a:xfrm>
            <a:off x="7452271" y="364708"/>
            <a:ext cx="1974659" cy="813516"/>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3" name="正方形/長方形 12">
            <a:extLst>
              <a:ext uri="{FF2B5EF4-FFF2-40B4-BE49-F238E27FC236}">
                <a16:creationId xmlns:a16="http://schemas.microsoft.com/office/drawing/2014/main" id="{773A8196-FA5B-5943-A1EF-DAFA889BA832}"/>
              </a:ext>
            </a:extLst>
          </p:cNvPr>
          <p:cNvSpPr/>
          <p:nvPr/>
        </p:nvSpPr>
        <p:spPr>
          <a:xfrm>
            <a:off x="504071" y="6623137"/>
            <a:ext cx="3875721"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(2024</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6</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endParaRPr lang="ja-JP" altLang="en-US" sz="600">
              <a:solidFill>
                <a:schemeClr val="bg1"/>
              </a:solidFill>
              <a:latin typeface="Hiragino Sans W3" panose="020B0400000000000000" pitchFamily="34" charset="-128"/>
              <a:ea typeface="Hiragino Sans W3" panose="020B0400000000000000" pitchFamily="34" charset="-128"/>
            </a:endParaRPr>
          </a:p>
        </p:txBody>
      </p:sp>
      <p:sp>
        <p:nvSpPr>
          <p:cNvPr id="10" name="テキスト ボックス 9">
            <a:extLst>
              <a:ext uri="{FF2B5EF4-FFF2-40B4-BE49-F238E27FC236}">
                <a16:creationId xmlns:a16="http://schemas.microsoft.com/office/drawing/2014/main" id="{DA4F0A6F-0673-2864-C293-E08F65FC7722}"/>
              </a:ext>
            </a:extLst>
          </p:cNvPr>
          <p:cNvSpPr txBox="1"/>
          <p:nvPr/>
        </p:nvSpPr>
        <p:spPr>
          <a:xfrm>
            <a:off x="474584" y="569978"/>
            <a:ext cx="7277241" cy="1139414"/>
          </a:xfrm>
          <a:prstGeom prst="rect">
            <a:avLst/>
          </a:prstGeom>
          <a:noFill/>
          <a:effectLst/>
        </p:spPr>
        <p:txBody>
          <a:bodyPr wrap="square" rtlCol="0">
            <a:spAutoFit/>
          </a:bodyPr>
          <a:lstStyle/>
          <a:p>
            <a:r>
              <a:rPr lang="ja-JP" altLang="en-US" sz="2400" b="1" spc="300">
                <a:solidFill>
                  <a:schemeClr val="bg1"/>
                </a:solidFill>
                <a:latin typeface="DIN Alternate" panose="020B0500000000000000" pitchFamily="34" charset="0"/>
                <a:ea typeface="Hiragino Sans W7" panose="020B0400000000000000" pitchFamily="34" charset="-128"/>
              </a:rPr>
              <a:t>約</a:t>
            </a:r>
            <a:r>
              <a:rPr lang="en-US" altLang="ja-JP" b="1" dirty="0">
                <a:solidFill>
                  <a:schemeClr val="bg1"/>
                </a:solidFill>
                <a:latin typeface="DIN Alternate" panose="020B0500000000000000" pitchFamily="34" charset="0"/>
                <a:ea typeface="Hiragino Sans W7" panose="020B0400000000000000" pitchFamily="34" charset="-128"/>
              </a:rPr>
              <a:t> </a:t>
            </a:r>
            <a:r>
              <a:rPr lang="en-US" altLang="ja-JP" sz="3200" b="1" dirty="0">
                <a:solidFill>
                  <a:schemeClr val="bg1"/>
                </a:solidFill>
                <a:latin typeface="DIN Alternate" panose="020B0500000000000000" pitchFamily="34" charset="0"/>
                <a:ea typeface="Hiragino Sans W7" panose="020B0400000000000000" pitchFamily="34" charset="-128"/>
              </a:rPr>
              <a:t>4</a:t>
            </a:r>
            <a:r>
              <a:rPr lang="en-US" altLang="ja-JP" sz="2000" b="1" dirty="0">
                <a:solidFill>
                  <a:schemeClr val="bg1"/>
                </a:solidFill>
                <a:latin typeface="DIN Alternate" panose="020B0500000000000000" pitchFamily="34" charset="0"/>
                <a:ea typeface="Hiragino Sans W7" panose="020B0400000000000000" pitchFamily="34" charset="-128"/>
              </a:rPr>
              <a:t> </a:t>
            </a:r>
            <a:r>
              <a:rPr lang="ja-JP" altLang="en-US" sz="2400" b="1" spc="300">
                <a:solidFill>
                  <a:schemeClr val="bg1"/>
                </a:solidFill>
                <a:latin typeface="DIN Alternate" panose="020B0500000000000000" pitchFamily="34" charset="0"/>
                <a:ea typeface="Hiragino Sans W7" panose="020B0400000000000000" pitchFamily="34" charset="-128"/>
              </a:rPr>
              <a:t>割が保有資産</a:t>
            </a:r>
            <a:r>
              <a:rPr lang="en-US" altLang="ja-JP" sz="2400" b="1" dirty="0">
                <a:solidFill>
                  <a:schemeClr val="bg1"/>
                </a:solidFill>
                <a:latin typeface="DIN Alternate" panose="020B0500000000000000" pitchFamily="34" charset="0"/>
                <a:ea typeface="Hiragino Sans W7" panose="020B0400000000000000" pitchFamily="34" charset="-128"/>
              </a:rPr>
              <a:t> </a:t>
            </a:r>
            <a:r>
              <a:rPr lang="en-US" altLang="ja-JP" sz="3600" b="1" dirty="0">
                <a:solidFill>
                  <a:schemeClr val="bg1"/>
                </a:solidFill>
                <a:latin typeface="DIN Alternate" panose="020B0500000000000000" pitchFamily="34" charset="0"/>
                <a:ea typeface="Hiragino Sans W7" panose="020B0400000000000000" pitchFamily="34" charset="-128"/>
              </a:rPr>
              <a:t>1,000 </a:t>
            </a:r>
            <a:r>
              <a:rPr lang="ja-JP" altLang="en-US" sz="2400" b="1" spc="300">
                <a:solidFill>
                  <a:schemeClr val="bg1"/>
                </a:solidFill>
                <a:latin typeface="DIN Alternate" panose="020B0500000000000000" pitchFamily="34" charset="0"/>
                <a:ea typeface="Hiragino Sans W7" panose="020B0400000000000000" pitchFamily="34" charset="-128"/>
              </a:rPr>
              <a:t>万円以上で</a:t>
            </a:r>
            <a:endParaRPr lang="en-US" altLang="ja-JP" sz="2400" b="1" spc="300"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ja-JP" altLang="en-US" sz="2400" b="1" spc="300">
                <a:solidFill>
                  <a:schemeClr val="bg1"/>
                </a:solidFill>
                <a:latin typeface="DIN Alternate" panose="020B0500000000000000" pitchFamily="34" charset="0"/>
                <a:ea typeface="Hiragino Sans W7" panose="020B0400000000000000" pitchFamily="34" charset="-128"/>
              </a:rPr>
              <a:t>様々な投資商品への投資意向も高い</a:t>
            </a:r>
            <a:endParaRPr lang="en-US" altLang="ja-JP" sz="2400" b="1" spc="300" dirty="0">
              <a:solidFill>
                <a:schemeClr val="bg1"/>
              </a:solidFill>
              <a:latin typeface="DIN Alternate" panose="020B0500000000000000" pitchFamily="34" charset="0"/>
              <a:ea typeface="Hiragino Sans W7" panose="020B0400000000000000" pitchFamily="34" charset="-128"/>
            </a:endParaRPr>
          </a:p>
        </p:txBody>
      </p:sp>
      <p:sp>
        <p:nvSpPr>
          <p:cNvPr id="58" name="テキスト ボックス 57">
            <a:extLst>
              <a:ext uri="{FF2B5EF4-FFF2-40B4-BE49-F238E27FC236}">
                <a16:creationId xmlns:a16="http://schemas.microsoft.com/office/drawing/2014/main" id="{B9B9C2E7-99CD-A5F5-88E8-D300FDA10F3D}"/>
              </a:ext>
            </a:extLst>
          </p:cNvPr>
          <p:cNvSpPr txBox="1"/>
          <p:nvPr/>
        </p:nvSpPr>
        <p:spPr>
          <a:xfrm>
            <a:off x="5347050" y="2295782"/>
            <a:ext cx="2012089" cy="307777"/>
          </a:xfrm>
          <a:prstGeom prst="rect">
            <a:avLst/>
          </a:prstGeom>
          <a:noFill/>
        </p:spPr>
        <p:txBody>
          <a:bodyPr wrap="none" rtlCol="0">
            <a:spAutoFit/>
          </a:bodyPr>
          <a:lstStyle/>
          <a:p>
            <a:r>
              <a:rPr kumimoji="1" lang="ja-JP" altLang="en-US" sz="1400">
                <a:solidFill>
                  <a:schemeClr val="bg1"/>
                </a:solidFill>
                <a:latin typeface="Hiragino Sans W5" panose="020B0400000000000000" pitchFamily="34" charset="-128"/>
                <a:ea typeface="Hiragino Sans W5" panose="020B0400000000000000" pitchFamily="34" charset="-128"/>
              </a:rPr>
              <a:t>保有している投資商品</a:t>
            </a:r>
          </a:p>
        </p:txBody>
      </p:sp>
      <p:cxnSp>
        <p:nvCxnSpPr>
          <p:cNvPr id="62" name="直線コネクタ 61">
            <a:extLst>
              <a:ext uri="{FF2B5EF4-FFF2-40B4-BE49-F238E27FC236}">
                <a16:creationId xmlns:a16="http://schemas.microsoft.com/office/drawing/2014/main" id="{077395E2-925D-6FC3-8F6C-8D9E800E4618}"/>
              </a:ext>
            </a:extLst>
          </p:cNvPr>
          <p:cNvCxnSpPr>
            <a:cxnSpLocks/>
          </p:cNvCxnSpPr>
          <p:nvPr/>
        </p:nvCxnSpPr>
        <p:spPr>
          <a:xfrm>
            <a:off x="4524079" y="2630183"/>
            <a:ext cx="356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71" name="グラフ 70">
            <a:extLst>
              <a:ext uri="{FF2B5EF4-FFF2-40B4-BE49-F238E27FC236}">
                <a16:creationId xmlns:a16="http://schemas.microsoft.com/office/drawing/2014/main" id="{CEFFD111-2416-9DD2-ED89-6FA5C9143880}"/>
              </a:ext>
            </a:extLst>
          </p:cNvPr>
          <p:cNvGraphicFramePr>
            <a:graphicFrameLocks/>
          </p:cNvGraphicFramePr>
          <p:nvPr>
            <p:extLst>
              <p:ext uri="{D42A27DB-BD31-4B8C-83A1-F6EECF244321}">
                <p14:modId xmlns:p14="http://schemas.microsoft.com/office/powerpoint/2010/main" val="2217813156"/>
              </p:ext>
            </p:extLst>
          </p:nvPr>
        </p:nvGraphicFramePr>
        <p:xfrm>
          <a:off x="4374277" y="2630183"/>
          <a:ext cx="3883955" cy="3714863"/>
        </p:xfrm>
        <a:graphic>
          <a:graphicData uri="http://schemas.openxmlformats.org/drawingml/2006/chart">
            <c:chart xmlns:c="http://schemas.openxmlformats.org/drawingml/2006/chart" xmlns:r="http://schemas.openxmlformats.org/officeDocument/2006/relationships" r:id="rId5"/>
          </a:graphicData>
        </a:graphic>
      </p:graphicFrame>
      <p:cxnSp>
        <p:nvCxnSpPr>
          <p:cNvPr id="72" name="直線コネクタ 71">
            <a:extLst>
              <a:ext uri="{FF2B5EF4-FFF2-40B4-BE49-F238E27FC236}">
                <a16:creationId xmlns:a16="http://schemas.microsoft.com/office/drawing/2014/main" id="{1F43622B-2EEF-E69E-95F8-050C2989FE53}"/>
              </a:ext>
            </a:extLst>
          </p:cNvPr>
          <p:cNvCxnSpPr>
            <a:cxnSpLocks/>
          </p:cNvCxnSpPr>
          <p:nvPr/>
        </p:nvCxnSpPr>
        <p:spPr>
          <a:xfrm>
            <a:off x="732008" y="2643630"/>
            <a:ext cx="356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テキスト ボックス 72">
            <a:extLst>
              <a:ext uri="{FF2B5EF4-FFF2-40B4-BE49-F238E27FC236}">
                <a16:creationId xmlns:a16="http://schemas.microsoft.com/office/drawing/2014/main" id="{52430721-F223-0C57-6EFF-63BBC5E0903C}"/>
              </a:ext>
            </a:extLst>
          </p:cNvPr>
          <p:cNvSpPr txBox="1"/>
          <p:nvPr/>
        </p:nvSpPr>
        <p:spPr>
          <a:xfrm>
            <a:off x="2001351" y="2295782"/>
            <a:ext cx="915635" cy="307777"/>
          </a:xfrm>
          <a:prstGeom prst="rect">
            <a:avLst/>
          </a:prstGeom>
          <a:noFill/>
        </p:spPr>
        <p:txBody>
          <a:bodyPr wrap="none" rtlCol="0">
            <a:spAutoFit/>
          </a:bodyPr>
          <a:lstStyle/>
          <a:p>
            <a:r>
              <a:rPr kumimoji="1" lang="ja-JP" altLang="en-US" sz="1400">
                <a:solidFill>
                  <a:schemeClr val="bg1"/>
                </a:solidFill>
                <a:latin typeface="Hiragino Sans W5" panose="020B0400000000000000" pitchFamily="34" charset="-128"/>
                <a:ea typeface="Hiragino Sans W5" panose="020B0400000000000000" pitchFamily="34" charset="-128"/>
              </a:rPr>
              <a:t>保有資産</a:t>
            </a:r>
          </a:p>
        </p:txBody>
      </p:sp>
      <p:graphicFrame>
        <p:nvGraphicFramePr>
          <p:cNvPr id="75" name="グラフ 74">
            <a:extLst>
              <a:ext uri="{FF2B5EF4-FFF2-40B4-BE49-F238E27FC236}">
                <a16:creationId xmlns:a16="http://schemas.microsoft.com/office/drawing/2014/main" id="{38D29909-9A99-B636-BC9D-0F87B33D6305}"/>
              </a:ext>
            </a:extLst>
          </p:cNvPr>
          <p:cNvGraphicFramePr>
            <a:graphicFrameLocks/>
          </p:cNvGraphicFramePr>
          <p:nvPr>
            <p:extLst>
              <p:ext uri="{D42A27DB-BD31-4B8C-83A1-F6EECF244321}">
                <p14:modId xmlns:p14="http://schemas.microsoft.com/office/powerpoint/2010/main" val="88315256"/>
              </p:ext>
            </p:extLst>
          </p:nvPr>
        </p:nvGraphicFramePr>
        <p:xfrm>
          <a:off x="785879" y="2749572"/>
          <a:ext cx="3217439" cy="3479392"/>
        </p:xfrm>
        <a:graphic>
          <a:graphicData uri="http://schemas.openxmlformats.org/drawingml/2006/chart">
            <c:chart xmlns:c="http://schemas.openxmlformats.org/drawingml/2006/chart" xmlns:r="http://schemas.openxmlformats.org/officeDocument/2006/relationships" r:id="rId6"/>
          </a:graphicData>
        </a:graphic>
      </p:graphicFrame>
      <p:grpSp>
        <p:nvGrpSpPr>
          <p:cNvPr id="76" name="グループ化 75">
            <a:extLst>
              <a:ext uri="{FF2B5EF4-FFF2-40B4-BE49-F238E27FC236}">
                <a16:creationId xmlns:a16="http://schemas.microsoft.com/office/drawing/2014/main" id="{B297C221-7740-12CE-4A9B-A18950460EF6}"/>
              </a:ext>
            </a:extLst>
          </p:cNvPr>
          <p:cNvGrpSpPr/>
          <p:nvPr/>
        </p:nvGrpSpPr>
        <p:grpSpPr>
          <a:xfrm>
            <a:off x="6684079" y="6176432"/>
            <a:ext cx="1497191" cy="288387"/>
            <a:chOff x="943711" y="6088174"/>
            <a:chExt cx="1497191" cy="288387"/>
          </a:xfrm>
        </p:grpSpPr>
        <p:sp>
          <p:nvSpPr>
            <p:cNvPr id="77" name="正方形/長方形 76">
              <a:extLst>
                <a:ext uri="{FF2B5EF4-FFF2-40B4-BE49-F238E27FC236}">
                  <a16:creationId xmlns:a16="http://schemas.microsoft.com/office/drawing/2014/main" id="{DC908549-2F4C-AFA8-A79A-A2FAE31C792F}"/>
                </a:ext>
              </a:extLst>
            </p:cNvPr>
            <p:cNvSpPr>
              <a:spLocks noChangeAspect="1"/>
            </p:cNvSpPr>
            <p:nvPr/>
          </p:nvSpPr>
          <p:spPr>
            <a:xfrm>
              <a:off x="943711" y="6176055"/>
              <a:ext cx="108000" cy="112625"/>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0693A663-6F53-1ACB-FB4E-498A4C2917C7}"/>
                </a:ext>
              </a:extLst>
            </p:cNvPr>
            <p:cNvSpPr>
              <a:spLocks noChangeAspect="1"/>
            </p:cNvSpPr>
            <p:nvPr/>
          </p:nvSpPr>
          <p:spPr>
            <a:xfrm>
              <a:off x="1675920" y="6188853"/>
              <a:ext cx="108000" cy="112625"/>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F63F91BD-93D5-A27C-E792-4A0844BCE8EB}"/>
                </a:ext>
              </a:extLst>
            </p:cNvPr>
            <p:cNvSpPr txBox="1"/>
            <p:nvPr/>
          </p:nvSpPr>
          <p:spPr>
            <a:xfrm>
              <a:off x="944370" y="6088174"/>
              <a:ext cx="695454" cy="275588"/>
            </a:xfrm>
            <a:prstGeom prst="rect">
              <a:avLst/>
            </a:prstGeom>
            <a:noFill/>
            <a:effectLst/>
          </p:spPr>
          <p:txBody>
            <a:bodyPr wrap="square" rtlCol="0">
              <a:spAutoFit/>
            </a:bodyPr>
            <a:lstStyle/>
            <a:p>
              <a:pPr algn="ctr">
                <a:lnSpc>
                  <a:spcPct val="150000"/>
                </a:lnSpc>
              </a:pPr>
              <a:r>
                <a:rPr lang="ja-JP" altLang="en-US" sz="900">
                  <a:solidFill>
                    <a:schemeClr val="bg1"/>
                  </a:solidFill>
                  <a:latin typeface="Hiragino Sans W5" panose="020B0400000000000000" pitchFamily="34" charset="-128"/>
                  <a:ea typeface="Hiragino Sans W5" panose="020B0400000000000000" pitchFamily="34" charset="-128"/>
                </a:rPr>
                <a:t>喫煙者</a:t>
              </a:r>
            </a:p>
          </p:txBody>
        </p:sp>
        <p:sp>
          <p:nvSpPr>
            <p:cNvPr id="80" name="テキスト ボックス 79">
              <a:extLst>
                <a:ext uri="{FF2B5EF4-FFF2-40B4-BE49-F238E27FC236}">
                  <a16:creationId xmlns:a16="http://schemas.microsoft.com/office/drawing/2014/main" id="{AF754976-4DDA-0994-D75F-40D497E6D2D1}"/>
                </a:ext>
              </a:extLst>
            </p:cNvPr>
            <p:cNvSpPr txBox="1"/>
            <p:nvPr/>
          </p:nvSpPr>
          <p:spPr>
            <a:xfrm>
              <a:off x="1745448" y="6100973"/>
              <a:ext cx="695454" cy="275588"/>
            </a:xfrm>
            <a:prstGeom prst="rect">
              <a:avLst/>
            </a:prstGeom>
            <a:noFill/>
            <a:effectLst/>
          </p:spPr>
          <p:txBody>
            <a:bodyPr wrap="square" rtlCol="0">
              <a:spAutoFit/>
            </a:bodyPr>
            <a:lstStyle/>
            <a:p>
              <a:pPr algn="ctr">
                <a:lnSpc>
                  <a:spcPct val="150000"/>
                </a:lnSpc>
              </a:pPr>
              <a:r>
                <a:rPr lang="ja-JP" altLang="en-US" sz="900">
                  <a:solidFill>
                    <a:schemeClr val="bg1"/>
                  </a:solidFill>
                  <a:latin typeface="Hiragino Sans W5" panose="020B0400000000000000" pitchFamily="34" charset="-128"/>
                  <a:ea typeface="Hiragino Sans W5" panose="020B0400000000000000" pitchFamily="34" charset="-128"/>
                </a:rPr>
                <a:t>非喫煙者</a:t>
              </a:r>
            </a:p>
          </p:txBody>
        </p:sp>
      </p:grpSp>
      <p:grpSp>
        <p:nvGrpSpPr>
          <p:cNvPr id="81" name="グループ化 80">
            <a:extLst>
              <a:ext uri="{FF2B5EF4-FFF2-40B4-BE49-F238E27FC236}">
                <a16:creationId xmlns:a16="http://schemas.microsoft.com/office/drawing/2014/main" id="{E342FEB5-43DF-E094-BC7A-78FE969A0213}"/>
              </a:ext>
            </a:extLst>
          </p:cNvPr>
          <p:cNvGrpSpPr/>
          <p:nvPr/>
        </p:nvGrpSpPr>
        <p:grpSpPr>
          <a:xfrm>
            <a:off x="2920529" y="4933829"/>
            <a:ext cx="1263975" cy="1109472"/>
            <a:chOff x="5596129" y="3108960"/>
            <a:chExt cx="1263975" cy="1109472"/>
          </a:xfrm>
        </p:grpSpPr>
        <p:sp>
          <p:nvSpPr>
            <p:cNvPr id="82" name="円/楕円 81">
              <a:extLst>
                <a:ext uri="{FF2B5EF4-FFF2-40B4-BE49-F238E27FC236}">
                  <a16:creationId xmlns:a16="http://schemas.microsoft.com/office/drawing/2014/main" id="{20ACB030-B04D-45F2-4486-54D15EF2663E}"/>
                </a:ext>
              </a:extLst>
            </p:cNvPr>
            <p:cNvSpPr/>
            <p:nvPr/>
          </p:nvSpPr>
          <p:spPr>
            <a:xfrm>
              <a:off x="5779001" y="3108960"/>
              <a:ext cx="1081103" cy="11094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三角形 82">
              <a:extLst>
                <a:ext uri="{FF2B5EF4-FFF2-40B4-BE49-F238E27FC236}">
                  <a16:creationId xmlns:a16="http://schemas.microsoft.com/office/drawing/2014/main" id="{23EBC8C6-8AAF-E946-6536-6458ED3793B4}"/>
                </a:ext>
              </a:extLst>
            </p:cNvPr>
            <p:cNvSpPr/>
            <p:nvPr/>
          </p:nvSpPr>
          <p:spPr>
            <a:xfrm rot="16200000">
              <a:off x="5628105" y="3565161"/>
              <a:ext cx="133117" cy="19706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4" name="テキスト ボックス 83">
            <a:extLst>
              <a:ext uri="{FF2B5EF4-FFF2-40B4-BE49-F238E27FC236}">
                <a16:creationId xmlns:a16="http://schemas.microsoft.com/office/drawing/2014/main" id="{5E167960-04CF-A3E0-32E4-7AC3AF87E4C0}"/>
              </a:ext>
            </a:extLst>
          </p:cNvPr>
          <p:cNvSpPr txBox="1"/>
          <p:nvPr/>
        </p:nvSpPr>
        <p:spPr>
          <a:xfrm>
            <a:off x="3227277" y="5052443"/>
            <a:ext cx="817853" cy="307777"/>
          </a:xfrm>
          <a:prstGeom prst="rect">
            <a:avLst/>
          </a:prstGeom>
          <a:noFill/>
        </p:spPr>
        <p:txBody>
          <a:bodyPr wrap="none" rtlCol="0">
            <a:spAutoFit/>
          </a:bodyPr>
          <a:lstStyle/>
          <a:p>
            <a:pPr algn="ctr"/>
            <a:r>
              <a:rPr kumimoji="1" lang="ja-JP" altLang="en-US" sz="700" b="1">
                <a:solidFill>
                  <a:srgbClr val="FE5519"/>
                </a:solidFill>
                <a:latin typeface="Hiragino Sans W3" panose="020B0400000000000000" pitchFamily="34" charset="-128"/>
                <a:ea typeface="Hiragino Sans W3" panose="020B0400000000000000" pitchFamily="34" charset="-128"/>
              </a:rPr>
              <a:t>保有資産</a:t>
            </a:r>
            <a:endParaRPr kumimoji="1" lang="en-US" altLang="ja-JP" sz="700" b="1" dirty="0">
              <a:solidFill>
                <a:srgbClr val="FE5519"/>
              </a:solidFill>
              <a:latin typeface="Hiragino Sans W3" panose="020B0400000000000000" pitchFamily="34" charset="-128"/>
              <a:ea typeface="Hiragino Sans W3" panose="020B0400000000000000" pitchFamily="34" charset="-128"/>
            </a:endParaRPr>
          </a:p>
          <a:p>
            <a:pPr algn="ctr"/>
            <a:r>
              <a:rPr kumimoji="1" lang="en-US" altLang="ja-JP" sz="700" b="1" dirty="0">
                <a:solidFill>
                  <a:srgbClr val="FE5519"/>
                </a:solidFill>
                <a:latin typeface="Hiragino Sans W3" panose="020B0400000000000000" pitchFamily="34" charset="-128"/>
                <a:ea typeface="Hiragino Sans W3" panose="020B0400000000000000" pitchFamily="34" charset="-128"/>
              </a:rPr>
              <a:t>1,000</a:t>
            </a:r>
            <a:r>
              <a:rPr kumimoji="1" lang="ja-JP" altLang="en-US" sz="700" b="1">
                <a:solidFill>
                  <a:srgbClr val="FE5519"/>
                </a:solidFill>
                <a:latin typeface="Hiragino Sans W3" panose="020B0400000000000000" pitchFamily="34" charset="-128"/>
                <a:ea typeface="Hiragino Sans W3" panose="020B0400000000000000" pitchFamily="34" charset="-128"/>
              </a:rPr>
              <a:t>万円以上</a:t>
            </a:r>
          </a:p>
        </p:txBody>
      </p:sp>
      <p:sp>
        <p:nvSpPr>
          <p:cNvPr id="85" name="テキスト ボックス 84">
            <a:extLst>
              <a:ext uri="{FF2B5EF4-FFF2-40B4-BE49-F238E27FC236}">
                <a16:creationId xmlns:a16="http://schemas.microsoft.com/office/drawing/2014/main" id="{EE4F006F-14B1-1F5A-15F5-42AD6899E53A}"/>
              </a:ext>
            </a:extLst>
          </p:cNvPr>
          <p:cNvSpPr txBox="1"/>
          <p:nvPr/>
        </p:nvSpPr>
        <p:spPr>
          <a:xfrm>
            <a:off x="3165385" y="5270648"/>
            <a:ext cx="849913" cy="677108"/>
          </a:xfrm>
          <a:prstGeom prst="rect">
            <a:avLst/>
          </a:prstGeom>
          <a:noFill/>
        </p:spPr>
        <p:txBody>
          <a:bodyPr wrap="none" rtlCol="0">
            <a:spAutoFit/>
          </a:bodyPr>
          <a:lstStyle/>
          <a:p>
            <a:r>
              <a:rPr kumimoji="1" lang="en-US" altLang="ja-JP" sz="3800" spc="-300" dirty="0">
                <a:solidFill>
                  <a:srgbClr val="FE5519"/>
                </a:solidFill>
                <a:latin typeface="DIN Alternate" panose="020B0500000000000000" pitchFamily="34" charset="0"/>
              </a:rPr>
              <a:t>41.0</a:t>
            </a:r>
            <a:endParaRPr kumimoji="1" lang="ja-JP" altLang="en-US" sz="3800" spc="-300">
              <a:solidFill>
                <a:srgbClr val="FE5519"/>
              </a:solidFill>
              <a:latin typeface="DIN Alternate" panose="020B0500000000000000" pitchFamily="34" charset="0"/>
            </a:endParaRPr>
          </a:p>
        </p:txBody>
      </p:sp>
      <p:sp>
        <p:nvSpPr>
          <p:cNvPr id="86" name="テキスト ボックス 85">
            <a:extLst>
              <a:ext uri="{FF2B5EF4-FFF2-40B4-BE49-F238E27FC236}">
                <a16:creationId xmlns:a16="http://schemas.microsoft.com/office/drawing/2014/main" id="{500A7E5F-2275-2E24-3A8A-9DFE7886A24C}"/>
              </a:ext>
            </a:extLst>
          </p:cNvPr>
          <p:cNvSpPr txBox="1"/>
          <p:nvPr/>
        </p:nvSpPr>
        <p:spPr>
          <a:xfrm>
            <a:off x="3884493" y="5528120"/>
            <a:ext cx="261610" cy="338554"/>
          </a:xfrm>
          <a:prstGeom prst="rect">
            <a:avLst/>
          </a:prstGeom>
          <a:noFill/>
        </p:spPr>
        <p:txBody>
          <a:bodyPr wrap="square" rtlCol="0">
            <a:spAutoFit/>
          </a:bodyPr>
          <a:lstStyle/>
          <a:p>
            <a:r>
              <a:rPr kumimoji="1" lang="en-US" altLang="ja-JP" sz="1600" b="1" dirty="0">
                <a:solidFill>
                  <a:srgbClr val="FE5519"/>
                </a:solidFill>
                <a:latin typeface="DIN Alternate" panose="020B0500000000000000" pitchFamily="34" charset="0"/>
              </a:rPr>
              <a:t>%</a:t>
            </a:r>
            <a:endParaRPr kumimoji="1" lang="ja-JP" altLang="en-US" sz="1600" b="1">
              <a:solidFill>
                <a:srgbClr val="FE5519"/>
              </a:solidFill>
              <a:latin typeface="DIN Alternate" panose="020B0500000000000000" pitchFamily="34" charset="0"/>
            </a:endParaRPr>
          </a:p>
        </p:txBody>
      </p:sp>
      <p:sp>
        <p:nvSpPr>
          <p:cNvPr id="87" name="正方形/長方形 86">
            <a:extLst>
              <a:ext uri="{FF2B5EF4-FFF2-40B4-BE49-F238E27FC236}">
                <a16:creationId xmlns:a16="http://schemas.microsoft.com/office/drawing/2014/main" id="{B9F2D378-AD93-E897-DF82-9E898FDFAE4A}"/>
              </a:ext>
            </a:extLst>
          </p:cNvPr>
          <p:cNvSpPr/>
          <p:nvPr/>
        </p:nvSpPr>
        <p:spPr>
          <a:xfrm>
            <a:off x="1619424" y="6305097"/>
            <a:ext cx="2146246" cy="169277"/>
          </a:xfrm>
          <a:prstGeom prst="rect">
            <a:avLst/>
          </a:prstGeom>
        </p:spPr>
        <p:txBody>
          <a:bodyPr wrap="square">
            <a:spAutoFit/>
          </a:bodyPr>
          <a:lstStyle/>
          <a:p>
            <a:r>
              <a:rPr lang="en-US" altLang="ja-JP" sz="500" dirty="0">
                <a:solidFill>
                  <a:schemeClr val="bg1"/>
                </a:solidFill>
                <a:latin typeface="Hiragino Sans W3" panose="020B0400000000000000" pitchFamily="34" charset="-128"/>
                <a:ea typeface="Hiragino Sans W3" panose="020B0400000000000000" pitchFamily="34" charset="-128"/>
              </a:rPr>
              <a:t>※</a:t>
            </a:r>
            <a:r>
              <a:rPr lang="ja-JP" altLang="en-US" sz="500">
                <a:solidFill>
                  <a:schemeClr val="bg1"/>
                </a:solidFill>
                <a:latin typeface="Hiragino Sans W3" panose="020B0400000000000000" pitchFamily="34" charset="-128"/>
                <a:ea typeface="Hiragino Sans W3" panose="020B0400000000000000" pitchFamily="34" charset="-128"/>
              </a:rPr>
              <a:t>「わからない」「答えたくない」の回答者を除く</a:t>
            </a:r>
          </a:p>
        </p:txBody>
      </p:sp>
      <p:sp>
        <p:nvSpPr>
          <p:cNvPr id="3" name="スライド番号プレースホルダ 3">
            <a:extLst>
              <a:ext uri="{FF2B5EF4-FFF2-40B4-BE49-F238E27FC236}">
                <a16:creationId xmlns:a16="http://schemas.microsoft.com/office/drawing/2014/main" id="{96D056BA-BCA9-B492-BF42-763715A5972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14</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D6E7C275-3E58-17F0-2582-FDFD827005D2}"/>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692842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Cgで描かれた建物&#10;&#10;低い精度で自動的に生成された説明">
            <a:extLst>
              <a:ext uri="{FF2B5EF4-FFF2-40B4-BE49-F238E27FC236}">
                <a16:creationId xmlns:a16="http://schemas.microsoft.com/office/drawing/2014/main" id="{51A03F9C-6797-7FB6-291F-41C588BF53FB}"/>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t="-1"/>
          <a:stretch/>
        </p:blipFill>
        <p:spPr>
          <a:xfrm>
            <a:off x="6422096" y="-2154"/>
            <a:ext cx="5769904" cy="6857999"/>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4"/>
          <a:stretch>
            <a:fillRect/>
          </a:stretch>
        </p:blipFill>
        <p:spPr>
          <a:xfrm>
            <a:off x="0" y="0"/>
            <a:ext cx="7731760" cy="6858000"/>
          </a:xfrm>
          <a:prstGeom prst="rect">
            <a:avLst/>
          </a:prstGeom>
        </p:spPr>
      </p:pic>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pic>
        <p:nvPicPr>
          <p:cNvPr id="17" name="図 16">
            <a:extLst>
              <a:ext uri="{FF2B5EF4-FFF2-40B4-BE49-F238E27FC236}">
                <a16:creationId xmlns:a16="http://schemas.microsoft.com/office/drawing/2014/main" id="{9D95043E-097D-3583-41C0-90FEDA9255E6}"/>
              </a:ext>
            </a:extLst>
          </p:cNvPr>
          <p:cNvPicPr>
            <a:picLocks noChangeAspect="1"/>
          </p:cNvPicPr>
          <p:nvPr/>
        </p:nvPicPr>
        <p:blipFill>
          <a:blip r:embed="rId4"/>
          <a:stretch>
            <a:fillRect/>
          </a:stretch>
        </p:blipFill>
        <p:spPr>
          <a:xfrm>
            <a:off x="5763820" y="149051"/>
            <a:ext cx="2916896" cy="2538335"/>
          </a:xfrm>
          <a:prstGeom prst="rect">
            <a:avLst/>
          </a:prstGeom>
        </p:spPr>
      </p:pic>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pic>
        <p:nvPicPr>
          <p:cNvPr id="21" name="図 20">
            <a:extLst>
              <a:ext uri="{FF2B5EF4-FFF2-40B4-BE49-F238E27FC236}">
                <a16:creationId xmlns:a16="http://schemas.microsoft.com/office/drawing/2014/main" id="{BA2587EB-1D1C-36F4-0029-B128BA92E4B6}"/>
              </a:ext>
            </a:extLst>
          </p:cNvPr>
          <p:cNvPicPr>
            <a:picLocks noChangeAspect="1"/>
          </p:cNvPicPr>
          <p:nvPr/>
        </p:nvPicPr>
        <p:blipFill>
          <a:blip r:embed="rId4"/>
          <a:stretch>
            <a:fillRect/>
          </a:stretch>
        </p:blipFill>
        <p:spPr>
          <a:xfrm>
            <a:off x="7650480" y="1"/>
            <a:ext cx="3953217" cy="619760"/>
          </a:xfrm>
          <a:prstGeom prst="rect">
            <a:avLst/>
          </a:prstGeom>
        </p:spPr>
      </p:pic>
      <p:grpSp>
        <p:nvGrpSpPr>
          <p:cNvPr id="13" name="グループ化 12">
            <a:extLst>
              <a:ext uri="{FF2B5EF4-FFF2-40B4-BE49-F238E27FC236}">
                <a16:creationId xmlns:a16="http://schemas.microsoft.com/office/drawing/2014/main" id="{EAEE3313-CC39-45BE-46E1-5C57944849CC}"/>
              </a:ext>
            </a:extLst>
          </p:cNvPr>
          <p:cNvGrpSpPr/>
          <p:nvPr/>
        </p:nvGrpSpPr>
        <p:grpSpPr>
          <a:xfrm>
            <a:off x="563832" y="1954291"/>
            <a:ext cx="6054606" cy="461665"/>
            <a:chOff x="603715" y="2482050"/>
            <a:chExt cx="6054606" cy="796253"/>
          </a:xfrm>
        </p:grpSpPr>
        <p:sp>
          <p:nvSpPr>
            <p:cNvPr id="2" name="正方形/長方形 1">
              <a:extLst>
                <a:ext uri="{FF2B5EF4-FFF2-40B4-BE49-F238E27FC236}">
                  <a16:creationId xmlns:a16="http://schemas.microsoft.com/office/drawing/2014/main" id="{2F5051F5-B7D9-E501-992E-33BEE5378B81}"/>
                </a:ext>
              </a:extLst>
            </p:cNvPr>
            <p:cNvSpPr/>
            <p:nvPr/>
          </p:nvSpPr>
          <p:spPr>
            <a:xfrm>
              <a:off x="603715" y="2606953"/>
              <a:ext cx="6054606" cy="518400"/>
            </a:xfrm>
            <a:prstGeom prst="rect">
              <a:avLst/>
            </a:prstGeom>
            <a:solidFill>
              <a:srgbClr val="FFF7CE"/>
            </a:solidFill>
            <a:ln w="1270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A842F74C-C6BF-10FF-ECB1-9D52B4BB6D3E}"/>
                </a:ext>
              </a:extLst>
            </p:cNvPr>
            <p:cNvSpPr/>
            <p:nvPr/>
          </p:nvSpPr>
          <p:spPr>
            <a:xfrm>
              <a:off x="6593373" y="2606953"/>
              <a:ext cx="64947" cy="518400"/>
            </a:xfrm>
            <a:prstGeom prst="rect">
              <a:avLst/>
            </a:prstGeom>
            <a:solidFill>
              <a:srgbClr val="FE4B10"/>
            </a:solidFill>
            <a:ln w="1270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36B85086-7E98-FCDE-46C0-4014701AA26D}"/>
                </a:ext>
              </a:extLst>
            </p:cNvPr>
            <p:cNvSpPr/>
            <p:nvPr/>
          </p:nvSpPr>
          <p:spPr>
            <a:xfrm>
              <a:off x="6533559" y="2606953"/>
              <a:ext cx="59813" cy="518400"/>
            </a:xfrm>
            <a:prstGeom prst="rect">
              <a:avLst/>
            </a:prstGeom>
            <a:solidFill>
              <a:srgbClr val="FFC092"/>
            </a:solidFill>
            <a:ln w="1270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4B99D8D1-EB71-7B31-4CE0-4B839F149227}"/>
                </a:ext>
              </a:extLst>
            </p:cNvPr>
            <p:cNvSpPr/>
            <p:nvPr/>
          </p:nvSpPr>
          <p:spPr>
            <a:xfrm>
              <a:off x="6390875" y="2606953"/>
              <a:ext cx="142684" cy="518400"/>
            </a:xfrm>
            <a:prstGeom prst="rect">
              <a:avLst/>
            </a:prstGeom>
            <a:solidFill>
              <a:srgbClr val="FFDCB0"/>
            </a:solidFill>
            <a:ln w="1270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69AADE53-FC4C-1960-F69D-47CD5F07E401}"/>
                </a:ext>
              </a:extLst>
            </p:cNvPr>
            <p:cNvSpPr txBox="1"/>
            <p:nvPr/>
          </p:nvSpPr>
          <p:spPr>
            <a:xfrm>
              <a:off x="2826501" y="2482050"/>
              <a:ext cx="623889" cy="796253"/>
            </a:xfrm>
            <a:prstGeom prst="rect">
              <a:avLst/>
            </a:prstGeom>
            <a:noFill/>
          </p:spPr>
          <p:txBody>
            <a:bodyPr wrap="none" rtlCol="0">
              <a:spAutoFit/>
            </a:bodyPr>
            <a:lstStyle/>
            <a:p>
              <a:r>
                <a:rPr kumimoji="1" lang="en-US" altLang="ja-JP" sz="2400" spc="-150" dirty="0">
                  <a:solidFill>
                    <a:srgbClr val="FE4B10"/>
                  </a:solidFill>
                  <a:latin typeface="DIN Alternate" panose="020B0500000000000000" pitchFamily="34" charset="0"/>
                </a:rPr>
                <a:t>91.3</a:t>
              </a:r>
              <a:endParaRPr kumimoji="1" lang="ja-JP" altLang="en-US" sz="2400" spc="-150">
                <a:solidFill>
                  <a:srgbClr val="FE4B10"/>
                </a:solidFill>
                <a:latin typeface="DIN Alternate" panose="020B0500000000000000" pitchFamily="34" charset="0"/>
              </a:endParaRPr>
            </a:p>
          </p:txBody>
        </p:sp>
        <p:sp>
          <p:nvSpPr>
            <p:cNvPr id="16" name="テキスト ボックス 15">
              <a:extLst>
                <a:ext uri="{FF2B5EF4-FFF2-40B4-BE49-F238E27FC236}">
                  <a16:creationId xmlns:a16="http://schemas.microsoft.com/office/drawing/2014/main" id="{A0BA9136-6301-2BF0-41A0-2725DCF1A041}"/>
                </a:ext>
              </a:extLst>
            </p:cNvPr>
            <p:cNvSpPr txBox="1"/>
            <p:nvPr/>
          </p:nvSpPr>
          <p:spPr>
            <a:xfrm>
              <a:off x="3393804" y="2681054"/>
              <a:ext cx="290464" cy="338555"/>
            </a:xfrm>
            <a:prstGeom prst="rect">
              <a:avLst/>
            </a:prstGeom>
            <a:noFill/>
          </p:spPr>
          <p:txBody>
            <a:bodyPr wrap="none" rtlCol="0">
              <a:spAutoFit/>
            </a:bodyPr>
            <a:lstStyle/>
            <a:p>
              <a:r>
                <a:rPr kumimoji="1" lang="en-US" altLang="ja-JP" sz="1600" dirty="0">
                  <a:solidFill>
                    <a:srgbClr val="FE4B10"/>
                  </a:solidFill>
                  <a:latin typeface="DIN Alternate" panose="020B0500000000000000" pitchFamily="34" charset="0"/>
                </a:rPr>
                <a:t>%</a:t>
              </a:r>
              <a:endParaRPr kumimoji="1" lang="ja-JP" altLang="en-US" sz="1600">
                <a:solidFill>
                  <a:srgbClr val="FE4B10"/>
                </a:solidFill>
                <a:latin typeface="DIN Alternate" panose="020B0500000000000000" pitchFamily="34" charset="0"/>
              </a:endParaRPr>
            </a:p>
          </p:txBody>
        </p:sp>
        <p:sp>
          <p:nvSpPr>
            <p:cNvPr id="18" name="テキスト ボックス 17">
              <a:extLst>
                <a:ext uri="{FF2B5EF4-FFF2-40B4-BE49-F238E27FC236}">
                  <a16:creationId xmlns:a16="http://schemas.microsoft.com/office/drawing/2014/main" id="{A2F8DC59-005F-D11B-74BC-3DF5B877E7DC}"/>
                </a:ext>
              </a:extLst>
            </p:cNvPr>
            <p:cNvSpPr txBox="1"/>
            <p:nvPr/>
          </p:nvSpPr>
          <p:spPr>
            <a:xfrm>
              <a:off x="3648450" y="2641144"/>
              <a:ext cx="800219" cy="338555"/>
            </a:xfrm>
            <a:prstGeom prst="rect">
              <a:avLst/>
            </a:prstGeom>
            <a:noFill/>
          </p:spPr>
          <p:txBody>
            <a:bodyPr wrap="none" rtlCol="0">
              <a:spAutoFit/>
            </a:bodyPr>
            <a:lstStyle/>
            <a:p>
              <a:r>
                <a:rPr kumimoji="1" lang="ja-JP" altLang="en-US" sz="1600">
                  <a:solidFill>
                    <a:srgbClr val="FE4B10"/>
                  </a:solidFill>
                  <a:latin typeface="Hiragino Sans W5" panose="020B0400000000000000" pitchFamily="34" charset="-128"/>
                  <a:ea typeface="Hiragino Sans W5" panose="020B0400000000000000" pitchFamily="34" charset="-128"/>
                </a:rPr>
                <a:t>会社員</a:t>
              </a:r>
            </a:p>
          </p:txBody>
        </p:sp>
        <p:cxnSp>
          <p:nvCxnSpPr>
            <p:cNvPr id="36" name="直線コネクタ 35">
              <a:extLst>
                <a:ext uri="{FF2B5EF4-FFF2-40B4-BE49-F238E27FC236}">
                  <a16:creationId xmlns:a16="http://schemas.microsoft.com/office/drawing/2014/main" id="{8DA41764-1742-31F6-C6B8-33A271303D38}"/>
                </a:ext>
              </a:extLst>
            </p:cNvPr>
            <p:cNvCxnSpPr>
              <a:cxnSpLocks/>
            </p:cNvCxnSpPr>
            <p:nvPr/>
          </p:nvCxnSpPr>
          <p:spPr>
            <a:xfrm>
              <a:off x="6658320" y="2784462"/>
              <a:ext cx="0" cy="342000"/>
            </a:xfrm>
            <a:prstGeom prst="line">
              <a:avLst/>
            </a:prstGeom>
            <a:ln w="6350">
              <a:solidFill>
                <a:srgbClr val="FFF7CE"/>
              </a:solidFill>
            </a:ln>
          </p:spPr>
          <p:style>
            <a:lnRef idx="1">
              <a:schemeClr val="accent1"/>
            </a:lnRef>
            <a:fillRef idx="0">
              <a:schemeClr val="accent1"/>
            </a:fillRef>
            <a:effectRef idx="0">
              <a:schemeClr val="accent1"/>
            </a:effectRef>
            <a:fontRef idx="minor">
              <a:schemeClr val="tx1"/>
            </a:fontRef>
          </p:style>
        </p:cxnSp>
      </p:grpSp>
      <p:grpSp>
        <p:nvGrpSpPr>
          <p:cNvPr id="43" name="グループ化 42">
            <a:extLst>
              <a:ext uri="{FF2B5EF4-FFF2-40B4-BE49-F238E27FC236}">
                <a16:creationId xmlns:a16="http://schemas.microsoft.com/office/drawing/2014/main" id="{175D745C-0655-C85D-DB6A-A95A7E515E1B}"/>
              </a:ext>
            </a:extLst>
          </p:cNvPr>
          <p:cNvGrpSpPr/>
          <p:nvPr/>
        </p:nvGrpSpPr>
        <p:grpSpPr>
          <a:xfrm>
            <a:off x="6746962" y="1925090"/>
            <a:ext cx="1901101" cy="545837"/>
            <a:chOff x="5327391" y="3310209"/>
            <a:chExt cx="2066281" cy="545837"/>
          </a:xfrm>
        </p:grpSpPr>
        <p:sp>
          <p:nvSpPr>
            <p:cNvPr id="26" name="テキスト ボックス 25">
              <a:extLst>
                <a:ext uri="{FF2B5EF4-FFF2-40B4-BE49-F238E27FC236}">
                  <a16:creationId xmlns:a16="http://schemas.microsoft.com/office/drawing/2014/main" id="{0FA550CA-43D8-3D5B-58BA-EE98B7C09CF5}"/>
                </a:ext>
              </a:extLst>
            </p:cNvPr>
            <p:cNvSpPr txBox="1"/>
            <p:nvPr/>
          </p:nvSpPr>
          <p:spPr>
            <a:xfrm>
              <a:off x="6977115" y="3310209"/>
              <a:ext cx="344966" cy="253916"/>
            </a:xfrm>
            <a:prstGeom prst="rect">
              <a:avLst/>
            </a:prstGeom>
            <a:noFill/>
          </p:spPr>
          <p:txBody>
            <a:bodyPr wrap="none" rtlCol="0">
              <a:spAutoFit/>
            </a:bodyPr>
            <a:lstStyle/>
            <a:p>
              <a:r>
                <a:rPr kumimoji="1" lang="en-US" altLang="ja-JP" sz="1000" dirty="0">
                  <a:solidFill>
                    <a:schemeClr val="bg1"/>
                  </a:solidFill>
                  <a:latin typeface="DIN Alternate" panose="020B0500000000000000" pitchFamily="34" charset="0"/>
                </a:rPr>
                <a:t>4.9</a:t>
              </a:r>
              <a:endParaRPr kumimoji="1" lang="ja-JP" altLang="en-US" sz="1000">
                <a:solidFill>
                  <a:schemeClr val="bg1"/>
                </a:solidFill>
                <a:latin typeface="DIN Alternate" panose="020B0500000000000000" pitchFamily="34" charset="0"/>
              </a:endParaRPr>
            </a:p>
          </p:txBody>
        </p:sp>
        <p:sp>
          <p:nvSpPr>
            <p:cNvPr id="27" name="テキスト ボックス 26">
              <a:extLst>
                <a:ext uri="{FF2B5EF4-FFF2-40B4-BE49-F238E27FC236}">
                  <a16:creationId xmlns:a16="http://schemas.microsoft.com/office/drawing/2014/main" id="{4754D4D9-1A50-8B6C-35AE-7A610510C4E7}"/>
                </a:ext>
              </a:extLst>
            </p:cNvPr>
            <p:cNvSpPr txBox="1"/>
            <p:nvPr/>
          </p:nvSpPr>
          <p:spPr>
            <a:xfrm>
              <a:off x="7162518" y="3343226"/>
              <a:ext cx="231154" cy="200055"/>
            </a:xfrm>
            <a:prstGeom prst="rect">
              <a:avLst/>
            </a:prstGeom>
            <a:noFill/>
          </p:spPr>
          <p:txBody>
            <a:bodyPr wrap="non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sp>
          <p:nvSpPr>
            <p:cNvPr id="28" name="テキスト ボックス 27">
              <a:extLst>
                <a:ext uri="{FF2B5EF4-FFF2-40B4-BE49-F238E27FC236}">
                  <a16:creationId xmlns:a16="http://schemas.microsoft.com/office/drawing/2014/main" id="{A9CCBE3C-1F7C-F001-7EBB-8D71A0C8AD8E}"/>
                </a:ext>
              </a:extLst>
            </p:cNvPr>
            <p:cNvSpPr txBox="1"/>
            <p:nvPr/>
          </p:nvSpPr>
          <p:spPr>
            <a:xfrm>
              <a:off x="5368300" y="3360911"/>
              <a:ext cx="1444626" cy="184666"/>
            </a:xfrm>
            <a:prstGeom prst="rect">
              <a:avLst/>
            </a:prstGeom>
            <a:noFill/>
          </p:spPr>
          <p:txBody>
            <a:bodyPr wrap="none" rtlCol="0">
              <a:spAutoFit/>
            </a:bodyPr>
            <a:lstStyle/>
            <a:p>
              <a:r>
                <a:rPr kumimoji="1" lang="ja-JP" altLang="en-US" sz="600">
                  <a:solidFill>
                    <a:schemeClr val="bg1"/>
                  </a:solidFill>
                  <a:latin typeface="Hiragino Sans W3" panose="020B0400000000000000" pitchFamily="34" charset="-128"/>
                  <a:ea typeface="Hiragino Sans W3" panose="020B0400000000000000" pitchFamily="34" charset="-128"/>
                </a:rPr>
                <a:t>自営業</a:t>
              </a:r>
              <a:r>
                <a:rPr kumimoji="1" lang="en-US" altLang="ja-JP" sz="600" dirty="0">
                  <a:solidFill>
                    <a:schemeClr val="bg1"/>
                  </a:solidFill>
                  <a:latin typeface="Hiragino Sans W3" panose="020B0400000000000000" pitchFamily="34" charset="-128"/>
                  <a:ea typeface="Hiragino Sans W3" panose="020B0400000000000000" pitchFamily="34" charset="-128"/>
                </a:rPr>
                <a:t>(SOHO</a:t>
              </a:r>
              <a:r>
                <a:rPr kumimoji="1" lang="ja-JP" altLang="en-US" sz="600">
                  <a:solidFill>
                    <a:schemeClr val="bg1"/>
                  </a:solidFill>
                  <a:latin typeface="Hiragino Sans W3" panose="020B0400000000000000" pitchFamily="34" charset="-128"/>
                  <a:ea typeface="Hiragino Sans W3" panose="020B0400000000000000" pitchFamily="34" charset="-128"/>
                </a:rPr>
                <a:t>含む／フリーランス）</a:t>
              </a:r>
            </a:p>
          </p:txBody>
        </p:sp>
        <p:sp>
          <p:nvSpPr>
            <p:cNvPr id="29" name="正方形/長方形 28">
              <a:extLst>
                <a:ext uri="{FF2B5EF4-FFF2-40B4-BE49-F238E27FC236}">
                  <a16:creationId xmlns:a16="http://schemas.microsoft.com/office/drawing/2014/main" id="{625278C0-EA47-5248-966A-5C8BB517EB6B}"/>
                </a:ext>
              </a:extLst>
            </p:cNvPr>
            <p:cNvSpPr>
              <a:spLocks noChangeAspect="1"/>
            </p:cNvSpPr>
            <p:nvPr/>
          </p:nvSpPr>
          <p:spPr>
            <a:xfrm>
              <a:off x="5329012" y="3404071"/>
              <a:ext cx="89365" cy="90000"/>
            </a:xfrm>
            <a:prstGeom prst="rect">
              <a:avLst/>
            </a:prstGeom>
            <a:solidFill>
              <a:srgbClr val="FFD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0" name="正方形/長方形 29">
              <a:extLst>
                <a:ext uri="{FF2B5EF4-FFF2-40B4-BE49-F238E27FC236}">
                  <a16:creationId xmlns:a16="http://schemas.microsoft.com/office/drawing/2014/main" id="{51E36111-1A18-78F0-CADF-C7C00B8973BC}"/>
                </a:ext>
              </a:extLst>
            </p:cNvPr>
            <p:cNvSpPr>
              <a:spLocks noChangeAspect="1"/>
            </p:cNvSpPr>
            <p:nvPr/>
          </p:nvSpPr>
          <p:spPr>
            <a:xfrm>
              <a:off x="5329011" y="3536019"/>
              <a:ext cx="90000" cy="90000"/>
            </a:xfrm>
            <a:prstGeom prst="rect">
              <a:avLst/>
            </a:prstGeom>
            <a:solidFill>
              <a:srgbClr val="FFC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1" name="正方形/長方形 30">
              <a:extLst>
                <a:ext uri="{FF2B5EF4-FFF2-40B4-BE49-F238E27FC236}">
                  <a16:creationId xmlns:a16="http://schemas.microsoft.com/office/drawing/2014/main" id="{F665751C-E558-7EDB-9FCA-3738DF1EF57B}"/>
                </a:ext>
              </a:extLst>
            </p:cNvPr>
            <p:cNvSpPr/>
            <p:nvPr/>
          </p:nvSpPr>
          <p:spPr>
            <a:xfrm>
              <a:off x="5327391" y="3676301"/>
              <a:ext cx="81818" cy="81818"/>
            </a:xfrm>
            <a:prstGeom prst="rect">
              <a:avLst/>
            </a:prstGeom>
            <a:solidFill>
              <a:srgbClr val="FE4B10"/>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7" name="テキスト ボックス 36">
              <a:extLst>
                <a:ext uri="{FF2B5EF4-FFF2-40B4-BE49-F238E27FC236}">
                  <a16:creationId xmlns:a16="http://schemas.microsoft.com/office/drawing/2014/main" id="{182B33F4-7FB8-198B-5D78-604D2CBAF62C}"/>
                </a:ext>
              </a:extLst>
            </p:cNvPr>
            <p:cNvSpPr txBox="1"/>
            <p:nvPr/>
          </p:nvSpPr>
          <p:spPr>
            <a:xfrm>
              <a:off x="5364007" y="3489699"/>
              <a:ext cx="800219" cy="184666"/>
            </a:xfrm>
            <a:prstGeom prst="rect">
              <a:avLst/>
            </a:prstGeom>
            <a:noFill/>
          </p:spPr>
          <p:txBody>
            <a:bodyPr wrap="none" rtlCol="0">
              <a:spAutoFit/>
            </a:bodyPr>
            <a:lstStyle/>
            <a:p>
              <a:r>
                <a:rPr kumimoji="1" lang="ja-JP" altLang="en-US" sz="600">
                  <a:solidFill>
                    <a:schemeClr val="bg1"/>
                  </a:solidFill>
                  <a:latin typeface="Hiragino Sans W3" panose="020B0400000000000000" pitchFamily="34" charset="-128"/>
                  <a:ea typeface="Hiragino Sans W3" panose="020B0400000000000000" pitchFamily="34" charset="-128"/>
                </a:rPr>
                <a:t>公務員・団体職員</a:t>
              </a:r>
            </a:p>
          </p:txBody>
        </p:sp>
        <p:sp>
          <p:nvSpPr>
            <p:cNvPr id="38" name="テキスト ボックス 37">
              <a:extLst>
                <a:ext uri="{FF2B5EF4-FFF2-40B4-BE49-F238E27FC236}">
                  <a16:creationId xmlns:a16="http://schemas.microsoft.com/office/drawing/2014/main" id="{DAF23B42-E69B-1953-6C1A-8C7FBDFC224B}"/>
                </a:ext>
              </a:extLst>
            </p:cNvPr>
            <p:cNvSpPr txBox="1"/>
            <p:nvPr/>
          </p:nvSpPr>
          <p:spPr>
            <a:xfrm>
              <a:off x="5364007" y="3627074"/>
              <a:ext cx="1443024" cy="184666"/>
            </a:xfrm>
            <a:prstGeom prst="rect">
              <a:avLst/>
            </a:prstGeom>
            <a:noFill/>
          </p:spPr>
          <p:txBody>
            <a:bodyPr wrap="none" rtlCol="0">
              <a:spAutoFit/>
            </a:bodyPr>
            <a:lstStyle/>
            <a:p>
              <a:r>
                <a:rPr kumimoji="1" lang="ja-JP" altLang="en-US" sz="600">
                  <a:solidFill>
                    <a:schemeClr val="bg1"/>
                  </a:solidFill>
                  <a:latin typeface="Hiragino Sans W3" panose="020B0400000000000000" pitchFamily="34" charset="-128"/>
                  <a:ea typeface="Hiragino Sans W3" panose="020B0400000000000000" pitchFamily="34" charset="-128"/>
                </a:rPr>
                <a:t>専門職</a:t>
              </a:r>
              <a:r>
                <a:rPr kumimoji="1" lang="en-US" altLang="ja-JP" sz="600" dirty="0">
                  <a:solidFill>
                    <a:schemeClr val="bg1"/>
                  </a:solidFill>
                  <a:latin typeface="Hiragino Sans W3" panose="020B0400000000000000" pitchFamily="34" charset="-128"/>
                  <a:ea typeface="Hiragino Sans W3" panose="020B0400000000000000" pitchFamily="34" charset="-128"/>
                </a:rPr>
                <a:t>(</a:t>
              </a:r>
              <a:r>
                <a:rPr kumimoji="1" lang="ja-JP" altLang="en-US" sz="600">
                  <a:solidFill>
                    <a:schemeClr val="bg1"/>
                  </a:solidFill>
                  <a:latin typeface="Hiragino Sans W3" panose="020B0400000000000000" pitchFamily="34" charset="-128"/>
                  <a:ea typeface="Hiragino Sans W3" panose="020B0400000000000000" pitchFamily="34" charset="-128"/>
                </a:rPr>
                <a:t>医師／弁護士／公認会計士）</a:t>
              </a:r>
            </a:p>
          </p:txBody>
        </p:sp>
        <p:sp>
          <p:nvSpPr>
            <p:cNvPr id="39" name="テキスト ボックス 38">
              <a:extLst>
                <a:ext uri="{FF2B5EF4-FFF2-40B4-BE49-F238E27FC236}">
                  <a16:creationId xmlns:a16="http://schemas.microsoft.com/office/drawing/2014/main" id="{72DF3B94-75B8-8B64-8ED8-D06C3055167A}"/>
                </a:ext>
              </a:extLst>
            </p:cNvPr>
            <p:cNvSpPr txBox="1"/>
            <p:nvPr/>
          </p:nvSpPr>
          <p:spPr>
            <a:xfrm>
              <a:off x="6977115" y="3464755"/>
              <a:ext cx="344966" cy="253916"/>
            </a:xfrm>
            <a:prstGeom prst="rect">
              <a:avLst/>
            </a:prstGeom>
            <a:noFill/>
          </p:spPr>
          <p:txBody>
            <a:bodyPr wrap="none" rtlCol="0">
              <a:spAutoFit/>
            </a:bodyPr>
            <a:lstStyle/>
            <a:p>
              <a:r>
                <a:rPr lang="en-US" altLang="ja-JP" sz="1000" dirty="0">
                  <a:solidFill>
                    <a:schemeClr val="bg1"/>
                  </a:solidFill>
                  <a:latin typeface="DIN Alternate" panose="020B0500000000000000" pitchFamily="34" charset="0"/>
                </a:rPr>
                <a:t>3</a:t>
              </a:r>
              <a:r>
                <a:rPr kumimoji="1" lang="en-US" altLang="ja-JP" sz="1000" dirty="0">
                  <a:solidFill>
                    <a:schemeClr val="bg1"/>
                  </a:solidFill>
                  <a:latin typeface="DIN Alternate" panose="020B0500000000000000" pitchFamily="34" charset="0"/>
                </a:rPr>
                <a:t>.0</a:t>
              </a:r>
              <a:endParaRPr kumimoji="1" lang="ja-JP" altLang="en-US" sz="1000">
                <a:solidFill>
                  <a:schemeClr val="bg1"/>
                </a:solidFill>
                <a:latin typeface="DIN Alternate" panose="020B0500000000000000" pitchFamily="34" charset="0"/>
              </a:endParaRPr>
            </a:p>
          </p:txBody>
        </p:sp>
        <p:sp>
          <p:nvSpPr>
            <p:cNvPr id="40" name="テキスト ボックス 39">
              <a:extLst>
                <a:ext uri="{FF2B5EF4-FFF2-40B4-BE49-F238E27FC236}">
                  <a16:creationId xmlns:a16="http://schemas.microsoft.com/office/drawing/2014/main" id="{F43F64DD-07BC-1A7B-2C61-D5C3C4F663AD}"/>
                </a:ext>
              </a:extLst>
            </p:cNvPr>
            <p:cNvSpPr txBox="1"/>
            <p:nvPr/>
          </p:nvSpPr>
          <p:spPr>
            <a:xfrm>
              <a:off x="7162518" y="3497772"/>
              <a:ext cx="231154" cy="200055"/>
            </a:xfrm>
            <a:prstGeom prst="rect">
              <a:avLst/>
            </a:prstGeom>
            <a:noFill/>
          </p:spPr>
          <p:txBody>
            <a:bodyPr wrap="non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sp>
          <p:nvSpPr>
            <p:cNvPr id="41" name="テキスト ボックス 40">
              <a:extLst>
                <a:ext uri="{FF2B5EF4-FFF2-40B4-BE49-F238E27FC236}">
                  <a16:creationId xmlns:a16="http://schemas.microsoft.com/office/drawing/2014/main" id="{DF19FE17-45E0-1764-E056-897392E1D85F}"/>
                </a:ext>
              </a:extLst>
            </p:cNvPr>
            <p:cNvSpPr txBox="1"/>
            <p:nvPr/>
          </p:nvSpPr>
          <p:spPr>
            <a:xfrm>
              <a:off x="6977115" y="3602130"/>
              <a:ext cx="344966" cy="253916"/>
            </a:xfrm>
            <a:prstGeom prst="rect">
              <a:avLst/>
            </a:prstGeom>
            <a:noFill/>
          </p:spPr>
          <p:txBody>
            <a:bodyPr wrap="none" rtlCol="0">
              <a:spAutoFit/>
            </a:bodyPr>
            <a:lstStyle/>
            <a:p>
              <a:r>
                <a:rPr lang="en-US" altLang="ja-JP" sz="1000" dirty="0">
                  <a:solidFill>
                    <a:schemeClr val="bg1"/>
                  </a:solidFill>
                  <a:latin typeface="DIN Alternate" panose="020B0500000000000000" pitchFamily="34" charset="0"/>
                </a:rPr>
                <a:t>0.8</a:t>
              </a:r>
              <a:endParaRPr kumimoji="1" lang="ja-JP" altLang="en-US" sz="1000">
                <a:solidFill>
                  <a:schemeClr val="bg1"/>
                </a:solidFill>
                <a:latin typeface="DIN Alternate" panose="020B0500000000000000" pitchFamily="34" charset="0"/>
              </a:endParaRPr>
            </a:p>
          </p:txBody>
        </p:sp>
        <p:sp>
          <p:nvSpPr>
            <p:cNvPr id="42" name="テキスト ボックス 41">
              <a:extLst>
                <a:ext uri="{FF2B5EF4-FFF2-40B4-BE49-F238E27FC236}">
                  <a16:creationId xmlns:a16="http://schemas.microsoft.com/office/drawing/2014/main" id="{E28FBA10-CAB1-33CC-63D7-1EF19766C9A7}"/>
                </a:ext>
              </a:extLst>
            </p:cNvPr>
            <p:cNvSpPr txBox="1"/>
            <p:nvPr/>
          </p:nvSpPr>
          <p:spPr>
            <a:xfrm>
              <a:off x="7162518" y="3635147"/>
              <a:ext cx="231154" cy="200055"/>
            </a:xfrm>
            <a:prstGeom prst="rect">
              <a:avLst/>
            </a:prstGeom>
            <a:noFill/>
          </p:spPr>
          <p:txBody>
            <a:bodyPr wrap="non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55" name="グループ化 54">
            <a:extLst>
              <a:ext uri="{FF2B5EF4-FFF2-40B4-BE49-F238E27FC236}">
                <a16:creationId xmlns:a16="http://schemas.microsoft.com/office/drawing/2014/main" id="{2A3445A6-0844-00E3-2712-697C3BD602C0}"/>
              </a:ext>
            </a:extLst>
          </p:cNvPr>
          <p:cNvGrpSpPr/>
          <p:nvPr/>
        </p:nvGrpSpPr>
        <p:grpSpPr>
          <a:xfrm>
            <a:off x="562422" y="2450083"/>
            <a:ext cx="5787160" cy="81427"/>
            <a:chOff x="603715" y="3263097"/>
            <a:chExt cx="5787160" cy="115573"/>
          </a:xfrm>
        </p:grpSpPr>
        <p:cxnSp>
          <p:nvCxnSpPr>
            <p:cNvPr id="45" name="直線コネクタ 44">
              <a:extLst>
                <a:ext uri="{FF2B5EF4-FFF2-40B4-BE49-F238E27FC236}">
                  <a16:creationId xmlns:a16="http://schemas.microsoft.com/office/drawing/2014/main" id="{64CAAF81-44B0-A1B4-0752-C7F90604D1A7}"/>
                </a:ext>
              </a:extLst>
            </p:cNvPr>
            <p:cNvCxnSpPr>
              <a:cxnSpLocks/>
            </p:cNvCxnSpPr>
            <p:nvPr/>
          </p:nvCxnSpPr>
          <p:spPr>
            <a:xfrm>
              <a:off x="609614" y="3263097"/>
              <a:ext cx="0" cy="108000"/>
            </a:xfrm>
            <a:prstGeom prst="line">
              <a:avLst/>
            </a:prstGeom>
            <a:ln w="12700">
              <a:solidFill>
                <a:srgbClr val="FFF7CE"/>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EF02662D-1801-F49B-57C1-1AB267D9859F}"/>
                </a:ext>
              </a:extLst>
            </p:cNvPr>
            <p:cNvCxnSpPr>
              <a:cxnSpLocks/>
            </p:cNvCxnSpPr>
            <p:nvPr/>
          </p:nvCxnSpPr>
          <p:spPr>
            <a:xfrm>
              <a:off x="6390875" y="3270670"/>
              <a:ext cx="0" cy="108000"/>
            </a:xfrm>
            <a:prstGeom prst="line">
              <a:avLst/>
            </a:prstGeom>
            <a:ln w="12700">
              <a:solidFill>
                <a:srgbClr val="FFF7CE"/>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4096296C-F335-ED99-A8B6-90BE3F34ED70}"/>
                </a:ext>
              </a:extLst>
            </p:cNvPr>
            <p:cNvCxnSpPr>
              <a:cxnSpLocks/>
            </p:cNvCxnSpPr>
            <p:nvPr/>
          </p:nvCxnSpPr>
          <p:spPr>
            <a:xfrm flipH="1">
              <a:off x="603715" y="3374764"/>
              <a:ext cx="5784565" cy="0"/>
            </a:xfrm>
            <a:prstGeom prst="line">
              <a:avLst/>
            </a:prstGeom>
            <a:ln w="12700">
              <a:solidFill>
                <a:srgbClr val="FFF7CE"/>
              </a:solidFill>
            </a:ln>
          </p:spPr>
          <p:style>
            <a:lnRef idx="1">
              <a:schemeClr val="accent1"/>
            </a:lnRef>
            <a:fillRef idx="0">
              <a:schemeClr val="accent1"/>
            </a:fillRef>
            <a:effectRef idx="0">
              <a:schemeClr val="accent1"/>
            </a:effectRef>
            <a:fontRef idx="minor">
              <a:schemeClr val="tx1"/>
            </a:fontRef>
          </p:style>
        </p:cxnSp>
      </p:grpSp>
      <p:sp>
        <p:nvSpPr>
          <p:cNvPr id="111" name="正方形/長方形 110">
            <a:extLst>
              <a:ext uri="{FF2B5EF4-FFF2-40B4-BE49-F238E27FC236}">
                <a16:creationId xmlns:a16="http://schemas.microsoft.com/office/drawing/2014/main" id="{506D892B-0511-EC83-C788-D341DC8264ED}"/>
              </a:ext>
            </a:extLst>
          </p:cNvPr>
          <p:cNvSpPr/>
          <p:nvPr/>
        </p:nvSpPr>
        <p:spPr>
          <a:xfrm>
            <a:off x="504071" y="6632555"/>
            <a:ext cx="7258909"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(2024</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4</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　派遣・契約社員</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パート・アルバイト</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大学生</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主婦</a:t>
            </a:r>
            <a:r>
              <a:rPr lang="en-US" altLang="ja-JP" sz="600" dirty="0">
                <a:solidFill>
                  <a:schemeClr val="bg1"/>
                </a:solidFill>
                <a:latin typeface="Hiragino Sans W3" panose="020B0400000000000000" pitchFamily="34" charset="-128"/>
                <a:ea typeface="Hiragino Sans W3" panose="020B0400000000000000" pitchFamily="34" charset="-128"/>
              </a:rPr>
              <a:t> </a:t>
            </a:r>
            <a:r>
              <a:rPr lang="ja-JP" altLang="en-US" sz="600">
                <a:solidFill>
                  <a:schemeClr val="bg1"/>
                </a:solidFill>
                <a:latin typeface="Hiragino Sans W3" panose="020B0400000000000000" pitchFamily="34" charset="-128"/>
                <a:ea typeface="Hiragino Sans W3" panose="020B0400000000000000" pitchFamily="34" charset="-128"/>
              </a:rPr>
              <a:t>夫</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その他の回答を除く</a:t>
            </a:r>
          </a:p>
        </p:txBody>
      </p:sp>
      <p:sp>
        <p:nvSpPr>
          <p:cNvPr id="3" name="テキスト ボックス 2">
            <a:extLst>
              <a:ext uri="{FF2B5EF4-FFF2-40B4-BE49-F238E27FC236}">
                <a16:creationId xmlns:a16="http://schemas.microsoft.com/office/drawing/2014/main" id="{247233FD-D1A2-2BEB-5D7F-BCC0EEB27A5B}"/>
              </a:ext>
            </a:extLst>
          </p:cNvPr>
          <p:cNvSpPr txBox="1"/>
          <p:nvPr/>
        </p:nvSpPr>
        <p:spPr>
          <a:xfrm>
            <a:off x="474584" y="569978"/>
            <a:ext cx="7565162" cy="954749"/>
          </a:xfrm>
          <a:prstGeom prst="rect">
            <a:avLst/>
          </a:prstGeom>
          <a:noFill/>
          <a:effectLst/>
        </p:spPr>
        <p:txBody>
          <a:bodyPr wrap="square" rtlCol="0">
            <a:spAutoFit/>
          </a:bodyPr>
          <a:lstStyle/>
          <a:p>
            <a:r>
              <a:rPr kumimoji="1" lang="ja-JP" altLang="en-US" sz="2000" b="1" i="0" u="none" strike="noStrike" kern="1200" cap="none" spc="300" normalizeH="0" baseline="0" noProof="0">
                <a:ln>
                  <a:noFill/>
                </a:ln>
                <a:solidFill>
                  <a:prstClr val="white"/>
                </a:solidFill>
                <a:effectLst/>
                <a:uLnTx/>
                <a:uFillTx/>
                <a:latin typeface="DIN Alternate" panose="020B0500000000000000" pitchFamily="34" charset="0"/>
                <a:ea typeface="Hiragino Sans W7" panose="020B0400000000000000" pitchFamily="34" charset="-128"/>
                <a:cs typeface="+mn-cs"/>
              </a:rPr>
              <a:t>ビジネス空間だからこそ、</a:t>
            </a:r>
            <a:r>
              <a:rPr kumimoji="1" lang="ja-JP" altLang="en-US" sz="2400" b="1" i="0" u="none" strike="noStrike" kern="1200" cap="none" spc="300" normalizeH="0" baseline="0" noProof="0">
                <a:ln>
                  <a:noFill/>
                </a:ln>
                <a:solidFill>
                  <a:prstClr val="white"/>
                </a:solidFill>
                <a:effectLst/>
                <a:uLnTx/>
                <a:uFillTx/>
                <a:latin typeface="DIN Alternate" panose="020B0500000000000000" pitchFamily="34" charset="0"/>
                <a:ea typeface="Hiragino Sans W7" panose="020B0400000000000000" pitchFamily="34" charset="-128"/>
                <a:cs typeface="+mn-cs"/>
              </a:rPr>
              <a:t>意思決定者や役職者</a:t>
            </a:r>
            <a:endParaRPr lang="en-US" altLang="ja-JP" sz="2400" b="1" spc="300"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ja-JP" altLang="en-US" sz="2000" b="1" spc="300">
                <a:solidFill>
                  <a:schemeClr val="bg1"/>
                </a:solidFill>
                <a:latin typeface="DIN Alternate" panose="020B0500000000000000" pitchFamily="34" charset="0"/>
                <a:ea typeface="Hiragino Sans W7" panose="020B0400000000000000" pitchFamily="34" charset="-128"/>
              </a:rPr>
              <a:t>さらに</a:t>
            </a:r>
            <a:r>
              <a:rPr lang="ja-JP" altLang="en-US" sz="2400" b="1" spc="300">
                <a:solidFill>
                  <a:schemeClr val="bg1"/>
                </a:solidFill>
                <a:latin typeface="DIN Alternate" panose="020B0500000000000000" pitchFamily="34" charset="0"/>
                <a:ea typeface="Hiragino Sans W7" panose="020B0400000000000000" pitchFamily="34" charset="-128"/>
              </a:rPr>
              <a:t>外出が少ない内勤者</a:t>
            </a:r>
            <a:r>
              <a:rPr lang="ja-JP" altLang="en-US" sz="2000" b="1" spc="300">
                <a:solidFill>
                  <a:schemeClr val="bg1"/>
                </a:solidFill>
                <a:latin typeface="DIN Alternate" panose="020B0500000000000000" pitchFamily="34" charset="0"/>
                <a:ea typeface="Hiragino Sans W7" panose="020B0400000000000000" pitchFamily="34" charset="-128"/>
              </a:rPr>
              <a:t>へ</a:t>
            </a:r>
            <a:r>
              <a:rPr lang="ja-JP" altLang="en-US" sz="2400" b="1" spc="300">
                <a:solidFill>
                  <a:schemeClr val="bg1"/>
                </a:solidFill>
                <a:latin typeface="DIN Alternate" panose="020B0500000000000000" pitchFamily="34" charset="0"/>
                <a:ea typeface="Hiragino Sans W7" panose="020B0400000000000000" pitchFamily="34" charset="-128"/>
              </a:rPr>
              <a:t>直接リーチ</a:t>
            </a:r>
            <a:r>
              <a:rPr lang="ja-JP" altLang="en-US" sz="2000" b="1" spc="300">
                <a:solidFill>
                  <a:schemeClr val="bg1"/>
                </a:solidFill>
                <a:latin typeface="DIN Alternate" panose="020B0500000000000000" pitchFamily="34" charset="0"/>
                <a:ea typeface="Hiragino Sans W7" panose="020B0400000000000000" pitchFamily="34" charset="-128"/>
              </a:rPr>
              <a:t>が可能</a:t>
            </a:r>
          </a:p>
        </p:txBody>
      </p:sp>
      <p:pic>
        <p:nvPicPr>
          <p:cNvPr id="19" name="図 18" descr="グラフィカル ユーザー インターフェイス&#10;&#10;低い精度で自動的に生成された説明">
            <a:extLst>
              <a:ext uri="{FF2B5EF4-FFF2-40B4-BE49-F238E27FC236}">
                <a16:creationId xmlns:a16="http://schemas.microsoft.com/office/drawing/2014/main" id="{502E1056-F462-947C-B5EE-5A11038E47B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02111" y="3396938"/>
            <a:ext cx="2672235" cy="2497535"/>
          </a:xfrm>
          <a:prstGeom prst="rect">
            <a:avLst/>
          </a:prstGeom>
        </p:spPr>
      </p:pic>
      <p:sp>
        <p:nvSpPr>
          <p:cNvPr id="33" name="テキスト ボックス 32">
            <a:extLst>
              <a:ext uri="{FF2B5EF4-FFF2-40B4-BE49-F238E27FC236}">
                <a16:creationId xmlns:a16="http://schemas.microsoft.com/office/drawing/2014/main" id="{F59D90C0-8268-7C8D-89EE-3653F844CECA}"/>
              </a:ext>
            </a:extLst>
          </p:cNvPr>
          <p:cNvSpPr txBox="1"/>
          <p:nvPr/>
        </p:nvSpPr>
        <p:spPr>
          <a:xfrm>
            <a:off x="562422" y="2959680"/>
            <a:ext cx="2945447" cy="307777"/>
          </a:xfrm>
          <a:prstGeom prst="rect">
            <a:avLst/>
          </a:prstGeom>
          <a:noFill/>
          <a:ln>
            <a:solidFill>
              <a:schemeClr val="bg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役職者割合</a:t>
            </a:r>
          </a:p>
        </p:txBody>
      </p:sp>
      <p:sp>
        <p:nvSpPr>
          <p:cNvPr id="49" name="テキスト ボックス 48">
            <a:extLst>
              <a:ext uri="{FF2B5EF4-FFF2-40B4-BE49-F238E27FC236}">
                <a16:creationId xmlns:a16="http://schemas.microsoft.com/office/drawing/2014/main" id="{F190A7A1-C81E-2541-128E-4C36D095350E}"/>
              </a:ext>
            </a:extLst>
          </p:cNvPr>
          <p:cNvSpPr txBox="1"/>
          <p:nvPr/>
        </p:nvSpPr>
        <p:spPr>
          <a:xfrm>
            <a:off x="4070291" y="2957193"/>
            <a:ext cx="3234749" cy="307777"/>
          </a:xfrm>
          <a:prstGeom prst="rect">
            <a:avLst/>
          </a:prstGeom>
          <a:noFill/>
          <a:ln>
            <a:solidFill>
              <a:schemeClr val="bg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職種</a:t>
            </a:r>
          </a:p>
        </p:txBody>
      </p:sp>
      <p:cxnSp>
        <p:nvCxnSpPr>
          <p:cNvPr id="56" name="直線コネクタ 55">
            <a:extLst>
              <a:ext uri="{FF2B5EF4-FFF2-40B4-BE49-F238E27FC236}">
                <a16:creationId xmlns:a16="http://schemas.microsoft.com/office/drawing/2014/main" id="{67E8F6F0-AD12-966C-56E4-B5A871686B12}"/>
              </a:ext>
            </a:extLst>
          </p:cNvPr>
          <p:cNvCxnSpPr>
            <a:cxnSpLocks/>
          </p:cNvCxnSpPr>
          <p:nvPr/>
        </p:nvCxnSpPr>
        <p:spPr>
          <a:xfrm flipV="1">
            <a:off x="2035977" y="2527415"/>
            <a:ext cx="0" cy="267180"/>
          </a:xfrm>
          <a:prstGeom prst="line">
            <a:avLst/>
          </a:prstGeom>
          <a:ln w="12700">
            <a:solidFill>
              <a:srgbClr val="FFF7CE"/>
            </a:solidFill>
          </a:ln>
        </p:spPr>
        <p:style>
          <a:lnRef idx="1">
            <a:schemeClr val="accent1"/>
          </a:lnRef>
          <a:fillRef idx="0">
            <a:schemeClr val="accent1"/>
          </a:fillRef>
          <a:effectRef idx="0">
            <a:schemeClr val="accent1"/>
          </a:effectRef>
          <a:fontRef idx="minor">
            <a:schemeClr val="tx1"/>
          </a:fontRef>
        </p:style>
      </p:cxnSp>
      <p:pic>
        <p:nvPicPr>
          <p:cNvPr id="10" name="図 9">
            <a:extLst>
              <a:ext uri="{FF2B5EF4-FFF2-40B4-BE49-F238E27FC236}">
                <a16:creationId xmlns:a16="http://schemas.microsoft.com/office/drawing/2014/main" id="{79D3BBCA-A853-5431-6766-938D9F19317C}"/>
              </a:ext>
            </a:extLst>
          </p:cNvPr>
          <p:cNvPicPr>
            <a:picLocks noChangeAspect="1"/>
          </p:cNvPicPr>
          <p:nvPr/>
        </p:nvPicPr>
        <p:blipFill>
          <a:blip r:embed="rId7"/>
          <a:srcRect b="17935"/>
          <a:stretch/>
        </p:blipFill>
        <p:spPr>
          <a:xfrm>
            <a:off x="3633124" y="3372842"/>
            <a:ext cx="3811361" cy="2811953"/>
          </a:xfrm>
          <a:prstGeom prst="rect">
            <a:avLst/>
          </a:prstGeom>
        </p:spPr>
      </p:pic>
      <p:cxnSp>
        <p:nvCxnSpPr>
          <p:cNvPr id="22" name="直線コネクタ 21">
            <a:extLst>
              <a:ext uri="{FF2B5EF4-FFF2-40B4-BE49-F238E27FC236}">
                <a16:creationId xmlns:a16="http://schemas.microsoft.com/office/drawing/2014/main" id="{E299A23F-D924-9893-C580-026FE17E4CDC}"/>
              </a:ext>
            </a:extLst>
          </p:cNvPr>
          <p:cNvCxnSpPr/>
          <p:nvPr/>
        </p:nvCxnSpPr>
        <p:spPr>
          <a:xfrm>
            <a:off x="4054763" y="976510"/>
            <a:ext cx="3094012"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F5607EC-4A9A-9AA3-CE49-4ED32F17B22B}"/>
              </a:ext>
            </a:extLst>
          </p:cNvPr>
          <p:cNvCxnSpPr/>
          <p:nvPr/>
        </p:nvCxnSpPr>
        <p:spPr>
          <a:xfrm>
            <a:off x="1421921" y="1493197"/>
            <a:ext cx="3094012"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 name="スライド番号プレースホルダ 3">
            <a:extLst>
              <a:ext uri="{FF2B5EF4-FFF2-40B4-BE49-F238E27FC236}">
                <a16:creationId xmlns:a16="http://schemas.microsoft.com/office/drawing/2014/main" id="{1713F45B-57AC-20EE-3295-60283F395D38}"/>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15</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AFCE585E-55D5-B174-7486-88C140045479}"/>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609763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32249" y="1937202"/>
            <a:ext cx="7554157"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OVERVIEW</a:t>
            </a:r>
          </a:p>
        </p:txBody>
      </p:sp>
      <p:sp>
        <p:nvSpPr>
          <p:cNvPr id="3" name="スライド番号プレースホルダ 3">
            <a:extLst>
              <a:ext uri="{FF2B5EF4-FFF2-40B4-BE49-F238E27FC236}">
                <a16:creationId xmlns:a16="http://schemas.microsoft.com/office/drawing/2014/main" id="{EE0FEAC1-B2FC-7672-85D9-2A9F4F4B04A4}"/>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16</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 name="正方形/長方形 1">
            <a:extLst>
              <a:ext uri="{FF2B5EF4-FFF2-40B4-BE49-F238E27FC236}">
                <a16:creationId xmlns:a16="http://schemas.microsoft.com/office/drawing/2014/main" id="{389F771C-B6D5-B847-23CC-D902D3BC4075}"/>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7297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スライド番号プレースホルダ 3">
            <a:extLst>
              <a:ext uri="{FF2B5EF4-FFF2-40B4-BE49-F238E27FC236}">
                <a16:creationId xmlns:a16="http://schemas.microsoft.com/office/drawing/2014/main" id="{63F7942B-61B8-4141-84AB-454E6561ADF4}"/>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17</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0" name="正方形/長方形 19">
            <a:extLst>
              <a:ext uri="{FF2B5EF4-FFF2-40B4-BE49-F238E27FC236}">
                <a16:creationId xmlns:a16="http://schemas.microsoft.com/office/drawing/2014/main" id="{9212A7D4-9B00-00C9-35B8-51234998C082}"/>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a:t>
            </a:r>
            <a:r>
              <a:rPr lang="en" altLang="ja-JP" sz="1000" dirty="0">
                <a:solidFill>
                  <a:schemeClr val="bg1"/>
                </a:solidFill>
                <a:latin typeface="DIN Alternate" panose="020B0500000000000000" pitchFamily="34" charset="0"/>
                <a:ea typeface="Hiragino Sans W1" panose="020B0300000000000000" pitchFamily="34" charset="-128"/>
              </a:rPr>
              <a:t>2024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pic>
        <p:nvPicPr>
          <p:cNvPr id="33" name="図 32">
            <a:extLst>
              <a:ext uri="{FF2B5EF4-FFF2-40B4-BE49-F238E27FC236}">
                <a16:creationId xmlns:a16="http://schemas.microsoft.com/office/drawing/2014/main" id="{6591B2FC-1A20-1CE7-C376-43A9E84AB163}"/>
              </a:ext>
            </a:extLst>
          </p:cNvPr>
          <p:cNvPicPr>
            <a:picLocks noChangeAspect="1"/>
          </p:cNvPicPr>
          <p:nvPr/>
        </p:nvPicPr>
        <p:blipFill>
          <a:blip r:embed="rId3"/>
          <a:stretch>
            <a:fillRect/>
          </a:stretch>
        </p:blipFill>
        <p:spPr>
          <a:xfrm>
            <a:off x="0" y="-1"/>
            <a:ext cx="4957875" cy="6862439"/>
          </a:xfrm>
          <a:prstGeom prst="rect">
            <a:avLst/>
          </a:prstGeom>
        </p:spPr>
      </p:pic>
      <p:pic>
        <p:nvPicPr>
          <p:cNvPr id="34" name="図 33" descr="テキスト&#10;&#10;自動的に生成された説明">
            <a:extLst>
              <a:ext uri="{FF2B5EF4-FFF2-40B4-BE49-F238E27FC236}">
                <a16:creationId xmlns:a16="http://schemas.microsoft.com/office/drawing/2014/main" id="{B391A19B-BA10-AD65-A07E-CCCFF34A1A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5" name="テキスト ボックス 34">
            <a:extLst>
              <a:ext uri="{FF2B5EF4-FFF2-40B4-BE49-F238E27FC236}">
                <a16:creationId xmlns:a16="http://schemas.microsoft.com/office/drawing/2014/main" id="{4BA09F03-2B8D-13DB-680A-AD1AAC76AF9F}"/>
              </a:ext>
            </a:extLst>
          </p:cNvPr>
          <p:cNvSpPr txBox="1"/>
          <p:nvPr/>
        </p:nvSpPr>
        <p:spPr>
          <a:xfrm>
            <a:off x="2613040" y="3707239"/>
            <a:ext cx="1461648" cy="1107996"/>
          </a:xfrm>
          <a:prstGeom prst="rect">
            <a:avLst/>
          </a:prstGeom>
          <a:noFill/>
          <a:effectLst/>
        </p:spPr>
        <p:txBody>
          <a:bodyPr wrap="square" rtlCol="0">
            <a:spAutoFit/>
          </a:bodyPr>
          <a:lstStyle/>
          <a:p>
            <a:r>
              <a:rPr lang="en-US" altLang="ja-JP" sz="6600" b="1" dirty="0">
                <a:solidFill>
                  <a:schemeClr val="bg1"/>
                </a:solidFill>
                <a:latin typeface="DIN Alternate" panose="020B0500000000000000" pitchFamily="34" charset="0"/>
                <a:ea typeface="Hiragino Sans W6" panose="020B0400000000000000" pitchFamily="34" charset="-128"/>
              </a:rPr>
              <a:t>500</a:t>
            </a:r>
            <a:endParaRPr lang="en-US" altLang="ja-JP" sz="5400" b="1" dirty="0">
              <a:solidFill>
                <a:schemeClr val="bg1"/>
              </a:solidFill>
              <a:latin typeface="DIN Alternate" panose="020B0500000000000000" pitchFamily="34" charset="0"/>
              <a:ea typeface="Hiragino Sans W6" panose="020B0400000000000000" pitchFamily="34" charset="-128"/>
            </a:endParaRPr>
          </a:p>
        </p:txBody>
      </p:sp>
      <p:sp>
        <p:nvSpPr>
          <p:cNvPr id="36" name="テキスト ボックス 35">
            <a:extLst>
              <a:ext uri="{FF2B5EF4-FFF2-40B4-BE49-F238E27FC236}">
                <a16:creationId xmlns:a16="http://schemas.microsoft.com/office/drawing/2014/main" id="{D3332371-626F-7E1B-C153-8CC5D530D8B4}"/>
              </a:ext>
            </a:extLst>
          </p:cNvPr>
          <p:cNvSpPr txBox="1"/>
          <p:nvPr/>
        </p:nvSpPr>
        <p:spPr>
          <a:xfrm>
            <a:off x="3932896" y="4024991"/>
            <a:ext cx="449935" cy="646331"/>
          </a:xfrm>
          <a:prstGeom prst="rect">
            <a:avLst/>
          </a:prstGeom>
          <a:noFill/>
          <a:effectLst/>
        </p:spPr>
        <p:txBody>
          <a:bodyPr wrap="square" rtlCol="0">
            <a:spAutoFit/>
          </a:bodyPr>
          <a:lstStyle/>
          <a:p>
            <a:r>
              <a:rPr lang="ja-JP" altLang="en-US">
                <a:solidFill>
                  <a:schemeClr val="bg1"/>
                </a:solidFill>
                <a:latin typeface="Hiragino Sans W4" panose="020B0400000000000000" pitchFamily="34" charset="-128"/>
                <a:ea typeface="Hiragino Sans W4" panose="020B0400000000000000" pitchFamily="34" charset="-128"/>
              </a:rPr>
              <a:t>万人</a:t>
            </a:r>
            <a:endParaRPr lang="en-US" altLang="ja-JP" dirty="0">
              <a:solidFill>
                <a:schemeClr val="bg1"/>
              </a:solidFill>
              <a:latin typeface="Hiragino Sans W4" panose="020B0400000000000000" pitchFamily="34" charset="-128"/>
              <a:ea typeface="Hiragino Sans W4" panose="020B0400000000000000" pitchFamily="34" charset="-128"/>
            </a:endParaRPr>
          </a:p>
        </p:txBody>
      </p:sp>
      <p:sp>
        <p:nvSpPr>
          <p:cNvPr id="37" name="テキスト ボックス 36">
            <a:extLst>
              <a:ext uri="{FF2B5EF4-FFF2-40B4-BE49-F238E27FC236}">
                <a16:creationId xmlns:a16="http://schemas.microsoft.com/office/drawing/2014/main" id="{94C8BD1C-FEEE-9BC7-8A55-8676B5E3DAA3}"/>
              </a:ext>
            </a:extLst>
          </p:cNvPr>
          <p:cNvSpPr txBox="1"/>
          <p:nvPr/>
        </p:nvSpPr>
        <p:spPr>
          <a:xfrm>
            <a:off x="2693999" y="4718452"/>
            <a:ext cx="2051036" cy="200055"/>
          </a:xfrm>
          <a:prstGeom prst="rect">
            <a:avLst/>
          </a:prstGeom>
          <a:noFill/>
          <a:effectLst/>
        </p:spPr>
        <p:txBody>
          <a:bodyPr wrap="square" rtlCol="0">
            <a:spAutoFit/>
          </a:bodyPr>
          <a:lstStyle/>
          <a:p>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月間のべリーチ数</a:t>
            </a:r>
            <a:endParaRPr lang="en-US" altLang="ja-JP" sz="700" dirty="0">
              <a:solidFill>
                <a:schemeClr val="bg1"/>
              </a:solidFill>
              <a:latin typeface="Hiragino Sans W3" panose="020B0400000000000000" pitchFamily="34" charset="-128"/>
              <a:ea typeface="Hiragino Sans W3" panose="020B0400000000000000" pitchFamily="34" charset="-128"/>
            </a:endParaRPr>
          </a:p>
        </p:txBody>
      </p:sp>
      <p:sp>
        <p:nvSpPr>
          <p:cNvPr id="38" name="テキスト ボックス 37">
            <a:extLst>
              <a:ext uri="{FF2B5EF4-FFF2-40B4-BE49-F238E27FC236}">
                <a16:creationId xmlns:a16="http://schemas.microsoft.com/office/drawing/2014/main" id="{B667BFF5-5E20-5C41-D9BE-3D3CEE983FC1}"/>
              </a:ext>
            </a:extLst>
          </p:cNvPr>
          <p:cNvSpPr txBox="1"/>
          <p:nvPr/>
        </p:nvSpPr>
        <p:spPr>
          <a:xfrm>
            <a:off x="688466" y="3713128"/>
            <a:ext cx="1141145" cy="1107996"/>
          </a:xfrm>
          <a:prstGeom prst="rect">
            <a:avLst/>
          </a:prstGeom>
          <a:noFill/>
          <a:effectLst/>
        </p:spPr>
        <p:txBody>
          <a:bodyPr wrap="square" rtlCol="0">
            <a:spAutoFit/>
          </a:bodyPr>
          <a:lstStyle/>
          <a:p>
            <a:r>
              <a:rPr lang="en-US" altLang="ja-JP" sz="6600" b="1" dirty="0">
                <a:solidFill>
                  <a:schemeClr val="bg1"/>
                </a:solidFill>
                <a:latin typeface="DIN Alternate" panose="020B0500000000000000" pitchFamily="34" charset="0"/>
                <a:ea typeface="Hiragino Sans W6" panose="020B0400000000000000" pitchFamily="34" charset="-128"/>
              </a:rPr>
              <a:t>23</a:t>
            </a:r>
            <a:endParaRPr lang="en-US" altLang="ja-JP" sz="6000" b="1" dirty="0">
              <a:solidFill>
                <a:schemeClr val="bg1"/>
              </a:solidFill>
              <a:latin typeface="DIN Alternate" panose="020B0500000000000000" pitchFamily="34" charset="0"/>
              <a:ea typeface="Hiragino Sans W6" panose="020B0400000000000000" pitchFamily="34" charset="-128"/>
            </a:endParaRPr>
          </a:p>
        </p:txBody>
      </p:sp>
      <p:sp>
        <p:nvSpPr>
          <p:cNvPr id="39" name="テキスト ボックス 38">
            <a:extLst>
              <a:ext uri="{FF2B5EF4-FFF2-40B4-BE49-F238E27FC236}">
                <a16:creationId xmlns:a16="http://schemas.microsoft.com/office/drawing/2014/main" id="{AEAF817F-F2B7-4D92-F316-D7172B21A9FD}"/>
              </a:ext>
            </a:extLst>
          </p:cNvPr>
          <p:cNvSpPr txBox="1"/>
          <p:nvPr/>
        </p:nvSpPr>
        <p:spPr>
          <a:xfrm>
            <a:off x="1619681" y="4215443"/>
            <a:ext cx="449935" cy="457305"/>
          </a:xfrm>
          <a:prstGeom prst="rect">
            <a:avLst/>
          </a:prstGeom>
          <a:noFill/>
          <a:effectLst/>
        </p:spPr>
        <p:txBody>
          <a:bodyPr wrap="square" rtlCol="0">
            <a:spAutoFit/>
          </a:bodyPr>
          <a:lstStyle/>
          <a:p>
            <a:pPr>
              <a:lnSpc>
                <a:spcPct val="150000"/>
              </a:lnSpc>
            </a:pPr>
            <a:r>
              <a:rPr lang="ja-JP" altLang="en-US">
                <a:solidFill>
                  <a:schemeClr val="bg1"/>
                </a:solidFill>
                <a:latin typeface="Hiragino Sans W4" panose="020B0400000000000000" pitchFamily="34" charset="-128"/>
                <a:ea typeface="Hiragino Sans W4" panose="020B0400000000000000" pitchFamily="34" charset="-128"/>
              </a:rPr>
              <a:t>区</a:t>
            </a:r>
            <a:endParaRPr lang="en-US" altLang="ja-JP" dirty="0">
              <a:solidFill>
                <a:schemeClr val="bg1"/>
              </a:solidFill>
              <a:latin typeface="Hiragino Sans W4" panose="020B0400000000000000" pitchFamily="34" charset="-128"/>
              <a:ea typeface="Hiragino Sans W4" panose="020B0400000000000000" pitchFamily="34" charset="-128"/>
            </a:endParaRPr>
          </a:p>
        </p:txBody>
      </p:sp>
      <p:sp>
        <p:nvSpPr>
          <p:cNvPr id="40" name="正方形/長方形 39">
            <a:extLst>
              <a:ext uri="{FF2B5EF4-FFF2-40B4-BE49-F238E27FC236}">
                <a16:creationId xmlns:a16="http://schemas.microsoft.com/office/drawing/2014/main" id="{192D464B-6296-BAA6-E6D4-302B6B546D76}"/>
              </a:ext>
            </a:extLst>
          </p:cNvPr>
          <p:cNvSpPr/>
          <p:nvPr/>
        </p:nvSpPr>
        <p:spPr>
          <a:xfrm>
            <a:off x="469614" y="4718452"/>
            <a:ext cx="2075399" cy="200055"/>
          </a:xfrm>
          <a:prstGeom prst="rect">
            <a:avLst/>
          </a:prstGeom>
        </p:spPr>
        <p:txBody>
          <a:bodyPr wrap="square">
            <a:spAutoFit/>
          </a:bodyPr>
          <a:lstStyle/>
          <a:p>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上記以外の首都圏・地方都市も配信あり</a:t>
            </a:r>
          </a:p>
        </p:txBody>
      </p:sp>
      <p:sp>
        <p:nvSpPr>
          <p:cNvPr id="45" name="正方形/長方形 44">
            <a:extLst>
              <a:ext uri="{FF2B5EF4-FFF2-40B4-BE49-F238E27FC236}">
                <a16:creationId xmlns:a16="http://schemas.microsoft.com/office/drawing/2014/main" id="{D25B936C-0E40-2AFA-D866-954A1828C788}"/>
              </a:ext>
            </a:extLst>
          </p:cNvPr>
          <p:cNvSpPr/>
          <p:nvPr/>
        </p:nvSpPr>
        <p:spPr>
          <a:xfrm>
            <a:off x="691572" y="6478244"/>
            <a:ext cx="4443899" cy="230832"/>
          </a:xfrm>
          <a:prstGeom prst="rect">
            <a:avLst/>
          </a:prstGeom>
        </p:spPr>
        <p:txBody>
          <a:bodyPr wrap="square">
            <a:spAutoFit/>
          </a:bodyPr>
          <a:lstStyle/>
          <a:p>
            <a:r>
              <a:rPr lang="en-US" altLang="ja-JP" sz="900" dirty="0">
                <a:solidFill>
                  <a:schemeClr val="bg1"/>
                </a:solidFill>
                <a:latin typeface="Hiragino Sans W3" panose="020B0400000000000000" pitchFamily="34" charset="-128"/>
                <a:ea typeface="Hiragino Sans W3" panose="020B0400000000000000" pitchFamily="34" charset="-128"/>
              </a:rPr>
              <a:t>※</a:t>
            </a:r>
            <a:r>
              <a:rPr lang="ja-JP" altLang="en-US" sz="900">
                <a:solidFill>
                  <a:schemeClr val="bg1"/>
                </a:solidFill>
                <a:latin typeface="Hiragino Sans W3" panose="020B0400000000000000" pitchFamily="34" charset="-128"/>
                <a:ea typeface="Hiragino Sans W3" panose="020B0400000000000000" pitchFamily="34" charset="-128"/>
              </a:rPr>
              <a:t>最新の設置施設・面数は、弊社営業担当までお問い合わせください。</a:t>
            </a:r>
          </a:p>
        </p:txBody>
      </p:sp>
      <p:pic>
        <p:nvPicPr>
          <p:cNvPr id="49" name="図 48" descr="鏡のある部屋&#10;&#10;中程度の精度で自動的に生成された説明">
            <a:extLst>
              <a:ext uri="{FF2B5EF4-FFF2-40B4-BE49-F238E27FC236}">
                <a16:creationId xmlns:a16="http://schemas.microsoft.com/office/drawing/2014/main" id="{C22AEC13-80BC-FDA3-548A-067F5894649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957874" y="-1073"/>
            <a:ext cx="7234125" cy="6857483"/>
          </a:xfrm>
          <a:prstGeom prst="rect">
            <a:avLst/>
          </a:prstGeom>
        </p:spPr>
      </p:pic>
      <p:sp>
        <p:nvSpPr>
          <p:cNvPr id="50" name="正方形/長方形 49">
            <a:extLst>
              <a:ext uri="{FF2B5EF4-FFF2-40B4-BE49-F238E27FC236}">
                <a16:creationId xmlns:a16="http://schemas.microsoft.com/office/drawing/2014/main" id="{A8864271-4246-594F-E2F5-AB18AB692271}"/>
              </a:ext>
            </a:extLst>
          </p:cNvPr>
          <p:cNvSpPr/>
          <p:nvPr/>
        </p:nvSpPr>
        <p:spPr>
          <a:xfrm>
            <a:off x="4844144" y="0"/>
            <a:ext cx="3030448"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1" name="正方形/長方形 50">
            <a:extLst>
              <a:ext uri="{FF2B5EF4-FFF2-40B4-BE49-F238E27FC236}">
                <a16:creationId xmlns:a16="http://schemas.microsoft.com/office/drawing/2014/main" id="{215E3277-F570-3E14-AA04-B13C787F7A91}"/>
              </a:ext>
            </a:extLst>
          </p:cNvPr>
          <p:cNvSpPr/>
          <p:nvPr/>
        </p:nvSpPr>
        <p:spPr>
          <a:xfrm>
            <a:off x="4910316" y="677122"/>
            <a:ext cx="1267157" cy="50695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 name="スライド番号プレースホルダ 3">
            <a:extLst>
              <a:ext uri="{FF2B5EF4-FFF2-40B4-BE49-F238E27FC236}">
                <a16:creationId xmlns:a16="http://schemas.microsoft.com/office/drawing/2014/main" id="{ED0F2504-3883-729A-C981-1DF72B8D40F7}"/>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17</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6" name="正方形/長方形 45">
            <a:extLst>
              <a:ext uri="{FF2B5EF4-FFF2-40B4-BE49-F238E27FC236}">
                <a16:creationId xmlns:a16="http://schemas.microsoft.com/office/drawing/2014/main" id="{CF5F6F7D-E9EE-6F29-EBF1-070322F6EFA6}"/>
              </a:ext>
            </a:extLst>
          </p:cNvPr>
          <p:cNvSpPr/>
          <p:nvPr/>
        </p:nvSpPr>
        <p:spPr>
          <a:xfrm>
            <a:off x="165153" y="375862"/>
            <a:ext cx="7630713"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OVERVIEW</a:t>
            </a:r>
          </a:p>
        </p:txBody>
      </p:sp>
      <p:pic>
        <p:nvPicPr>
          <p:cNvPr id="5" name="図 4" descr="テキスト&#10;&#10;中程度の精度で自動的に生成された説明">
            <a:extLst>
              <a:ext uri="{FF2B5EF4-FFF2-40B4-BE49-F238E27FC236}">
                <a16:creationId xmlns:a16="http://schemas.microsoft.com/office/drawing/2014/main" id="{AEF24E40-C28C-9981-7773-33C0C10F2EF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73713" y="825193"/>
            <a:ext cx="5156200" cy="3022600"/>
          </a:xfrm>
          <a:prstGeom prst="rect">
            <a:avLst/>
          </a:prstGeom>
        </p:spPr>
      </p:pic>
      <p:sp>
        <p:nvSpPr>
          <p:cNvPr id="4" name="正方形/長方形 3">
            <a:extLst>
              <a:ext uri="{FF2B5EF4-FFF2-40B4-BE49-F238E27FC236}">
                <a16:creationId xmlns:a16="http://schemas.microsoft.com/office/drawing/2014/main" id="{06FEA066-745F-3D0D-8159-6E1326881F00}"/>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098748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山の景色&#10;&#10;自動的に生成された説明">
            <a:extLst>
              <a:ext uri="{FF2B5EF4-FFF2-40B4-BE49-F238E27FC236}">
                <a16:creationId xmlns:a16="http://schemas.microsoft.com/office/drawing/2014/main" id="{07E2DAAE-C517-D8C2-C0F5-1F4B0FC5920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543040" y="0"/>
            <a:ext cx="5648960" cy="6858000"/>
          </a:xfrm>
          <a:prstGeom prst="rect">
            <a:avLst/>
          </a:prstGeom>
        </p:spPr>
      </p:pic>
      <p:sp>
        <p:nvSpPr>
          <p:cNvPr id="5" name="正方形/長方形 4">
            <a:extLst>
              <a:ext uri="{FF2B5EF4-FFF2-40B4-BE49-F238E27FC236}">
                <a16:creationId xmlns:a16="http://schemas.microsoft.com/office/drawing/2014/main" id="{7D41E030-0AEA-3212-33D7-5E500A297C21}"/>
              </a:ext>
            </a:extLst>
          </p:cNvPr>
          <p:cNvSpPr/>
          <p:nvPr/>
        </p:nvSpPr>
        <p:spPr>
          <a:xfrm>
            <a:off x="4202814" y="0"/>
            <a:ext cx="565238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0" name="正方形/長方形 9">
            <a:extLst>
              <a:ext uri="{FF2B5EF4-FFF2-40B4-BE49-F238E27FC236}">
                <a16:creationId xmlns:a16="http://schemas.microsoft.com/office/drawing/2014/main" id="{C6A71C31-FD26-6BA1-50DA-1D9B9299BFFC}"/>
              </a:ext>
            </a:extLst>
          </p:cNvPr>
          <p:cNvSpPr/>
          <p:nvPr/>
        </p:nvSpPr>
        <p:spPr>
          <a:xfrm>
            <a:off x="4202814" y="677122"/>
            <a:ext cx="3998113" cy="50695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pic>
        <p:nvPicPr>
          <p:cNvPr id="7" name="図 6">
            <a:extLst>
              <a:ext uri="{FF2B5EF4-FFF2-40B4-BE49-F238E27FC236}">
                <a16:creationId xmlns:a16="http://schemas.microsoft.com/office/drawing/2014/main" id="{E94E10F7-FDA7-AA4B-8EFB-1081FBB009FD}"/>
              </a:ext>
            </a:extLst>
          </p:cNvPr>
          <p:cNvPicPr>
            <a:picLocks noChangeAspect="1"/>
          </p:cNvPicPr>
          <p:nvPr/>
        </p:nvPicPr>
        <p:blipFill>
          <a:blip r:embed="rId4"/>
          <a:stretch>
            <a:fillRect/>
          </a:stretch>
        </p:blipFill>
        <p:spPr>
          <a:xfrm>
            <a:off x="-3" y="0"/>
            <a:ext cx="6543043" cy="6858000"/>
          </a:xfrm>
          <a:prstGeom prst="rect">
            <a:avLst/>
          </a:prstGeom>
        </p:spPr>
      </p:pic>
      <p:sp>
        <p:nvSpPr>
          <p:cNvPr id="31" name="正方形/長方形 30">
            <a:extLst>
              <a:ext uri="{FF2B5EF4-FFF2-40B4-BE49-F238E27FC236}">
                <a16:creationId xmlns:a16="http://schemas.microsoft.com/office/drawing/2014/main" id="{DF89EA91-4954-214B-B09F-419F0C63587D}"/>
              </a:ext>
            </a:extLst>
          </p:cNvPr>
          <p:cNvSpPr/>
          <p:nvPr/>
        </p:nvSpPr>
        <p:spPr>
          <a:xfrm>
            <a:off x="165154" y="375862"/>
            <a:ext cx="7517908" cy="1349728"/>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LOCATION</a:t>
            </a:r>
          </a:p>
        </p:txBody>
      </p:sp>
      <p:sp>
        <p:nvSpPr>
          <p:cNvPr id="27" name="テキスト ボックス 26">
            <a:extLst>
              <a:ext uri="{FF2B5EF4-FFF2-40B4-BE49-F238E27FC236}">
                <a16:creationId xmlns:a16="http://schemas.microsoft.com/office/drawing/2014/main" id="{7B36B027-D56D-FA46-820F-A8540AD8EE90}"/>
              </a:ext>
            </a:extLst>
          </p:cNvPr>
          <p:cNvSpPr txBox="1"/>
          <p:nvPr/>
        </p:nvSpPr>
        <p:spPr>
          <a:xfrm>
            <a:off x="673660" y="2182733"/>
            <a:ext cx="5869380" cy="4324178"/>
          </a:xfrm>
          <a:prstGeom prst="rect">
            <a:avLst/>
          </a:prstGeom>
          <a:noFill/>
          <a:effectLst/>
        </p:spPr>
        <p:txBody>
          <a:bodyPr wrap="square" numCol="2" rtlCol="0">
            <a:no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大手町タワー</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東京スクエアガーデン</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日比谷フォートタワー</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東京ポートシティー竹芝</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銀座松竹スクエア</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en" altLang="ja-JP" sz="1100" b="0" i="0" u="none" strike="noStrike" kern="1200" cap="none" spc="0" normalizeH="0" baseline="0" noProof="0" dirty="0" err="1">
                <a:ln>
                  <a:noFill/>
                </a:ln>
                <a:solidFill>
                  <a:prstClr val="white"/>
                </a:solidFill>
                <a:effectLst/>
                <a:uLnTx/>
                <a:uFillTx/>
                <a:latin typeface="Hiragino Sans W3" panose="020B0400000000000000" pitchFamily="34" charset="-128"/>
                <a:ea typeface="Hiragino Sans W3" panose="020B0400000000000000" pitchFamily="34" charset="-128"/>
                <a:cs typeface="+mn-cs"/>
              </a:rPr>
              <a:t>Hareza</a:t>
            </a:r>
            <a:r>
              <a:rPr kumimoji="1" lang="en"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 Tower</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紀尾井町タワー</a:t>
            </a:r>
            <a:r>
              <a:rPr kumimoji="1" lang="en"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丸の内センタービルディング</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日本橋一丁目三井ビルディング</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ワテラス</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新宿エルタワー</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Daiwa</a:t>
            </a: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東日本橋ビル</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東京建物八重洲ビル</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小田急第一生命ビル</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住友生命赤坂ビル</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有楽町駅前ビルディング</a:t>
            </a:r>
            <a:r>
              <a:rPr kumimoji="1" lang="en-US" altLang="ja-JP" sz="7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7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有楽町イトシア</a:t>
            </a:r>
            <a:r>
              <a:rPr kumimoji="1" lang="en-US" altLang="ja-JP" sz="7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郵船ビル</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新宿野村ビル</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日比谷セントラルビル</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中野セントラルパーク</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品川シーサイドパークタワー</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虎ノ門二丁目タワー</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カレッタ汐留</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東急プラザ銀座</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1100" dirty="0">
                <a:solidFill>
                  <a:prstClr val="white"/>
                </a:solidFill>
                <a:latin typeface="Hiragino Sans W3" panose="020B0400000000000000" pitchFamily="34" charset="-128"/>
                <a:ea typeface="Hiragino Sans W3" panose="020B0400000000000000" pitchFamily="34" charset="-128"/>
              </a:rPr>
              <a:t>KDX</a:t>
            </a:r>
            <a:r>
              <a:rPr lang="ja-JP" altLang="en-US" sz="1100">
                <a:solidFill>
                  <a:prstClr val="white"/>
                </a:solidFill>
                <a:latin typeface="Hiragino Sans W3" panose="020B0400000000000000" pitchFamily="34" charset="-128"/>
                <a:ea typeface="Hiragino Sans W3" panose="020B0400000000000000" pitchFamily="34" charset="-128"/>
              </a:rPr>
              <a:t>中目黒ビル</a:t>
            </a:r>
            <a:endParaRPr lang="en-US" altLang="ja-JP" sz="1100" dirty="0">
              <a:solidFill>
                <a:prstClr val="white"/>
              </a:solidFill>
              <a:latin typeface="Hiragino Sans W3" panose="020B0400000000000000" pitchFamily="34" charset="-128"/>
              <a:ea typeface="Hiragino Sans W3" panose="020B0400000000000000" pitchFamily="34" charset="-128"/>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ja-JP" altLang="en-US" sz="1100">
                <a:solidFill>
                  <a:prstClr val="white"/>
                </a:solidFill>
                <a:latin typeface="Hiragino Sans W3" panose="020B0400000000000000" pitchFamily="34" charset="-128"/>
                <a:ea typeface="Hiragino Sans W3" panose="020B0400000000000000" pitchFamily="34" charset="-128"/>
              </a:rPr>
              <a:t>ヒューリック五反田山手通ビル</a:t>
            </a:r>
            <a:endParaRPr lang="en-US" altLang="ja-JP" sz="1100" dirty="0">
              <a:solidFill>
                <a:prstClr val="white"/>
              </a:solidFill>
              <a:latin typeface="Hiragino Sans W3" panose="020B0400000000000000" pitchFamily="34" charset="-128"/>
              <a:ea typeface="Hiragino Sans W3" panose="020B0400000000000000" pitchFamily="34" charset="-128"/>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1100" dirty="0">
                <a:solidFill>
                  <a:prstClr val="white"/>
                </a:solidFill>
                <a:latin typeface="Hiragino Sans W3" panose="020B0400000000000000" pitchFamily="34" charset="-128"/>
                <a:ea typeface="Hiragino Sans W3" panose="020B0400000000000000" pitchFamily="34" charset="-128"/>
              </a:rPr>
              <a:t>PMO</a:t>
            </a:r>
            <a:r>
              <a:rPr lang="ja-JP" altLang="en-US" sz="1100">
                <a:solidFill>
                  <a:prstClr val="white"/>
                </a:solidFill>
                <a:latin typeface="Hiragino Sans W3" panose="020B0400000000000000" pitchFamily="34" charset="-128"/>
                <a:ea typeface="Hiragino Sans W3" panose="020B0400000000000000" pitchFamily="34" charset="-128"/>
              </a:rPr>
              <a:t>品川</a:t>
            </a:r>
            <a:endParaRPr lang="en-US" altLang="ja-JP" sz="1100" dirty="0">
              <a:solidFill>
                <a:prstClr val="white"/>
              </a:solidFill>
              <a:latin typeface="Hiragino Sans W3" panose="020B0400000000000000" pitchFamily="34" charset="-128"/>
              <a:ea typeface="Hiragino Sans W3" panose="020B0400000000000000" pitchFamily="34" charset="-128"/>
            </a:endParaRPr>
          </a:p>
        </p:txBody>
      </p:sp>
      <p:pic>
        <p:nvPicPr>
          <p:cNvPr id="33" name="図 32" descr="テキスト&#10;&#10;自動的に生成された説明">
            <a:extLst>
              <a:ext uri="{FF2B5EF4-FFF2-40B4-BE49-F238E27FC236}">
                <a16:creationId xmlns:a16="http://schemas.microsoft.com/office/drawing/2014/main" id="{E4D2F1C9-794F-D240-B0D9-2490F7B33A2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8" name="テキスト ボックス 7">
            <a:extLst>
              <a:ext uri="{FF2B5EF4-FFF2-40B4-BE49-F238E27FC236}">
                <a16:creationId xmlns:a16="http://schemas.microsoft.com/office/drawing/2014/main" id="{B474AF32-EC6A-A62B-771A-047217F457F8}"/>
              </a:ext>
            </a:extLst>
          </p:cNvPr>
          <p:cNvSpPr txBox="1"/>
          <p:nvPr/>
        </p:nvSpPr>
        <p:spPr>
          <a:xfrm>
            <a:off x="447125" y="746753"/>
            <a:ext cx="6395738" cy="1140953"/>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千代田区、中央区、港区</a:t>
            </a:r>
            <a:r>
              <a:rPr lang="ja-JP" altLang="en-US" sz="2400" b="1" spc="300">
                <a:solidFill>
                  <a:prstClr val="white"/>
                </a:solidFill>
                <a:latin typeface="Hiragino Sans W7" panose="020B0400000000000000" pitchFamily="34" charset="-128"/>
                <a:ea typeface="Hiragino Sans W7" panose="020B0400000000000000" pitchFamily="34" charset="-128"/>
              </a:rPr>
              <a:t>など</a:t>
            </a:r>
            <a:endParaRPr kumimoji="1" lang="en-US" altLang="ja-JP" sz="24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都内ランドマークタワーへ展開</a:t>
            </a:r>
          </a:p>
        </p:txBody>
      </p:sp>
      <p:grpSp>
        <p:nvGrpSpPr>
          <p:cNvPr id="46" name="グループ化 45">
            <a:extLst>
              <a:ext uri="{FF2B5EF4-FFF2-40B4-BE49-F238E27FC236}">
                <a16:creationId xmlns:a16="http://schemas.microsoft.com/office/drawing/2014/main" id="{E1CA3938-E1D6-8914-1476-36F1AC3A189A}"/>
              </a:ext>
            </a:extLst>
          </p:cNvPr>
          <p:cNvGrpSpPr/>
          <p:nvPr/>
        </p:nvGrpSpPr>
        <p:grpSpPr>
          <a:xfrm>
            <a:off x="3432891" y="5286937"/>
            <a:ext cx="2811188" cy="1420434"/>
            <a:chOff x="511977" y="1930858"/>
            <a:chExt cx="2811188" cy="1420434"/>
          </a:xfrm>
        </p:grpSpPr>
        <p:sp>
          <p:nvSpPr>
            <p:cNvPr id="42" name="テキスト ボックス 41">
              <a:extLst>
                <a:ext uri="{FF2B5EF4-FFF2-40B4-BE49-F238E27FC236}">
                  <a16:creationId xmlns:a16="http://schemas.microsoft.com/office/drawing/2014/main" id="{29CB9B80-179B-B414-7F6B-25C9CEDDC3A6}"/>
                </a:ext>
              </a:extLst>
            </p:cNvPr>
            <p:cNvSpPr txBox="1"/>
            <p:nvPr/>
          </p:nvSpPr>
          <p:spPr>
            <a:xfrm>
              <a:off x="685782" y="1930858"/>
              <a:ext cx="1732788"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その他</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43" name="テキスト ボックス 42">
              <a:extLst>
                <a:ext uri="{FF2B5EF4-FFF2-40B4-BE49-F238E27FC236}">
                  <a16:creationId xmlns:a16="http://schemas.microsoft.com/office/drawing/2014/main" id="{5DDD215E-0D5C-FDDB-970B-B8F3BDD41B75}"/>
                </a:ext>
              </a:extLst>
            </p:cNvPr>
            <p:cNvSpPr txBox="1"/>
            <p:nvPr/>
          </p:nvSpPr>
          <p:spPr>
            <a:xfrm>
              <a:off x="511977" y="2016296"/>
              <a:ext cx="1623215" cy="110799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6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360</a:t>
              </a:r>
              <a:endParaRPr kumimoji="1" lang="en-US" altLang="ja-JP" sz="60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44" name="テキスト ボックス 43">
              <a:extLst>
                <a:ext uri="{FF2B5EF4-FFF2-40B4-BE49-F238E27FC236}">
                  <a16:creationId xmlns:a16="http://schemas.microsoft.com/office/drawing/2014/main" id="{40DCC30E-AC92-2EE0-56A2-52F4937DE2A3}"/>
                </a:ext>
              </a:extLst>
            </p:cNvPr>
            <p:cNvSpPr txBox="1"/>
            <p:nvPr/>
          </p:nvSpPr>
          <p:spPr>
            <a:xfrm>
              <a:off x="1904371" y="2245923"/>
              <a:ext cx="449935" cy="646331"/>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施設</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45" name="正方形/長方形 44">
              <a:extLst>
                <a:ext uri="{FF2B5EF4-FFF2-40B4-BE49-F238E27FC236}">
                  <a16:creationId xmlns:a16="http://schemas.microsoft.com/office/drawing/2014/main" id="{02036E74-32CF-4EFA-F78D-618E1EC1D144}"/>
                </a:ext>
              </a:extLst>
            </p:cNvPr>
            <p:cNvSpPr/>
            <p:nvPr/>
          </p:nvSpPr>
          <p:spPr>
            <a:xfrm>
              <a:off x="640422" y="3074293"/>
              <a:ext cx="2682743"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※2024</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10</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月時点</a:t>
              </a:r>
              <a:endPar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最新の設置施設・面数は、弊社営業担当までお問い合わせください。</a:t>
              </a:r>
            </a:p>
          </p:txBody>
        </p:sp>
      </p:grpSp>
      <p:sp>
        <p:nvSpPr>
          <p:cNvPr id="48" name="テキスト ボックス 47">
            <a:extLst>
              <a:ext uri="{FF2B5EF4-FFF2-40B4-BE49-F238E27FC236}">
                <a16:creationId xmlns:a16="http://schemas.microsoft.com/office/drawing/2014/main" id="{045F1206-43C4-B16E-C749-FE55A1E69E80}"/>
              </a:ext>
            </a:extLst>
          </p:cNvPr>
          <p:cNvSpPr txBox="1"/>
          <p:nvPr/>
        </p:nvSpPr>
        <p:spPr>
          <a:xfrm>
            <a:off x="2819481" y="4246219"/>
            <a:ext cx="1226820"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a:t>
            </a:r>
            <a:r>
              <a:rPr kumimoji="1" lang="ja-JP" altLang="en-US" sz="7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コレド日本橋</a:t>
            </a:r>
            <a:r>
              <a:rPr kumimoji="1" lang="en-US" altLang="ja-JP" sz="7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4" name="テキスト ボックス 3">
            <a:extLst>
              <a:ext uri="{FF2B5EF4-FFF2-40B4-BE49-F238E27FC236}">
                <a16:creationId xmlns:a16="http://schemas.microsoft.com/office/drawing/2014/main" id="{92D0AFD1-D067-3452-BFB6-DEBD8F42588B}"/>
              </a:ext>
            </a:extLst>
          </p:cNvPr>
          <p:cNvSpPr txBox="1"/>
          <p:nvPr/>
        </p:nvSpPr>
        <p:spPr>
          <a:xfrm>
            <a:off x="5257290" y="5736905"/>
            <a:ext cx="1752233" cy="58477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459</a:t>
            </a:r>
            <a:endParaRPr kumimoji="1" lang="en-US" altLang="ja-JP" sz="2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6" name="テキスト ボックス 5">
            <a:extLst>
              <a:ext uri="{FF2B5EF4-FFF2-40B4-BE49-F238E27FC236}">
                <a16:creationId xmlns:a16="http://schemas.microsoft.com/office/drawing/2014/main" id="{EA035EF5-2EE6-DC38-0AFA-52A2F34A50D6}"/>
              </a:ext>
            </a:extLst>
          </p:cNvPr>
          <p:cNvSpPr txBox="1"/>
          <p:nvPr/>
        </p:nvSpPr>
        <p:spPr>
          <a:xfrm>
            <a:off x="5908438" y="5614725"/>
            <a:ext cx="449935" cy="646331"/>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　面</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2" name="スライド番号プレースホルダ 3">
            <a:extLst>
              <a:ext uri="{FF2B5EF4-FFF2-40B4-BE49-F238E27FC236}">
                <a16:creationId xmlns:a16="http://schemas.microsoft.com/office/drawing/2014/main" id="{30CB82E9-3574-2211-E4C7-F426F385513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18</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3" name="正方形/長方形 2">
            <a:extLst>
              <a:ext uri="{FF2B5EF4-FFF2-40B4-BE49-F238E27FC236}">
                <a16:creationId xmlns:a16="http://schemas.microsoft.com/office/drawing/2014/main" id="{8891351A-A093-E2B8-9CAA-67830AD43E48}"/>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309028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建物, 屋内, 窓, ガラス が含まれている画像&#10;&#10;自動的に生成された説明">
            <a:extLst>
              <a:ext uri="{FF2B5EF4-FFF2-40B4-BE49-F238E27FC236}">
                <a16:creationId xmlns:a16="http://schemas.microsoft.com/office/drawing/2014/main" id="{222EDB1F-45B5-A87F-76AA-B55A32A389A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5" r="-270"/>
          <a:stretch/>
        </p:blipFill>
        <p:spPr>
          <a:xfrm>
            <a:off x="4953010" y="-1035"/>
            <a:ext cx="7266354" cy="6873199"/>
          </a:xfrm>
          <a:prstGeom prst="rect">
            <a:avLst/>
          </a:prstGeom>
        </p:spPr>
      </p:pic>
      <p:sp>
        <p:nvSpPr>
          <p:cNvPr id="1027" name="正方形/長方形 1026">
            <a:extLst>
              <a:ext uri="{FF2B5EF4-FFF2-40B4-BE49-F238E27FC236}">
                <a16:creationId xmlns:a16="http://schemas.microsoft.com/office/drawing/2014/main" id="{F2EE87E2-66E9-2CBA-C2AF-0C19EF094FA0}"/>
              </a:ext>
            </a:extLst>
          </p:cNvPr>
          <p:cNvSpPr/>
          <p:nvPr/>
        </p:nvSpPr>
        <p:spPr>
          <a:xfrm>
            <a:off x="4202814" y="0"/>
            <a:ext cx="440270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028" name="正方形/長方形 1027">
            <a:extLst>
              <a:ext uri="{FF2B5EF4-FFF2-40B4-BE49-F238E27FC236}">
                <a16:creationId xmlns:a16="http://schemas.microsoft.com/office/drawing/2014/main" id="{1EEE9944-9B50-A004-F250-8A4801E3405D}"/>
              </a:ext>
            </a:extLst>
          </p:cNvPr>
          <p:cNvSpPr/>
          <p:nvPr/>
        </p:nvSpPr>
        <p:spPr>
          <a:xfrm>
            <a:off x="4202814" y="677122"/>
            <a:ext cx="3092066" cy="830997"/>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pic>
        <p:nvPicPr>
          <p:cNvPr id="7" name="図 6">
            <a:extLst>
              <a:ext uri="{FF2B5EF4-FFF2-40B4-BE49-F238E27FC236}">
                <a16:creationId xmlns:a16="http://schemas.microsoft.com/office/drawing/2014/main" id="{E94E10F7-FDA7-AA4B-8EFB-1081FBB009FD}"/>
              </a:ext>
            </a:extLst>
          </p:cNvPr>
          <p:cNvPicPr>
            <a:picLocks noChangeAspect="1"/>
          </p:cNvPicPr>
          <p:nvPr/>
        </p:nvPicPr>
        <p:blipFill>
          <a:blip r:embed="rId3"/>
          <a:stretch>
            <a:fillRect/>
          </a:stretch>
        </p:blipFill>
        <p:spPr>
          <a:xfrm>
            <a:off x="-1" y="0"/>
            <a:ext cx="4955059" cy="6858000"/>
          </a:xfrm>
          <a:prstGeom prst="rect">
            <a:avLst/>
          </a:prstGeom>
        </p:spPr>
      </p:pic>
      <p:sp>
        <p:nvSpPr>
          <p:cNvPr id="31" name="正方形/長方形 30">
            <a:extLst>
              <a:ext uri="{FF2B5EF4-FFF2-40B4-BE49-F238E27FC236}">
                <a16:creationId xmlns:a16="http://schemas.microsoft.com/office/drawing/2014/main" id="{DF89EA91-4954-214B-B09F-419F0C63587D}"/>
              </a:ext>
            </a:extLst>
          </p:cNvPr>
          <p:cNvSpPr/>
          <p:nvPr/>
        </p:nvSpPr>
        <p:spPr>
          <a:xfrm>
            <a:off x="165154" y="375862"/>
            <a:ext cx="9512246" cy="1349728"/>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LOCATION</a:t>
            </a:r>
          </a:p>
        </p:txBody>
      </p:sp>
      <p:pic>
        <p:nvPicPr>
          <p:cNvPr id="33" name="図 32" descr="テキスト&#10;&#10;自動的に生成された説明">
            <a:extLst>
              <a:ext uri="{FF2B5EF4-FFF2-40B4-BE49-F238E27FC236}">
                <a16:creationId xmlns:a16="http://schemas.microsoft.com/office/drawing/2014/main" id="{E4D2F1C9-794F-D240-B0D9-2490F7B33A2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5" name="正方形/長方形 24">
            <a:extLst>
              <a:ext uri="{FF2B5EF4-FFF2-40B4-BE49-F238E27FC236}">
                <a16:creationId xmlns:a16="http://schemas.microsoft.com/office/drawing/2014/main" id="{11DA88D1-06AD-7581-E598-DA7314919DEA}"/>
              </a:ext>
            </a:extLst>
          </p:cNvPr>
          <p:cNvSpPr/>
          <p:nvPr/>
        </p:nvSpPr>
        <p:spPr>
          <a:xfrm>
            <a:off x="672107" y="6479664"/>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首都圏喫煙所設置オフィスビルの喫煙所利用者インターネット調査より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(2021</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8</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3" name="テキスト ボックス 2">
            <a:extLst>
              <a:ext uri="{FF2B5EF4-FFF2-40B4-BE49-F238E27FC236}">
                <a16:creationId xmlns:a16="http://schemas.microsoft.com/office/drawing/2014/main" id="{C331F517-5378-79EE-43B6-5A6D7E018603}"/>
              </a:ext>
            </a:extLst>
          </p:cNvPr>
          <p:cNvSpPr txBox="1"/>
          <p:nvPr/>
        </p:nvSpPr>
        <p:spPr>
          <a:xfrm>
            <a:off x="440124" y="756025"/>
            <a:ext cx="4955059" cy="1140953"/>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上場企業・豊富な業種</a:t>
            </a:r>
            <a:endParaRPr kumimoji="1" lang="en-US" altLang="ja-JP" sz="24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圧倒的なアプローチ企業数</a:t>
            </a:r>
            <a:endParaRPr kumimoji="1" lang="en-US" altLang="ja-JP" sz="24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pic>
        <p:nvPicPr>
          <p:cNvPr id="4" name="図 3">
            <a:extLst>
              <a:ext uri="{FF2B5EF4-FFF2-40B4-BE49-F238E27FC236}">
                <a16:creationId xmlns:a16="http://schemas.microsoft.com/office/drawing/2014/main" id="{B839F18B-D6FC-7F00-4FCA-6462EAEA9933}"/>
              </a:ext>
            </a:extLst>
          </p:cNvPr>
          <p:cNvPicPr>
            <a:picLocks noChangeAspect="1"/>
          </p:cNvPicPr>
          <p:nvPr/>
        </p:nvPicPr>
        <p:blipFill>
          <a:blip r:embed="rId5"/>
          <a:stretch>
            <a:fillRect/>
          </a:stretch>
        </p:blipFill>
        <p:spPr>
          <a:xfrm>
            <a:off x="543304" y="3628142"/>
            <a:ext cx="3349794" cy="1407695"/>
          </a:xfrm>
          <a:prstGeom prst="rect">
            <a:avLst/>
          </a:prstGeom>
        </p:spPr>
      </p:pic>
      <p:sp>
        <p:nvSpPr>
          <p:cNvPr id="6" name="テキスト ボックス 5">
            <a:extLst>
              <a:ext uri="{FF2B5EF4-FFF2-40B4-BE49-F238E27FC236}">
                <a16:creationId xmlns:a16="http://schemas.microsoft.com/office/drawing/2014/main" id="{50CEC537-EC60-0FFB-FDF9-98A3BE2E513B}"/>
              </a:ext>
            </a:extLst>
          </p:cNvPr>
          <p:cNvSpPr txBox="1"/>
          <p:nvPr/>
        </p:nvSpPr>
        <p:spPr>
          <a:xfrm>
            <a:off x="613265" y="1962464"/>
            <a:ext cx="2700902" cy="110799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600" b="1" i="0" u="none" strike="noStrike" kern="1200" cap="none" spc="-15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3</a:t>
            </a:r>
            <a:r>
              <a:rPr lang="en-US" altLang="ja-JP" sz="6600" b="1" spc="-150" dirty="0">
                <a:solidFill>
                  <a:prstClr val="white"/>
                </a:solidFill>
                <a:latin typeface="DIN Alternate" panose="020B0500000000000000" pitchFamily="34" charset="0"/>
                <a:ea typeface="Hiragino Sans W6" panose="020B0400000000000000" pitchFamily="34" charset="-128"/>
              </a:rPr>
              <a:t>0</a:t>
            </a:r>
            <a:r>
              <a:rPr kumimoji="1" lang="en-US" altLang="ja-JP" sz="6600" b="1" i="0" u="none" strike="noStrike" kern="1200" cap="none" spc="-15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,000</a:t>
            </a:r>
            <a:endParaRPr kumimoji="1" lang="en-US" altLang="ja-JP" sz="6000" b="1" i="0" u="none" strike="noStrike" kern="1200" cap="none" spc="-15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8" name="テキスト ボックス 7">
            <a:extLst>
              <a:ext uri="{FF2B5EF4-FFF2-40B4-BE49-F238E27FC236}">
                <a16:creationId xmlns:a16="http://schemas.microsoft.com/office/drawing/2014/main" id="{B66939FE-A4DD-EBAB-272E-85EFD745E8CF}"/>
              </a:ext>
            </a:extLst>
          </p:cNvPr>
          <p:cNvSpPr txBox="1"/>
          <p:nvPr/>
        </p:nvSpPr>
        <p:spPr>
          <a:xfrm>
            <a:off x="2970623" y="2481591"/>
            <a:ext cx="993864"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社以上</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9" name="正方形/長方形 8">
            <a:extLst>
              <a:ext uri="{FF2B5EF4-FFF2-40B4-BE49-F238E27FC236}">
                <a16:creationId xmlns:a16="http://schemas.microsoft.com/office/drawing/2014/main" id="{05E1ABEB-17A0-5A2A-E311-EB247F7881FD}"/>
              </a:ext>
            </a:extLst>
          </p:cNvPr>
          <p:cNvSpPr/>
          <p:nvPr/>
        </p:nvSpPr>
        <p:spPr>
          <a:xfrm>
            <a:off x="707939" y="3031931"/>
            <a:ext cx="3261889"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路面店喫煙所利用者も含めた、のべリーチ企業数</a:t>
            </a:r>
          </a:p>
        </p:txBody>
      </p:sp>
      <p:sp>
        <p:nvSpPr>
          <p:cNvPr id="20" name="テキスト ボックス 19">
            <a:extLst>
              <a:ext uri="{FF2B5EF4-FFF2-40B4-BE49-F238E27FC236}">
                <a16:creationId xmlns:a16="http://schemas.microsoft.com/office/drawing/2014/main" id="{34447D5C-3B02-D121-0EB7-F3E863FCD0DD}"/>
              </a:ext>
            </a:extLst>
          </p:cNvPr>
          <p:cNvSpPr txBox="1"/>
          <p:nvPr/>
        </p:nvSpPr>
        <p:spPr>
          <a:xfrm>
            <a:off x="695663" y="1922014"/>
            <a:ext cx="1629291"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想定アプローチ企業数</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35" name="正方形/長方形 34">
            <a:extLst>
              <a:ext uri="{FF2B5EF4-FFF2-40B4-BE49-F238E27FC236}">
                <a16:creationId xmlns:a16="http://schemas.microsoft.com/office/drawing/2014/main" id="{6A50C4D6-2348-B9BC-313F-5F6B40BB832B}"/>
              </a:ext>
            </a:extLst>
          </p:cNvPr>
          <p:cNvSpPr/>
          <p:nvPr/>
        </p:nvSpPr>
        <p:spPr>
          <a:xfrm>
            <a:off x="703158" y="2868939"/>
            <a:ext cx="2563511" cy="21371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※2025</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lang="en-US" altLang="ja-JP" sz="600" dirty="0">
                <a:solidFill>
                  <a:prstClr val="white"/>
                </a:solidFill>
                <a:latin typeface="Hiragino Sans W3" panose="020B0400000000000000" pitchFamily="34" charset="-128"/>
                <a:ea typeface="Hiragino Sans W3" panose="020B0400000000000000" pitchFamily="34" charset="-128"/>
              </a:rPr>
              <a:t>2</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月時点での設置数から算出</a:t>
            </a:r>
          </a:p>
        </p:txBody>
      </p:sp>
      <p:sp>
        <p:nvSpPr>
          <p:cNvPr id="47" name="テキスト ボックス 46">
            <a:extLst>
              <a:ext uri="{FF2B5EF4-FFF2-40B4-BE49-F238E27FC236}">
                <a16:creationId xmlns:a16="http://schemas.microsoft.com/office/drawing/2014/main" id="{C0CAD094-01AB-C84B-4C73-77B6CAAF69AE}"/>
              </a:ext>
            </a:extLst>
          </p:cNvPr>
          <p:cNvSpPr txBox="1"/>
          <p:nvPr/>
        </p:nvSpPr>
        <p:spPr>
          <a:xfrm>
            <a:off x="805474" y="4290175"/>
            <a:ext cx="1294067"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4800" b="1" dirty="0">
                <a:solidFill>
                  <a:prstClr val="white"/>
                </a:solidFill>
                <a:latin typeface="DIN Alternate" panose="020B0500000000000000" pitchFamily="34" charset="0"/>
                <a:ea typeface="Hiragino Sans W6" panose="020B0400000000000000" pitchFamily="34" charset="-128"/>
              </a:rPr>
              <a:t>287</a:t>
            </a:r>
            <a:endParaRPr kumimoji="1" lang="en-US" altLang="ja-JP" sz="4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48" name="テキスト ボックス 47">
            <a:extLst>
              <a:ext uri="{FF2B5EF4-FFF2-40B4-BE49-F238E27FC236}">
                <a16:creationId xmlns:a16="http://schemas.microsoft.com/office/drawing/2014/main" id="{14AFAEDB-E8BE-18E4-0B51-36374FD77628}"/>
              </a:ext>
            </a:extLst>
          </p:cNvPr>
          <p:cNvSpPr txBox="1"/>
          <p:nvPr/>
        </p:nvSpPr>
        <p:spPr>
          <a:xfrm>
            <a:off x="1793342" y="4691815"/>
            <a:ext cx="388052" cy="25391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社</a:t>
            </a:r>
            <a:endParaRPr kumimoji="1" lang="en-US" altLang="ja-JP" sz="105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49" name="テキスト ボックス 48">
            <a:extLst>
              <a:ext uri="{FF2B5EF4-FFF2-40B4-BE49-F238E27FC236}">
                <a16:creationId xmlns:a16="http://schemas.microsoft.com/office/drawing/2014/main" id="{FD6B581F-796C-5FB0-DEF9-7BF643C1F00E}"/>
              </a:ext>
            </a:extLst>
          </p:cNvPr>
          <p:cNvSpPr txBox="1"/>
          <p:nvPr/>
        </p:nvSpPr>
        <p:spPr>
          <a:xfrm>
            <a:off x="785174" y="4145835"/>
            <a:ext cx="1294067"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上場企業数</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50" name="テキスト ボックス 49">
            <a:extLst>
              <a:ext uri="{FF2B5EF4-FFF2-40B4-BE49-F238E27FC236}">
                <a16:creationId xmlns:a16="http://schemas.microsoft.com/office/drawing/2014/main" id="{93FE3C23-D04F-3D1D-996F-3ED70F3B28D9}"/>
              </a:ext>
            </a:extLst>
          </p:cNvPr>
          <p:cNvSpPr txBox="1"/>
          <p:nvPr/>
        </p:nvSpPr>
        <p:spPr>
          <a:xfrm>
            <a:off x="2642969" y="4290175"/>
            <a:ext cx="1294067"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147</a:t>
            </a:r>
            <a:endParaRPr kumimoji="1" lang="en-US" altLang="ja-JP" sz="4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51" name="テキスト ボックス 50">
            <a:extLst>
              <a:ext uri="{FF2B5EF4-FFF2-40B4-BE49-F238E27FC236}">
                <a16:creationId xmlns:a16="http://schemas.microsoft.com/office/drawing/2014/main" id="{A6C4EA2D-0927-9E9D-12E3-CE9A3EAD7184}"/>
              </a:ext>
            </a:extLst>
          </p:cNvPr>
          <p:cNvSpPr txBox="1"/>
          <p:nvPr/>
        </p:nvSpPr>
        <p:spPr>
          <a:xfrm>
            <a:off x="3598892" y="4542377"/>
            <a:ext cx="558680" cy="415498"/>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業種以上</a:t>
            </a:r>
            <a:endParaRPr kumimoji="1" lang="en-US" altLang="ja-JP" sz="105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52" name="テキスト ボックス 51">
            <a:extLst>
              <a:ext uri="{FF2B5EF4-FFF2-40B4-BE49-F238E27FC236}">
                <a16:creationId xmlns:a16="http://schemas.microsoft.com/office/drawing/2014/main" id="{54935ED9-1BE9-AF48-62BE-73636E660846}"/>
              </a:ext>
            </a:extLst>
          </p:cNvPr>
          <p:cNvSpPr txBox="1"/>
          <p:nvPr/>
        </p:nvSpPr>
        <p:spPr>
          <a:xfrm>
            <a:off x="2622669" y="4145835"/>
            <a:ext cx="1485729"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テナント業種</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53" name="テキスト ボックス 52">
            <a:extLst>
              <a:ext uri="{FF2B5EF4-FFF2-40B4-BE49-F238E27FC236}">
                <a16:creationId xmlns:a16="http://schemas.microsoft.com/office/drawing/2014/main" id="{70ECBED3-CA34-D150-0EB0-28CB4564D761}"/>
              </a:ext>
            </a:extLst>
          </p:cNvPr>
          <p:cNvSpPr txBox="1"/>
          <p:nvPr/>
        </p:nvSpPr>
        <p:spPr>
          <a:xfrm>
            <a:off x="805474" y="5688271"/>
            <a:ext cx="1294067"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55</a:t>
            </a:r>
            <a:endParaRPr kumimoji="1" lang="en-US" altLang="ja-JP" sz="4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54" name="テキスト ボックス 53">
            <a:extLst>
              <a:ext uri="{FF2B5EF4-FFF2-40B4-BE49-F238E27FC236}">
                <a16:creationId xmlns:a16="http://schemas.microsoft.com/office/drawing/2014/main" id="{43E55FB3-B0A2-AFCD-AC27-53D648CDA4AC}"/>
              </a:ext>
            </a:extLst>
          </p:cNvPr>
          <p:cNvSpPr txBox="1"/>
          <p:nvPr/>
        </p:nvSpPr>
        <p:spPr>
          <a:xfrm>
            <a:off x="1499138" y="6127221"/>
            <a:ext cx="545935" cy="25391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a:t>
            </a:r>
          </a:p>
        </p:txBody>
      </p:sp>
      <p:sp>
        <p:nvSpPr>
          <p:cNvPr id="55" name="テキスト ボックス 54">
            <a:extLst>
              <a:ext uri="{FF2B5EF4-FFF2-40B4-BE49-F238E27FC236}">
                <a16:creationId xmlns:a16="http://schemas.microsoft.com/office/drawing/2014/main" id="{D434A700-51F7-B6CF-DFCE-7E59256F8427}"/>
              </a:ext>
            </a:extLst>
          </p:cNvPr>
          <p:cNvSpPr txBox="1"/>
          <p:nvPr/>
        </p:nvSpPr>
        <p:spPr>
          <a:xfrm>
            <a:off x="785174" y="5594731"/>
            <a:ext cx="1294067"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意思決定者割合</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56" name="テキスト ボックス 55">
            <a:extLst>
              <a:ext uri="{FF2B5EF4-FFF2-40B4-BE49-F238E27FC236}">
                <a16:creationId xmlns:a16="http://schemas.microsoft.com/office/drawing/2014/main" id="{35404BC0-FDAC-FC21-06E9-95BD60DB4752}"/>
              </a:ext>
            </a:extLst>
          </p:cNvPr>
          <p:cNvSpPr txBox="1"/>
          <p:nvPr/>
        </p:nvSpPr>
        <p:spPr>
          <a:xfrm>
            <a:off x="2642969" y="5688271"/>
            <a:ext cx="1294067"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42</a:t>
            </a:r>
            <a:endParaRPr kumimoji="1" lang="en-US" altLang="ja-JP" sz="4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57" name="テキスト ボックス 56">
            <a:extLst>
              <a:ext uri="{FF2B5EF4-FFF2-40B4-BE49-F238E27FC236}">
                <a16:creationId xmlns:a16="http://schemas.microsoft.com/office/drawing/2014/main" id="{21F3C015-C1F0-F50A-DA88-F7B376BEC6C1}"/>
              </a:ext>
            </a:extLst>
          </p:cNvPr>
          <p:cNvSpPr txBox="1"/>
          <p:nvPr/>
        </p:nvSpPr>
        <p:spPr>
          <a:xfrm>
            <a:off x="3314167" y="6112810"/>
            <a:ext cx="545935" cy="25391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a:t>
            </a:r>
          </a:p>
        </p:txBody>
      </p:sp>
      <p:sp>
        <p:nvSpPr>
          <p:cNvPr id="58" name="テキスト ボックス 57">
            <a:extLst>
              <a:ext uri="{FF2B5EF4-FFF2-40B4-BE49-F238E27FC236}">
                <a16:creationId xmlns:a16="http://schemas.microsoft.com/office/drawing/2014/main" id="{8751C6BA-5BEF-2902-CA13-99FF86410D7E}"/>
              </a:ext>
            </a:extLst>
          </p:cNvPr>
          <p:cNvSpPr txBox="1"/>
          <p:nvPr/>
        </p:nvSpPr>
        <p:spPr>
          <a:xfrm>
            <a:off x="2622669" y="5594731"/>
            <a:ext cx="1294067"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役職者割合</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60" name="テキスト ボックス 59">
            <a:extLst>
              <a:ext uri="{FF2B5EF4-FFF2-40B4-BE49-F238E27FC236}">
                <a16:creationId xmlns:a16="http://schemas.microsoft.com/office/drawing/2014/main" id="{9A0E949D-AEE0-540D-32E0-BFF20A886841}"/>
              </a:ext>
            </a:extLst>
          </p:cNvPr>
          <p:cNvSpPr txBox="1"/>
          <p:nvPr/>
        </p:nvSpPr>
        <p:spPr>
          <a:xfrm>
            <a:off x="656276" y="3781075"/>
            <a:ext cx="3856609" cy="338554"/>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▶設置ビルには上場企業も多数入居</a:t>
            </a:r>
            <a:endParaRPr kumimoji="1" lang="en-US" altLang="ja-JP" sz="16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63" name="テキスト ボックス 62">
            <a:extLst>
              <a:ext uri="{FF2B5EF4-FFF2-40B4-BE49-F238E27FC236}">
                <a16:creationId xmlns:a16="http://schemas.microsoft.com/office/drawing/2014/main" id="{70263AC4-6E55-8203-E171-0E0DAE144A17}"/>
              </a:ext>
            </a:extLst>
          </p:cNvPr>
          <p:cNvSpPr txBox="1"/>
          <p:nvPr/>
        </p:nvSpPr>
        <p:spPr>
          <a:xfrm>
            <a:off x="656276" y="5272912"/>
            <a:ext cx="3856609" cy="338554"/>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▶意思決定者・役職者割合が高い</a:t>
            </a:r>
            <a:endParaRPr kumimoji="1" lang="en-US" altLang="ja-JP" sz="16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025" name="正方形/長方形 1024">
            <a:extLst>
              <a:ext uri="{FF2B5EF4-FFF2-40B4-BE49-F238E27FC236}">
                <a16:creationId xmlns:a16="http://schemas.microsoft.com/office/drawing/2014/main" id="{826F9129-7039-7CDE-88EE-22339F0545B0}"/>
              </a:ext>
            </a:extLst>
          </p:cNvPr>
          <p:cNvSpPr/>
          <p:nvPr/>
        </p:nvSpPr>
        <p:spPr>
          <a:xfrm>
            <a:off x="695663" y="5019374"/>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設置オフィスビルテナントより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(2024</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10</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5" name="スライド番号プレースホルダ 3">
            <a:extLst>
              <a:ext uri="{FF2B5EF4-FFF2-40B4-BE49-F238E27FC236}">
                <a16:creationId xmlns:a16="http://schemas.microsoft.com/office/drawing/2014/main" id="{CD05DB42-8F23-C16C-3EE4-9BA020F3E6CD}"/>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19</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 name="正方形/長方形 1">
            <a:extLst>
              <a:ext uri="{FF2B5EF4-FFF2-40B4-BE49-F238E27FC236}">
                <a16:creationId xmlns:a16="http://schemas.microsoft.com/office/drawing/2014/main" id="{BA99736C-DBD0-17F6-7678-9FEA0DF8D472}"/>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271575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 name="スライド番号プレースホルダ 3">
            <a:extLst>
              <a:ext uri="{FF2B5EF4-FFF2-40B4-BE49-F238E27FC236}">
                <a16:creationId xmlns:a16="http://schemas.microsoft.com/office/drawing/2014/main" id="{6C21BB36-CDC2-EB61-8227-9B7D0727507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 name="正方形/長方形 1">
            <a:extLst>
              <a:ext uri="{FF2B5EF4-FFF2-40B4-BE49-F238E27FC236}">
                <a16:creationId xmlns:a16="http://schemas.microsoft.com/office/drawing/2014/main" id="{D50D3E53-B718-5DB2-183C-EE575E8A7705}"/>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
        <p:nvSpPr>
          <p:cNvPr id="4" name="テキスト ボックス 3">
            <a:extLst>
              <a:ext uri="{FF2B5EF4-FFF2-40B4-BE49-F238E27FC236}">
                <a16:creationId xmlns:a16="http://schemas.microsoft.com/office/drawing/2014/main" id="{AC0110BF-50B1-A526-3E87-A6F86A7F67D6}"/>
              </a:ext>
            </a:extLst>
          </p:cNvPr>
          <p:cNvSpPr txBox="1"/>
          <p:nvPr/>
        </p:nvSpPr>
        <p:spPr>
          <a:xfrm>
            <a:off x="697324" y="161966"/>
            <a:ext cx="6518398" cy="646331"/>
          </a:xfrm>
          <a:prstGeom prst="rect">
            <a:avLst/>
          </a:prstGeom>
          <a:noFill/>
          <a:effectLst/>
        </p:spPr>
        <p:txBody>
          <a:bodyPr wrap="square" rtlCol="0">
            <a:spAutoFit/>
          </a:bodyPr>
          <a:lstStyle/>
          <a:p>
            <a:r>
              <a:rPr kumimoji="1" lang="en-US" altLang="ja-JP" sz="3600" b="1" dirty="0">
                <a:solidFill>
                  <a:schemeClr val="bg1"/>
                </a:solidFill>
                <a:latin typeface="DIN Alternate" panose="020B0500000000000000" pitchFamily="34" charset="0"/>
              </a:rPr>
              <a:t>SPEC CHANGES</a:t>
            </a:r>
            <a:endParaRPr kumimoji="1" lang="ja-JP" altLang="en-US" sz="3600" b="1">
              <a:solidFill>
                <a:schemeClr val="bg1"/>
              </a:solidFill>
              <a:latin typeface="DIN Alternate" panose="020B0500000000000000" pitchFamily="34" charset="0"/>
            </a:endParaRPr>
          </a:p>
        </p:txBody>
      </p:sp>
      <p:sp>
        <p:nvSpPr>
          <p:cNvPr id="6" name="テキスト ボックス 5">
            <a:extLst>
              <a:ext uri="{FF2B5EF4-FFF2-40B4-BE49-F238E27FC236}">
                <a16:creationId xmlns:a16="http://schemas.microsoft.com/office/drawing/2014/main" id="{14FBD7E8-AB5C-A6EA-C1A3-C8B5C540F366}"/>
              </a:ext>
            </a:extLst>
          </p:cNvPr>
          <p:cNvSpPr txBox="1"/>
          <p:nvPr/>
        </p:nvSpPr>
        <p:spPr>
          <a:xfrm>
            <a:off x="697324" y="599979"/>
            <a:ext cx="2655476"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媒体変更点</a:t>
            </a:r>
            <a:endParaRPr lang="en-US" altLang="ja-JP" dirty="0">
              <a:solidFill>
                <a:schemeClr val="bg1"/>
              </a:solidFill>
              <a:latin typeface="Hiragino Kaku Gothic ProN W3" panose="020B0300000000000000" pitchFamily="34" charset="-128"/>
              <a:ea typeface="Hiragino Kaku Gothic ProN W3" panose="020B0300000000000000" pitchFamily="34" charset="-128"/>
            </a:endParaRPr>
          </a:p>
        </p:txBody>
      </p:sp>
      <p:graphicFrame>
        <p:nvGraphicFramePr>
          <p:cNvPr id="7" name="表 6">
            <a:extLst>
              <a:ext uri="{FF2B5EF4-FFF2-40B4-BE49-F238E27FC236}">
                <a16:creationId xmlns:a16="http://schemas.microsoft.com/office/drawing/2014/main" id="{5E9BBB17-AF54-B699-B6C3-0651EEE7A452}"/>
              </a:ext>
            </a:extLst>
          </p:cNvPr>
          <p:cNvGraphicFramePr>
            <a:graphicFrameLocks noGrp="1"/>
          </p:cNvGraphicFramePr>
          <p:nvPr>
            <p:extLst>
              <p:ext uri="{D42A27DB-BD31-4B8C-83A1-F6EECF244321}">
                <p14:modId xmlns:p14="http://schemas.microsoft.com/office/powerpoint/2010/main" val="3652626771"/>
              </p:ext>
            </p:extLst>
          </p:nvPr>
        </p:nvGraphicFramePr>
        <p:xfrm>
          <a:off x="697324" y="2541581"/>
          <a:ext cx="10814319" cy="3783725"/>
        </p:xfrm>
        <a:graphic>
          <a:graphicData uri="http://schemas.openxmlformats.org/drawingml/2006/table">
            <a:tbl>
              <a:tblPr firstRow="1" bandRow="1">
                <a:tableStyleId>{5C22544A-7EE6-4342-B048-85BDC9FD1C3A}</a:tableStyleId>
              </a:tblPr>
              <a:tblGrid>
                <a:gridCol w="2684703">
                  <a:extLst>
                    <a:ext uri="{9D8B030D-6E8A-4147-A177-3AD203B41FA5}">
                      <a16:colId xmlns:a16="http://schemas.microsoft.com/office/drawing/2014/main" val="3183272015"/>
                    </a:ext>
                  </a:extLst>
                </a:gridCol>
                <a:gridCol w="4047932">
                  <a:extLst>
                    <a:ext uri="{9D8B030D-6E8A-4147-A177-3AD203B41FA5}">
                      <a16:colId xmlns:a16="http://schemas.microsoft.com/office/drawing/2014/main" val="324995462"/>
                    </a:ext>
                  </a:extLst>
                </a:gridCol>
                <a:gridCol w="4081684">
                  <a:extLst>
                    <a:ext uri="{9D8B030D-6E8A-4147-A177-3AD203B41FA5}">
                      <a16:colId xmlns:a16="http://schemas.microsoft.com/office/drawing/2014/main" val="641772769"/>
                    </a:ext>
                  </a:extLst>
                </a:gridCol>
              </a:tblGrid>
              <a:tr h="481425">
                <a:tc>
                  <a:txBody>
                    <a:bodyPr/>
                    <a:lstStyle/>
                    <a:p>
                      <a:pPr algn="l"/>
                      <a:r>
                        <a:rPr kumimoji="1" lang="ja-JP" altLang="en-US" sz="1400" b="0" i="0">
                          <a:solidFill>
                            <a:srgbClr val="FE5519"/>
                          </a:solidFill>
                          <a:latin typeface="Hiragino Sans W5" panose="020B0400000000000000" pitchFamily="34" charset="-128"/>
                          <a:ea typeface="Hiragino Sans W5" panose="020B0400000000000000" pitchFamily="34" charset="-128"/>
                        </a:rPr>
                        <a:t>　　　　　変更箇所</a:t>
                      </a:r>
                    </a:p>
                  </a:txBody>
                  <a:tcPr marL="85772" marR="85772" marT="42886" marB="42886" anchor="ctr">
                    <a:lnB w="12700" cap="flat" cmpd="sng" algn="ctr">
                      <a:solidFill>
                        <a:schemeClr val="bg1"/>
                      </a:solidFill>
                      <a:prstDash val="solid"/>
                      <a:round/>
                      <a:headEnd type="none" w="med" len="med"/>
                      <a:tailEnd type="none" w="med" len="med"/>
                    </a:lnB>
                    <a:solidFill>
                      <a:schemeClr val="bg1"/>
                    </a:solidFill>
                  </a:tcPr>
                </a:tc>
                <a:tc>
                  <a:txBody>
                    <a:bodyPr/>
                    <a:lstStyle/>
                    <a:p>
                      <a:pPr marL="11113" indent="0" algn="l">
                        <a:tabLst>
                          <a:tab pos="396875" algn="l"/>
                        </a:tabLst>
                      </a:pPr>
                      <a:r>
                        <a:rPr kumimoji="1" lang="ja-JP" altLang="en-US" sz="1400" b="0" i="0">
                          <a:solidFill>
                            <a:srgbClr val="FE5519"/>
                          </a:solidFill>
                          <a:latin typeface="Hiragino Sans W5" panose="020B0400000000000000" pitchFamily="34" charset="-128"/>
                          <a:ea typeface="Hiragino Sans W5" panose="020B0400000000000000" pitchFamily="34" charset="-128"/>
                        </a:rPr>
                        <a:t>　　　　　変更前</a:t>
                      </a:r>
                      <a:r>
                        <a:rPr kumimoji="1" lang="ja-JP" altLang="en-US" sz="1200" b="0" i="0">
                          <a:solidFill>
                            <a:srgbClr val="FE5519"/>
                          </a:solidFill>
                          <a:latin typeface="Hiragino Sans W5" panose="020B0400000000000000" pitchFamily="34" charset="-128"/>
                          <a:ea typeface="Hiragino Sans W5" panose="020B0400000000000000" pitchFamily="34" charset="-128"/>
                        </a:rPr>
                        <a:t>（</a:t>
                      </a:r>
                      <a:r>
                        <a:rPr kumimoji="1" lang="en-US" altLang="ja-JP" sz="1200" b="0" i="0" dirty="0">
                          <a:solidFill>
                            <a:srgbClr val="FE5519"/>
                          </a:solidFill>
                          <a:latin typeface="Hiragino Sans W5" panose="020B0400000000000000" pitchFamily="34" charset="-128"/>
                          <a:ea typeface="Hiragino Sans W5" panose="020B0400000000000000" pitchFamily="34" charset="-128"/>
                        </a:rPr>
                        <a:t>2025.1-3</a:t>
                      </a:r>
                      <a:r>
                        <a:rPr kumimoji="1" lang="ja-JP" altLang="en-US" sz="1200" b="0" i="0">
                          <a:solidFill>
                            <a:srgbClr val="FE5519"/>
                          </a:solidFill>
                          <a:latin typeface="Hiragino Sans W5" panose="020B0400000000000000" pitchFamily="34" charset="-128"/>
                          <a:ea typeface="Hiragino Sans W5" panose="020B0400000000000000" pitchFamily="34" charset="-128"/>
                        </a:rPr>
                        <a:t>）</a:t>
                      </a:r>
                      <a:endParaRPr kumimoji="1" lang="ja-JP" altLang="en-US" sz="1400" b="0" i="0">
                        <a:solidFill>
                          <a:srgbClr val="FE5519"/>
                        </a:solidFill>
                        <a:latin typeface="Hiragino Sans W5" panose="020B0400000000000000" pitchFamily="34" charset="-128"/>
                        <a:ea typeface="Hiragino Sans W5" panose="020B0400000000000000" pitchFamily="34" charset="-128"/>
                      </a:endParaRPr>
                    </a:p>
                  </a:txBody>
                  <a:tcPr marL="85772" marR="85772" marT="42886" marB="42886" anchor="ctr">
                    <a:lnB w="12700" cap="flat" cmpd="sng" algn="ctr">
                      <a:solidFill>
                        <a:schemeClr val="bg1"/>
                      </a:solidFill>
                      <a:prstDash val="solid"/>
                      <a:round/>
                      <a:headEnd type="none" w="med" len="med"/>
                      <a:tailEnd type="none" w="med" len="med"/>
                    </a:lnB>
                    <a:solidFill>
                      <a:schemeClr val="bg1"/>
                    </a:solidFill>
                  </a:tcPr>
                </a:tc>
                <a:tc>
                  <a:txBody>
                    <a:bodyPr/>
                    <a:lstStyle/>
                    <a:p>
                      <a:pPr algn="l"/>
                      <a:r>
                        <a:rPr kumimoji="1" lang="ja-JP" altLang="en-US" sz="1400" b="0" i="0">
                          <a:solidFill>
                            <a:srgbClr val="FE5519"/>
                          </a:solidFill>
                          <a:latin typeface="Hiragino Sans W5" panose="020B0400000000000000" pitchFamily="34" charset="-128"/>
                          <a:ea typeface="Hiragino Sans W5" panose="020B0400000000000000" pitchFamily="34" charset="-128"/>
                        </a:rPr>
                        <a:t>　　　　　変更後</a:t>
                      </a:r>
                      <a:r>
                        <a:rPr kumimoji="1" lang="ja-JP" altLang="en-US" sz="1200" b="0" i="0">
                          <a:solidFill>
                            <a:srgbClr val="FE5519"/>
                          </a:solidFill>
                          <a:latin typeface="Hiragino Sans W5" panose="020B0400000000000000" pitchFamily="34" charset="-128"/>
                          <a:ea typeface="Hiragino Sans W5" panose="020B0400000000000000" pitchFamily="34" charset="-128"/>
                        </a:rPr>
                        <a:t>（</a:t>
                      </a:r>
                      <a:r>
                        <a:rPr kumimoji="1" lang="en-US" altLang="ja-JP" sz="1200" b="0" i="0" dirty="0">
                          <a:solidFill>
                            <a:srgbClr val="FE5519"/>
                          </a:solidFill>
                          <a:latin typeface="Hiragino Sans W5" panose="020B0400000000000000" pitchFamily="34" charset="-128"/>
                          <a:ea typeface="Hiragino Sans W5" panose="020B0400000000000000" pitchFamily="34" charset="-128"/>
                        </a:rPr>
                        <a:t>2025.4-6</a:t>
                      </a:r>
                      <a:r>
                        <a:rPr kumimoji="1" lang="ja-JP" altLang="en-US" sz="1200" b="0" i="0">
                          <a:solidFill>
                            <a:srgbClr val="FE5519"/>
                          </a:solidFill>
                          <a:latin typeface="Hiragino Sans W5" panose="020B0400000000000000" pitchFamily="34" charset="-128"/>
                          <a:ea typeface="Hiragino Sans W5" panose="020B0400000000000000" pitchFamily="34" charset="-128"/>
                        </a:rPr>
                        <a:t>）</a:t>
                      </a:r>
                      <a:endParaRPr kumimoji="1" lang="ja-JP" altLang="en-US" sz="1400" b="0" i="0">
                        <a:solidFill>
                          <a:srgbClr val="FE5519"/>
                        </a:solidFill>
                        <a:latin typeface="Hiragino Sans W5" panose="020B0400000000000000" pitchFamily="34" charset="-128"/>
                        <a:ea typeface="Hiragino Sans W5" panose="020B0400000000000000" pitchFamily="34" charset="-128"/>
                      </a:endParaRPr>
                    </a:p>
                  </a:txBody>
                  <a:tcPr marL="85772" marR="85772" marT="42886" marB="42886" anchor="ctr">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76126055"/>
                  </a:ext>
                </a:extLst>
              </a:tr>
              <a:tr h="825575">
                <a:tc>
                  <a:txBody>
                    <a:bodyPr/>
                    <a:lstStyle/>
                    <a:p>
                      <a:pPr marL="763588"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広告料金</a:t>
                      </a:r>
                      <a:r>
                        <a:rPr kumimoji="1" lang="ja-JP" altLang="en-US" sz="1200" b="1"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（グロス）</a:t>
                      </a:r>
                      <a:endParaRPr kumimoji="1" lang="en-US" altLang="ja-JP" sz="1400" b="1"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1</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週間　：</a:t>
                      </a: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150</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万円</a:t>
                      </a:r>
                      <a:endPar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p>
                      <a:pPr marL="763588"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4</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週間　：</a:t>
                      </a: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600</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万円</a:t>
                      </a: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 </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1</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週間　：</a:t>
                      </a: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160</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万円</a:t>
                      </a:r>
                    </a:p>
                    <a:p>
                      <a:pPr marL="763588"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4</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週間　：</a:t>
                      </a: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600</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万円</a:t>
                      </a:r>
                      <a:endPar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4276326"/>
                  </a:ext>
                </a:extLst>
              </a:tr>
              <a:tr h="825575">
                <a:tc>
                  <a:txBody>
                    <a:bodyPr/>
                    <a:lstStyle/>
                    <a:p>
                      <a:pPr marL="763588"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長期出稿特別料金</a:t>
                      </a:r>
                      <a:endParaRPr kumimoji="1" lang="en-US" altLang="ja-JP" sz="1400" b="1"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1</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枠購入のみ</a:t>
                      </a:r>
                      <a:endPar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2</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枠購入 を追記</a:t>
                      </a:r>
                      <a:endPar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873872747"/>
                  </a:ext>
                </a:extLst>
              </a:tr>
              <a:tr h="825575">
                <a:tc>
                  <a:txBody>
                    <a:bodyPr/>
                    <a:lstStyle/>
                    <a:p>
                      <a:pPr marL="763588"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タイアップメニュー</a:t>
                      </a:r>
                      <a:endParaRPr kumimoji="1" lang="en-US" altLang="ja-JP" sz="1400" b="1"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p>
                      <a:pPr marL="763588"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新</a:t>
                      </a: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R25</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 を追記</a:t>
                      </a:r>
                      <a:endPar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p>
                      <a:pPr marL="763588"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7525404"/>
                  </a:ext>
                </a:extLst>
              </a:tr>
              <a:tr h="825575">
                <a:tc>
                  <a:txBody>
                    <a:bodyPr/>
                    <a:lstStyle/>
                    <a:p>
                      <a:pPr marL="763588"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ブランドリフト調査</a:t>
                      </a:r>
                      <a:endParaRPr kumimoji="1" lang="en-US" altLang="ja-JP" sz="1400" b="1"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1</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回 </a:t>
                      </a: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50</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万円</a:t>
                      </a: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 </a:t>
                      </a:r>
                      <a:r>
                        <a:rPr kumimoji="1" lang="en-US" altLang="ja-JP" sz="12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a:t>
                      </a:r>
                      <a:r>
                        <a:rPr kumimoji="1" lang="ja-JP" altLang="en-US" sz="12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ネット料金</a:t>
                      </a:r>
                      <a:endPar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1</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回 </a:t>
                      </a: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30</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万円</a:t>
                      </a: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 </a:t>
                      </a:r>
                      <a:r>
                        <a:rPr kumimoji="1" lang="en-US" altLang="ja-JP" sz="12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a:t>
                      </a:r>
                      <a:r>
                        <a:rPr kumimoji="1" lang="ja-JP" altLang="en-US" sz="12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ネット料金</a:t>
                      </a:r>
                      <a:endPar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9676074"/>
                  </a:ext>
                </a:extLst>
              </a:tr>
            </a:tbl>
          </a:graphicData>
        </a:graphic>
      </p:graphicFrame>
      <p:sp>
        <p:nvSpPr>
          <p:cNvPr id="8" name="テキスト ボックス 7">
            <a:extLst>
              <a:ext uri="{FF2B5EF4-FFF2-40B4-BE49-F238E27FC236}">
                <a16:creationId xmlns:a16="http://schemas.microsoft.com/office/drawing/2014/main" id="{EAB45B11-B9CB-627B-FBBB-D648D1233886}"/>
              </a:ext>
            </a:extLst>
          </p:cNvPr>
          <p:cNvSpPr txBox="1"/>
          <p:nvPr/>
        </p:nvSpPr>
        <p:spPr>
          <a:xfrm>
            <a:off x="697324" y="1199009"/>
            <a:ext cx="10288002" cy="1140953"/>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広告枠及び各種メニューに新規追加・変更点がございます。</a:t>
            </a:r>
            <a:endParaRPr kumimoji="1" lang="en-US" altLang="ja-JP" sz="2400" b="1" i="0" u="none" strike="noStrike" kern="1200" cap="none"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ご不明点がございましたら、営業担当までお問い合わせください。</a:t>
            </a:r>
          </a:p>
        </p:txBody>
      </p:sp>
    </p:spTree>
    <p:extLst>
      <p:ext uri="{BB962C8B-B14F-4D97-AF65-F5344CB8AC3E}">
        <p14:creationId xmlns:p14="http://schemas.microsoft.com/office/powerpoint/2010/main" val="2037853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天井からハングしたテレビ&#10;&#10;中程度の精度で自動的に生成された説明">
            <a:extLst>
              <a:ext uri="{FF2B5EF4-FFF2-40B4-BE49-F238E27FC236}">
                <a16:creationId xmlns:a16="http://schemas.microsoft.com/office/drawing/2014/main" id="{F79FA1EA-FABD-9088-0FAF-FAD81F9304C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296909" y="-1"/>
            <a:ext cx="7895091" cy="6858001"/>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1" y="0"/>
            <a:ext cx="4955059" cy="6858000"/>
          </a:xfrm>
          <a:prstGeom prst="rect">
            <a:avLst/>
          </a:prstGeom>
        </p:spPr>
      </p:pic>
      <p:sp>
        <p:nvSpPr>
          <p:cNvPr id="30" name="正方形/長方形 29">
            <a:extLst>
              <a:ext uri="{FF2B5EF4-FFF2-40B4-BE49-F238E27FC236}">
                <a16:creationId xmlns:a16="http://schemas.microsoft.com/office/drawing/2014/main" id="{F7919AAD-2576-163C-EE52-073EDEB4F411}"/>
              </a:ext>
            </a:extLst>
          </p:cNvPr>
          <p:cNvSpPr/>
          <p:nvPr/>
        </p:nvSpPr>
        <p:spPr>
          <a:xfrm>
            <a:off x="165154" y="375862"/>
            <a:ext cx="7517908" cy="2568011"/>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MEDIA</a:t>
            </a:r>
          </a:p>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SPEC</a:t>
            </a:r>
          </a:p>
        </p:txBody>
      </p:sp>
      <p:sp>
        <p:nvSpPr>
          <p:cNvPr id="159" name="正方形/長方形 158">
            <a:extLst>
              <a:ext uri="{FF2B5EF4-FFF2-40B4-BE49-F238E27FC236}">
                <a16:creationId xmlns:a16="http://schemas.microsoft.com/office/drawing/2014/main" id="{E442FE37-4BDE-EB40-B213-5F218FBC0D53}"/>
              </a:ext>
            </a:extLst>
          </p:cNvPr>
          <p:cNvSpPr/>
          <p:nvPr/>
        </p:nvSpPr>
        <p:spPr>
          <a:xfrm>
            <a:off x="4202814" y="6127664"/>
            <a:ext cx="3671778"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60" name="正方形/長方形 159">
            <a:extLst>
              <a:ext uri="{FF2B5EF4-FFF2-40B4-BE49-F238E27FC236}">
                <a16:creationId xmlns:a16="http://schemas.microsoft.com/office/drawing/2014/main" id="{C601958E-09B9-0445-8989-8DC132198B0A}"/>
              </a:ext>
            </a:extLst>
          </p:cNvPr>
          <p:cNvSpPr/>
          <p:nvPr/>
        </p:nvSpPr>
        <p:spPr>
          <a:xfrm>
            <a:off x="4202814" y="5662844"/>
            <a:ext cx="1974659" cy="50695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2" name="テキスト ボックス 1">
            <a:extLst>
              <a:ext uri="{FF2B5EF4-FFF2-40B4-BE49-F238E27FC236}">
                <a16:creationId xmlns:a16="http://schemas.microsoft.com/office/drawing/2014/main" id="{879A3C10-9433-9F2B-9B53-841FBA687FA5}"/>
              </a:ext>
            </a:extLst>
          </p:cNvPr>
          <p:cNvSpPr txBox="1"/>
          <p:nvPr/>
        </p:nvSpPr>
        <p:spPr>
          <a:xfrm>
            <a:off x="457650" y="421394"/>
            <a:ext cx="4955059" cy="1500347"/>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最大</a:t>
            </a:r>
            <a:r>
              <a:rPr kumimoji="1" lang="en-US" altLang="ja-JP" sz="1600" b="1" i="0" u="none" strike="noStrike" kern="1200" cap="none"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rPr>
              <a:t> </a:t>
            </a:r>
            <a:r>
              <a:rPr kumimoji="1" lang="en-US" altLang="ja-JP" sz="3600" b="1" i="0" u="none" strike="noStrike" kern="1200" cap="none"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55</a:t>
            </a:r>
            <a:r>
              <a:rPr kumimoji="1" lang="en-US" altLang="ja-JP" sz="1600" b="1" i="0" u="none" strike="noStrike" kern="1200" cap="none"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 </a:t>
            </a:r>
            <a:r>
              <a:rPr kumimoji="1" lang="en-US" altLang="ja-JP" sz="2400" b="1" i="0" u="none" strike="noStrike" kern="1200" cap="none"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inch</a:t>
            </a:r>
            <a:r>
              <a:rPr kumimoji="1" lang="en-US" altLang="ja-JP" sz="1800" b="1" i="0" u="none" strike="noStrike" kern="1200" cap="none"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 </a:t>
            </a: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の</a:t>
            </a:r>
            <a:r>
              <a:rPr kumimoji="1" lang="ja-JP" altLang="en-US" sz="28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大型</a:t>
            </a: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モニター</a:t>
            </a:r>
            <a:endParaRPr kumimoji="1" lang="en-US" altLang="ja-JP" sz="2400" b="1" i="0" u="none" strike="noStrike" kern="1200" cap="none"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800" b="1" i="0" u="none" strike="noStrike" kern="1200" cap="none" normalizeH="0" baseline="0" noProof="0">
                <a:ln>
                  <a:noFill/>
                </a:ln>
                <a:solidFill>
                  <a:srgbClr val="FFFF00"/>
                </a:solidFill>
                <a:effectLst/>
                <a:uLnTx/>
                <a:uFillTx/>
                <a:latin typeface="Hiragino Sans W7" panose="020B0400000000000000" pitchFamily="34" charset="-128"/>
                <a:ea typeface="Hiragino Sans W7" panose="020B0400000000000000" pitchFamily="34" charset="-128"/>
                <a:cs typeface="+mn-cs"/>
              </a:rPr>
              <a:t>音</a:t>
            </a: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と映像で</a:t>
            </a:r>
            <a:r>
              <a:rPr kumimoji="1" lang="en-US" altLang="ja-JP" sz="2400" b="1" i="0" u="none" strike="noStrike" kern="1200" cap="none"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rPr>
              <a:t> </a:t>
            </a:r>
            <a:r>
              <a:rPr kumimoji="1" lang="ja-JP" altLang="en-US" sz="2800" b="1" i="0" u="none" strike="noStrike" kern="1200" cap="none" normalizeH="0" baseline="0" noProof="0">
                <a:ln>
                  <a:noFill/>
                </a:ln>
                <a:solidFill>
                  <a:srgbClr val="FFFF00"/>
                </a:solidFill>
                <a:effectLst/>
                <a:uLnTx/>
                <a:uFillTx/>
                <a:latin typeface="Hiragino Sans W7" panose="020B0400000000000000" pitchFamily="34" charset="-128"/>
                <a:ea typeface="Hiragino Sans W7" panose="020B0400000000000000" pitchFamily="34" charset="-128"/>
                <a:cs typeface="+mn-cs"/>
              </a:rPr>
              <a:t>記憶</a:t>
            </a: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に残せる</a:t>
            </a:r>
          </a:p>
        </p:txBody>
      </p:sp>
      <p:pic>
        <p:nvPicPr>
          <p:cNvPr id="4" name="図 3" descr="テキスト&#10;&#10;自動的に生成された説明">
            <a:extLst>
              <a:ext uri="{FF2B5EF4-FFF2-40B4-BE49-F238E27FC236}">
                <a16:creationId xmlns:a16="http://schemas.microsoft.com/office/drawing/2014/main" id="{1A20DD17-2879-EFE6-515B-D5FA5C96C2B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44" name="1つの角を切り取り、1つの角を丸めた四角形 43">
            <a:extLst>
              <a:ext uri="{FF2B5EF4-FFF2-40B4-BE49-F238E27FC236}">
                <a16:creationId xmlns:a16="http://schemas.microsoft.com/office/drawing/2014/main" id="{41417966-51D1-1E4F-8AF4-D3BF2A906646}"/>
              </a:ext>
            </a:extLst>
          </p:cNvPr>
          <p:cNvSpPr/>
          <p:nvPr/>
        </p:nvSpPr>
        <p:spPr>
          <a:xfrm flipH="1" flipV="1">
            <a:off x="739949" y="2847153"/>
            <a:ext cx="1294067"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6" name="テキスト ボックス 5">
            <a:extLst>
              <a:ext uri="{FF2B5EF4-FFF2-40B4-BE49-F238E27FC236}">
                <a16:creationId xmlns:a16="http://schemas.microsoft.com/office/drawing/2014/main" id="{1C6B7D76-BAB6-02A1-2181-A2D77FA7129A}"/>
              </a:ext>
            </a:extLst>
          </p:cNvPr>
          <p:cNvSpPr txBox="1"/>
          <p:nvPr/>
        </p:nvSpPr>
        <p:spPr>
          <a:xfrm>
            <a:off x="739949" y="2829771"/>
            <a:ext cx="994178"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音声配信</a:t>
            </a:r>
            <a:endPar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sp>
        <p:nvSpPr>
          <p:cNvPr id="16" name="テキスト ボックス 15">
            <a:extLst>
              <a:ext uri="{FF2B5EF4-FFF2-40B4-BE49-F238E27FC236}">
                <a16:creationId xmlns:a16="http://schemas.microsoft.com/office/drawing/2014/main" id="{19B4D0C1-9DC8-46BF-DC99-8BB18CF3211D}"/>
              </a:ext>
            </a:extLst>
          </p:cNvPr>
          <p:cNvSpPr txBox="1"/>
          <p:nvPr/>
        </p:nvSpPr>
        <p:spPr>
          <a:xfrm>
            <a:off x="1576678" y="3456742"/>
            <a:ext cx="3386508"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音声有</a:t>
            </a:r>
            <a:r>
              <a:rPr kumimoji="1" lang="en-US" altLang="ja-JP"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	- </a:t>
            </a:r>
            <a:r>
              <a:rPr lang="ja-JP" altLang="en-US">
                <a:solidFill>
                  <a:prstClr val="white"/>
                </a:solidFill>
                <a:latin typeface="Hiragino Sans W4" panose="020B0400000000000000" pitchFamily="34" charset="-128"/>
                <a:ea typeface="Hiragino Sans W4" panose="020B0400000000000000" pitchFamily="34" charset="-128"/>
              </a:rPr>
              <a:t>個室空間に響く</a:t>
            </a:r>
            <a:endParaRPr kumimoji="1" lang="en-US" altLang="ja-JP"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17" name="テキスト ボックス 16">
            <a:extLst>
              <a:ext uri="{FF2B5EF4-FFF2-40B4-BE49-F238E27FC236}">
                <a16:creationId xmlns:a16="http://schemas.microsoft.com/office/drawing/2014/main" id="{BD47BCC7-E1B0-1F6D-447C-B893B0E8226A}"/>
              </a:ext>
            </a:extLst>
          </p:cNvPr>
          <p:cNvSpPr txBox="1"/>
          <p:nvPr/>
        </p:nvSpPr>
        <p:spPr>
          <a:xfrm>
            <a:off x="696594" y="3053697"/>
            <a:ext cx="1166419" cy="92333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ON</a:t>
            </a:r>
            <a:endPar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52" name="1つの角を切り取り、1つの角を丸めた四角形 51">
            <a:extLst>
              <a:ext uri="{FF2B5EF4-FFF2-40B4-BE49-F238E27FC236}">
                <a16:creationId xmlns:a16="http://schemas.microsoft.com/office/drawing/2014/main" id="{999E082E-F514-6B49-91C4-741BEAEB656C}"/>
              </a:ext>
            </a:extLst>
          </p:cNvPr>
          <p:cNvSpPr/>
          <p:nvPr/>
        </p:nvSpPr>
        <p:spPr>
          <a:xfrm flipH="1" flipV="1">
            <a:off x="746588" y="4128174"/>
            <a:ext cx="1294067"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7" name="テキスト ボックス 6">
            <a:extLst>
              <a:ext uri="{FF2B5EF4-FFF2-40B4-BE49-F238E27FC236}">
                <a16:creationId xmlns:a16="http://schemas.microsoft.com/office/drawing/2014/main" id="{7BCAADC2-018B-F9B1-665D-1F9FF5724A1F}"/>
              </a:ext>
            </a:extLst>
          </p:cNvPr>
          <p:cNvSpPr txBox="1"/>
          <p:nvPr/>
        </p:nvSpPr>
        <p:spPr>
          <a:xfrm>
            <a:off x="746588" y="4110792"/>
            <a:ext cx="994178"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計測方法</a:t>
            </a:r>
            <a:endPar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sp>
        <p:nvSpPr>
          <p:cNvPr id="18" name="テキスト ボックス 17">
            <a:extLst>
              <a:ext uri="{FF2B5EF4-FFF2-40B4-BE49-F238E27FC236}">
                <a16:creationId xmlns:a16="http://schemas.microsoft.com/office/drawing/2014/main" id="{5FE5C36A-B7FA-6232-3065-664CC27151F3}"/>
              </a:ext>
            </a:extLst>
          </p:cNvPr>
          <p:cNvSpPr txBox="1"/>
          <p:nvPr/>
        </p:nvSpPr>
        <p:spPr>
          <a:xfrm>
            <a:off x="746438" y="4334718"/>
            <a:ext cx="830240" cy="92333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AI</a:t>
            </a:r>
            <a:endPar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19" name="テキスト ボックス 18">
            <a:extLst>
              <a:ext uri="{FF2B5EF4-FFF2-40B4-BE49-F238E27FC236}">
                <a16:creationId xmlns:a16="http://schemas.microsoft.com/office/drawing/2014/main" id="{7135F976-5101-33E6-44F7-CD9C56888C0A}"/>
              </a:ext>
            </a:extLst>
          </p:cNvPr>
          <p:cNvSpPr txBox="1"/>
          <p:nvPr/>
        </p:nvSpPr>
        <p:spPr>
          <a:xfrm>
            <a:off x="1495423" y="4757417"/>
            <a:ext cx="3460248"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カメラ</a:t>
            </a:r>
            <a:r>
              <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	</a:t>
            </a:r>
            <a:r>
              <a:rPr lang="en-US" altLang="ja-JP" dirty="0">
                <a:solidFill>
                  <a:prstClr val="white"/>
                </a:solidFill>
                <a:latin typeface="Hiragino Sans W4" panose="020B0400000000000000" pitchFamily="34" charset="-128"/>
                <a:ea typeface="Hiragino Sans W4" panose="020B0400000000000000" pitchFamily="34" charset="-128"/>
              </a:rPr>
              <a:t>- </a:t>
            </a: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人数を正確に計測</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3" name="スライド番号プレースホルダ 3">
            <a:extLst>
              <a:ext uri="{FF2B5EF4-FFF2-40B4-BE49-F238E27FC236}">
                <a16:creationId xmlns:a16="http://schemas.microsoft.com/office/drawing/2014/main" id="{65D914AD-A901-6E82-B91B-A5AECEE77714}"/>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20</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3" name="1つの角を切り取り、1つの角を丸めた四角形 12">
            <a:extLst>
              <a:ext uri="{FF2B5EF4-FFF2-40B4-BE49-F238E27FC236}">
                <a16:creationId xmlns:a16="http://schemas.microsoft.com/office/drawing/2014/main" id="{0F7495E2-3F72-5D05-4F31-8DB359E9269E}"/>
              </a:ext>
            </a:extLst>
          </p:cNvPr>
          <p:cNvSpPr/>
          <p:nvPr/>
        </p:nvSpPr>
        <p:spPr>
          <a:xfrm flipH="1" flipV="1">
            <a:off x="747464" y="5453821"/>
            <a:ext cx="1294067"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22" name="テキスト ボックス 21">
            <a:extLst>
              <a:ext uri="{FF2B5EF4-FFF2-40B4-BE49-F238E27FC236}">
                <a16:creationId xmlns:a16="http://schemas.microsoft.com/office/drawing/2014/main" id="{1997BAB6-0D6C-DAD8-9B1A-091AC853607F}"/>
              </a:ext>
            </a:extLst>
          </p:cNvPr>
          <p:cNvSpPr txBox="1"/>
          <p:nvPr/>
        </p:nvSpPr>
        <p:spPr>
          <a:xfrm>
            <a:off x="747463" y="5436439"/>
            <a:ext cx="1291263"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モニターサイズ</a:t>
            </a:r>
            <a:endPar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sp>
        <p:nvSpPr>
          <p:cNvPr id="25" name="テキスト ボックス 24">
            <a:extLst>
              <a:ext uri="{FF2B5EF4-FFF2-40B4-BE49-F238E27FC236}">
                <a16:creationId xmlns:a16="http://schemas.microsoft.com/office/drawing/2014/main" id="{12E5086F-1730-2A3B-E1B2-E2A2BC842861}"/>
              </a:ext>
            </a:extLst>
          </p:cNvPr>
          <p:cNvSpPr txBox="1"/>
          <p:nvPr/>
        </p:nvSpPr>
        <p:spPr>
          <a:xfrm>
            <a:off x="753953" y="5660365"/>
            <a:ext cx="1479815" cy="92333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55</a:t>
            </a:r>
            <a:endPar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26" name="テキスト ボックス 25">
            <a:extLst>
              <a:ext uri="{FF2B5EF4-FFF2-40B4-BE49-F238E27FC236}">
                <a16:creationId xmlns:a16="http://schemas.microsoft.com/office/drawing/2014/main" id="{90906C3A-FAB5-7669-7A0C-8BED569BF8E7}"/>
              </a:ext>
            </a:extLst>
          </p:cNvPr>
          <p:cNvSpPr txBox="1"/>
          <p:nvPr/>
        </p:nvSpPr>
        <p:spPr>
          <a:xfrm>
            <a:off x="1495423" y="6028004"/>
            <a:ext cx="2977082"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インチ</a:t>
            </a:r>
            <a:r>
              <a:rPr lang="en-US" altLang="ja-JP" dirty="0">
                <a:solidFill>
                  <a:prstClr val="white"/>
                </a:solidFill>
                <a:latin typeface="Hiragino Sans W4" panose="020B0400000000000000" pitchFamily="34" charset="-128"/>
                <a:ea typeface="Hiragino Sans W4" panose="020B0400000000000000" pitchFamily="34" charset="-128"/>
              </a:rPr>
              <a:t>	</a:t>
            </a:r>
            <a:r>
              <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 </a:t>
            </a: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高い視認性</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10" name="正方形/長方形 9">
            <a:extLst>
              <a:ext uri="{FF2B5EF4-FFF2-40B4-BE49-F238E27FC236}">
                <a16:creationId xmlns:a16="http://schemas.microsoft.com/office/drawing/2014/main" id="{D4AF1651-10DA-EEAF-FB30-4104217B2B55}"/>
              </a:ext>
            </a:extLst>
          </p:cNvPr>
          <p:cNvSpPr/>
          <p:nvPr/>
        </p:nvSpPr>
        <p:spPr>
          <a:xfrm>
            <a:off x="749752" y="6392546"/>
            <a:ext cx="753185"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7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最大</a:t>
            </a:r>
          </a:p>
        </p:txBody>
      </p:sp>
      <p:cxnSp>
        <p:nvCxnSpPr>
          <p:cNvPr id="14" name="直線コネクタ 13">
            <a:extLst>
              <a:ext uri="{FF2B5EF4-FFF2-40B4-BE49-F238E27FC236}">
                <a16:creationId xmlns:a16="http://schemas.microsoft.com/office/drawing/2014/main" id="{E6B0EADA-39DC-A0ED-1B14-6C64E4224080}"/>
              </a:ext>
            </a:extLst>
          </p:cNvPr>
          <p:cNvCxnSpPr>
            <a:cxnSpLocks/>
          </p:cNvCxnSpPr>
          <p:nvPr/>
        </p:nvCxnSpPr>
        <p:spPr>
          <a:xfrm>
            <a:off x="2557812" y="3840877"/>
            <a:ext cx="19146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6C6267F8-57ED-39F2-02EB-720DD60B458A}"/>
              </a:ext>
            </a:extLst>
          </p:cNvPr>
          <p:cNvCxnSpPr>
            <a:cxnSpLocks/>
          </p:cNvCxnSpPr>
          <p:nvPr/>
        </p:nvCxnSpPr>
        <p:spPr>
          <a:xfrm>
            <a:off x="2557812" y="5128805"/>
            <a:ext cx="19146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853DF791-FCF7-BFE1-D7D6-26700B1DF7EC}"/>
              </a:ext>
            </a:extLst>
          </p:cNvPr>
          <p:cNvCxnSpPr>
            <a:cxnSpLocks/>
          </p:cNvCxnSpPr>
          <p:nvPr/>
        </p:nvCxnSpPr>
        <p:spPr>
          <a:xfrm>
            <a:off x="2557812" y="6392546"/>
            <a:ext cx="19146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BE59F741-012A-E6E4-3D13-1E9769284262}"/>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182742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D111A6C8-B733-E1CF-6F79-CEF921F09756}"/>
              </a:ext>
            </a:extLst>
          </p:cNvPr>
          <p:cNvPicPr>
            <a:picLocks noChangeAspect="1"/>
          </p:cNvPicPr>
          <p:nvPr/>
        </p:nvPicPr>
        <p:blipFill>
          <a:blip r:embed="rId2"/>
          <a:stretch>
            <a:fillRect/>
          </a:stretch>
        </p:blipFill>
        <p:spPr>
          <a:xfrm>
            <a:off x="0" y="0"/>
            <a:ext cx="12192000" cy="6858000"/>
          </a:xfrm>
          <a:prstGeom prst="rect">
            <a:avLst/>
          </a:prstGeom>
        </p:spPr>
      </p:pic>
      <p:sp>
        <p:nvSpPr>
          <p:cNvPr id="11" name="正方形/長方形 10">
            <a:extLst>
              <a:ext uri="{FF2B5EF4-FFF2-40B4-BE49-F238E27FC236}">
                <a16:creationId xmlns:a16="http://schemas.microsoft.com/office/drawing/2014/main" id="{DDE6E379-8B7A-7427-0BDA-77FB944F59B1}"/>
              </a:ext>
            </a:extLst>
          </p:cNvPr>
          <p:cNvSpPr/>
          <p:nvPr/>
        </p:nvSpPr>
        <p:spPr>
          <a:xfrm>
            <a:off x="165154" y="364707"/>
            <a:ext cx="7709438" cy="136595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REPORT</a:t>
            </a:r>
          </a:p>
        </p:txBody>
      </p:sp>
      <p:grpSp>
        <p:nvGrpSpPr>
          <p:cNvPr id="134" name="グループ化 133">
            <a:extLst>
              <a:ext uri="{FF2B5EF4-FFF2-40B4-BE49-F238E27FC236}">
                <a16:creationId xmlns:a16="http://schemas.microsoft.com/office/drawing/2014/main" id="{8C090E71-5214-2687-4865-70C95F4219C1}"/>
              </a:ext>
            </a:extLst>
          </p:cNvPr>
          <p:cNvGrpSpPr/>
          <p:nvPr/>
        </p:nvGrpSpPr>
        <p:grpSpPr>
          <a:xfrm>
            <a:off x="515652" y="2220462"/>
            <a:ext cx="4369440" cy="3876551"/>
            <a:chOff x="862640" y="2390109"/>
            <a:chExt cx="4369440" cy="3876551"/>
          </a:xfrm>
        </p:grpSpPr>
        <p:sp>
          <p:nvSpPr>
            <p:cNvPr id="44" name="フリーフォーム 43">
              <a:extLst>
                <a:ext uri="{FF2B5EF4-FFF2-40B4-BE49-F238E27FC236}">
                  <a16:creationId xmlns:a16="http://schemas.microsoft.com/office/drawing/2014/main" id="{5C0DA2E9-D451-24E9-052B-B449243101C9}"/>
                </a:ext>
              </a:extLst>
            </p:cNvPr>
            <p:cNvSpPr/>
            <p:nvPr/>
          </p:nvSpPr>
          <p:spPr>
            <a:xfrm>
              <a:off x="1327355" y="3692750"/>
              <a:ext cx="3456916" cy="2175739"/>
            </a:xfrm>
            <a:custGeom>
              <a:avLst/>
              <a:gdLst>
                <a:gd name="connsiteX0" fmla="*/ 0 w 3456916"/>
                <a:gd name="connsiteY0" fmla="*/ 2172929 h 2175739"/>
                <a:gd name="connsiteX1" fmla="*/ 0 w 3456916"/>
                <a:gd name="connsiteY1" fmla="*/ 19665 h 2175739"/>
                <a:gd name="connsiteX2" fmla="*/ 619432 w 3456916"/>
                <a:gd name="connsiteY2" fmla="*/ 39329 h 2175739"/>
                <a:gd name="connsiteX3" fmla="*/ 1101213 w 3456916"/>
                <a:gd name="connsiteY3" fmla="*/ 0 h 2175739"/>
                <a:gd name="connsiteX4" fmla="*/ 1730477 w 3456916"/>
                <a:gd name="connsiteY4" fmla="*/ 58994 h 2175739"/>
                <a:gd name="connsiteX5" fmla="*/ 2320413 w 3456916"/>
                <a:gd name="connsiteY5" fmla="*/ 9833 h 2175739"/>
                <a:gd name="connsiteX6" fmla="*/ 2918074 w 3456916"/>
                <a:gd name="connsiteY6" fmla="*/ 1163367 h 2175739"/>
                <a:gd name="connsiteX7" fmla="*/ 3456916 w 3456916"/>
                <a:gd name="connsiteY7" fmla="*/ 1457281 h 2175739"/>
                <a:gd name="connsiteX8" fmla="*/ 3456916 w 3456916"/>
                <a:gd name="connsiteY8" fmla="*/ 2175739 h 2175739"/>
                <a:gd name="connsiteX9" fmla="*/ 0 w 3456916"/>
                <a:gd name="connsiteY9" fmla="*/ 2172929 h 217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6916" h="2175739">
                  <a:moveTo>
                    <a:pt x="0" y="2172929"/>
                  </a:moveTo>
                  <a:lnTo>
                    <a:pt x="0" y="19665"/>
                  </a:lnTo>
                  <a:lnTo>
                    <a:pt x="619432" y="39329"/>
                  </a:lnTo>
                  <a:lnTo>
                    <a:pt x="1101213" y="0"/>
                  </a:lnTo>
                  <a:lnTo>
                    <a:pt x="1730477" y="58994"/>
                  </a:lnTo>
                  <a:lnTo>
                    <a:pt x="2320413" y="9833"/>
                  </a:lnTo>
                  <a:lnTo>
                    <a:pt x="2918074" y="1163367"/>
                  </a:lnTo>
                  <a:lnTo>
                    <a:pt x="3456916" y="1457281"/>
                  </a:lnTo>
                  <a:lnTo>
                    <a:pt x="3456916" y="2175739"/>
                  </a:lnTo>
                  <a:lnTo>
                    <a:pt x="0" y="2172929"/>
                  </a:lnTo>
                  <a:close/>
                </a:path>
              </a:pathLst>
            </a:custGeom>
            <a:pattFill prst="wdUpDiag">
              <a:fgClr>
                <a:srgbClr val="FFF7CE"/>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EB688AE-3698-1F46-ABCD-E10AAD6137BC}"/>
                </a:ext>
              </a:extLst>
            </p:cNvPr>
            <p:cNvSpPr/>
            <p:nvPr/>
          </p:nvSpPr>
          <p:spPr>
            <a:xfrm>
              <a:off x="1180384" y="3814944"/>
              <a:ext cx="288235"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7" name="テキスト ボックス 16">
              <a:extLst>
                <a:ext uri="{FF2B5EF4-FFF2-40B4-BE49-F238E27FC236}">
                  <a16:creationId xmlns:a16="http://schemas.microsoft.com/office/drawing/2014/main" id="{4AF15814-4712-90AA-4EE5-ED60C75E1235}"/>
                </a:ext>
              </a:extLst>
            </p:cNvPr>
            <p:cNvSpPr txBox="1"/>
            <p:nvPr/>
          </p:nvSpPr>
          <p:spPr>
            <a:xfrm>
              <a:off x="2046956" y="2390109"/>
              <a:ext cx="2048717" cy="400110"/>
            </a:xfrm>
            <a:prstGeom prst="rect">
              <a:avLst/>
            </a:prstGeom>
            <a:noFill/>
            <a:effectLst/>
          </p:spPr>
          <p:txBody>
            <a:bodyPr wrap="square" rtlCol="0">
              <a:spAutoFit/>
            </a:bodyPr>
            <a:lstStyle/>
            <a:p>
              <a:pPr algn="ctr"/>
              <a:r>
                <a:rPr lang="ja-JP" altLang="en-US" sz="2000">
                  <a:solidFill>
                    <a:schemeClr val="bg1"/>
                  </a:solidFill>
                  <a:latin typeface="Hiragino Sans W3" panose="020B0400000000000000" pitchFamily="34" charset="-128"/>
                  <a:ea typeface="Hiragino Sans W3" panose="020B0400000000000000" pitchFamily="34" charset="-128"/>
                </a:rPr>
                <a:t>曜日別</a:t>
              </a:r>
              <a:endParaRPr lang="en-US" altLang="ja-JP" sz="1600" dirty="0">
                <a:solidFill>
                  <a:schemeClr val="bg1"/>
                </a:solidFill>
                <a:latin typeface="Hiragino Sans W3" panose="020B0400000000000000" pitchFamily="34" charset="-128"/>
                <a:ea typeface="Hiragino Sans W3" panose="020B0400000000000000" pitchFamily="34" charset="-128"/>
              </a:endParaRPr>
            </a:p>
          </p:txBody>
        </p:sp>
        <p:cxnSp>
          <p:nvCxnSpPr>
            <p:cNvPr id="22" name="直線コネクタ 21">
              <a:extLst>
                <a:ext uri="{FF2B5EF4-FFF2-40B4-BE49-F238E27FC236}">
                  <a16:creationId xmlns:a16="http://schemas.microsoft.com/office/drawing/2014/main" id="{3D844972-AA34-CB72-C467-916D5F0EDF42}"/>
                </a:ext>
              </a:extLst>
            </p:cNvPr>
            <p:cNvCxnSpPr/>
            <p:nvPr/>
          </p:nvCxnSpPr>
          <p:spPr>
            <a:xfrm>
              <a:off x="897146" y="5858630"/>
              <a:ext cx="4320000" cy="0"/>
            </a:xfrm>
            <a:prstGeom prst="line">
              <a:avLst/>
            </a:prstGeom>
            <a:ln>
              <a:solidFill>
                <a:srgbClr val="FFF7CE"/>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A66FE736-7B51-0075-7E5B-3D6A4D06BA9D}"/>
                </a:ext>
              </a:extLst>
            </p:cNvPr>
            <p:cNvCxnSpPr/>
            <p:nvPr/>
          </p:nvCxnSpPr>
          <p:spPr>
            <a:xfrm>
              <a:off x="862640" y="2858189"/>
              <a:ext cx="42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D8099BCB-1344-D69E-E46B-D7A722852EE0}"/>
                </a:ext>
              </a:extLst>
            </p:cNvPr>
            <p:cNvSpPr txBox="1"/>
            <p:nvPr/>
          </p:nvSpPr>
          <p:spPr>
            <a:xfrm>
              <a:off x="1006048" y="5976214"/>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月</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26" name="正方形/長方形 25">
              <a:extLst>
                <a:ext uri="{FF2B5EF4-FFF2-40B4-BE49-F238E27FC236}">
                  <a16:creationId xmlns:a16="http://schemas.microsoft.com/office/drawing/2014/main" id="{8655907B-BB9E-5CA1-688A-9DD703F0F8A9}"/>
                </a:ext>
              </a:extLst>
            </p:cNvPr>
            <p:cNvSpPr/>
            <p:nvPr/>
          </p:nvSpPr>
          <p:spPr>
            <a:xfrm>
              <a:off x="1748522" y="3814944"/>
              <a:ext cx="288235"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7" name="テキスト ボックス 26">
              <a:extLst>
                <a:ext uri="{FF2B5EF4-FFF2-40B4-BE49-F238E27FC236}">
                  <a16:creationId xmlns:a16="http://schemas.microsoft.com/office/drawing/2014/main" id="{224A753E-E133-498F-2B43-94CBC86C65EF}"/>
                </a:ext>
              </a:extLst>
            </p:cNvPr>
            <p:cNvSpPr txBox="1"/>
            <p:nvPr/>
          </p:nvSpPr>
          <p:spPr>
            <a:xfrm>
              <a:off x="1574186" y="5976214"/>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火</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28" name="正方形/長方形 27">
              <a:extLst>
                <a:ext uri="{FF2B5EF4-FFF2-40B4-BE49-F238E27FC236}">
                  <a16:creationId xmlns:a16="http://schemas.microsoft.com/office/drawing/2014/main" id="{811D69AA-EDCC-274E-27B7-C9688312ECDE}"/>
                </a:ext>
              </a:extLst>
            </p:cNvPr>
            <p:cNvSpPr/>
            <p:nvPr/>
          </p:nvSpPr>
          <p:spPr>
            <a:xfrm>
              <a:off x="2327866" y="3802963"/>
              <a:ext cx="288235" cy="2069115"/>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9" name="テキスト ボックス 28">
              <a:extLst>
                <a:ext uri="{FF2B5EF4-FFF2-40B4-BE49-F238E27FC236}">
                  <a16:creationId xmlns:a16="http://schemas.microsoft.com/office/drawing/2014/main" id="{F6E055D7-874F-336D-A0D1-A0EA7616A650}"/>
                </a:ext>
              </a:extLst>
            </p:cNvPr>
            <p:cNvSpPr txBox="1"/>
            <p:nvPr/>
          </p:nvSpPr>
          <p:spPr>
            <a:xfrm>
              <a:off x="2153530" y="5989661"/>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水</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30" name="正方形/長方形 29">
              <a:extLst>
                <a:ext uri="{FF2B5EF4-FFF2-40B4-BE49-F238E27FC236}">
                  <a16:creationId xmlns:a16="http://schemas.microsoft.com/office/drawing/2014/main" id="{1A9015BF-930F-1650-53F0-EF92EC1C5F86}"/>
                </a:ext>
              </a:extLst>
            </p:cNvPr>
            <p:cNvSpPr/>
            <p:nvPr/>
          </p:nvSpPr>
          <p:spPr>
            <a:xfrm>
              <a:off x="2915054" y="3828391"/>
              <a:ext cx="288235"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1" name="テキスト ボックス 30">
              <a:extLst>
                <a:ext uri="{FF2B5EF4-FFF2-40B4-BE49-F238E27FC236}">
                  <a16:creationId xmlns:a16="http://schemas.microsoft.com/office/drawing/2014/main" id="{5B41D0A0-EC0D-1C0A-A597-FF62DF5A1D74}"/>
                </a:ext>
              </a:extLst>
            </p:cNvPr>
            <p:cNvSpPr txBox="1"/>
            <p:nvPr/>
          </p:nvSpPr>
          <p:spPr>
            <a:xfrm>
              <a:off x="2740718" y="5989661"/>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木</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32" name="正方形/長方形 31">
              <a:extLst>
                <a:ext uri="{FF2B5EF4-FFF2-40B4-BE49-F238E27FC236}">
                  <a16:creationId xmlns:a16="http://schemas.microsoft.com/office/drawing/2014/main" id="{D0FD1FEF-C867-E84E-03C2-24109B2024CD}"/>
                </a:ext>
              </a:extLst>
            </p:cNvPr>
            <p:cNvSpPr/>
            <p:nvPr/>
          </p:nvSpPr>
          <p:spPr>
            <a:xfrm>
              <a:off x="3481111" y="3930544"/>
              <a:ext cx="288235" cy="1946110"/>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3" name="テキスト ボックス 32">
              <a:extLst>
                <a:ext uri="{FF2B5EF4-FFF2-40B4-BE49-F238E27FC236}">
                  <a16:creationId xmlns:a16="http://schemas.microsoft.com/office/drawing/2014/main" id="{6FEE4FCB-4136-BEF3-78F1-EC0C283C6BF6}"/>
                </a:ext>
              </a:extLst>
            </p:cNvPr>
            <p:cNvSpPr txBox="1"/>
            <p:nvPr/>
          </p:nvSpPr>
          <p:spPr>
            <a:xfrm>
              <a:off x="3306775" y="5973332"/>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金</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40" name="正方形/長方形 39">
              <a:extLst>
                <a:ext uri="{FF2B5EF4-FFF2-40B4-BE49-F238E27FC236}">
                  <a16:creationId xmlns:a16="http://schemas.microsoft.com/office/drawing/2014/main" id="{677DD838-0EB6-202D-5718-8F643F21753D}"/>
                </a:ext>
              </a:extLst>
            </p:cNvPr>
            <p:cNvSpPr/>
            <p:nvPr/>
          </p:nvSpPr>
          <p:spPr>
            <a:xfrm>
              <a:off x="4058054" y="4894046"/>
              <a:ext cx="288235" cy="978031"/>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1" name="テキスト ボックス 40">
              <a:extLst>
                <a:ext uri="{FF2B5EF4-FFF2-40B4-BE49-F238E27FC236}">
                  <a16:creationId xmlns:a16="http://schemas.microsoft.com/office/drawing/2014/main" id="{F27CB72D-7ACF-3782-8CBA-C2CBF2D3D26B}"/>
                </a:ext>
              </a:extLst>
            </p:cNvPr>
            <p:cNvSpPr txBox="1"/>
            <p:nvPr/>
          </p:nvSpPr>
          <p:spPr>
            <a:xfrm>
              <a:off x="3883718" y="5989661"/>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土</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42" name="正方形/長方形 41">
              <a:extLst>
                <a:ext uri="{FF2B5EF4-FFF2-40B4-BE49-F238E27FC236}">
                  <a16:creationId xmlns:a16="http://schemas.microsoft.com/office/drawing/2014/main" id="{C969C698-8ACC-75B5-73FA-955C5FDE693A}"/>
                </a:ext>
              </a:extLst>
            </p:cNvPr>
            <p:cNvSpPr/>
            <p:nvPr/>
          </p:nvSpPr>
          <p:spPr>
            <a:xfrm>
              <a:off x="4611843" y="5179395"/>
              <a:ext cx="288235" cy="704135"/>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3" name="テキスト ボックス 42">
              <a:extLst>
                <a:ext uri="{FF2B5EF4-FFF2-40B4-BE49-F238E27FC236}">
                  <a16:creationId xmlns:a16="http://schemas.microsoft.com/office/drawing/2014/main" id="{A79FD344-172C-3646-03C6-F730BB31977D}"/>
                </a:ext>
              </a:extLst>
            </p:cNvPr>
            <p:cNvSpPr txBox="1"/>
            <p:nvPr/>
          </p:nvSpPr>
          <p:spPr>
            <a:xfrm>
              <a:off x="4449775" y="5973332"/>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日</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45" name="正方形/長方形 44">
              <a:extLst>
                <a:ext uri="{FF2B5EF4-FFF2-40B4-BE49-F238E27FC236}">
                  <a16:creationId xmlns:a16="http://schemas.microsoft.com/office/drawing/2014/main" id="{3FA754E0-9AF1-534E-9A6F-6DE6EB648DAB}"/>
                </a:ext>
              </a:extLst>
            </p:cNvPr>
            <p:cNvSpPr/>
            <p:nvPr/>
          </p:nvSpPr>
          <p:spPr>
            <a:xfrm>
              <a:off x="4206298" y="3146612"/>
              <a:ext cx="103487" cy="116309"/>
            </a:xfrm>
            <a:prstGeom prst="rect">
              <a:avLst/>
            </a:prstGeom>
            <a:solidFill>
              <a:srgbClr val="FFF7CE"/>
            </a:solid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82FB8380-C738-8E9B-803F-1FF22FBCDE73}"/>
                </a:ext>
              </a:extLst>
            </p:cNvPr>
            <p:cNvSpPr/>
            <p:nvPr/>
          </p:nvSpPr>
          <p:spPr>
            <a:xfrm>
              <a:off x="4206298" y="3406361"/>
              <a:ext cx="103487" cy="116309"/>
            </a:xfrm>
            <a:prstGeom prst="rect">
              <a:avLst/>
            </a:prstGeom>
            <a:pattFill prst="wdUpDiag">
              <a:fgClr>
                <a:srgbClr val="FFF7CE"/>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B457249A-FF3F-D364-FBB7-227D9C90E183}"/>
                </a:ext>
              </a:extLst>
            </p:cNvPr>
            <p:cNvSpPr txBox="1"/>
            <p:nvPr/>
          </p:nvSpPr>
          <p:spPr>
            <a:xfrm>
              <a:off x="4298943" y="3073377"/>
              <a:ext cx="933137"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放映回数</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48" name="テキスト ボックス 47">
              <a:extLst>
                <a:ext uri="{FF2B5EF4-FFF2-40B4-BE49-F238E27FC236}">
                  <a16:creationId xmlns:a16="http://schemas.microsoft.com/office/drawing/2014/main" id="{6193B14D-73E6-1C43-AEEB-CFB1AE7A4AB0}"/>
                </a:ext>
              </a:extLst>
            </p:cNvPr>
            <p:cNvSpPr txBox="1"/>
            <p:nvPr/>
          </p:nvSpPr>
          <p:spPr>
            <a:xfrm>
              <a:off x="4298943" y="3308508"/>
              <a:ext cx="933137"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利用人数</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72" name="テキスト ボックス 71">
              <a:extLst>
                <a:ext uri="{FF2B5EF4-FFF2-40B4-BE49-F238E27FC236}">
                  <a16:creationId xmlns:a16="http://schemas.microsoft.com/office/drawing/2014/main" id="{48BCEB6A-D01D-E6BB-A0FC-27E0614773C8}"/>
                </a:ext>
              </a:extLst>
            </p:cNvPr>
            <p:cNvSpPr txBox="1"/>
            <p:nvPr/>
          </p:nvSpPr>
          <p:spPr>
            <a:xfrm>
              <a:off x="1022674" y="3316141"/>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208,205</a:t>
              </a:r>
              <a:endParaRPr lang="en-US" altLang="ja-JP" sz="1100" dirty="0">
                <a:solidFill>
                  <a:srgbClr val="FFF7CE"/>
                </a:solidFill>
                <a:latin typeface="DIN Condensed" pitchFamily="2" charset="0"/>
                <a:ea typeface="Hiragino Sans W3" panose="020B0400000000000000" pitchFamily="34" charset="-128"/>
              </a:endParaRPr>
            </a:p>
          </p:txBody>
        </p:sp>
        <p:sp>
          <p:nvSpPr>
            <p:cNvPr id="73" name="テキスト ボックス 72">
              <a:extLst>
                <a:ext uri="{FF2B5EF4-FFF2-40B4-BE49-F238E27FC236}">
                  <a16:creationId xmlns:a16="http://schemas.microsoft.com/office/drawing/2014/main" id="{9CD0B1B7-9BD2-2264-81DF-3AFA55577957}"/>
                </a:ext>
              </a:extLst>
            </p:cNvPr>
            <p:cNvSpPr txBox="1"/>
            <p:nvPr/>
          </p:nvSpPr>
          <p:spPr>
            <a:xfrm>
              <a:off x="1587450" y="3378894"/>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207,115</a:t>
              </a:r>
              <a:endParaRPr lang="en-US" altLang="ja-JP" sz="1100" dirty="0">
                <a:solidFill>
                  <a:srgbClr val="FFF7CE"/>
                </a:solidFill>
                <a:latin typeface="DIN Condensed" pitchFamily="2" charset="0"/>
                <a:ea typeface="Hiragino Sans W3" panose="020B0400000000000000" pitchFamily="34" charset="-128"/>
              </a:endParaRPr>
            </a:p>
          </p:txBody>
        </p:sp>
        <p:sp>
          <p:nvSpPr>
            <p:cNvPr id="74" name="テキスト ボックス 73">
              <a:extLst>
                <a:ext uri="{FF2B5EF4-FFF2-40B4-BE49-F238E27FC236}">
                  <a16:creationId xmlns:a16="http://schemas.microsoft.com/office/drawing/2014/main" id="{D9B06510-B8FE-17A1-C414-71AD644DA26C}"/>
                </a:ext>
              </a:extLst>
            </p:cNvPr>
            <p:cNvSpPr txBox="1"/>
            <p:nvPr/>
          </p:nvSpPr>
          <p:spPr>
            <a:xfrm>
              <a:off x="2170156" y="3325106"/>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208,700</a:t>
              </a:r>
              <a:endParaRPr lang="en-US" altLang="ja-JP" sz="1100" dirty="0">
                <a:solidFill>
                  <a:srgbClr val="FFF7CE"/>
                </a:solidFill>
                <a:latin typeface="DIN Condensed" pitchFamily="2" charset="0"/>
                <a:ea typeface="Hiragino Sans W3" panose="020B0400000000000000" pitchFamily="34" charset="-128"/>
              </a:endParaRPr>
            </a:p>
          </p:txBody>
        </p:sp>
        <p:sp>
          <p:nvSpPr>
            <p:cNvPr id="75" name="テキスト ボックス 74">
              <a:extLst>
                <a:ext uri="{FF2B5EF4-FFF2-40B4-BE49-F238E27FC236}">
                  <a16:creationId xmlns:a16="http://schemas.microsoft.com/office/drawing/2014/main" id="{70C2AC50-05EF-C33D-17D4-5141C862E4F0}"/>
                </a:ext>
              </a:extLst>
            </p:cNvPr>
            <p:cNvSpPr txBox="1"/>
            <p:nvPr/>
          </p:nvSpPr>
          <p:spPr>
            <a:xfrm>
              <a:off x="2752862" y="3369930"/>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206,224</a:t>
              </a:r>
              <a:endParaRPr lang="en-US" altLang="ja-JP" sz="1100" dirty="0">
                <a:solidFill>
                  <a:srgbClr val="FFF7CE"/>
                </a:solidFill>
                <a:latin typeface="DIN Condensed" pitchFamily="2" charset="0"/>
                <a:ea typeface="Hiragino Sans W3" panose="020B0400000000000000" pitchFamily="34" charset="-128"/>
              </a:endParaRPr>
            </a:p>
          </p:txBody>
        </p:sp>
        <p:sp>
          <p:nvSpPr>
            <p:cNvPr id="76" name="テキスト ボックス 75">
              <a:extLst>
                <a:ext uri="{FF2B5EF4-FFF2-40B4-BE49-F238E27FC236}">
                  <a16:creationId xmlns:a16="http://schemas.microsoft.com/office/drawing/2014/main" id="{196CDFF0-D724-5F74-9BD0-0A3E5A517EC5}"/>
                </a:ext>
              </a:extLst>
            </p:cNvPr>
            <p:cNvSpPr txBox="1"/>
            <p:nvPr/>
          </p:nvSpPr>
          <p:spPr>
            <a:xfrm>
              <a:off x="3299709" y="3396824"/>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199,815</a:t>
              </a:r>
              <a:endParaRPr lang="en-US" altLang="ja-JP" sz="1100" dirty="0">
                <a:solidFill>
                  <a:srgbClr val="FFF7CE"/>
                </a:solidFill>
                <a:latin typeface="DIN Condensed" pitchFamily="2" charset="0"/>
                <a:ea typeface="Hiragino Sans W3" panose="020B0400000000000000" pitchFamily="34" charset="-128"/>
              </a:endParaRPr>
            </a:p>
          </p:txBody>
        </p:sp>
        <p:sp>
          <p:nvSpPr>
            <p:cNvPr id="77" name="テキスト ボックス 76">
              <a:extLst>
                <a:ext uri="{FF2B5EF4-FFF2-40B4-BE49-F238E27FC236}">
                  <a16:creationId xmlns:a16="http://schemas.microsoft.com/office/drawing/2014/main" id="{A908FC65-CE41-9974-2002-840F1005937D}"/>
                </a:ext>
              </a:extLst>
            </p:cNvPr>
            <p:cNvSpPr txBox="1"/>
            <p:nvPr/>
          </p:nvSpPr>
          <p:spPr>
            <a:xfrm>
              <a:off x="3886795" y="4209482"/>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58,603</a:t>
              </a:r>
              <a:endParaRPr lang="en-US" altLang="ja-JP" sz="1100" dirty="0">
                <a:solidFill>
                  <a:srgbClr val="FFF7CE"/>
                </a:solidFill>
                <a:latin typeface="DIN Condensed" pitchFamily="2" charset="0"/>
                <a:ea typeface="Hiragino Sans W3" panose="020B0400000000000000" pitchFamily="34" charset="-128"/>
              </a:endParaRPr>
            </a:p>
          </p:txBody>
        </p:sp>
        <p:sp>
          <p:nvSpPr>
            <p:cNvPr id="78" name="テキスト ボックス 77">
              <a:extLst>
                <a:ext uri="{FF2B5EF4-FFF2-40B4-BE49-F238E27FC236}">
                  <a16:creationId xmlns:a16="http://schemas.microsoft.com/office/drawing/2014/main" id="{A0133ADD-1A10-2C27-F9E7-63C0A662CBE7}"/>
                </a:ext>
              </a:extLst>
            </p:cNvPr>
            <p:cNvSpPr txBox="1"/>
            <p:nvPr/>
          </p:nvSpPr>
          <p:spPr>
            <a:xfrm>
              <a:off x="4461538" y="4467913"/>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48,225</a:t>
              </a:r>
              <a:endParaRPr lang="en-US" altLang="ja-JP" sz="1100" dirty="0">
                <a:solidFill>
                  <a:srgbClr val="FFF7CE"/>
                </a:solidFill>
                <a:latin typeface="DIN Condensed" pitchFamily="2" charset="0"/>
                <a:ea typeface="Hiragino Sans W3" panose="020B0400000000000000" pitchFamily="34" charset="-128"/>
              </a:endParaRPr>
            </a:p>
          </p:txBody>
        </p:sp>
      </p:grpSp>
      <p:grpSp>
        <p:nvGrpSpPr>
          <p:cNvPr id="133" name="グループ化 132">
            <a:extLst>
              <a:ext uri="{FF2B5EF4-FFF2-40B4-BE49-F238E27FC236}">
                <a16:creationId xmlns:a16="http://schemas.microsoft.com/office/drawing/2014/main" id="{7DD53EDF-DFA6-A295-AAFB-5B5BC64F6E21}"/>
              </a:ext>
            </a:extLst>
          </p:cNvPr>
          <p:cNvGrpSpPr/>
          <p:nvPr/>
        </p:nvGrpSpPr>
        <p:grpSpPr>
          <a:xfrm>
            <a:off x="5703554" y="2246917"/>
            <a:ext cx="5578506" cy="3823642"/>
            <a:chOff x="5747445" y="2396320"/>
            <a:chExt cx="5578506" cy="3823642"/>
          </a:xfrm>
        </p:grpSpPr>
        <p:sp>
          <p:nvSpPr>
            <p:cNvPr id="51" name="正方形/長方形 50">
              <a:extLst>
                <a:ext uri="{FF2B5EF4-FFF2-40B4-BE49-F238E27FC236}">
                  <a16:creationId xmlns:a16="http://schemas.microsoft.com/office/drawing/2014/main" id="{524F4AD0-9712-4BF1-075F-83A051B1744C}"/>
                </a:ext>
              </a:extLst>
            </p:cNvPr>
            <p:cNvSpPr/>
            <p:nvPr/>
          </p:nvSpPr>
          <p:spPr>
            <a:xfrm>
              <a:off x="5982033" y="5782341"/>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52" name="テキスト ボックス 51">
              <a:extLst>
                <a:ext uri="{FF2B5EF4-FFF2-40B4-BE49-F238E27FC236}">
                  <a16:creationId xmlns:a16="http://schemas.microsoft.com/office/drawing/2014/main" id="{EA2F63AE-7396-5813-904E-F77F10151648}"/>
                </a:ext>
              </a:extLst>
            </p:cNvPr>
            <p:cNvSpPr txBox="1"/>
            <p:nvPr/>
          </p:nvSpPr>
          <p:spPr>
            <a:xfrm>
              <a:off x="7495086" y="2396320"/>
              <a:ext cx="2048717" cy="400110"/>
            </a:xfrm>
            <a:prstGeom prst="rect">
              <a:avLst/>
            </a:prstGeom>
            <a:noFill/>
            <a:effectLst/>
          </p:spPr>
          <p:txBody>
            <a:bodyPr wrap="square" rtlCol="0">
              <a:spAutoFit/>
            </a:bodyPr>
            <a:lstStyle/>
            <a:p>
              <a:pPr algn="ctr"/>
              <a:r>
                <a:rPr lang="ja-JP" altLang="en-US" sz="2000">
                  <a:solidFill>
                    <a:schemeClr val="bg1"/>
                  </a:solidFill>
                  <a:latin typeface="Hiragino Sans W3" panose="020B0400000000000000" pitchFamily="34" charset="-128"/>
                  <a:ea typeface="Hiragino Sans W3" panose="020B0400000000000000" pitchFamily="34" charset="-128"/>
                </a:rPr>
                <a:t>時間帯別</a:t>
              </a:r>
              <a:endParaRPr lang="en-US" altLang="ja-JP" sz="1600" dirty="0">
                <a:solidFill>
                  <a:schemeClr val="bg1"/>
                </a:solidFill>
                <a:latin typeface="Hiragino Sans W3" panose="020B0400000000000000" pitchFamily="34" charset="-128"/>
                <a:ea typeface="Hiragino Sans W3" panose="020B0400000000000000" pitchFamily="34" charset="-128"/>
              </a:endParaRPr>
            </a:p>
          </p:txBody>
        </p:sp>
        <p:cxnSp>
          <p:nvCxnSpPr>
            <p:cNvPr id="53" name="直線コネクタ 52">
              <a:extLst>
                <a:ext uri="{FF2B5EF4-FFF2-40B4-BE49-F238E27FC236}">
                  <a16:creationId xmlns:a16="http://schemas.microsoft.com/office/drawing/2014/main" id="{0F46A7B4-D8AC-8F02-C38F-C61B71324F4F}"/>
                </a:ext>
              </a:extLst>
            </p:cNvPr>
            <p:cNvCxnSpPr/>
            <p:nvPr/>
          </p:nvCxnSpPr>
          <p:spPr>
            <a:xfrm>
              <a:off x="5781951" y="5825379"/>
              <a:ext cx="5544000" cy="0"/>
            </a:xfrm>
            <a:prstGeom prst="line">
              <a:avLst/>
            </a:prstGeom>
            <a:ln>
              <a:solidFill>
                <a:srgbClr val="FFF7CE"/>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EF2BA3B8-6BB8-1AB9-2C59-063BBA846101}"/>
                </a:ext>
              </a:extLst>
            </p:cNvPr>
            <p:cNvCxnSpPr/>
            <p:nvPr/>
          </p:nvCxnSpPr>
          <p:spPr>
            <a:xfrm>
              <a:off x="5747445" y="2824938"/>
              <a:ext cx="55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BA7F038E-6E56-A94D-6A4B-1A0F5B2B1833}"/>
                </a:ext>
              </a:extLst>
            </p:cNvPr>
            <p:cNvSpPr txBox="1"/>
            <p:nvPr/>
          </p:nvSpPr>
          <p:spPr>
            <a:xfrm>
              <a:off x="5890852"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0</a:t>
              </a:r>
              <a:endParaRPr lang="en-US" altLang="ja-JP" sz="1050" dirty="0">
                <a:solidFill>
                  <a:srgbClr val="FFF7CE"/>
                </a:solidFill>
                <a:latin typeface="DIN Condensed" pitchFamily="2" charset="0"/>
                <a:ea typeface="Hiragino Sans W3" panose="020B0400000000000000" pitchFamily="34" charset="-128"/>
              </a:endParaRPr>
            </a:p>
          </p:txBody>
        </p:sp>
        <p:sp>
          <p:nvSpPr>
            <p:cNvPr id="56" name="正方形/長方形 55">
              <a:extLst>
                <a:ext uri="{FF2B5EF4-FFF2-40B4-BE49-F238E27FC236}">
                  <a16:creationId xmlns:a16="http://schemas.microsoft.com/office/drawing/2014/main" id="{0AF51A6B-DBBE-B881-6401-347FE770B0B7}"/>
                </a:ext>
              </a:extLst>
            </p:cNvPr>
            <p:cNvSpPr/>
            <p:nvPr/>
          </p:nvSpPr>
          <p:spPr>
            <a:xfrm>
              <a:off x="6196217" y="5782341"/>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58" name="正方形/長方形 57">
              <a:extLst>
                <a:ext uri="{FF2B5EF4-FFF2-40B4-BE49-F238E27FC236}">
                  <a16:creationId xmlns:a16="http://schemas.microsoft.com/office/drawing/2014/main" id="{C82812BE-A842-9D91-B442-DA12511DEA72}"/>
                </a:ext>
              </a:extLst>
            </p:cNvPr>
            <p:cNvSpPr/>
            <p:nvPr/>
          </p:nvSpPr>
          <p:spPr>
            <a:xfrm>
              <a:off x="6408933" y="5782341"/>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68" name="正方形/長方形 67">
              <a:extLst>
                <a:ext uri="{FF2B5EF4-FFF2-40B4-BE49-F238E27FC236}">
                  <a16:creationId xmlns:a16="http://schemas.microsoft.com/office/drawing/2014/main" id="{265F5208-D606-2C48-7394-FA5ED0E2ED1A}"/>
                </a:ext>
              </a:extLst>
            </p:cNvPr>
            <p:cNvSpPr/>
            <p:nvPr/>
          </p:nvSpPr>
          <p:spPr>
            <a:xfrm>
              <a:off x="10248397" y="3113361"/>
              <a:ext cx="103487" cy="116309"/>
            </a:xfrm>
            <a:prstGeom prst="rect">
              <a:avLst/>
            </a:prstGeom>
            <a:solidFill>
              <a:srgbClr val="FFF7CE"/>
            </a:solid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993D7888-1A40-5553-6CCE-50B8F7187807}"/>
                </a:ext>
              </a:extLst>
            </p:cNvPr>
            <p:cNvSpPr/>
            <p:nvPr/>
          </p:nvSpPr>
          <p:spPr>
            <a:xfrm>
              <a:off x="10248397" y="3373110"/>
              <a:ext cx="103487" cy="116309"/>
            </a:xfrm>
            <a:prstGeom prst="rect">
              <a:avLst/>
            </a:prstGeom>
            <a:pattFill prst="wdUpDiag">
              <a:fgClr>
                <a:srgbClr val="FFF7CE"/>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a:extLst>
                <a:ext uri="{FF2B5EF4-FFF2-40B4-BE49-F238E27FC236}">
                  <a16:creationId xmlns:a16="http://schemas.microsoft.com/office/drawing/2014/main" id="{33F8D78F-8DEF-2E73-1092-194EE5FFCB0F}"/>
                </a:ext>
              </a:extLst>
            </p:cNvPr>
            <p:cNvSpPr txBox="1"/>
            <p:nvPr/>
          </p:nvSpPr>
          <p:spPr>
            <a:xfrm>
              <a:off x="10341042" y="3040126"/>
              <a:ext cx="933137"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放映回数</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71" name="テキスト ボックス 70">
              <a:extLst>
                <a:ext uri="{FF2B5EF4-FFF2-40B4-BE49-F238E27FC236}">
                  <a16:creationId xmlns:a16="http://schemas.microsoft.com/office/drawing/2014/main" id="{A341801B-DD32-7B45-2FE4-ADF46B421786}"/>
                </a:ext>
              </a:extLst>
            </p:cNvPr>
            <p:cNvSpPr txBox="1"/>
            <p:nvPr/>
          </p:nvSpPr>
          <p:spPr>
            <a:xfrm>
              <a:off x="10341042" y="3275257"/>
              <a:ext cx="933137"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利用人数</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79" name="テキスト ボックス 78">
              <a:extLst>
                <a:ext uri="{FF2B5EF4-FFF2-40B4-BE49-F238E27FC236}">
                  <a16:creationId xmlns:a16="http://schemas.microsoft.com/office/drawing/2014/main" id="{F66D8593-0CBE-49A4-64BD-B2E2870FBC22}"/>
                </a:ext>
              </a:extLst>
            </p:cNvPr>
            <p:cNvSpPr txBox="1"/>
            <p:nvPr/>
          </p:nvSpPr>
          <p:spPr>
            <a:xfrm>
              <a:off x="6103568"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a:t>
              </a:r>
              <a:endParaRPr lang="en-US" altLang="ja-JP" sz="1050" dirty="0">
                <a:solidFill>
                  <a:srgbClr val="FFF7CE"/>
                </a:solidFill>
                <a:latin typeface="DIN Condensed" pitchFamily="2" charset="0"/>
                <a:ea typeface="Hiragino Sans W3" panose="020B0400000000000000" pitchFamily="34" charset="-128"/>
              </a:endParaRPr>
            </a:p>
          </p:txBody>
        </p:sp>
        <p:sp>
          <p:nvSpPr>
            <p:cNvPr id="80" name="テキスト ボックス 79">
              <a:extLst>
                <a:ext uri="{FF2B5EF4-FFF2-40B4-BE49-F238E27FC236}">
                  <a16:creationId xmlns:a16="http://schemas.microsoft.com/office/drawing/2014/main" id="{6A502E28-F753-2126-E67D-32150F10B9CB}"/>
                </a:ext>
              </a:extLst>
            </p:cNvPr>
            <p:cNvSpPr txBox="1"/>
            <p:nvPr/>
          </p:nvSpPr>
          <p:spPr>
            <a:xfrm>
              <a:off x="6316284"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2</a:t>
              </a:r>
              <a:endParaRPr lang="en-US" altLang="ja-JP" sz="1050" dirty="0">
                <a:solidFill>
                  <a:srgbClr val="FFF7CE"/>
                </a:solidFill>
                <a:latin typeface="DIN Condensed" pitchFamily="2" charset="0"/>
                <a:ea typeface="Hiragino Sans W3" panose="020B0400000000000000" pitchFamily="34" charset="-128"/>
              </a:endParaRPr>
            </a:p>
          </p:txBody>
        </p:sp>
        <p:sp>
          <p:nvSpPr>
            <p:cNvPr id="81" name="テキスト ボックス 80">
              <a:extLst>
                <a:ext uri="{FF2B5EF4-FFF2-40B4-BE49-F238E27FC236}">
                  <a16:creationId xmlns:a16="http://schemas.microsoft.com/office/drawing/2014/main" id="{552979CA-B642-D278-A5F4-5EB42BA57CDF}"/>
                </a:ext>
              </a:extLst>
            </p:cNvPr>
            <p:cNvSpPr txBox="1"/>
            <p:nvPr/>
          </p:nvSpPr>
          <p:spPr>
            <a:xfrm>
              <a:off x="6529000"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3</a:t>
              </a:r>
              <a:endParaRPr lang="en-US" altLang="ja-JP" sz="1050" dirty="0">
                <a:solidFill>
                  <a:srgbClr val="FFF7CE"/>
                </a:solidFill>
                <a:latin typeface="DIN Condensed" pitchFamily="2" charset="0"/>
                <a:ea typeface="Hiragino Sans W3" panose="020B0400000000000000" pitchFamily="34" charset="-128"/>
              </a:endParaRPr>
            </a:p>
          </p:txBody>
        </p:sp>
        <p:sp>
          <p:nvSpPr>
            <p:cNvPr id="82" name="テキスト ボックス 81">
              <a:extLst>
                <a:ext uri="{FF2B5EF4-FFF2-40B4-BE49-F238E27FC236}">
                  <a16:creationId xmlns:a16="http://schemas.microsoft.com/office/drawing/2014/main" id="{AE1F47D1-D90C-24DD-A0C3-04BBB11F5A22}"/>
                </a:ext>
              </a:extLst>
            </p:cNvPr>
            <p:cNvSpPr txBox="1"/>
            <p:nvPr/>
          </p:nvSpPr>
          <p:spPr>
            <a:xfrm>
              <a:off x="6741716"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4</a:t>
              </a:r>
              <a:endParaRPr lang="en-US" altLang="ja-JP" sz="1050" dirty="0">
                <a:solidFill>
                  <a:srgbClr val="FFF7CE"/>
                </a:solidFill>
                <a:latin typeface="DIN Condensed" pitchFamily="2" charset="0"/>
                <a:ea typeface="Hiragino Sans W3" panose="020B0400000000000000" pitchFamily="34" charset="-128"/>
              </a:endParaRPr>
            </a:p>
          </p:txBody>
        </p:sp>
        <p:sp>
          <p:nvSpPr>
            <p:cNvPr id="83" name="テキスト ボックス 82">
              <a:extLst>
                <a:ext uri="{FF2B5EF4-FFF2-40B4-BE49-F238E27FC236}">
                  <a16:creationId xmlns:a16="http://schemas.microsoft.com/office/drawing/2014/main" id="{1363E51B-F4D1-ED6A-ED1B-123564526774}"/>
                </a:ext>
              </a:extLst>
            </p:cNvPr>
            <p:cNvSpPr txBox="1"/>
            <p:nvPr/>
          </p:nvSpPr>
          <p:spPr>
            <a:xfrm>
              <a:off x="6954432"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5</a:t>
              </a:r>
              <a:endParaRPr lang="en-US" altLang="ja-JP" sz="1050" dirty="0">
                <a:solidFill>
                  <a:srgbClr val="FFF7CE"/>
                </a:solidFill>
                <a:latin typeface="DIN Condensed" pitchFamily="2" charset="0"/>
                <a:ea typeface="Hiragino Sans W3" panose="020B0400000000000000" pitchFamily="34" charset="-128"/>
              </a:endParaRPr>
            </a:p>
          </p:txBody>
        </p:sp>
        <p:sp>
          <p:nvSpPr>
            <p:cNvPr id="84" name="テキスト ボックス 83">
              <a:extLst>
                <a:ext uri="{FF2B5EF4-FFF2-40B4-BE49-F238E27FC236}">
                  <a16:creationId xmlns:a16="http://schemas.microsoft.com/office/drawing/2014/main" id="{FC236434-B703-0193-F9A5-558D6D20B531}"/>
                </a:ext>
              </a:extLst>
            </p:cNvPr>
            <p:cNvSpPr txBox="1"/>
            <p:nvPr/>
          </p:nvSpPr>
          <p:spPr>
            <a:xfrm>
              <a:off x="7167148"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6</a:t>
              </a:r>
              <a:endParaRPr lang="en-US" altLang="ja-JP" sz="1050" dirty="0">
                <a:solidFill>
                  <a:srgbClr val="FFF7CE"/>
                </a:solidFill>
                <a:latin typeface="DIN Condensed" pitchFamily="2" charset="0"/>
                <a:ea typeface="Hiragino Sans W3" panose="020B0400000000000000" pitchFamily="34" charset="-128"/>
              </a:endParaRPr>
            </a:p>
          </p:txBody>
        </p:sp>
        <p:sp>
          <p:nvSpPr>
            <p:cNvPr id="85" name="テキスト ボックス 84">
              <a:extLst>
                <a:ext uri="{FF2B5EF4-FFF2-40B4-BE49-F238E27FC236}">
                  <a16:creationId xmlns:a16="http://schemas.microsoft.com/office/drawing/2014/main" id="{186F1E44-541F-87FE-85F8-EB435989424E}"/>
                </a:ext>
              </a:extLst>
            </p:cNvPr>
            <p:cNvSpPr txBox="1"/>
            <p:nvPr/>
          </p:nvSpPr>
          <p:spPr>
            <a:xfrm>
              <a:off x="7379864"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7</a:t>
              </a:r>
              <a:endParaRPr lang="en-US" altLang="ja-JP" sz="1050" dirty="0">
                <a:solidFill>
                  <a:srgbClr val="FFF7CE"/>
                </a:solidFill>
                <a:latin typeface="DIN Condensed" pitchFamily="2" charset="0"/>
                <a:ea typeface="Hiragino Sans W3" panose="020B0400000000000000" pitchFamily="34" charset="-128"/>
              </a:endParaRPr>
            </a:p>
          </p:txBody>
        </p:sp>
        <p:sp>
          <p:nvSpPr>
            <p:cNvPr id="86" name="テキスト ボックス 85">
              <a:extLst>
                <a:ext uri="{FF2B5EF4-FFF2-40B4-BE49-F238E27FC236}">
                  <a16:creationId xmlns:a16="http://schemas.microsoft.com/office/drawing/2014/main" id="{EAFB0055-DC91-23B6-FCC2-B59EA28EDDCC}"/>
                </a:ext>
              </a:extLst>
            </p:cNvPr>
            <p:cNvSpPr txBox="1"/>
            <p:nvPr/>
          </p:nvSpPr>
          <p:spPr>
            <a:xfrm>
              <a:off x="7592580"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8</a:t>
              </a:r>
              <a:endParaRPr lang="en-US" altLang="ja-JP" sz="1050" dirty="0">
                <a:solidFill>
                  <a:srgbClr val="FFF7CE"/>
                </a:solidFill>
                <a:latin typeface="DIN Condensed" pitchFamily="2" charset="0"/>
                <a:ea typeface="Hiragino Sans W3" panose="020B0400000000000000" pitchFamily="34" charset="-128"/>
              </a:endParaRPr>
            </a:p>
          </p:txBody>
        </p:sp>
        <p:sp>
          <p:nvSpPr>
            <p:cNvPr id="87" name="テキスト ボックス 86">
              <a:extLst>
                <a:ext uri="{FF2B5EF4-FFF2-40B4-BE49-F238E27FC236}">
                  <a16:creationId xmlns:a16="http://schemas.microsoft.com/office/drawing/2014/main" id="{89742E96-C46F-1F64-26EC-30BF55880DEA}"/>
                </a:ext>
              </a:extLst>
            </p:cNvPr>
            <p:cNvSpPr txBox="1"/>
            <p:nvPr/>
          </p:nvSpPr>
          <p:spPr>
            <a:xfrm>
              <a:off x="7805296"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9</a:t>
              </a:r>
              <a:endParaRPr lang="en-US" altLang="ja-JP" sz="1050" dirty="0">
                <a:solidFill>
                  <a:srgbClr val="FFF7CE"/>
                </a:solidFill>
                <a:latin typeface="DIN Condensed" pitchFamily="2" charset="0"/>
                <a:ea typeface="Hiragino Sans W3" panose="020B0400000000000000" pitchFamily="34" charset="-128"/>
              </a:endParaRPr>
            </a:p>
          </p:txBody>
        </p:sp>
        <p:sp>
          <p:nvSpPr>
            <p:cNvPr id="88" name="テキスト ボックス 87">
              <a:extLst>
                <a:ext uri="{FF2B5EF4-FFF2-40B4-BE49-F238E27FC236}">
                  <a16:creationId xmlns:a16="http://schemas.microsoft.com/office/drawing/2014/main" id="{335C389A-F2B1-4C8E-AC01-F55B2D0C6B66}"/>
                </a:ext>
              </a:extLst>
            </p:cNvPr>
            <p:cNvSpPr txBox="1"/>
            <p:nvPr/>
          </p:nvSpPr>
          <p:spPr>
            <a:xfrm>
              <a:off x="8018012"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10</a:t>
              </a:r>
              <a:endParaRPr lang="en-US" altLang="ja-JP" sz="1050" dirty="0">
                <a:solidFill>
                  <a:srgbClr val="FFF7CE"/>
                </a:solidFill>
                <a:latin typeface="DIN Condensed" pitchFamily="2" charset="0"/>
                <a:ea typeface="Hiragino Sans W3" panose="020B0400000000000000" pitchFamily="34" charset="-128"/>
              </a:endParaRPr>
            </a:p>
          </p:txBody>
        </p:sp>
        <p:sp>
          <p:nvSpPr>
            <p:cNvPr id="89" name="テキスト ボックス 88">
              <a:extLst>
                <a:ext uri="{FF2B5EF4-FFF2-40B4-BE49-F238E27FC236}">
                  <a16:creationId xmlns:a16="http://schemas.microsoft.com/office/drawing/2014/main" id="{B611D1E6-1B4E-9EBE-F840-0E67770481C3}"/>
                </a:ext>
              </a:extLst>
            </p:cNvPr>
            <p:cNvSpPr txBox="1"/>
            <p:nvPr/>
          </p:nvSpPr>
          <p:spPr>
            <a:xfrm>
              <a:off x="8245033"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12</a:t>
              </a:r>
              <a:endParaRPr lang="en-US" altLang="ja-JP" sz="1050" dirty="0">
                <a:solidFill>
                  <a:srgbClr val="FFF7CE"/>
                </a:solidFill>
                <a:latin typeface="DIN Condensed" pitchFamily="2" charset="0"/>
                <a:ea typeface="Hiragino Sans W3" panose="020B0400000000000000" pitchFamily="34" charset="-128"/>
              </a:endParaRPr>
            </a:p>
          </p:txBody>
        </p:sp>
        <p:sp>
          <p:nvSpPr>
            <p:cNvPr id="90" name="テキスト ボックス 89">
              <a:extLst>
                <a:ext uri="{FF2B5EF4-FFF2-40B4-BE49-F238E27FC236}">
                  <a16:creationId xmlns:a16="http://schemas.microsoft.com/office/drawing/2014/main" id="{FE8D3C46-0F70-AE9B-C318-6EE185578DFD}"/>
                </a:ext>
              </a:extLst>
            </p:cNvPr>
            <p:cNvSpPr txBox="1"/>
            <p:nvPr/>
          </p:nvSpPr>
          <p:spPr>
            <a:xfrm>
              <a:off x="8472054"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13</a:t>
              </a:r>
              <a:endParaRPr lang="en-US" altLang="ja-JP" sz="1050" dirty="0">
                <a:solidFill>
                  <a:srgbClr val="FFF7CE"/>
                </a:solidFill>
                <a:latin typeface="DIN Condensed" pitchFamily="2" charset="0"/>
                <a:ea typeface="Hiragino Sans W3" panose="020B0400000000000000" pitchFamily="34" charset="-128"/>
              </a:endParaRPr>
            </a:p>
          </p:txBody>
        </p:sp>
        <p:sp>
          <p:nvSpPr>
            <p:cNvPr id="91" name="テキスト ボックス 90">
              <a:extLst>
                <a:ext uri="{FF2B5EF4-FFF2-40B4-BE49-F238E27FC236}">
                  <a16:creationId xmlns:a16="http://schemas.microsoft.com/office/drawing/2014/main" id="{33DA4F64-EC09-3C45-072C-6A358A6830D2}"/>
                </a:ext>
              </a:extLst>
            </p:cNvPr>
            <p:cNvSpPr txBox="1"/>
            <p:nvPr/>
          </p:nvSpPr>
          <p:spPr>
            <a:xfrm>
              <a:off x="8699075"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14</a:t>
              </a:r>
              <a:endParaRPr lang="en-US" altLang="ja-JP" sz="1050" dirty="0">
                <a:solidFill>
                  <a:srgbClr val="FFF7CE"/>
                </a:solidFill>
                <a:latin typeface="DIN Condensed" pitchFamily="2" charset="0"/>
                <a:ea typeface="Hiragino Sans W3" panose="020B0400000000000000" pitchFamily="34" charset="-128"/>
              </a:endParaRPr>
            </a:p>
          </p:txBody>
        </p:sp>
        <p:sp>
          <p:nvSpPr>
            <p:cNvPr id="92" name="テキスト ボックス 91">
              <a:extLst>
                <a:ext uri="{FF2B5EF4-FFF2-40B4-BE49-F238E27FC236}">
                  <a16:creationId xmlns:a16="http://schemas.microsoft.com/office/drawing/2014/main" id="{2D6F497E-F34B-C6CD-8920-3A55B5D8A0F6}"/>
                </a:ext>
              </a:extLst>
            </p:cNvPr>
            <p:cNvSpPr txBox="1"/>
            <p:nvPr/>
          </p:nvSpPr>
          <p:spPr>
            <a:xfrm>
              <a:off x="8926096"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15</a:t>
              </a:r>
              <a:endParaRPr lang="en-US" altLang="ja-JP" sz="1050" dirty="0">
                <a:solidFill>
                  <a:srgbClr val="FFF7CE"/>
                </a:solidFill>
                <a:latin typeface="DIN Condensed" pitchFamily="2" charset="0"/>
                <a:ea typeface="Hiragino Sans W3" panose="020B0400000000000000" pitchFamily="34" charset="-128"/>
              </a:endParaRPr>
            </a:p>
          </p:txBody>
        </p:sp>
        <p:sp>
          <p:nvSpPr>
            <p:cNvPr id="93" name="テキスト ボックス 92">
              <a:extLst>
                <a:ext uri="{FF2B5EF4-FFF2-40B4-BE49-F238E27FC236}">
                  <a16:creationId xmlns:a16="http://schemas.microsoft.com/office/drawing/2014/main" id="{50177AB3-7A83-D6C5-74B9-D8D901207F14}"/>
                </a:ext>
              </a:extLst>
            </p:cNvPr>
            <p:cNvSpPr txBox="1"/>
            <p:nvPr/>
          </p:nvSpPr>
          <p:spPr>
            <a:xfrm>
              <a:off x="9153117"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16</a:t>
              </a:r>
              <a:endParaRPr lang="en-US" altLang="ja-JP" sz="1050" dirty="0">
                <a:solidFill>
                  <a:srgbClr val="FFF7CE"/>
                </a:solidFill>
                <a:latin typeface="DIN Condensed" pitchFamily="2" charset="0"/>
                <a:ea typeface="Hiragino Sans W3" panose="020B0400000000000000" pitchFamily="34" charset="-128"/>
              </a:endParaRPr>
            </a:p>
          </p:txBody>
        </p:sp>
        <p:sp>
          <p:nvSpPr>
            <p:cNvPr id="94" name="テキスト ボックス 93">
              <a:extLst>
                <a:ext uri="{FF2B5EF4-FFF2-40B4-BE49-F238E27FC236}">
                  <a16:creationId xmlns:a16="http://schemas.microsoft.com/office/drawing/2014/main" id="{45603AF5-633E-B6C6-205E-B0B5DD13E02C}"/>
                </a:ext>
              </a:extLst>
            </p:cNvPr>
            <p:cNvSpPr txBox="1"/>
            <p:nvPr/>
          </p:nvSpPr>
          <p:spPr>
            <a:xfrm>
              <a:off x="9380138"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18</a:t>
              </a:r>
              <a:endParaRPr lang="en-US" altLang="ja-JP" sz="1050" dirty="0">
                <a:solidFill>
                  <a:srgbClr val="FFF7CE"/>
                </a:solidFill>
                <a:latin typeface="DIN Condensed" pitchFamily="2" charset="0"/>
                <a:ea typeface="Hiragino Sans W3" panose="020B0400000000000000" pitchFamily="34" charset="-128"/>
              </a:endParaRPr>
            </a:p>
          </p:txBody>
        </p:sp>
        <p:sp>
          <p:nvSpPr>
            <p:cNvPr id="131" name="フリーフォーム 130">
              <a:extLst>
                <a:ext uri="{FF2B5EF4-FFF2-40B4-BE49-F238E27FC236}">
                  <a16:creationId xmlns:a16="http://schemas.microsoft.com/office/drawing/2014/main" id="{EEAFA90D-1085-F573-E1B3-2385BB51E53D}"/>
                </a:ext>
              </a:extLst>
            </p:cNvPr>
            <p:cNvSpPr/>
            <p:nvPr/>
          </p:nvSpPr>
          <p:spPr>
            <a:xfrm>
              <a:off x="7302386" y="3805881"/>
              <a:ext cx="3830595" cy="2010033"/>
            </a:xfrm>
            <a:custGeom>
              <a:avLst/>
              <a:gdLst>
                <a:gd name="connsiteX0" fmla="*/ 0 w 3830595"/>
                <a:gd name="connsiteY0" fmla="*/ 2010033 h 2010033"/>
                <a:gd name="connsiteX1" fmla="*/ 8238 w 3830595"/>
                <a:gd name="connsiteY1" fmla="*/ 1252151 h 2010033"/>
                <a:gd name="connsiteX2" fmla="*/ 222422 w 3830595"/>
                <a:gd name="connsiteY2" fmla="*/ 1128584 h 2010033"/>
                <a:gd name="connsiteX3" fmla="*/ 436605 w 3830595"/>
                <a:gd name="connsiteY3" fmla="*/ 897924 h 2010033"/>
                <a:gd name="connsiteX4" fmla="*/ 650789 w 3830595"/>
                <a:gd name="connsiteY4" fmla="*/ 757881 h 2010033"/>
                <a:gd name="connsiteX5" fmla="*/ 881449 w 3830595"/>
                <a:gd name="connsiteY5" fmla="*/ 461319 h 2010033"/>
                <a:gd name="connsiteX6" fmla="*/ 1070919 w 3830595"/>
                <a:gd name="connsiteY6" fmla="*/ 0 h 2010033"/>
                <a:gd name="connsiteX7" fmla="*/ 1301578 w 3830595"/>
                <a:gd name="connsiteY7" fmla="*/ 296562 h 2010033"/>
                <a:gd name="connsiteX8" fmla="*/ 1524000 w 3830595"/>
                <a:gd name="connsiteY8" fmla="*/ 469557 h 2010033"/>
                <a:gd name="connsiteX9" fmla="*/ 1746422 w 3830595"/>
                <a:gd name="connsiteY9" fmla="*/ 502508 h 2010033"/>
                <a:gd name="connsiteX10" fmla="*/ 1968843 w 3830595"/>
                <a:gd name="connsiteY10" fmla="*/ 428368 h 2010033"/>
                <a:gd name="connsiteX11" fmla="*/ 2174789 w 3830595"/>
                <a:gd name="connsiteY11" fmla="*/ 461319 h 2010033"/>
                <a:gd name="connsiteX12" fmla="*/ 2397211 w 3830595"/>
                <a:gd name="connsiteY12" fmla="*/ 576649 h 2010033"/>
                <a:gd name="connsiteX13" fmla="*/ 2586681 w 3830595"/>
                <a:gd name="connsiteY13" fmla="*/ 757881 h 2010033"/>
                <a:gd name="connsiteX14" fmla="*/ 2784389 w 3830595"/>
                <a:gd name="connsiteY14" fmla="*/ 873211 h 2010033"/>
                <a:gd name="connsiteX15" fmla="*/ 3006811 w 3830595"/>
                <a:gd name="connsiteY15" fmla="*/ 1178011 h 2010033"/>
                <a:gd name="connsiteX16" fmla="*/ 3237470 w 3830595"/>
                <a:gd name="connsiteY16" fmla="*/ 1556951 h 2010033"/>
                <a:gd name="connsiteX17" fmla="*/ 3451654 w 3830595"/>
                <a:gd name="connsiteY17" fmla="*/ 1721708 h 2010033"/>
                <a:gd name="connsiteX18" fmla="*/ 3665838 w 3830595"/>
                <a:gd name="connsiteY18" fmla="*/ 1944130 h 2010033"/>
                <a:gd name="connsiteX19" fmla="*/ 3830595 w 3830595"/>
                <a:gd name="connsiteY19" fmla="*/ 2010033 h 2010033"/>
                <a:gd name="connsiteX20" fmla="*/ 0 w 3830595"/>
                <a:gd name="connsiteY20" fmla="*/ 2010033 h 201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30595" h="2010033">
                  <a:moveTo>
                    <a:pt x="0" y="2010033"/>
                  </a:moveTo>
                  <a:lnTo>
                    <a:pt x="8238" y="1252151"/>
                  </a:lnTo>
                  <a:lnTo>
                    <a:pt x="222422" y="1128584"/>
                  </a:lnTo>
                  <a:lnTo>
                    <a:pt x="436605" y="897924"/>
                  </a:lnTo>
                  <a:lnTo>
                    <a:pt x="650789" y="757881"/>
                  </a:lnTo>
                  <a:lnTo>
                    <a:pt x="881449" y="461319"/>
                  </a:lnTo>
                  <a:lnTo>
                    <a:pt x="1070919" y="0"/>
                  </a:lnTo>
                  <a:lnTo>
                    <a:pt x="1301578" y="296562"/>
                  </a:lnTo>
                  <a:lnTo>
                    <a:pt x="1524000" y="469557"/>
                  </a:lnTo>
                  <a:lnTo>
                    <a:pt x="1746422" y="502508"/>
                  </a:lnTo>
                  <a:lnTo>
                    <a:pt x="1968843" y="428368"/>
                  </a:lnTo>
                  <a:lnTo>
                    <a:pt x="2174789" y="461319"/>
                  </a:lnTo>
                  <a:lnTo>
                    <a:pt x="2397211" y="576649"/>
                  </a:lnTo>
                  <a:lnTo>
                    <a:pt x="2586681" y="757881"/>
                  </a:lnTo>
                  <a:lnTo>
                    <a:pt x="2784389" y="873211"/>
                  </a:lnTo>
                  <a:lnTo>
                    <a:pt x="3006811" y="1178011"/>
                  </a:lnTo>
                  <a:lnTo>
                    <a:pt x="3237470" y="1556951"/>
                  </a:lnTo>
                  <a:lnTo>
                    <a:pt x="3451654" y="1721708"/>
                  </a:lnTo>
                  <a:lnTo>
                    <a:pt x="3665838" y="1944130"/>
                  </a:lnTo>
                  <a:lnTo>
                    <a:pt x="3830595" y="2010033"/>
                  </a:lnTo>
                  <a:lnTo>
                    <a:pt x="0" y="2010033"/>
                  </a:lnTo>
                  <a:close/>
                </a:path>
              </a:pathLst>
            </a:custGeom>
            <a:pattFill prst="wdUpDiag">
              <a:fgClr>
                <a:srgbClr val="FFF7CE"/>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テキスト ボックス 94">
              <a:extLst>
                <a:ext uri="{FF2B5EF4-FFF2-40B4-BE49-F238E27FC236}">
                  <a16:creationId xmlns:a16="http://schemas.microsoft.com/office/drawing/2014/main" id="{BA51618E-45DD-0E6D-A7AC-2EAE931AB24F}"/>
                </a:ext>
              </a:extLst>
            </p:cNvPr>
            <p:cNvSpPr txBox="1"/>
            <p:nvPr/>
          </p:nvSpPr>
          <p:spPr>
            <a:xfrm>
              <a:off x="9607159"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17</a:t>
              </a:r>
              <a:endParaRPr lang="en-US" altLang="ja-JP" sz="1050" dirty="0">
                <a:solidFill>
                  <a:srgbClr val="FFF7CE"/>
                </a:solidFill>
                <a:latin typeface="DIN Condensed" pitchFamily="2" charset="0"/>
                <a:ea typeface="Hiragino Sans W3" panose="020B0400000000000000" pitchFamily="34" charset="-128"/>
              </a:endParaRPr>
            </a:p>
          </p:txBody>
        </p:sp>
        <p:sp>
          <p:nvSpPr>
            <p:cNvPr id="96" name="テキスト ボックス 95">
              <a:extLst>
                <a:ext uri="{FF2B5EF4-FFF2-40B4-BE49-F238E27FC236}">
                  <a16:creationId xmlns:a16="http://schemas.microsoft.com/office/drawing/2014/main" id="{771B9F05-ACDE-B124-036C-50E6B6EB4919}"/>
                </a:ext>
              </a:extLst>
            </p:cNvPr>
            <p:cNvSpPr txBox="1"/>
            <p:nvPr/>
          </p:nvSpPr>
          <p:spPr>
            <a:xfrm>
              <a:off x="9834180"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18</a:t>
              </a:r>
              <a:endParaRPr lang="en-US" altLang="ja-JP" sz="1050" dirty="0">
                <a:solidFill>
                  <a:srgbClr val="FFF7CE"/>
                </a:solidFill>
                <a:latin typeface="DIN Condensed" pitchFamily="2" charset="0"/>
                <a:ea typeface="Hiragino Sans W3" panose="020B0400000000000000" pitchFamily="34" charset="-128"/>
              </a:endParaRPr>
            </a:p>
          </p:txBody>
        </p:sp>
        <p:sp>
          <p:nvSpPr>
            <p:cNvPr id="97" name="テキスト ボックス 96">
              <a:extLst>
                <a:ext uri="{FF2B5EF4-FFF2-40B4-BE49-F238E27FC236}">
                  <a16:creationId xmlns:a16="http://schemas.microsoft.com/office/drawing/2014/main" id="{6E1DBD07-44DD-0C85-BDED-A20EEAC44339}"/>
                </a:ext>
              </a:extLst>
            </p:cNvPr>
            <p:cNvSpPr txBox="1"/>
            <p:nvPr/>
          </p:nvSpPr>
          <p:spPr>
            <a:xfrm>
              <a:off x="10061201"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19</a:t>
              </a:r>
              <a:endParaRPr lang="en-US" altLang="ja-JP" sz="1050" dirty="0">
                <a:solidFill>
                  <a:srgbClr val="FFF7CE"/>
                </a:solidFill>
                <a:latin typeface="DIN Condensed" pitchFamily="2" charset="0"/>
                <a:ea typeface="Hiragino Sans W3" panose="020B0400000000000000" pitchFamily="34" charset="-128"/>
              </a:endParaRPr>
            </a:p>
          </p:txBody>
        </p:sp>
        <p:sp>
          <p:nvSpPr>
            <p:cNvPr id="98" name="テキスト ボックス 97">
              <a:extLst>
                <a:ext uri="{FF2B5EF4-FFF2-40B4-BE49-F238E27FC236}">
                  <a16:creationId xmlns:a16="http://schemas.microsoft.com/office/drawing/2014/main" id="{AEA0AC2C-F881-BAC8-E8F6-1EF7D2B9D46B}"/>
                </a:ext>
              </a:extLst>
            </p:cNvPr>
            <p:cNvSpPr txBox="1"/>
            <p:nvPr/>
          </p:nvSpPr>
          <p:spPr>
            <a:xfrm>
              <a:off x="10288222"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20</a:t>
              </a:r>
              <a:endParaRPr lang="en-US" altLang="ja-JP" sz="1050" dirty="0">
                <a:solidFill>
                  <a:srgbClr val="FFF7CE"/>
                </a:solidFill>
                <a:latin typeface="DIN Condensed" pitchFamily="2" charset="0"/>
                <a:ea typeface="Hiragino Sans W3" panose="020B0400000000000000" pitchFamily="34" charset="-128"/>
              </a:endParaRPr>
            </a:p>
          </p:txBody>
        </p:sp>
        <p:sp>
          <p:nvSpPr>
            <p:cNvPr id="99" name="テキスト ボックス 98">
              <a:extLst>
                <a:ext uri="{FF2B5EF4-FFF2-40B4-BE49-F238E27FC236}">
                  <a16:creationId xmlns:a16="http://schemas.microsoft.com/office/drawing/2014/main" id="{10B43D9F-4F12-269D-208E-D1277686B8FF}"/>
                </a:ext>
              </a:extLst>
            </p:cNvPr>
            <p:cNvSpPr txBox="1"/>
            <p:nvPr/>
          </p:nvSpPr>
          <p:spPr>
            <a:xfrm>
              <a:off x="10515243"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21</a:t>
              </a:r>
              <a:endParaRPr lang="en-US" altLang="ja-JP" sz="1050" dirty="0">
                <a:solidFill>
                  <a:srgbClr val="FFF7CE"/>
                </a:solidFill>
                <a:latin typeface="DIN Condensed" pitchFamily="2" charset="0"/>
                <a:ea typeface="Hiragino Sans W3" panose="020B0400000000000000" pitchFamily="34" charset="-128"/>
              </a:endParaRPr>
            </a:p>
          </p:txBody>
        </p:sp>
        <p:sp>
          <p:nvSpPr>
            <p:cNvPr id="100" name="テキスト ボックス 99">
              <a:extLst>
                <a:ext uri="{FF2B5EF4-FFF2-40B4-BE49-F238E27FC236}">
                  <a16:creationId xmlns:a16="http://schemas.microsoft.com/office/drawing/2014/main" id="{73652B8B-9FEC-1096-3490-CFFC8F49B6B1}"/>
                </a:ext>
              </a:extLst>
            </p:cNvPr>
            <p:cNvSpPr txBox="1"/>
            <p:nvPr/>
          </p:nvSpPr>
          <p:spPr>
            <a:xfrm>
              <a:off x="10742264"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22</a:t>
              </a:r>
              <a:endParaRPr lang="en-US" altLang="ja-JP" sz="1050" dirty="0">
                <a:solidFill>
                  <a:srgbClr val="FFF7CE"/>
                </a:solidFill>
                <a:latin typeface="DIN Condensed" pitchFamily="2" charset="0"/>
                <a:ea typeface="Hiragino Sans W3" panose="020B0400000000000000" pitchFamily="34" charset="-128"/>
              </a:endParaRPr>
            </a:p>
          </p:txBody>
        </p:sp>
        <p:sp>
          <p:nvSpPr>
            <p:cNvPr id="101" name="テキスト ボックス 100">
              <a:extLst>
                <a:ext uri="{FF2B5EF4-FFF2-40B4-BE49-F238E27FC236}">
                  <a16:creationId xmlns:a16="http://schemas.microsoft.com/office/drawing/2014/main" id="{97E289BD-F8A2-D1BC-6183-4F73059CB2C7}"/>
                </a:ext>
              </a:extLst>
            </p:cNvPr>
            <p:cNvSpPr txBox="1"/>
            <p:nvPr/>
          </p:nvSpPr>
          <p:spPr>
            <a:xfrm>
              <a:off x="10969278"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23</a:t>
              </a:r>
              <a:endParaRPr lang="en-US" altLang="ja-JP" sz="1050" dirty="0">
                <a:solidFill>
                  <a:srgbClr val="FFF7CE"/>
                </a:solidFill>
                <a:latin typeface="DIN Condensed" pitchFamily="2" charset="0"/>
                <a:ea typeface="Hiragino Sans W3" panose="020B0400000000000000" pitchFamily="34" charset="-128"/>
              </a:endParaRPr>
            </a:p>
          </p:txBody>
        </p:sp>
        <p:sp>
          <p:nvSpPr>
            <p:cNvPr id="110" name="正方形/長方形 109">
              <a:extLst>
                <a:ext uri="{FF2B5EF4-FFF2-40B4-BE49-F238E27FC236}">
                  <a16:creationId xmlns:a16="http://schemas.microsoft.com/office/drawing/2014/main" id="{0F05732A-6A75-73BD-F63A-1D2C948904A8}"/>
                </a:ext>
              </a:extLst>
            </p:cNvPr>
            <p:cNvSpPr/>
            <p:nvPr/>
          </p:nvSpPr>
          <p:spPr>
            <a:xfrm>
              <a:off x="6630033" y="5782341"/>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1" name="正方形/長方形 110">
              <a:extLst>
                <a:ext uri="{FF2B5EF4-FFF2-40B4-BE49-F238E27FC236}">
                  <a16:creationId xmlns:a16="http://schemas.microsoft.com/office/drawing/2014/main" id="{2C48D9E4-14AA-C64D-5C0D-430E6D981424}"/>
                </a:ext>
              </a:extLst>
            </p:cNvPr>
            <p:cNvSpPr/>
            <p:nvPr/>
          </p:nvSpPr>
          <p:spPr>
            <a:xfrm>
              <a:off x="6844217" y="5782341"/>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2" name="正方形/長方形 111">
              <a:extLst>
                <a:ext uri="{FF2B5EF4-FFF2-40B4-BE49-F238E27FC236}">
                  <a16:creationId xmlns:a16="http://schemas.microsoft.com/office/drawing/2014/main" id="{711C3FD4-48E6-8835-33CA-845D3B9B53CC}"/>
                </a:ext>
              </a:extLst>
            </p:cNvPr>
            <p:cNvSpPr/>
            <p:nvPr/>
          </p:nvSpPr>
          <p:spPr>
            <a:xfrm>
              <a:off x="7056933" y="5782341"/>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3" name="正方形/長方形 112">
              <a:extLst>
                <a:ext uri="{FF2B5EF4-FFF2-40B4-BE49-F238E27FC236}">
                  <a16:creationId xmlns:a16="http://schemas.microsoft.com/office/drawing/2014/main" id="{81A8F507-E4B1-EF25-38F0-C8BC2E1709C4}"/>
                </a:ext>
              </a:extLst>
            </p:cNvPr>
            <p:cNvSpPr/>
            <p:nvPr/>
          </p:nvSpPr>
          <p:spPr>
            <a:xfrm>
              <a:off x="7250001" y="5130802"/>
              <a:ext cx="100119" cy="69725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4" name="正方形/長方形 113">
              <a:extLst>
                <a:ext uri="{FF2B5EF4-FFF2-40B4-BE49-F238E27FC236}">
                  <a16:creationId xmlns:a16="http://schemas.microsoft.com/office/drawing/2014/main" id="{24DC0667-3F40-D7D8-4833-72B8A818C835}"/>
                </a:ext>
              </a:extLst>
            </p:cNvPr>
            <p:cNvSpPr/>
            <p:nvPr/>
          </p:nvSpPr>
          <p:spPr>
            <a:xfrm>
              <a:off x="7464185" y="4535718"/>
              <a:ext cx="100119" cy="129234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5" name="正方形/長方形 114">
              <a:extLst>
                <a:ext uri="{FF2B5EF4-FFF2-40B4-BE49-F238E27FC236}">
                  <a16:creationId xmlns:a16="http://schemas.microsoft.com/office/drawing/2014/main" id="{730BF339-9BA8-6EF4-409B-E63BC28E0D7A}"/>
                </a:ext>
              </a:extLst>
            </p:cNvPr>
            <p:cNvSpPr/>
            <p:nvPr/>
          </p:nvSpPr>
          <p:spPr>
            <a:xfrm>
              <a:off x="7676901" y="3890182"/>
              <a:ext cx="100119" cy="193787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6" name="正方形/長方形 115">
              <a:extLst>
                <a:ext uri="{FF2B5EF4-FFF2-40B4-BE49-F238E27FC236}">
                  <a16:creationId xmlns:a16="http://schemas.microsoft.com/office/drawing/2014/main" id="{5DB8726A-F19E-18BE-FDE8-F6D95D4DF472}"/>
                </a:ext>
              </a:extLst>
            </p:cNvPr>
            <p:cNvSpPr/>
            <p:nvPr/>
          </p:nvSpPr>
          <p:spPr>
            <a:xfrm>
              <a:off x="7898001" y="3828391"/>
              <a:ext cx="100119" cy="199966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7" name="正方形/長方形 116">
              <a:extLst>
                <a:ext uri="{FF2B5EF4-FFF2-40B4-BE49-F238E27FC236}">
                  <a16:creationId xmlns:a16="http://schemas.microsoft.com/office/drawing/2014/main" id="{DFFA5DED-D945-DEA6-B31D-59AD043F5AFC}"/>
                </a:ext>
              </a:extLst>
            </p:cNvPr>
            <p:cNvSpPr/>
            <p:nvPr/>
          </p:nvSpPr>
          <p:spPr>
            <a:xfrm>
              <a:off x="8112185" y="3719555"/>
              <a:ext cx="100119" cy="2108506"/>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8" name="正方形/長方形 117">
              <a:extLst>
                <a:ext uri="{FF2B5EF4-FFF2-40B4-BE49-F238E27FC236}">
                  <a16:creationId xmlns:a16="http://schemas.microsoft.com/office/drawing/2014/main" id="{62F6EEBC-7F52-A22F-002B-1B13D8EE02E7}"/>
                </a:ext>
              </a:extLst>
            </p:cNvPr>
            <p:cNvSpPr/>
            <p:nvPr/>
          </p:nvSpPr>
          <p:spPr>
            <a:xfrm>
              <a:off x="8324901" y="3677707"/>
              <a:ext cx="100119" cy="2150353"/>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9" name="正方形/長方形 118">
              <a:extLst>
                <a:ext uri="{FF2B5EF4-FFF2-40B4-BE49-F238E27FC236}">
                  <a16:creationId xmlns:a16="http://schemas.microsoft.com/office/drawing/2014/main" id="{44E6BFFC-F180-C328-C98F-5EECC79C4C51}"/>
                </a:ext>
              </a:extLst>
            </p:cNvPr>
            <p:cNvSpPr/>
            <p:nvPr/>
          </p:nvSpPr>
          <p:spPr>
            <a:xfrm>
              <a:off x="8564811" y="3704601"/>
              <a:ext cx="100119" cy="212345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0" name="正方形/長方形 119">
              <a:extLst>
                <a:ext uri="{FF2B5EF4-FFF2-40B4-BE49-F238E27FC236}">
                  <a16:creationId xmlns:a16="http://schemas.microsoft.com/office/drawing/2014/main" id="{FC1A645F-C28D-ACC9-E44C-F3A034E2EC11}"/>
                </a:ext>
              </a:extLst>
            </p:cNvPr>
            <p:cNvSpPr/>
            <p:nvPr/>
          </p:nvSpPr>
          <p:spPr>
            <a:xfrm>
              <a:off x="8778995" y="3719555"/>
              <a:ext cx="100119" cy="2108506"/>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1" name="正方形/長方形 120">
              <a:extLst>
                <a:ext uri="{FF2B5EF4-FFF2-40B4-BE49-F238E27FC236}">
                  <a16:creationId xmlns:a16="http://schemas.microsoft.com/office/drawing/2014/main" id="{C870398A-6CFB-7312-E0C4-A6BBF1585023}"/>
                </a:ext>
              </a:extLst>
            </p:cNvPr>
            <p:cNvSpPr/>
            <p:nvPr/>
          </p:nvSpPr>
          <p:spPr>
            <a:xfrm>
              <a:off x="8991711" y="3751911"/>
              <a:ext cx="100119" cy="2076150"/>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2" name="正方形/長方形 121">
              <a:extLst>
                <a:ext uri="{FF2B5EF4-FFF2-40B4-BE49-F238E27FC236}">
                  <a16:creationId xmlns:a16="http://schemas.microsoft.com/office/drawing/2014/main" id="{EAE32208-AEFD-A34D-0672-596DB8E18257}"/>
                </a:ext>
              </a:extLst>
            </p:cNvPr>
            <p:cNvSpPr/>
            <p:nvPr/>
          </p:nvSpPr>
          <p:spPr>
            <a:xfrm>
              <a:off x="9212811" y="3719555"/>
              <a:ext cx="100119" cy="2108506"/>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3" name="正方形/長方形 122">
              <a:extLst>
                <a:ext uri="{FF2B5EF4-FFF2-40B4-BE49-F238E27FC236}">
                  <a16:creationId xmlns:a16="http://schemas.microsoft.com/office/drawing/2014/main" id="{FF5CD992-1505-C6A9-D6A1-FC975A3791AE}"/>
                </a:ext>
              </a:extLst>
            </p:cNvPr>
            <p:cNvSpPr/>
            <p:nvPr/>
          </p:nvSpPr>
          <p:spPr>
            <a:xfrm>
              <a:off x="9426995" y="3751911"/>
              <a:ext cx="100119" cy="207614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4" name="正方形/長方形 123">
              <a:extLst>
                <a:ext uri="{FF2B5EF4-FFF2-40B4-BE49-F238E27FC236}">
                  <a16:creationId xmlns:a16="http://schemas.microsoft.com/office/drawing/2014/main" id="{403E8379-E435-BF9D-F7FB-92F9583F69AA}"/>
                </a:ext>
              </a:extLst>
            </p:cNvPr>
            <p:cNvSpPr/>
            <p:nvPr/>
          </p:nvSpPr>
          <p:spPr>
            <a:xfrm>
              <a:off x="9639711" y="3784373"/>
              <a:ext cx="100119"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5" name="正方形/長方形 124">
              <a:extLst>
                <a:ext uri="{FF2B5EF4-FFF2-40B4-BE49-F238E27FC236}">
                  <a16:creationId xmlns:a16="http://schemas.microsoft.com/office/drawing/2014/main" id="{E011281A-F453-1945-492B-C58857575DE8}"/>
                </a:ext>
              </a:extLst>
            </p:cNvPr>
            <p:cNvSpPr/>
            <p:nvPr/>
          </p:nvSpPr>
          <p:spPr>
            <a:xfrm>
              <a:off x="9832779" y="3784373"/>
              <a:ext cx="100119"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6" name="正方形/長方形 125">
              <a:extLst>
                <a:ext uri="{FF2B5EF4-FFF2-40B4-BE49-F238E27FC236}">
                  <a16:creationId xmlns:a16="http://schemas.microsoft.com/office/drawing/2014/main" id="{D634345E-9E44-CD89-B2D2-D18777146B1A}"/>
                </a:ext>
              </a:extLst>
            </p:cNvPr>
            <p:cNvSpPr/>
            <p:nvPr/>
          </p:nvSpPr>
          <p:spPr>
            <a:xfrm>
              <a:off x="10046963" y="3890182"/>
              <a:ext cx="100119" cy="193787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7" name="正方形/長方形 126">
              <a:extLst>
                <a:ext uri="{FF2B5EF4-FFF2-40B4-BE49-F238E27FC236}">
                  <a16:creationId xmlns:a16="http://schemas.microsoft.com/office/drawing/2014/main" id="{104EC72A-C72C-F913-EE9B-469664AF5388}"/>
                </a:ext>
              </a:extLst>
            </p:cNvPr>
            <p:cNvSpPr/>
            <p:nvPr/>
          </p:nvSpPr>
          <p:spPr>
            <a:xfrm>
              <a:off x="10259679" y="4027331"/>
              <a:ext cx="100119" cy="180072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8" name="正方形/長方形 127">
              <a:extLst>
                <a:ext uri="{FF2B5EF4-FFF2-40B4-BE49-F238E27FC236}">
                  <a16:creationId xmlns:a16="http://schemas.microsoft.com/office/drawing/2014/main" id="{46E8426B-D282-4D1A-5BD7-4182AD5111DE}"/>
                </a:ext>
              </a:extLst>
            </p:cNvPr>
            <p:cNvSpPr/>
            <p:nvPr/>
          </p:nvSpPr>
          <p:spPr>
            <a:xfrm>
              <a:off x="10480779" y="4279852"/>
              <a:ext cx="100119" cy="154820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9" name="正方形/長方形 128">
              <a:extLst>
                <a:ext uri="{FF2B5EF4-FFF2-40B4-BE49-F238E27FC236}">
                  <a16:creationId xmlns:a16="http://schemas.microsoft.com/office/drawing/2014/main" id="{08D9225C-FAC3-A0D7-8A08-31BA53E84B26}"/>
                </a:ext>
              </a:extLst>
            </p:cNvPr>
            <p:cNvSpPr/>
            <p:nvPr/>
          </p:nvSpPr>
          <p:spPr>
            <a:xfrm>
              <a:off x="10694963" y="4535718"/>
              <a:ext cx="100119" cy="129234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30" name="正方形/長方形 129">
              <a:extLst>
                <a:ext uri="{FF2B5EF4-FFF2-40B4-BE49-F238E27FC236}">
                  <a16:creationId xmlns:a16="http://schemas.microsoft.com/office/drawing/2014/main" id="{DF6617A6-0FE6-E95D-F4B9-56B518AE8242}"/>
                </a:ext>
              </a:extLst>
            </p:cNvPr>
            <p:cNvSpPr/>
            <p:nvPr/>
          </p:nvSpPr>
          <p:spPr>
            <a:xfrm>
              <a:off x="10907679" y="5130802"/>
              <a:ext cx="100119" cy="69725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grpSp>
      <p:sp>
        <p:nvSpPr>
          <p:cNvPr id="132" name="テキスト ボックス 131">
            <a:extLst>
              <a:ext uri="{FF2B5EF4-FFF2-40B4-BE49-F238E27FC236}">
                <a16:creationId xmlns:a16="http://schemas.microsoft.com/office/drawing/2014/main" id="{31F11C8C-BBD1-CD81-0BAB-7A7558C9C127}"/>
              </a:ext>
            </a:extLst>
          </p:cNvPr>
          <p:cNvSpPr txBox="1"/>
          <p:nvPr/>
        </p:nvSpPr>
        <p:spPr>
          <a:xfrm>
            <a:off x="6196217" y="264171"/>
            <a:ext cx="5892218" cy="1693412"/>
          </a:xfrm>
          <a:prstGeom prst="rect">
            <a:avLst/>
          </a:prstGeom>
          <a:noFill/>
          <a:effectLst/>
        </p:spPr>
        <p:txBody>
          <a:bodyPr wrap="square" rtlCol="0">
            <a:spAutoFit/>
          </a:bodyPr>
          <a:lstStyle/>
          <a:p>
            <a:pPr>
              <a:lnSpc>
                <a:spcPct val="150000"/>
              </a:lnSpc>
            </a:pPr>
            <a:r>
              <a:rPr lang="ja-JP" altLang="en-US" sz="2400" b="1">
                <a:solidFill>
                  <a:schemeClr val="bg1"/>
                </a:solidFill>
                <a:latin typeface="DIN Alternate" panose="020B0500000000000000" pitchFamily="34" charset="0"/>
                <a:ea typeface="Hiragino Sans W7" panose="020B0400000000000000" pitchFamily="34" charset="-128"/>
              </a:rPr>
              <a:t>曜日別・時間帯別の放映回数、</a:t>
            </a:r>
            <a:endParaRPr lang="en-US" altLang="ja-JP" sz="2400" b="1"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ja-JP" altLang="en-US" sz="2400" b="1">
                <a:solidFill>
                  <a:schemeClr val="bg1"/>
                </a:solidFill>
                <a:latin typeface="DIN Alternate" panose="020B0500000000000000" pitchFamily="34" charset="0"/>
                <a:ea typeface="Hiragino Sans W7" panose="020B0400000000000000" pitchFamily="34" charset="-128"/>
              </a:rPr>
              <a:t>利用人数（</a:t>
            </a:r>
            <a:r>
              <a:rPr lang="en-US" altLang="ja-JP" sz="2400" b="1" dirty="0">
                <a:solidFill>
                  <a:schemeClr val="bg1"/>
                </a:solidFill>
                <a:latin typeface="DIN Alternate" panose="020B0500000000000000" pitchFamily="34" charset="0"/>
                <a:ea typeface="Hiragino Sans W7" panose="020B0400000000000000" pitchFamily="34" charset="-128"/>
              </a:rPr>
              <a:t>AI</a:t>
            </a:r>
            <a:r>
              <a:rPr lang="ja-JP" altLang="en-US" sz="2400" b="1">
                <a:solidFill>
                  <a:schemeClr val="bg1"/>
                </a:solidFill>
                <a:latin typeface="DIN Alternate" panose="020B0500000000000000" pitchFamily="34" charset="0"/>
                <a:ea typeface="Hiragino Sans W7" panose="020B0400000000000000" pitchFamily="34" charset="-128"/>
              </a:rPr>
              <a:t>カメラ計測）を</a:t>
            </a:r>
            <a:endParaRPr lang="en-US" altLang="ja-JP" sz="2400" b="1"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en-US" altLang="ja-JP" sz="2400" b="1" dirty="0">
                <a:solidFill>
                  <a:schemeClr val="bg1"/>
                </a:solidFill>
                <a:latin typeface="DIN Alternate" panose="020B0500000000000000" pitchFamily="34" charset="0"/>
                <a:ea typeface="Hiragino Sans W7" panose="020B0400000000000000" pitchFamily="34" charset="-128"/>
              </a:rPr>
              <a:t>1 </a:t>
            </a:r>
            <a:r>
              <a:rPr lang="ja-JP" altLang="en-US" sz="2400" b="1">
                <a:solidFill>
                  <a:schemeClr val="bg1"/>
                </a:solidFill>
                <a:latin typeface="DIN Alternate" panose="020B0500000000000000" pitchFamily="34" charset="0"/>
                <a:ea typeface="Hiragino Sans W7" panose="020B0400000000000000" pitchFamily="34" charset="-128"/>
              </a:rPr>
              <a:t>週間毎にレポーティング</a:t>
            </a:r>
            <a:endParaRPr lang="en-US" altLang="ja-JP" sz="2400" b="1" dirty="0">
              <a:solidFill>
                <a:schemeClr val="bg1"/>
              </a:solidFill>
              <a:latin typeface="DIN Alternate" panose="020B0500000000000000" pitchFamily="34" charset="0"/>
              <a:ea typeface="Hiragino Sans W7" panose="020B0400000000000000" pitchFamily="34" charset="-128"/>
            </a:endParaRPr>
          </a:p>
        </p:txBody>
      </p:sp>
      <p:sp>
        <p:nvSpPr>
          <p:cNvPr id="2" name="テキスト ボックス 1">
            <a:extLst>
              <a:ext uri="{FF2B5EF4-FFF2-40B4-BE49-F238E27FC236}">
                <a16:creationId xmlns:a16="http://schemas.microsoft.com/office/drawing/2014/main" id="{89074C8A-2430-497C-5B0A-24B94BEE0893}"/>
              </a:ext>
            </a:extLst>
          </p:cNvPr>
          <p:cNvSpPr txBox="1"/>
          <p:nvPr/>
        </p:nvSpPr>
        <p:spPr>
          <a:xfrm>
            <a:off x="515653" y="1540175"/>
            <a:ext cx="5480132"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2400" b="1">
                <a:solidFill>
                  <a:schemeClr val="bg1"/>
                </a:solidFill>
                <a:latin typeface="Hiragino Sans W7" panose="020B0400000000000000" pitchFamily="34" charset="-128"/>
                <a:ea typeface="Hiragino Sans W7" panose="020B0400000000000000" pitchFamily="34" charset="-128"/>
              </a:rPr>
              <a:t>レポートイメージ</a:t>
            </a:r>
            <a:endParaRPr kumimoji="1" lang="en-US" altLang="ja-JP" sz="2400" b="1" i="0" u="none" strike="noStrike" kern="1200" cap="none"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endParaRPr>
          </a:p>
        </p:txBody>
      </p:sp>
      <p:sp>
        <p:nvSpPr>
          <p:cNvPr id="3" name="スライド番号プレースホルダ 3">
            <a:extLst>
              <a:ext uri="{FF2B5EF4-FFF2-40B4-BE49-F238E27FC236}">
                <a16:creationId xmlns:a16="http://schemas.microsoft.com/office/drawing/2014/main" id="{A3D00838-9A69-2F73-98DA-53B472DD1513}"/>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21</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5" name="正方形/長方形 4">
            <a:extLst>
              <a:ext uri="{FF2B5EF4-FFF2-40B4-BE49-F238E27FC236}">
                <a16:creationId xmlns:a16="http://schemas.microsoft.com/office/drawing/2014/main" id="{3C514D15-B4E5-BE9C-0BE8-707F545B936F}"/>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277658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97E39A7-3932-3557-5519-69B245AF1E60}"/>
              </a:ext>
            </a:extLst>
          </p:cNvPr>
          <p:cNvPicPr>
            <a:picLocks noChangeAspect="1"/>
          </p:cNvPicPr>
          <p:nvPr/>
        </p:nvPicPr>
        <p:blipFill>
          <a:blip r:embed="rId2"/>
          <a:stretch>
            <a:fillRect/>
          </a:stretch>
        </p:blipFill>
        <p:spPr>
          <a:xfrm>
            <a:off x="0" y="0"/>
            <a:ext cx="12192000" cy="6858000"/>
          </a:xfrm>
          <a:prstGeom prst="rect">
            <a:avLst/>
          </a:prstGeom>
        </p:spPr>
      </p:pic>
      <p:sp>
        <p:nvSpPr>
          <p:cNvPr id="7" name="正方形/長方形 6">
            <a:extLst>
              <a:ext uri="{FF2B5EF4-FFF2-40B4-BE49-F238E27FC236}">
                <a16:creationId xmlns:a16="http://schemas.microsoft.com/office/drawing/2014/main" id="{46640A95-6939-5A38-A519-89CC7A3EDDEA}"/>
              </a:ext>
            </a:extLst>
          </p:cNvPr>
          <p:cNvSpPr/>
          <p:nvPr/>
        </p:nvSpPr>
        <p:spPr>
          <a:xfrm>
            <a:off x="165154" y="364707"/>
            <a:ext cx="7709438" cy="136595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REPORT</a:t>
            </a:r>
          </a:p>
        </p:txBody>
      </p:sp>
      <p:sp>
        <p:nvSpPr>
          <p:cNvPr id="5" name="テキスト ボックス 4">
            <a:extLst>
              <a:ext uri="{FF2B5EF4-FFF2-40B4-BE49-F238E27FC236}">
                <a16:creationId xmlns:a16="http://schemas.microsoft.com/office/drawing/2014/main" id="{7F778ECC-7A16-1B8D-2E68-5CDF2690CAE7}"/>
              </a:ext>
            </a:extLst>
          </p:cNvPr>
          <p:cNvSpPr txBox="1"/>
          <p:nvPr/>
        </p:nvSpPr>
        <p:spPr>
          <a:xfrm>
            <a:off x="515653" y="1540175"/>
            <a:ext cx="5480132"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t>AI</a:t>
            </a:r>
            <a:r>
              <a:rPr kumimoji="1" lang="ja-JP" altLang="en-US" sz="2400" b="1" i="0" u="none" strike="noStrike" kern="1200" cap="none"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カメラ／ユニーク解析機能</a:t>
            </a:r>
            <a:endParaRPr kumimoji="1" lang="en-US" altLang="ja-JP" sz="2400" b="1" i="0" u="none" strike="noStrike" kern="1200" cap="none"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endParaRPr>
          </a:p>
        </p:txBody>
      </p:sp>
      <p:pic>
        <p:nvPicPr>
          <p:cNvPr id="10" name="図 9">
            <a:extLst>
              <a:ext uri="{FF2B5EF4-FFF2-40B4-BE49-F238E27FC236}">
                <a16:creationId xmlns:a16="http://schemas.microsoft.com/office/drawing/2014/main" id="{25372D50-0338-3126-B1CC-1E2C2467B8D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98311" y="2303416"/>
            <a:ext cx="2415822" cy="3151308"/>
          </a:xfrm>
          <a:prstGeom prst="roundRect">
            <a:avLst>
              <a:gd name="adj" fmla="val 5048"/>
            </a:avLst>
          </a:prstGeom>
        </p:spPr>
      </p:pic>
      <p:sp>
        <p:nvSpPr>
          <p:cNvPr id="12" name="テキスト ボックス 11">
            <a:extLst>
              <a:ext uri="{FF2B5EF4-FFF2-40B4-BE49-F238E27FC236}">
                <a16:creationId xmlns:a16="http://schemas.microsoft.com/office/drawing/2014/main" id="{5664665D-3A91-9AC4-1701-726D41C02FD4}"/>
              </a:ext>
            </a:extLst>
          </p:cNvPr>
          <p:cNvSpPr txBox="1"/>
          <p:nvPr/>
        </p:nvSpPr>
        <p:spPr>
          <a:xfrm>
            <a:off x="598311" y="5619112"/>
            <a:ext cx="11000790" cy="584775"/>
          </a:xfrm>
          <a:prstGeom prst="rect">
            <a:avLst/>
          </a:prstGeom>
          <a:noFill/>
        </p:spPr>
        <p:txBody>
          <a:bodyPr wrap="square">
            <a:spAutoFit/>
          </a:bodyPr>
          <a:lstStyle/>
          <a:p>
            <a:pPr marL="285750" indent="-285750">
              <a:buFont typeface="Wingdings" pitchFamily="2" charset="2"/>
              <a:buChar char="p"/>
            </a:pPr>
            <a:r>
              <a:rPr lang="ja-JP" altLang="en-US" sz="1600">
                <a:solidFill>
                  <a:schemeClr val="bg1"/>
                </a:solidFill>
                <a:latin typeface="Hiragino Sans W4" panose="020B0400000000000000" pitchFamily="34" charset="-128"/>
                <a:ea typeface="Hiragino Sans W4" panose="020B0400000000000000" pitchFamily="34" charset="-128"/>
              </a:rPr>
              <a:t>同じ人を別々のフレームで検知してもダブルカウントはせず、</a:t>
            </a:r>
            <a:r>
              <a:rPr lang="en-US" altLang="ja-JP" sz="1600" dirty="0">
                <a:solidFill>
                  <a:schemeClr val="bg1"/>
                </a:solidFill>
                <a:latin typeface="Hiragino Sans W4" panose="020B0400000000000000" pitchFamily="34" charset="-128"/>
                <a:ea typeface="Hiragino Sans W4" panose="020B0400000000000000" pitchFamily="34" charset="-128"/>
              </a:rPr>
              <a:t>1</a:t>
            </a:r>
            <a:r>
              <a:rPr lang="ja-JP" altLang="en-US" sz="1600">
                <a:solidFill>
                  <a:schemeClr val="bg1"/>
                </a:solidFill>
                <a:latin typeface="Hiragino Sans W4" panose="020B0400000000000000" pitchFamily="34" charset="-128"/>
                <a:ea typeface="Hiragino Sans W4" panose="020B0400000000000000" pitchFamily="34" charset="-128"/>
              </a:rPr>
              <a:t>名としてカウント（</a:t>
            </a:r>
            <a:r>
              <a:rPr lang="en-US" altLang="ja-JP" sz="1600" dirty="0">
                <a:solidFill>
                  <a:schemeClr val="bg1"/>
                </a:solidFill>
                <a:latin typeface="Hiragino Sans W4" panose="020B0400000000000000" pitchFamily="34" charset="-128"/>
                <a:ea typeface="Hiragino Sans W4" panose="020B0400000000000000" pitchFamily="34" charset="-128"/>
              </a:rPr>
              <a:t>1</a:t>
            </a:r>
            <a:r>
              <a:rPr lang="ja-JP" altLang="en-US" sz="1600">
                <a:solidFill>
                  <a:schemeClr val="bg1"/>
                </a:solidFill>
                <a:latin typeface="Hiragino Sans W4" panose="020B0400000000000000" pitchFamily="34" charset="-128"/>
                <a:ea typeface="Hiragino Sans W4" panose="020B0400000000000000" pitchFamily="34" charset="-128"/>
              </a:rPr>
              <a:t>滞在時間につき</a:t>
            </a:r>
            <a:r>
              <a:rPr lang="en-US" altLang="ja-JP" sz="1600" dirty="0">
                <a:solidFill>
                  <a:schemeClr val="bg1"/>
                </a:solidFill>
                <a:latin typeface="Hiragino Sans W4" panose="020B0400000000000000" pitchFamily="34" charset="-128"/>
                <a:ea typeface="Hiragino Sans W4" panose="020B0400000000000000" pitchFamily="34" charset="-128"/>
              </a:rPr>
              <a:t>1</a:t>
            </a:r>
            <a:r>
              <a:rPr lang="ja-JP" altLang="en-US" sz="1600">
                <a:solidFill>
                  <a:schemeClr val="bg1"/>
                </a:solidFill>
                <a:latin typeface="Hiragino Sans W4" panose="020B0400000000000000" pitchFamily="34" charset="-128"/>
                <a:ea typeface="Hiragino Sans W4" panose="020B0400000000000000" pitchFamily="34" charset="-128"/>
              </a:rPr>
              <a:t>カウント）</a:t>
            </a:r>
            <a:endParaRPr lang="en-US" altLang="ja-JP" sz="1600" dirty="0">
              <a:solidFill>
                <a:schemeClr val="bg1"/>
              </a:solidFill>
              <a:latin typeface="Hiragino Sans W4" panose="020B0400000000000000" pitchFamily="34" charset="-128"/>
              <a:ea typeface="Hiragino Sans W4" panose="020B0400000000000000" pitchFamily="34" charset="-128"/>
            </a:endParaRPr>
          </a:p>
          <a:p>
            <a:pPr marL="285750" indent="-285750">
              <a:buFont typeface="Wingdings" pitchFamily="2" charset="2"/>
              <a:buChar char="p"/>
            </a:pPr>
            <a:r>
              <a:rPr lang="ja-JP" altLang="en-US" sz="1600">
                <a:solidFill>
                  <a:schemeClr val="bg1"/>
                </a:solidFill>
                <a:latin typeface="Hiragino Sans W4" panose="020B0400000000000000" pitchFamily="34" charset="-128"/>
                <a:ea typeface="Hiragino Sans W4" panose="020B0400000000000000" pitchFamily="34" charset="-128"/>
              </a:rPr>
              <a:t>ユニーク</a:t>
            </a:r>
            <a:r>
              <a:rPr lang="es-419" altLang="ja-JP" sz="1600" dirty="0">
                <a:solidFill>
                  <a:schemeClr val="bg1"/>
                </a:solidFill>
                <a:latin typeface="Hiragino Sans W4" panose="020B0400000000000000" pitchFamily="34" charset="-128"/>
                <a:ea typeface="Hiragino Sans W4" panose="020B0400000000000000" pitchFamily="34" charset="-128"/>
              </a:rPr>
              <a:t>ID</a:t>
            </a:r>
            <a:r>
              <a:rPr lang="ja-JP" altLang="en-US" sz="1600">
                <a:solidFill>
                  <a:schemeClr val="bg1"/>
                </a:solidFill>
                <a:latin typeface="Hiragino Sans W4" panose="020B0400000000000000" pitchFamily="34" charset="-128"/>
                <a:ea typeface="Hiragino Sans W4" panose="020B0400000000000000" pitchFamily="34" charset="-128"/>
              </a:rPr>
              <a:t>は、人物の特徴や移動速度を</a:t>
            </a:r>
            <a:r>
              <a:rPr lang="es-419" altLang="ja-JP" sz="1600" dirty="0">
                <a:solidFill>
                  <a:schemeClr val="bg1"/>
                </a:solidFill>
                <a:latin typeface="Hiragino Sans W4" panose="020B0400000000000000" pitchFamily="34" charset="-128"/>
                <a:ea typeface="Hiragino Sans W4" panose="020B0400000000000000" pitchFamily="34" charset="-128"/>
              </a:rPr>
              <a:t>AI</a:t>
            </a:r>
            <a:r>
              <a:rPr lang="ja-JP" altLang="en-US" sz="1600">
                <a:solidFill>
                  <a:schemeClr val="bg1"/>
                </a:solidFill>
                <a:latin typeface="Hiragino Sans W4" panose="020B0400000000000000" pitchFamily="34" charset="-128"/>
                <a:ea typeface="Hiragino Sans W4" panose="020B0400000000000000" pitchFamily="34" charset="-128"/>
              </a:rPr>
              <a:t>が学習・自動振り分け</a:t>
            </a:r>
            <a:endParaRPr lang="en-US" altLang="ja-JP" sz="1600" dirty="0">
              <a:solidFill>
                <a:schemeClr val="bg1"/>
              </a:solidFill>
              <a:latin typeface="Hiragino Sans W4" panose="020B0400000000000000" pitchFamily="34" charset="-128"/>
              <a:ea typeface="Hiragino Sans W4" panose="020B0400000000000000" pitchFamily="34" charset="-128"/>
            </a:endParaRPr>
          </a:p>
        </p:txBody>
      </p:sp>
      <p:pic>
        <p:nvPicPr>
          <p:cNvPr id="14" name="図 13">
            <a:extLst>
              <a:ext uri="{FF2B5EF4-FFF2-40B4-BE49-F238E27FC236}">
                <a16:creationId xmlns:a16="http://schemas.microsoft.com/office/drawing/2014/main" id="{38941DBF-D6E8-EE2E-B128-0CA8517AA71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364089" y="2303416"/>
            <a:ext cx="2415822" cy="3151308"/>
          </a:xfrm>
          <a:prstGeom prst="roundRect">
            <a:avLst>
              <a:gd name="adj" fmla="val 5048"/>
            </a:avLst>
          </a:prstGeom>
        </p:spPr>
      </p:pic>
      <p:pic>
        <p:nvPicPr>
          <p:cNvPr id="15" name="図 14">
            <a:extLst>
              <a:ext uri="{FF2B5EF4-FFF2-40B4-BE49-F238E27FC236}">
                <a16:creationId xmlns:a16="http://schemas.microsoft.com/office/drawing/2014/main" id="{51C6667E-3BF2-A253-B291-782752EA610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129867" y="2280838"/>
            <a:ext cx="2415822" cy="3151308"/>
          </a:xfrm>
          <a:prstGeom prst="roundRect">
            <a:avLst>
              <a:gd name="adj" fmla="val 5048"/>
            </a:avLst>
          </a:prstGeom>
        </p:spPr>
      </p:pic>
      <p:pic>
        <p:nvPicPr>
          <p:cNvPr id="16" name="図 15">
            <a:extLst>
              <a:ext uri="{FF2B5EF4-FFF2-40B4-BE49-F238E27FC236}">
                <a16:creationId xmlns:a16="http://schemas.microsoft.com/office/drawing/2014/main" id="{1D1E32E9-03E6-9C6D-70FF-457DF279CF6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895645" y="2269549"/>
            <a:ext cx="2415822" cy="3151308"/>
          </a:xfrm>
          <a:prstGeom prst="roundRect">
            <a:avLst>
              <a:gd name="adj" fmla="val 5048"/>
            </a:avLst>
          </a:prstGeom>
        </p:spPr>
      </p:pic>
      <p:sp>
        <p:nvSpPr>
          <p:cNvPr id="17" name="テキスト ボックス 16">
            <a:extLst>
              <a:ext uri="{FF2B5EF4-FFF2-40B4-BE49-F238E27FC236}">
                <a16:creationId xmlns:a16="http://schemas.microsoft.com/office/drawing/2014/main" id="{07DD623D-406A-07F0-AE6A-BDAFBF18CC79}"/>
              </a:ext>
            </a:extLst>
          </p:cNvPr>
          <p:cNvSpPr txBox="1"/>
          <p:nvPr/>
        </p:nvSpPr>
        <p:spPr>
          <a:xfrm>
            <a:off x="6196217" y="264171"/>
            <a:ext cx="5892218" cy="1693412"/>
          </a:xfrm>
          <a:prstGeom prst="rect">
            <a:avLst/>
          </a:prstGeom>
          <a:noFill/>
          <a:effectLst/>
        </p:spPr>
        <p:txBody>
          <a:bodyPr wrap="square" rtlCol="0">
            <a:spAutoFit/>
          </a:bodyPr>
          <a:lstStyle/>
          <a:p>
            <a:pPr>
              <a:lnSpc>
                <a:spcPct val="150000"/>
              </a:lnSpc>
            </a:pPr>
            <a:r>
              <a:rPr lang="en" altLang="ja-JP" sz="2400" b="1" dirty="0">
                <a:solidFill>
                  <a:schemeClr val="bg1"/>
                </a:solidFill>
                <a:latin typeface="DIN Alternate" panose="020B0500000000000000" pitchFamily="34" charset="0"/>
                <a:ea typeface="Hiragino Sans W7" panose="020B0400000000000000" pitchFamily="34" charset="-128"/>
              </a:rPr>
              <a:t>AI</a:t>
            </a:r>
            <a:r>
              <a:rPr lang="ja-JP" altLang="en-US" sz="2400" b="1">
                <a:solidFill>
                  <a:schemeClr val="bg1"/>
                </a:solidFill>
                <a:latin typeface="DIN Alternate" panose="020B0500000000000000" pitchFamily="34" charset="0"/>
                <a:ea typeface="Hiragino Sans W7" panose="020B0400000000000000" pitchFamily="34" charset="-128"/>
              </a:rPr>
              <a:t>カメラによってそれぞれの人物に</a:t>
            </a:r>
            <a:endParaRPr lang="en-US" altLang="ja-JP" sz="2400" b="1"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ja-JP" altLang="en-US" sz="2400" b="1">
                <a:solidFill>
                  <a:schemeClr val="bg1"/>
                </a:solidFill>
                <a:latin typeface="DIN Alternate" panose="020B0500000000000000" pitchFamily="34" charset="0"/>
                <a:ea typeface="Hiragino Sans W7" panose="020B0400000000000000" pitchFamily="34" charset="-128"/>
              </a:rPr>
              <a:t>「ユニーク</a:t>
            </a:r>
            <a:r>
              <a:rPr lang="en" altLang="ja-JP" sz="2400" b="1" dirty="0">
                <a:solidFill>
                  <a:schemeClr val="bg1"/>
                </a:solidFill>
                <a:latin typeface="DIN Alternate" panose="020B0500000000000000" pitchFamily="34" charset="0"/>
                <a:ea typeface="Hiragino Sans W7" panose="020B0400000000000000" pitchFamily="34" charset="-128"/>
              </a:rPr>
              <a:t>ID</a:t>
            </a:r>
            <a:r>
              <a:rPr lang="ja-JP" altLang="en" sz="2400" b="1">
                <a:solidFill>
                  <a:schemeClr val="bg1"/>
                </a:solidFill>
                <a:latin typeface="DIN Alternate" panose="020B0500000000000000" pitchFamily="34" charset="0"/>
                <a:ea typeface="Hiragino Sans W7" panose="020B0400000000000000" pitchFamily="34" charset="-128"/>
              </a:rPr>
              <a:t>」</a:t>
            </a:r>
            <a:r>
              <a:rPr lang="ja-JP" altLang="en-US" sz="2400" b="1">
                <a:solidFill>
                  <a:schemeClr val="bg1"/>
                </a:solidFill>
                <a:latin typeface="DIN Alternate" panose="020B0500000000000000" pitchFamily="34" charset="0"/>
                <a:ea typeface="Hiragino Sans W7" panose="020B0400000000000000" pitchFamily="34" charset="-128"/>
              </a:rPr>
              <a:t>を振り分け</a:t>
            </a:r>
            <a:endParaRPr lang="en-US" altLang="ja-JP" sz="2400" b="1"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ja-JP" altLang="en-US" sz="2400" b="1">
                <a:solidFill>
                  <a:schemeClr val="bg1"/>
                </a:solidFill>
                <a:latin typeface="DIN Alternate" panose="020B0500000000000000" pitchFamily="34" charset="0"/>
                <a:ea typeface="Hiragino Sans W7" panose="020B0400000000000000" pitchFamily="34" charset="-128"/>
              </a:rPr>
              <a:t>正確な人数の把握が可能</a:t>
            </a:r>
          </a:p>
        </p:txBody>
      </p:sp>
      <p:sp>
        <p:nvSpPr>
          <p:cNvPr id="2" name="スライド番号プレースホルダ 3">
            <a:extLst>
              <a:ext uri="{FF2B5EF4-FFF2-40B4-BE49-F238E27FC236}">
                <a16:creationId xmlns:a16="http://schemas.microsoft.com/office/drawing/2014/main" id="{231F06A0-966F-A50D-7EA6-5EE03B72C259}"/>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6" name="正方形/長方形 5">
            <a:extLst>
              <a:ext uri="{FF2B5EF4-FFF2-40B4-BE49-F238E27FC236}">
                <a16:creationId xmlns:a16="http://schemas.microsoft.com/office/drawing/2014/main" id="{6E02F85B-E7B3-D171-AADD-C594454B9D27}"/>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445570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DB1A50A-507D-EAD0-45E4-8ABBEE5DC242}"/>
              </a:ext>
            </a:extLst>
          </p:cNvPr>
          <p:cNvSpPr/>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2" name="正方形/長方形 21">
            <a:extLst>
              <a:ext uri="{FF2B5EF4-FFF2-40B4-BE49-F238E27FC236}">
                <a16:creationId xmlns:a16="http://schemas.microsoft.com/office/drawing/2014/main" id="{C918364B-442B-B34E-A757-B212FF24AD59}"/>
              </a:ext>
            </a:extLst>
          </p:cNvPr>
          <p:cNvSpPr/>
          <p:nvPr/>
        </p:nvSpPr>
        <p:spPr>
          <a:xfrm>
            <a:off x="408742" y="1807812"/>
            <a:ext cx="7554157" cy="2568011"/>
          </a:xfrm>
          <a:prstGeom prst="rect">
            <a:avLst/>
          </a:prstGeom>
        </p:spPr>
        <p:txBody>
          <a:bodyPr wrap="square">
            <a:spAutoFit/>
          </a:bodyPr>
          <a:lstStyle/>
          <a:p>
            <a:pPr>
              <a:lnSpc>
                <a:spcPts val="9500"/>
              </a:lnSpc>
            </a:pPr>
            <a:r>
              <a:rPr lang="en-US" altLang="ja-JP" sz="11500" b="1" spc="200" dirty="0">
                <a:ln w="25400">
                  <a:solidFill>
                    <a:srgbClr val="FE5519"/>
                  </a:solidFill>
                </a:ln>
                <a:noFill/>
                <a:latin typeface="DIN Alternate" panose="020B0500000000000000" pitchFamily="34" charset="0"/>
                <a:ea typeface="Hiragino Sans W6" panose="020B0400000000000000" pitchFamily="34" charset="-128"/>
              </a:rPr>
              <a:t>CASE</a:t>
            </a:r>
          </a:p>
          <a:p>
            <a:pPr>
              <a:lnSpc>
                <a:spcPts val="9500"/>
              </a:lnSpc>
            </a:pPr>
            <a:r>
              <a:rPr lang="en-US" altLang="ja-JP" sz="11500" b="1" spc="200" dirty="0">
                <a:ln w="25400">
                  <a:solidFill>
                    <a:srgbClr val="FE5519"/>
                  </a:solidFill>
                </a:ln>
                <a:noFill/>
                <a:latin typeface="DIN Alternate" panose="020B0500000000000000" pitchFamily="34" charset="0"/>
                <a:ea typeface="Hiragino Sans W6" panose="020B0400000000000000" pitchFamily="34" charset="-128"/>
              </a:rPr>
              <a:t>STUDY</a:t>
            </a:r>
          </a:p>
        </p:txBody>
      </p:sp>
      <p:pic>
        <p:nvPicPr>
          <p:cNvPr id="4" name="図 3" descr="黒い背景に白い文字がある&#10;&#10;中程度の精度で自動的に生成された説明">
            <a:extLst>
              <a:ext uri="{FF2B5EF4-FFF2-40B4-BE49-F238E27FC236}">
                <a16:creationId xmlns:a16="http://schemas.microsoft.com/office/drawing/2014/main" id="{A5735178-FEB4-0B66-FA76-A2449C10B88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220572" y="6026259"/>
            <a:ext cx="998858" cy="317072"/>
          </a:xfrm>
          <a:prstGeom prst="rect">
            <a:avLst/>
          </a:prstGeom>
        </p:spPr>
      </p:pic>
      <p:sp>
        <p:nvSpPr>
          <p:cNvPr id="7" name="スライド番号プレースホルダ 3">
            <a:extLst>
              <a:ext uri="{FF2B5EF4-FFF2-40B4-BE49-F238E27FC236}">
                <a16:creationId xmlns:a16="http://schemas.microsoft.com/office/drawing/2014/main" id="{36B3F178-63D0-B237-C640-46BB85380D0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23</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3" name="正方形/長方形 2">
            <a:extLst>
              <a:ext uri="{FF2B5EF4-FFF2-40B4-BE49-F238E27FC236}">
                <a16:creationId xmlns:a16="http://schemas.microsoft.com/office/drawing/2014/main" id="{989EED6B-206F-9521-9CCA-56F7989435B5}"/>
              </a:ext>
            </a:extLst>
          </p:cNvPr>
          <p:cNvSpPr/>
          <p:nvPr/>
        </p:nvSpPr>
        <p:spPr>
          <a:xfrm>
            <a:off x="7783167" y="6444502"/>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April to June 2025 │ </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235442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正方形/長方形 63">
            <a:extLst>
              <a:ext uri="{FF2B5EF4-FFF2-40B4-BE49-F238E27FC236}">
                <a16:creationId xmlns:a16="http://schemas.microsoft.com/office/drawing/2014/main" id="{2893B69E-5A5B-BE18-879D-7096A8F6E47A}"/>
              </a:ext>
            </a:extLst>
          </p:cNvPr>
          <p:cNvSpPr/>
          <p:nvPr/>
        </p:nvSpPr>
        <p:spPr>
          <a:xfrm>
            <a:off x="-1" y="0"/>
            <a:ext cx="1226996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cxnSp>
        <p:nvCxnSpPr>
          <p:cNvPr id="8" name="直線コネクタ 7">
            <a:extLst>
              <a:ext uri="{FF2B5EF4-FFF2-40B4-BE49-F238E27FC236}">
                <a16:creationId xmlns:a16="http://schemas.microsoft.com/office/drawing/2014/main" id="{B5364A2A-3535-F5A5-960F-0EED8D4E1580}"/>
              </a:ext>
            </a:extLst>
          </p:cNvPr>
          <p:cNvCxnSpPr>
            <a:cxnSpLocks/>
          </p:cNvCxnSpPr>
          <p:nvPr/>
        </p:nvCxnSpPr>
        <p:spPr>
          <a:xfrm>
            <a:off x="851894" y="5876830"/>
            <a:ext cx="10800000" cy="0"/>
          </a:xfrm>
          <a:prstGeom prst="line">
            <a:avLst/>
          </a:prstGeom>
          <a:ln w="19050">
            <a:solidFill>
              <a:srgbClr val="FE5519"/>
            </a:solidFill>
          </a:ln>
        </p:spPr>
        <p:style>
          <a:lnRef idx="1">
            <a:schemeClr val="accent1"/>
          </a:lnRef>
          <a:fillRef idx="0">
            <a:schemeClr val="accent1"/>
          </a:fillRef>
          <a:effectRef idx="0">
            <a:schemeClr val="accent1"/>
          </a:effectRef>
          <a:fontRef idx="minor">
            <a:schemeClr val="tx1"/>
          </a:fontRef>
        </p:style>
      </p:cxnSp>
      <p:sp>
        <p:nvSpPr>
          <p:cNvPr id="26" name="正方形/長方形 25">
            <a:extLst>
              <a:ext uri="{FF2B5EF4-FFF2-40B4-BE49-F238E27FC236}">
                <a16:creationId xmlns:a16="http://schemas.microsoft.com/office/drawing/2014/main" id="{1CE16724-E2C4-AD8B-CE0F-09D8C8DF251C}"/>
              </a:ext>
            </a:extLst>
          </p:cNvPr>
          <p:cNvSpPr/>
          <p:nvPr/>
        </p:nvSpPr>
        <p:spPr>
          <a:xfrm>
            <a:off x="770614" y="6022129"/>
            <a:ext cx="10055437" cy="523220"/>
          </a:xfrm>
          <a:prstGeom prst="rect">
            <a:avLst/>
          </a:prstGeom>
        </p:spPr>
        <p:txBody>
          <a:bodyPr wrap="square">
            <a:spAutoFit/>
          </a:bodyPr>
          <a:lstStyle/>
          <a:p>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インターネットパネルリサーチによる、</a:t>
            </a:r>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BREAK</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設置ビル喫煙者調査</a:t>
            </a:r>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 </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媒体接触者</a:t>
            </a:r>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 n=150ss </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非接触者</a:t>
            </a:r>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 n=150ss 2022</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年</a:t>
            </a:r>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11</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月</a:t>
            </a:r>
            <a:endPar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endParaRPr>
          </a:p>
          <a:p>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 </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広告認知率：</a:t>
            </a:r>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媒体接触者のうち、調査期間中に調査対象広告を対象ビルにある喫煙所で「確かに見た、見た気がする 」と回答した人の割合。</a:t>
            </a:r>
          </a:p>
          <a:p>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 </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広告理解度：対象ビルにある喫煙所で、広告を閲覧して、どのような印象・考えをお持ちですか。「内容がわかりやすい」に「</a:t>
            </a:r>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 </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あてはまる、ややあてはまる 」と回答した人の割合。</a:t>
            </a:r>
          </a:p>
          <a:p>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 </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広告関心度：対象ビルにある喫煙所で、広告を閲覧して、どのような印象・考えをお持ちですか。「興味をひかれる」に「</a:t>
            </a:r>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 </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あてはまる、ややあてはまる 」と回答した人の割合。</a:t>
            </a:r>
          </a:p>
        </p:txBody>
      </p:sp>
      <p:sp>
        <p:nvSpPr>
          <p:cNvPr id="7" name="テキスト ボックス 6">
            <a:extLst>
              <a:ext uri="{FF2B5EF4-FFF2-40B4-BE49-F238E27FC236}">
                <a16:creationId xmlns:a16="http://schemas.microsoft.com/office/drawing/2014/main" id="{3884FBCE-71A5-DB04-C3D8-0B0960DE51E4}"/>
              </a:ext>
            </a:extLst>
          </p:cNvPr>
          <p:cNvSpPr txBox="1"/>
          <p:nvPr/>
        </p:nvSpPr>
        <p:spPr>
          <a:xfrm>
            <a:off x="643672" y="1179144"/>
            <a:ext cx="10552647" cy="461665"/>
          </a:xfrm>
          <a:prstGeom prst="rect">
            <a:avLst/>
          </a:prstGeom>
          <a:noFill/>
          <a:effectLst/>
        </p:spPr>
        <p:txBody>
          <a:bodyPr wrap="square" rtlCol="0">
            <a:spAutoFit/>
          </a:bodyPr>
          <a:lstStyle/>
          <a:p>
            <a:r>
              <a:rPr lang="ja-JP" altLang="en-US" sz="2400" b="1" spc="300">
                <a:solidFill>
                  <a:schemeClr val="tx1">
                    <a:lumMod val="75000"/>
                    <a:lumOff val="25000"/>
                  </a:schemeClr>
                </a:solidFill>
                <a:latin typeface="Hiragino Sans W7" panose="020B0400000000000000" pitchFamily="34" charset="-128"/>
                <a:ea typeface="Hiragino Sans W7" panose="020B0400000000000000" pitchFamily="34" charset="-128"/>
              </a:rPr>
              <a:t>非常に高い「</a:t>
            </a:r>
            <a:r>
              <a:rPr lang="ja-JP" altLang="en-US" sz="2400" b="1" spc="300">
                <a:solidFill>
                  <a:srgbClr val="FE5519"/>
                </a:solidFill>
                <a:latin typeface="Hiragino Sans W7" panose="020B0400000000000000" pitchFamily="34" charset="-128"/>
                <a:ea typeface="Hiragino Sans W7" panose="020B0400000000000000" pitchFamily="34" charset="-128"/>
              </a:rPr>
              <a:t>広告到達率</a:t>
            </a:r>
            <a:r>
              <a:rPr lang="en-US" altLang="ja-JP" sz="1100" b="1" spc="300" dirty="0">
                <a:solidFill>
                  <a:srgbClr val="FE5519"/>
                </a:solidFill>
                <a:latin typeface="Hiragino Sans W7" panose="020B0400000000000000" pitchFamily="34" charset="-128"/>
                <a:ea typeface="Hiragino Sans W7" panose="020B0400000000000000" pitchFamily="34" charset="-128"/>
              </a:rPr>
              <a:t>※</a:t>
            </a:r>
            <a:r>
              <a:rPr lang="ja-JP" altLang="en-US" sz="2400" b="1" spc="300">
                <a:solidFill>
                  <a:schemeClr val="tx1">
                    <a:lumMod val="75000"/>
                    <a:lumOff val="25000"/>
                  </a:schemeClr>
                </a:solidFill>
                <a:latin typeface="Hiragino Sans W7" panose="020B0400000000000000" pitchFamily="34" charset="-128"/>
                <a:ea typeface="Hiragino Sans W7" panose="020B0400000000000000" pitchFamily="34" charset="-128"/>
              </a:rPr>
              <a:t>」が見込めるメディア</a:t>
            </a:r>
            <a:endParaRPr lang="en-US" altLang="ja-JP" sz="2400" b="1" spc="300" dirty="0">
              <a:solidFill>
                <a:schemeClr val="tx1">
                  <a:lumMod val="75000"/>
                  <a:lumOff val="25000"/>
                </a:schemeClr>
              </a:solidFill>
              <a:latin typeface="Hiragino Sans W7" panose="020B0400000000000000" pitchFamily="34" charset="-128"/>
              <a:ea typeface="Hiragino Sans W7" panose="020B0400000000000000" pitchFamily="34" charset="-128"/>
            </a:endParaRPr>
          </a:p>
        </p:txBody>
      </p:sp>
      <p:grpSp>
        <p:nvGrpSpPr>
          <p:cNvPr id="5" name="グループ化 4">
            <a:extLst>
              <a:ext uri="{FF2B5EF4-FFF2-40B4-BE49-F238E27FC236}">
                <a16:creationId xmlns:a16="http://schemas.microsoft.com/office/drawing/2014/main" id="{DFBA627E-4278-DF84-D24F-40E6048AD1AE}"/>
              </a:ext>
            </a:extLst>
          </p:cNvPr>
          <p:cNvGrpSpPr/>
          <p:nvPr/>
        </p:nvGrpSpPr>
        <p:grpSpPr>
          <a:xfrm>
            <a:off x="1901172" y="2088758"/>
            <a:ext cx="1613363" cy="3788071"/>
            <a:chOff x="1840212" y="1966838"/>
            <a:chExt cx="1613363" cy="3788071"/>
          </a:xfrm>
        </p:grpSpPr>
        <p:sp>
          <p:nvSpPr>
            <p:cNvPr id="59" name="1つの角を切り取り、1つの角を丸めた四角形 58">
              <a:extLst>
                <a:ext uri="{FF2B5EF4-FFF2-40B4-BE49-F238E27FC236}">
                  <a16:creationId xmlns:a16="http://schemas.microsoft.com/office/drawing/2014/main" id="{5504FCAB-2998-7848-5F8A-5985254EBA13}"/>
                </a:ext>
              </a:extLst>
            </p:cNvPr>
            <p:cNvSpPr/>
            <p:nvPr/>
          </p:nvSpPr>
          <p:spPr>
            <a:xfrm flipH="1" flipV="1">
              <a:off x="1840212" y="1966838"/>
              <a:ext cx="1548182" cy="320277"/>
            </a:xfrm>
            <a:prstGeom prst="snipRound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Hiragino Sans W5" panose="020B0400000000000000" pitchFamily="34" charset="-128"/>
                <a:ea typeface="Hiragino Sans W1"/>
              </a:endParaRPr>
            </a:p>
          </p:txBody>
        </p:sp>
        <p:sp>
          <p:nvSpPr>
            <p:cNvPr id="21" name="テキスト ボックス 20">
              <a:extLst>
                <a:ext uri="{FF2B5EF4-FFF2-40B4-BE49-F238E27FC236}">
                  <a16:creationId xmlns:a16="http://schemas.microsoft.com/office/drawing/2014/main" id="{C62A5D2D-4C45-C441-BF26-ABBF536421A4}"/>
                </a:ext>
              </a:extLst>
            </p:cNvPr>
            <p:cNvSpPr txBox="1"/>
            <p:nvPr/>
          </p:nvSpPr>
          <p:spPr>
            <a:xfrm>
              <a:off x="1842833" y="1977899"/>
              <a:ext cx="1555909" cy="276999"/>
            </a:xfrm>
            <a:prstGeom prst="rect">
              <a:avLst/>
            </a:prstGeom>
            <a:noFill/>
          </p:spPr>
          <p:txBody>
            <a:bodyPr wrap="square">
              <a:spAutoFit/>
            </a:bodyPr>
            <a:lstStyle/>
            <a:p>
              <a:pPr algn="ctr"/>
              <a:r>
                <a:rPr lang="ja-JP" altLang="en-US" sz="1200" b="1">
                  <a:solidFill>
                    <a:schemeClr val="bg1"/>
                  </a:solidFill>
                  <a:latin typeface="Hiragino Kaku Gothic Pro W6" panose="020B0300000000000000" pitchFamily="34" charset="-128"/>
                  <a:ea typeface="Hiragino Kaku Gothic Pro W6" panose="020B0300000000000000" pitchFamily="34" charset="-128"/>
                </a:rPr>
                <a:t>広告認知率</a:t>
              </a:r>
            </a:p>
          </p:txBody>
        </p:sp>
        <p:sp>
          <p:nvSpPr>
            <p:cNvPr id="28" name="テキスト ボックス 27">
              <a:extLst>
                <a:ext uri="{FF2B5EF4-FFF2-40B4-BE49-F238E27FC236}">
                  <a16:creationId xmlns:a16="http://schemas.microsoft.com/office/drawing/2014/main" id="{C8DC1FD4-B049-5542-9061-DECB0733173E}"/>
                </a:ext>
              </a:extLst>
            </p:cNvPr>
            <p:cNvSpPr txBox="1"/>
            <p:nvPr/>
          </p:nvSpPr>
          <p:spPr>
            <a:xfrm>
              <a:off x="1897666" y="2273566"/>
              <a:ext cx="1555909" cy="830997"/>
            </a:xfrm>
            <a:prstGeom prst="rect">
              <a:avLst/>
            </a:prstGeom>
            <a:noFill/>
          </p:spPr>
          <p:txBody>
            <a:bodyPr wrap="square">
              <a:spAutoFit/>
            </a:bodyPr>
            <a:lstStyle/>
            <a:p>
              <a:pPr algn="ctr"/>
              <a:r>
                <a:rPr lang="en-US" altLang="ja-JP" sz="4800" dirty="0">
                  <a:solidFill>
                    <a:srgbClr val="FE5519"/>
                  </a:solidFill>
                  <a:latin typeface="DIN Condensed" pitchFamily="2" charset="0"/>
                  <a:ea typeface="Hiragino Kaku Gothic ProN W6" panose="020B0300000000000000" pitchFamily="34" charset="-128"/>
                </a:rPr>
                <a:t>62.7</a:t>
              </a:r>
              <a:r>
                <a:rPr lang="en-US" altLang="ja-JP" sz="2400" dirty="0">
                  <a:solidFill>
                    <a:srgbClr val="FE5519"/>
                  </a:solidFill>
                  <a:latin typeface="DIN Condensed" pitchFamily="2" charset="0"/>
                  <a:ea typeface="Hiragino Kaku Gothic ProN W6" panose="020B0300000000000000" pitchFamily="34" charset="-128"/>
                </a:rPr>
                <a:t>%</a:t>
              </a:r>
              <a:endParaRPr lang="ja-JP" altLang="en-US" sz="4800">
                <a:solidFill>
                  <a:srgbClr val="FE5519"/>
                </a:solidFill>
                <a:latin typeface="DIN Condensed" pitchFamily="2" charset="0"/>
                <a:ea typeface="Hiragino Kaku Gothic ProN W6" panose="020B0300000000000000" pitchFamily="34" charset="-128"/>
              </a:endParaRPr>
            </a:p>
          </p:txBody>
        </p:sp>
        <p:sp>
          <p:nvSpPr>
            <p:cNvPr id="13" name="正方形/長方形 12">
              <a:extLst>
                <a:ext uri="{FF2B5EF4-FFF2-40B4-BE49-F238E27FC236}">
                  <a16:creationId xmlns:a16="http://schemas.microsoft.com/office/drawing/2014/main" id="{F0F45AE0-CC69-586E-22AF-F0D788A800CB}"/>
                </a:ext>
              </a:extLst>
            </p:cNvPr>
            <p:cNvSpPr/>
            <p:nvPr/>
          </p:nvSpPr>
          <p:spPr>
            <a:xfrm>
              <a:off x="1889137" y="3743905"/>
              <a:ext cx="1468025" cy="2011004"/>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grpSp>
      <p:grpSp>
        <p:nvGrpSpPr>
          <p:cNvPr id="3" name="グループ化 2">
            <a:extLst>
              <a:ext uri="{FF2B5EF4-FFF2-40B4-BE49-F238E27FC236}">
                <a16:creationId xmlns:a16="http://schemas.microsoft.com/office/drawing/2014/main" id="{68D46F3B-7402-C9CC-8E7A-DCE24B059A65}"/>
              </a:ext>
            </a:extLst>
          </p:cNvPr>
          <p:cNvGrpSpPr/>
          <p:nvPr/>
        </p:nvGrpSpPr>
        <p:grpSpPr>
          <a:xfrm>
            <a:off x="5345058" y="2088758"/>
            <a:ext cx="1599702" cy="3780831"/>
            <a:chOff x="4813844" y="1966838"/>
            <a:chExt cx="1599702" cy="3780831"/>
          </a:xfrm>
        </p:grpSpPr>
        <p:sp>
          <p:nvSpPr>
            <p:cNvPr id="60" name="1つの角を切り取り、1つの角を丸めた四角形 59">
              <a:extLst>
                <a:ext uri="{FF2B5EF4-FFF2-40B4-BE49-F238E27FC236}">
                  <a16:creationId xmlns:a16="http://schemas.microsoft.com/office/drawing/2014/main" id="{D0E08787-D61D-BE5F-ABAC-306D7867FEA6}"/>
                </a:ext>
              </a:extLst>
            </p:cNvPr>
            <p:cNvSpPr/>
            <p:nvPr/>
          </p:nvSpPr>
          <p:spPr>
            <a:xfrm flipH="1" flipV="1">
              <a:off x="4817874" y="1966838"/>
              <a:ext cx="1548182" cy="320277"/>
            </a:xfrm>
            <a:prstGeom prst="snipRound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Hiragino Sans W5" panose="020B0400000000000000" pitchFamily="34" charset="-128"/>
                <a:ea typeface="Hiragino Sans W1"/>
              </a:endParaRPr>
            </a:p>
          </p:txBody>
        </p:sp>
        <p:sp>
          <p:nvSpPr>
            <p:cNvPr id="29" name="テキスト ボックス 28">
              <a:extLst>
                <a:ext uri="{FF2B5EF4-FFF2-40B4-BE49-F238E27FC236}">
                  <a16:creationId xmlns:a16="http://schemas.microsoft.com/office/drawing/2014/main" id="{CE94427E-510A-3D4B-ADAD-BB47514C8E55}"/>
                </a:ext>
              </a:extLst>
            </p:cNvPr>
            <p:cNvSpPr txBox="1"/>
            <p:nvPr/>
          </p:nvSpPr>
          <p:spPr>
            <a:xfrm>
              <a:off x="4857637" y="2297012"/>
              <a:ext cx="1555909" cy="830997"/>
            </a:xfrm>
            <a:prstGeom prst="rect">
              <a:avLst/>
            </a:prstGeom>
            <a:noFill/>
          </p:spPr>
          <p:txBody>
            <a:bodyPr wrap="square">
              <a:spAutoFit/>
            </a:bodyPr>
            <a:lstStyle/>
            <a:p>
              <a:pPr algn="ctr"/>
              <a:r>
                <a:rPr lang="en-US" altLang="ja-JP" sz="4800" dirty="0">
                  <a:solidFill>
                    <a:srgbClr val="FE5519"/>
                  </a:solidFill>
                  <a:latin typeface="DIN Condensed" pitchFamily="2" charset="0"/>
                  <a:ea typeface="Hiragino Kaku Gothic ProN W6" panose="020B0300000000000000" pitchFamily="34" charset="-128"/>
                </a:rPr>
                <a:t>72.7</a:t>
              </a:r>
              <a:r>
                <a:rPr lang="en-US" altLang="ja-JP" sz="2400" dirty="0">
                  <a:solidFill>
                    <a:srgbClr val="FE5519"/>
                  </a:solidFill>
                  <a:latin typeface="DIN Condensed" pitchFamily="2" charset="0"/>
                  <a:ea typeface="Hiragino Kaku Gothic ProN W6" panose="020B0300000000000000" pitchFamily="34" charset="-128"/>
                </a:rPr>
                <a:t>%</a:t>
              </a:r>
              <a:endParaRPr lang="ja-JP" altLang="en-US" sz="4800">
                <a:solidFill>
                  <a:srgbClr val="FE5519"/>
                </a:solidFill>
                <a:latin typeface="DIN Condensed" pitchFamily="2" charset="0"/>
                <a:ea typeface="Hiragino Kaku Gothic ProN W6" panose="020B0300000000000000" pitchFamily="34" charset="-128"/>
              </a:endParaRPr>
            </a:p>
          </p:txBody>
        </p:sp>
        <p:sp>
          <p:nvSpPr>
            <p:cNvPr id="32" name="テキスト ボックス 31">
              <a:extLst>
                <a:ext uri="{FF2B5EF4-FFF2-40B4-BE49-F238E27FC236}">
                  <a16:creationId xmlns:a16="http://schemas.microsoft.com/office/drawing/2014/main" id="{135CD298-6791-6C4C-B981-4C88A58D09FE}"/>
                </a:ext>
              </a:extLst>
            </p:cNvPr>
            <p:cNvSpPr txBox="1"/>
            <p:nvPr/>
          </p:nvSpPr>
          <p:spPr>
            <a:xfrm>
              <a:off x="4813844" y="2001345"/>
              <a:ext cx="1555909" cy="276999"/>
            </a:xfrm>
            <a:prstGeom prst="rect">
              <a:avLst/>
            </a:prstGeom>
            <a:noFill/>
          </p:spPr>
          <p:txBody>
            <a:bodyPr wrap="square">
              <a:spAutoFit/>
            </a:bodyPr>
            <a:lstStyle/>
            <a:p>
              <a:pPr algn="ctr"/>
              <a:r>
                <a:rPr lang="ja-JP" altLang="en-US" sz="1200" b="1">
                  <a:solidFill>
                    <a:schemeClr val="bg1"/>
                  </a:solidFill>
                  <a:latin typeface="Hiragino Kaku Gothic Pro W6" panose="020B0300000000000000" pitchFamily="34" charset="-128"/>
                  <a:ea typeface="Hiragino Kaku Gothic Pro W6" panose="020B0300000000000000" pitchFamily="34" charset="-128"/>
                </a:rPr>
                <a:t>広告理解度</a:t>
              </a:r>
            </a:p>
          </p:txBody>
        </p:sp>
        <p:sp>
          <p:nvSpPr>
            <p:cNvPr id="14" name="正方形/長方形 13">
              <a:extLst>
                <a:ext uri="{FF2B5EF4-FFF2-40B4-BE49-F238E27FC236}">
                  <a16:creationId xmlns:a16="http://schemas.microsoft.com/office/drawing/2014/main" id="{1B15C57B-620C-D87D-C2CB-0AA94E062B42}"/>
                </a:ext>
              </a:extLst>
            </p:cNvPr>
            <p:cNvSpPr/>
            <p:nvPr/>
          </p:nvSpPr>
          <p:spPr>
            <a:xfrm>
              <a:off x="4854069" y="3309820"/>
              <a:ext cx="1468025" cy="243784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grpSp>
      <p:grpSp>
        <p:nvGrpSpPr>
          <p:cNvPr id="6" name="グループ化 5">
            <a:extLst>
              <a:ext uri="{FF2B5EF4-FFF2-40B4-BE49-F238E27FC236}">
                <a16:creationId xmlns:a16="http://schemas.microsoft.com/office/drawing/2014/main" id="{EC6999EF-A411-FD53-F735-3616BE4A2672}"/>
              </a:ext>
            </a:extLst>
          </p:cNvPr>
          <p:cNvGrpSpPr/>
          <p:nvPr/>
        </p:nvGrpSpPr>
        <p:grpSpPr>
          <a:xfrm>
            <a:off x="8775283" y="2088758"/>
            <a:ext cx="1584156" cy="3788070"/>
            <a:chOff x="7921843" y="1966838"/>
            <a:chExt cx="1584156" cy="3788070"/>
          </a:xfrm>
        </p:grpSpPr>
        <p:sp>
          <p:nvSpPr>
            <p:cNvPr id="61" name="1つの角を切り取り、1つの角を丸めた四角形 60">
              <a:extLst>
                <a:ext uri="{FF2B5EF4-FFF2-40B4-BE49-F238E27FC236}">
                  <a16:creationId xmlns:a16="http://schemas.microsoft.com/office/drawing/2014/main" id="{ED180D88-7ABB-9182-5839-E0976AF5E583}"/>
                </a:ext>
              </a:extLst>
            </p:cNvPr>
            <p:cNvSpPr/>
            <p:nvPr/>
          </p:nvSpPr>
          <p:spPr>
            <a:xfrm flipH="1" flipV="1">
              <a:off x="7952437" y="1966838"/>
              <a:ext cx="1548182" cy="320277"/>
            </a:xfrm>
            <a:prstGeom prst="snipRound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Hiragino Sans W5" panose="020B0400000000000000" pitchFamily="34" charset="-128"/>
                <a:ea typeface="Hiragino Sans W1"/>
              </a:endParaRPr>
            </a:p>
          </p:txBody>
        </p:sp>
        <p:sp>
          <p:nvSpPr>
            <p:cNvPr id="31" name="テキスト ボックス 30">
              <a:extLst>
                <a:ext uri="{FF2B5EF4-FFF2-40B4-BE49-F238E27FC236}">
                  <a16:creationId xmlns:a16="http://schemas.microsoft.com/office/drawing/2014/main" id="{93D7A4E7-D708-6843-9531-45663A7A7D52}"/>
                </a:ext>
              </a:extLst>
            </p:cNvPr>
            <p:cNvSpPr txBox="1"/>
            <p:nvPr/>
          </p:nvSpPr>
          <p:spPr>
            <a:xfrm>
              <a:off x="7921843" y="2297012"/>
              <a:ext cx="1555909" cy="830997"/>
            </a:xfrm>
            <a:prstGeom prst="rect">
              <a:avLst/>
            </a:prstGeom>
            <a:noFill/>
          </p:spPr>
          <p:txBody>
            <a:bodyPr wrap="square">
              <a:spAutoFit/>
            </a:bodyPr>
            <a:lstStyle/>
            <a:p>
              <a:pPr algn="ctr"/>
              <a:r>
                <a:rPr lang="en-US" altLang="ja-JP" sz="4800" dirty="0">
                  <a:solidFill>
                    <a:srgbClr val="FE5519"/>
                  </a:solidFill>
                  <a:latin typeface="DIN Condensed" pitchFamily="2" charset="0"/>
                  <a:ea typeface="Hiragino Kaku Gothic ProN W6" panose="020B0300000000000000" pitchFamily="34" charset="-128"/>
                </a:rPr>
                <a:t>70.7</a:t>
              </a:r>
              <a:r>
                <a:rPr lang="en-US" altLang="ja-JP" sz="2400" dirty="0">
                  <a:solidFill>
                    <a:srgbClr val="FE5519"/>
                  </a:solidFill>
                  <a:latin typeface="DIN Condensed" pitchFamily="2" charset="0"/>
                  <a:ea typeface="Hiragino Kaku Gothic ProN W6" panose="020B0300000000000000" pitchFamily="34" charset="-128"/>
                </a:rPr>
                <a:t>%</a:t>
              </a:r>
              <a:endParaRPr lang="ja-JP" altLang="en-US" sz="4800">
                <a:solidFill>
                  <a:srgbClr val="FE5519"/>
                </a:solidFill>
                <a:latin typeface="DIN Condensed" pitchFamily="2" charset="0"/>
                <a:ea typeface="Hiragino Kaku Gothic ProN W6" panose="020B0300000000000000" pitchFamily="34" charset="-128"/>
              </a:endParaRPr>
            </a:p>
          </p:txBody>
        </p:sp>
        <p:sp>
          <p:nvSpPr>
            <p:cNvPr id="33" name="テキスト ボックス 32">
              <a:extLst>
                <a:ext uri="{FF2B5EF4-FFF2-40B4-BE49-F238E27FC236}">
                  <a16:creationId xmlns:a16="http://schemas.microsoft.com/office/drawing/2014/main" id="{3355E941-91D3-4846-817C-782DC7627E95}"/>
                </a:ext>
              </a:extLst>
            </p:cNvPr>
            <p:cNvSpPr txBox="1"/>
            <p:nvPr/>
          </p:nvSpPr>
          <p:spPr>
            <a:xfrm>
              <a:off x="7950090" y="2001345"/>
              <a:ext cx="1555909" cy="276999"/>
            </a:xfrm>
            <a:prstGeom prst="rect">
              <a:avLst/>
            </a:prstGeom>
            <a:noFill/>
          </p:spPr>
          <p:txBody>
            <a:bodyPr wrap="square">
              <a:spAutoFit/>
            </a:bodyPr>
            <a:lstStyle/>
            <a:p>
              <a:pPr algn="ctr"/>
              <a:r>
                <a:rPr lang="ja-JP" altLang="en-US" sz="1200" b="1">
                  <a:solidFill>
                    <a:schemeClr val="bg1"/>
                  </a:solidFill>
                  <a:latin typeface="Hiragino Kaku Gothic Pro W6" panose="020B0300000000000000" pitchFamily="34" charset="-128"/>
                  <a:ea typeface="Hiragino Kaku Gothic Pro W6" panose="020B0300000000000000" pitchFamily="34" charset="-128"/>
                </a:rPr>
                <a:t>広告関心度</a:t>
              </a:r>
            </a:p>
          </p:txBody>
        </p:sp>
        <p:sp>
          <p:nvSpPr>
            <p:cNvPr id="15" name="正方形/長方形 14">
              <a:extLst>
                <a:ext uri="{FF2B5EF4-FFF2-40B4-BE49-F238E27FC236}">
                  <a16:creationId xmlns:a16="http://schemas.microsoft.com/office/drawing/2014/main" id="{DF9D8C6A-9EBB-F588-1477-3E62BA7F7465}"/>
                </a:ext>
              </a:extLst>
            </p:cNvPr>
            <p:cNvSpPr/>
            <p:nvPr/>
          </p:nvSpPr>
          <p:spPr>
            <a:xfrm>
              <a:off x="7997140" y="3317059"/>
              <a:ext cx="1468025" cy="243784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grpSp>
      <p:sp>
        <p:nvSpPr>
          <p:cNvPr id="10" name="テキスト ボックス 9">
            <a:extLst>
              <a:ext uri="{FF2B5EF4-FFF2-40B4-BE49-F238E27FC236}">
                <a16:creationId xmlns:a16="http://schemas.microsoft.com/office/drawing/2014/main" id="{CBFE64F3-F384-2EE1-AE7C-E0676B6B82EC}"/>
              </a:ext>
            </a:extLst>
          </p:cNvPr>
          <p:cNvSpPr txBox="1"/>
          <p:nvPr/>
        </p:nvSpPr>
        <p:spPr>
          <a:xfrm>
            <a:off x="708230" y="1582496"/>
            <a:ext cx="10055436" cy="261610"/>
          </a:xfrm>
          <a:prstGeom prst="rect">
            <a:avLst/>
          </a:prstGeom>
          <a:noFill/>
        </p:spPr>
        <p:txBody>
          <a:bodyPr wrap="square">
            <a:spAutoFit/>
          </a:bodyPr>
          <a:lstStyle/>
          <a:p>
            <a:r>
              <a:rPr lang="ja-JP" altLang="en-US" sz="1100">
                <a:solidFill>
                  <a:schemeClr val="tx1">
                    <a:lumMod val="65000"/>
                    <a:lumOff val="35000"/>
                  </a:schemeClr>
                </a:solidFill>
                <a:latin typeface="Hiragino Sans W5" panose="020B0400000000000000" pitchFamily="34" charset="-128"/>
                <a:ea typeface="Hiragino Sans W5" panose="020B0400000000000000" pitchFamily="34" charset="-128"/>
              </a:rPr>
              <a:t>＊広告到達率（「見た」</a:t>
            </a:r>
            <a:r>
              <a:rPr lang="en-US" altLang="ja-JP" sz="1100" dirty="0">
                <a:solidFill>
                  <a:schemeClr val="tx1">
                    <a:lumMod val="65000"/>
                    <a:lumOff val="35000"/>
                  </a:schemeClr>
                </a:solidFill>
                <a:latin typeface="Hiragino Sans W5" panose="020B0400000000000000" pitchFamily="34" charset="-128"/>
                <a:ea typeface="Hiragino Sans W5" panose="020B0400000000000000" pitchFamily="34" charset="-128"/>
              </a:rPr>
              <a:t>+</a:t>
            </a:r>
            <a:r>
              <a:rPr lang="ja-JP" altLang="en-US" sz="1100">
                <a:solidFill>
                  <a:schemeClr val="tx1">
                    <a:lumMod val="65000"/>
                    <a:lumOff val="35000"/>
                  </a:schemeClr>
                </a:solidFill>
                <a:latin typeface="Hiragino Sans W5" panose="020B0400000000000000" pitchFamily="34" charset="-128"/>
                <a:ea typeface="Hiragino Sans W5" panose="020B0400000000000000" pitchFamily="34" charset="-128"/>
              </a:rPr>
              <a:t>「見たような気がする」）</a:t>
            </a:r>
          </a:p>
        </p:txBody>
      </p:sp>
      <p:pic>
        <p:nvPicPr>
          <p:cNvPr id="9" name="図 8" descr="黒い背景に白い文字がある&#10;&#10;中程度の精度で自動的に生成された説明">
            <a:extLst>
              <a:ext uri="{FF2B5EF4-FFF2-40B4-BE49-F238E27FC236}">
                <a16:creationId xmlns:a16="http://schemas.microsoft.com/office/drawing/2014/main" id="{406B59BF-8A74-DBDE-FE66-BE127C1222D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0572" y="6026259"/>
            <a:ext cx="998858" cy="317072"/>
          </a:xfrm>
          <a:prstGeom prst="rect">
            <a:avLst/>
          </a:prstGeom>
        </p:spPr>
      </p:pic>
      <p:sp>
        <p:nvSpPr>
          <p:cNvPr id="4" name="テキスト ボックス 3">
            <a:extLst>
              <a:ext uri="{FF2B5EF4-FFF2-40B4-BE49-F238E27FC236}">
                <a16:creationId xmlns:a16="http://schemas.microsoft.com/office/drawing/2014/main" id="{E4D11319-5A65-1CF8-65BE-106832EC2766}"/>
              </a:ext>
            </a:extLst>
          </p:cNvPr>
          <p:cNvSpPr txBox="1"/>
          <p:nvPr/>
        </p:nvSpPr>
        <p:spPr>
          <a:xfrm>
            <a:off x="432249" y="220661"/>
            <a:ext cx="6800748" cy="646331"/>
          </a:xfrm>
          <a:prstGeom prst="rect">
            <a:avLst/>
          </a:prstGeom>
          <a:noFill/>
          <a:effectLst/>
        </p:spPr>
        <p:txBody>
          <a:bodyPr wrap="square" rtlCol="0">
            <a:spAutoFit/>
          </a:bodyPr>
          <a:lstStyle/>
          <a:p>
            <a:r>
              <a:rPr lang="en-US" altLang="ja-JP" sz="3600" b="1" dirty="0">
                <a:solidFill>
                  <a:srgbClr val="FE5519"/>
                </a:solidFill>
                <a:latin typeface="DIN Alternate" panose="020B0500000000000000" pitchFamily="34" charset="0"/>
                <a:ea typeface="Hiragino Sans W6" panose="020B0400000000000000" pitchFamily="34" charset="-128"/>
              </a:rPr>
              <a:t>CASE STUDY</a:t>
            </a:r>
          </a:p>
        </p:txBody>
      </p:sp>
      <p:sp>
        <p:nvSpPr>
          <p:cNvPr id="12" name="スライド番号プレースホルダ 3">
            <a:extLst>
              <a:ext uri="{FF2B5EF4-FFF2-40B4-BE49-F238E27FC236}">
                <a16:creationId xmlns:a16="http://schemas.microsoft.com/office/drawing/2014/main" id="{E59ECEFA-77DB-6D8D-9FD1-89B1D379C28D}"/>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24</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2" name="正方形/長方形 1">
            <a:extLst>
              <a:ext uri="{FF2B5EF4-FFF2-40B4-BE49-F238E27FC236}">
                <a16:creationId xmlns:a16="http://schemas.microsoft.com/office/drawing/2014/main" id="{30548735-517B-D720-0943-E44BA11C6066}"/>
              </a:ext>
            </a:extLst>
          </p:cNvPr>
          <p:cNvSpPr/>
          <p:nvPr/>
        </p:nvSpPr>
        <p:spPr>
          <a:xfrm>
            <a:off x="7783167" y="6444502"/>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April to June 2025 │ </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778884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271026A-15A4-4F89-B990-F6D2A3410ED7}"/>
              </a:ext>
            </a:extLst>
          </p:cNvPr>
          <p:cNvSpPr/>
          <p:nvPr/>
        </p:nvSpPr>
        <p:spPr>
          <a:xfrm>
            <a:off x="-1" y="0"/>
            <a:ext cx="1226996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1" name="1つの角を切り取り、1つの角を丸めた四角形 20">
            <a:extLst>
              <a:ext uri="{FF2B5EF4-FFF2-40B4-BE49-F238E27FC236}">
                <a16:creationId xmlns:a16="http://schemas.microsoft.com/office/drawing/2014/main" id="{55564A5E-5616-F44A-9FD9-D46FB70EE844}"/>
              </a:ext>
            </a:extLst>
          </p:cNvPr>
          <p:cNvSpPr/>
          <p:nvPr/>
        </p:nvSpPr>
        <p:spPr>
          <a:xfrm flipH="1" flipV="1">
            <a:off x="1241032" y="1818664"/>
            <a:ext cx="1548182" cy="320277"/>
          </a:xfrm>
          <a:prstGeom prst="snipRound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Hiragino Sans W6" panose="020B0400000000000000" pitchFamily="34" charset="-128"/>
              <a:ea typeface="Hiragino Sans W6" panose="020B0400000000000000" pitchFamily="34" charset="-128"/>
            </a:endParaRPr>
          </a:p>
        </p:txBody>
      </p:sp>
      <p:sp>
        <p:nvSpPr>
          <p:cNvPr id="19" name="テキスト ボックス 18">
            <a:extLst>
              <a:ext uri="{FF2B5EF4-FFF2-40B4-BE49-F238E27FC236}">
                <a16:creationId xmlns:a16="http://schemas.microsoft.com/office/drawing/2014/main" id="{7349A573-DDB8-A845-9E4E-2EF3A6D9C35C}"/>
              </a:ext>
            </a:extLst>
          </p:cNvPr>
          <p:cNvSpPr txBox="1"/>
          <p:nvPr/>
        </p:nvSpPr>
        <p:spPr>
          <a:xfrm>
            <a:off x="1352464" y="1847997"/>
            <a:ext cx="1325319" cy="261610"/>
          </a:xfrm>
          <a:prstGeom prst="rect">
            <a:avLst/>
          </a:prstGeom>
          <a:noFill/>
        </p:spPr>
        <p:txBody>
          <a:bodyPr wrap="square">
            <a:spAutoFit/>
          </a:bodyPr>
          <a:lstStyle/>
          <a:p>
            <a:r>
              <a:rPr lang="ja-JP" altLang="en-US" sz="1100" b="1">
                <a:solidFill>
                  <a:schemeClr val="bg1"/>
                </a:solidFill>
                <a:latin typeface="Hiragino Sans W6" panose="020B0400000000000000" pitchFamily="34" charset="-128"/>
                <a:ea typeface="Hiragino Sans W6" panose="020B0400000000000000" pitchFamily="34" charset="-128"/>
              </a:rPr>
              <a:t>ブランドファネル</a:t>
            </a:r>
          </a:p>
        </p:txBody>
      </p:sp>
      <p:sp>
        <p:nvSpPr>
          <p:cNvPr id="22" name="1つの角を切り取り、1つの角を丸めた四角形 21">
            <a:extLst>
              <a:ext uri="{FF2B5EF4-FFF2-40B4-BE49-F238E27FC236}">
                <a16:creationId xmlns:a16="http://schemas.microsoft.com/office/drawing/2014/main" id="{A4E112A1-0460-F148-8D1F-0A0077486A31}"/>
              </a:ext>
            </a:extLst>
          </p:cNvPr>
          <p:cNvSpPr/>
          <p:nvPr/>
        </p:nvSpPr>
        <p:spPr>
          <a:xfrm flipH="1" flipV="1">
            <a:off x="6516533" y="1824051"/>
            <a:ext cx="1548182" cy="320277"/>
          </a:xfrm>
          <a:prstGeom prst="snipRound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Hiragino Sans W6" panose="020B0400000000000000" pitchFamily="34" charset="-128"/>
              <a:ea typeface="Hiragino Sans W6" panose="020B0400000000000000" pitchFamily="34" charset="-128"/>
            </a:endParaRPr>
          </a:p>
        </p:txBody>
      </p:sp>
      <p:sp>
        <p:nvSpPr>
          <p:cNvPr id="23" name="テキスト ボックス 22">
            <a:extLst>
              <a:ext uri="{FF2B5EF4-FFF2-40B4-BE49-F238E27FC236}">
                <a16:creationId xmlns:a16="http://schemas.microsoft.com/office/drawing/2014/main" id="{C076A414-A860-FE48-AB08-DE7CC2E40B42}"/>
              </a:ext>
            </a:extLst>
          </p:cNvPr>
          <p:cNvSpPr txBox="1"/>
          <p:nvPr/>
        </p:nvSpPr>
        <p:spPr>
          <a:xfrm>
            <a:off x="6775995" y="1853384"/>
            <a:ext cx="1029259" cy="261610"/>
          </a:xfrm>
          <a:prstGeom prst="rect">
            <a:avLst/>
          </a:prstGeom>
          <a:noFill/>
        </p:spPr>
        <p:txBody>
          <a:bodyPr wrap="square">
            <a:spAutoFit/>
          </a:bodyPr>
          <a:lstStyle/>
          <a:p>
            <a:r>
              <a:rPr lang="ja-JP" altLang="en-US" sz="1100" b="1">
                <a:solidFill>
                  <a:schemeClr val="bg1"/>
                </a:solidFill>
                <a:latin typeface="Hiragino Sans W6" panose="020B0400000000000000" pitchFamily="34" charset="-128"/>
                <a:ea typeface="Hiragino Sans W6" panose="020B0400000000000000" pitchFamily="34" charset="-128"/>
              </a:rPr>
              <a:t>広告閲覧行動</a:t>
            </a:r>
          </a:p>
        </p:txBody>
      </p:sp>
      <p:sp>
        <p:nvSpPr>
          <p:cNvPr id="3" name="正方形/長方形 2">
            <a:extLst>
              <a:ext uri="{FF2B5EF4-FFF2-40B4-BE49-F238E27FC236}">
                <a16:creationId xmlns:a16="http://schemas.microsoft.com/office/drawing/2014/main" id="{816CF48E-72F2-B858-D8FF-1F67893DF4F5}"/>
              </a:ext>
            </a:extLst>
          </p:cNvPr>
          <p:cNvSpPr/>
          <p:nvPr/>
        </p:nvSpPr>
        <p:spPr>
          <a:xfrm>
            <a:off x="1136534" y="6133350"/>
            <a:ext cx="9526380" cy="553998"/>
          </a:xfrm>
          <a:prstGeom prst="rect">
            <a:avLst/>
          </a:prstGeom>
        </p:spPr>
        <p:txBody>
          <a:bodyPr wrap="square">
            <a:spAutoFit/>
          </a:bodyPr>
          <a:lstStyle/>
          <a:p>
            <a:r>
              <a:rPr lang="en-US" altLang="ja-JP" sz="600" dirty="0">
                <a:solidFill>
                  <a:schemeClr val="tx1">
                    <a:lumMod val="65000"/>
                    <a:lumOff val="35000"/>
                  </a:schemeClr>
                </a:solidFill>
                <a:latin typeface="Hiragino Sans W4" panose="020B0400000000000000" pitchFamily="34" charset="-128"/>
                <a:ea typeface="Hiragino Sans W4" panose="020B0400000000000000" pitchFamily="34" charset="-128"/>
              </a:rPr>
              <a:t>※</a:t>
            </a:r>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rPr>
              <a:t>インターネットパネルリサーチによる、</a:t>
            </a:r>
            <a:r>
              <a:rPr lang="en-US" altLang="ja-JP" sz="600" dirty="0">
                <a:solidFill>
                  <a:schemeClr val="tx1">
                    <a:lumMod val="65000"/>
                    <a:lumOff val="35000"/>
                  </a:schemeClr>
                </a:solidFill>
                <a:latin typeface="Hiragino Sans W4" panose="020B0400000000000000" pitchFamily="34" charset="-128"/>
                <a:ea typeface="Hiragino Sans W4" panose="020B0400000000000000" pitchFamily="34" charset="-128"/>
              </a:rPr>
              <a:t>BREAK</a:t>
            </a:r>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rPr>
              <a:t>設置ビル喫煙者調査</a:t>
            </a:r>
            <a:r>
              <a:rPr lang="en-US" altLang="ja-JP" sz="600" dirty="0">
                <a:solidFill>
                  <a:schemeClr val="tx1">
                    <a:lumMod val="65000"/>
                    <a:lumOff val="35000"/>
                  </a:schemeClr>
                </a:solidFill>
                <a:latin typeface="Hiragino Sans W4" panose="020B0400000000000000" pitchFamily="34" charset="-128"/>
                <a:ea typeface="Hiragino Sans W4" panose="020B0400000000000000" pitchFamily="34" charset="-128"/>
              </a:rPr>
              <a:t> </a:t>
            </a:r>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rPr>
              <a:t>媒体接触者</a:t>
            </a:r>
            <a:r>
              <a:rPr lang="en-US" altLang="ja-JP" sz="600" dirty="0">
                <a:solidFill>
                  <a:schemeClr val="tx1">
                    <a:lumMod val="65000"/>
                    <a:lumOff val="35000"/>
                  </a:schemeClr>
                </a:solidFill>
                <a:latin typeface="Hiragino Sans W4" panose="020B0400000000000000" pitchFamily="34" charset="-128"/>
                <a:ea typeface="Hiragino Sans W4" panose="020B0400000000000000" pitchFamily="34" charset="-128"/>
              </a:rPr>
              <a:t> n=150ss 2022</a:t>
            </a:r>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rPr>
              <a:t>年</a:t>
            </a:r>
            <a:r>
              <a:rPr lang="en-US" altLang="ja-JP" sz="600" dirty="0">
                <a:solidFill>
                  <a:schemeClr val="tx1">
                    <a:lumMod val="65000"/>
                    <a:lumOff val="35000"/>
                  </a:schemeClr>
                </a:solidFill>
                <a:latin typeface="Hiragino Sans W4" panose="020B0400000000000000" pitchFamily="34" charset="-128"/>
                <a:ea typeface="Hiragino Sans W4" panose="020B0400000000000000" pitchFamily="34" charset="-128"/>
              </a:rPr>
              <a:t>11</a:t>
            </a:r>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rPr>
              <a:t>月</a:t>
            </a:r>
            <a:endParaRPr lang="en-US" altLang="ja-JP" sz="600" dirty="0">
              <a:solidFill>
                <a:schemeClr val="tx1">
                  <a:lumMod val="65000"/>
                  <a:lumOff val="35000"/>
                </a:schemeClr>
              </a:solidFill>
              <a:latin typeface="Hiragino Sans W4" panose="020B0400000000000000" pitchFamily="34" charset="-128"/>
              <a:ea typeface="Hiragino Sans W4" panose="020B0400000000000000" pitchFamily="34" charset="-128"/>
            </a:endParaRPr>
          </a:p>
          <a:p>
            <a:r>
              <a:rPr lang="ja-JP" altLang="en-US" sz="600" dirty="0">
                <a:solidFill>
                  <a:schemeClr val="tx1">
                    <a:lumMod val="65000"/>
                    <a:lumOff val="35000"/>
                  </a:schemeClr>
                </a:solidFill>
                <a:latin typeface="Hiragino Sans W4" panose="020B0400000000000000" pitchFamily="34" charset="-128"/>
                <a:ea typeface="Hiragino Sans W4" panose="020B0400000000000000" pitchFamily="34" charset="-128"/>
              </a:rPr>
              <a:t>　</a:t>
            </a:r>
            <a:r>
              <a:rPr lang="en-US" altLang="ja-JP" sz="600" dirty="0">
                <a:solidFill>
                  <a:schemeClr val="tx1">
                    <a:lumMod val="65000"/>
                    <a:lumOff val="35000"/>
                  </a:schemeClr>
                </a:solidFill>
                <a:latin typeface="Hiragino Sans W4" panose="020B0400000000000000" pitchFamily="34" charset="-128"/>
                <a:ea typeface="Hiragino Sans W4" panose="020B0400000000000000" pitchFamily="34" charset="-128"/>
              </a:rPr>
              <a:t>※ </a:t>
            </a:r>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rPr>
              <a:t>ブランドファネル：</a:t>
            </a:r>
            <a:r>
              <a:rPr lang="en-US" altLang="ja-JP" sz="600" dirty="0">
                <a:solidFill>
                  <a:schemeClr val="tx1">
                    <a:lumMod val="65000"/>
                    <a:lumOff val="35000"/>
                  </a:schemeClr>
                </a:solidFill>
                <a:latin typeface="Hiragino Sans W4" panose="020B0400000000000000" pitchFamily="34" charset="-128"/>
                <a:ea typeface="Hiragino Sans W4" panose="020B0400000000000000" pitchFamily="34" charset="-128"/>
              </a:rPr>
              <a:t>:</a:t>
            </a:r>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rPr>
              <a:t>媒体接触者のうち、調査期間中に調査対象広告を対象ビルにある喫煙所で「対象サービスについて、どの程度ご存知ですか。」の質問に対し「よく知っている」「ある程度知っている」「名前だけ知っている」</a:t>
            </a:r>
            <a:endParaRPr lang="en-US" altLang="ja-JP" sz="600" dirty="0">
              <a:solidFill>
                <a:schemeClr val="tx1">
                  <a:lumMod val="65000"/>
                  <a:lumOff val="35000"/>
                </a:schemeClr>
              </a:solidFill>
              <a:latin typeface="Hiragino Sans W4" panose="020B0400000000000000" pitchFamily="34" charset="-128"/>
              <a:ea typeface="Hiragino Sans W4" panose="020B0400000000000000" pitchFamily="34" charset="-128"/>
            </a:endParaRPr>
          </a:p>
          <a:p>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rPr>
              <a:t>　と回答した人の割合、「内容をよく知っている」「ある程度知っている」と回答した人の割合。「対象サービスについて、それぞれあてはまるものをすべてお選びください。 」「ホームページにアクセスしたことがある」</a:t>
            </a:r>
            <a:endParaRPr lang="en-US" altLang="ja-JP" sz="600" dirty="0">
              <a:solidFill>
                <a:schemeClr val="tx1">
                  <a:lumMod val="65000"/>
                  <a:lumOff val="35000"/>
                </a:schemeClr>
              </a:solidFill>
              <a:latin typeface="Hiragino Sans W4" panose="020B0400000000000000" pitchFamily="34" charset="-128"/>
              <a:ea typeface="Hiragino Sans W4" panose="020B0400000000000000" pitchFamily="34" charset="-128"/>
            </a:endParaRPr>
          </a:p>
          <a:p>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rPr>
              <a:t>　と回答した人の割合、「広告出稿を検討したことがある」と回答した人の割合。</a:t>
            </a:r>
          </a:p>
          <a:p>
            <a:r>
              <a:rPr lang="en-US" altLang="ja-JP" sz="600" dirty="0">
                <a:solidFill>
                  <a:schemeClr val="tx1">
                    <a:lumMod val="65000"/>
                    <a:lumOff val="35000"/>
                  </a:schemeClr>
                </a:solidFill>
                <a:latin typeface="Hiragino Sans W4" panose="020B0400000000000000" pitchFamily="34" charset="-128"/>
                <a:ea typeface="Hiragino Sans W4" panose="020B0400000000000000" pitchFamily="34" charset="-128"/>
              </a:rPr>
              <a:t>※ </a:t>
            </a:r>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rPr>
              <a:t>広告閲覧後行動：対象ビルにある喫煙所で、広告を閲覧して、</a:t>
            </a:r>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cs typeface="Meiryo UI" panose="020B0604030504040204" pitchFamily="50" charset="-128"/>
              </a:rPr>
              <a:t>ご覧になったことをきっかけに、何らかのアクションを起こしましたか。」から</a:t>
            </a:r>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rPr>
              <a:t>回答した人の割合。</a:t>
            </a:r>
          </a:p>
        </p:txBody>
      </p:sp>
      <p:cxnSp>
        <p:nvCxnSpPr>
          <p:cNvPr id="5" name="直線コネクタ 4">
            <a:extLst>
              <a:ext uri="{FF2B5EF4-FFF2-40B4-BE49-F238E27FC236}">
                <a16:creationId xmlns:a16="http://schemas.microsoft.com/office/drawing/2014/main" id="{747467E0-F5A9-88B4-F629-5F7BA14076B3}"/>
              </a:ext>
            </a:extLst>
          </p:cNvPr>
          <p:cNvCxnSpPr>
            <a:cxnSpLocks/>
          </p:cNvCxnSpPr>
          <p:nvPr/>
        </p:nvCxnSpPr>
        <p:spPr>
          <a:xfrm>
            <a:off x="781556" y="5215652"/>
            <a:ext cx="5400000" cy="0"/>
          </a:xfrm>
          <a:prstGeom prst="line">
            <a:avLst/>
          </a:prstGeom>
          <a:ln w="19050">
            <a:solidFill>
              <a:srgbClr val="FE5519"/>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1F8236C9-46D0-3201-30B9-954BD21F70B5}"/>
              </a:ext>
            </a:extLst>
          </p:cNvPr>
          <p:cNvCxnSpPr>
            <a:cxnSpLocks/>
          </p:cNvCxnSpPr>
          <p:nvPr/>
        </p:nvCxnSpPr>
        <p:spPr>
          <a:xfrm>
            <a:off x="6455525" y="5215652"/>
            <a:ext cx="5040000" cy="0"/>
          </a:xfrm>
          <a:prstGeom prst="line">
            <a:avLst/>
          </a:prstGeom>
          <a:ln w="19050">
            <a:solidFill>
              <a:srgbClr val="FE5519"/>
            </a:solidFill>
          </a:ln>
        </p:spPr>
        <p:style>
          <a:lnRef idx="1">
            <a:schemeClr val="accent1"/>
          </a:lnRef>
          <a:fillRef idx="0">
            <a:schemeClr val="accent1"/>
          </a:fillRef>
          <a:effectRef idx="0">
            <a:schemeClr val="accent1"/>
          </a:effectRef>
          <a:fontRef idx="minor">
            <a:schemeClr val="tx1"/>
          </a:fontRef>
        </p:style>
      </p:cxnSp>
      <p:pic>
        <p:nvPicPr>
          <p:cNvPr id="11" name="図 10">
            <a:extLst>
              <a:ext uri="{FF2B5EF4-FFF2-40B4-BE49-F238E27FC236}">
                <a16:creationId xmlns:a16="http://schemas.microsoft.com/office/drawing/2014/main" id="{0BF045ED-33F4-7B48-AA4F-D734F43C9795}"/>
              </a:ext>
            </a:extLst>
          </p:cNvPr>
          <p:cNvPicPr>
            <a:picLocks noChangeAspect="1"/>
          </p:cNvPicPr>
          <p:nvPr/>
        </p:nvPicPr>
        <p:blipFill>
          <a:blip r:embed="rId3"/>
          <a:stretch>
            <a:fillRect/>
          </a:stretch>
        </p:blipFill>
        <p:spPr>
          <a:xfrm>
            <a:off x="825500" y="2016013"/>
            <a:ext cx="5270500" cy="4127500"/>
          </a:xfrm>
          <a:prstGeom prst="rect">
            <a:avLst/>
          </a:prstGeom>
        </p:spPr>
      </p:pic>
      <p:pic>
        <p:nvPicPr>
          <p:cNvPr id="13" name="図 12">
            <a:extLst>
              <a:ext uri="{FF2B5EF4-FFF2-40B4-BE49-F238E27FC236}">
                <a16:creationId xmlns:a16="http://schemas.microsoft.com/office/drawing/2014/main" id="{16A759CD-3900-44A9-ED6C-7A5EAB0CD74C}"/>
              </a:ext>
            </a:extLst>
          </p:cNvPr>
          <p:cNvPicPr>
            <a:picLocks noChangeAspect="1"/>
          </p:cNvPicPr>
          <p:nvPr/>
        </p:nvPicPr>
        <p:blipFill>
          <a:blip r:embed="rId4"/>
          <a:stretch>
            <a:fillRect/>
          </a:stretch>
        </p:blipFill>
        <p:spPr>
          <a:xfrm>
            <a:off x="6527179" y="2217780"/>
            <a:ext cx="5295900" cy="5016500"/>
          </a:xfrm>
          <a:prstGeom prst="rect">
            <a:avLst/>
          </a:prstGeom>
        </p:spPr>
      </p:pic>
      <p:pic>
        <p:nvPicPr>
          <p:cNvPr id="14" name="図 13" descr="黒い背景に白い文字がある&#10;&#10;中程度の精度で自動的に生成された説明">
            <a:extLst>
              <a:ext uri="{FF2B5EF4-FFF2-40B4-BE49-F238E27FC236}">
                <a16:creationId xmlns:a16="http://schemas.microsoft.com/office/drawing/2014/main" id="{F4710035-0EE3-43C3-DA8F-B20B1E33C5E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16200000">
            <a:off x="-220572" y="6026259"/>
            <a:ext cx="998858" cy="317072"/>
          </a:xfrm>
          <a:prstGeom prst="rect">
            <a:avLst/>
          </a:prstGeom>
        </p:spPr>
      </p:pic>
      <p:sp>
        <p:nvSpPr>
          <p:cNvPr id="8" name="テキスト ボックス 7">
            <a:extLst>
              <a:ext uri="{FF2B5EF4-FFF2-40B4-BE49-F238E27FC236}">
                <a16:creationId xmlns:a16="http://schemas.microsoft.com/office/drawing/2014/main" id="{C954C8A8-950A-B3C5-6B97-C368C64C446E}"/>
              </a:ext>
            </a:extLst>
          </p:cNvPr>
          <p:cNvSpPr txBox="1"/>
          <p:nvPr/>
        </p:nvSpPr>
        <p:spPr>
          <a:xfrm>
            <a:off x="432249" y="220661"/>
            <a:ext cx="6800748" cy="646331"/>
          </a:xfrm>
          <a:prstGeom prst="rect">
            <a:avLst/>
          </a:prstGeom>
          <a:noFill/>
          <a:effectLst/>
        </p:spPr>
        <p:txBody>
          <a:bodyPr wrap="square" rtlCol="0">
            <a:spAutoFit/>
          </a:bodyPr>
          <a:lstStyle/>
          <a:p>
            <a:r>
              <a:rPr lang="en-US" altLang="ja-JP" sz="3600" b="1" dirty="0">
                <a:solidFill>
                  <a:srgbClr val="FE5519"/>
                </a:solidFill>
                <a:latin typeface="DIN Alternate" panose="020B0500000000000000" pitchFamily="34" charset="0"/>
                <a:ea typeface="Hiragino Sans W6" panose="020B0400000000000000" pitchFamily="34" charset="-128"/>
              </a:rPr>
              <a:t>CASE STUDY</a:t>
            </a:r>
          </a:p>
        </p:txBody>
      </p:sp>
      <p:sp>
        <p:nvSpPr>
          <p:cNvPr id="12" name="テキスト ボックス 11">
            <a:extLst>
              <a:ext uri="{FF2B5EF4-FFF2-40B4-BE49-F238E27FC236}">
                <a16:creationId xmlns:a16="http://schemas.microsoft.com/office/drawing/2014/main" id="{3EA96D27-1C92-554B-5977-8045D629CCD4}"/>
              </a:ext>
            </a:extLst>
          </p:cNvPr>
          <p:cNvSpPr txBox="1"/>
          <p:nvPr/>
        </p:nvSpPr>
        <p:spPr>
          <a:xfrm>
            <a:off x="664933" y="1190733"/>
            <a:ext cx="11507688" cy="461665"/>
          </a:xfrm>
          <a:prstGeom prst="rect">
            <a:avLst/>
          </a:prstGeom>
          <a:noFill/>
          <a:effectLst/>
        </p:spPr>
        <p:txBody>
          <a:bodyPr wrap="square" rtlCol="0">
            <a:spAutoFit/>
          </a:bodyPr>
          <a:lstStyle/>
          <a:p>
            <a:r>
              <a:rPr lang="ja-JP" altLang="en-US" sz="2400" b="1" spc="300">
                <a:solidFill>
                  <a:schemeClr val="tx1">
                    <a:lumMod val="75000"/>
                    <a:lumOff val="25000"/>
                  </a:schemeClr>
                </a:solidFill>
                <a:latin typeface="Hiragino Sans W7" panose="020B0400000000000000" pitchFamily="34" charset="-128"/>
                <a:ea typeface="Hiragino Sans W7" panose="020B0400000000000000" pitchFamily="34" charset="-128"/>
              </a:rPr>
              <a:t>認知</a:t>
            </a:r>
            <a:r>
              <a:rPr lang="en-US" altLang="ja-JP" sz="2400" b="1" spc="300" dirty="0">
                <a:solidFill>
                  <a:schemeClr val="tx1">
                    <a:lumMod val="75000"/>
                    <a:lumOff val="25000"/>
                  </a:schemeClr>
                </a:solidFill>
                <a:latin typeface="Hiragino Sans W7" panose="020B0400000000000000" pitchFamily="34" charset="-128"/>
                <a:ea typeface="Hiragino Sans W7" panose="020B0400000000000000" pitchFamily="34" charset="-128"/>
              </a:rPr>
              <a:t>/</a:t>
            </a:r>
            <a:r>
              <a:rPr lang="ja-JP" altLang="en-US" sz="2400" b="1" spc="300">
                <a:solidFill>
                  <a:schemeClr val="tx1">
                    <a:lumMod val="75000"/>
                    <a:lumOff val="25000"/>
                  </a:schemeClr>
                </a:solidFill>
                <a:latin typeface="Hiragino Sans W7" panose="020B0400000000000000" pitchFamily="34" charset="-128"/>
                <a:ea typeface="Hiragino Sans W7" panose="020B0400000000000000" pitchFamily="34" charset="-128"/>
              </a:rPr>
              <a:t>理解</a:t>
            </a:r>
            <a:r>
              <a:rPr lang="en-US" altLang="ja-JP" sz="2400" b="1" spc="300" dirty="0">
                <a:solidFill>
                  <a:schemeClr val="tx1">
                    <a:lumMod val="75000"/>
                    <a:lumOff val="25000"/>
                  </a:schemeClr>
                </a:solidFill>
                <a:latin typeface="Hiragino Sans W7" panose="020B0400000000000000" pitchFamily="34" charset="-128"/>
                <a:ea typeface="Hiragino Sans W7" panose="020B0400000000000000" pitchFamily="34" charset="-128"/>
              </a:rPr>
              <a:t> </a:t>
            </a:r>
            <a:r>
              <a:rPr lang="ja-JP" altLang="en-US" sz="2400" b="1" spc="300">
                <a:solidFill>
                  <a:schemeClr val="tx1">
                    <a:lumMod val="75000"/>
                    <a:lumOff val="25000"/>
                  </a:schemeClr>
                </a:solidFill>
                <a:latin typeface="Hiragino Sans W7" panose="020B0400000000000000" pitchFamily="34" charset="-128"/>
                <a:ea typeface="Hiragino Sans W7" panose="020B0400000000000000" pitchFamily="34" charset="-128"/>
              </a:rPr>
              <a:t>⇢</a:t>
            </a:r>
            <a:r>
              <a:rPr lang="en-US" altLang="ja-JP" sz="2400" b="1" spc="300" dirty="0">
                <a:solidFill>
                  <a:schemeClr val="tx1">
                    <a:lumMod val="75000"/>
                    <a:lumOff val="25000"/>
                  </a:schemeClr>
                </a:solidFill>
                <a:latin typeface="Hiragino Sans W7" panose="020B0400000000000000" pitchFamily="34" charset="-128"/>
                <a:ea typeface="Hiragino Sans W7" panose="020B0400000000000000" pitchFamily="34" charset="-128"/>
              </a:rPr>
              <a:t> </a:t>
            </a:r>
            <a:r>
              <a:rPr lang="ja-JP" altLang="en-US" sz="2400" b="1" spc="300">
                <a:solidFill>
                  <a:schemeClr val="tx1">
                    <a:lumMod val="75000"/>
                    <a:lumOff val="25000"/>
                  </a:schemeClr>
                </a:solidFill>
                <a:latin typeface="Hiragino Sans W7" panose="020B0400000000000000" pitchFamily="34" charset="-128"/>
                <a:ea typeface="Hiragino Sans W7" panose="020B0400000000000000" pitchFamily="34" charset="-128"/>
              </a:rPr>
              <a:t>その後の「</a:t>
            </a:r>
            <a:r>
              <a:rPr lang="ja-JP" altLang="en-US" sz="2400" b="1" spc="300">
                <a:solidFill>
                  <a:srgbClr val="FE5519"/>
                </a:solidFill>
                <a:latin typeface="Hiragino Sans W7" panose="020B0400000000000000" pitchFamily="34" charset="-128"/>
                <a:ea typeface="Hiragino Sans W7" panose="020B0400000000000000" pitchFamily="34" charset="-128"/>
              </a:rPr>
              <a:t>アクション</a:t>
            </a:r>
            <a:r>
              <a:rPr lang="ja-JP" altLang="en-US" sz="2400" b="1" spc="300">
                <a:solidFill>
                  <a:schemeClr val="tx1">
                    <a:lumMod val="75000"/>
                    <a:lumOff val="25000"/>
                  </a:schemeClr>
                </a:solidFill>
                <a:latin typeface="Hiragino Sans W7" panose="020B0400000000000000" pitchFamily="34" charset="-128"/>
                <a:ea typeface="Hiragino Sans W7" panose="020B0400000000000000" pitchFamily="34" charset="-128"/>
              </a:rPr>
              <a:t>」を実感</a:t>
            </a:r>
            <a:endParaRPr lang="en-US" altLang="ja-JP" sz="2400" b="1" spc="300" dirty="0">
              <a:solidFill>
                <a:schemeClr val="tx1">
                  <a:lumMod val="75000"/>
                  <a:lumOff val="25000"/>
                </a:schemeClr>
              </a:solidFill>
              <a:latin typeface="Hiragino Sans W7" panose="020B0400000000000000" pitchFamily="34" charset="-128"/>
              <a:ea typeface="Hiragino Sans W7" panose="020B0400000000000000" pitchFamily="34" charset="-128"/>
            </a:endParaRPr>
          </a:p>
        </p:txBody>
      </p:sp>
      <p:sp>
        <p:nvSpPr>
          <p:cNvPr id="4" name="スライド番号プレースホルダ 3">
            <a:extLst>
              <a:ext uri="{FF2B5EF4-FFF2-40B4-BE49-F238E27FC236}">
                <a16:creationId xmlns:a16="http://schemas.microsoft.com/office/drawing/2014/main" id="{AF949A94-197B-A175-87E4-69DB7771A218}"/>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25</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2" name="正方形/長方形 1">
            <a:extLst>
              <a:ext uri="{FF2B5EF4-FFF2-40B4-BE49-F238E27FC236}">
                <a16:creationId xmlns:a16="http://schemas.microsoft.com/office/drawing/2014/main" id="{E8842820-91B7-04FD-3C2B-B725A9EC934A}"/>
              </a:ext>
            </a:extLst>
          </p:cNvPr>
          <p:cNvSpPr/>
          <p:nvPr/>
        </p:nvSpPr>
        <p:spPr>
          <a:xfrm>
            <a:off x="7783167" y="6444502"/>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April to June 2025 │ </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35799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5B146-4A49-8B4D-853A-F69BFC1ADA9A}"/>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5AD2A3F3-B6F4-07CB-34C8-68B6AF02DAA8}"/>
              </a:ext>
            </a:extLst>
          </p:cNvPr>
          <p:cNvSpPr/>
          <p:nvPr/>
        </p:nvSpPr>
        <p:spPr>
          <a:xfrm>
            <a:off x="7502868" y="6442414"/>
            <a:ext cx="4767092" cy="303929"/>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April</a:t>
            </a: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2023 to December 2023</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
        <p:nvSpPr>
          <p:cNvPr id="11" name="テキスト ボックス 10">
            <a:extLst>
              <a:ext uri="{FF2B5EF4-FFF2-40B4-BE49-F238E27FC236}">
                <a16:creationId xmlns:a16="http://schemas.microsoft.com/office/drawing/2014/main" id="{0B932ED3-D7ED-E669-F228-CBD19564BFA4}"/>
              </a:ext>
            </a:extLst>
          </p:cNvPr>
          <p:cNvSpPr txBox="1"/>
          <p:nvPr/>
        </p:nvSpPr>
        <p:spPr>
          <a:xfrm>
            <a:off x="635051" y="1263262"/>
            <a:ext cx="3072971" cy="382862"/>
          </a:xfrm>
          <a:prstGeom prst="rect">
            <a:avLst/>
          </a:prstGeom>
          <a:noFill/>
          <a:effectLst/>
        </p:spPr>
        <p:txBody>
          <a:bodyPr wrap="square" rtlCol="0">
            <a:spAutoFit/>
          </a:bodyPr>
          <a:lstStyle/>
          <a:p>
            <a:pPr>
              <a:lnSpc>
                <a:spcPct val="150000"/>
              </a:lnSpc>
            </a:pPr>
            <a:r>
              <a:rPr lang="ja-JP" altLang="en-US" sz="1400" b="1">
                <a:solidFill>
                  <a:schemeClr val="tx1">
                    <a:lumMod val="75000"/>
                    <a:lumOff val="25000"/>
                  </a:schemeClr>
                </a:solidFill>
                <a:latin typeface="Hiragino Sans W6" panose="020B0400000000000000" pitchFamily="34" charset="-128"/>
                <a:ea typeface="Hiragino Sans W6" panose="020B0400000000000000" pitchFamily="34" charset="-128"/>
              </a:rPr>
              <a:t>花王</a:t>
            </a:r>
            <a:r>
              <a:rPr lang="en-US" altLang="ja-JP" sz="1400" b="1" dirty="0">
                <a:solidFill>
                  <a:schemeClr val="tx1">
                    <a:lumMod val="75000"/>
                    <a:lumOff val="25000"/>
                  </a:schemeClr>
                </a:solidFill>
                <a:latin typeface="Hiragino Sans W6" panose="020B0400000000000000" pitchFamily="34" charset="-128"/>
                <a:ea typeface="Hiragino Sans W6" panose="020B0400000000000000" pitchFamily="34" charset="-128"/>
              </a:rPr>
              <a:t> </a:t>
            </a:r>
            <a:r>
              <a:rPr lang="ja-JP" altLang="en-US" sz="1400" b="1">
                <a:solidFill>
                  <a:schemeClr val="tx1">
                    <a:lumMod val="75000"/>
                    <a:lumOff val="25000"/>
                  </a:schemeClr>
                </a:solidFill>
                <a:latin typeface="Hiragino Sans W6" panose="020B0400000000000000" pitchFamily="34" charset="-128"/>
                <a:ea typeface="Hiragino Sans W6" panose="020B0400000000000000" pitchFamily="34" charset="-128"/>
              </a:rPr>
              <a:t>株式会社</a:t>
            </a:r>
            <a:r>
              <a:rPr lang="en-US" altLang="ja-JP" sz="1100" b="1" dirty="0">
                <a:solidFill>
                  <a:schemeClr val="tx1">
                    <a:lumMod val="75000"/>
                    <a:lumOff val="25000"/>
                  </a:schemeClr>
                </a:solidFill>
                <a:latin typeface="Hiragino Sans W6" panose="020B0400000000000000" pitchFamily="34" charset="-128"/>
                <a:ea typeface="Hiragino Sans W6" panose="020B0400000000000000" pitchFamily="34" charset="-128"/>
              </a:rPr>
              <a:t> </a:t>
            </a:r>
            <a:r>
              <a:rPr lang="ja-JP" altLang="en-US" sz="1100" b="1">
                <a:solidFill>
                  <a:schemeClr val="tx1">
                    <a:lumMod val="75000"/>
                    <a:lumOff val="25000"/>
                  </a:schemeClr>
                </a:solidFill>
                <a:latin typeface="Hiragino Sans W6" panose="020B0400000000000000" pitchFamily="34" charset="-128"/>
                <a:ea typeface="Hiragino Sans W6" panose="020B0400000000000000" pitchFamily="34" charset="-128"/>
              </a:rPr>
              <a:t>様</a:t>
            </a:r>
            <a:endParaRPr lang="en-US" altLang="ja-JP" sz="1100" b="1" dirty="0">
              <a:solidFill>
                <a:schemeClr val="tx1">
                  <a:lumMod val="75000"/>
                  <a:lumOff val="25000"/>
                </a:schemeClr>
              </a:solidFill>
              <a:latin typeface="Hiragino Sans W6" panose="020B0400000000000000" pitchFamily="34" charset="-128"/>
              <a:ea typeface="Hiragino Sans W6" panose="020B0400000000000000" pitchFamily="34" charset="-128"/>
            </a:endParaRPr>
          </a:p>
        </p:txBody>
      </p:sp>
      <p:sp>
        <p:nvSpPr>
          <p:cNvPr id="10" name="テキスト ボックス 9">
            <a:extLst>
              <a:ext uri="{FF2B5EF4-FFF2-40B4-BE49-F238E27FC236}">
                <a16:creationId xmlns:a16="http://schemas.microsoft.com/office/drawing/2014/main" id="{736BC05D-5905-6103-8D27-F10CCE5BE849}"/>
              </a:ext>
            </a:extLst>
          </p:cNvPr>
          <p:cNvSpPr txBox="1"/>
          <p:nvPr/>
        </p:nvSpPr>
        <p:spPr>
          <a:xfrm>
            <a:off x="4419662" y="1263262"/>
            <a:ext cx="3072971" cy="382862"/>
          </a:xfrm>
          <a:prstGeom prst="rect">
            <a:avLst/>
          </a:prstGeom>
          <a:noFill/>
          <a:effectLst/>
        </p:spPr>
        <p:txBody>
          <a:bodyPr wrap="square" rtlCol="0">
            <a:spAutoFit/>
          </a:bodyPr>
          <a:lstStyle/>
          <a:p>
            <a:pPr>
              <a:lnSpc>
                <a:spcPct val="150000"/>
              </a:lnSpc>
            </a:pPr>
            <a:r>
              <a:rPr lang="ja-JP" altLang="en-US" sz="1400" b="1">
                <a:solidFill>
                  <a:schemeClr val="tx1">
                    <a:lumMod val="75000"/>
                    <a:lumOff val="25000"/>
                  </a:schemeClr>
                </a:solidFill>
                <a:latin typeface="Hiragino Sans W6" panose="020B0400000000000000" pitchFamily="34" charset="-128"/>
                <a:ea typeface="Hiragino Sans W6" panose="020B0400000000000000" pitchFamily="34" charset="-128"/>
              </a:rPr>
              <a:t>アサヒビール</a:t>
            </a:r>
            <a:r>
              <a:rPr lang="en-US" altLang="ja-JP" sz="1400" b="1" dirty="0">
                <a:solidFill>
                  <a:schemeClr val="tx1">
                    <a:lumMod val="75000"/>
                    <a:lumOff val="25000"/>
                  </a:schemeClr>
                </a:solidFill>
                <a:latin typeface="Hiragino Sans W6" panose="020B0400000000000000" pitchFamily="34" charset="-128"/>
                <a:ea typeface="Hiragino Sans W6" panose="020B0400000000000000" pitchFamily="34" charset="-128"/>
              </a:rPr>
              <a:t> </a:t>
            </a:r>
            <a:r>
              <a:rPr lang="ja-JP" altLang="en-US" sz="1400" b="1">
                <a:solidFill>
                  <a:schemeClr val="tx1">
                    <a:lumMod val="75000"/>
                    <a:lumOff val="25000"/>
                  </a:schemeClr>
                </a:solidFill>
                <a:latin typeface="Hiragino Sans W6" panose="020B0400000000000000" pitchFamily="34" charset="-128"/>
                <a:ea typeface="Hiragino Sans W6" panose="020B0400000000000000" pitchFamily="34" charset="-128"/>
              </a:rPr>
              <a:t>株式会社</a:t>
            </a:r>
            <a:r>
              <a:rPr lang="en-US" altLang="ja-JP" sz="1400" b="1" dirty="0">
                <a:solidFill>
                  <a:schemeClr val="tx1">
                    <a:lumMod val="75000"/>
                    <a:lumOff val="25000"/>
                  </a:schemeClr>
                </a:solidFill>
                <a:latin typeface="Hiragino Sans W6" panose="020B0400000000000000" pitchFamily="34" charset="-128"/>
                <a:ea typeface="Hiragino Sans W6" panose="020B0400000000000000" pitchFamily="34" charset="-128"/>
              </a:rPr>
              <a:t> </a:t>
            </a:r>
            <a:r>
              <a:rPr lang="ja-JP" altLang="en-US" sz="1100" b="1">
                <a:solidFill>
                  <a:schemeClr val="tx1">
                    <a:lumMod val="75000"/>
                    <a:lumOff val="25000"/>
                  </a:schemeClr>
                </a:solidFill>
                <a:latin typeface="Hiragino Sans W6" panose="020B0400000000000000" pitchFamily="34" charset="-128"/>
                <a:ea typeface="Hiragino Sans W6" panose="020B0400000000000000" pitchFamily="34" charset="-128"/>
              </a:rPr>
              <a:t>様</a:t>
            </a:r>
            <a:endParaRPr lang="en-US" altLang="ja-JP" sz="1100" b="1" dirty="0">
              <a:solidFill>
                <a:schemeClr val="tx1">
                  <a:lumMod val="75000"/>
                  <a:lumOff val="25000"/>
                </a:schemeClr>
              </a:solidFill>
              <a:latin typeface="Hiragino Sans W6" panose="020B0400000000000000" pitchFamily="34" charset="-128"/>
              <a:ea typeface="Hiragino Sans W6" panose="020B0400000000000000" pitchFamily="34" charset="-128"/>
            </a:endParaRPr>
          </a:p>
        </p:txBody>
      </p:sp>
      <p:sp>
        <p:nvSpPr>
          <p:cNvPr id="26" name="テキスト ボックス 25">
            <a:extLst>
              <a:ext uri="{FF2B5EF4-FFF2-40B4-BE49-F238E27FC236}">
                <a16:creationId xmlns:a16="http://schemas.microsoft.com/office/drawing/2014/main" id="{F19F05A8-8733-6822-BB77-FB7161C5CB30}"/>
              </a:ext>
            </a:extLst>
          </p:cNvPr>
          <p:cNvSpPr txBox="1"/>
          <p:nvPr/>
        </p:nvSpPr>
        <p:spPr>
          <a:xfrm>
            <a:off x="8129035" y="1265955"/>
            <a:ext cx="3718295" cy="377539"/>
          </a:xfrm>
          <a:prstGeom prst="rect">
            <a:avLst/>
          </a:prstGeom>
          <a:noFill/>
          <a:effectLst/>
        </p:spPr>
        <p:txBody>
          <a:bodyPr wrap="square" rtlCol="0">
            <a:spAutoFit/>
          </a:bodyPr>
          <a:lstStyle/>
          <a:p>
            <a:pPr>
              <a:lnSpc>
                <a:spcPct val="150000"/>
              </a:lnSpc>
            </a:pPr>
            <a:r>
              <a:rPr lang="ja-JP" altLang="en-US" sz="1400" b="1">
                <a:solidFill>
                  <a:schemeClr val="tx1">
                    <a:lumMod val="75000"/>
                    <a:lumOff val="25000"/>
                  </a:schemeClr>
                </a:solidFill>
                <a:latin typeface="Hiragino Sans W6" panose="020B0400000000000000" pitchFamily="34" charset="-128"/>
                <a:ea typeface="Hiragino Sans W6" panose="020B0400000000000000" pitchFamily="34" charset="-128"/>
              </a:rPr>
              <a:t>日本ピザハット</a:t>
            </a:r>
            <a:r>
              <a:rPr lang="es-419" altLang="ja-JP" sz="1400" b="1" dirty="0">
                <a:solidFill>
                  <a:schemeClr val="tx1">
                    <a:lumMod val="75000"/>
                    <a:lumOff val="25000"/>
                  </a:schemeClr>
                </a:solidFill>
                <a:latin typeface="Hiragino Sans W6" panose="020B0400000000000000" pitchFamily="34" charset="-128"/>
                <a:ea typeface="Hiragino Sans W6" panose="020B0400000000000000" pitchFamily="34" charset="-128"/>
              </a:rPr>
              <a:t> </a:t>
            </a:r>
            <a:r>
              <a:rPr lang="ja-JP" altLang="en-US" sz="1400" b="1">
                <a:solidFill>
                  <a:schemeClr val="tx1">
                    <a:lumMod val="75000"/>
                    <a:lumOff val="25000"/>
                  </a:schemeClr>
                </a:solidFill>
                <a:latin typeface="Hiragino Sans W6" panose="020B0400000000000000" pitchFamily="34" charset="-128"/>
                <a:ea typeface="Hiragino Sans W6" panose="020B0400000000000000" pitchFamily="34" charset="-128"/>
              </a:rPr>
              <a:t>株式会社</a:t>
            </a:r>
            <a:r>
              <a:rPr lang="en-US" altLang="ja-JP" sz="1400" b="1" dirty="0">
                <a:solidFill>
                  <a:schemeClr val="tx1">
                    <a:lumMod val="75000"/>
                    <a:lumOff val="25000"/>
                  </a:schemeClr>
                </a:solidFill>
                <a:latin typeface="Hiragino Sans W6" panose="020B0400000000000000" pitchFamily="34" charset="-128"/>
                <a:ea typeface="Hiragino Sans W6" panose="020B0400000000000000" pitchFamily="34" charset="-128"/>
              </a:rPr>
              <a:t> </a:t>
            </a:r>
            <a:r>
              <a:rPr lang="ja-JP" altLang="en-US" sz="1100" b="1">
                <a:solidFill>
                  <a:schemeClr val="tx1">
                    <a:lumMod val="75000"/>
                    <a:lumOff val="25000"/>
                  </a:schemeClr>
                </a:solidFill>
                <a:latin typeface="Hiragino Sans W6" panose="020B0400000000000000" pitchFamily="34" charset="-128"/>
                <a:ea typeface="Hiragino Sans W6" panose="020B0400000000000000" pitchFamily="34" charset="-128"/>
              </a:rPr>
              <a:t>様</a:t>
            </a:r>
            <a:endParaRPr lang="en-US" altLang="ja-JP" sz="1100" b="1" dirty="0">
              <a:solidFill>
                <a:schemeClr val="tx1">
                  <a:lumMod val="75000"/>
                  <a:lumOff val="25000"/>
                </a:schemeClr>
              </a:solidFill>
              <a:latin typeface="Hiragino Sans W6" panose="020B0400000000000000" pitchFamily="34" charset="-128"/>
              <a:ea typeface="Hiragino Sans W6" panose="020B0400000000000000" pitchFamily="34" charset="-128"/>
            </a:endParaRPr>
          </a:p>
        </p:txBody>
      </p:sp>
      <p:pic>
        <p:nvPicPr>
          <p:cNvPr id="5" name="図 4" descr="黒い背景に白い文字がある&#10;&#10;中程度の精度で自動的に生成された説明">
            <a:extLst>
              <a:ext uri="{FF2B5EF4-FFF2-40B4-BE49-F238E27FC236}">
                <a16:creationId xmlns:a16="http://schemas.microsoft.com/office/drawing/2014/main" id="{515D5CA0-E781-4732-C853-147799FFA1D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220572" y="6026259"/>
            <a:ext cx="998858" cy="317072"/>
          </a:xfrm>
          <a:prstGeom prst="rect">
            <a:avLst/>
          </a:prstGeom>
        </p:spPr>
      </p:pic>
      <p:sp>
        <p:nvSpPr>
          <p:cNvPr id="14" name="スライド番号プレースホルダ 3">
            <a:extLst>
              <a:ext uri="{FF2B5EF4-FFF2-40B4-BE49-F238E27FC236}">
                <a16:creationId xmlns:a16="http://schemas.microsoft.com/office/drawing/2014/main" id="{99697270-244D-4FB5-9A41-B07910F7EC0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26</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pic>
        <p:nvPicPr>
          <p:cNvPr id="15" name="図 14">
            <a:extLst>
              <a:ext uri="{FF2B5EF4-FFF2-40B4-BE49-F238E27FC236}">
                <a16:creationId xmlns:a16="http://schemas.microsoft.com/office/drawing/2014/main" id="{C12D2CE4-C933-3A3C-931C-B4996154630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236228" y="1747937"/>
            <a:ext cx="3719548" cy="4064314"/>
          </a:xfrm>
          <a:prstGeom prst="rect">
            <a:avLst/>
          </a:prstGeom>
        </p:spPr>
      </p:pic>
      <p:sp>
        <p:nvSpPr>
          <p:cNvPr id="20" name="テキスト ボックス 19">
            <a:extLst>
              <a:ext uri="{FF2B5EF4-FFF2-40B4-BE49-F238E27FC236}">
                <a16:creationId xmlns:a16="http://schemas.microsoft.com/office/drawing/2014/main" id="{E79432DE-A695-1B86-E0D7-229B4C613D4C}"/>
              </a:ext>
            </a:extLst>
          </p:cNvPr>
          <p:cNvSpPr txBox="1"/>
          <p:nvPr/>
        </p:nvSpPr>
        <p:spPr>
          <a:xfrm>
            <a:off x="8982541" y="5831620"/>
            <a:ext cx="1807746" cy="3418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u="none" strike="noStrike" kern="1200" cap="none" spc="0" normalizeH="0" baseline="0" noProof="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4"/>
              </a:rPr>
              <a:t>詳しくはこちら</a:t>
            </a:r>
            <a:r>
              <a:rPr kumimoji="1" lang="en-US" altLang="ja-JP" sz="1200" b="1" u="none" strike="noStrike" kern="1200" cap="none" spc="0" normalizeH="0" baseline="0" noProof="0" dirty="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4"/>
              </a:rPr>
              <a:t> 〉</a:t>
            </a:r>
            <a:endParaRPr lang="es-419" altLang="ja-JP" sz="1600" b="1" dirty="0">
              <a:latin typeface="Hiragino Sans W6" panose="020B0400000000000000" pitchFamily="34" charset="-128"/>
              <a:ea typeface="Hiragino Sans W6" panose="020B0400000000000000" pitchFamily="34" charset="-128"/>
            </a:endParaRPr>
          </a:p>
        </p:txBody>
      </p:sp>
      <p:sp>
        <p:nvSpPr>
          <p:cNvPr id="23" name="テキスト ボックス 22">
            <a:extLst>
              <a:ext uri="{FF2B5EF4-FFF2-40B4-BE49-F238E27FC236}">
                <a16:creationId xmlns:a16="http://schemas.microsoft.com/office/drawing/2014/main" id="{4E9B6526-BE13-60E8-DAB0-D4C7C8131821}"/>
              </a:ext>
            </a:extLst>
          </p:cNvPr>
          <p:cNvSpPr txBox="1"/>
          <p:nvPr/>
        </p:nvSpPr>
        <p:spPr>
          <a:xfrm>
            <a:off x="5192125" y="5831620"/>
            <a:ext cx="1807746" cy="3418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u="none" strike="noStrike" kern="1200" cap="none" spc="0" normalizeH="0" baseline="0" noProof="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5"/>
              </a:rPr>
              <a:t>詳しくはこちら</a:t>
            </a:r>
            <a:r>
              <a:rPr kumimoji="1" lang="en-US" altLang="ja-JP" sz="1200" b="1" u="none" strike="noStrike" kern="1200" cap="none" spc="0" normalizeH="0" baseline="0" noProof="0" dirty="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5"/>
              </a:rPr>
              <a:t> 〉</a:t>
            </a:r>
            <a:endParaRPr lang="es-419" altLang="ja-JP" sz="1600" b="1" dirty="0">
              <a:latin typeface="Hiragino Sans W6" panose="020B0400000000000000" pitchFamily="34" charset="-128"/>
              <a:ea typeface="Hiragino Sans W6" panose="020B0400000000000000" pitchFamily="34" charset="-128"/>
            </a:endParaRPr>
          </a:p>
        </p:txBody>
      </p:sp>
      <p:sp>
        <p:nvSpPr>
          <p:cNvPr id="24" name="テキスト ボックス 23">
            <a:extLst>
              <a:ext uri="{FF2B5EF4-FFF2-40B4-BE49-F238E27FC236}">
                <a16:creationId xmlns:a16="http://schemas.microsoft.com/office/drawing/2014/main" id="{EA0DEC7A-8850-AFB5-DB34-3E207759CB2D}"/>
              </a:ext>
            </a:extLst>
          </p:cNvPr>
          <p:cNvSpPr txBox="1"/>
          <p:nvPr/>
        </p:nvSpPr>
        <p:spPr>
          <a:xfrm>
            <a:off x="1401713" y="5831620"/>
            <a:ext cx="1807746" cy="3418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u="none" strike="noStrike" kern="1200" cap="none" spc="0" normalizeH="0" baseline="0" noProof="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6"/>
              </a:rPr>
              <a:t>詳しくはこちら</a:t>
            </a:r>
            <a:r>
              <a:rPr kumimoji="1" lang="en-US" altLang="ja-JP" sz="1200" b="1" u="none" strike="noStrike" kern="1200" cap="none" spc="0" normalizeH="0" baseline="0" noProof="0" dirty="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6"/>
              </a:rPr>
              <a:t> 〉</a:t>
            </a:r>
            <a:endParaRPr lang="es-419" altLang="ja-JP" sz="1600" b="1" dirty="0">
              <a:latin typeface="Hiragino Sans W6" panose="020B0400000000000000" pitchFamily="34" charset="-128"/>
              <a:ea typeface="Hiragino Sans W6" panose="020B0400000000000000" pitchFamily="34" charset="-128"/>
            </a:endParaRPr>
          </a:p>
        </p:txBody>
      </p:sp>
      <p:sp>
        <p:nvSpPr>
          <p:cNvPr id="2" name="テキスト ボックス 1">
            <a:extLst>
              <a:ext uri="{FF2B5EF4-FFF2-40B4-BE49-F238E27FC236}">
                <a16:creationId xmlns:a16="http://schemas.microsoft.com/office/drawing/2014/main" id="{43D746FA-C44C-4509-4ED0-D760CD3E5060}"/>
              </a:ext>
            </a:extLst>
          </p:cNvPr>
          <p:cNvSpPr txBox="1"/>
          <p:nvPr/>
        </p:nvSpPr>
        <p:spPr>
          <a:xfrm>
            <a:off x="432249" y="220661"/>
            <a:ext cx="6800748" cy="646331"/>
          </a:xfrm>
          <a:prstGeom prst="rect">
            <a:avLst/>
          </a:prstGeom>
          <a:noFill/>
          <a:effectLst/>
        </p:spPr>
        <p:txBody>
          <a:bodyPr wrap="square" rtlCol="0">
            <a:spAutoFit/>
          </a:bodyPr>
          <a:lstStyle/>
          <a:p>
            <a:r>
              <a:rPr lang="en-US" altLang="ja-JP" sz="3600" b="1" dirty="0">
                <a:solidFill>
                  <a:srgbClr val="FE5519"/>
                </a:solidFill>
                <a:latin typeface="DIN Alternate" panose="020B0500000000000000" pitchFamily="34" charset="0"/>
                <a:ea typeface="Hiragino Sans W6" panose="020B0400000000000000" pitchFamily="34" charset="-128"/>
              </a:rPr>
              <a:t>CASE STUDY</a:t>
            </a:r>
          </a:p>
        </p:txBody>
      </p:sp>
      <p:sp>
        <p:nvSpPr>
          <p:cNvPr id="4" name="正方形/長方形 3">
            <a:extLst>
              <a:ext uri="{FF2B5EF4-FFF2-40B4-BE49-F238E27FC236}">
                <a16:creationId xmlns:a16="http://schemas.microsoft.com/office/drawing/2014/main" id="{1414F83F-92EE-FA21-46FE-B96D0AE432C8}"/>
              </a:ext>
            </a:extLst>
          </p:cNvPr>
          <p:cNvSpPr/>
          <p:nvPr/>
        </p:nvSpPr>
        <p:spPr>
          <a:xfrm>
            <a:off x="7783167" y="6444502"/>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April to June 2025 │ </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pic>
        <p:nvPicPr>
          <p:cNvPr id="6" name="図 5">
            <a:extLst>
              <a:ext uri="{FF2B5EF4-FFF2-40B4-BE49-F238E27FC236}">
                <a16:creationId xmlns:a16="http://schemas.microsoft.com/office/drawing/2014/main" id="{7C655CE5-9FB4-DFF5-3B97-4B7DD627F76A}"/>
              </a:ext>
            </a:extLst>
          </p:cNvPr>
          <p:cNvPicPr>
            <a:picLocks noChangeAspect="1"/>
          </p:cNvPicPr>
          <p:nvPr/>
        </p:nvPicPr>
        <p:blipFill>
          <a:blip r:embed="rId7"/>
          <a:srcRect l="3112" t="225" b="4463"/>
          <a:stretch/>
        </p:blipFill>
        <p:spPr>
          <a:xfrm>
            <a:off x="585065" y="1747938"/>
            <a:ext cx="3651162" cy="4064314"/>
          </a:xfrm>
          <a:prstGeom prst="rect">
            <a:avLst/>
          </a:prstGeom>
        </p:spPr>
      </p:pic>
      <p:grpSp>
        <p:nvGrpSpPr>
          <p:cNvPr id="9" name="グループ化 8">
            <a:extLst>
              <a:ext uri="{FF2B5EF4-FFF2-40B4-BE49-F238E27FC236}">
                <a16:creationId xmlns:a16="http://schemas.microsoft.com/office/drawing/2014/main" id="{D49FA2F3-30FB-994D-943D-E50A3E85A15A}"/>
              </a:ext>
            </a:extLst>
          </p:cNvPr>
          <p:cNvGrpSpPr/>
          <p:nvPr/>
        </p:nvGrpSpPr>
        <p:grpSpPr>
          <a:xfrm>
            <a:off x="7936387" y="1745307"/>
            <a:ext cx="3670547" cy="4064314"/>
            <a:chOff x="7936387" y="1724019"/>
            <a:chExt cx="3670547" cy="4064314"/>
          </a:xfrm>
        </p:grpSpPr>
        <p:pic>
          <p:nvPicPr>
            <p:cNvPr id="8" name="図 7">
              <a:extLst>
                <a:ext uri="{FF2B5EF4-FFF2-40B4-BE49-F238E27FC236}">
                  <a16:creationId xmlns:a16="http://schemas.microsoft.com/office/drawing/2014/main" id="{AE8E6B0E-7CDC-3810-F47A-D34C5DD307C4}"/>
                </a:ext>
              </a:extLst>
            </p:cNvPr>
            <p:cNvPicPr>
              <a:picLocks noChangeAspect="1"/>
            </p:cNvPicPr>
            <p:nvPr/>
          </p:nvPicPr>
          <p:blipFill>
            <a:blip r:embed="rId8"/>
            <a:srcRect l="66697" r="31835"/>
            <a:stretch/>
          </p:blipFill>
          <p:spPr>
            <a:xfrm>
              <a:off x="7955772" y="1724019"/>
              <a:ext cx="3651162" cy="4064314"/>
            </a:xfrm>
            <a:prstGeom prst="rect">
              <a:avLst/>
            </a:prstGeom>
          </p:spPr>
        </p:pic>
        <p:pic>
          <p:nvPicPr>
            <p:cNvPr id="7" name="図 6">
              <a:extLst>
                <a:ext uri="{FF2B5EF4-FFF2-40B4-BE49-F238E27FC236}">
                  <a16:creationId xmlns:a16="http://schemas.microsoft.com/office/drawing/2014/main" id="{63DD640D-4AFF-9D3D-3410-79CBBED33FB0}"/>
                </a:ext>
              </a:extLst>
            </p:cNvPr>
            <p:cNvPicPr>
              <a:picLocks noChangeAspect="1"/>
            </p:cNvPicPr>
            <p:nvPr/>
          </p:nvPicPr>
          <p:blipFill>
            <a:blip r:embed="rId9"/>
            <a:srcRect r="1876"/>
            <a:stretch/>
          </p:blipFill>
          <p:spPr>
            <a:xfrm>
              <a:off x="7936387" y="1759855"/>
              <a:ext cx="3670547" cy="3996000"/>
            </a:xfrm>
            <a:prstGeom prst="rect">
              <a:avLst/>
            </a:prstGeom>
          </p:spPr>
        </p:pic>
      </p:grpSp>
      <p:sp>
        <p:nvSpPr>
          <p:cNvPr id="17" name="対角する 2 つの角を切り取った四角形 16">
            <a:extLst>
              <a:ext uri="{FF2B5EF4-FFF2-40B4-BE49-F238E27FC236}">
                <a16:creationId xmlns:a16="http://schemas.microsoft.com/office/drawing/2014/main" id="{7625EAB3-F857-F161-2614-FF51C1B36F0B}"/>
              </a:ext>
            </a:extLst>
          </p:cNvPr>
          <p:cNvSpPr/>
          <p:nvPr/>
        </p:nvSpPr>
        <p:spPr>
          <a:xfrm flipH="1">
            <a:off x="635051" y="1067766"/>
            <a:ext cx="1283516"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spc="600">
                <a:latin typeface="Hiragino Sans W4" panose="020B0400000000000000" pitchFamily="34" charset="-128"/>
                <a:ea typeface="Hiragino Sans W4" panose="020B0400000000000000" pitchFamily="34" charset="-128"/>
              </a:rPr>
              <a:t>日用品</a:t>
            </a:r>
          </a:p>
        </p:txBody>
      </p:sp>
      <p:sp>
        <p:nvSpPr>
          <p:cNvPr id="12" name="対角する 2 つの角を切り取った四角形 11">
            <a:extLst>
              <a:ext uri="{FF2B5EF4-FFF2-40B4-BE49-F238E27FC236}">
                <a16:creationId xmlns:a16="http://schemas.microsoft.com/office/drawing/2014/main" id="{9FEF25E0-C656-0D8D-D3AE-E83C206449D5}"/>
              </a:ext>
            </a:extLst>
          </p:cNvPr>
          <p:cNvSpPr/>
          <p:nvPr/>
        </p:nvSpPr>
        <p:spPr>
          <a:xfrm flipH="1">
            <a:off x="4493216" y="1070151"/>
            <a:ext cx="1914210"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spc="600">
                <a:latin typeface="Hiragino Sans W4" panose="020B0400000000000000" pitchFamily="34" charset="-128"/>
                <a:ea typeface="Hiragino Sans W4" panose="020B0400000000000000" pitchFamily="34" charset="-128"/>
              </a:rPr>
              <a:t>飲料／アルコール</a:t>
            </a:r>
          </a:p>
        </p:txBody>
      </p:sp>
      <p:sp>
        <p:nvSpPr>
          <p:cNvPr id="13" name="対角する 2 つの角を切り取った四角形 12">
            <a:extLst>
              <a:ext uri="{FF2B5EF4-FFF2-40B4-BE49-F238E27FC236}">
                <a16:creationId xmlns:a16="http://schemas.microsoft.com/office/drawing/2014/main" id="{C312C63F-AA58-DFE1-6F71-854225AD4801}"/>
              </a:ext>
            </a:extLst>
          </p:cNvPr>
          <p:cNvSpPr/>
          <p:nvPr/>
        </p:nvSpPr>
        <p:spPr>
          <a:xfrm flipH="1">
            <a:off x="8204273" y="1067766"/>
            <a:ext cx="1914210"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spc="600">
                <a:latin typeface="Hiragino Sans W4" panose="020B0400000000000000" pitchFamily="34" charset="-128"/>
                <a:ea typeface="Hiragino Sans W4" panose="020B0400000000000000" pitchFamily="34" charset="-128"/>
              </a:rPr>
              <a:t>食品／デリバリー</a:t>
            </a:r>
          </a:p>
        </p:txBody>
      </p:sp>
    </p:spTree>
    <p:extLst>
      <p:ext uri="{BB962C8B-B14F-4D97-AF65-F5344CB8AC3E}">
        <p14:creationId xmlns:p14="http://schemas.microsoft.com/office/powerpoint/2010/main" val="1510971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1FCEE540-B9B7-6DD8-7FEC-5309CDD5EB7F}"/>
              </a:ext>
            </a:extLst>
          </p:cNvPr>
          <p:cNvSpPr/>
          <p:nvPr/>
        </p:nvSpPr>
        <p:spPr>
          <a:xfrm>
            <a:off x="7502868" y="6442414"/>
            <a:ext cx="4767092" cy="303929"/>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April</a:t>
            </a: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2023 to December 2023</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
        <p:nvSpPr>
          <p:cNvPr id="11" name="テキスト ボックス 10">
            <a:extLst>
              <a:ext uri="{FF2B5EF4-FFF2-40B4-BE49-F238E27FC236}">
                <a16:creationId xmlns:a16="http://schemas.microsoft.com/office/drawing/2014/main" id="{A90F5CF4-6EDB-FF7D-8573-D3BFAD32C9E6}"/>
              </a:ext>
            </a:extLst>
          </p:cNvPr>
          <p:cNvSpPr txBox="1"/>
          <p:nvPr/>
        </p:nvSpPr>
        <p:spPr>
          <a:xfrm>
            <a:off x="635051" y="1241974"/>
            <a:ext cx="3072971" cy="382862"/>
          </a:xfrm>
          <a:prstGeom prst="rect">
            <a:avLst/>
          </a:prstGeom>
          <a:noFill/>
          <a:effectLst/>
        </p:spPr>
        <p:txBody>
          <a:bodyPr wrap="square" rtlCol="0">
            <a:spAutoFit/>
          </a:bodyPr>
          <a:lstStyle/>
          <a:p>
            <a:pPr>
              <a:lnSpc>
                <a:spcPct val="150000"/>
              </a:lnSpc>
            </a:pPr>
            <a:r>
              <a:rPr lang="ja-JP" altLang="en-US" sz="1400" b="1">
                <a:solidFill>
                  <a:schemeClr val="tx1">
                    <a:lumMod val="75000"/>
                    <a:lumOff val="25000"/>
                  </a:schemeClr>
                </a:solidFill>
                <a:latin typeface="Hiragino Sans W6" panose="020B0400000000000000" pitchFamily="34" charset="-128"/>
                <a:ea typeface="Hiragino Sans W6" panose="020B0400000000000000" pitchFamily="34" charset="-128"/>
              </a:rPr>
              <a:t>株式会社</a:t>
            </a:r>
            <a:r>
              <a:rPr lang="en-US" altLang="ja-JP" sz="1400" b="1" dirty="0">
                <a:solidFill>
                  <a:schemeClr val="tx1">
                    <a:lumMod val="75000"/>
                    <a:lumOff val="25000"/>
                  </a:schemeClr>
                </a:solidFill>
                <a:latin typeface="Hiragino Sans W6" panose="020B0400000000000000" pitchFamily="34" charset="-128"/>
                <a:ea typeface="Hiragino Sans W6" panose="020B0400000000000000" pitchFamily="34" charset="-128"/>
              </a:rPr>
              <a:t> </a:t>
            </a:r>
            <a:r>
              <a:rPr lang="ja-JP" altLang="en-US" sz="1400" b="1">
                <a:solidFill>
                  <a:schemeClr val="tx1">
                    <a:lumMod val="75000"/>
                    <a:lumOff val="25000"/>
                  </a:schemeClr>
                </a:solidFill>
                <a:latin typeface="Hiragino Sans W6" panose="020B0400000000000000" pitchFamily="34" charset="-128"/>
                <a:ea typeface="Hiragino Sans W6" panose="020B0400000000000000" pitchFamily="34" charset="-128"/>
              </a:rPr>
              <a:t>ブレインスリープ</a:t>
            </a:r>
            <a:r>
              <a:rPr lang="en-US" altLang="ja-JP" sz="1100" b="1" dirty="0">
                <a:solidFill>
                  <a:schemeClr val="tx1">
                    <a:lumMod val="75000"/>
                    <a:lumOff val="25000"/>
                  </a:schemeClr>
                </a:solidFill>
                <a:latin typeface="Hiragino Sans W6" panose="020B0400000000000000" pitchFamily="34" charset="-128"/>
                <a:ea typeface="Hiragino Sans W6" panose="020B0400000000000000" pitchFamily="34" charset="-128"/>
              </a:rPr>
              <a:t> </a:t>
            </a:r>
            <a:r>
              <a:rPr lang="ja-JP" altLang="en-US" sz="1100" b="1">
                <a:solidFill>
                  <a:schemeClr val="tx1">
                    <a:lumMod val="75000"/>
                    <a:lumOff val="25000"/>
                  </a:schemeClr>
                </a:solidFill>
                <a:latin typeface="Hiragino Sans W6" panose="020B0400000000000000" pitchFamily="34" charset="-128"/>
                <a:ea typeface="Hiragino Sans W6" panose="020B0400000000000000" pitchFamily="34" charset="-128"/>
              </a:rPr>
              <a:t>様</a:t>
            </a:r>
            <a:endParaRPr lang="en-US" altLang="ja-JP" sz="1100" b="1" dirty="0">
              <a:solidFill>
                <a:schemeClr val="tx1">
                  <a:lumMod val="75000"/>
                  <a:lumOff val="25000"/>
                </a:schemeClr>
              </a:solidFill>
              <a:latin typeface="Hiragino Sans W6" panose="020B0400000000000000" pitchFamily="34" charset="-128"/>
              <a:ea typeface="Hiragino Sans W6" panose="020B0400000000000000" pitchFamily="34" charset="-128"/>
            </a:endParaRPr>
          </a:p>
        </p:txBody>
      </p:sp>
      <p:sp>
        <p:nvSpPr>
          <p:cNvPr id="10" name="テキスト ボックス 9">
            <a:extLst>
              <a:ext uri="{FF2B5EF4-FFF2-40B4-BE49-F238E27FC236}">
                <a16:creationId xmlns:a16="http://schemas.microsoft.com/office/drawing/2014/main" id="{B99F69F7-56D3-4B8C-E541-E69B1187F803}"/>
              </a:ext>
            </a:extLst>
          </p:cNvPr>
          <p:cNvSpPr txBox="1"/>
          <p:nvPr/>
        </p:nvSpPr>
        <p:spPr>
          <a:xfrm>
            <a:off x="4419662" y="1241974"/>
            <a:ext cx="3072971" cy="382862"/>
          </a:xfrm>
          <a:prstGeom prst="rect">
            <a:avLst/>
          </a:prstGeom>
          <a:noFill/>
          <a:effectLst/>
        </p:spPr>
        <p:txBody>
          <a:bodyPr wrap="square" rtlCol="0">
            <a:spAutoFit/>
          </a:bodyPr>
          <a:lstStyle/>
          <a:p>
            <a:pPr>
              <a:lnSpc>
                <a:spcPct val="150000"/>
              </a:lnSpc>
            </a:pPr>
            <a:r>
              <a:rPr lang="en-US" altLang="ja-JP" sz="1400" b="1" dirty="0">
                <a:solidFill>
                  <a:schemeClr val="tx1">
                    <a:lumMod val="75000"/>
                    <a:lumOff val="25000"/>
                  </a:schemeClr>
                </a:solidFill>
                <a:latin typeface="Hiragino Sans W6" panose="020B0400000000000000" pitchFamily="34" charset="-128"/>
                <a:ea typeface="Hiragino Sans W6" panose="020B0400000000000000" pitchFamily="34" charset="-128"/>
              </a:rPr>
              <a:t>Yoom </a:t>
            </a:r>
            <a:r>
              <a:rPr lang="ja-JP" altLang="en-US" sz="1400" b="1">
                <a:solidFill>
                  <a:schemeClr val="tx1">
                    <a:lumMod val="75000"/>
                    <a:lumOff val="25000"/>
                  </a:schemeClr>
                </a:solidFill>
                <a:latin typeface="Hiragino Sans W6" panose="020B0400000000000000" pitchFamily="34" charset="-128"/>
                <a:ea typeface="Hiragino Sans W6" panose="020B0400000000000000" pitchFamily="34" charset="-128"/>
              </a:rPr>
              <a:t>株式会社</a:t>
            </a:r>
            <a:r>
              <a:rPr lang="en-US" altLang="ja-JP" sz="1400" b="1" dirty="0">
                <a:solidFill>
                  <a:schemeClr val="tx1">
                    <a:lumMod val="75000"/>
                    <a:lumOff val="25000"/>
                  </a:schemeClr>
                </a:solidFill>
                <a:latin typeface="Hiragino Sans W6" panose="020B0400000000000000" pitchFamily="34" charset="-128"/>
                <a:ea typeface="Hiragino Sans W6" panose="020B0400000000000000" pitchFamily="34" charset="-128"/>
              </a:rPr>
              <a:t> </a:t>
            </a:r>
            <a:r>
              <a:rPr lang="ja-JP" altLang="en-US" sz="1100" b="1">
                <a:solidFill>
                  <a:schemeClr val="tx1">
                    <a:lumMod val="75000"/>
                    <a:lumOff val="25000"/>
                  </a:schemeClr>
                </a:solidFill>
                <a:latin typeface="Hiragino Sans W6" panose="020B0400000000000000" pitchFamily="34" charset="-128"/>
                <a:ea typeface="Hiragino Sans W6" panose="020B0400000000000000" pitchFamily="34" charset="-128"/>
              </a:rPr>
              <a:t>様</a:t>
            </a:r>
            <a:endParaRPr lang="en-US" altLang="ja-JP" sz="1100" b="1" dirty="0">
              <a:solidFill>
                <a:schemeClr val="tx1">
                  <a:lumMod val="75000"/>
                  <a:lumOff val="25000"/>
                </a:schemeClr>
              </a:solidFill>
              <a:latin typeface="Hiragino Sans W6" panose="020B0400000000000000" pitchFamily="34" charset="-128"/>
              <a:ea typeface="Hiragino Sans W6" panose="020B0400000000000000" pitchFamily="34" charset="-128"/>
            </a:endParaRPr>
          </a:p>
        </p:txBody>
      </p:sp>
      <p:sp>
        <p:nvSpPr>
          <p:cNvPr id="26" name="テキスト ボックス 25">
            <a:extLst>
              <a:ext uri="{FF2B5EF4-FFF2-40B4-BE49-F238E27FC236}">
                <a16:creationId xmlns:a16="http://schemas.microsoft.com/office/drawing/2014/main" id="{1103015F-9B96-BE70-FEF6-1E72FA27E3EB}"/>
              </a:ext>
            </a:extLst>
          </p:cNvPr>
          <p:cNvSpPr txBox="1"/>
          <p:nvPr/>
        </p:nvSpPr>
        <p:spPr>
          <a:xfrm>
            <a:off x="8129035" y="1244667"/>
            <a:ext cx="3718295" cy="377539"/>
          </a:xfrm>
          <a:prstGeom prst="rect">
            <a:avLst/>
          </a:prstGeom>
          <a:noFill/>
          <a:effectLst/>
        </p:spPr>
        <p:txBody>
          <a:bodyPr wrap="square" rtlCol="0">
            <a:spAutoFit/>
          </a:bodyPr>
          <a:lstStyle/>
          <a:p>
            <a:pPr>
              <a:lnSpc>
                <a:spcPct val="150000"/>
              </a:lnSpc>
            </a:pPr>
            <a:r>
              <a:rPr lang="ja-JP" altLang="en-US" sz="1400" b="1">
                <a:solidFill>
                  <a:schemeClr val="tx1">
                    <a:lumMod val="75000"/>
                    <a:lumOff val="25000"/>
                  </a:schemeClr>
                </a:solidFill>
                <a:latin typeface="Hiragino Sans W6" panose="020B0400000000000000" pitchFamily="34" charset="-128"/>
                <a:ea typeface="Hiragino Sans W6" panose="020B0400000000000000" pitchFamily="34" charset="-128"/>
              </a:rPr>
              <a:t>サミー</a:t>
            </a:r>
            <a:r>
              <a:rPr lang="es-419" altLang="ja-JP" sz="1400" b="1" dirty="0">
                <a:solidFill>
                  <a:schemeClr val="tx1">
                    <a:lumMod val="75000"/>
                    <a:lumOff val="25000"/>
                  </a:schemeClr>
                </a:solidFill>
                <a:latin typeface="Hiragino Sans W6" panose="020B0400000000000000" pitchFamily="34" charset="-128"/>
                <a:ea typeface="Hiragino Sans W6" panose="020B0400000000000000" pitchFamily="34" charset="-128"/>
              </a:rPr>
              <a:t> </a:t>
            </a:r>
            <a:r>
              <a:rPr lang="ja-JP" altLang="en-US" sz="1400" b="1">
                <a:solidFill>
                  <a:schemeClr val="tx1">
                    <a:lumMod val="75000"/>
                    <a:lumOff val="25000"/>
                  </a:schemeClr>
                </a:solidFill>
                <a:latin typeface="Hiragino Sans W6" panose="020B0400000000000000" pitchFamily="34" charset="-128"/>
                <a:ea typeface="Hiragino Sans W6" panose="020B0400000000000000" pitchFamily="34" charset="-128"/>
              </a:rPr>
              <a:t>株式会社</a:t>
            </a:r>
            <a:r>
              <a:rPr lang="en-US" altLang="ja-JP" sz="1400" b="1" dirty="0">
                <a:solidFill>
                  <a:schemeClr val="tx1">
                    <a:lumMod val="75000"/>
                    <a:lumOff val="25000"/>
                  </a:schemeClr>
                </a:solidFill>
                <a:latin typeface="Hiragino Sans W6" panose="020B0400000000000000" pitchFamily="34" charset="-128"/>
                <a:ea typeface="Hiragino Sans W6" panose="020B0400000000000000" pitchFamily="34" charset="-128"/>
              </a:rPr>
              <a:t> </a:t>
            </a:r>
            <a:r>
              <a:rPr lang="ja-JP" altLang="en-US" sz="1100" b="1">
                <a:solidFill>
                  <a:schemeClr val="tx1">
                    <a:lumMod val="75000"/>
                    <a:lumOff val="25000"/>
                  </a:schemeClr>
                </a:solidFill>
                <a:latin typeface="Hiragino Sans W6" panose="020B0400000000000000" pitchFamily="34" charset="-128"/>
                <a:ea typeface="Hiragino Sans W6" panose="020B0400000000000000" pitchFamily="34" charset="-128"/>
              </a:rPr>
              <a:t>様</a:t>
            </a:r>
            <a:endParaRPr lang="en-US" altLang="ja-JP" sz="1100" b="1" dirty="0">
              <a:solidFill>
                <a:schemeClr val="tx1">
                  <a:lumMod val="75000"/>
                  <a:lumOff val="25000"/>
                </a:schemeClr>
              </a:solidFill>
              <a:latin typeface="Hiragino Sans W6" panose="020B0400000000000000" pitchFamily="34" charset="-128"/>
              <a:ea typeface="Hiragino Sans W6" panose="020B0400000000000000" pitchFamily="34" charset="-128"/>
            </a:endParaRPr>
          </a:p>
        </p:txBody>
      </p:sp>
      <p:pic>
        <p:nvPicPr>
          <p:cNvPr id="5" name="図 4" descr="黒い背景に白い文字がある&#10;&#10;中程度の精度で自動的に生成された説明">
            <a:extLst>
              <a:ext uri="{FF2B5EF4-FFF2-40B4-BE49-F238E27FC236}">
                <a16:creationId xmlns:a16="http://schemas.microsoft.com/office/drawing/2014/main" id="{3927F137-50F7-31D8-B1A2-A0E56F1F28C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220572" y="6026259"/>
            <a:ext cx="998858" cy="317072"/>
          </a:xfrm>
          <a:prstGeom prst="rect">
            <a:avLst/>
          </a:prstGeom>
        </p:spPr>
      </p:pic>
      <p:sp>
        <p:nvSpPr>
          <p:cNvPr id="14" name="スライド番号プレースホルダ 3">
            <a:extLst>
              <a:ext uri="{FF2B5EF4-FFF2-40B4-BE49-F238E27FC236}">
                <a16:creationId xmlns:a16="http://schemas.microsoft.com/office/drawing/2014/main" id="{4D96F677-02E5-E420-07F5-6955177F2E5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27</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pic>
        <p:nvPicPr>
          <p:cNvPr id="15" name="図 14">
            <a:extLst>
              <a:ext uri="{FF2B5EF4-FFF2-40B4-BE49-F238E27FC236}">
                <a16:creationId xmlns:a16="http://schemas.microsoft.com/office/drawing/2014/main" id="{747C5E2C-B026-288F-10F6-21F069D29D9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236228" y="1726649"/>
            <a:ext cx="3719548" cy="4064314"/>
          </a:xfrm>
          <a:prstGeom prst="rect">
            <a:avLst/>
          </a:prstGeom>
        </p:spPr>
      </p:pic>
      <p:sp>
        <p:nvSpPr>
          <p:cNvPr id="20" name="テキスト ボックス 19">
            <a:extLst>
              <a:ext uri="{FF2B5EF4-FFF2-40B4-BE49-F238E27FC236}">
                <a16:creationId xmlns:a16="http://schemas.microsoft.com/office/drawing/2014/main" id="{A3F8E83C-8083-5CDF-B240-1F03F45BF5DB}"/>
              </a:ext>
            </a:extLst>
          </p:cNvPr>
          <p:cNvSpPr txBox="1"/>
          <p:nvPr/>
        </p:nvSpPr>
        <p:spPr>
          <a:xfrm>
            <a:off x="8982541" y="5810332"/>
            <a:ext cx="1807746" cy="3418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u="none" strike="noStrike" kern="1200" cap="none" spc="0" normalizeH="0" baseline="0" noProof="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4"/>
              </a:rPr>
              <a:t>詳しくはこちら</a:t>
            </a:r>
            <a:r>
              <a:rPr kumimoji="1" lang="en-US" altLang="ja-JP" sz="1200" b="1" u="none" strike="noStrike" kern="1200" cap="none" spc="0" normalizeH="0" baseline="0" noProof="0" dirty="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4"/>
              </a:rPr>
              <a:t> 〉</a:t>
            </a:r>
            <a:endParaRPr lang="es-419" altLang="ja-JP" sz="1600" b="1" dirty="0">
              <a:latin typeface="Hiragino Sans W6" panose="020B0400000000000000" pitchFamily="34" charset="-128"/>
              <a:ea typeface="Hiragino Sans W6" panose="020B0400000000000000" pitchFamily="34" charset="-128"/>
            </a:endParaRPr>
          </a:p>
        </p:txBody>
      </p:sp>
      <p:sp>
        <p:nvSpPr>
          <p:cNvPr id="23" name="テキスト ボックス 22">
            <a:extLst>
              <a:ext uri="{FF2B5EF4-FFF2-40B4-BE49-F238E27FC236}">
                <a16:creationId xmlns:a16="http://schemas.microsoft.com/office/drawing/2014/main" id="{948BB47E-ECEB-DE1A-4E22-28E0C1B096F8}"/>
              </a:ext>
            </a:extLst>
          </p:cNvPr>
          <p:cNvSpPr txBox="1"/>
          <p:nvPr/>
        </p:nvSpPr>
        <p:spPr>
          <a:xfrm>
            <a:off x="5192125" y="5810332"/>
            <a:ext cx="1807746" cy="3418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u="none" strike="noStrike" kern="1200" cap="none" spc="0" normalizeH="0" baseline="0" noProof="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5"/>
              </a:rPr>
              <a:t>詳しくはこちら</a:t>
            </a:r>
            <a:r>
              <a:rPr kumimoji="1" lang="en-US" altLang="ja-JP" sz="1200" b="1" u="none" strike="noStrike" kern="1200" cap="none" spc="0" normalizeH="0" baseline="0" noProof="0" dirty="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5"/>
              </a:rPr>
              <a:t> 〉</a:t>
            </a:r>
            <a:endParaRPr lang="es-419" altLang="ja-JP" sz="1600" b="1" dirty="0">
              <a:latin typeface="Hiragino Sans W6" panose="020B0400000000000000" pitchFamily="34" charset="-128"/>
              <a:ea typeface="Hiragino Sans W6" panose="020B0400000000000000" pitchFamily="34" charset="-128"/>
            </a:endParaRPr>
          </a:p>
        </p:txBody>
      </p:sp>
      <p:sp>
        <p:nvSpPr>
          <p:cNvPr id="24" name="テキスト ボックス 23">
            <a:extLst>
              <a:ext uri="{FF2B5EF4-FFF2-40B4-BE49-F238E27FC236}">
                <a16:creationId xmlns:a16="http://schemas.microsoft.com/office/drawing/2014/main" id="{D84E5D10-3235-92E2-0E17-A9116743F8BF}"/>
              </a:ext>
            </a:extLst>
          </p:cNvPr>
          <p:cNvSpPr txBox="1"/>
          <p:nvPr/>
        </p:nvSpPr>
        <p:spPr>
          <a:xfrm>
            <a:off x="1401713" y="5810332"/>
            <a:ext cx="1807746" cy="3418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u="none" strike="noStrike" kern="1200" cap="none" spc="0" normalizeH="0" baseline="0" noProof="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6"/>
              </a:rPr>
              <a:t>詳しくはこちら</a:t>
            </a:r>
            <a:r>
              <a:rPr kumimoji="1" lang="en-US" altLang="ja-JP" sz="1200" b="1" u="none" strike="noStrike" kern="1200" cap="none" spc="0" normalizeH="0" baseline="0" noProof="0" dirty="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6"/>
              </a:rPr>
              <a:t> 〉</a:t>
            </a:r>
            <a:endParaRPr lang="es-419" altLang="ja-JP" sz="1600" b="1" dirty="0">
              <a:latin typeface="Hiragino Sans W6" panose="020B0400000000000000" pitchFamily="34" charset="-128"/>
              <a:ea typeface="Hiragino Sans W6" panose="020B0400000000000000" pitchFamily="34" charset="-128"/>
            </a:endParaRPr>
          </a:p>
        </p:txBody>
      </p:sp>
      <p:sp>
        <p:nvSpPr>
          <p:cNvPr id="2" name="テキスト ボックス 1">
            <a:extLst>
              <a:ext uri="{FF2B5EF4-FFF2-40B4-BE49-F238E27FC236}">
                <a16:creationId xmlns:a16="http://schemas.microsoft.com/office/drawing/2014/main" id="{6B2C26F2-A738-D92E-74AC-33CA8A558C19}"/>
              </a:ext>
            </a:extLst>
          </p:cNvPr>
          <p:cNvSpPr txBox="1"/>
          <p:nvPr/>
        </p:nvSpPr>
        <p:spPr>
          <a:xfrm>
            <a:off x="432249" y="220661"/>
            <a:ext cx="6800748" cy="646331"/>
          </a:xfrm>
          <a:prstGeom prst="rect">
            <a:avLst/>
          </a:prstGeom>
          <a:noFill/>
          <a:effectLst/>
        </p:spPr>
        <p:txBody>
          <a:bodyPr wrap="square" rtlCol="0">
            <a:spAutoFit/>
          </a:bodyPr>
          <a:lstStyle/>
          <a:p>
            <a:r>
              <a:rPr lang="en-US" altLang="ja-JP" sz="3600" b="1" dirty="0">
                <a:solidFill>
                  <a:srgbClr val="FE5519"/>
                </a:solidFill>
                <a:latin typeface="DIN Alternate" panose="020B0500000000000000" pitchFamily="34" charset="0"/>
                <a:ea typeface="Hiragino Sans W6" panose="020B0400000000000000" pitchFamily="34" charset="-128"/>
              </a:rPr>
              <a:t>CASE STUDY</a:t>
            </a:r>
          </a:p>
        </p:txBody>
      </p:sp>
      <p:sp>
        <p:nvSpPr>
          <p:cNvPr id="4" name="正方形/長方形 3">
            <a:extLst>
              <a:ext uri="{FF2B5EF4-FFF2-40B4-BE49-F238E27FC236}">
                <a16:creationId xmlns:a16="http://schemas.microsoft.com/office/drawing/2014/main" id="{336AC4BB-69E5-1C42-6792-3CA1C8C130D8}"/>
              </a:ext>
            </a:extLst>
          </p:cNvPr>
          <p:cNvSpPr/>
          <p:nvPr/>
        </p:nvSpPr>
        <p:spPr>
          <a:xfrm>
            <a:off x="7783167" y="6444502"/>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April to June 2025 │ </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pic>
        <p:nvPicPr>
          <p:cNvPr id="6" name="図 5">
            <a:extLst>
              <a:ext uri="{FF2B5EF4-FFF2-40B4-BE49-F238E27FC236}">
                <a16:creationId xmlns:a16="http://schemas.microsoft.com/office/drawing/2014/main" id="{397C2D10-63C2-2158-1984-003E900E4ECA}"/>
              </a:ext>
            </a:extLst>
          </p:cNvPr>
          <p:cNvPicPr>
            <a:picLocks noChangeAspect="1"/>
          </p:cNvPicPr>
          <p:nvPr/>
        </p:nvPicPr>
        <p:blipFill>
          <a:blip r:embed="rId7"/>
          <a:srcRect l="3112" t="225" b="4463"/>
          <a:stretch/>
        </p:blipFill>
        <p:spPr>
          <a:xfrm>
            <a:off x="585065" y="1726650"/>
            <a:ext cx="3651162" cy="4064314"/>
          </a:xfrm>
          <a:prstGeom prst="rect">
            <a:avLst/>
          </a:prstGeom>
        </p:spPr>
      </p:pic>
      <p:grpSp>
        <p:nvGrpSpPr>
          <p:cNvPr id="9" name="グループ化 8">
            <a:extLst>
              <a:ext uri="{FF2B5EF4-FFF2-40B4-BE49-F238E27FC236}">
                <a16:creationId xmlns:a16="http://schemas.microsoft.com/office/drawing/2014/main" id="{36F78173-B04A-671E-2259-1A262765C1A5}"/>
              </a:ext>
            </a:extLst>
          </p:cNvPr>
          <p:cNvGrpSpPr/>
          <p:nvPr/>
        </p:nvGrpSpPr>
        <p:grpSpPr>
          <a:xfrm>
            <a:off x="7936387" y="1724019"/>
            <a:ext cx="3670547" cy="4064314"/>
            <a:chOff x="7936387" y="1724019"/>
            <a:chExt cx="3670547" cy="4064314"/>
          </a:xfrm>
        </p:grpSpPr>
        <p:pic>
          <p:nvPicPr>
            <p:cNvPr id="8" name="図 7">
              <a:extLst>
                <a:ext uri="{FF2B5EF4-FFF2-40B4-BE49-F238E27FC236}">
                  <a16:creationId xmlns:a16="http://schemas.microsoft.com/office/drawing/2014/main" id="{FB7A92AD-C90E-33AF-C11F-AD5892682DE7}"/>
                </a:ext>
              </a:extLst>
            </p:cNvPr>
            <p:cNvPicPr>
              <a:picLocks noChangeAspect="1"/>
            </p:cNvPicPr>
            <p:nvPr/>
          </p:nvPicPr>
          <p:blipFill>
            <a:blip r:embed="rId8"/>
            <a:srcRect l="66697" r="31835"/>
            <a:stretch/>
          </p:blipFill>
          <p:spPr>
            <a:xfrm>
              <a:off x="7955772" y="1724019"/>
              <a:ext cx="3651162" cy="4064314"/>
            </a:xfrm>
            <a:prstGeom prst="rect">
              <a:avLst/>
            </a:prstGeom>
          </p:spPr>
        </p:pic>
        <p:pic>
          <p:nvPicPr>
            <p:cNvPr id="7" name="図 6">
              <a:extLst>
                <a:ext uri="{FF2B5EF4-FFF2-40B4-BE49-F238E27FC236}">
                  <a16:creationId xmlns:a16="http://schemas.microsoft.com/office/drawing/2014/main" id="{D942F9CE-CEE7-B554-E803-5B41ADCA64B8}"/>
                </a:ext>
              </a:extLst>
            </p:cNvPr>
            <p:cNvPicPr>
              <a:picLocks noChangeAspect="1"/>
            </p:cNvPicPr>
            <p:nvPr/>
          </p:nvPicPr>
          <p:blipFill>
            <a:blip r:embed="rId9"/>
            <a:srcRect r="1876"/>
            <a:stretch/>
          </p:blipFill>
          <p:spPr>
            <a:xfrm>
              <a:off x="7936387" y="1759855"/>
              <a:ext cx="3670547" cy="3996000"/>
            </a:xfrm>
            <a:prstGeom prst="rect">
              <a:avLst/>
            </a:prstGeom>
          </p:spPr>
        </p:pic>
      </p:grpSp>
      <p:pic>
        <p:nvPicPr>
          <p:cNvPr id="12" name="図 11">
            <a:extLst>
              <a:ext uri="{FF2B5EF4-FFF2-40B4-BE49-F238E27FC236}">
                <a16:creationId xmlns:a16="http://schemas.microsoft.com/office/drawing/2014/main" id="{F76B6133-E653-AF43-3897-59D41D544608}"/>
              </a:ext>
            </a:extLst>
          </p:cNvPr>
          <p:cNvPicPr>
            <a:picLocks noChangeAspect="1"/>
          </p:cNvPicPr>
          <p:nvPr/>
        </p:nvPicPr>
        <p:blipFill>
          <a:blip r:embed="rId10"/>
          <a:srcRect l="6758" t="3486" r="869" b="1814"/>
          <a:stretch/>
        </p:blipFill>
        <p:spPr>
          <a:xfrm>
            <a:off x="599872" y="1729683"/>
            <a:ext cx="3636355" cy="4064314"/>
          </a:xfrm>
          <a:prstGeom prst="rect">
            <a:avLst/>
          </a:prstGeom>
        </p:spPr>
      </p:pic>
      <p:pic>
        <p:nvPicPr>
          <p:cNvPr id="16" name="図 15">
            <a:extLst>
              <a:ext uri="{FF2B5EF4-FFF2-40B4-BE49-F238E27FC236}">
                <a16:creationId xmlns:a16="http://schemas.microsoft.com/office/drawing/2014/main" id="{39566CD1-69E6-F3D5-DCD7-8612F838D9C1}"/>
              </a:ext>
            </a:extLst>
          </p:cNvPr>
          <p:cNvPicPr>
            <a:picLocks noChangeAspect="1"/>
          </p:cNvPicPr>
          <p:nvPr/>
        </p:nvPicPr>
        <p:blipFill>
          <a:blip r:embed="rId11"/>
          <a:srcRect l="33125" r="33303"/>
          <a:stretch/>
        </p:blipFill>
        <p:spPr>
          <a:xfrm>
            <a:off x="4236227" y="1747168"/>
            <a:ext cx="3700159" cy="3944771"/>
          </a:xfrm>
          <a:prstGeom prst="rect">
            <a:avLst/>
          </a:prstGeom>
        </p:spPr>
      </p:pic>
      <p:pic>
        <p:nvPicPr>
          <p:cNvPr id="17" name="図 16">
            <a:extLst>
              <a:ext uri="{FF2B5EF4-FFF2-40B4-BE49-F238E27FC236}">
                <a16:creationId xmlns:a16="http://schemas.microsoft.com/office/drawing/2014/main" id="{0A04697E-A1B6-B79E-FEAC-3B0C7ADC69E8}"/>
              </a:ext>
            </a:extLst>
          </p:cNvPr>
          <p:cNvPicPr>
            <a:picLocks noChangeAspect="1"/>
          </p:cNvPicPr>
          <p:nvPr/>
        </p:nvPicPr>
        <p:blipFill>
          <a:blip r:embed="rId12"/>
          <a:srcRect t="2570" r="2898" b="736"/>
          <a:stretch/>
        </p:blipFill>
        <p:spPr>
          <a:xfrm>
            <a:off x="7936386" y="1720985"/>
            <a:ext cx="3718295" cy="4073012"/>
          </a:xfrm>
          <a:prstGeom prst="rect">
            <a:avLst/>
          </a:prstGeom>
        </p:spPr>
      </p:pic>
      <p:sp>
        <p:nvSpPr>
          <p:cNvPr id="18" name="対角する 2 つの角を切り取った四角形 17">
            <a:extLst>
              <a:ext uri="{FF2B5EF4-FFF2-40B4-BE49-F238E27FC236}">
                <a16:creationId xmlns:a16="http://schemas.microsoft.com/office/drawing/2014/main" id="{CABCA99E-8339-A640-601F-37F45B15583B}"/>
              </a:ext>
            </a:extLst>
          </p:cNvPr>
          <p:cNvSpPr/>
          <p:nvPr/>
        </p:nvSpPr>
        <p:spPr>
          <a:xfrm flipH="1">
            <a:off x="635051" y="1067766"/>
            <a:ext cx="1283516"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spc="600">
                <a:latin typeface="Hiragino Sans W4" panose="020B0400000000000000" pitchFamily="34" charset="-128"/>
                <a:ea typeface="Hiragino Sans W4" panose="020B0400000000000000" pitchFamily="34" charset="-128"/>
              </a:rPr>
              <a:t>高級寝具</a:t>
            </a:r>
          </a:p>
        </p:txBody>
      </p:sp>
      <p:sp>
        <p:nvSpPr>
          <p:cNvPr id="19" name="対角する 2 つの角を切り取った四角形 18">
            <a:extLst>
              <a:ext uri="{FF2B5EF4-FFF2-40B4-BE49-F238E27FC236}">
                <a16:creationId xmlns:a16="http://schemas.microsoft.com/office/drawing/2014/main" id="{978E82B4-05A0-ADA4-62DF-CC51598C9338}"/>
              </a:ext>
            </a:extLst>
          </p:cNvPr>
          <p:cNvSpPr/>
          <p:nvPr/>
        </p:nvSpPr>
        <p:spPr>
          <a:xfrm flipH="1">
            <a:off x="4493216" y="1070151"/>
            <a:ext cx="1602784"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spc="600" dirty="0">
                <a:latin typeface="Hiragino Sans W4" panose="020B0400000000000000" pitchFamily="34" charset="-128"/>
                <a:ea typeface="Hiragino Sans W4" panose="020B0400000000000000" pitchFamily="34" charset="-128"/>
              </a:rPr>
              <a:t>BtoB</a:t>
            </a:r>
            <a:endParaRPr lang="ja-JP" altLang="en-US" sz="1100" spc="600">
              <a:latin typeface="Hiragino Sans W4" panose="020B0400000000000000" pitchFamily="34" charset="-128"/>
              <a:ea typeface="Hiragino Sans W4" panose="020B0400000000000000" pitchFamily="34" charset="-128"/>
            </a:endParaRPr>
          </a:p>
        </p:txBody>
      </p:sp>
      <p:sp>
        <p:nvSpPr>
          <p:cNvPr id="21" name="対角する 2 つの角を切り取った四角形 20">
            <a:extLst>
              <a:ext uri="{FF2B5EF4-FFF2-40B4-BE49-F238E27FC236}">
                <a16:creationId xmlns:a16="http://schemas.microsoft.com/office/drawing/2014/main" id="{2E1C7F75-EE01-CDEE-7CFB-57A985089B1B}"/>
              </a:ext>
            </a:extLst>
          </p:cNvPr>
          <p:cNvSpPr/>
          <p:nvPr/>
        </p:nvSpPr>
        <p:spPr>
          <a:xfrm flipH="1">
            <a:off x="8204273" y="1067766"/>
            <a:ext cx="1962340"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spc="300">
                <a:latin typeface="Hiragino Sans W4" panose="020B0400000000000000" pitchFamily="34" charset="-128"/>
                <a:ea typeface="Hiragino Sans W4" panose="020B0400000000000000" pitchFamily="34" charset="-128"/>
              </a:rPr>
              <a:t>エンタメ／ギャンブル</a:t>
            </a:r>
          </a:p>
        </p:txBody>
      </p:sp>
    </p:spTree>
    <p:extLst>
      <p:ext uri="{BB962C8B-B14F-4D97-AF65-F5344CB8AC3E}">
        <p14:creationId xmlns:p14="http://schemas.microsoft.com/office/powerpoint/2010/main" val="3413226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MENU</a:t>
            </a:r>
          </a:p>
        </p:txBody>
      </p:sp>
      <p:sp>
        <p:nvSpPr>
          <p:cNvPr id="2" name="スライド番号プレースホルダ 3">
            <a:extLst>
              <a:ext uri="{FF2B5EF4-FFF2-40B4-BE49-F238E27FC236}">
                <a16:creationId xmlns:a16="http://schemas.microsoft.com/office/drawing/2014/main" id="{8E971D10-5C9A-764B-F474-A167D845ED79}"/>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28</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3" name="正方形/長方形 2">
            <a:extLst>
              <a:ext uri="{FF2B5EF4-FFF2-40B4-BE49-F238E27FC236}">
                <a16:creationId xmlns:a16="http://schemas.microsoft.com/office/drawing/2014/main" id="{500121D3-41D3-2CB9-1BA8-0D4D04669D86}"/>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690679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天井, 屋内, オレンジ, 部屋 が含まれている画像&#10;&#10;自動的に生成された説明">
            <a:extLst>
              <a:ext uri="{FF2B5EF4-FFF2-40B4-BE49-F238E27FC236}">
                <a16:creationId xmlns:a16="http://schemas.microsoft.com/office/drawing/2014/main" id="{BE91C3F5-7E42-EF4F-9EF6-5448DE03A7E1}"/>
              </a:ext>
            </a:extLst>
          </p:cNvPr>
          <p:cNvPicPr>
            <a:picLocks noChangeAspect="1"/>
          </p:cNvPicPr>
          <p:nvPr/>
        </p:nvPicPr>
        <p:blipFill>
          <a:blip r:embed="rId3"/>
          <a:stretch>
            <a:fillRect/>
          </a:stretch>
        </p:blipFill>
        <p:spPr>
          <a:xfrm>
            <a:off x="4796456" y="0"/>
            <a:ext cx="7455940" cy="6858000"/>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rotWithShape="1">
          <a:blip r:embed="rId4"/>
          <a:srcRect/>
          <a:stretch/>
        </p:blipFill>
        <p:spPr>
          <a:xfrm>
            <a:off x="-1" y="0"/>
            <a:ext cx="4955059" cy="6858000"/>
          </a:xfrm>
          <a:prstGeom prst="rect">
            <a:avLst/>
          </a:prstGeom>
        </p:spPr>
      </p:pic>
      <p:sp>
        <p:nvSpPr>
          <p:cNvPr id="2" name="正方形/長方形 1">
            <a:extLst>
              <a:ext uri="{FF2B5EF4-FFF2-40B4-BE49-F238E27FC236}">
                <a16:creationId xmlns:a16="http://schemas.microsoft.com/office/drawing/2014/main" id="{B7FC0771-5689-5F4E-A4FB-583AA796DAE0}"/>
              </a:ext>
            </a:extLst>
          </p:cNvPr>
          <p:cNvSpPr/>
          <p:nvPr/>
        </p:nvSpPr>
        <p:spPr>
          <a:xfrm>
            <a:off x="4202814" y="0"/>
            <a:ext cx="3671778"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7" name="正方形/長方形 56">
            <a:extLst>
              <a:ext uri="{FF2B5EF4-FFF2-40B4-BE49-F238E27FC236}">
                <a16:creationId xmlns:a16="http://schemas.microsoft.com/office/drawing/2014/main" id="{B3064673-2AAF-CA42-997E-512654EFCD08}"/>
              </a:ext>
            </a:extLst>
          </p:cNvPr>
          <p:cNvSpPr/>
          <p:nvPr/>
        </p:nvSpPr>
        <p:spPr>
          <a:xfrm>
            <a:off x="4202814" y="677122"/>
            <a:ext cx="1974659" cy="50695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6527800"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MENU</a:t>
            </a:r>
          </a:p>
        </p:txBody>
      </p:sp>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9" name="テキスト ボックス 38">
            <a:extLst>
              <a:ext uri="{FF2B5EF4-FFF2-40B4-BE49-F238E27FC236}">
                <a16:creationId xmlns:a16="http://schemas.microsoft.com/office/drawing/2014/main" id="{FF31F477-EB00-6A4D-B2FC-6DCDD3FE4D19}"/>
              </a:ext>
            </a:extLst>
          </p:cNvPr>
          <p:cNvSpPr txBox="1"/>
          <p:nvPr/>
        </p:nvSpPr>
        <p:spPr>
          <a:xfrm>
            <a:off x="1031404" y="1235313"/>
            <a:ext cx="1461648" cy="307777"/>
          </a:xfrm>
          <a:prstGeom prst="rect">
            <a:avLst/>
          </a:prstGeom>
          <a:noFill/>
          <a:effectLst/>
        </p:spPr>
        <p:txBody>
          <a:bodyPr wrap="square" rtlCol="0">
            <a:spAutoFit/>
          </a:bodyPr>
          <a:lstStyle/>
          <a:p>
            <a:r>
              <a:rPr lang="ja-JP" altLang="en-US" sz="1400">
                <a:solidFill>
                  <a:schemeClr val="bg1"/>
                </a:solidFill>
                <a:latin typeface="Hiragino Sans W3" panose="020B0400000000000000" pitchFamily="34" charset="-128"/>
                <a:ea typeface="Hiragino Sans W3" panose="020B0400000000000000" pitchFamily="34" charset="-128"/>
              </a:rPr>
              <a:t>ロール設定</a:t>
            </a:r>
            <a:endParaRPr lang="en-US" altLang="ja-JP" sz="1400" dirty="0">
              <a:solidFill>
                <a:schemeClr val="bg1"/>
              </a:solidFill>
              <a:latin typeface="Hiragino Sans W3" panose="020B0400000000000000" pitchFamily="34" charset="-128"/>
              <a:ea typeface="Hiragino Sans W3" panose="020B0400000000000000" pitchFamily="34" charset="-128"/>
            </a:endParaRPr>
          </a:p>
        </p:txBody>
      </p:sp>
      <p:sp>
        <p:nvSpPr>
          <p:cNvPr id="41" name="テキスト ボックス 40">
            <a:extLst>
              <a:ext uri="{FF2B5EF4-FFF2-40B4-BE49-F238E27FC236}">
                <a16:creationId xmlns:a16="http://schemas.microsoft.com/office/drawing/2014/main" id="{6D3ECFA3-FDA0-6345-A0E8-E38EBA842A08}"/>
              </a:ext>
            </a:extLst>
          </p:cNvPr>
          <p:cNvSpPr txBox="1"/>
          <p:nvPr/>
        </p:nvSpPr>
        <p:spPr>
          <a:xfrm>
            <a:off x="971516" y="1458816"/>
            <a:ext cx="1366285" cy="1015663"/>
          </a:xfrm>
          <a:prstGeom prst="rect">
            <a:avLst/>
          </a:prstGeom>
          <a:noFill/>
          <a:effectLst/>
        </p:spPr>
        <p:txBody>
          <a:bodyPr wrap="square" rtlCol="0">
            <a:spAutoFit/>
          </a:bodyPr>
          <a:lstStyle/>
          <a:p>
            <a:r>
              <a:rPr lang="en-US" altLang="ja-JP" sz="6000" b="1" dirty="0">
                <a:solidFill>
                  <a:schemeClr val="bg1"/>
                </a:solidFill>
                <a:latin typeface="DIN Alternate" panose="020B0500000000000000" pitchFamily="34" charset="0"/>
                <a:ea typeface="Hiragino Sans W6" panose="020B0400000000000000" pitchFamily="34" charset="-128"/>
              </a:rPr>
              <a:t>360</a:t>
            </a:r>
            <a:endParaRPr lang="en-US" altLang="ja-JP" sz="5400" b="1" dirty="0">
              <a:solidFill>
                <a:schemeClr val="bg1"/>
              </a:solidFill>
              <a:latin typeface="DIN Alternate" panose="020B0500000000000000" pitchFamily="34" charset="0"/>
              <a:ea typeface="Hiragino Sans W6" panose="020B0400000000000000" pitchFamily="34" charset="-128"/>
            </a:endParaRPr>
          </a:p>
        </p:txBody>
      </p:sp>
      <p:sp>
        <p:nvSpPr>
          <p:cNvPr id="42" name="テキスト ボックス 41">
            <a:extLst>
              <a:ext uri="{FF2B5EF4-FFF2-40B4-BE49-F238E27FC236}">
                <a16:creationId xmlns:a16="http://schemas.microsoft.com/office/drawing/2014/main" id="{9105AF11-DD92-2A48-B4F1-09C407BDDF54}"/>
              </a:ext>
            </a:extLst>
          </p:cNvPr>
          <p:cNvSpPr txBox="1"/>
          <p:nvPr/>
        </p:nvSpPr>
        <p:spPr>
          <a:xfrm>
            <a:off x="2197652" y="1874703"/>
            <a:ext cx="724474" cy="369332"/>
          </a:xfrm>
          <a:prstGeom prst="rect">
            <a:avLst/>
          </a:prstGeom>
          <a:noFill/>
          <a:effectLst/>
        </p:spPr>
        <p:txBody>
          <a:bodyPr wrap="square" rtlCol="0">
            <a:spAutoFit/>
          </a:bodyPr>
          <a:lstStyle/>
          <a:p>
            <a:r>
              <a:rPr lang="ja-JP" altLang="en-US">
                <a:solidFill>
                  <a:schemeClr val="bg1"/>
                </a:solidFill>
                <a:latin typeface="Hiragino Sans W4" panose="020B0400000000000000" pitchFamily="34" charset="-128"/>
                <a:ea typeface="Hiragino Sans W4" panose="020B0400000000000000" pitchFamily="34" charset="-128"/>
              </a:rPr>
              <a:t>秒</a:t>
            </a:r>
            <a:endParaRPr lang="en-US" altLang="ja-JP" dirty="0">
              <a:solidFill>
                <a:schemeClr val="bg1"/>
              </a:solidFill>
              <a:latin typeface="Hiragino Sans W4" panose="020B0400000000000000" pitchFamily="34" charset="-128"/>
              <a:ea typeface="Hiragino Sans W4" panose="020B0400000000000000" pitchFamily="34" charset="-128"/>
            </a:endParaRPr>
          </a:p>
        </p:txBody>
      </p:sp>
      <p:sp>
        <p:nvSpPr>
          <p:cNvPr id="43" name="テキスト ボックス 42">
            <a:extLst>
              <a:ext uri="{FF2B5EF4-FFF2-40B4-BE49-F238E27FC236}">
                <a16:creationId xmlns:a16="http://schemas.microsoft.com/office/drawing/2014/main" id="{1D7802DF-194C-3748-B6EF-C0C8CC94905D}"/>
              </a:ext>
            </a:extLst>
          </p:cNvPr>
          <p:cNvSpPr txBox="1"/>
          <p:nvPr/>
        </p:nvSpPr>
        <p:spPr>
          <a:xfrm>
            <a:off x="1019120" y="2369709"/>
            <a:ext cx="3443515" cy="184666"/>
          </a:xfrm>
          <a:prstGeom prst="rect">
            <a:avLst/>
          </a:prstGeom>
          <a:noFill/>
          <a:effectLst/>
        </p:spPr>
        <p:txBody>
          <a:bodyPr wrap="square" rtlCol="0">
            <a:spAutoFit/>
          </a:bodyPr>
          <a:lstStyle/>
          <a:p>
            <a:r>
              <a:rPr lang="en-US" altLang="ja-JP" sz="600" dirty="0">
                <a:solidFill>
                  <a:schemeClr val="bg1"/>
                </a:solidFill>
                <a:latin typeface="Hiragino Sans W1" panose="020B0400000000000000" pitchFamily="34" charset="-128"/>
                <a:ea typeface="Hiragino Sans W1" panose="020B0400000000000000" pitchFamily="34" charset="-128"/>
              </a:rPr>
              <a:t>※</a:t>
            </a:r>
            <a:r>
              <a:rPr lang="ja-JP" altLang="en-US" sz="600">
                <a:solidFill>
                  <a:schemeClr val="bg1"/>
                </a:solidFill>
                <a:latin typeface="Hiragino Sans W1" panose="020B0400000000000000" pitchFamily="34" charset="-128"/>
                <a:ea typeface="Hiragino Sans W1" panose="020B0400000000000000" pitchFamily="34" charset="-128"/>
              </a:rPr>
              <a:t>平均滞在時間</a:t>
            </a:r>
            <a:r>
              <a:rPr lang="en-US" altLang="ja-JP" sz="600" dirty="0">
                <a:solidFill>
                  <a:schemeClr val="bg1"/>
                </a:solidFill>
                <a:latin typeface="Hiragino Sans W1" panose="020B0400000000000000" pitchFamily="34" charset="-128"/>
                <a:ea typeface="Hiragino Sans W1" panose="020B0400000000000000" pitchFamily="34" charset="-128"/>
              </a:rPr>
              <a:t>5.8</a:t>
            </a:r>
            <a:r>
              <a:rPr lang="ja-JP" altLang="en-US" sz="600">
                <a:solidFill>
                  <a:schemeClr val="bg1"/>
                </a:solidFill>
                <a:latin typeface="Hiragino Sans W1" panose="020B0400000000000000" pitchFamily="34" charset="-128"/>
                <a:ea typeface="Hiragino Sans W1" panose="020B0400000000000000" pitchFamily="34" charset="-128"/>
              </a:rPr>
              <a:t>分のため</a:t>
            </a:r>
            <a:r>
              <a:rPr lang="en-US" altLang="ja-JP" sz="600" dirty="0">
                <a:solidFill>
                  <a:schemeClr val="bg1"/>
                </a:solidFill>
                <a:latin typeface="Hiragino Sans W1" panose="020B0400000000000000" pitchFamily="34" charset="-128"/>
                <a:ea typeface="Hiragino Sans W1" panose="020B0400000000000000" pitchFamily="34" charset="-128"/>
              </a:rPr>
              <a:t>1</a:t>
            </a:r>
            <a:r>
              <a:rPr lang="ja-JP" altLang="en-US" sz="600">
                <a:solidFill>
                  <a:schemeClr val="bg1"/>
                </a:solidFill>
                <a:latin typeface="Hiragino Sans W1" panose="020B0400000000000000" pitchFamily="34" charset="-128"/>
                <a:ea typeface="Hiragino Sans W1" panose="020B0400000000000000" pitchFamily="34" charset="-128"/>
              </a:rPr>
              <a:t>ロール</a:t>
            </a:r>
            <a:r>
              <a:rPr lang="en-US" altLang="ja-JP" sz="600" dirty="0">
                <a:solidFill>
                  <a:schemeClr val="bg1"/>
                </a:solidFill>
                <a:latin typeface="Hiragino Sans W1" panose="020B0400000000000000" pitchFamily="34" charset="-128"/>
                <a:ea typeface="Hiragino Sans W1" panose="020B0400000000000000" pitchFamily="34" charset="-128"/>
              </a:rPr>
              <a:t>6</a:t>
            </a:r>
            <a:r>
              <a:rPr lang="ja-JP" altLang="en-US" sz="600">
                <a:solidFill>
                  <a:schemeClr val="bg1"/>
                </a:solidFill>
                <a:latin typeface="Hiragino Sans W1" panose="020B0400000000000000" pitchFamily="34" charset="-128"/>
                <a:ea typeface="Hiragino Sans W1" panose="020B0400000000000000" pitchFamily="34" charset="-128"/>
              </a:rPr>
              <a:t>分（</a:t>
            </a:r>
            <a:r>
              <a:rPr lang="en-US" altLang="ja-JP" sz="600" dirty="0">
                <a:solidFill>
                  <a:schemeClr val="bg1"/>
                </a:solidFill>
                <a:latin typeface="Hiragino Sans W1" panose="020B0400000000000000" pitchFamily="34" charset="-128"/>
                <a:ea typeface="Hiragino Sans W1" panose="020B0400000000000000" pitchFamily="34" charset="-128"/>
              </a:rPr>
              <a:t>360</a:t>
            </a:r>
            <a:r>
              <a:rPr lang="ja-JP" altLang="en-US" sz="600">
                <a:solidFill>
                  <a:schemeClr val="bg1"/>
                </a:solidFill>
                <a:latin typeface="Hiragino Sans W1" panose="020B0400000000000000" pitchFamily="34" charset="-128"/>
                <a:ea typeface="Hiragino Sans W1" panose="020B0400000000000000" pitchFamily="34" charset="-128"/>
              </a:rPr>
              <a:t>秒）設定となります</a:t>
            </a:r>
            <a:endParaRPr lang="en-US" altLang="ja-JP" sz="600" dirty="0">
              <a:solidFill>
                <a:schemeClr val="bg1"/>
              </a:solidFill>
              <a:latin typeface="Hiragino Sans W1" panose="020B0400000000000000" pitchFamily="34" charset="-128"/>
              <a:ea typeface="Hiragino Sans W1" panose="020B0400000000000000" pitchFamily="34" charset="-128"/>
            </a:endParaRPr>
          </a:p>
        </p:txBody>
      </p:sp>
      <p:grpSp>
        <p:nvGrpSpPr>
          <p:cNvPr id="44" name="グループ化 43">
            <a:extLst>
              <a:ext uri="{FF2B5EF4-FFF2-40B4-BE49-F238E27FC236}">
                <a16:creationId xmlns:a16="http://schemas.microsoft.com/office/drawing/2014/main" id="{20063997-9D93-3F4E-99CD-08FF06E5F101}"/>
              </a:ext>
            </a:extLst>
          </p:cNvPr>
          <p:cNvGrpSpPr/>
          <p:nvPr/>
        </p:nvGrpSpPr>
        <p:grpSpPr>
          <a:xfrm>
            <a:off x="859765" y="2965799"/>
            <a:ext cx="3773285" cy="3511555"/>
            <a:chOff x="5824227" y="1227385"/>
            <a:chExt cx="3376924" cy="3511555"/>
          </a:xfrm>
        </p:grpSpPr>
        <p:sp>
          <p:nvSpPr>
            <p:cNvPr id="45" name="正方形/長方形 44">
              <a:extLst>
                <a:ext uri="{FF2B5EF4-FFF2-40B4-BE49-F238E27FC236}">
                  <a16:creationId xmlns:a16="http://schemas.microsoft.com/office/drawing/2014/main" id="{00A282C0-E0BD-7C44-8E8A-7F3861F45F93}"/>
                </a:ext>
              </a:extLst>
            </p:cNvPr>
            <p:cNvSpPr/>
            <p:nvPr/>
          </p:nvSpPr>
          <p:spPr>
            <a:xfrm>
              <a:off x="6015617" y="1238961"/>
              <a:ext cx="737361" cy="349279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chemeClr val="bg1"/>
                  </a:solidFill>
                  <a:latin typeface="DIN Alternate" panose="020B0500000000000000" pitchFamily="34" charset="0"/>
                  <a:ea typeface="Hiragino Sans W6" panose="020B0400000000000000" pitchFamily="34" charset="-128"/>
                </a:rPr>
                <a:t>6min</a:t>
              </a:r>
              <a:endParaRPr lang="ja-JP" altLang="en-US" sz="1600" spc="200">
                <a:ln w="31750">
                  <a:noFill/>
                </a:ln>
                <a:solidFill>
                  <a:schemeClr val="bg1"/>
                </a:solidFill>
                <a:latin typeface="DIN Alternate" panose="020B0500000000000000" pitchFamily="34" charset="0"/>
                <a:ea typeface="Hiragino Sans W6" panose="020B0400000000000000" pitchFamily="34" charset="-128"/>
              </a:endParaRPr>
            </a:p>
          </p:txBody>
        </p:sp>
        <p:sp>
          <p:nvSpPr>
            <p:cNvPr id="46" name="正方形/長方形 45">
              <a:extLst>
                <a:ext uri="{FF2B5EF4-FFF2-40B4-BE49-F238E27FC236}">
                  <a16:creationId xmlns:a16="http://schemas.microsoft.com/office/drawing/2014/main" id="{71C57A4B-E906-2948-BABA-985E343BDA6B}"/>
                </a:ext>
              </a:extLst>
            </p:cNvPr>
            <p:cNvSpPr/>
            <p:nvPr/>
          </p:nvSpPr>
          <p:spPr>
            <a:xfrm>
              <a:off x="6899829" y="1227385"/>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①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47" name="正方形/長方形 46">
              <a:extLst>
                <a:ext uri="{FF2B5EF4-FFF2-40B4-BE49-F238E27FC236}">
                  <a16:creationId xmlns:a16="http://schemas.microsoft.com/office/drawing/2014/main" id="{CA3DF395-E1CF-EA4C-A7A0-7BB16BA77E6B}"/>
                </a:ext>
              </a:extLst>
            </p:cNvPr>
            <p:cNvSpPr/>
            <p:nvPr/>
          </p:nvSpPr>
          <p:spPr>
            <a:xfrm>
              <a:off x="6899829" y="1677332"/>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②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48" name="正方形/長方形 47">
              <a:extLst>
                <a:ext uri="{FF2B5EF4-FFF2-40B4-BE49-F238E27FC236}">
                  <a16:creationId xmlns:a16="http://schemas.microsoft.com/office/drawing/2014/main" id="{42F5C279-EBA8-F446-8E12-F63AAE872D4E}"/>
                </a:ext>
              </a:extLst>
            </p:cNvPr>
            <p:cNvSpPr/>
            <p:nvPr/>
          </p:nvSpPr>
          <p:spPr>
            <a:xfrm>
              <a:off x="6899829" y="2127279"/>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③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49" name="正方形/長方形 48">
              <a:extLst>
                <a:ext uri="{FF2B5EF4-FFF2-40B4-BE49-F238E27FC236}">
                  <a16:creationId xmlns:a16="http://schemas.microsoft.com/office/drawing/2014/main" id="{50260457-8541-214D-B08A-20F9DC838AA7}"/>
                </a:ext>
              </a:extLst>
            </p:cNvPr>
            <p:cNvSpPr/>
            <p:nvPr/>
          </p:nvSpPr>
          <p:spPr>
            <a:xfrm>
              <a:off x="6899829" y="2577226"/>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④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50" name="正方形/長方形 49">
              <a:extLst>
                <a:ext uri="{FF2B5EF4-FFF2-40B4-BE49-F238E27FC236}">
                  <a16:creationId xmlns:a16="http://schemas.microsoft.com/office/drawing/2014/main" id="{21CC7338-345D-F646-81AE-ED0ADD92DFFD}"/>
                </a:ext>
              </a:extLst>
            </p:cNvPr>
            <p:cNvSpPr/>
            <p:nvPr/>
          </p:nvSpPr>
          <p:spPr>
            <a:xfrm>
              <a:off x="6899829" y="3027173"/>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⑤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51" name="正方形/長方形 50">
              <a:extLst>
                <a:ext uri="{FF2B5EF4-FFF2-40B4-BE49-F238E27FC236}">
                  <a16:creationId xmlns:a16="http://schemas.microsoft.com/office/drawing/2014/main" id="{E892A18A-6498-FF40-9671-62EA9C23A5F7}"/>
                </a:ext>
              </a:extLst>
            </p:cNvPr>
            <p:cNvSpPr/>
            <p:nvPr/>
          </p:nvSpPr>
          <p:spPr>
            <a:xfrm>
              <a:off x="6899829" y="3477120"/>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⑥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53" name="正方形/長方形 52">
              <a:extLst>
                <a:ext uri="{FF2B5EF4-FFF2-40B4-BE49-F238E27FC236}">
                  <a16:creationId xmlns:a16="http://schemas.microsoft.com/office/drawing/2014/main" id="{2A3B4C6A-B572-0643-A70A-45B3E5342CF6}"/>
                </a:ext>
              </a:extLst>
            </p:cNvPr>
            <p:cNvSpPr/>
            <p:nvPr/>
          </p:nvSpPr>
          <p:spPr>
            <a:xfrm>
              <a:off x="6899829" y="4377011"/>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AD⑫</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cxnSp>
          <p:nvCxnSpPr>
            <p:cNvPr id="54" name="直線矢印コネクタ 53">
              <a:extLst>
                <a:ext uri="{FF2B5EF4-FFF2-40B4-BE49-F238E27FC236}">
                  <a16:creationId xmlns:a16="http://schemas.microsoft.com/office/drawing/2014/main" id="{D46A4D54-06F2-7242-A195-F0F961BCEC54}"/>
                </a:ext>
              </a:extLst>
            </p:cNvPr>
            <p:cNvCxnSpPr>
              <a:cxnSpLocks/>
            </p:cNvCxnSpPr>
            <p:nvPr/>
          </p:nvCxnSpPr>
          <p:spPr>
            <a:xfrm>
              <a:off x="5824227" y="1238961"/>
              <a:ext cx="0" cy="349997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59" name="テキスト ボックス 58">
            <a:extLst>
              <a:ext uri="{FF2B5EF4-FFF2-40B4-BE49-F238E27FC236}">
                <a16:creationId xmlns:a16="http://schemas.microsoft.com/office/drawing/2014/main" id="{2E3757D5-C1CD-E944-A36D-35C871F97617}"/>
              </a:ext>
            </a:extLst>
          </p:cNvPr>
          <p:cNvSpPr txBox="1"/>
          <p:nvPr/>
        </p:nvSpPr>
        <p:spPr>
          <a:xfrm>
            <a:off x="2791901" y="1235313"/>
            <a:ext cx="1461648" cy="307777"/>
          </a:xfrm>
          <a:prstGeom prst="rect">
            <a:avLst/>
          </a:prstGeom>
          <a:noFill/>
          <a:effectLst/>
        </p:spPr>
        <p:txBody>
          <a:bodyPr wrap="square" rtlCol="0">
            <a:spAutoFit/>
          </a:bodyPr>
          <a:lstStyle/>
          <a:p>
            <a:r>
              <a:rPr lang="ja-JP" altLang="en-US" sz="1400">
                <a:solidFill>
                  <a:schemeClr val="bg1"/>
                </a:solidFill>
                <a:latin typeface="Hiragino Sans W3" panose="020B0400000000000000" pitchFamily="34" charset="-128"/>
                <a:ea typeface="Hiragino Sans W3" panose="020B0400000000000000" pitchFamily="34" charset="-128"/>
              </a:rPr>
              <a:t>音声配信</a:t>
            </a:r>
            <a:endParaRPr lang="en-US" altLang="ja-JP" sz="1400" dirty="0">
              <a:solidFill>
                <a:schemeClr val="bg1"/>
              </a:solidFill>
              <a:latin typeface="Hiragino Sans W3" panose="020B0400000000000000" pitchFamily="34" charset="-128"/>
              <a:ea typeface="Hiragino Sans W3" panose="020B0400000000000000" pitchFamily="34" charset="-128"/>
            </a:endParaRPr>
          </a:p>
        </p:txBody>
      </p:sp>
      <p:sp>
        <p:nvSpPr>
          <p:cNvPr id="60" name="テキスト ボックス 59">
            <a:extLst>
              <a:ext uri="{FF2B5EF4-FFF2-40B4-BE49-F238E27FC236}">
                <a16:creationId xmlns:a16="http://schemas.microsoft.com/office/drawing/2014/main" id="{21C19DBF-FE6E-544E-9A69-27A8F73FCD6F}"/>
              </a:ext>
            </a:extLst>
          </p:cNvPr>
          <p:cNvSpPr txBox="1"/>
          <p:nvPr/>
        </p:nvSpPr>
        <p:spPr>
          <a:xfrm>
            <a:off x="3811717" y="1434904"/>
            <a:ext cx="449935" cy="923330"/>
          </a:xfrm>
          <a:prstGeom prst="rect">
            <a:avLst/>
          </a:prstGeom>
          <a:noFill/>
          <a:effectLst/>
        </p:spPr>
        <p:txBody>
          <a:bodyPr wrap="square" rtlCol="0">
            <a:spAutoFit/>
          </a:bodyPr>
          <a:lstStyle/>
          <a:p>
            <a:r>
              <a:rPr lang="ja-JP" altLang="en-US">
                <a:solidFill>
                  <a:schemeClr val="bg1"/>
                </a:solidFill>
                <a:latin typeface="Hiragino Sans W4" panose="020B0400000000000000" pitchFamily="34" charset="-128"/>
                <a:ea typeface="Hiragino Sans W4" panose="020B0400000000000000" pitchFamily="34" charset="-128"/>
              </a:rPr>
              <a:t>音声有</a:t>
            </a:r>
            <a:endParaRPr lang="en-US" altLang="ja-JP" dirty="0">
              <a:solidFill>
                <a:schemeClr val="bg1"/>
              </a:solidFill>
              <a:latin typeface="Hiragino Sans W4" panose="020B0400000000000000" pitchFamily="34" charset="-128"/>
              <a:ea typeface="Hiragino Sans W4" panose="020B0400000000000000" pitchFamily="34" charset="-128"/>
            </a:endParaRPr>
          </a:p>
        </p:txBody>
      </p:sp>
      <p:sp>
        <p:nvSpPr>
          <p:cNvPr id="61" name="テキスト ボックス 60">
            <a:extLst>
              <a:ext uri="{FF2B5EF4-FFF2-40B4-BE49-F238E27FC236}">
                <a16:creationId xmlns:a16="http://schemas.microsoft.com/office/drawing/2014/main" id="{5C9CA977-7223-A64B-A6D5-A3DC7837065F}"/>
              </a:ext>
            </a:extLst>
          </p:cNvPr>
          <p:cNvSpPr txBox="1"/>
          <p:nvPr/>
        </p:nvSpPr>
        <p:spPr>
          <a:xfrm>
            <a:off x="2732013" y="1458816"/>
            <a:ext cx="1529659" cy="1015663"/>
          </a:xfrm>
          <a:prstGeom prst="rect">
            <a:avLst/>
          </a:prstGeom>
          <a:noFill/>
          <a:effectLst/>
        </p:spPr>
        <p:txBody>
          <a:bodyPr wrap="square" rtlCol="0">
            <a:spAutoFit/>
          </a:bodyPr>
          <a:lstStyle/>
          <a:p>
            <a:r>
              <a:rPr lang="en-US" altLang="ja-JP" sz="6000" b="1" dirty="0">
                <a:solidFill>
                  <a:schemeClr val="bg1"/>
                </a:solidFill>
                <a:latin typeface="DIN Alternate" panose="020B0500000000000000" pitchFamily="34" charset="0"/>
                <a:ea typeface="Hiragino Sans W6" panose="020B0400000000000000" pitchFamily="34" charset="-128"/>
              </a:rPr>
              <a:t>ON</a:t>
            </a:r>
            <a:endParaRPr lang="en-US" altLang="ja-JP" sz="5400" b="1" dirty="0">
              <a:solidFill>
                <a:schemeClr val="bg1"/>
              </a:solidFill>
              <a:latin typeface="DIN Alternate" panose="020B0500000000000000" pitchFamily="34" charset="0"/>
              <a:ea typeface="Hiragino Sans W6" panose="020B0400000000000000" pitchFamily="34" charset="-128"/>
            </a:endParaRPr>
          </a:p>
        </p:txBody>
      </p:sp>
      <p:grpSp>
        <p:nvGrpSpPr>
          <p:cNvPr id="5" name="グループ化 4">
            <a:extLst>
              <a:ext uri="{FF2B5EF4-FFF2-40B4-BE49-F238E27FC236}">
                <a16:creationId xmlns:a16="http://schemas.microsoft.com/office/drawing/2014/main" id="{1A9E44A0-11B2-4448-A12D-3517F5D061E2}"/>
              </a:ext>
            </a:extLst>
          </p:cNvPr>
          <p:cNvGrpSpPr/>
          <p:nvPr/>
        </p:nvGrpSpPr>
        <p:grpSpPr>
          <a:xfrm>
            <a:off x="3314388" y="5665283"/>
            <a:ext cx="65207" cy="361928"/>
            <a:chOff x="3316289" y="5717117"/>
            <a:chExt cx="48460" cy="283342"/>
          </a:xfrm>
        </p:grpSpPr>
        <p:sp>
          <p:nvSpPr>
            <p:cNvPr id="3" name="円/楕円 2">
              <a:extLst>
                <a:ext uri="{FF2B5EF4-FFF2-40B4-BE49-F238E27FC236}">
                  <a16:creationId xmlns:a16="http://schemas.microsoft.com/office/drawing/2014/main" id="{B6795940-79F5-0247-BFBC-69488D1C2FF0}"/>
                </a:ext>
              </a:extLst>
            </p:cNvPr>
            <p:cNvSpPr/>
            <p:nvPr/>
          </p:nvSpPr>
          <p:spPr>
            <a:xfrm>
              <a:off x="3316289" y="5717117"/>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31" name="円/楕円 30">
              <a:extLst>
                <a:ext uri="{FF2B5EF4-FFF2-40B4-BE49-F238E27FC236}">
                  <a16:creationId xmlns:a16="http://schemas.microsoft.com/office/drawing/2014/main" id="{93ACB42B-2036-E647-A5FB-997EAA7CD768}"/>
                </a:ext>
              </a:extLst>
            </p:cNvPr>
            <p:cNvSpPr/>
            <p:nvPr/>
          </p:nvSpPr>
          <p:spPr>
            <a:xfrm>
              <a:off x="3316289" y="5828781"/>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32" name="円/楕円 31">
              <a:extLst>
                <a:ext uri="{FF2B5EF4-FFF2-40B4-BE49-F238E27FC236}">
                  <a16:creationId xmlns:a16="http://schemas.microsoft.com/office/drawing/2014/main" id="{D516C10E-E0E4-DA49-B159-2A6C6FAC43F0}"/>
                </a:ext>
              </a:extLst>
            </p:cNvPr>
            <p:cNvSpPr/>
            <p:nvPr/>
          </p:nvSpPr>
          <p:spPr>
            <a:xfrm>
              <a:off x="3316289" y="5940445"/>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grpSp>
      <p:sp>
        <p:nvSpPr>
          <p:cNvPr id="8" name="テキスト ボックス 7">
            <a:extLst>
              <a:ext uri="{FF2B5EF4-FFF2-40B4-BE49-F238E27FC236}">
                <a16:creationId xmlns:a16="http://schemas.microsoft.com/office/drawing/2014/main" id="{4C51D248-381C-4F9A-B117-8428E89E28D5}"/>
              </a:ext>
            </a:extLst>
          </p:cNvPr>
          <p:cNvSpPr txBox="1"/>
          <p:nvPr/>
        </p:nvSpPr>
        <p:spPr>
          <a:xfrm>
            <a:off x="5744461" y="5330863"/>
            <a:ext cx="6372111" cy="954107"/>
          </a:xfrm>
          <a:prstGeom prst="rect">
            <a:avLst/>
          </a:prstGeom>
          <a:noFill/>
          <a:effectLst/>
        </p:spPr>
        <p:txBody>
          <a:bodyPr wrap="square" rtlCol="0">
            <a:spAutoFit/>
          </a:bodyPr>
          <a:lstStyle/>
          <a:p>
            <a:r>
              <a:rPr lang="ja-JP" altLang="en-US" sz="2000" b="1">
                <a:solidFill>
                  <a:schemeClr val="bg1"/>
                </a:solidFill>
                <a:latin typeface="DIN Alternate" panose="020B0500000000000000" pitchFamily="34" charset="0"/>
                <a:ea typeface="Hiragino Sans W7" panose="020B0400000000000000" pitchFamily="34" charset="-128"/>
              </a:rPr>
              <a:t>喫煙所</a:t>
            </a:r>
            <a:r>
              <a:rPr lang="en-US" altLang="ja-JP" sz="2000" b="1" dirty="0">
                <a:solidFill>
                  <a:schemeClr val="bg1"/>
                </a:solidFill>
                <a:latin typeface="DIN Alternate" panose="020B0500000000000000" pitchFamily="34" charset="0"/>
                <a:ea typeface="Hiragino Sans W7" panose="020B0400000000000000" pitchFamily="34" charset="-128"/>
              </a:rPr>
              <a:t> </a:t>
            </a:r>
            <a:r>
              <a:rPr lang="en-US" altLang="ja-JP" sz="2800" b="1" dirty="0">
                <a:solidFill>
                  <a:schemeClr val="bg1"/>
                </a:solidFill>
                <a:latin typeface="DIN Alternate" panose="020B0500000000000000" pitchFamily="34" charset="0"/>
                <a:ea typeface="Hiragino Sans W7" panose="020B0400000000000000" pitchFamily="34" charset="-128"/>
              </a:rPr>
              <a:t>1 </a:t>
            </a:r>
            <a:r>
              <a:rPr lang="ja-JP" altLang="en-US" sz="2000" b="1">
                <a:solidFill>
                  <a:schemeClr val="bg1"/>
                </a:solidFill>
                <a:latin typeface="DIN Alternate" panose="020B0500000000000000" pitchFamily="34" charset="0"/>
                <a:ea typeface="Hiragino Sans W7" panose="020B0400000000000000" pitchFamily="34" charset="-128"/>
              </a:rPr>
              <a:t>回利用あたりの</a:t>
            </a:r>
            <a:endParaRPr lang="en-US" altLang="ja-JP" sz="2000" b="1" dirty="0">
              <a:solidFill>
                <a:schemeClr val="bg1"/>
              </a:solidFill>
              <a:latin typeface="DIN Alternate" panose="020B0500000000000000" pitchFamily="34" charset="0"/>
              <a:ea typeface="Hiragino Sans W7" panose="020B0400000000000000" pitchFamily="34" charset="-128"/>
            </a:endParaRPr>
          </a:p>
          <a:p>
            <a:r>
              <a:rPr lang="ja-JP" altLang="en-US" sz="2000" b="1">
                <a:solidFill>
                  <a:schemeClr val="bg1"/>
                </a:solidFill>
                <a:latin typeface="DIN Alternate" panose="020B0500000000000000" pitchFamily="34" charset="0"/>
                <a:ea typeface="Hiragino Sans W7" panose="020B0400000000000000" pitchFamily="34" charset="-128"/>
              </a:rPr>
              <a:t>平均滞在</a:t>
            </a:r>
            <a:r>
              <a:rPr lang="ja-JP" altLang="en-US" sz="2800" b="1">
                <a:solidFill>
                  <a:schemeClr val="bg1"/>
                </a:solidFill>
                <a:latin typeface="DIN Alternate" panose="020B0500000000000000" pitchFamily="34" charset="0"/>
                <a:ea typeface="Hiragino Sans W7" panose="020B0400000000000000" pitchFamily="34" charset="-128"/>
              </a:rPr>
              <a:t> </a:t>
            </a:r>
            <a:r>
              <a:rPr lang="en-US" altLang="ja-JP" sz="2800" b="1" dirty="0">
                <a:solidFill>
                  <a:schemeClr val="bg1"/>
                </a:solidFill>
                <a:latin typeface="DIN Alternate" panose="020B0500000000000000" pitchFamily="34" charset="0"/>
                <a:ea typeface="Hiragino Sans W7" panose="020B0400000000000000" pitchFamily="34" charset="-128"/>
              </a:rPr>
              <a:t>6 </a:t>
            </a:r>
            <a:r>
              <a:rPr lang="ja-JP" altLang="en-US" sz="2000" b="1">
                <a:solidFill>
                  <a:schemeClr val="bg1"/>
                </a:solidFill>
                <a:latin typeface="DIN Alternate" panose="020B0500000000000000" pitchFamily="34" charset="0"/>
                <a:ea typeface="Hiragino Sans W7" panose="020B0400000000000000" pitchFamily="34" charset="-128"/>
              </a:rPr>
              <a:t>分</a:t>
            </a:r>
            <a:r>
              <a:rPr lang="en-US" altLang="ja-JP" sz="2800" b="1" dirty="0">
                <a:solidFill>
                  <a:schemeClr val="bg1"/>
                </a:solidFill>
                <a:latin typeface="DIN Alternate" panose="020B0500000000000000" pitchFamily="34" charset="0"/>
                <a:ea typeface="Hiragino Sans W7" panose="020B0400000000000000" pitchFamily="34" charset="-128"/>
              </a:rPr>
              <a:t> = 360 </a:t>
            </a:r>
            <a:r>
              <a:rPr lang="ja-JP" altLang="en-US" sz="2000" b="1">
                <a:solidFill>
                  <a:schemeClr val="bg1"/>
                </a:solidFill>
                <a:latin typeface="DIN Alternate" panose="020B0500000000000000" pitchFamily="34" charset="0"/>
                <a:ea typeface="Hiragino Sans W7" panose="020B0400000000000000" pitchFamily="34" charset="-128"/>
              </a:rPr>
              <a:t>秒</a:t>
            </a:r>
            <a:r>
              <a:rPr lang="en-US" altLang="ja-JP" sz="2000" b="1" dirty="0">
                <a:solidFill>
                  <a:schemeClr val="bg1"/>
                </a:solidFill>
                <a:latin typeface="DIN Alternate" panose="020B0500000000000000" pitchFamily="34" charset="0"/>
                <a:ea typeface="Hiragino Sans W7" panose="020B0400000000000000" pitchFamily="34" charset="-128"/>
              </a:rPr>
              <a:t> </a:t>
            </a:r>
            <a:r>
              <a:rPr lang="ja-JP" altLang="en-US" sz="2000" b="1">
                <a:solidFill>
                  <a:schemeClr val="bg1"/>
                </a:solidFill>
                <a:latin typeface="DIN Alternate" panose="020B0500000000000000" pitchFamily="34" charset="0"/>
                <a:ea typeface="Hiragino Sans W7" panose="020B0400000000000000" pitchFamily="34" charset="-128"/>
              </a:rPr>
              <a:t>を</a:t>
            </a:r>
            <a:r>
              <a:rPr lang="en-US" altLang="ja-JP" sz="2000" b="1" dirty="0">
                <a:solidFill>
                  <a:schemeClr val="bg1"/>
                </a:solidFill>
                <a:latin typeface="DIN Alternate" panose="020B0500000000000000" pitchFamily="34" charset="0"/>
                <a:ea typeface="Hiragino Sans W7" panose="020B0400000000000000" pitchFamily="34" charset="-128"/>
              </a:rPr>
              <a:t> </a:t>
            </a:r>
            <a:r>
              <a:rPr lang="en-US" altLang="ja-JP" sz="2800" b="1" dirty="0">
                <a:solidFill>
                  <a:schemeClr val="bg1"/>
                </a:solidFill>
                <a:latin typeface="DIN Alternate" panose="020B0500000000000000" pitchFamily="34" charset="0"/>
                <a:ea typeface="Hiragino Sans W7" panose="020B0400000000000000" pitchFamily="34" charset="-128"/>
              </a:rPr>
              <a:t>1 </a:t>
            </a:r>
            <a:r>
              <a:rPr lang="ja-JP" altLang="en-US" sz="2000" b="1">
                <a:solidFill>
                  <a:schemeClr val="bg1"/>
                </a:solidFill>
                <a:latin typeface="DIN Alternate" panose="020B0500000000000000" pitchFamily="34" charset="0"/>
                <a:ea typeface="Hiragino Sans W7" panose="020B0400000000000000" pitchFamily="34" charset="-128"/>
              </a:rPr>
              <a:t>ロールに設定</a:t>
            </a:r>
            <a:endParaRPr lang="en-US" altLang="ja-JP" sz="2000" b="1" dirty="0">
              <a:solidFill>
                <a:schemeClr val="bg1"/>
              </a:solidFill>
              <a:latin typeface="DIN Alternate" panose="020B0500000000000000" pitchFamily="34" charset="0"/>
              <a:ea typeface="Hiragino Sans W7" panose="020B0400000000000000" pitchFamily="34" charset="-128"/>
            </a:endParaRPr>
          </a:p>
        </p:txBody>
      </p:sp>
      <p:sp>
        <p:nvSpPr>
          <p:cNvPr id="4" name="スライド番号プレースホルダ 3">
            <a:extLst>
              <a:ext uri="{FF2B5EF4-FFF2-40B4-BE49-F238E27FC236}">
                <a16:creationId xmlns:a16="http://schemas.microsoft.com/office/drawing/2014/main" id="{5E4F6D72-2023-B1F2-F638-6D0D34B4B60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29</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6" name="正方形/長方形 5">
            <a:extLst>
              <a:ext uri="{FF2B5EF4-FFF2-40B4-BE49-F238E27FC236}">
                <a16:creationId xmlns:a16="http://schemas.microsoft.com/office/drawing/2014/main" id="{06CEF384-7431-A698-EB4D-F73C961A0478}"/>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881533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17650-4F94-ED27-8DB6-123DBED6DB13}"/>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2429DFE6-08CE-9697-2A20-AF4E38376CC3}"/>
              </a:ext>
            </a:extLst>
          </p:cNvPr>
          <p:cNvPicPr>
            <a:picLocks noChangeAspect="1"/>
          </p:cNvPicPr>
          <p:nvPr/>
        </p:nvPicPr>
        <p:blipFill>
          <a:blip r:embed="rId2"/>
          <a:stretch>
            <a:fillRect/>
          </a:stretch>
        </p:blipFill>
        <p:spPr>
          <a:xfrm>
            <a:off x="7654410" y="0"/>
            <a:ext cx="4537589" cy="6858000"/>
          </a:xfrm>
          <a:prstGeom prst="rect">
            <a:avLst/>
          </a:prstGeom>
        </p:spPr>
      </p:pic>
      <p:sp>
        <p:nvSpPr>
          <p:cNvPr id="17" name="テキスト ボックス 16">
            <a:extLst>
              <a:ext uri="{FF2B5EF4-FFF2-40B4-BE49-F238E27FC236}">
                <a16:creationId xmlns:a16="http://schemas.microsoft.com/office/drawing/2014/main" id="{11948196-8EEF-2B2C-A61E-9C378238E279}"/>
              </a:ext>
            </a:extLst>
          </p:cNvPr>
          <p:cNvSpPr txBox="1"/>
          <p:nvPr/>
        </p:nvSpPr>
        <p:spPr>
          <a:xfrm>
            <a:off x="432249" y="2643408"/>
            <a:ext cx="6933751" cy="1880964"/>
          </a:xfrm>
          <a:prstGeom prst="rect">
            <a:avLst/>
          </a:prstGeom>
        </p:spPr>
        <p:txBody>
          <a:bodyPr wrap="square" rtlCol="0">
            <a:spAutoFit/>
          </a:bodyPr>
          <a:lstStyle/>
          <a:p>
            <a:pPr defTabSz="1006543" fontAlgn="base">
              <a:lnSpc>
                <a:spcPct val="200000"/>
              </a:lnSpc>
              <a:spcBef>
                <a:spcPct val="0"/>
              </a:spcBef>
              <a:spcAft>
                <a:spcPct val="0"/>
              </a:spcAft>
            </a:pPr>
            <a:r>
              <a:rPr lang="ja-JP" altLang="en-US" sz="1199" spc="300">
                <a:solidFill>
                  <a:srgbClr val="575756"/>
                </a:solidFill>
                <a:latin typeface="Hiragino Sans W4" panose="020B0400000000000000" pitchFamily="34" charset="-128"/>
                <a:ea typeface="Hiragino Sans W4" panose="020B0400000000000000" pitchFamily="34" charset="-128"/>
              </a:rPr>
              <a:t>都内最大級</a:t>
            </a:r>
            <a:r>
              <a:rPr lang="en-US" altLang="ja-JP" sz="1000" dirty="0">
                <a:solidFill>
                  <a:srgbClr val="575756"/>
                </a:solidFill>
                <a:latin typeface="Hiragino Sans W4" panose="020B0400000000000000" pitchFamily="34" charset="-128"/>
                <a:ea typeface="Hiragino Sans W4" panose="020B0400000000000000" pitchFamily="34" charset="-128"/>
              </a:rPr>
              <a:t>(*1)  </a:t>
            </a:r>
            <a:r>
              <a:rPr lang="ja-JP" altLang="en-US" sz="1199" spc="300">
                <a:solidFill>
                  <a:srgbClr val="575756"/>
                </a:solidFill>
                <a:latin typeface="Hiragino Sans W4" panose="020B0400000000000000" pitchFamily="34" charset="-128"/>
                <a:ea typeface="Hiragino Sans W4" panose="020B0400000000000000" pitchFamily="34" charset="-128"/>
              </a:rPr>
              <a:t>のタクシーサイネージメディア</a:t>
            </a:r>
            <a:endParaRPr lang="en-US" altLang="ja-JP" sz="1199" spc="300" dirty="0">
              <a:solidFill>
                <a:srgbClr val="575756"/>
              </a:solidFill>
              <a:latin typeface="Hiragino Sans W4" panose="020B0400000000000000" pitchFamily="34" charset="-128"/>
              <a:ea typeface="Hiragino Sans W4" panose="020B0400000000000000" pitchFamily="34" charset="-128"/>
            </a:endParaRPr>
          </a:p>
          <a:p>
            <a:pPr defTabSz="1006543" fontAlgn="base">
              <a:lnSpc>
                <a:spcPct val="200000"/>
              </a:lnSpc>
              <a:spcBef>
                <a:spcPct val="0"/>
              </a:spcBef>
              <a:spcAft>
                <a:spcPct val="0"/>
              </a:spcAft>
            </a:pPr>
            <a:r>
              <a:rPr lang="ja-JP" altLang="en-US" sz="1199" spc="300">
                <a:solidFill>
                  <a:srgbClr val="575756"/>
                </a:solidFill>
                <a:latin typeface="Hiragino Sans W4" panose="020B0400000000000000" pitchFamily="34" charset="-128"/>
                <a:ea typeface="Hiragino Sans W4" panose="020B0400000000000000" pitchFamily="34" charset="-128"/>
              </a:rPr>
              <a:t>「</a:t>
            </a:r>
            <a:r>
              <a:rPr lang="en-US" altLang="ja-JP" sz="1199" spc="300" dirty="0">
                <a:solidFill>
                  <a:srgbClr val="575756"/>
                </a:solidFill>
                <a:latin typeface="Hiragino Sans W4" panose="020B0400000000000000" pitchFamily="34" charset="-128"/>
                <a:ea typeface="Hiragino Sans W4" panose="020B0400000000000000" pitchFamily="34" charset="-128"/>
              </a:rPr>
              <a:t>GROWTH</a:t>
            </a:r>
            <a:r>
              <a:rPr lang="ja-JP" altLang="en-US" sz="1199" spc="300">
                <a:solidFill>
                  <a:srgbClr val="575756"/>
                </a:solidFill>
                <a:latin typeface="Hiragino Sans W4" panose="020B0400000000000000" pitchFamily="34" charset="-128"/>
                <a:ea typeface="Hiragino Sans W4" panose="020B0400000000000000" pitchFamily="34" charset="-128"/>
              </a:rPr>
              <a:t>」の運営ノウハウをもつ株式会社ニューステクノロジーと、</a:t>
            </a:r>
            <a:endParaRPr lang="en-US" altLang="ja-JP" sz="1199" spc="300" dirty="0">
              <a:solidFill>
                <a:srgbClr val="575756"/>
              </a:solidFill>
              <a:latin typeface="Hiragino Sans W4" panose="020B0400000000000000" pitchFamily="34" charset="-128"/>
              <a:ea typeface="Hiragino Sans W4" panose="020B0400000000000000" pitchFamily="34" charset="-128"/>
            </a:endParaRPr>
          </a:p>
          <a:p>
            <a:pPr defTabSz="1006543" fontAlgn="base">
              <a:lnSpc>
                <a:spcPct val="200000"/>
              </a:lnSpc>
              <a:spcBef>
                <a:spcPct val="0"/>
              </a:spcBef>
              <a:spcAft>
                <a:spcPct val="0"/>
              </a:spcAft>
            </a:pPr>
            <a:r>
              <a:rPr lang="ja-JP" altLang="en-US" sz="1199" spc="300">
                <a:solidFill>
                  <a:srgbClr val="575756"/>
                </a:solidFill>
                <a:latin typeface="Hiragino Sans W4" panose="020B0400000000000000" pitchFamily="34" charset="-128"/>
                <a:ea typeface="Hiragino Sans W4" panose="020B0400000000000000" pitchFamily="34" charset="-128"/>
              </a:rPr>
              <a:t>心地よい分煙の実現を目指す喫煙所ブランド</a:t>
            </a:r>
            <a:endParaRPr lang="en-US" altLang="ja-JP" sz="1199" spc="300" dirty="0">
              <a:solidFill>
                <a:srgbClr val="575756"/>
              </a:solidFill>
              <a:latin typeface="Hiragino Sans W4" panose="020B0400000000000000" pitchFamily="34" charset="-128"/>
              <a:ea typeface="Hiragino Sans W4" panose="020B0400000000000000" pitchFamily="34" charset="-128"/>
            </a:endParaRPr>
          </a:p>
          <a:p>
            <a:pPr defTabSz="1006543" fontAlgn="base">
              <a:lnSpc>
                <a:spcPct val="200000"/>
              </a:lnSpc>
              <a:spcBef>
                <a:spcPct val="0"/>
              </a:spcBef>
              <a:spcAft>
                <a:spcPct val="0"/>
              </a:spcAft>
            </a:pPr>
            <a:r>
              <a:rPr lang="ja-JP" altLang="en-US" sz="1199" spc="300">
                <a:solidFill>
                  <a:srgbClr val="575756"/>
                </a:solidFill>
                <a:latin typeface="Hiragino Sans W4" panose="020B0400000000000000" pitchFamily="34" charset="-128"/>
                <a:ea typeface="Hiragino Sans W4" panose="020B0400000000000000" pitchFamily="34" charset="-128"/>
              </a:rPr>
              <a:t>「</a:t>
            </a:r>
            <a:r>
              <a:rPr lang="en-US" altLang="ja-JP" sz="1199" spc="300" dirty="0">
                <a:solidFill>
                  <a:srgbClr val="575756"/>
                </a:solidFill>
                <a:latin typeface="Hiragino Sans W4" panose="020B0400000000000000" pitchFamily="34" charset="-128"/>
                <a:ea typeface="Hiragino Sans W4" panose="020B0400000000000000" pitchFamily="34" charset="-128"/>
              </a:rPr>
              <a:t>THE TOBACCO</a:t>
            </a:r>
            <a:r>
              <a:rPr lang="ja-JP" altLang="en-US" sz="1199" spc="300">
                <a:solidFill>
                  <a:srgbClr val="575756"/>
                </a:solidFill>
                <a:latin typeface="Hiragino Sans W4" panose="020B0400000000000000" pitchFamily="34" charset="-128"/>
                <a:ea typeface="Hiragino Sans W4" panose="020B0400000000000000" pitchFamily="34" charset="-128"/>
              </a:rPr>
              <a:t>（ザ・タバコ）」を運営する株式会社コソドの協業による</a:t>
            </a:r>
            <a:endParaRPr lang="en-US" altLang="ja-JP" sz="1199" spc="300" dirty="0">
              <a:solidFill>
                <a:srgbClr val="575756"/>
              </a:solidFill>
              <a:latin typeface="Hiragino Sans W4" panose="020B0400000000000000" pitchFamily="34" charset="-128"/>
              <a:ea typeface="Hiragino Sans W4" panose="020B0400000000000000" pitchFamily="34" charset="-128"/>
            </a:endParaRPr>
          </a:p>
          <a:p>
            <a:pPr defTabSz="1006543" fontAlgn="base">
              <a:lnSpc>
                <a:spcPct val="200000"/>
              </a:lnSpc>
              <a:spcBef>
                <a:spcPct val="0"/>
              </a:spcBef>
              <a:spcAft>
                <a:spcPct val="0"/>
              </a:spcAft>
            </a:pPr>
            <a:r>
              <a:rPr lang="ja-JP" altLang="en-US" sz="1199" spc="300">
                <a:solidFill>
                  <a:srgbClr val="575756"/>
                </a:solidFill>
                <a:latin typeface="Hiragino Sans W4" panose="020B0400000000000000" pitchFamily="34" charset="-128"/>
                <a:ea typeface="Hiragino Sans W4" panose="020B0400000000000000" pitchFamily="34" charset="-128"/>
              </a:rPr>
              <a:t>オフィスビルの喫煙所サイネージに特化した国内</a:t>
            </a:r>
            <a:r>
              <a:rPr lang="en-US" altLang="ja-JP" sz="1199" spc="300" dirty="0">
                <a:solidFill>
                  <a:srgbClr val="575756"/>
                </a:solidFill>
                <a:latin typeface="Hiragino Sans W4" panose="020B0400000000000000" pitchFamily="34" charset="-128"/>
                <a:ea typeface="Hiragino Sans W4" panose="020B0400000000000000" pitchFamily="34" charset="-128"/>
              </a:rPr>
              <a:t>No.1</a:t>
            </a:r>
            <a:r>
              <a:rPr lang="ja-JP" altLang="en-US" sz="1199" spc="300">
                <a:solidFill>
                  <a:srgbClr val="575756"/>
                </a:solidFill>
                <a:latin typeface="Hiragino Sans W4" panose="020B0400000000000000" pitchFamily="34" charset="-128"/>
                <a:ea typeface="Hiragino Sans W4" panose="020B0400000000000000" pitchFamily="34" charset="-128"/>
              </a:rPr>
              <a:t>メディア</a:t>
            </a:r>
            <a:r>
              <a:rPr lang="en-US" altLang="ja-JP" sz="1000" dirty="0">
                <a:solidFill>
                  <a:srgbClr val="575756"/>
                </a:solidFill>
                <a:latin typeface="Hiragino Sans W4" panose="020B0400000000000000" pitchFamily="34" charset="-128"/>
                <a:ea typeface="Hiragino Sans W4" panose="020B0400000000000000" pitchFamily="34" charset="-128"/>
              </a:rPr>
              <a:t>(*2)</a:t>
            </a:r>
            <a:r>
              <a:rPr lang="ja-JP" altLang="en-US" sz="1199" spc="300">
                <a:solidFill>
                  <a:srgbClr val="575756"/>
                </a:solidFill>
                <a:latin typeface="Hiragino Sans W4" panose="020B0400000000000000" pitchFamily="34" charset="-128"/>
                <a:ea typeface="Hiragino Sans W4" panose="020B0400000000000000" pitchFamily="34" charset="-128"/>
              </a:rPr>
              <a:t>です。</a:t>
            </a:r>
          </a:p>
        </p:txBody>
      </p:sp>
      <p:pic>
        <p:nvPicPr>
          <p:cNvPr id="1026" name="Picture 2" descr="都内のオフィスビルと連携した喫煙所サイネージメディア「THE SMOKING ROOM VISION BREAK 」を始動｜株式会社ニューステクノロジーのプレスリリース">
            <a:extLst>
              <a:ext uri="{FF2B5EF4-FFF2-40B4-BE49-F238E27FC236}">
                <a16:creationId xmlns:a16="http://schemas.microsoft.com/office/drawing/2014/main" id="{A6CAAF9A-E652-AE2E-397D-F3321861F8D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52638" y="314954"/>
            <a:ext cx="2515882" cy="801211"/>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4F81671B-F8B8-BE07-73EC-CB74CF334ABA}"/>
              </a:ext>
            </a:extLst>
          </p:cNvPr>
          <p:cNvSpPr txBox="1"/>
          <p:nvPr/>
        </p:nvSpPr>
        <p:spPr>
          <a:xfrm>
            <a:off x="432248" y="6363545"/>
            <a:ext cx="6851201" cy="461665"/>
          </a:xfrm>
          <a:prstGeom prst="rect">
            <a:avLst/>
          </a:prstGeom>
          <a:noFill/>
        </p:spPr>
        <p:txBody>
          <a:bodyPr wrap="square">
            <a:spAutoFit/>
          </a:bodyPr>
          <a:lstStyle/>
          <a:p>
            <a:r>
              <a:rPr lang="en-US" altLang="ja-JP" sz="800" dirty="0">
                <a:solidFill>
                  <a:schemeClr val="bg1">
                    <a:lumMod val="50000"/>
                  </a:schemeClr>
                </a:solidFill>
                <a:latin typeface="Hiragino Sans W4" panose="020B0400000000000000" pitchFamily="34" charset="-128"/>
                <a:ea typeface="Hiragino Sans W4" panose="020B0400000000000000" pitchFamily="34" charset="-128"/>
              </a:rPr>
              <a:t>※1 </a:t>
            </a:r>
            <a:r>
              <a:rPr lang="ja-JP" altLang="en-US" sz="800">
                <a:solidFill>
                  <a:schemeClr val="bg1">
                    <a:lumMod val="50000"/>
                  </a:schemeClr>
                </a:solidFill>
                <a:latin typeface="Hiragino Sans W4" panose="020B0400000000000000" pitchFamily="34" charset="-128"/>
                <a:ea typeface="Hiragino Sans W4" panose="020B0400000000000000" pitchFamily="34" charset="-128"/>
              </a:rPr>
              <a:t>東京特別区・武三交通圏における当社のタクシーサイネージネットワーク導入数は</a:t>
            </a:r>
            <a:r>
              <a:rPr lang="en-US" altLang="ja-JP" sz="800" dirty="0">
                <a:solidFill>
                  <a:schemeClr val="bg1">
                    <a:lumMod val="50000"/>
                  </a:schemeClr>
                </a:solidFill>
                <a:latin typeface="Hiragino Sans W4" panose="020B0400000000000000" pitchFamily="34" charset="-128"/>
                <a:ea typeface="Hiragino Sans W4" panose="020B0400000000000000" pitchFamily="34" charset="-128"/>
              </a:rPr>
              <a:t>11,500</a:t>
            </a:r>
            <a:r>
              <a:rPr lang="ja-JP" altLang="en-US" sz="800">
                <a:solidFill>
                  <a:schemeClr val="bg1">
                    <a:lumMod val="50000"/>
                  </a:schemeClr>
                </a:solidFill>
                <a:latin typeface="Hiragino Sans W4" panose="020B0400000000000000" pitchFamily="34" charset="-128"/>
                <a:ea typeface="Hiragino Sans W4" panose="020B0400000000000000" pitchFamily="34" charset="-128"/>
              </a:rPr>
              <a:t>台。</a:t>
            </a:r>
            <a:r>
              <a:rPr lang="ja-JP" altLang="en-US" sz="800">
                <a:solidFill>
                  <a:srgbClr val="808080"/>
                </a:solidFill>
                <a:latin typeface="Hiragino Sans W4" panose="020B0400000000000000" pitchFamily="34" charset="-128"/>
                <a:ea typeface="Hiragino Sans W4" panose="020B0400000000000000" pitchFamily="34" charset="-128"/>
              </a:rPr>
              <a:t>東京特別区・武三交通圏の法人タクシー</a:t>
            </a:r>
            <a:r>
              <a:rPr lang="en-US" altLang="ja-JP" sz="800" dirty="0">
                <a:solidFill>
                  <a:srgbClr val="808080"/>
                </a:solidFill>
                <a:latin typeface="Hiragino Sans W4" panose="020B0400000000000000" pitchFamily="34" charset="-128"/>
                <a:ea typeface="Hiragino Sans W4" panose="020B0400000000000000" pitchFamily="34" charset="-128"/>
              </a:rPr>
              <a:t> </a:t>
            </a:r>
          </a:p>
          <a:p>
            <a:r>
              <a:rPr lang="en-US" altLang="ja-JP" sz="800" dirty="0">
                <a:solidFill>
                  <a:srgbClr val="808080"/>
                </a:solidFill>
                <a:latin typeface="Hiragino Sans W4" panose="020B0400000000000000" pitchFamily="34" charset="-128"/>
                <a:ea typeface="Hiragino Sans W4" panose="020B0400000000000000" pitchFamily="34" charset="-128"/>
              </a:rPr>
              <a:t>      26,983</a:t>
            </a:r>
            <a:r>
              <a:rPr lang="ja-JP" altLang="en-US" sz="800">
                <a:solidFill>
                  <a:srgbClr val="808080"/>
                </a:solidFill>
                <a:latin typeface="Hiragino Sans W4" panose="020B0400000000000000" pitchFamily="34" charset="-128"/>
                <a:ea typeface="Hiragino Sans W4" panose="020B0400000000000000" pitchFamily="34" charset="-128"/>
              </a:rPr>
              <a:t>台（令和</a:t>
            </a:r>
            <a:r>
              <a:rPr lang="en-US" altLang="ja-JP" sz="800" dirty="0">
                <a:solidFill>
                  <a:srgbClr val="808080"/>
                </a:solidFill>
                <a:latin typeface="Hiragino Sans W4" panose="020B0400000000000000" pitchFamily="34" charset="-128"/>
                <a:ea typeface="Hiragino Sans W4" panose="020B0400000000000000" pitchFamily="34" charset="-128"/>
              </a:rPr>
              <a:t>5</a:t>
            </a:r>
            <a:r>
              <a:rPr lang="ja-JP" altLang="en-US" sz="800">
                <a:solidFill>
                  <a:srgbClr val="808080"/>
                </a:solidFill>
                <a:latin typeface="Hiragino Sans W4" panose="020B0400000000000000" pitchFamily="34" charset="-128"/>
                <a:ea typeface="Hiragino Sans W4" panose="020B0400000000000000" pitchFamily="34" charset="-128"/>
              </a:rPr>
              <a:t>年</a:t>
            </a:r>
            <a:r>
              <a:rPr lang="en-US" altLang="ja-JP" sz="800" dirty="0">
                <a:solidFill>
                  <a:srgbClr val="808080"/>
                </a:solidFill>
                <a:latin typeface="Hiragino Sans W4" panose="020B0400000000000000" pitchFamily="34" charset="-128"/>
                <a:ea typeface="Hiragino Sans W4" panose="020B0400000000000000" pitchFamily="34" charset="-128"/>
              </a:rPr>
              <a:t>3</a:t>
            </a:r>
            <a:r>
              <a:rPr lang="ja-JP" altLang="en-US" sz="800">
                <a:solidFill>
                  <a:srgbClr val="808080"/>
                </a:solidFill>
                <a:latin typeface="Hiragino Sans W4" panose="020B0400000000000000" pitchFamily="34" charset="-128"/>
                <a:ea typeface="Hiragino Sans W4" panose="020B0400000000000000" pitchFamily="34" charset="-128"/>
              </a:rPr>
              <a:t>月末時点関東運輸局調べ）に対する利用者カバー率となります。</a:t>
            </a:r>
            <a:endParaRPr lang="en-US" altLang="ja-JP" sz="800" dirty="0">
              <a:solidFill>
                <a:srgbClr val="808080"/>
              </a:solidFill>
              <a:latin typeface="Hiragino Sans W4" panose="020B0400000000000000" pitchFamily="34" charset="-128"/>
              <a:ea typeface="Hiragino Sans W4" panose="020B0400000000000000" pitchFamily="34" charset="-128"/>
            </a:endParaRPr>
          </a:p>
          <a:p>
            <a:r>
              <a:rPr lang="en-US" altLang="ja-JP" sz="800" dirty="0">
                <a:solidFill>
                  <a:schemeClr val="bg1">
                    <a:lumMod val="50000"/>
                  </a:schemeClr>
                </a:solidFill>
                <a:latin typeface="Hiragino Sans W4" panose="020B0400000000000000" pitchFamily="34" charset="-128"/>
                <a:ea typeface="Hiragino Sans W4" panose="020B0400000000000000" pitchFamily="34" charset="-128"/>
              </a:rPr>
              <a:t>※2 </a:t>
            </a:r>
            <a:r>
              <a:rPr lang="ja-JP" altLang="en-US" sz="800">
                <a:solidFill>
                  <a:schemeClr val="bg1">
                    <a:lumMod val="50000"/>
                  </a:schemeClr>
                </a:solidFill>
                <a:latin typeface="Hiragino Sans W4" panose="020B0400000000000000" pitchFamily="34" charset="-128"/>
                <a:ea typeface="Hiragino Sans W4" panose="020B0400000000000000" pitchFamily="34" charset="-128"/>
              </a:rPr>
              <a:t>喫煙所内のサイネージ設置数及び、リーチ数（弊社調べ）</a:t>
            </a:r>
            <a:endParaRPr lang="en-US" altLang="ja-JP" sz="800" dirty="0">
              <a:solidFill>
                <a:schemeClr val="bg1">
                  <a:lumMod val="50000"/>
                </a:schemeClr>
              </a:solidFill>
              <a:latin typeface="Hiragino Sans W4" panose="020B0400000000000000" pitchFamily="34" charset="-128"/>
              <a:ea typeface="Hiragino Sans W4" panose="020B0400000000000000" pitchFamily="34" charset="-128"/>
            </a:endParaRPr>
          </a:p>
        </p:txBody>
      </p:sp>
      <p:grpSp>
        <p:nvGrpSpPr>
          <p:cNvPr id="11" name="グループ化 10">
            <a:extLst>
              <a:ext uri="{FF2B5EF4-FFF2-40B4-BE49-F238E27FC236}">
                <a16:creationId xmlns:a16="http://schemas.microsoft.com/office/drawing/2014/main" id="{2131917E-F685-0056-3AFB-1FEE2820C29A}"/>
              </a:ext>
            </a:extLst>
          </p:cNvPr>
          <p:cNvGrpSpPr/>
          <p:nvPr/>
        </p:nvGrpSpPr>
        <p:grpSpPr>
          <a:xfrm>
            <a:off x="1615705" y="4868877"/>
            <a:ext cx="4046948" cy="819568"/>
            <a:chOff x="1335350" y="4151022"/>
            <a:chExt cx="4046948" cy="819568"/>
          </a:xfrm>
        </p:grpSpPr>
        <p:pic>
          <p:nvPicPr>
            <p:cNvPr id="8196" name="Picture 4" descr="株式会社ニューステクノロジー - 株式会社ベクトル">
              <a:extLst>
                <a:ext uri="{FF2B5EF4-FFF2-40B4-BE49-F238E27FC236}">
                  <a16:creationId xmlns:a16="http://schemas.microsoft.com/office/drawing/2014/main" id="{D39EE107-8DFB-C230-E37A-1ED8A8DF6003}"/>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8000" t="12669" r="27125" b="11610"/>
            <a:stretch/>
          </p:blipFill>
          <p:spPr bwMode="auto">
            <a:xfrm>
              <a:off x="1335350" y="4151022"/>
              <a:ext cx="873168" cy="81956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投票型喫煙所「ASK THE TOBACCO（アスク・ザ・タバコ）」 | cosodo inc.｜株式会社コソド">
              <a:extLst>
                <a:ext uri="{FF2B5EF4-FFF2-40B4-BE49-F238E27FC236}">
                  <a16:creationId xmlns:a16="http://schemas.microsoft.com/office/drawing/2014/main" id="{48966F1E-772F-984B-EF4B-2CB72F38BF4E}"/>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31991"/>
            <a:stretch/>
          </p:blipFill>
          <p:spPr bwMode="auto">
            <a:xfrm>
              <a:off x="3191847" y="4255957"/>
              <a:ext cx="2190451" cy="533219"/>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AA2FE3B8-AA10-5B55-760E-BA27C6B72BCD}"/>
                </a:ext>
              </a:extLst>
            </p:cNvPr>
            <p:cNvSpPr txBox="1"/>
            <p:nvPr/>
          </p:nvSpPr>
          <p:spPr>
            <a:xfrm>
              <a:off x="2480433" y="4327511"/>
              <a:ext cx="436338" cy="461665"/>
            </a:xfrm>
            <a:prstGeom prst="rect">
              <a:avLst/>
            </a:prstGeom>
            <a:noFill/>
          </p:spPr>
          <p:txBody>
            <a:bodyPr wrap="none" rtlCol="0">
              <a:spAutoFit/>
            </a:bodyPr>
            <a:lstStyle/>
            <a:p>
              <a:r>
                <a:rPr kumimoji="1" lang="en-US" altLang="ja-JP" sz="2400" dirty="0">
                  <a:latin typeface="Hiragino Sans W5" panose="020B0400000000000000" pitchFamily="34" charset="-128"/>
                  <a:ea typeface="Hiragino Sans W5" panose="020B0400000000000000" pitchFamily="34" charset="-128"/>
                </a:rPr>
                <a:t>✕</a:t>
              </a:r>
              <a:endParaRPr kumimoji="1" lang="ja-JP" altLang="en-US" sz="2400">
                <a:latin typeface="Hiragino Sans W5" panose="020B0400000000000000" pitchFamily="34" charset="-128"/>
                <a:ea typeface="Hiragino Sans W5" panose="020B0400000000000000" pitchFamily="34" charset="-128"/>
              </a:endParaRPr>
            </a:p>
          </p:txBody>
        </p:sp>
      </p:grpSp>
      <p:sp>
        <p:nvSpPr>
          <p:cNvPr id="14" name="テキスト ボックス 13">
            <a:extLst>
              <a:ext uri="{FF2B5EF4-FFF2-40B4-BE49-F238E27FC236}">
                <a16:creationId xmlns:a16="http://schemas.microsoft.com/office/drawing/2014/main" id="{A2908425-67E8-C869-2044-EBABF532CB76}"/>
              </a:ext>
            </a:extLst>
          </p:cNvPr>
          <p:cNvSpPr txBox="1"/>
          <p:nvPr/>
        </p:nvSpPr>
        <p:spPr>
          <a:xfrm>
            <a:off x="432248" y="1530033"/>
            <a:ext cx="7307346" cy="878767"/>
          </a:xfrm>
          <a:prstGeom prst="rect">
            <a:avLst/>
          </a:prstGeom>
          <a:noFill/>
        </p:spPr>
        <p:txBody>
          <a:bodyPr wrap="square">
            <a:spAutoFit/>
          </a:bodyPr>
          <a:lstStyle/>
          <a:p>
            <a:pPr>
              <a:lnSpc>
                <a:spcPct val="150000"/>
              </a:lnSpc>
            </a:pPr>
            <a:r>
              <a:rPr lang="ja-JP" altLang="en-US" sz="1800" b="1" spc="600">
                <a:solidFill>
                  <a:srgbClr val="FE5519"/>
                </a:solidFill>
                <a:latin typeface="Hiragino Sans W7" panose="020B0400000000000000" pitchFamily="34" charset="-128"/>
                <a:ea typeface="Hiragino Sans W7" panose="020B0400000000000000" pitchFamily="34" charset="-128"/>
              </a:rPr>
              <a:t>音と映像で、記憶に残せる。</a:t>
            </a:r>
            <a:endParaRPr lang="en-US" altLang="ja-JP" sz="1800" b="1" spc="600" dirty="0">
              <a:solidFill>
                <a:srgbClr val="FE5519"/>
              </a:solidFill>
              <a:latin typeface="Hiragino Sans W7" panose="020B0400000000000000" pitchFamily="34" charset="-128"/>
              <a:ea typeface="Hiragino Sans W7" panose="020B0400000000000000" pitchFamily="34" charset="-128"/>
            </a:endParaRPr>
          </a:p>
          <a:p>
            <a:pPr>
              <a:lnSpc>
                <a:spcPct val="150000"/>
              </a:lnSpc>
            </a:pPr>
            <a:r>
              <a:rPr lang="ja-JP" altLang="en-US" sz="1800" b="1" spc="600">
                <a:solidFill>
                  <a:srgbClr val="FE5519"/>
                </a:solidFill>
                <a:latin typeface="Hiragino Sans W7" panose="020B0400000000000000" pitchFamily="34" charset="-128"/>
                <a:ea typeface="Hiragino Sans W7" panose="020B0400000000000000" pitchFamily="34" charset="-128"/>
              </a:rPr>
              <a:t>首都圏オフィスビルの喫煙所デジタルサイネージ</a:t>
            </a:r>
            <a:endParaRPr lang="ja-JP" altLang="en-US" sz="1800" b="1">
              <a:solidFill>
                <a:srgbClr val="FE5519"/>
              </a:solidFill>
              <a:latin typeface="Hiragino Sans W7" panose="020B0400000000000000" pitchFamily="34" charset="-128"/>
              <a:ea typeface="Hiragino Sans W7" panose="020B0400000000000000" pitchFamily="34" charset="-128"/>
            </a:endParaRPr>
          </a:p>
        </p:txBody>
      </p:sp>
      <p:cxnSp>
        <p:nvCxnSpPr>
          <p:cNvPr id="2" name="直線コネクタ 1">
            <a:extLst>
              <a:ext uri="{FF2B5EF4-FFF2-40B4-BE49-F238E27FC236}">
                <a16:creationId xmlns:a16="http://schemas.microsoft.com/office/drawing/2014/main" id="{4B9DD149-9E74-3B6C-002E-F5DD75C64B79}"/>
              </a:ext>
            </a:extLst>
          </p:cNvPr>
          <p:cNvCxnSpPr>
            <a:cxnSpLocks/>
          </p:cNvCxnSpPr>
          <p:nvPr/>
        </p:nvCxnSpPr>
        <p:spPr>
          <a:xfrm>
            <a:off x="506396" y="2408800"/>
            <a:ext cx="2690730" cy="0"/>
          </a:xfrm>
          <a:prstGeom prst="line">
            <a:avLst/>
          </a:prstGeom>
          <a:ln w="12700">
            <a:solidFill>
              <a:srgbClr val="FE5519"/>
            </a:solidFill>
          </a:ln>
          <a:effectLst/>
        </p:spPr>
        <p:style>
          <a:lnRef idx="2">
            <a:schemeClr val="accent1"/>
          </a:lnRef>
          <a:fillRef idx="0">
            <a:schemeClr val="accent1"/>
          </a:fillRef>
          <a:effectRef idx="1">
            <a:schemeClr val="accent1"/>
          </a:effectRef>
          <a:fontRef idx="minor">
            <a:schemeClr val="tx1"/>
          </a:fontRef>
        </p:style>
      </p:cxnSp>
      <p:pic>
        <p:nvPicPr>
          <p:cNvPr id="4" name="Picture 4">
            <a:extLst>
              <a:ext uri="{FF2B5EF4-FFF2-40B4-BE49-F238E27FC236}">
                <a16:creationId xmlns:a16="http://schemas.microsoft.com/office/drawing/2014/main" id="{A2B8EA44-B462-D693-7F65-DCFEC0F0DA0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739594" y="3888842"/>
            <a:ext cx="4447556" cy="2970998"/>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descr="建物の間の道路&#10;&#10;中程度の精度で自動的に生成された説明">
            <a:extLst>
              <a:ext uri="{FF2B5EF4-FFF2-40B4-BE49-F238E27FC236}">
                <a16:creationId xmlns:a16="http://schemas.microsoft.com/office/drawing/2014/main" id="{7BBC3F20-3CD9-C340-7F06-E4957CD60C62}"/>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744843" y="0"/>
            <a:ext cx="4447157" cy="3431641"/>
          </a:xfrm>
          <a:prstGeom prst="rect">
            <a:avLst/>
          </a:prstGeom>
        </p:spPr>
      </p:pic>
      <p:sp>
        <p:nvSpPr>
          <p:cNvPr id="13" name="テキスト ボックス 12">
            <a:extLst>
              <a:ext uri="{FF2B5EF4-FFF2-40B4-BE49-F238E27FC236}">
                <a16:creationId xmlns:a16="http://schemas.microsoft.com/office/drawing/2014/main" id="{6A479885-A77B-1207-C5DD-31EE5A63928F}"/>
              </a:ext>
            </a:extLst>
          </p:cNvPr>
          <p:cNvSpPr txBox="1"/>
          <p:nvPr/>
        </p:nvSpPr>
        <p:spPr>
          <a:xfrm>
            <a:off x="432249" y="220661"/>
            <a:ext cx="6800748" cy="646331"/>
          </a:xfrm>
          <a:prstGeom prst="rect">
            <a:avLst/>
          </a:prstGeom>
          <a:noFill/>
          <a:effectLst/>
        </p:spPr>
        <p:txBody>
          <a:bodyPr wrap="square" rtlCol="0">
            <a:spAutoFit/>
          </a:bodyPr>
          <a:lstStyle/>
          <a:p>
            <a:r>
              <a:rPr lang="en-US" altLang="ja-JP" sz="3600" b="1" dirty="0">
                <a:solidFill>
                  <a:srgbClr val="FE5519"/>
                </a:solidFill>
                <a:latin typeface="DIN Alternate" panose="020B0500000000000000" pitchFamily="34" charset="0"/>
                <a:ea typeface="Hiragino Sans W6" panose="020B0400000000000000" pitchFamily="34" charset="-128"/>
              </a:rPr>
              <a:t>ABOUT</a:t>
            </a:r>
          </a:p>
        </p:txBody>
      </p:sp>
      <p:pic>
        <p:nvPicPr>
          <p:cNvPr id="5" name="図 4" descr="鏡のある部屋&#10;&#10;中程度の精度で自動的に生成された説明">
            <a:extLst>
              <a:ext uri="{FF2B5EF4-FFF2-40B4-BE49-F238E27FC236}">
                <a16:creationId xmlns:a16="http://schemas.microsoft.com/office/drawing/2014/main" id="{A6E005A8-B7A3-B514-6B43-388EC27EE195}"/>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734745" y="3322319"/>
            <a:ext cx="4447157" cy="3535681"/>
          </a:xfrm>
          <a:prstGeom prst="rect">
            <a:avLst/>
          </a:prstGeom>
        </p:spPr>
      </p:pic>
      <p:cxnSp>
        <p:nvCxnSpPr>
          <p:cNvPr id="16" name="直線コネクタ 15">
            <a:extLst>
              <a:ext uri="{FF2B5EF4-FFF2-40B4-BE49-F238E27FC236}">
                <a16:creationId xmlns:a16="http://schemas.microsoft.com/office/drawing/2014/main" id="{2792D81B-347C-63A2-1D6A-2A8DD34EA4AA}"/>
              </a:ext>
            </a:extLst>
          </p:cNvPr>
          <p:cNvCxnSpPr>
            <a:cxnSpLocks/>
          </p:cNvCxnSpPr>
          <p:nvPr/>
        </p:nvCxnSpPr>
        <p:spPr>
          <a:xfrm>
            <a:off x="4258969" y="4524372"/>
            <a:ext cx="1704951" cy="0"/>
          </a:xfrm>
          <a:prstGeom prst="line">
            <a:avLst/>
          </a:prstGeom>
          <a:ln w="12700">
            <a:solidFill>
              <a:srgbClr val="FE5519"/>
            </a:solidFill>
          </a:ln>
          <a:effectLst/>
        </p:spPr>
        <p:style>
          <a:lnRef idx="2">
            <a:schemeClr val="accent1"/>
          </a:lnRef>
          <a:fillRef idx="0">
            <a:schemeClr val="accent1"/>
          </a:fillRef>
          <a:effectRef idx="1">
            <a:schemeClr val="accent1"/>
          </a:effectRef>
          <a:fontRef idx="minor">
            <a:schemeClr val="tx1"/>
          </a:fontRef>
        </p:style>
      </p:cxnSp>
      <p:sp>
        <p:nvSpPr>
          <p:cNvPr id="3" name="スライド番号プレースホルダ 3">
            <a:extLst>
              <a:ext uri="{FF2B5EF4-FFF2-40B4-BE49-F238E27FC236}">
                <a16:creationId xmlns:a16="http://schemas.microsoft.com/office/drawing/2014/main" id="{3A19D6CF-11A4-A40A-B749-B7CE7D67825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3</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5" name="スライド番号プレースホルダ 3">
            <a:extLst>
              <a:ext uri="{FF2B5EF4-FFF2-40B4-BE49-F238E27FC236}">
                <a16:creationId xmlns:a16="http://schemas.microsoft.com/office/drawing/2014/main" id="{0E1D0613-6CFF-C592-AAA9-5436DCE7127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6" name="正方形/長方形 5">
            <a:extLst>
              <a:ext uri="{FF2B5EF4-FFF2-40B4-BE49-F238E27FC236}">
                <a16:creationId xmlns:a16="http://schemas.microsoft.com/office/drawing/2014/main" id="{49881CE5-6EDC-3393-A00B-7CB19F1005D1}"/>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92701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0" y="0"/>
            <a:ext cx="12192001" cy="6858000"/>
          </a:xfrm>
          <a:prstGeom prst="rect">
            <a:avLst/>
          </a:prstGeom>
        </p:spPr>
      </p:pic>
      <p:sp>
        <p:nvSpPr>
          <p:cNvPr id="24" name="正方形/長方形 23">
            <a:extLst>
              <a:ext uri="{FF2B5EF4-FFF2-40B4-BE49-F238E27FC236}">
                <a16:creationId xmlns:a16="http://schemas.microsoft.com/office/drawing/2014/main" id="{DC994CAC-C0DE-1141-BBB5-169E38BDF695}"/>
              </a:ext>
            </a:extLst>
          </p:cNvPr>
          <p:cNvSpPr/>
          <p:nvPr/>
        </p:nvSpPr>
        <p:spPr>
          <a:xfrm>
            <a:off x="153275" y="364707"/>
            <a:ext cx="6527800"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MENU</a:t>
            </a:r>
          </a:p>
        </p:txBody>
      </p:sp>
      <p:sp>
        <p:nvSpPr>
          <p:cNvPr id="75" name="正方形/長方形 74">
            <a:extLst>
              <a:ext uri="{FF2B5EF4-FFF2-40B4-BE49-F238E27FC236}">
                <a16:creationId xmlns:a16="http://schemas.microsoft.com/office/drawing/2014/main" id="{498FFC28-F4D0-3E4E-83DB-5B4983E9C4B7}"/>
              </a:ext>
            </a:extLst>
          </p:cNvPr>
          <p:cNvSpPr/>
          <p:nvPr/>
        </p:nvSpPr>
        <p:spPr>
          <a:xfrm>
            <a:off x="5418445" y="3665818"/>
            <a:ext cx="1154583" cy="969496"/>
          </a:xfrm>
          <a:prstGeom prst="rect">
            <a:avLst/>
          </a:prstGeom>
        </p:spPr>
        <p:txBody>
          <a:bodyPr wrap="square">
            <a:spAutoFit/>
          </a:bodyPr>
          <a:lstStyle/>
          <a:p>
            <a:pPr algn="ctr" fontAlgn="ctr"/>
            <a:r>
              <a:rPr lang="zh-TW" altLang="en-US" sz="1200" dirty="0">
                <a:solidFill>
                  <a:schemeClr val="bg1"/>
                </a:solidFill>
                <a:latin typeface="Hiragino Sans W3" panose="020B0400000000000000" pitchFamily="34" charset="-128"/>
                <a:ea typeface="Hiragino Sans W3" panose="020B0400000000000000" pitchFamily="34" charset="-128"/>
              </a:rPr>
              <a:t>月曜日 </a:t>
            </a:r>
            <a:br>
              <a:rPr lang="zh-TW" altLang="en-US" sz="1200" dirty="0">
                <a:solidFill>
                  <a:schemeClr val="bg1"/>
                </a:solidFill>
                <a:latin typeface="Hiragino Sans W3" panose="020B0400000000000000" pitchFamily="34" charset="-128"/>
                <a:ea typeface="Hiragino Sans W3" panose="020B0400000000000000" pitchFamily="34" charset="-128"/>
              </a:rPr>
            </a:br>
            <a:r>
              <a:rPr lang="zh-TW" altLang="en-US" sz="1200" dirty="0">
                <a:solidFill>
                  <a:schemeClr val="bg1"/>
                </a:solidFill>
                <a:latin typeface="Hiragino Sans W3" panose="020B0400000000000000" pitchFamily="34" charset="-128"/>
                <a:ea typeface="Hiragino Sans W3" panose="020B0400000000000000" pitchFamily="34" charset="-128"/>
              </a:rPr>
              <a:t>午前</a:t>
            </a:r>
            <a:r>
              <a:rPr lang="en-US" altLang="zh-TW" sz="1200" dirty="0">
                <a:solidFill>
                  <a:schemeClr val="bg1"/>
                </a:solidFill>
                <a:latin typeface="Hiragino Sans W3" panose="020B0400000000000000" pitchFamily="34" charset="-128"/>
                <a:ea typeface="Hiragino Sans W3" panose="020B0400000000000000" pitchFamily="34" charset="-128"/>
              </a:rPr>
              <a:t>6</a:t>
            </a:r>
            <a:r>
              <a:rPr lang="zh-TW" altLang="en-US" sz="1200" dirty="0">
                <a:solidFill>
                  <a:schemeClr val="bg1"/>
                </a:solidFill>
                <a:latin typeface="Hiragino Sans W3" panose="020B0400000000000000" pitchFamily="34" charset="-128"/>
                <a:ea typeface="Hiragino Sans W3" panose="020B0400000000000000" pitchFamily="34" charset="-128"/>
              </a:rPr>
              <a:t>時</a:t>
            </a:r>
            <a:endParaRPr lang="en-US" altLang="zh-TW" sz="1200" dirty="0">
              <a:solidFill>
                <a:schemeClr val="bg1"/>
              </a:solidFill>
              <a:latin typeface="Hiragino Sans W3" panose="020B0400000000000000" pitchFamily="34" charset="-128"/>
              <a:ea typeface="Hiragino Sans W3" panose="020B0400000000000000" pitchFamily="34" charset="-128"/>
            </a:endParaRPr>
          </a:p>
          <a:p>
            <a:pPr algn="ctr" fontAlgn="ctr"/>
            <a:r>
              <a:rPr lang="zh-TW" altLang="en-US" sz="1200" dirty="0">
                <a:solidFill>
                  <a:schemeClr val="bg1"/>
                </a:solidFill>
                <a:latin typeface="Hiragino Sans W3" panose="020B0400000000000000" pitchFamily="34" charset="-128"/>
                <a:ea typeface="Hiragino Sans W3" panose="020B0400000000000000" pitchFamily="34" charset="-128"/>
              </a:rPr>
              <a:t>掲載開始</a:t>
            </a:r>
            <a:endParaRPr lang="en-US" altLang="zh-TW" sz="1200" dirty="0">
              <a:solidFill>
                <a:schemeClr val="bg1"/>
              </a:solidFill>
              <a:latin typeface="Hiragino Sans W3" panose="020B0400000000000000" pitchFamily="34" charset="-128"/>
              <a:ea typeface="Hiragino Sans W3" panose="020B0400000000000000" pitchFamily="34" charset="-128"/>
            </a:endParaRPr>
          </a:p>
          <a:p>
            <a:pPr algn="ctr" fontAlgn="ctr"/>
            <a:endParaRPr lang="en-US" altLang="zh-TW" sz="1200" dirty="0">
              <a:solidFill>
                <a:schemeClr val="bg1"/>
              </a:solidFill>
              <a:latin typeface="Hiragino Sans W3" panose="020B0400000000000000" pitchFamily="34" charset="-128"/>
              <a:ea typeface="Hiragino Sans W3" panose="020B0400000000000000" pitchFamily="34" charset="-128"/>
            </a:endParaRPr>
          </a:p>
          <a:p>
            <a:pPr algn="ctr" fontAlgn="ctr"/>
            <a:r>
              <a:rPr lang="en-US" altLang="ja-JP" sz="900" dirty="0">
                <a:solidFill>
                  <a:schemeClr val="bg1"/>
                </a:solidFill>
                <a:latin typeface="Hiragino Sans W3" panose="020B0400000000000000" pitchFamily="34" charset="-128"/>
                <a:ea typeface="Hiragino Sans W3" panose="020B0400000000000000" pitchFamily="34" charset="-128"/>
              </a:rPr>
              <a:t>(0:00-6:00</a:t>
            </a:r>
            <a:r>
              <a:rPr lang="ja-JP" altLang="en-US" sz="900">
                <a:solidFill>
                  <a:schemeClr val="bg1"/>
                </a:solidFill>
                <a:latin typeface="Hiragino Sans W3" panose="020B0400000000000000" pitchFamily="34" charset="-128"/>
                <a:ea typeface="Hiragino Sans W3" panose="020B0400000000000000" pitchFamily="34" charset="-128"/>
              </a:rPr>
              <a:t>は停止</a:t>
            </a:r>
            <a:r>
              <a:rPr lang="en-US" altLang="ja-JP" sz="900" dirty="0">
                <a:solidFill>
                  <a:schemeClr val="bg1"/>
                </a:solidFill>
                <a:latin typeface="Hiragino Sans W3" panose="020B0400000000000000" pitchFamily="34" charset="-128"/>
                <a:ea typeface="Hiragino Sans W3" panose="020B0400000000000000" pitchFamily="34" charset="-128"/>
              </a:rPr>
              <a:t>)</a:t>
            </a:r>
          </a:p>
        </p:txBody>
      </p:sp>
      <p:sp>
        <p:nvSpPr>
          <p:cNvPr id="77" name="正方形/長方形 76">
            <a:extLst>
              <a:ext uri="{FF2B5EF4-FFF2-40B4-BE49-F238E27FC236}">
                <a16:creationId xmlns:a16="http://schemas.microsoft.com/office/drawing/2014/main" id="{7425225A-3F53-D442-9C36-1A2EA2086BAB}"/>
              </a:ext>
            </a:extLst>
          </p:cNvPr>
          <p:cNvSpPr/>
          <p:nvPr/>
        </p:nvSpPr>
        <p:spPr>
          <a:xfrm>
            <a:off x="1024026" y="1148868"/>
            <a:ext cx="10207044" cy="518551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18" name="正方形/長方形 117">
            <a:extLst>
              <a:ext uri="{FF2B5EF4-FFF2-40B4-BE49-F238E27FC236}">
                <a16:creationId xmlns:a16="http://schemas.microsoft.com/office/drawing/2014/main" id="{76FC04A3-196E-C049-AEA3-09FE4318C3A5}"/>
              </a:ext>
            </a:extLst>
          </p:cNvPr>
          <p:cNvSpPr/>
          <p:nvPr/>
        </p:nvSpPr>
        <p:spPr>
          <a:xfrm>
            <a:off x="1024024" y="360897"/>
            <a:ext cx="10207045" cy="644943"/>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120" name="テキスト ボックス 119">
            <a:extLst>
              <a:ext uri="{FF2B5EF4-FFF2-40B4-BE49-F238E27FC236}">
                <a16:creationId xmlns:a16="http://schemas.microsoft.com/office/drawing/2014/main" id="{4D09C74B-06AD-F146-B4C1-D2B97FC93331}"/>
              </a:ext>
            </a:extLst>
          </p:cNvPr>
          <p:cNvSpPr txBox="1"/>
          <p:nvPr/>
        </p:nvSpPr>
        <p:spPr>
          <a:xfrm>
            <a:off x="1058034" y="519330"/>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メニュー名</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21" name="テキスト ボックス 120">
            <a:extLst>
              <a:ext uri="{FF2B5EF4-FFF2-40B4-BE49-F238E27FC236}">
                <a16:creationId xmlns:a16="http://schemas.microsoft.com/office/drawing/2014/main" id="{E3ADCBA7-9A51-774F-9EC8-E3BC6DA74D08}"/>
              </a:ext>
            </a:extLst>
          </p:cNvPr>
          <p:cNvSpPr txBox="1"/>
          <p:nvPr/>
        </p:nvSpPr>
        <p:spPr>
          <a:xfrm>
            <a:off x="2326580" y="519330"/>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形式</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23" name="テキスト ボックス 122">
            <a:extLst>
              <a:ext uri="{FF2B5EF4-FFF2-40B4-BE49-F238E27FC236}">
                <a16:creationId xmlns:a16="http://schemas.microsoft.com/office/drawing/2014/main" id="{39CF9B11-B0DF-E541-863F-E638FAD58544}"/>
              </a:ext>
            </a:extLst>
          </p:cNvPr>
          <p:cNvSpPr txBox="1"/>
          <p:nvPr/>
        </p:nvSpPr>
        <p:spPr>
          <a:xfrm>
            <a:off x="5413009" y="519330"/>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保証形態</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24" name="テキスト ボックス 123">
            <a:extLst>
              <a:ext uri="{FF2B5EF4-FFF2-40B4-BE49-F238E27FC236}">
                <a16:creationId xmlns:a16="http://schemas.microsoft.com/office/drawing/2014/main" id="{4A0C39AA-DAC8-4B43-A592-2F63019DDA65}"/>
              </a:ext>
            </a:extLst>
          </p:cNvPr>
          <p:cNvSpPr txBox="1"/>
          <p:nvPr/>
        </p:nvSpPr>
        <p:spPr>
          <a:xfrm>
            <a:off x="6747400" y="531761"/>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掲載期間</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26" name="テキスト ボックス 125">
            <a:extLst>
              <a:ext uri="{FF2B5EF4-FFF2-40B4-BE49-F238E27FC236}">
                <a16:creationId xmlns:a16="http://schemas.microsoft.com/office/drawing/2014/main" id="{9217F0A4-A1A7-F943-93F6-8FE279CE49D7}"/>
              </a:ext>
            </a:extLst>
          </p:cNvPr>
          <p:cNvSpPr txBox="1"/>
          <p:nvPr/>
        </p:nvSpPr>
        <p:spPr>
          <a:xfrm>
            <a:off x="9918356" y="519330"/>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広告料金</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cxnSp>
        <p:nvCxnSpPr>
          <p:cNvPr id="127" name="直線コネクタ 126">
            <a:extLst>
              <a:ext uri="{FF2B5EF4-FFF2-40B4-BE49-F238E27FC236}">
                <a16:creationId xmlns:a16="http://schemas.microsoft.com/office/drawing/2014/main" id="{20896D95-699A-FE46-B47B-6D622883C615}"/>
              </a:ext>
            </a:extLst>
          </p:cNvPr>
          <p:cNvCxnSpPr>
            <a:cxnSpLocks/>
          </p:cNvCxnSpPr>
          <p:nvPr/>
        </p:nvCxnSpPr>
        <p:spPr>
          <a:xfrm>
            <a:off x="2227942"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a:extLst>
              <a:ext uri="{FF2B5EF4-FFF2-40B4-BE49-F238E27FC236}">
                <a16:creationId xmlns:a16="http://schemas.microsoft.com/office/drawing/2014/main" id="{D9253046-2396-F240-AF27-0193EFC9EAD3}"/>
              </a:ext>
            </a:extLst>
          </p:cNvPr>
          <p:cNvCxnSpPr>
            <a:cxnSpLocks/>
          </p:cNvCxnSpPr>
          <p:nvPr/>
        </p:nvCxnSpPr>
        <p:spPr>
          <a:xfrm>
            <a:off x="2227942" y="1148868"/>
            <a:ext cx="0" cy="518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直線コネクタ 129">
            <a:extLst>
              <a:ext uri="{FF2B5EF4-FFF2-40B4-BE49-F238E27FC236}">
                <a16:creationId xmlns:a16="http://schemas.microsoft.com/office/drawing/2014/main" id="{4A75AD02-29A0-E54F-A06A-A6C42E22461E}"/>
              </a:ext>
            </a:extLst>
          </p:cNvPr>
          <p:cNvCxnSpPr>
            <a:cxnSpLocks/>
          </p:cNvCxnSpPr>
          <p:nvPr/>
        </p:nvCxnSpPr>
        <p:spPr>
          <a:xfrm>
            <a:off x="3536234"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a:extLst>
              <a:ext uri="{FF2B5EF4-FFF2-40B4-BE49-F238E27FC236}">
                <a16:creationId xmlns:a16="http://schemas.microsoft.com/office/drawing/2014/main" id="{923FD427-93E9-D540-88A9-2B403E1C1161}"/>
              </a:ext>
            </a:extLst>
          </p:cNvPr>
          <p:cNvCxnSpPr>
            <a:cxnSpLocks/>
          </p:cNvCxnSpPr>
          <p:nvPr/>
        </p:nvCxnSpPr>
        <p:spPr>
          <a:xfrm>
            <a:off x="3536234" y="1148868"/>
            <a:ext cx="0" cy="518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a:extLst>
              <a:ext uri="{FF2B5EF4-FFF2-40B4-BE49-F238E27FC236}">
                <a16:creationId xmlns:a16="http://schemas.microsoft.com/office/drawing/2014/main" id="{3BB19910-CB24-DE44-B1F3-A4E9BAC2F7EC}"/>
              </a:ext>
            </a:extLst>
          </p:cNvPr>
          <p:cNvCxnSpPr>
            <a:cxnSpLocks/>
          </p:cNvCxnSpPr>
          <p:nvPr/>
        </p:nvCxnSpPr>
        <p:spPr>
          <a:xfrm>
            <a:off x="6707225"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a:extLst>
              <a:ext uri="{FF2B5EF4-FFF2-40B4-BE49-F238E27FC236}">
                <a16:creationId xmlns:a16="http://schemas.microsoft.com/office/drawing/2014/main" id="{5B0AD46D-5176-B248-905A-D991FD9FAECC}"/>
              </a:ext>
            </a:extLst>
          </p:cNvPr>
          <p:cNvCxnSpPr>
            <a:cxnSpLocks/>
          </p:cNvCxnSpPr>
          <p:nvPr/>
        </p:nvCxnSpPr>
        <p:spPr>
          <a:xfrm>
            <a:off x="6707225" y="1148868"/>
            <a:ext cx="0" cy="518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a:extLst>
              <a:ext uri="{FF2B5EF4-FFF2-40B4-BE49-F238E27FC236}">
                <a16:creationId xmlns:a16="http://schemas.microsoft.com/office/drawing/2014/main" id="{2F715D3F-655C-CA4C-B2E7-2A0BB74B6C42}"/>
              </a:ext>
            </a:extLst>
          </p:cNvPr>
          <p:cNvCxnSpPr>
            <a:cxnSpLocks/>
          </p:cNvCxnSpPr>
          <p:nvPr/>
        </p:nvCxnSpPr>
        <p:spPr>
          <a:xfrm>
            <a:off x="7998701"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直線コネクタ 138">
            <a:extLst>
              <a:ext uri="{FF2B5EF4-FFF2-40B4-BE49-F238E27FC236}">
                <a16:creationId xmlns:a16="http://schemas.microsoft.com/office/drawing/2014/main" id="{79B80081-D153-6B45-9AC9-2E6659C698D5}"/>
              </a:ext>
            </a:extLst>
          </p:cNvPr>
          <p:cNvCxnSpPr>
            <a:cxnSpLocks/>
          </p:cNvCxnSpPr>
          <p:nvPr/>
        </p:nvCxnSpPr>
        <p:spPr>
          <a:xfrm>
            <a:off x="7998701" y="1148868"/>
            <a:ext cx="0" cy="518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a:extLst>
              <a:ext uri="{FF2B5EF4-FFF2-40B4-BE49-F238E27FC236}">
                <a16:creationId xmlns:a16="http://schemas.microsoft.com/office/drawing/2014/main" id="{349FF2AB-4F13-5B43-A1F2-E032A6EF5794}"/>
              </a:ext>
            </a:extLst>
          </p:cNvPr>
          <p:cNvCxnSpPr>
            <a:cxnSpLocks/>
          </p:cNvCxnSpPr>
          <p:nvPr/>
        </p:nvCxnSpPr>
        <p:spPr>
          <a:xfrm flipH="1">
            <a:off x="9928318" y="4668289"/>
            <a:ext cx="1080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52" name="テキスト ボックス 151">
            <a:extLst>
              <a:ext uri="{FF2B5EF4-FFF2-40B4-BE49-F238E27FC236}">
                <a16:creationId xmlns:a16="http://schemas.microsoft.com/office/drawing/2014/main" id="{32BC22B4-C570-7345-A1D2-1EF7235D89E3}"/>
              </a:ext>
            </a:extLst>
          </p:cNvPr>
          <p:cNvSpPr txBox="1"/>
          <p:nvPr/>
        </p:nvSpPr>
        <p:spPr>
          <a:xfrm>
            <a:off x="1086796" y="3305758"/>
            <a:ext cx="1107931" cy="830997"/>
          </a:xfrm>
          <a:prstGeom prst="rect">
            <a:avLst/>
          </a:prstGeom>
          <a:noFill/>
          <a:effectLst/>
        </p:spPr>
        <p:txBody>
          <a:bodyPr wrap="square" rtlCol="0">
            <a:spAutoFit/>
          </a:bodyPr>
          <a:lstStyle/>
          <a:p>
            <a:r>
              <a:rPr lang="en-US" altLang="ja-JP" sz="2400" b="1" dirty="0">
                <a:solidFill>
                  <a:schemeClr val="bg1"/>
                </a:solidFill>
                <a:latin typeface="DIN Alternate" panose="020B0500000000000000" pitchFamily="34" charset="0"/>
                <a:ea typeface="Hiragino Sans W6" panose="020B0400000000000000" pitchFamily="34" charset="-128"/>
              </a:rPr>
              <a:t>SHORT</a:t>
            </a:r>
          </a:p>
          <a:p>
            <a:r>
              <a:rPr lang="en-US" altLang="ja-JP" sz="2400" b="1" dirty="0">
                <a:solidFill>
                  <a:schemeClr val="bg1"/>
                </a:solidFill>
                <a:latin typeface="DIN Alternate" panose="020B0500000000000000" pitchFamily="34" charset="0"/>
                <a:ea typeface="Hiragino Sans W6" panose="020B0400000000000000" pitchFamily="34" charset="-128"/>
              </a:rPr>
              <a:t>VIEW</a:t>
            </a:r>
          </a:p>
        </p:txBody>
      </p:sp>
      <p:sp>
        <p:nvSpPr>
          <p:cNvPr id="155" name="正方形/長方形 154">
            <a:extLst>
              <a:ext uri="{FF2B5EF4-FFF2-40B4-BE49-F238E27FC236}">
                <a16:creationId xmlns:a16="http://schemas.microsoft.com/office/drawing/2014/main" id="{1B2AADEF-1FB6-3844-85FA-F78E822A730D}"/>
              </a:ext>
            </a:extLst>
          </p:cNvPr>
          <p:cNvSpPr/>
          <p:nvPr/>
        </p:nvSpPr>
        <p:spPr>
          <a:xfrm>
            <a:off x="2436430" y="3208844"/>
            <a:ext cx="1254848" cy="307777"/>
          </a:xfrm>
          <a:prstGeom prst="rect">
            <a:avLst/>
          </a:prstGeom>
        </p:spPr>
        <p:txBody>
          <a:bodyPr wrap="square">
            <a:spAutoFit/>
          </a:bodyPr>
          <a:lstStyle/>
          <a:p>
            <a:pPr algn="ctr" fontAlgn="ctr"/>
            <a:r>
              <a:rPr lang="en-US" altLang="ja-JP" sz="1400" dirty="0">
                <a:solidFill>
                  <a:schemeClr val="bg1"/>
                </a:solidFill>
                <a:latin typeface="Hiragino Sans W3" panose="020B0400000000000000" pitchFamily="34" charset="-128"/>
                <a:ea typeface="Hiragino Sans W3" panose="020B0400000000000000" pitchFamily="34" charset="-128"/>
              </a:rPr>
              <a:t>    </a:t>
            </a:r>
            <a:r>
              <a:rPr lang="ja-JP" altLang="en-US" sz="1400">
                <a:solidFill>
                  <a:schemeClr val="bg1"/>
                </a:solidFill>
                <a:latin typeface="Hiragino Sans W3" panose="020B0400000000000000" pitchFamily="34" charset="-128"/>
                <a:ea typeface="Hiragino Sans W3" panose="020B0400000000000000" pitchFamily="34" charset="-128"/>
              </a:rPr>
              <a:t>秒</a:t>
            </a:r>
            <a:endParaRPr lang="ja-JP" altLang="en-US" sz="500">
              <a:solidFill>
                <a:schemeClr val="bg1"/>
              </a:solidFill>
              <a:latin typeface="Hiragino Sans W3" panose="020B0400000000000000" pitchFamily="34" charset="-128"/>
              <a:ea typeface="Hiragino Sans W3" panose="020B0400000000000000" pitchFamily="34" charset="-128"/>
            </a:endParaRPr>
          </a:p>
        </p:txBody>
      </p:sp>
      <p:sp>
        <p:nvSpPr>
          <p:cNvPr id="158" name="正方形/長方形 157">
            <a:extLst>
              <a:ext uri="{FF2B5EF4-FFF2-40B4-BE49-F238E27FC236}">
                <a16:creationId xmlns:a16="http://schemas.microsoft.com/office/drawing/2014/main" id="{2FBE543A-ADDF-8747-BD21-2D04A6F14465}"/>
              </a:ext>
            </a:extLst>
          </p:cNvPr>
          <p:cNvSpPr/>
          <p:nvPr/>
        </p:nvSpPr>
        <p:spPr>
          <a:xfrm>
            <a:off x="5287407" y="2844798"/>
            <a:ext cx="1416658" cy="707886"/>
          </a:xfrm>
          <a:prstGeom prst="rect">
            <a:avLst/>
          </a:prstGeom>
        </p:spPr>
        <p:txBody>
          <a:bodyPr wrap="square">
            <a:spAutoFit/>
          </a:bodyPr>
          <a:lstStyle/>
          <a:p>
            <a:pPr algn="ctr" fontAlgn="ctr"/>
            <a:r>
              <a:rPr lang="zh-TW" altLang="en-US" sz="2000" b="1" dirty="0">
                <a:solidFill>
                  <a:schemeClr val="bg1"/>
                </a:solidFill>
                <a:latin typeface="Hiragino Sans W7" panose="020B0400000000000000" pitchFamily="34" charset="-128"/>
                <a:ea typeface="Hiragino Sans W7" panose="020B0400000000000000" pitchFamily="34" charset="-128"/>
              </a:rPr>
              <a:t>期間</a:t>
            </a:r>
            <a:br>
              <a:rPr lang="zh-TW" altLang="en-US" sz="2000" b="1" dirty="0">
                <a:solidFill>
                  <a:schemeClr val="bg1"/>
                </a:solidFill>
                <a:latin typeface="Hiragino Sans W7" panose="020B0400000000000000" pitchFamily="34" charset="-128"/>
                <a:ea typeface="Hiragino Sans W7" panose="020B0400000000000000" pitchFamily="34" charset="-128"/>
              </a:rPr>
            </a:br>
            <a:r>
              <a:rPr lang="zh-TW" altLang="en-US" sz="2000" b="1" dirty="0">
                <a:solidFill>
                  <a:schemeClr val="bg1"/>
                </a:solidFill>
                <a:latin typeface="Hiragino Sans W7" panose="020B0400000000000000" pitchFamily="34" charset="-128"/>
                <a:ea typeface="Hiragino Sans W7" panose="020B0400000000000000" pitchFamily="34" charset="-128"/>
              </a:rPr>
              <a:t>掲載保証</a:t>
            </a:r>
            <a:endParaRPr lang="en-US" altLang="zh-TW" sz="2000" b="1" dirty="0">
              <a:solidFill>
                <a:schemeClr val="bg1"/>
              </a:solidFill>
              <a:latin typeface="Hiragino Sans W7" panose="020B0400000000000000" pitchFamily="34" charset="-128"/>
              <a:ea typeface="Hiragino Sans W7" panose="020B0400000000000000" pitchFamily="34" charset="-128"/>
            </a:endParaRPr>
          </a:p>
        </p:txBody>
      </p:sp>
      <p:cxnSp>
        <p:nvCxnSpPr>
          <p:cNvPr id="74" name="直線コネクタ 73">
            <a:extLst>
              <a:ext uri="{FF2B5EF4-FFF2-40B4-BE49-F238E27FC236}">
                <a16:creationId xmlns:a16="http://schemas.microsoft.com/office/drawing/2014/main" id="{F7856BD2-8865-D04B-8F3A-5750CDA1F067}"/>
              </a:ext>
            </a:extLst>
          </p:cNvPr>
          <p:cNvCxnSpPr>
            <a:cxnSpLocks/>
          </p:cNvCxnSpPr>
          <p:nvPr/>
        </p:nvCxnSpPr>
        <p:spPr>
          <a:xfrm>
            <a:off x="5257179"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A6ED1FBD-362F-804C-BDF8-A5200AE1FA66}"/>
              </a:ext>
            </a:extLst>
          </p:cNvPr>
          <p:cNvCxnSpPr>
            <a:cxnSpLocks/>
          </p:cNvCxnSpPr>
          <p:nvPr/>
        </p:nvCxnSpPr>
        <p:spPr>
          <a:xfrm>
            <a:off x="5257179" y="1148868"/>
            <a:ext cx="0" cy="518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8" name="テキスト ボックス 77">
            <a:extLst>
              <a:ext uri="{FF2B5EF4-FFF2-40B4-BE49-F238E27FC236}">
                <a16:creationId xmlns:a16="http://schemas.microsoft.com/office/drawing/2014/main" id="{7D4340DB-2D9B-FA40-A9F2-8B2333A80360}"/>
              </a:ext>
            </a:extLst>
          </p:cNvPr>
          <p:cNvSpPr txBox="1"/>
          <p:nvPr/>
        </p:nvSpPr>
        <p:spPr>
          <a:xfrm>
            <a:off x="3836547" y="519330"/>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放映台数</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cxnSp>
        <p:nvCxnSpPr>
          <p:cNvPr id="95" name="直線コネクタ 94">
            <a:extLst>
              <a:ext uri="{FF2B5EF4-FFF2-40B4-BE49-F238E27FC236}">
                <a16:creationId xmlns:a16="http://schemas.microsoft.com/office/drawing/2014/main" id="{C0ECF03C-3D01-5840-BC52-C642B5BFB1DD}"/>
              </a:ext>
            </a:extLst>
          </p:cNvPr>
          <p:cNvCxnSpPr>
            <a:cxnSpLocks/>
          </p:cNvCxnSpPr>
          <p:nvPr/>
        </p:nvCxnSpPr>
        <p:spPr>
          <a:xfrm flipH="1">
            <a:off x="8158404" y="4668289"/>
            <a:ext cx="1440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00" name="テキスト ボックス 99">
            <a:extLst>
              <a:ext uri="{FF2B5EF4-FFF2-40B4-BE49-F238E27FC236}">
                <a16:creationId xmlns:a16="http://schemas.microsoft.com/office/drawing/2014/main" id="{07057F4E-92A2-6F44-8C30-4E66C2E61EBC}"/>
              </a:ext>
            </a:extLst>
          </p:cNvPr>
          <p:cNvSpPr txBox="1"/>
          <p:nvPr/>
        </p:nvSpPr>
        <p:spPr>
          <a:xfrm>
            <a:off x="8152645" y="519330"/>
            <a:ext cx="1338728"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想定表示回数</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81" name="正方形/長方形 80">
            <a:extLst>
              <a:ext uri="{FF2B5EF4-FFF2-40B4-BE49-F238E27FC236}">
                <a16:creationId xmlns:a16="http://schemas.microsoft.com/office/drawing/2014/main" id="{9DFC6E70-736B-4F42-B4F6-4729D72201FA}"/>
              </a:ext>
            </a:extLst>
          </p:cNvPr>
          <p:cNvSpPr/>
          <p:nvPr/>
        </p:nvSpPr>
        <p:spPr>
          <a:xfrm>
            <a:off x="1024024" y="6335452"/>
            <a:ext cx="10590784" cy="553998"/>
          </a:xfrm>
          <a:prstGeom prst="rect">
            <a:avLst/>
          </a:prstGeom>
        </p:spPr>
        <p:txBody>
          <a:bodyPr wrap="square">
            <a:spAutoFit/>
          </a:bodyPr>
          <a:lstStyle/>
          <a:p>
            <a:r>
              <a:rPr lang="en-US" altLang="ja-JP" sz="600" dirty="0">
                <a:solidFill>
                  <a:srgbClr val="FFFFFF"/>
                </a:solidFill>
                <a:latin typeface="DIN Condensed" pitchFamily="2" charset="0"/>
                <a:ea typeface="Hiragino Sans W7" panose="020B0400000000000000" pitchFamily="34" charset="-128"/>
              </a:rPr>
              <a:t>※</a:t>
            </a:r>
            <a:r>
              <a:rPr lang="ja-JP" altLang="en-US" sz="600">
                <a:solidFill>
                  <a:srgbClr val="FFFFFF"/>
                </a:solidFill>
                <a:latin typeface="Hiragino Sans W7" panose="020B0400000000000000" pitchFamily="34" charset="-128"/>
                <a:ea typeface="Hiragino Sans W7"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放映内容は</a:t>
            </a:r>
            <a:r>
              <a:rPr lang="en-US" altLang="ja-JP" sz="600" dirty="0">
                <a:solidFill>
                  <a:srgbClr val="FFFFFF"/>
                </a:solidFill>
                <a:latin typeface="Hiragino Sans W1" panose="020B0400000000000000" pitchFamily="34" charset="-128"/>
                <a:ea typeface="Hiragino Sans W1" panose="020B0400000000000000" pitchFamily="34" charset="-128"/>
              </a:rPr>
              <a:t>1</a:t>
            </a:r>
            <a:r>
              <a:rPr lang="ja-JP" altLang="en-US" sz="600">
                <a:solidFill>
                  <a:srgbClr val="FFFFFF"/>
                </a:solidFill>
                <a:latin typeface="Hiragino Sans W1" panose="020B0400000000000000" pitchFamily="34" charset="-128"/>
                <a:ea typeface="Hiragino Sans W1" panose="020B0400000000000000" pitchFamily="34" charset="-128"/>
              </a:rPr>
              <a:t>申し込みにつき、</a:t>
            </a:r>
            <a:r>
              <a:rPr lang="en-US" altLang="ja-JP" sz="600" dirty="0">
                <a:solidFill>
                  <a:srgbClr val="FFFFFF"/>
                </a:solidFill>
                <a:latin typeface="Hiragino Sans W1" panose="020B0400000000000000" pitchFamily="34" charset="-128"/>
                <a:ea typeface="Hiragino Sans W1" panose="020B0400000000000000" pitchFamily="34" charset="-128"/>
              </a:rPr>
              <a:t>1</a:t>
            </a:r>
            <a:r>
              <a:rPr lang="ja-JP" altLang="en-US" sz="600">
                <a:solidFill>
                  <a:srgbClr val="FFFFFF"/>
                </a:solidFill>
                <a:latin typeface="Hiragino Sans W1" panose="020B0400000000000000" pitchFamily="34" charset="-128"/>
                <a:ea typeface="Hiragino Sans W1" panose="020B0400000000000000" pitchFamily="34" charset="-128"/>
              </a:rPr>
              <a:t>商品・</a:t>
            </a:r>
            <a:r>
              <a:rPr lang="en-US" altLang="ja-JP" sz="600" dirty="0">
                <a:solidFill>
                  <a:srgbClr val="FFFFFF"/>
                </a:solidFill>
                <a:latin typeface="Hiragino Sans W1" panose="020B0400000000000000" pitchFamily="34" charset="-128"/>
                <a:ea typeface="Hiragino Sans W1" panose="020B0400000000000000" pitchFamily="34" charset="-128"/>
              </a:rPr>
              <a:t>1</a:t>
            </a:r>
            <a:r>
              <a:rPr lang="ja-JP" altLang="en-US" sz="600">
                <a:solidFill>
                  <a:srgbClr val="FFFFFF"/>
                </a:solidFill>
                <a:latin typeface="Hiragino Sans W1" panose="020B0400000000000000" pitchFamily="34" charset="-128"/>
                <a:ea typeface="Hiragino Sans W1" panose="020B0400000000000000" pitchFamily="34" charset="-128"/>
              </a:rPr>
              <a:t>サービスが基本となります。同一商材であれば、掲載尺内で異なるクリエイティブの組み合わせも可能です。</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ja-JP" altLang="en-US" sz="600">
                <a:solidFill>
                  <a:srgbClr val="FFFFFF"/>
                </a:solidFill>
                <a:latin typeface="Hiragino Sans W1" panose="020B0400000000000000" pitchFamily="34" charset="-128"/>
                <a:ea typeface="Hiragino Sans W1" panose="020B0400000000000000" pitchFamily="34" charset="-128"/>
              </a:rPr>
              <a:t>　  クリエイティブの差し替えにつきまして、</a:t>
            </a:r>
            <a:r>
              <a:rPr lang="en-US" altLang="ja-JP" sz="600" dirty="0">
                <a:solidFill>
                  <a:srgbClr val="FFFFFF"/>
                </a:solidFill>
                <a:latin typeface="Hiragino Sans W1" panose="020B0400000000000000" pitchFamily="34" charset="-128"/>
                <a:ea typeface="Hiragino Sans W1" panose="020B0400000000000000" pitchFamily="34" charset="-128"/>
              </a:rPr>
              <a:t>4</a:t>
            </a:r>
            <a:r>
              <a:rPr lang="ja-JP" altLang="en-US" sz="600">
                <a:solidFill>
                  <a:srgbClr val="FFFFFF"/>
                </a:solidFill>
                <a:latin typeface="Hiragino Sans W1" panose="020B0400000000000000" pitchFamily="34" charset="-128"/>
                <a:ea typeface="Hiragino Sans W1" panose="020B0400000000000000" pitchFamily="34" charset="-128"/>
              </a:rPr>
              <a:t>週間のうち</a:t>
            </a:r>
            <a:r>
              <a:rPr lang="en-US" altLang="ja-JP" sz="600" dirty="0">
                <a:solidFill>
                  <a:srgbClr val="FFFFFF"/>
                </a:solidFill>
                <a:latin typeface="Hiragino Sans W1" panose="020B0400000000000000" pitchFamily="34" charset="-128"/>
                <a:ea typeface="Hiragino Sans W1" panose="020B0400000000000000" pitchFamily="34" charset="-128"/>
              </a:rPr>
              <a:t>4</a:t>
            </a:r>
            <a:r>
              <a:rPr lang="ja-JP" altLang="en-US" sz="600">
                <a:solidFill>
                  <a:srgbClr val="FFFFFF"/>
                </a:solidFill>
                <a:latin typeface="Hiragino Sans W1" panose="020B0400000000000000" pitchFamily="34" charset="-128"/>
                <a:ea typeface="Hiragino Sans W1" panose="020B0400000000000000" pitchFamily="34" charset="-128"/>
              </a:rPr>
              <a:t>回まで（原則月曜開始）可能です。</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DIN Condensed" pitchFamily="2" charset="0"/>
                <a:ea typeface="Hiragino Sans W7"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放映日及び放映時間は各施設に準じます。施設によって営業日・営業時間が異なりますので、予めご了承ください。　</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b="1" dirty="0">
                <a:solidFill>
                  <a:srgbClr val="FFFFFF"/>
                </a:solidFill>
                <a:latin typeface="DIN Condensed" pitchFamily="2" charset="0"/>
                <a:ea typeface="Hiragino Sans W7" panose="020B0400000000000000" pitchFamily="34" charset="-128"/>
              </a:rPr>
              <a:t>※</a:t>
            </a:r>
            <a:r>
              <a:rPr lang="ja-JP" altLang="en-US" sz="600" b="1">
                <a:solidFill>
                  <a:srgbClr val="FFFFFF"/>
                </a:solidFill>
                <a:latin typeface="DIN Condensed" pitchFamily="2" charset="0"/>
                <a:ea typeface="Hiragino Sans W7"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実施確定後にビル審査がございます。審査状況に応じて放映台数が変動いたしますので、あらかじめご了承ください。</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Hiragino Sans W1" panose="020B0400000000000000" pitchFamily="34" charset="-128"/>
                <a:ea typeface="Hiragino Sans W1" panose="020B0400000000000000" pitchFamily="34" charset="-128"/>
              </a:rPr>
              <a:t>※</a:t>
            </a:r>
            <a:r>
              <a:rPr lang="ja-JP" altLang="en-US" sz="600">
                <a:solidFill>
                  <a:srgbClr val="FFFFFF"/>
                </a:solidFill>
                <a:latin typeface="Hiragino Sans W1" panose="020B0400000000000000" pitchFamily="34" charset="-128"/>
                <a:ea typeface="Hiragino Sans W1" panose="020B0400000000000000" pitchFamily="34" charset="-128"/>
              </a:rPr>
              <a:t> 想定放映回数は全施設で放映をおこなった場合の数値です。審査状況によって想定を下回るケースがございますので、予めご了承ください。</a:t>
            </a:r>
            <a:endParaRPr lang="en-US" altLang="ja-JP" sz="600" dirty="0">
              <a:solidFill>
                <a:srgbClr val="FFFFFF"/>
              </a:solidFill>
              <a:latin typeface="Hiragino Sans W1" panose="020B0400000000000000" pitchFamily="34" charset="-128"/>
              <a:ea typeface="Hiragino Sans W1" panose="020B0400000000000000" pitchFamily="34" charset="-128"/>
            </a:endParaRPr>
          </a:p>
        </p:txBody>
      </p:sp>
      <p:cxnSp>
        <p:nvCxnSpPr>
          <p:cNvPr id="4" name="直線コネクタ 3">
            <a:extLst>
              <a:ext uri="{FF2B5EF4-FFF2-40B4-BE49-F238E27FC236}">
                <a16:creationId xmlns:a16="http://schemas.microsoft.com/office/drawing/2014/main" id="{32CB840D-FFF6-1971-BAFF-1E97E7AE3171}"/>
              </a:ext>
            </a:extLst>
          </p:cNvPr>
          <p:cNvCxnSpPr>
            <a:cxnSpLocks/>
          </p:cNvCxnSpPr>
          <p:nvPr/>
        </p:nvCxnSpPr>
        <p:spPr>
          <a:xfrm flipH="1">
            <a:off x="6857602" y="4664980"/>
            <a:ext cx="1008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AF009A5B-5E10-D161-650C-DB1AD66D4343}"/>
              </a:ext>
            </a:extLst>
          </p:cNvPr>
          <p:cNvCxnSpPr>
            <a:cxnSpLocks/>
          </p:cNvCxnSpPr>
          <p:nvPr/>
        </p:nvCxnSpPr>
        <p:spPr>
          <a:xfrm>
            <a:off x="9761120" y="1135012"/>
            <a:ext cx="0" cy="518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DBFFAF8-D15C-6E4C-BBB4-D97E7253D7B8}"/>
              </a:ext>
            </a:extLst>
          </p:cNvPr>
          <p:cNvCxnSpPr>
            <a:cxnSpLocks/>
          </p:cNvCxnSpPr>
          <p:nvPr/>
        </p:nvCxnSpPr>
        <p:spPr>
          <a:xfrm>
            <a:off x="9761119"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924FC2F6-F512-AE80-EE55-D033C768EE75}"/>
              </a:ext>
            </a:extLst>
          </p:cNvPr>
          <p:cNvSpPr/>
          <p:nvPr/>
        </p:nvSpPr>
        <p:spPr>
          <a:xfrm>
            <a:off x="8147464" y="739701"/>
            <a:ext cx="1354858" cy="246221"/>
          </a:xfrm>
          <a:prstGeom prst="rect">
            <a:avLst/>
          </a:prstGeom>
        </p:spPr>
        <p:txBody>
          <a:bodyPr wrap="none">
            <a:spAutoFit/>
          </a:bodyPr>
          <a:lstStyle/>
          <a:p>
            <a:r>
              <a:rPr lang="ja-JP" altLang="en-US" sz="1000" b="1">
                <a:solidFill>
                  <a:schemeClr val="bg1"/>
                </a:solidFill>
                <a:latin typeface="DIN Condensed" pitchFamily="2" charset="0"/>
                <a:ea typeface="Hiragino Sans W7" panose="020B0400000000000000" pitchFamily="34" charset="-128"/>
              </a:rPr>
              <a:t>（</a:t>
            </a:r>
            <a:r>
              <a:rPr lang="en-US" altLang="ja-JP" sz="1000" b="1" dirty="0">
                <a:solidFill>
                  <a:schemeClr val="bg1"/>
                </a:solidFill>
                <a:latin typeface="DIN Condensed" pitchFamily="2" charset="0"/>
                <a:ea typeface="Hiragino Sans W7" panose="020B0400000000000000" pitchFamily="34" charset="-128"/>
              </a:rPr>
              <a:t>15</a:t>
            </a:r>
            <a:r>
              <a:rPr lang="ja-JP" altLang="en-US" sz="1000" b="1">
                <a:solidFill>
                  <a:schemeClr val="bg1"/>
                </a:solidFill>
                <a:latin typeface="DIN Condensed" pitchFamily="2" charset="0"/>
                <a:ea typeface="Hiragino Sans W7" panose="020B0400000000000000" pitchFamily="34" charset="-128"/>
              </a:rPr>
              <a:t>秒</a:t>
            </a:r>
            <a:r>
              <a:rPr lang="en-US" altLang="ja-JP" sz="1000" b="1" dirty="0">
                <a:solidFill>
                  <a:schemeClr val="bg1"/>
                </a:solidFill>
                <a:latin typeface="DIN Condensed" pitchFamily="2" charset="0"/>
                <a:ea typeface="Hiragino Sans W7" panose="020B0400000000000000" pitchFamily="34" charset="-128"/>
              </a:rPr>
              <a:t>×2</a:t>
            </a:r>
            <a:r>
              <a:rPr lang="ja-JP" altLang="en-US" sz="1000" b="1">
                <a:solidFill>
                  <a:schemeClr val="bg1"/>
                </a:solidFill>
                <a:latin typeface="DIN Condensed" pitchFamily="2" charset="0"/>
                <a:ea typeface="Hiragino Sans W7" panose="020B0400000000000000" pitchFamily="34" charset="-128"/>
              </a:rPr>
              <a:t>枠の場合）</a:t>
            </a:r>
            <a:endParaRPr lang="ja-JP" altLang="en-US" sz="1000">
              <a:latin typeface="DIN Condensed" pitchFamily="2" charset="0"/>
              <a:ea typeface="Hiragino Sans W5" panose="020B0400000000000000" pitchFamily="34" charset="-128"/>
            </a:endParaRPr>
          </a:p>
        </p:txBody>
      </p:sp>
      <p:sp>
        <p:nvSpPr>
          <p:cNvPr id="43" name="テキスト ボックス 42">
            <a:extLst>
              <a:ext uri="{FF2B5EF4-FFF2-40B4-BE49-F238E27FC236}">
                <a16:creationId xmlns:a16="http://schemas.microsoft.com/office/drawing/2014/main" id="{A52B9F2A-8D49-E5C6-06F4-7BFE3583AD59}"/>
              </a:ext>
            </a:extLst>
          </p:cNvPr>
          <p:cNvSpPr txBox="1"/>
          <p:nvPr/>
        </p:nvSpPr>
        <p:spPr>
          <a:xfrm>
            <a:off x="2305086" y="2888543"/>
            <a:ext cx="946109" cy="707886"/>
          </a:xfrm>
          <a:prstGeom prst="rect">
            <a:avLst/>
          </a:prstGeom>
          <a:noFill/>
          <a:effectLst/>
        </p:spPr>
        <p:txBody>
          <a:bodyPr wrap="square" rtlCol="0">
            <a:spAutoFit/>
          </a:bodyPr>
          <a:lstStyle/>
          <a:p>
            <a:pPr algn="ctr"/>
            <a:r>
              <a:rPr lang="en-US" altLang="ja-JP" sz="4000" b="1" dirty="0">
                <a:solidFill>
                  <a:schemeClr val="bg1"/>
                </a:solidFill>
                <a:latin typeface="DIN Alternate" panose="020B0500000000000000" pitchFamily="34" charset="0"/>
                <a:ea typeface="Hiragino Sans W6" panose="020B0400000000000000" pitchFamily="34" charset="-128"/>
              </a:rPr>
              <a:t>30</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44" name="正方形/長方形 43">
            <a:extLst>
              <a:ext uri="{FF2B5EF4-FFF2-40B4-BE49-F238E27FC236}">
                <a16:creationId xmlns:a16="http://schemas.microsoft.com/office/drawing/2014/main" id="{962AACDD-08E8-E519-7750-66D1A2F2998B}"/>
              </a:ext>
            </a:extLst>
          </p:cNvPr>
          <p:cNvSpPr/>
          <p:nvPr/>
        </p:nvSpPr>
        <p:spPr>
          <a:xfrm>
            <a:off x="2269517" y="2679165"/>
            <a:ext cx="1254848" cy="276999"/>
          </a:xfrm>
          <a:prstGeom prst="rect">
            <a:avLst/>
          </a:prstGeom>
        </p:spPr>
        <p:txBody>
          <a:bodyPr wrap="square">
            <a:spAutoFit/>
          </a:bodyPr>
          <a:lstStyle/>
          <a:p>
            <a:pPr algn="ctr" fontAlgn="ctr"/>
            <a:r>
              <a:rPr lang="ja-JP" altLang="en-US" sz="1200">
                <a:solidFill>
                  <a:schemeClr val="bg1"/>
                </a:solidFill>
                <a:latin typeface="Hiragino Sans W3" panose="020B0400000000000000" pitchFamily="34" charset="-128"/>
                <a:ea typeface="Hiragino Sans W3" panose="020B0400000000000000" pitchFamily="34" charset="-128"/>
              </a:rPr>
              <a:t>動画 音声あり</a:t>
            </a:r>
            <a:endParaRPr lang="ja-JP" altLang="en-US" sz="800">
              <a:solidFill>
                <a:schemeClr val="bg1"/>
              </a:solidFill>
              <a:latin typeface="Hiragino Sans W3" panose="020B0400000000000000" pitchFamily="34" charset="-128"/>
              <a:ea typeface="Hiragino Sans W3" panose="020B0400000000000000" pitchFamily="34" charset="-128"/>
            </a:endParaRPr>
          </a:p>
        </p:txBody>
      </p:sp>
      <p:sp>
        <p:nvSpPr>
          <p:cNvPr id="45" name="正方形/長方形 44">
            <a:extLst>
              <a:ext uri="{FF2B5EF4-FFF2-40B4-BE49-F238E27FC236}">
                <a16:creationId xmlns:a16="http://schemas.microsoft.com/office/drawing/2014/main" id="{1737F98B-60A7-24FA-C0FF-B878B1B49D1C}"/>
              </a:ext>
            </a:extLst>
          </p:cNvPr>
          <p:cNvSpPr/>
          <p:nvPr/>
        </p:nvSpPr>
        <p:spPr>
          <a:xfrm>
            <a:off x="2076174" y="3955942"/>
            <a:ext cx="925147" cy="707886"/>
          </a:xfrm>
          <a:prstGeom prst="rect">
            <a:avLst/>
          </a:prstGeom>
        </p:spPr>
        <p:txBody>
          <a:bodyPr wrap="square">
            <a:spAutoFit/>
          </a:bodyPr>
          <a:lstStyle/>
          <a:p>
            <a:pPr algn="ctr" fontAlgn="ctr"/>
            <a:r>
              <a:rPr lang="en-US" altLang="ja-JP" sz="4000" b="1" spc="-150" dirty="0">
                <a:solidFill>
                  <a:schemeClr val="bg1"/>
                </a:solidFill>
                <a:latin typeface="DIN Alternate" panose="020B0500000000000000" pitchFamily="34" charset="0"/>
                <a:ea typeface="Hiragino Sans W7" panose="020B0400000000000000" pitchFamily="34" charset="-128"/>
              </a:rPr>
              <a:t>15</a:t>
            </a:r>
            <a:endParaRPr lang="ja-JP" altLang="en-US" sz="4000" b="1" spc="-150">
              <a:solidFill>
                <a:schemeClr val="bg1"/>
              </a:solidFill>
              <a:latin typeface="Hiragino Sans W7" panose="020B0400000000000000" pitchFamily="34" charset="-128"/>
              <a:ea typeface="Hiragino Sans W7" panose="020B0400000000000000" pitchFamily="34" charset="-128"/>
            </a:endParaRPr>
          </a:p>
        </p:txBody>
      </p:sp>
      <p:sp>
        <p:nvSpPr>
          <p:cNvPr id="6" name="正方形/長方形 5">
            <a:extLst>
              <a:ext uri="{FF2B5EF4-FFF2-40B4-BE49-F238E27FC236}">
                <a16:creationId xmlns:a16="http://schemas.microsoft.com/office/drawing/2014/main" id="{D224AD6D-EDDF-22E6-1050-3C0A4F7DE492}"/>
              </a:ext>
            </a:extLst>
          </p:cNvPr>
          <p:cNvSpPr/>
          <p:nvPr/>
        </p:nvSpPr>
        <p:spPr>
          <a:xfrm>
            <a:off x="2436430" y="4294691"/>
            <a:ext cx="1405945" cy="246221"/>
          </a:xfrm>
          <a:prstGeom prst="rect">
            <a:avLst/>
          </a:prstGeom>
        </p:spPr>
        <p:txBody>
          <a:bodyPr wrap="square">
            <a:spAutoFit/>
          </a:bodyPr>
          <a:lstStyle/>
          <a:p>
            <a:pPr algn="ctr" fontAlgn="ctr"/>
            <a:r>
              <a:rPr lang="ja-JP" altLang="en-US" sz="1000">
                <a:solidFill>
                  <a:schemeClr val="bg1"/>
                </a:solidFill>
                <a:latin typeface="Hiragino Sans W3" panose="020B0400000000000000" pitchFamily="34" charset="-128"/>
                <a:ea typeface="Hiragino Sans W3" panose="020B0400000000000000" pitchFamily="34" charset="-128"/>
              </a:rPr>
              <a:t>秒✕</a:t>
            </a:r>
            <a:r>
              <a:rPr lang="en-US" altLang="ja-JP" sz="1000" dirty="0">
                <a:solidFill>
                  <a:schemeClr val="bg1"/>
                </a:solidFill>
                <a:latin typeface="Hiragino Sans W3" panose="020B0400000000000000" pitchFamily="34" charset="-128"/>
                <a:ea typeface="Hiragino Sans W3" panose="020B0400000000000000" pitchFamily="34" charset="-128"/>
              </a:rPr>
              <a:t> </a:t>
            </a:r>
            <a:r>
              <a:rPr lang="ja-JP" altLang="en-US" sz="1000">
                <a:solidFill>
                  <a:schemeClr val="bg1"/>
                </a:solidFill>
                <a:latin typeface="Hiragino Sans W3" panose="020B0400000000000000" pitchFamily="34" charset="-128"/>
                <a:ea typeface="Hiragino Sans W3" panose="020B0400000000000000" pitchFamily="34" charset="-128"/>
              </a:rPr>
              <a:t>　</a:t>
            </a:r>
            <a:r>
              <a:rPr lang="en-US" altLang="ja-JP" sz="1000" dirty="0">
                <a:solidFill>
                  <a:schemeClr val="bg1"/>
                </a:solidFill>
                <a:latin typeface="Hiragino Sans W3" panose="020B0400000000000000" pitchFamily="34" charset="-128"/>
                <a:ea typeface="Hiragino Sans W3" panose="020B0400000000000000" pitchFamily="34" charset="-128"/>
              </a:rPr>
              <a:t>   </a:t>
            </a:r>
            <a:r>
              <a:rPr lang="ja-JP" altLang="en-US" sz="1000">
                <a:solidFill>
                  <a:schemeClr val="bg1"/>
                </a:solidFill>
                <a:latin typeface="Hiragino Sans W3" panose="020B0400000000000000" pitchFamily="34" charset="-128"/>
                <a:ea typeface="Hiragino Sans W3" panose="020B0400000000000000" pitchFamily="34" charset="-128"/>
              </a:rPr>
              <a:t>枠</a:t>
            </a:r>
          </a:p>
        </p:txBody>
      </p:sp>
      <p:sp>
        <p:nvSpPr>
          <p:cNvPr id="19" name="テキスト ボックス 18">
            <a:extLst>
              <a:ext uri="{FF2B5EF4-FFF2-40B4-BE49-F238E27FC236}">
                <a16:creationId xmlns:a16="http://schemas.microsoft.com/office/drawing/2014/main" id="{8B5FC50F-4C0F-7BB8-F530-5B56A53CB356}"/>
              </a:ext>
            </a:extLst>
          </p:cNvPr>
          <p:cNvSpPr txBox="1"/>
          <p:nvPr/>
        </p:nvSpPr>
        <p:spPr>
          <a:xfrm>
            <a:off x="2381483" y="3574198"/>
            <a:ext cx="946109" cy="369332"/>
          </a:xfrm>
          <a:prstGeom prst="rect">
            <a:avLst/>
          </a:prstGeom>
          <a:noFill/>
          <a:effectLst/>
        </p:spPr>
        <p:txBody>
          <a:bodyPr wrap="square" rtlCol="0">
            <a:spAutoFit/>
          </a:bodyPr>
          <a:lstStyle/>
          <a:p>
            <a:pPr algn="ctr"/>
            <a:r>
              <a:rPr lang="en-US" altLang="ja-JP" dirty="0">
                <a:solidFill>
                  <a:schemeClr val="bg1"/>
                </a:solidFill>
                <a:latin typeface="DIN Alternate" panose="020B0500000000000000" pitchFamily="34" charset="0"/>
                <a:ea typeface="Hiragino Sans W6" panose="020B0400000000000000" pitchFamily="34" charset="-128"/>
              </a:rPr>
              <a:t>or</a:t>
            </a:r>
            <a:endParaRPr lang="en-US" altLang="ja-JP" sz="1600" dirty="0">
              <a:solidFill>
                <a:schemeClr val="bg1"/>
              </a:solidFill>
              <a:latin typeface="DIN Alternate" panose="020B0500000000000000" pitchFamily="34" charset="0"/>
              <a:ea typeface="Hiragino Sans W6" panose="020B0400000000000000" pitchFamily="34" charset="-128"/>
            </a:endParaRPr>
          </a:p>
        </p:txBody>
      </p:sp>
      <p:sp>
        <p:nvSpPr>
          <p:cNvPr id="46" name="正方形/長方形 45">
            <a:extLst>
              <a:ext uri="{FF2B5EF4-FFF2-40B4-BE49-F238E27FC236}">
                <a16:creationId xmlns:a16="http://schemas.microsoft.com/office/drawing/2014/main" id="{D615233C-0F80-0586-75D9-94787AC26CE7}"/>
              </a:ext>
            </a:extLst>
          </p:cNvPr>
          <p:cNvSpPr/>
          <p:nvPr/>
        </p:nvSpPr>
        <p:spPr>
          <a:xfrm>
            <a:off x="2810662" y="4054976"/>
            <a:ext cx="770214" cy="584775"/>
          </a:xfrm>
          <a:prstGeom prst="rect">
            <a:avLst/>
          </a:prstGeom>
        </p:spPr>
        <p:txBody>
          <a:bodyPr wrap="square">
            <a:spAutoFit/>
          </a:bodyPr>
          <a:lstStyle/>
          <a:p>
            <a:pPr algn="ctr" fontAlgn="ctr"/>
            <a:r>
              <a:rPr lang="en-US" altLang="ja-JP" sz="3200" b="1" spc="-150" dirty="0">
                <a:solidFill>
                  <a:schemeClr val="bg1"/>
                </a:solidFill>
                <a:latin typeface="DIN Alternate" panose="020B0500000000000000" pitchFamily="34" charset="0"/>
                <a:ea typeface="Hiragino Sans W7" panose="020B0400000000000000" pitchFamily="34" charset="-128"/>
              </a:rPr>
              <a:t>2</a:t>
            </a:r>
            <a:endParaRPr lang="ja-JP" altLang="en-US" sz="4000" b="1" spc="-150">
              <a:solidFill>
                <a:schemeClr val="bg1"/>
              </a:solidFill>
              <a:latin typeface="Hiragino Sans W7" panose="020B0400000000000000" pitchFamily="34" charset="-128"/>
              <a:ea typeface="Hiragino Sans W7" panose="020B0400000000000000" pitchFamily="34" charset="-128"/>
            </a:endParaRPr>
          </a:p>
        </p:txBody>
      </p:sp>
      <p:sp>
        <p:nvSpPr>
          <p:cNvPr id="25" name="テキスト ボックス 24">
            <a:extLst>
              <a:ext uri="{FF2B5EF4-FFF2-40B4-BE49-F238E27FC236}">
                <a16:creationId xmlns:a16="http://schemas.microsoft.com/office/drawing/2014/main" id="{1CCB7BE3-5493-81AC-4B95-40823D56BCCE}"/>
              </a:ext>
            </a:extLst>
          </p:cNvPr>
          <p:cNvSpPr txBox="1"/>
          <p:nvPr/>
        </p:nvSpPr>
        <p:spPr>
          <a:xfrm>
            <a:off x="7107831" y="2817576"/>
            <a:ext cx="843222" cy="338554"/>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26" name="テキスト ボックス 25">
            <a:extLst>
              <a:ext uri="{FF2B5EF4-FFF2-40B4-BE49-F238E27FC236}">
                <a16:creationId xmlns:a16="http://schemas.microsoft.com/office/drawing/2014/main" id="{4C8EF613-3B40-68A4-17BE-D240E8E681E2}"/>
              </a:ext>
            </a:extLst>
          </p:cNvPr>
          <p:cNvSpPr txBox="1"/>
          <p:nvPr/>
        </p:nvSpPr>
        <p:spPr>
          <a:xfrm>
            <a:off x="6693040" y="2577144"/>
            <a:ext cx="919637" cy="646331"/>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4</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grpSp>
        <p:nvGrpSpPr>
          <p:cNvPr id="28" name="グループ化 27">
            <a:extLst>
              <a:ext uri="{FF2B5EF4-FFF2-40B4-BE49-F238E27FC236}">
                <a16:creationId xmlns:a16="http://schemas.microsoft.com/office/drawing/2014/main" id="{D831A147-3A84-B72B-FFD4-D5F78D0FB2EA}"/>
              </a:ext>
            </a:extLst>
          </p:cNvPr>
          <p:cNvGrpSpPr/>
          <p:nvPr/>
        </p:nvGrpSpPr>
        <p:grpSpPr>
          <a:xfrm>
            <a:off x="9666947" y="2464060"/>
            <a:ext cx="1498916" cy="1068122"/>
            <a:chOff x="11060847" y="5041551"/>
            <a:chExt cx="1498916" cy="1068122"/>
          </a:xfrm>
        </p:grpSpPr>
        <p:sp>
          <p:nvSpPr>
            <p:cNvPr id="29" name="正方形/長方形 28">
              <a:extLst>
                <a:ext uri="{FF2B5EF4-FFF2-40B4-BE49-F238E27FC236}">
                  <a16:creationId xmlns:a16="http://schemas.microsoft.com/office/drawing/2014/main" id="{B750B1CC-55BC-64FD-DC79-47E01A2704F9}"/>
                </a:ext>
              </a:extLst>
            </p:cNvPr>
            <p:cNvSpPr/>
            <p:nvPr/>
          </p:nvSpPr>
          <p:spPr>
            <a:xfrm>
              <a:off x="11316462" y="5463342"/>
              <a:ext cx="954107" cy="646331"/>
            </a:xfrm>
            <a:prstGeom prst="rect">
              <a:avLst/>
            </a:prstGeom>
          </p:spPr>
          <p:txBody>
            <a:bodyPr wrap="none">
              <a:spAutoFit/>
            </a:bodyPr>
            <a:lstStyle/>
            <a:p>
              <a:pPr fontAlgn="ctr">
                <a:lnSpc>
                  <a:spcPct val="150000"/>
                </a:lnSpc>
              </a:pPr>
              <a:r>
                <a:rPr lang="ja-JP" altLang="en-US" sz="1000" b="1">
                  <a:solidFill>
                    <a:schemeClr val="bg1"/>
                  </a:solidFill>
                  <a:latin typeface="Hiragino Sans W6" panose="020B0400000000000000" pitchFamily="34" charset="-128"/>
                  <a:ea typeface="Hiragino Sans W6" panose="020B0400000000000000" pitchFamily="34" charset="-128"/>
                </a:rPr>
                <a:t>想定再生単価</a:t>
              </a:r>
              <a:endParaRPr lang="en-US" altLang="ja-JP" sz="1000" b="1" dirty="0">
                <a:solidFill>
                  <a:schemeClr val="bg1"/>
                </a:solidFill>
                <a:latin typeface="Hiragino Sans W6" panose="020B0400000000000000" pitchFamily="34" charset="-128"/>
                <a:ea typeface="Hiragino Sans W6" panose="020B0400000000000000" pitchFamily="34" charset="-128"/>
              </a:endParaRPr>
            </a:p>
            <a:p>
              <a:pPr fontAlgn="ctr"/>
              <a:r>
                <a:rPr lang="en-US" altLang="ja-JP" sz="1000" b="1" dirty="0">
                  <a:solidFill>
                    <a:schemeClr val="bg1"/>
                  </a:solidFill>
                  <a:latin typeface="DIN Alternate" panose="020B0500000000000000" pitchFamily="34" charset="0"/>
                  <a:ea typeface="Hiragino Sans W6" panose="020B0400000000000000" pitchFamily="34" charset="-128"/>
                </a:rPr>
                <a:t>3.2</a:t>
              </a:r>
              <a:r>
                <a:rPr lang="ja-JP" altLang="en-US" sz="1000" b="1">
                  <a:solidFill>
                    <a:schemeClr val="bg1"/>
                  </a:solidFill>
                  <a:latin typeface="Hiragino Sans W6" panose="020B0400000000000000" pitchFamily="34" charset="-128"/>
                  <a:ea typeface="Hiragino Sans W6" panose="020B0400000000000000" pitchFamily="34" charset="-128"/>
                </a:rPr>
                <a:t>円</a:t>
              </a:r>
              <a:endParaRPr lang="en-US" altLang="ja-JP" sz="1000" b="1" dirty="0">
                <a:solidFill>
                  <a:schemeClr val="bg1"/>
                </a:solidFill>
                <a:latin typeface="Hiragino Sans W6" panose="020B0400000000000000" pitchFamily="34" charset="-128"/>
                <a:ea typeface="Hiragino Sans W6" panose="020B0400000000000000" pitchFamily="34" charset="-128"/>
              </a:endParaRPr>
            </a:p>
            <a:p>
              <a:pPr fontAlgn="ctr"/>
              <a:r>
                <a:rPr lang="en-US" altLang="ja-JP" sz="1000" b="1" dirty="0">
                  <a:solidFill>
                    <a:schemeClr val="bg1"/>
                  </a:solidFill>
                  <a:latin typeface="Hiragino Sans W6" panose="020B0400000000000000" pitchFamily="34" charset="-128"/>
                  <a:ea typeface="Hiragino Sans W6" panose="020B0400000000000000" pitchFamily="34" charset="-128"/>
                </a:rPr>
                <a:t>(</a:t>
              </a:r>
              <a:r>
                <a:rPr lang="en-US" altLang="ja-JP" sz="1000" b="1" dirty="0">
                  <a:solidFill>
                    <a:schemeClr val="bg1"/>
                  </a:solidFill>
                  <a:latin typeface="DIN Alternate" panose="020B0500000000000000" pitchFamily="34" charset="0"/>
                  <a:ea typeface="Hiragino Sans W6" panose="020B0400000000000000" pitchFamily="34" charset="-128"/>
                </a:rPr>
                <a:t>1.6 </a:t>
              </a:r>
              <a:r>
                <a:rPr lang="ja-JP" altLang="en-US" sz="1000" b="1">
                  <a:solidFill>
                    <a:schemeClr val="bg1"/>
                  </a:solidFill>
                  <a:latin typeface="DIN Alternate" panose="020B0500000000000000" pitchFamily="34" charset="0"/>
                  <a:ea typeface="Hiragino Sans W6" panose="020B0400000000000000" pitchFamily="34" charset="-128"/>
                </a:rPr>
                <a:t>円</a:t>
              </a:r>
              <a:r>
                <a:rPr lang="en-US" altLang="ja-JP" sz="1000" b="1" dirty="0">
                  <a:solidFill>
                    <a:schemeClr val="bg1"/>
                  </a:solidFill>
                  <a:latin typeface="Hiragino Sans W6" panose="020B0400000000000000" pitchFamily="34" charset="-128"/>
                  <a:ea typeface="Hiragino Sans W6" panose="020B0400000000000000" pitchFamily="34" charset="-128"/>
                </a:rPr>
                <a:t>)</a:t>
              </a:r>
              <a:endParaRPr lang="en-US" altLang="ja-JP" sz="1100" b="1" dirty="0">
                <a:solidFill>
                  <a:schemeClr val="bg1"/>
                </a:solidFill>
                <a:latin typeface="Hiragino Sans W6" panose="020B0400000000000000" pitchFamily="34" charset="-128"/>
                <a:ea typeface="Hiragino Sans W6" panose="020B0400000000000000" pitchFamily="34" charset="-128"/>
              </a:endParaRPr>
            </a:p>
          </p:txBody>
        </p:sp>
        <p:sp>
          <p:nvSpPr>
            <p:cNvPr id="47" name="正方形/長方形 46">
              <a:extLst>
                <a:ext uri="{FF2B5EF4-FFF2-40B4-BE49-F238E27FC236}">
                  <a16:creationId xmlns:a16="http://schemas.microsoft.com/office/drawing/2014/main" id="{35643807-C488-F592-4991-B2165D2DA024}"/>
                </a:ext>
              </a:extLst>
            </p:cNvPr>
            <p:cNvSpPr/>
            <p:nvPr/>
          </p:nvSpPr>
          <p:spPr>
            <a:xfrm>
              <a:off x="11848485" y="5205185"/>
              <a:ext cx="711278" cy="338554"/>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62" name="正方形/長方形 61">
              <a:extLst>
                <a:ext uri="{FF2B5EF4-FFF2-40B4-BE49-F238E27FC236}">
                  <a16:creationId xmlns:a16="http://schemas.microsoft.com/office/drawing/2014/main" id="{7C2A75BE-B258-282D-E2E1-36A2C317053C}"/>
                </a:ext>
              </a:extLst>
            </p:cNvPr>
            <p:cNvSpPr/>
            <p:nvPr/>
          </p:nvSpPr>
          <p:spPr>
            <a:xfrm>
              <a:off x="11060847" y="5041551"/>
              <a:ext cx="1230056" cy="584775"/>
            </a:xfrm>
            <a:prstGeom prst="rect">
              <a:avLst/>
            </a:prstGeom>
          </p:spPr>
          <p:txBody>
            <a:bodyPr wrap="square">
              <a:spAutoFit/>
            </a:bodyPr>
            <a:lstStyle/>
            <a:p>
              <a:pPr algn="ctr" fontAlgn="ctr"/>
              <a:r>
                <a:rPr lang="en-US" altLang="ja-JP" sz="3200" b="1" dirty="0">
                  <a:solidFill>
                    <a:schemeClr val="bg1"/>
                  </a:solidFill>
                  <a:latin typeface="DIN Alternate" panose="020B0500000000000000" pitchFamily="34" charset="0"/>
                  <a:ea typeface="Hiragino Sans W7" panose="020B0400000000000000" pitchFamily="34" charset="-128"/>
                </a:rPr>
                <a:t>600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grpSp>
      <p:sp>
        <p:nvSpPr>
          <p:cNvPr id="63" name="正方形/長方形 62">
            <a:extLst>
              <a:ext uri="{FF2B5EF4-FFF2-40B4-BE49-F238E27FC236}">
                <a16:creationId xmlns:a16="http://schemas.microsoft.com/office/drawing/2014/main" id="{BEC3C5F3-A6EE-508C-6DD2-A4B16F30F0EF}"/>
              </a:ext>
            </a:extLst>
          </p:cNvPr>
          <p:cNvSpPr/>
          <p:nvPr/>
        </p:nvSpPr>
        <p:spPr>
          <a:xfrm>
            <a:off x="8011787" y="3400024"/>
            <a:ext cx="815326" cy="276999"/>
          </a:xfrm>
          <a:prstGeom prst="rect">
            <a:avLst/>
          </a:prstGeom>
        </p:spPr>
        <p:txBody>
          <a:bodyPr wrap="square">
            <a:spAutoFit/>
          </a:bodyPr>
          <a:lstStyle/>
          <a:p>
            <a:pPr algn="ctr" fontAlgn="ctr"/>
            <a:r>
              <a:rPr lang="en-US" altLang="ja-JP" sz="1200" b="1" dirty="0">
                <a:solidFill>
                  <a:schemeClr val="bg1"/>
                </a:solidFill>
                <a:latin typeface="DIN Alternate" panose="020B0500000000000000" pitchFamily="34" charset="0"/>
                <a:ea typeface="Hiragino Sans W7" panose="020B0400000000000000" pitchFamily="34" charset="-128"/>
              </a:rPr>
              <a:t>500</a:t>
            </a:r>
            <a:endParaRPr lang="en-US" altLang="ja-JP" sz="900" b="1" dirty="0">
              <a:solidFill>
                <a:schemeClr val="bg1"/>
              </a:solidFill>
              <a:latin typeface="Hiragino Sans W7" panose="020B0400000000000000" pitchFamily="34" charset="-128"/>
              <a:ea typeface="Hiragino Sans W7" panose="020B0400000000000000" pitchFamily="34" charset="-128"/>
            </a:endParaRPr>
          </a:p>
        </p:txBody>
      </p:sp>
      <p:sp>
        <p:nvSpPr>
          <p:cNvPr id="64" name="正方形/長方形 63">
            <a:extLst>
              <a:ext uri="{FF2B5EF4-FFF2-40B4-BE49-F238E27FC236}">
                <a16:creationId xmlns:a16="http://schemas.microsoft.com/office/drawing/2014/main" id="{20199B85-7FC1-76CA-2BEE-C33E472B8331}"/>
              </a:ext>
            </a:extLst>
          </p:cNvPr>
          <p:cNvSpPr/>
          <p:nvPr/>
        </p:nvSpPr>
        <p:spPr>
          <a:xfrm>
            <a:off x="8200755" y="3181187"/>
            <a:ext cx="954107" cy="323165"/>
          </a:xfrm>
          <a:prstGeom prst="rect">
            <a:avLst/>
          </a:prstGeom>
        </p:spPr>
        <p:txBody>
          <a:bodyPr wrap="none">
            <a:spAutoFit/>
          </a:bodyPr>
          <a:lstStyle/>
          <a:p>
            <a:pPr fontAlgn="ctr">
              <a:lnSpc>
                <a:spcPct val="150000"/>
              </a:lnSpc>
            </a:pPr>
            <a:r>
              <a:rPr lang="ja-JP" altLang="en-US" sz="1000" b="1">
                <a:solidFill>
                  <a:schemeClr val="bg1"/>
                </a:solidFill>
                <a:latin typeface="Hiragino Sans W6" panose="020B0400000000000000" pitchFamily="34" charset="-128"/>
                <a:ea typeface="Hiragino Sans W6" panose="020B0400000000000000" pitchFamily="34" charset="-128"/>
              </a:rPr>
              <a:t>想定リーチ数</a:t>
            </a:r>
            <a:endParaRPr lang="en-US" altLang="ja-JP" sz="1000" b="1" dirty="0">
              <a:solidFill>
                <a:schemeClr val="bg1"/>
              </a:solidFill>
              <a:latin typeface="Hiragino Sans W6" panose="020B0400000000000000" pitchFamily="34" charset="-128"/>
              <a:ea typeface="Hiragino Sans W6" panose="020B0400000000000000" pitchFamily="34" charset="-128"/>
            </a:endParaRPr>
          </a:p>
        </p:txBody>
      </p:sp>
      <p:sp>
        <p:nvSpPr>
          <p:cNvPr id="65" name="正方形/長方形 64">
            <a:extLst>
              <a:ext uri="{FF2B5EF4-FFF2-40B4-BE49-F238E27FC236}">
                <a16:creationId xmlns:a16="http://schemas.microsoft.com/office/drawing/2014/main" id="{E20B856A-B509-8A6B-3F18-CAC247688ACC}"/>
              </a:ext>
            </a:extLst>
          </p:cNvPr>
          <p:cNvSpPr/>
          <p:nvPr/>
        </p:nvSpPr>
        <p:spPr>
          <a:xfrm>
            <a:off x="8463398" y="3360668"/>
            <a:ext cx="415498" cy="300082"/>
          </a:xfrm>
          <a:prstGeom prst="rect">
            <a:avLst/>
          </a:prstGeom>
        </p:spPr>
        <p:txBody>
          <a:bodyPr wrap="none">
            <a:spAutoFit/>
          </a:bodyPr>
          <a:lstStyle/>
          <a:p>
            <a:pPr fontAlgn="ctr">
              <a:lnSpc>
                <a:spcPct val="150000"/>
              </a:lnSpc>
            </a:pPr>
            <a:r>
              <a:rPr lang="ja-JP" altLang="en-US" sz="900" b="1">
                <a:solidFill>
                  <a:schemeClr val="bg1"/>
                </a:solidFill>
                <a:latin typeface="Hiragino Sans W6" panose="020B0400000000000000" pitchFamily="34" charset="-128"/>
                <a:ea typeface="Hiragino Sans W6" panose="020B0400000000000000" pitchFamily="34" charset="-128"/>
              </a:rPr>
              <a:t>万人</a:t>
            </a:r>
            <a:endParaRPr lang="en-US" altLang="ja-JP" sz="1050" b="1" dirty="0">
              <a:solidFill>
                <a:schemeClr val="bg1"/>
              </a:solidFill>
              <a:latin typeface="Hiragino Sans W6" panose="020B0400000000000000" pitchFamily="34" charset="-128"/>
              <a:ea typeface="Hiragino Sans W6" panose="020B0400000000000000" pitchFamily="34" charset="-128"/>
            </a:endParaRPr>
          </a:p>
        </p:txBody>
      </p:sp>
      <p:sp>
        <p:nvSpPr>
          <p:cNvPr id="67" name="正方形/長方形 66">
            <a:extLst>
              <a:ext uri="{FF2B5EF4-FFF2-40B4-BE49-F238E27FC236}">
                <a16:creationId xmlns:a16="http://schemas.microsoft.com/office/drawing/2014/main" id="{C194A369-9A38-A593-DEFC-BAC330C72E09}"/>
              </a:ext>
            </a:extLst>
          </p:cNvPr>
          <p:cNvSpPr/>
          <p:nvPr/>
        </p:nvSpPr>
        <p:spPr>
          <a:xfrm>
            <a:off x="9129019" y="2526448"/>
            <a:ext cx="721831" cy="307777"/>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回</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68" name="正方形/長方形 67">
            <a:extLst>
              <a:ext uri="{FF2B5EF4-FFF2-40B4-BE49-F238E27FC236}">
                <a16:creationId xmlns:a16="http://schemas.microsoft.com/office/drawing/2014/main" id="{F6E04F42-D2F5-E713-2522-BBE87FE42BA9}"/>
              </a:ext>
            </a:extLst>
          </p:cNvPr>
          <p:cNvSpPr/>
          <p:nvPr/>
        </p:nvSpPr>
        <p:spPr>
          <a:xfrm>
            <a:off x="8055614" y="2836801"/>
            <a:ext cx="1544656" cy="369332"/>
          </a:xfrm>
          <a:prstGeom prst="rect">
            <a:avLst/>
          </a:prstGeom>
        </p:spPr>
        <p:txBody>
          <a:bodyPr wrap="square">
            <a:spAutoFit/>
          </a:bodyPr>
          <a:lstStyle/>
          <a:p>
            <a:pPr algn="ctr" fontAlgn="ctr"/>
            <a:r>
              <a:rPr lang="en-US" altLang="ja-JP" b="1" dirty="0">
                <a:solidFill>
                  <a:schemeClr val="bg1"/>
                </a:solidFill>
                <a:latin typeface="DIN Alternate" panose="020B0500000000000000" pitchFamily="34" charset="0"/>
                <a:ea typeface="Hiragino Sans W7" panose="020B0400000000000000" pitchFamily="34" charset="-128"/>
              </a:rPr>
              <a:t>(3,760,000 </a:t>
            </a:r>
            <a:r>
              <a:rPr lang="ja-JP" altLang="en-US" sz="1400" b="1">
                <a:solidFill>
                  <a:schemeClr val="bg1"/>
                </a:solidFill>
                <a:latin typeface="DIN Alternate" panose="020B0500000000000000" pitchFamily="34" charset="0"/>
                <a:ea typeface="Hiragino Sans W7" panose="020B0400000000000000" pitchFamily="34" charset="-128"/>
              </a:rPr>
              <a:t>回</a:t>
            </a:r>
            <a:r>
              <a:rPr lang="en-US" altLang="ja-JP" b="1" dirty="0">
                <a:solidFill>
                  <a:schemeClr val="bg1"/>
                </a:solidFill>
                <a:latin typeface="DIN Alternate" panose="020B0500000000000000" pitchFamily="34" charset="0"/>
                <a:ea typeface="Hiragino Sans W7" panose="020B0400000000000000" pitchFamily="34" charset="-128"/>
              </a:rPr>
              <a:t>)</a:t>
            </a:r>
            <a:endParaRPr lang="en-US" altLang="ja-JP" sz="1100" b="1" dirty="0">
              <a:solidFill>
                <a:schemeClr val="bg1"/>
              </a:solidFill>
              <a:latin typeface="Hiragino Sans W7" panose="020B0400000000000000" pitchFamily="34" charset="-128"/>
              <a:ea typeface="Hiragino Sans W7" panose="020B0400000000000000" pitchFamily="34" charset="-128"/>
            </a:endParaRPr>
          </a:p>
        </p:txBody>
      </p:sp>
      <p:sp>
        <p:nvSpPr>
          <p:cNvPr id="69" name="テキスト ボックス 68">
            <a:extLst>
              <a:ext uri="{FF2B5EF4-FFF2-40B4-BE49-F238E27FC236}">
                <a16:creationId xmlns:a16="http://schemas.microsoft.com/office/drawing/2014/main" id="{8A8833BE-9459-4355-2AA9-2869999E6C33}"/>
              </a:ext>
            </a:extLst>
          </p:cNvPr>
          <p:cNvSpPr txBox="1"/>
          <p:nvPr/>
        </p:nvSpPr>
        <p:spPr>
          <a:xfrm>
            <a:off x="7107831" y="5349820"/>
            <a:ext cx="843222" cy="338554"/>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70" name="テキスト ボックス 69">
            <a:extLst>
              <a:ext uri="{FF2B5EF4-FFF2-40B4-BE49-F238E27FC236}">
                <a16:creationId xmlns:a16="http://schemas.microsoft.com/office/drawing/2014/main" id="{81EF2C7A-9043-A67C-1784-1B6A6502F20C}"/>
              </a:ext>
            </a:extLst>
          </p:cNvPr>
          <p:cNvSpPr txBox="1"/>
          <p:nvPr/>
        </p:nvSpPr>
        <p:spPr>
          <a:xfrm>
            <a:off x="6693040" y="5109388"/>
            <a:ext cx="919637" cy="646331"/>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1</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71" name="正方形/長方形 70">
            <a:extLst>
              <a:ext uri="{FF2B5EF4-FFF2-40B4-BE49-F238E27FC236}">
                <a16:creationId xmlns:a16="http://schemas.microsoft.com/office/drawing/2014/main" id="{3385CA41-5DC9-C727-7711-C0C526DFB051}"/>
              </a:ext>
            </a:extLst>
          </p:cNvPr>
          <p:cNvSpPr/>
          <p:nvPr/>
        </p:nvSpPr>
        <p:spPr>
          <a:xfrm>
            <a:off x="8053297" y="4870186"/>
            <a:ext cx="1394214" cy="461665"/>
          </a:xfrm>
          <a:prstGeom prst="rect">
            <a:avLst/>
          </a:prstGeom>
        </p:spPr>
        <p:txBody>
          <a:bodyPr wrap="square">
            <a:spAutoFit/>
          </a:bodyPr>
          <a:lstStyle/>
          <a:p>
            <a:pPr algn="ctr" fontAlgn="ctr"/>
            <a:r>
              <a:rPr lang="en-US" altLang="ja-JP" sz="2400" b="1" dirty="0">
                <a:solidFill>
                  <a:schemeClr val="bg1"/>
                </a:solidFill>
                <a:latin typeface="DIN Alternate" panose="020B0500000000000000" pitchFamily="34" charset="0"/>
                <a:ea typeface="Hiragino Sans W7" panose="020B0400000000000000" pitchFamily="34" charset="-128"/>
              </a:rPr>
              <a:t>470,000</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72" name="正方形/長方形 71">
            <a:extLst>
              <a:ext uri="{FF2B5EF4-FFF2-40B4-BE49-F238E27FC236}">
                <a16:creationId xmlns:a16="http://schemas.microsoft.com/office/drawing/2014/main" id="{E27D5049-5A99-D25F-03FD-D1011898C5D1}"/>
              </a:ext>
            </a:extLst>
          </p:cNvPr>
          <p:cNvSpPr/>
          <p:nvPr/>
        </p:nvSpPr>
        <p:spPr>
          <a:xfrm>
            <a:off x="8997388" y="4950849"/>
            <a:ext cx="721831" cy="307777"/>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回</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grpSp>
        <p:nvGrpSpPr>
          <p:cNvPr id="73" name="グループ化 72">
            <a:extLst>
              <a:ext uri="{FF2B5EF4-FFF2-40B4-BE49-F238E27FC236}">
                <a16:creationId xmlns:a16="http://schemas.microsoft.com/office/drawing/2014/main" id="{37B9587F-8C02-2317-B7F1-F46352686003}"/>
              </a:ext>
            </a:extLst>
          </p:cNvPr>
          <p:cNvGrpSpPr/>
          <p:nvPr/>
        </p:nvGrpSpPr>
        <p:grpSpPr>
          <a:xfrm>
            <a:off x="9655679" y="4960740"/>
            <a:ext cx="1498799" cy="1054843"/>
            <a:chOff x="10860244" y="1541142"/>
            <a:chExt cx="1498799" cy="1054843"/>
          </a:xfrm>
        </p:grpSpPr>
        <p:sp>
          <p:nvSpPr>
            <p:cNvPr id="79" name="正方形/長方形 78">
              <a:extLst>
                <a:ext uri="{FF2B5EF4-FFF2-40B4-BE49-F238E27FC236}">
                  <a16:creationId xmlns:a16="http://schemas.microsoft.com/office/drawing/2014/main" id="{D224AF44-A552-3A9F-30EE-DAB79D707FA4}"/>
                </a:ext>
              </a:extLst>
            </p:cNvPr>
            <p:cNvSpPr/>
            <p:nvPr/>
          </p:nvSpPr>
          <p:spPr>
            <a:xfrm>
              <a:off x="11124281" y="1965043"/>
              <a:ext cx="954107" cy="630942"/>
            </a:xfrm>
            <a:prstGeom prst="rect">
              <a:avLst/>
            </a:prstGeom>
          </p:spPr>
          <p:txBody>
            <a:bodyPr wrap="none">
              <a:spAutoFit/>
            </a:bodyPr>
            <a:lstStyle/>
            <a:p>
              <a:pPr fontAlgn="ctr">
                <a:lnSpc>
                  <a:spcPct val="150000"/>
                </a:lnSpc>
              </a:pPr>
              <a:r>
                <a:rPr lang="ja-JP" altLang="en-US" sz="1000" b="1">
                  <a:solidFill>
                    <a:schemeClr val="bg1"/>
                  </a:solidFill>
                  <a:latin typeface="Hiragino Sans W6" panose="020B0400000000000000" pitchFamily="34" charset="-128"/>
                  <a:ea typeface="Hiragino Sans W6" panose="020B0400000000000000" pitchFamily="34" charset="-128"/>
                </a:rPr>
                <a:t>想定再生単価</a:t>
              </a:r>
              <a:endParaRPr lang="en-US" altLang="ja-JP" sz="1000" b="1" dirty="0">
                <a:solidFill>
                  <a:schemeClr val="bg1"/>
                </a:solidFill>
                <a:latin typeface="Hiragino Sans W6" panose="020B0400000000000000" pitchFamily="34" charset="-128"/>
                <a:ea typeface="Hiragino Sans W6" panose="020B0400000000000000" pitchFamily="34" charset="-128"/>
              </a:endParaRPr>
            </a:p>
            <a:p>
              <a:pPr fontAlgn="ctr"/>
              <a:r>
                <a:rPr lang="en-US" altLang="ja-JP" sz="1000" b="1" dirty="0">
                  <a:solidFill>
                    <a:schemeClr val="bg1"/>
                  </a:solidFill>
                  <a:latin typeface="DIN Alternate" panose="020B0500000000000000" pitchFamily="34" charset="0"/>
                  <a:ea typeface="Hiragino Sans W6" panose="020B0400000000000000" pitchFamily="34" charset="-128"/>
                </a:rPr>
                <a:t>3.4 </a:t>
              </a:r>
              <a:r>
                <a:rPr lang="ja-JP" altLang="en-US" sz="1000" b="1">
                  <a:solidFill>
                    <a:schemeClr val="bg1"/>
                  </a:solidFill>
                  <a:latin typeface="Hiragino Sans W6" panose="020B0400000000000000" pitchFamily="34" charset="-128"/>
                  <a:ea typeface="Hiragino Sans W6" panose="020B0400000000000000" pitchFamily="34" charset="-128"/>
                </a:rPr>
                <a:t>円</a:t>
              </a:r>
              <a:endParaRPr lang="en-US" altLang="ja-JP" sz="1000" b="1" dirty="0">
                <a:solidFill>
                  <a:schemeClr val="bg1"/>
                </a:solidFill>
                <a:latin typeface="Hiragino Sans W6" panose="020B0400000000000000" pitchFamily="34" charset="-128"/>
                <a:ea typeface="Hiragino Sans W6" panose="020B0400000000000000" pitchFamily="34" charset="-128"/>
              </a:endParaRPr>
            </a:p>
            <a:p>
              <a:pPr fontAlgn="ctr"/>
              <a:r>
                <a:rPr lang="en-US" altLang="ja-JP" sz="1000" b="1" dirty="0">
                  <a:solidFill>
                    <a:schemeClr val="bg1"/>
                  </a:solidFill>
                  <a:latin typeface="Hiragino Sans W6" panose="020B0400000000000000" pitchFamily="34" charset="-128"/>
                  <a:ea typeface="Hiragino Sans W6" panose="020B0400000000000000" pitchFamily="34" charset="-128"/>
                </a:rPr>
                <a:t>(</a:t>
              </a:r>
              <a:r>
                <a:rPr lang="en-US" altLang="ja-JP" sz="1000" b="1" dirty="0">
                  <a:solidFill>
                    <a:schemeClr val="bg1"/>
                  </a:solidFill>
                  <a:latin typeface="DIN Alternate" panose="020B0500000000000000" pitchFamily="34" charset="0"/>
                  <a:ea typeface="Hiragino Sans W6" panose="020B0400000000000000" pitchFamily="34" charset="-128"/>
                </a:rPr>
                <a:t>1.7</a:t>
              </a:r>
              <a:r>
                <a:rPr lang="ja-JP" altLang="en-US" sz="1000" b="1">
                  <a:solidFill>
                    <a:schemeClr val="bg1"/>
                  </a:solidFill>
                  <a:latin typeface="Hiragino Sans W6" panose="020B0400000000000000" pitchFamily="34" charset="-128"/>
                  <a:ea typeface="Hiragino Sans W6" panose="020B0400000000000000" pitchFamily="34" charset="-128"/>
                </a:rPr>
                <a:t>円</a:t>
              </a:r>
              <a:r>
                <a:rPr lang="en-US" altLang="ja-JP" sz="1000" b="1" dirty="0">
                  <a:solidFill>
                    <a:schemeClr val="bg1"/>
                  </a:solidFill>
                  <a:latin typeface="Hiragino Sans W6" panose="020B0400000000000000" pitchFamily="34" charset="-128"/>
                  <a:ea typeface="Hiragino Sans W6" panose="020B0400000000000000" pitchFamily="34" charset="-128"/>
                </a:rPr>
                <a:t>)</a:t>
              </a:r>
              <a:endParaRPr lang="en-US" altLang="ja-JP" sz="1100" b="1" dirty="0">
                <a:solidFill>
                  <a:schemeClr val="bg1"/>
                </a:solidFill>
                <a:latin typeface="Hiragino Sans W6" panose="020B0400000000000000" pitchFamily="34" charset="-128"/>
                <a:ea typeface="Hiragino Sans W6" panose="020B0400000000000000" pitchFamily="34" charset="-128"/>
              </a:endParaRPr>
            </a:p>
          </p:txBody>
        </p:sp>
        <p:sp>
          <p:nvSpPr>
            <p:cNvPr id="80" name="正方形/長方形 79">
              <a:extLst>
                <a:ext uri="{FF2B5EF4-FFF2-40B4-BE49-F238E27FC236}">
                  <a16:creationId xmlns:a16="http://schemas.microsoft.com/office/drawing/2014/main" id="{6018972D-32E2-6646-23FF-914ED95610CD}"/>
                </a:ext>
              </a:extLst>
            </p:cNvPr>
            <p:cNvSpPr/>
            <p:nvPr/>
          </p:nvSpPr>
          <p:spPr>
            <a:xfrm>
              <a:off x="11647765" y="1706886"/>
              <a:ext cx="711278" cy="338554"/>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82" name="正方形/長方形 81">
              <a:extLst>
                <a:ext uri="{FF2B5EF4-FFF2-40B4-BE49-F238E27FC236}">
                  <a16:creationId xmlns:a16="http://schemas.microsoft.com/office/drawing/2014/main" id="{E1DA56B6-4F7A-8E0B-02CE-EE36EF854127}"/>
                </a:ext>
              </a:extLst>
            </p:cNvPr>
            <p:cNvSpPr/>
            <p:nvPr/>
          </p:nvSpPr>
          <p:spPr>
            <a:xfrm>
              <a:off x="10860244" y="1541142"/>
              <a:ext cx="1230056" cy="584775"/>
            </a:xfrm>
            <a:prstGeom prst="rect">
              <a:avLst/>
            </a:prstGeom>
          </p:spPr>
          <p:txBody>
            <a:bodyPr wrap="square">
              <a:spAutoFit/>
            </a:bodyPr>
            <a:lstStyle/>
            <a:p>
              <a:pPr algn="ctr" fontAlgn="ctr"/>
              <a:r>
                <a:rPr lang="en-US" altLang="ja-JP" sz="3200" b="1" dirty="0">
                  <a:solidFill>
                    <a:schemeClr val="bg1"/>
                  </a:solidFill>
                  <a:latin typeface="DIN Alternate" panose="020B0500000000000000" pitchFamily="34" charset="0"/>
                  <a:ea typeface="Hiragino Sans W7" panose="020B0400000000000000" pitchFamily="34" charset="-128"/>
                </a:rPr>
                <a:t>160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grpSp>
      <p:sp>
        <p:nvSpPr>
          <p:cNvPr id="84" name="正方形/長方形 83">
            <a:extLst>
              <a:ext uri="{FF2B5EF4-FFF2-40B4-BE49-F238E27FC236}">
                <a16:creationId xmlns:a16="http://schemas.microsoft.com/office/drawing/2014/main" id="{0141AD25-12A4-BED3-EC8F-521F9B90613C}"/>
              </a:ext>
            </a:extLst>
          </p:cNvPr>
          <p:cNvSpPr/>
          <p:nvPr/>
        </p:nvSpPr>
        <p:spPr>
          <a:xfrm>
            <a:off x="8048441" y="5809838"/>
            <a:ext cx="781377" cy="261610"/>
          </a:xfrm>
          <a:prstGeom prst="rect">
            <a:avLst/>
          </a:prstGeom>
        </p:spPr>
        <p:txBody>
          <a:bodyPr wrap="square">
            <a:spAutoFit/>
          </a:bodyPr>
          <a:lstStyle/>
          <a:p>
            <a:pPr algn="ctr" fontAlgn="ctr"/>
            <a:r>
              <a:rPr lang="en-US" altLang="ja-JP" sz="1100" b="1" dirty="0">
                <a:solidFill>
                  <a:schemeClr val="bg1"/>
                </a:solidFill>
                <a:latin typeface="DIN Alternate" panose="020B0500000000000000" pitchFamily="34" charset="0"/>
                <a:ea typeface="Hiragino Sans W7" panose="020B0400000000000000" pitchFamily="34" charset="-128"/>
              </a:rPr>
              <a:t>125</a:t>
            </a:r>
            <a:endParaRPr lang="en-US" altLang="ja-JP" sz="800" b="1" dirty="0">
              <a:solidFill>
                <a:schemeClr val="bg1"/>
              </a:solidFill>
              <a:latin typeface="Hiragino Sans W7" panose="020B0400000000000000" pitchFamily="34" charset="-128"/>
              <a:ea typeface="Hiragino Sans W7" panose="020B0400000000000000" pitchFamily="34" charset="-128"/>
            </a:endParaRPr>
          </a:p>
        </p:txBody>
      </p:sp>
      <p:sp>
        <p:nvSpPr>
          <p:cNvPr id="85" name="正方形/長方形 84">
            <a:extLst>
              <a:ext uri="{FF2B5EF4-FFF2-40B4-BE49-F238E27FC236}">
                <a16:creationId xmlns:a16="http://schemas.microsoft.com/office/drawing/2014/main" id="{C669B560-A984-9EE7-EDF7-B759FC383C9C}"/>
              </a:ext>
            </a:extLst>
          </p:cNvPr>
          <p:cNvSpPr/>
          <p:nvPr/>
        </p:nvSpPr>
        <p:spPr>
          <a:xfrm>
            <a:off x="8220209" y="5591415"/>
            <a:ext cx="954107" cy="323165"/>
          </a:xfrm>
          <a:prstGeom prst="rect">
            <a:avLst/>
          </a:prstGeom>
        </p:spPr>
        <p:txBody>
          <a:bodyPr wrap="none">
            <a:spAutoFit/>
          </a:bodyPr>
          <a:lstStyle/>
          <a:p>
            <a:pPr fontAlgn="ctr">
              <a:lnSpc>
                <a:spcPct val="150000"/>
              </a:lnSpc>
            </a:pPr>
            <a:r>
              <a:rPr lang="ja-JP" altLang="en-US" sz="1000" b="1">
                <a:solidFill>
                  <a:schemeClr val="bg1"/>
                </a:solidFill>
                <a:latin typeface="Hiragino Sans W6" panose="020B0400000000000000" pitchFamily="34" charset="-128"/>
                <a:ea typeface="Hiragino Sans W6" panose="020B0400000000000000" pitchFamily="34" charset="-128"/>
              </a:rPr>
              <a:t>想定リーチ数</a:t>
            </a:r>
            <a:endParaRPr lang="en-US" altLang="ja-JP" sz="1000" b="1" dirty="0">
              <a:solidFill>
                <a:schemeClr val="bg1"/>
              </a:solidFill>
              <a:latin typeface="Hiragino Sans W6" panose="020B0400000000000000" pitchFamily="34" charset="-128"/>
              <a:ea typeface="Hiragino Sans W6" panose="020B0400000000000000" pitchFamily="34" charset="-128"/>
            </a:endParaRPr>
          </a:p>
        </p:txBody>
      </p:sp>
      <p:sp>
        <p:nvSpPr>
          <p:cNvPr id="86" name="正方形/長方形 85">
            <a:extLst>
              <a:ext uri="{FF2B5EF4-FFF2-40B4-BE49-F238E27FC236}">
                <a16:creationId xmlns:a16="http://schemas.microsoft.com/office/drawing/2014/main" id="{C5C8844D-0061-00E4-4582-FA9AF2023A17}"/>
              </a:ext>
            </a:extLst>
          </p:cNvPr>
          <p:cNvSpPr/>
          <p:nvPr/>
        </p:nvSpPr>
        <p:spPr>
          <a:xfrm>
            <a:off x="8486216" y="5762658"/>
            <a:ext cx="415498" cy="300082"/>
          </a:xfrm>
          <a:prstGeom prst="rect">
            <a:avLst/>
          </a:prstGeom>
        </p:spPr>
        <p:txBody>
          <a:bodyPr wrap="none">
            <a:spAutoFit/>
          </a:bodyPr>
          <a:lstStyle/>
          <a:p>
            <a:pPr fontAlgn="ctr">
              <a:lnSpc>
                <a:spcPct val="150000"/>
              </a:lnSpc>
            </a:pPr>
            <a:r>
              <a:rPr lang="ja-JP" altLang="en-US" sz="900" b="1">
                <a:solidFill>
                  <a:schemeClr val="bg1"/>
                </a:solidFill>
                <a:latin typeface="Hiragino Sans W6" panose="020B0400000000000000" pitchFamily="34" charset="-128"/>
                <a:ea typeface="Hiragino Sans W6" panose="020B0400000000000000" pitchFamily="34" charset="-128"/>
              </a:rPr>
              <a:t>万人</a:t>
            </a:r>
            <a:endParaRPr lang="en-US" altLang="ja-JP" sz="1050" b="1" dirty="0">
              <a:solidFill>
                <a:schemeClr val="bg1"/>
              </a:solidFill>
              <a:latin typeface="Hiragino Sans W6" panose="020B0400000000000000" pitchFamily="34" charset="-128"/>
              <a:ea typeface="Hiragino Sans W6" panose="020B0400000000000000" pitchFamily="34" charset="-128"/>
            </a:endParaRPr>
          </a:p>
        </p:txBody>
      </p:sp>
      <p:sp>
        <p:nvSpPr>
          <p:cNvPr id="88" name="正方形/長方形 87">
            <a:extLst>
              <a:ext uri="{FF2B5EF4-FFF2-40B4-BE49-F238E27FC236}">
                <a16:creationId xmlns:a16="http://schemas.microsoft.com/office/drawing/2014/main" id="{38F0242E-91D1-4535-475D-2FE79CCCD713}"/>
              </a:ext>
            </a:extLst>
          </p:cNvPr>
          <p:cNvSpPr/>
          <p:nvPr/>
        </p:nvSpPr>
        <p:spPr>
          <a:xfrm>
            <a:off x="8051616" y="5236756"/>
            <a:ext cx="1507536" cy="369332"/>
          </a:xfrm>
          <a:prstGeom prst="rect">
            <a:avLst/>
          </a:prstGeom>
        </p:spPr>
        <p:txBody>
          <a:bodyPr wrap="square">
            <a:spAutoFit/>
          </a:bodyPr>
          <a:lstStyle/>
          <a:p>
            <a:pPr algn="ctr" fontAlgn="ctr"/>
            <a:r>
              <a:rPr lang="en-US" altLang="ja-JP" b="1" dirty="0">
                <a:solidFill>
                  <a:schemeClr val="bg1"/>
                </a:solidFill>
                <a:latin typeface="DIN Alternate" panose="020B0500000000000000" pitchFamily="34" charset="0"/>
                <a:ea typeface="Hiragino Sans W7" panose="020B0400000000000000" pitchFamily="34" charset="-128"/>
              </a:rPr>
              <a:t>(940,000</a:t>
            </a:r>
            <a:r>
              <a:rPr lang="en-US" altLang="ja-JP" sz="1400" b="1" dirty="0">
                <a:solidFill>
                  <a:schemeClr val="bg1"/>
                </a:solidFill>
                <a:latin typeface="DIN Alternate" panose="020B0500000000000000" pitchFamily="34" charset="0"/>
                <a:ea typeface="Hiragino Sans W7" panose="020B0400000000000000" pitchFamily="34" charset="-128"/>
              </a:rPr>
              <a:t> </a:t>
            </a:r>
            <a:r>
              <a:rPr lang="ja-JP" altLang="en-US" sz="1400" b="1">
                <a:solidFill>
                  <a:schemeClr val="bg1"/>
                </a:solidFill>
                <a:latin typeface="DIN Alternate" panose="020B0500000000000000" pitchFamily="34" charset="0"/>
                <a:ea typeface="Hiragino Sans W7" panose="020B0400000000000000" pitchFamily="34" charset="-128"/>
              </a:rPr>
              <a:t>回</a:t>
            </a:r>
            <a:r>
              <a:rPr lang="en-US" altLang="ja-JP" b="1" dirty="0">
                <a:solidFill>
                  <a:schemeClr val="bg1"/>
                </a:solidFill>
                <a:latin typeface="DIN Alternate" panose="020B0500000000000000" pitchFamily="34" charset="0"/>
                <a:ea typeface="Hiragino Sans W7" panose="020B0400000000000000" pitchFamily="34" charset="-128"/>
              </a:rPr>
              <a:t>)</a:t>
            </a:r>
            <a:endParaRPr lang="en-US" altLang="ja-JP" sz="1100" b="1" dirty="0">
              <a:solidFill>
                <a:schemeClr val="bg1"/>
              </a:solidFill>
              <a:latin typeface="Hiragino Sans W7" panose="020B0400000000000000" pitchFamily="34" charset="-128"/>
              <a:ea typeface="Hiragino Sans W7" panose="020B0400000000000000" pitchFamily="34" charset="-128"/>
            </a:endParaRPr>
          </a:p>
        </p:txBody>
      </p:sp>
      <p:sp>
        <p:nvSpPr>
          <p:cNvPr id="20" name="正方形/長方形 19">
            <a:extLst>
              <a:ext uri="{FF2B5EF4-FFF2-40B4-BE49-F238E27FC236}">
                <a16:creationId xmlns:a16="http://schemas.microsoft.com/office/drawing/2014/main" id="{BF725BCF-D864-6347-11C9-909298842DF9}"/>
              </a:ext>
            </a:extLst>
          </p:cNvPr>
          <p:cNvSpPr/>
          <p:nvPr/>
        </p:nvSpPr>
        <p:spPr>
          <a:xfrm>
            <a:off x="8028492" y="2432722"/>
            <a:ext cx="1474192" cy="461665"/>
          </a:xfrm>
          <a:prstGeom prst="rect">
            <a:avLst/>
          </a:prstGeom>
        </p:spPr>
        <p:txBody>
          <a:bodyPr wrap="square">
            <a:spAutoFit/>
          </a:bodyPr>
          <a:lstStyle/>
          <a:p>
            <a:pPr algn="ctr" fontAlgn="ctr"/>
            <a:r>
              <a:rPr lang="en-US" altLang="ja-JP" sz="2400" b="1" dirty="0">
                <a:solidFill>
                  <a:schemeClr val="bg1"/>
                </a:solidFill>
                <a:latin typeface="DIN Alternate" panose="020B0500000000000000" pitchFamily="34" charset="0"/>
                <a:ea typeface="Hiragino Sans W7" panose="020B0400000000000000" pitchFamily="34" charset="-128"/>
              </a:rPr>
              <a:t>1,880,000</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pic>
        <p:nvPicPr>
          <p:cNvPr id="3" name="図 2" descr="テキスト&#10;&#10;自動的に生成された説明">
            <a:extLst>
              <a:ext uri="{FF2B5EF4-FFF2-40B4-BE49-F238E27FC236}">
                <a16:creationId xmlns:a16="http://schemas.microsoft.com/office/drawing/2014/main" id="{B0F3199C-7F2F-CFF9-A0A6-2533984DE33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0" name="スライド番号プレースホルダ 3">
            <a:extLst>
              <a:ext uri="{FF2B5EF4-FFF2-40B4-BE49-F238E27FC236}">
                <a16:creationId xmlns:a16="http://schemas.microsoft.com/office/drawing/2014/main" id="{B4EB4ECC-D8EA-732B-18F5-F78353EFDDA6}"/>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30</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1" name="正方形/長方形 10">
            <a:extLst>
              <a:ext uri="{FF2B5EF4-FFF2-40B4-BE49-F238E27FC236}">
                <a16:creationId xmlns:a16="http://schemas.microsoft.com/office/drawing/2014/main" id="{519003EB-66E2-B323-21CD-F232A0A3E9A8}"/>
              </a:ext>
            </a:extLst>
          </p:cNvPr>
          <p:cNvSpPr/>
          <p:nvPr/>
        </p:nvSpPr>
        <p:spPr>
          <a:xfrm>
            <a:off x="10056319" y="739701"/>
            <a:ext cx="825867" cy="246221"/>
          </a:xfrm>
          <a:prstGeom prst="rect">
            <a:avLst/>
          </a:prstGeom>
        </p:spPr>
        <p:txBody>
          <a:bodyPr wrap="none">
            <a:spAutoFit/>
          </a:bodyPr>
          <a:lstStyle/>
          <a:p>
            <a:r>
              <a:rPr lang="ja-JP" altLang="en-US" sz="1000" b="1">
                <a:solidFill>
                  <a:schemeClr val="bg1"/>
                </a:solidFill>
                <a:latin typeface="DIN Condensed" pitchFamily="2" charset="0"/>
                <a:ea typeface="Hiragino Sans W7" panose="020B0400000000000000" pitchFamily="34" charset="-128"/>
              </a:rPr>
              <a:t>（グロス）</a:t>
            </a:r>
            <a:endParaRPr lang="ja-JP" altLang="en-US" sz="1000">
              <a:latin typeface="DIN Condensed" pitchFamily="2" charset="0"/>
              <a:ea typeface="Hiragino Sans W5" panose="020B0400000000000000" pitchFamily="34" charset="-128"/>
            </a:endParaRPr>
          </a:p>
        </p:txBody>
      </p:sp>
      <p:pic>
        <p:nvPicPr>
          <p:cNvPr id="13" name="図 12" descr="テキスト&#10;&#10;自動的に生成された説明">
            <a:extLst>
              <a:ext uri="{FF2B5EF4-FFF2-40B4-BE49-F238E27FC236}">
                <a16:creationId xmlns:a16="http://schemas.microsoft.com/office/drawing/2014/main" id="{A6AD876A-045D-C30E-258E-4D56228DFD9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552373" y="2685559"/>
            <a:ext cx="1905000" cy="2209800"/>
          </a:xfrm>
          <a:prstGeom prst="rect">
            <a:avLst/>
          </a:prstGeom>
        </p:spPr>
      </p:pic>
      <p:sp>
        <p:nvSpPr>
          <p:cNvPr id="5" name="正方形/長方形 4">
            <a:extLst>
              <a:ext uri="{FF2B5EF4-FFF2-40B4-BE49-F238E27FC236}">
                <a16:creationId xmlns:a16="http://schemas.microsoft.com/office/drawing/2014/main" id="{CEF055C7-E8C6-873B-5271-994E43F34241}"/>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31210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1" y="0"/>
            <a:ext cx="12192001" cy="6858000"/>
          </a:xfrm>
          <a:prstGeom prst="rect">
            <a:avLst/>
          </a:prstGeom>
        </p:spPr>
      </p:pic>
      <p:sp>
        <p:nvSpPr>
          <p:cNvPr id="5" name="正方形/長方形 4">
            <a:extLst>
              <a:ext uri="{FF2B5EF4-FFF2-40B4-BE49-F238E27FC236}">
                <a16:creationId xmlns:a16="http://schemas.microsoft.com/office/drawing/2014/main" id="{48BE20EE-FAC7-F733-D8C2-0D4AE3F6D3AE}"/>
              </a:ext>
            </a:extLst>
          </p:cNvPr>
          <p:cNvSpPr/>
          <p:nvPr/>
        </p:nvSpPr>
        <p:spPr>
          <a:xfrm>
            <a:off x="153275" y="364707"/>
            <a:ext cx="6527800"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MENU</a:t>
            </a:r>
          </a:p>
        </p:txBody>
      </p:sp>
      <p:sp>
        <p:nvSpPr>
          <p:cNvPr id="81" name="正方形/長方形 80">
            <a:extLst>
              <a:ext uri="{FF2B5EF4-FFF2-40B4-BE49-F238E27FC236}">
                <a16:creationId xmlns:a16="http://schemas.microsoft.com/office/drawing/2014/main" id="{9DFC6E70-736B-4F42-B4F6-4729D72201FA}"/>
              </a:ext>
            </a:extLst>
          </p:cNvPr>
          <p:cNvSpPr/>
          <p:nvPr/>
        </p:nvSpPr>
        <p:spPr>
          <a:xfrm>
            <a:off x="1007960" y="6370177"/>
            <a:ext cx="10606848" cy="369332"/>
          </a:xfrm>
          <a:prstGeom prst="rect">
            <a:avLst/>
          </a:prstGeom>
        </p:spPr>
        <p:txBody>
          <a:bodyPr wrap="square">
            <a:spAutoFit/>
          </a:bodyPr>
          <a:lstStyle/>
          <a:p>
            <a:r>
              <a:rPr lang="en-US" altLang="ja-JP" sz="600" dirty="0">
                <a:solidFill>
                  <a:srgbClr val="FFFFFF"/>
                </a:solidFill>
                <a:latin typeface="DIN Condensed" pitchFamily="2" charset="0"/>
                <a:ea typeface="Hiragino Sans W7"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放映日及び放映時間は各施設に準じます。施設によって営業日・営業時間が異なりますので、予めご了承ください。　</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DIN Condensed" pitchFamily="2" charset="0"/>
                <a:ea typeface="Hiragino Sans W7" panose="020B0400000000000000" pitchFamily="34" charset="-128"/>
              </a:rPr>
              <a:t>※  </a:t>
            </a:r>
            <a:r>
              <a:rPr lang="en-US" altLang="ja-JP" sz="600" dirty="0">
                <a:solidFill>
                  <a:srgbClr val="FFFFFF"/>
                </a:solidFill>
                <a:latin typeface="Hiragino Sans W1" panose="020B0400000000000000" pitchFamily="34" charset="-128"/>
                <a:ea typeface="Hiragino Sans W1" panose="020B0400000000000000" pitchFamily="34" charset="-128"/>
              </a:rPr>
              <a:t>15</a:t>
            </a:r>
            <a:r>
              <a:rPr lang="ja-JP" altLang="en-US" sz="600">
                <a:solidFill>
                  <a:srgbClr val="FFFFFF"/>
                </a:solidFill>
                <a:latin typeface="Hiragino Sans W1" panose="020B0400000000000000" pitchFamily="34" charset="-128"/>
                <a:ea typeface="Hiragino Sans W1" panose="020B0400000000000000" pitchFamily="34" charset="-128"/>
              </a:rPr>
              <a:t>秒</a:t>
            </a:r>
            <a:r>
              <a:rPr lang="en-US" altLang="ja-JP" sz="600" dirty="0">
                <a:solidFill>
                  <a:srgbClr val="FFFFFF"/>
                </a:solidFill>
                <a:latin typeface="Hiragino Sans W1" panose="020B0400000000000000" pitchFamily="34" charset="-128"/>
                <a:ea typeface="Hiragino Sans W1" panose="020B0400000000000000" pitchFamily="34" charset="-128"/>
              </a:rPr>
              <a:t>×2</a:t>
            </a:r>
            <a:r>
              <a:rPr lang="ja-JP" altLang="en-US" sz="600">
                <a:solidFill>
                  <a:srgbClr val="FFFFFF"/>
                </a:solidFill>
                <a:latin typeface="Hiragino Sans W1" panose="020B0400000000000000" pitchFamily="34" charset="-128"/>
                <a:ea typeface="Hiragino Sans W1" panose="020B0400000000000000" pitchFamily="34" charset="-128"/>
              </a:rPr>
              <a:t>枠の場合の想定表示回数を指しております。</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DIN Condensed" pitchFamily="2" charset="0"/>
                <a:ea typeface="Hiragino Sans W7"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想定再生単価は、想定表示回数をもとに算出した単価となります。</a:t>
            </a:r>
            <a:endParaRPr lang="en-US" altLang="ja-JP" sz="600" dirty="0">
              <a:solidFill>
                <a:srgbClr val="FFFFFF"/>
              </a:solidFill>
              <a:latin typeface="Hiragino Sans W1" panose="020B0400000000000000" pitchFamily="34" charset="-128"/>
              <a:ea typeface="Hiragino Sans W1" panose="020B0400000000000000" pitchFamily="34" charset="-128"/>
            </a:endParaRPr>
          </a:p>
        </p:txBody>
      </p:sp>
      <p:sp>
        <p:nvSpPr>
          <p:cNvPr id="77" name="正方形/長方形 76">
            <a:extLst>
              <a:ext uri="{FF2B5EF4-FFF2-40B4-BE49-F238E27FC236}">
                <a16:creationId xmlns:a16="http://schemas.microsoft.com/office/drawing/2014/main" id="{7425225A-3F53-D442-9C36-1A2EA2086BAB}"/>
              </a:ext>
            </a:extLst>
          </p:cNvPr>
          <p:cNvSpPr/>
          <p:nvPr/>
        </p:nvSpPr>
        <p:spPr>
          <a:xfrm>
            <a:off x="1074616" y="1790120"/>
            <a:ext cx="9976087" cy="446156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18" name="正方形/長方形 117">
            <a:extLst>
              <a:ext uri="{FF2B5EF4-FFF2-40B4-BE49-F238E27FC236}">
                <a16:creationId xmlns:a16="http://schemas.microsoft.com/office/drawing/2014/main" id="{76FC04A3-196E-C049-AEA3-09FE4318C3A5}"/>
              </a:ext>
            </a:extLst>
          </p:cNvPr>
          <p:cNvSpPr/>
          <p:nvPr/>
        </p:nvSpPr>
        <p:spPr>
          <a:xfrm>
            <a:off x="1074614" y="497431"/>
            <a:ext cx="9976089" cy="108838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120" name="テキスト ボックス 119">
            <a:extLst>
              <a:ext uri="{FF2B5EF4-FFF2-40B4-BE49-F238E27FC236}">
                <a16:creationId xmlns:a16="http://schemas.microsoft.com/office/drawing/2014/main" id="{4D09C74B-06AD-F146-B4C1-D2B97FC93331}"/>
              </a:ext>
            </a:extLst>
          </p:cNvPr>
          <p:cNvSpPr txBox="1"/>
          <p:nvPr/>
        </p:nvSpPr>
        <p:spPr>
          <a:xfrm>
            <a:off x="1094615" y="778681"/>
            <a:ext cx="1485776" cy="523220"/>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長期出稿</a:t>
            </a:r>
            <a:endParaRPr lang="en-US" altLang="ja-JP" sz="1400" b="1" dirty="0">
              <a:solidFill>
                <a:schemeClr val="bg1"/>
              </a:solidFill>
              <a:latin typeface="Hiragino Sans W7" panose="020B0400000000000000" pitchFamily="34" charset="-128"/>
              <a:ea typeface="Hiragino Sans W7" panose="020B0400000000000000" pitchFamily="34" charset="-128"/>
            </a:endParaRPr>
          </a:p>
          <a:p>
            <a:pPr algn="ctr"/>
            <a:r>
              <a:rPr lang="ja-JP" altLang="en-US" sz="1400" b="1">
                <a:solidFill>
                  <a:schemeClr val="bg1"/>
                </a:solidFill>
                <a:latin typeface="Hiragino Sans W7" panose="020B0400000000000000" pitchFamily="34" charset="-128"/>
                <a:ea typeface="Hiragino Sans W7" panose="020B0400000000000000" pitchFamily="34" charset="-128"/>
              </a:rPr>
              <a:t>特別料金</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cxnSp>
        <p:nvCxnSpPr>
          <p:cNvPr id="127" name="直線コネクタ 126">
            <a:extLst>
              <a:ext uri="{FF2B5EF4-FFF2-40B4-BE49-F238E27FC236}">
                <a16:creationId xmlns:a16="http://schemas.microsoft.com/office/drawing/2014/main" id="{20896D95-699A-FE46-B47B-6D622883C615}"/>
              </a:ext>
            </a:extLst>
          </p:cNvPr>
          <p:cNvCxnSpPr>
            <a:cxnSpLocks/>
          </p:cNvCxnSpPr>
          <p:nvPr/>
        </p:nvCxnSpPr>
        <p:spPr>
          <a:xfrm>
            <a:off x="2609423" y="534066"/>
            <a:ext cx="0" cy="105175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a:extLst>
              <a:ext uri="{FF2B5EF4-FFF2-40B4-BE49-F238E27FC236}">
                <a16:creationId xmlns:a16="http://schemas.microsoft.com/office/drawing/2014/main" id="{D9253046-2396-F240-AF27-0193EFC9EAD3}"/>
              </a:ext>
            </a:extLst>
          </p:cNvPr>
          <p:cNvCxnSpPr>
            <a:cxnSpLocks/>
          </p:cNvCxnSpPr>
          <p:nvPr/>
        </p:nvCxnSpPr>
        <p:spPr>
          <a:xfrm>
            <a:off x="2609423" y="1790120"/>
            <a:ext cx="0" cy="446156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a:extLst>
              <a:ext uri="{FF2B5EF4-FFF2-40B4-BE49-F238E27FC236}">
                <a16:creationId xmlns:a16="http://schemas.microsoft.com/office/drawing/2014/main" id="{5B0AD46D-5176-B248-905A-D991FD9FAECC}"/>
              </a:ext>
            </a:extLst>
          </p:cNvPr>
          <p:cNvCxnSpPr>
            <a:cxnSpLocks/>
          </p:cNvCxnSpPr>
          <p:nvPr/>
        </p:nvCxnSpPr>
        <p:spPr>
          <a:xfrm>
            <a:off x="8067403" y="1790120"/>
            <a:ext cx="11919" cy="446156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F7856BD2-8865-D04B-8F3A-5750CDA1F067}"/>
              </a:ext>
            </a:extLst>
          </p:cNvPr>
          <p:cNvCxnSpPr>
            <a:cxnSpLocks/>
          </p:cNvCxnSpPr>
          <p:nvPr/>
        </p:nvCxnSpPr>
        <p:spPr>
          <a:xfrm>
            <a:off x="5295815" y="497431"/>
            <a:ext cx="0" cy="108838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A6ED1FBD-362F-804C-BDF8-A5200AE1FA66}"/>
              </a:ext>
            </a:extLst>
          </p:cNvPr>
          <p:cNvCxnSpPr>
            <a:cxnSpLocks/>
          </p:cNvCxnSpPr>
          <p:nvPr/>
        </p:nvCxnSpPr>
        <p:spPr>
          <a:xfrm>
            <a:off x="5311301" y="1790120"/>
            <a:ext cx="0" cy="446156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271C1542-EF9F-074D-9CCA-45B27F34C0BA}"/>
              </a:ext>
            </a:extLst>
          </p:cNvPr>
          <p:cNvCxnSpPr>
            <a:cxnSpLocks/>
          </p:cNvCxnSpPr>
          <p:nvPr/>
        </p:nvCxnSpPr>
        <p:spPr>
          <a:xfrm flipH="1">
            <a:off x="2952459" y="2939336"/>
            <a:ext cx="2029504"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4D161606-122F-7E80-925B-19FD37E1C33D}"/>
              </a:ext>
            </a:extLst>
          </p:cNvPr>
          <p:cNvSpPr/>
          <p:nvPr/>
        </p:nvSpPr>
        <p:spPr>
          <a:xfrm>
            <a:off x="6190743" y="1096205"/>
            <a:ext cx="912429" cy="346249"/>
          </a:xfrm>
          <a:prstGeom prst="rect">
            <a:avLst/>
          </a:prstGeom>
        </p:spPr>
        <p:txBody>
          <a:bodyPr wrap="none">
            <a:spAutoFit/>
          </a:bodyPr>
          <a:lstStyle/>
          <a:p>
            <a:pPr algn="ctr" fontAlgn="ctr">
              <a:lnSpc>
                <a:spcPct val="150000"/>
              </a:lnSpc>
            </a:pPr>
            <a:r>
              <a:rPr lang="ja-JP" altLang="en-US" sz="1100" b="1">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en-US" altLang="ja-JP" sz="1100" b="1" dirty="0">
                <a:solidFill>
                  <a:schemeClr val="bg1"/>
                </a:solidFill>
                <a:latin typeface="DIN Alternate" panose="020B0500000000000000" pitchFamily="34" charset="0"/>
                <a:ea typeface="Hiragino Sans W6" panose="020B0400000000000000" pitchFamily="34" charset="-128"/>
              </a:rPr>
              <a:t>3</a:t>
            </a:r>
            <a:r>
              <a:rPr lang="ja-JP" altLang="en-US" sz="1100" b="1">
                <a:solidFill>
                  <a:schemeClr val="bg1"/>
                </a:solidFill>
                <a:latin typeface="Hiragino Sans W6" panose="020B0400000000000000" pitchFamily="34" charset="-128"/>
                <a:ea typeface="Hiragino Sans W6" panose="020B0400000000000000" pitchFamily="34" charset="-128"/>
              </a:rPr>
              <a:t>ヶ月</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a:t>
            </a:r>
            <a:endParaRPr lang="en-US" altLang="ja-JP" sz="1400" b="1" dirty="0">
              <a:solidFill>
                <a:schemeClr val="bg1"/>
              </a:solidFill>
              <a:latin typeface="Hiragino Sans W6" panose="020B0400000000000000" pitchFamily="34" charset="-128"/>
              <a:ea typeface="Hiragino Sans W6" panose="020B0400000000000000" pitchFamily="34" charset="-128"/>
            </a:endParaRPr>
          </a:p>
        </p:txBody>
      </p:sp>
      <p:sp>
        <p:nvSpPr>
          <p:cNvPr id="45" name="正方形/長方形 44">
            <a:extLst>
              <a:ext uri="{FF2B5EF4-FFF2-40B4-BE49-F238E27FC236}">
                <a16:creationId xmlns:a16="http://schemas.microsoft.com/office/drawing/2014/main" id="{05D01FBC-770B-D321-0E83-DDF0B001229D}"/>
              </a:ext>
            </a:extLst>
          </p:cNvPr>
          <p:cNvSpPr/>
          <p:nvPr/>
        </p:nvSpPr>
        <p:spPr>
          <a:xfrm>
            <a:off x="9030139" y="1096205"/>
            <a:ext cx="1045479" cy="346249"/>
          </a:xfrm>
          <a:prstGeom prst="rect">
            <a:avLst/>
          </a:prstGeom>
        </p:spPr>
        <p:txBody>
          <a:bodyPr wrap="none">
            <a:spAutoFit/>
          </a:bodyPr>
          <a:lstStyle/>
          <a:p>
            <a:pPr algn="ctr" fontAlgn="ctr">
              <a:lnSpc>
                <a:spcPct val="150000"/>
              </a:lnSpc>
            </a:pPr>
            <a:r>
              <a:rPr lang="ja-JP" altLang="en-US" sz="1100" b="1">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en-US" altLang="ja-JP" sz="1100" b="1" dirty="0">
                <a:solidFill>
                  <a:schemeClr val="bg1"/>
                </a:solidFill>
                <a:latin typeface="DIN Alternate" panose="020B0500000000000000" pitchFamily="34" charset="0"/>
                <a:ea typeface="Hiragino Sans W6" panose="020B0400000000000000" pitchFamily="34" charset="-128"/>
              </a:rPr>
              <a:t>6</a:t>
            </a:r>
            <a:r>
              <a:rPr lang="ja-JP" altLang="en-US" sz="1100" b="1">
                <a:solidFill>
                  <a:schemeClr val="bg1"/>
                </a:solidFill>
                <a:latin typeface="Hiragino Sans W6" panose="020B0400000000000000" pitchFamily="34" charset="-128"/>
                <a:ea typeface="Hiragino Sans W6" panose="020B0400000000000000" pitchFamily="34" charset="-128"/>
              </a:rPr>
              <a:t>ヶ月</a:t>
            </a:r>
            <a:r>
              <a:rPr lang="en-US" altLang="ja-JP" sz="1100" b="1" dirty="0">
                <a:solidFill>
                  <a:schemeClr val="bg1"/>
                </a:solidFill>
                <a:latin typeface="Hiragino Sans W6" panose="020B0400000000000000" pitchFamily="34" charset="-128"/>
                <a:ea typeface="Hiragino Sans W6" panose="020B0400000000000000" pitchFamily="34" charset="-128"/>
              </a:rPr>
              <a:t> ~ </a:t>
            </a:r>
            <a:r>
              <a:rPr lang="ja-JP" altLang="en-US" sz="1100" b="1">
                <a:solidFill>
                  <a:schemeClr val="bg1"/>
                </a:solidFill>
                <a:latin typeface="Hiragino Sans W6" panose="020B0400000000000000" pitchFamily="34" charset="-128"/>
                <a:ea typeface="Hiragino Sans W6" panose="020B0400000000000000" pitchFamily="34" charset="-128"/>
              </a:rPr>
              <a:t>）</a:t>
            </a:r>
            <a:endParaRPr lang="en-US" altLang="ja-JP" sz="1400" b="1" dirty="0">
              <a:solidFill>
                <a:schemeClr val="bg1"/>
              </a:solidFill>
              <a:latin typeface="Hiragino Sans W6" panose="020B0400000000000000" pitchFamily="34" charset="-128"/>
              <a:ea typeface="Hiragino Sans W6" panose="020B0400000000000000" pitchFamily="34" charset="-128"/>
            </a:endParaRPr>
          </a:p>
        </p:txBody>
      </p:sp>
      <p:sp>
        <p:nvSpPr>
          <p:cNvPr id="20" name="テキスト ボックス 19">
            <a:extLst>
              <a:ext uri="{FF2B5EF4-FFF2-40B4-BE49-F238E27FC236}">
                <a16:creationId xmlns:a16="http://schemas.microsoft.com/office/drawing/2014/main" id="{23DC3EF9-2051-C621-EE58-8AAC7AF89C0C}"/>
              </a:ext>
            </a:extLst>
          </p:cNvPr>
          <p:cNvSpPr txBox="1"/>
          <p:nvPr/>
        </p:nvSpPr>
        <p:spPr>
          <a:xfrm>
            <a:off x="6401009" y="930390"/>
            <a:ext cx="1074978" cy="338442"/>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21" name="テキスト ボックス 20">
            <a:extLst>
              <a:ext uri="{FF2B5EF4-FFF2-40B4-BE49-F238E27FC236}">
                <a16:creationId xmlns:a16="http://schemas.microsoft.com/office/drawing/2014/main" id="{13E8421D-61A4-A829-40BF-8A9227605B20}"/>
              </a:ext>
            </a:extLst>
          </p:cNvPr>
          <p:cNvSpPr txBox="1"/>
          <p:nvPr/>
        </p:nvSpPr>
        <p:spPr>
          <a:xfrm>
            <a:off x="5783569" y="690251"/>
            <a:ext cx="1172396" cy="646117"/>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13</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46" name="テキスト ボックス 45">
            <a:extLst>
              <a:ext uri="{FF2B5EF4-FFF2-40B4-BE49-F238E27FC236}">
                <a16:creationId xmlns:a16="http://schemas.microsoft.com/office/drawing/2014/main" id="{BBBA5F43-A81B-4968-9F22-82698A9E7675}"/>
              </a:ext>
            </a:extLst>
          </p:cNvPr>
          <p:cNvSpPr txBox="1"/>
          <p:nvPr/>
        </p:nvSpPr>
        <p:spPr>
          <a:xfrm>
            <a:off x="9436455" y="930390"/>
            <a:ext cx="1074978" cy="338442"/>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r>
              <a:rPr lang="en-US" altLang="ja-JP" sz="1600" b="1" dirty="0">
                <a:solidFill>
                  <a:schemeClr val="bg1"/>
                </a:solidFill>
                <a:latin typeface="Hiragino Sans W7" panose="020B0400000000000000" pitchFamily="34" charset="-128"/>
                <a:ea typeface="Hiragino Sans W7" panose="020B0400000000000000" pitchFamily="34" charset="-128"/>
              </a:rPr>
              <a:t> ~</a:t>
            </a:r>
          </a:p>
        </p:txBody>
      </p:sp>
      <p:sp>
        <p:nvSpPr>
          <p:cNvPr id="47" name="テキスト ボックス 46">
            <a:extLst>
              <a:ext uri="{FF2B5EF4-FFF2-40B4-BE49-F238E27FC236}">
                <a16:creationId xmlns:a16="http://schemas.microsoft.com/office/drawing/2014/main" id="{7ABE27AC-C9CD-EBBC-BC27-6E444696F203}"/>
              </a:ext>
            </a:extLst>
          </p:cNvPr>
          <p:cNvSpPr txBox="1"/>
          <p:nvPr/>
        </p:nvSpPr>
        <p:spPr>
          <a:xfrm>
            <a:off x="8689491" y="690251"/>
            <a:ext cx="1172396" cy="646117"/>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26</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67" name="テキスト ボックス 66">
            <a:extLst>
              <a:ext uri="{FF2B5EF4-FFF2-40B4-BE49-F238E27FC236}">
                <a16:creationId xmlns:a16="http://schemas.microsoft.com/office/drawing/2014/main" id="{81EBC891-BEA3-FAF7-DD61-E8399EFD7971}"/>
              </a:ext>
            </a:extLst>
          </p:cNvPr>
          <p:cNvSpPr txBox="1"/>
          <p:nvPr/>
        </p:nvSpPr>
        <p:spPr>
          <a:xfrm>
            <a:off x="3717286" y="930390"/>
            <a:ext cx="1074978" cy="338442"/>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68" name="テキスト ボックス 67">
            <a:extLst>
              <a:ext uri="{FF2B5EF4-FFF2-40B4-BE49-F238E27FC236}">
                <a16:creationId xmlns:a16="http://schemas.microsoft.com/office/drawing/2014/main" id="{DC8606EC-309F-33B6-4812-3F9406F06C3A}"/>
              </a:ext>
            </a:extLst>
          </p:cNvPr>
          <p:cNvSpPr txBox="1"/>
          <p:nvPr/>
        </p:nvSpPr>
        <p:spPr>
          <a:xfrm>
            <a:off x="3188492" y="690037"/>
            <a:ext cx="1172396" cy="646331"/>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8</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66" name="正方形/長方形 65">
            <a:extLst>
              <a:ext uri="{FF2B5EF4-FFF2-40B4-BE49-F238E27FC236}">
                <a16:creationId xmlns:a16="http://schemas.microsoft.com/office/drawing/2014/main" id="{70DC93F3-A730-2BFE-5B6A-1B8BB1B3B8BD}"/>
              </a:ext>
            </a:extLst>
          </p:cNvPr>
          <p:cNvSpPr/>
          <p:nvPr/>
        </p:nvSpPr>
        <p:spPr>
          <a:xfrm>
            <a:off x="3567155" y="1096205"/>
            <a:ext cx="912430" cy="346249"/>
          </a:xfrm>
          <a:prstGeom prst="rect">
            <a:avLst/>
          </a:prstGeom>
        </p:spPr>
        <p:txBody>
          <a:bodyPr wrap="none">
            <a:spAutoFit/>
          </a:bodyPr>
          <a:lstStyle/>
          <a:p>
            <a:pPr algn="ctr" fontAlgn="ctr">
              <a:lnSpc>
                <a:spcPct val="150000"/>
              </a:lnSpc>
            </a:pPr>
            <a:r>
              <a:rPr lang="ja-JP" altLang="en-US" sz="1100" b="1">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en-US" altLang="ja-JP" sz="1100" b="1" dirty="0">
                <a:solidFill>
                  <a:schemeClr val="bg1"/>
                </a:solidFill>
                <a:latin typeface="DIN Alternate" panose="020B0500000000000000" pitchFamily="34" charset="0"/>
                <a:ea typeface="Hiragino Sans W6" panose="020B0400000000000000" pitchFamily="34" charset="-128"/>
              </a:rPr>
              <a:t>2</a:t>
            </a:r>
            <a:r>
              <a:rPr lang="ja-JP" altLang="en-US" sz="1100" b="1">
                <a:solidFill>
                  <a:schemeClr val="bg1"/>
                </a:solidFill>
                <a:latin typeface="Hiragino Sans W6" panose="020B0400000000000000" pitchFamily="34" charset="-128"/>
                <a:ea typeface="Hiragino Sans W6" panose="020B0400000000000000" pitchFamily="34" charset="-128"/>
              </a:rPr>
              <a:t>ヶ月</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a:t>
            </a:r>
            <a:endParaRPr lang="en-US" altLang="ja-JP" sz="1400" b="1" dirty="0">
              <a:solidFill>
                <a:schemeClr val="bg1"/>
              </a:solidFill>
              <a:latin typeface="Hiragino Sans W6" panose="020B0400000000000000" pitchFamily="34" charset="-128"/>
              <a:ea typeface="Hiragino Sans W6" panose="020B0400000000000000" pitchFamily="34" charset="-128"/>
            </a:endParaRPr>
          </a:p>
        </p:txBody>
      </p:sp>
      <p:sp>
        <p:nvSpPr>
          <p:cNvPr id="69" name="テキスト ボックス 68">
            <a:extLst>
              <a:ext uri="{FF2B5EF4-FFF2-40B4-BE49-F238E27FC236}">
                <a16:creationId xmlns:a16="http://schemas.microsoft.com/office/drawing/2014/main" id="{82C626C7-B160-17B6-7E71-6071D1B66A0B}"/>
              </a:ext>
            </a:extLst>
          </p:cNvPr>
          <p:cNvSpPr txBox="1"/>
          <p:nvPr/>
        </p:nvSpPr>
        <p:spPr>
          <a:xfrm>
            <a:off x="2790807" y="3114320"/>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70" name="正方形/長方形 69">
            <a:extLst>
              <a:ext uri="{FF2B5EF4-FFF2-40B4-BE49-F238E27FC236}">
                <a16:creationId xmlns:a16="http://schemas.microsoft.com/office/drawing/2014/main" id="{40A2EC6D-51D3-F882-99CF-EBB69E0C9C50}"/>
              </a:ext>
            </a:extLst>
          </p:cNvPr>
          <p:cNvSpPr/>
          <p:nvPr/>
        </p:nvSpPr>
        <p:spPr>
          <a:xfrm>
            <a:off x="4219854" y="3438839"/>
            <a:ext cx="800219" cy="400110"/>
          </a:xfrm>
          <a:prstGeom prst="rect">
            <a:avLst/>
          </a:prstGeom>
        </p:spPr>
        <p:txBody>
          <a:bodyPr wrap="none">
            <a:spAutoFit/>
          </a:bodyPr>
          <a:lstStyle/>
          <a:p>
            <a:pP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想定再生単価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3.2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72" name="正方形/長方形 71">
            <a:extLst>
              <a:ext uri="{FF2B5EF4-FFF2-40B4-BE49-F238E27FC236}">
                <a16:creationId xmlns:a16="http://schemas.microsoft.com/office/drawing/2014/main" id="{6C9684CE-ED2C-208D-2E7B-A29BA5936198}"/>
              </a:ext>
            </a:extLst>
          </p:cNvPr>
          <p:cNvSpPr/>
          <p:nvPr/>
        </p:nvSpPr>
        <p:spPr>
          <a:xfrm>
            <a:off x="4536687" y="3250944"/>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79" name="テキスト ボックス 78">
            <a:extLst>
              <a:ext uri="{FF2B5EF4-FFF2-40B4-BE49-F238E27FC236}">
                <a16:creationId xmlns:a16="http://schemas.microsoft.com/office/drawing/2014/main" id="{300487A8-A7CC-AC54-8D06-CDE6DAC480AF}"/>
              </a:ext>
            </a:extLst>
          </p:cNvPr>
          <p:cNvSpPr txBox="1"/>
          <p:nvPr/>
        </p:nvSpPr>
        <p:spPr>
          <a:xfrm>
            <a:off x="4201008" y="3007892"/>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86" name="正方形/長方形 85">
            <a:extLst>
              <a:ext uri="{FF2B5EF4-FFF2-40B4-BE49-F238E27FC236}">
                <a16:creationId xmlns:a16="http://schemas.microsoft.com/office/drawing/2014/main" id="{7AAC3CB3-581B-1A93-D12E-16CD761AEF8C}"/>
              </a:ext>
            </a:extLst>
          </p:cNvPr>
          <p:cNvSpPr/>
          <p:nvPr/>
        </p:nvSpPr>
        <p:spPr>
          <a:xfrm>
            <a:off x="2852948" y="2038512"/>
            <a:ext cx="1864168" cy="461512"/>
          </a:xfrm>
          <a:prstGeom prst="rect">
            <a:avLst/>
          </a:prstGeom>
        </p:spPr>
        <p:txBody>
          <a:bodyPr wrap="square">
            <a:spAutoFit/>
          </a:bodyPr>
          <a:lstStyle/>
          <a:p>
            <a:pPr algn="ctr" fontAlgn="ctr"/>
            <a:r>
              <a:rPr lang="en-US" altLang="ja-JP" sz="2400" b="1" dirty="0">
                <a:solidFill>
                  <a:schemeClr val="bg1"/>
                </a:solidFill>
                <a:latin typeface="DIN Alternate" panose="020B0500000000000000" pitchFamily="34" charset="0"/>
                <a:ea typeface="Hiragino Sans W7" panose="020B0400000000000000" pitchFamily="34" charset="-128"/>
              </a:rPr>
              <a:t>3,760,000</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88" name="テキスト ボックス 87">
            <a:extLst>
              <a:ext uri="{FF2B5EF4-FFF2-40B4-BE49-F238E27FC236}">
                <a16:creationId xmlns:a16="http://schemas.microsoft.com/office/drawing/2014/main" id="{A286701B-463A-39C2-2D03-5FD00C18C581}"/>
              </a:ext>
            </a:extLst>
          </p:cNvPr>
          <p:cNvSpPr txBox="1"/>
          <p:nvPr/>
        </p:nvSpPr>
        <p:spPr>
          <a:xfrm>
            <a:off x="3104276" y="1867488"/>
            <a:ext cx="1568131" cy="253832"/>
          </a:xfrm>
          <a:prstGeom prst="rect">
            <a:avLst/>
          </a:prstGeom>
          <a:noFill/>
          <a:effectLst/>
        </p:spPr>
        <p:txBody>
          <a:bodyPr wrap="square" rtlCol="0">
            <a:spAutoFit/>
          </a:bodyPr>
          <a:lstStyle/>
          <a:p>
            <a:pPr algn="ctr"/>
            <a:r>
              <a:rPr lang="ja-JP" altLang="en-US" sz="1050" b="1">
                <a:solidFill>
                  <a:schemeClr val="bg1"/>
                </a:solidFill>
                <a:latin typeface="DIN Alternate" panose="020B0500000000000000" pitchFamily="34" charset="0"/>
                <a:ea typeface="Hiragino Sans W6" panose="020B0400000000000000" pitchFamily="34" charset="-128"/>
              </a:rPr>
              <a:t>合計表示回数</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92" name="正方形/長方形 91">
            <a:extLst>
              <a:ext uri="{FF2B5EF4-FFF2-40B4-BE49-F238E27FC236}">
                <a16:creationId xmlns:a16="http://schemas.microsoft.com/office/drawing/2014/main" id="{30F6D8B6-7BB8-2458-85F6-4EBC015E09C9}"/>
              </a:ext>
            </a:extLst>
          </p:cNvPr>
          <p:cNvSpPr/>
          <p:nvPr/>
        </p:nvSpPr>
        <p:spPr>
          <a:xfrm>
            <a:off x="4257005" y="2119149"/>
            <a:ext cx="610405" cy="307675"/>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回</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93" name="正方形/長方形 92">
            <a:extLst>
              <a:ext uri="{FF2B5EF4-FFF2-40B4-BE49-F238E27FC236}">
                <a16:creationId xmlns:a16="http://schemas.microsoft.com/office/drawing/2014/main" id="{22CBE7E8-7201-36D2-9C24-DF1D3EE8FCDC}"/>
              </a:ext>
            </a:extLst>
          </p:cNvPr>
          <p:cNvSpPr/>
          <p:nvPr/>
        </p:nvSpPr>
        <p:spPr>
          <a:xfrm>
            <a:off x="3465392" y="3397484"/>
            <a:ext cx="906770"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96" name="正方形/長方形 95">
            <a:extLst>
              <a:ext uri="{FF2B5EF4-FFF2-40B4-BE49-F238E27FC236}">
                <a16:creationId xmlns:a16="http://schemas.microsoft.com/office/drawing/2014/main" id="{EC84EB83-B48B-E9B9-ABB4-60489B0F13A4}"/>
              </a:ext>
            </a:extLst>
          </p:cNvPr>
          <p:cNvSpPr/>
          <p:nvPr/>
        </p:nvSpPr>
        <p:spPr>
          <a:xfrm>
            <a:off x="4181478" y="3151898"/>
            <a:ext cx="1568132"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140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97" name="正方形/長方形 96">
            <a:extLst>
              <a:ext uri="{FF2B5EF4-FFF2-40B4-BE49-F238E27FC236}">
                <a16:creationId xmlns:a16="http://schemas.microsoft.com/office/drawing/2014/main" id="{CCB7C039-53D7-BD41-A1D4-20B2736E069A}"/>
              </a:ext>
            </a:extLst>
          </p:cNvPr>
          <p:cNvSpPr/>
          <p:nvPr/>
        </p:nvSpPr>
        <p:spPr>
          <a:xfrm>
            <a:off x="2777246" y="3243414"/>
            <a:ext cx="1568132" cy="584775"/>
          </a:xfrm>
          <a:prstGeom prst="rect">
            <a:avLst/>
          </a:prstGeom>
        </p:spPr>
        <p:txBody>
          <a:bodyPr wrap="square">
            <a:spAutoFit/>
          </a:bodyPr>
          <a:lstStyle/>
          <a:p>
            <a:pPr fontAlgn="ctr"/>
            <a:r>
              <a:rPr lang="en-US" altLang="ja-JP" sz="3200" b="1" dirty="0">
                <a:solidFill>
                  <a:schemeClr val="bg1"/>
                </a:solidFill>
                <a:latin typeface="DIN Alternate" panose="020B0500000000000000" pitchFamily="34" charset="0"/>
                <a:ea typeface="Hiragino Sans W7" panose="020B0400000000000000" pitchFamily="34" charset="-128"/>
              </a:rPr>
              <a:t>1120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cxnSp>
        <p:nvCxnSpPr>
          <p:cNvPr id="171" name="直線コネクタ 170">
            <a:extLst>
              <a:ext uri="{FF2B5EF4-FFF2-40B4-BE49-F238E27FC236}">
                <a16:creationId xmlns:a16="http://schemas.microsoft.com/office/drawing/2014/main" id="{1CA08468-6318-F5C7-E3D0-D2FEF31CB823}"/>
              </a:ext>
            </a:extLst>
          </p:cNvPr>
          <p:cNvCxnSpPr>
            <a:cxnSpLocks/>
          </p:cNvCxnSpPr>
          <p:nvPr/>
        </p:nvCxnSpPr>
        <p:spPr>
          <a:xfrm flipH="1">
            <a:off x="5712297" y="2950762"/>
            <a:ext cx="2029504"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72" name="テキスト ボックス 171">
            <a:extLst>
              <a:ext uri="{FF2B5EF4-FFF2-40B4-BE49-F238E27FC236}">
                <a16:creationId xmlns:a16="http://schemas.microsoft.com/office/drawing/2014/main" id="{E4880430-0D9B-0DC4-3558-49A4790D699D}"/>
              </a:ext>
            </a:extLst>
          </p:cNvPr>
          <p:cNvSpPr txBox="1"/>
          <p:nvPr/>
        </p:nvSpPr>
        <p:spPr>
          <a:xfrm>
            <a:off x="5526562" y="3113016"/>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76" name="正方形/長方形 175">
            <a:extLst>
              <a:ext uri="{FF2B5EF4-FFF2-40B4-BE49-F238E27FC236}">
                <a16:creationId xmlns:a16="http://schemas.microsoft.com/office/drawing/2014/main" id="{DC8F0231-8904-8DF7-1629-ED8681E173FE}"/>
              </a:ext>
            </a:extLst>
          </p:cNvPr>
          <p:cNvSpPr/>
          <p:nvPr/>
        </p:nvSpPr>
        <p:spPr>
          <a:xfrm>
            <a:off x="5573597" y="2038512"/>
            <a:ext cx="1999837" cy="461512"/>
          </a:xfrm>
          <a:prstGeom prst="rect">
            <a:avLst/>
          </a:prstGeom>
        </p:spPr>
        <p:txBody>
          <a:bodyPr wrap="square">
            <a:spAutoFit/>
          </a:bodyPr>
          <a:lstStyle/>
          <a:p>
            <a:pPr algn="ctr" fontAlgn="ctr"/>
            <a:r>
              <a:rPr lang="en-US" altLang="ja-JP" sz="2400" b="1" dirty="0">
                <a:solidFill>
                  <a:schemeClr val="bg1"/>
                </a:solidFill>
                <a:latin typeface="DIN Alternate" panose="020B0500000000000000" pitchFamily="34" charset="0"/>
                <a:ea typeface="Hiragino Sans W7" panose="020B0400000000000000" pitchFamily="34" charset="-128"/>
              </a:rPr>
              <a:t>6,110,000</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77" name="テキスト ボックス 176">
            <a:extLst>
              <a:ext uri="{FF2B5EF4-FFF2-40B4-BE49-F238E27FC236}">
                <a16:creationId xmlns:a16="http://schemas.microsoft.com/office/drawing/2014/main" id="{60D7A344-F94C-F47E-5E4F-BFC1A9F59F45}"/>
              </a:ext>
            </a:extLst>
          </p:cNvPr>
          <p:cNvSpPr txBox="1"/>
          <p:nvPr/>
        </p:nvSpPr>
        <p:spPr>
          <a:xfrm>
            <a:off x="5864114" y="1867488"/>
            <a:ext cx="1568131" cy="253832"/>
          </a:xfrm>
          <a:prstGeom prst="rect">
            <a:avLst/>
          </a:prstGeom>
          <a:noFill/>
          <a:effectLst/>
        </p:spPr>
        <p:txBody>
          <a:bodyPr wrap="square" rtlCol="0">
            <a:spAutoFit/>
          </a:bodyPr>
          <a:lstStyle/>
          <a:p>
            <a:pPr algn="ctr"/>
            <a:r>
              <a:rPr lang="ja-JP" altLang="en-US" sz="1050" b="1">
                <a:solidFill>
                  <a:schemeClr val="bg1"/>
                </a:solidFill>
                <a:latin typeface="DIN Alternate" panose="020B0500000000000000" pitchFamily="34" charset="0"/>
                <a:ea typeface="Hiragino Sans W6" panose="020B0400000000000000" pitchFamily="34" charset="-128"/>
              </a:rPr>
              <a:t>合計表示回数</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78" name="正方形/長方形 177">
            <a:extLst>
              <a:ext uri="{FF2B5EF4-FFF2-40B4-BE49-F238E27FC236}">
                <a16:creationId xmlns:a16="http://schemas.microsoft.com/office/drawing/2014/main" id="{B83C9EDC-1233-6E99-9308-117BA3D4B319}"/>
              </a:ext>
            </a:extLst>
          </p:cNvPr>
          <p:cNvSpPr/>
          <p:nvPr/>
        </p:nvSpPr>
        <p:spPr>
          <a:xfrm>
            <a:off x="7069568" y="2130575"/>
            <a:ext cx="579429" cy="307675"/>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回</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79" name="正方形/長方形 178">
            <a:extLst>
              <a:ext uri="{FF2B5EF4-FFF2-40B4-BE49-F238E27FC236}">
                <a16:creationId xmlns:a16="http://schemas.microsoft.com/office/drawing/2014/main" id="{F610FE91-11CE-0498-8095-21E8E9B3DC0E}"/>
              </a:ext>
            </a:extLst>
          </p:cNvPr>
          <p:cNvSpPr/>
          <p:nvPr/>
        </p:nvSpPr>
        <p:spPr>
          <a:xfrm>
            <a:off x="6212594" y="3397484"/>
            <a:ext cx="906770"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181" name="正方形/長方形 180">
            <a:extLst>
              <a:ext uri="{FF2B5EF4-FFF2-40B4-BE49-F238E27FC236}">
                <a16:creationId xmlns:a16="http://schemas.microsoft.com/office/drawing/2014/main" id="{BB4BD9ED-2FFF-0051-00B4-05FA0E5C92A0}"/>
              </a:ext>
            </a:extLst>
          </p:cNvPr>
          <p:cNvSpPr/>
          <p:nvPr/>
        </p:nvSpPr>
        <p:spPr>
          <a:xfrm>
            <a:off x="5506569" y="3226037"/>
            <a:ext cx="1568132" cy="584775"/>
          </a:xfrm>
          <a:prstGeom prst="rect">
            <a:avLst/>
          </a:prstGeom>
        </p:spPr>
        <p:txBody>
          <a:bodyPr wrap="square">
            <a:spAutoFit/>
          </a:bodyPr>
          <a:lstStyle/>
          <a:p>
            <a:pPr fontAlgn="ctr"/>
            <a:r>
              <a:rPr lang="en-US" altLang="ja-JP" sz="3200" b="1" dirty="0">
                <a:solidFill>
                  <a:schemeClr val="bg1"/>
                </a:solidFill>
                <a:latin typeface="DIN Alternate" panose="020B0500000000000000" pitchFamily="34" charset="0"/>
                <a:ea typeface="Hiragino Sans W7" panose="020B0400000000000000" pitchFamily="34" charset="-128"/>
              </a:rPr>
              <a:t>1560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cxnSp>
        <p:nvCxnSpPr>
          <p:cNvPr id="182" name="直線コネクタ 181">
            <a:extLst>
              <a:ext uri="{FF2B5EF4-FFF2-40B4-BE49-F238E27FC236}">
                <a16:creationId xmlns:a16="http://schemas.microsoft.com/office/drawing/2014/main" id="{D39AEE18-C64B-C2B5-3586-0B53FAB28AA7}"/>
              </a:ext>
            </a:extLst>
          </p:cNvPr>
          <p:cNvCxnSpPr>
            <a:cxnSpLocks/>
          </p:cNvCxnSpPr>
          <p:nvPr/>
        </p:nvCxnSpPr>
        <p:spPr>
          <a:xfrm flipH="1">
            <a:off x="8612132" y="2950762"/>
            <a:ext cx="2029504"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83" name="テキスト ボックス 182">
            <a:extLst>
              <a:ext uri="{FF2B5EF4-FFF2-40B4-BE49-F238E27FC236}">
                <a16:creationId xmlns:a16="http://schemas.microsoft.com/office/drawing/2014/main" id="{D73677D3-206C-14F2-1C92-07E44D7BFD02}"/>
              </a:ext>
            </a:extLst>
          </p:cNvPr>
          <p:cNvSpPr txBox="1"/>
          <p:nvPr/>
        </p:nvSpPr>
        <p:spPr>
          <a:xfrm>
            <a:off x="8223146" y="3112284"/>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88" name="テキスト ボックス 187">
            <a:extLst>
              <a:ext uri="{FF2B5EF4-FFF2-40B4-BE49-F238E27FC236}">
                <a16:creationId xmlns:a16="http://schemas.microsoft.com/office/drawing/2014/main" id="{FDC39939-CEC6-AA4E-8A90-48EE67FF0DD7}"/>
              </a:ext>
            </a:extLst>
          </p:cNvPr>
          <p:cNvSpPr txBox="1"/>
          <p:nvPr/>
        </p:nvSpPr>
        <p:spPr>
          <a:xfrm>
            <a:off x="8763948" y="1917592"/>
            <a:ext cx="1568131" cy="253832"/>
          </a:xfrm>
          <a:prstGeom prst="rect">
            <a:avLst/>
          </a:prstGeom>
          <a:noFill/>
          <a:effectLst/>
        </p:spPr>
        <p:txBody>
          <a:bodyPr wrap="square" rtlCol="0">
            <a:spAutoFit/>
          </a:bodyPr>
          <a:lstStyle/>
          <a:p>
            <a:pPr algn="ctr"/>
            <a:r>
              <a:rPr lang="ja-JP" altLang="en-US" sz="1050" b="1">
                <a:solidFill>
                  <a:schemeClr val="bg1"/>
                </a:solidFill>
                <a:latin typeface="DIN Alternate" panose="020B0500000000000000" pitchFamily="34" charset="0"/>
                <a:ea typeface="Hiragino Sans W6" panose="020B0400000000000000" pitchFamily="34" charset="-128"/>
              </a:rPr>
              <a:t>合計表示回数</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89" name="正方形/長方形 188">
            <a:extLst>
              <a:ext uri="{FF2B5EF4-FFF2-40B4-BE49-F238E27FC236}">
                <a16:creationId xmlns:a16="http://schemas.microsoft.com/office/drawing/2014/main" id="{4113B5BF-53B4-3C77-637F-CBD824F9E197}"/>
              </a:ext>
            </a:extLst>
          </p:cNvPr>
          <p:cNvSpPr/>
          <p:nvPr/>
        </p:nvSpPr>
        <p:spPr>
          <a:xfrm>
            <a:off x="9972483" y="2180679"/>
            <a:ext cx="633160" cy="307675"/>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回</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90" name="正方形/長方形 189">
            <a:extLst>
              <a:ext uri="{FF2B5EF4-FFF2-40B4-BE49-F238E27FC236}">
                <a16:creationId xmlns:a16="http://schemas.microsoft.com/office/drawing/2014/main" id="{1C2F65B5-0874-D87B-C736-72A4E8D2F803}"/>
              </a:ext>
            </a:extLst>
          </p:cNvPr>
          <p:cNvSpPr/>
          <p:nvPr/>
        </p:nvSpPr>
        <p:spPr>
          <a:xfrm>
            <a:off x="8936642" y="3384022"/>
            <a:ext cx="1104854"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r>
              <a:rPr lang="en-US" altLang="ja-JP" sz="1600" b="1" dirty="0">
                <a:solidFill>
                  <a:schemeClr val="bg1"/>
                </a:solidFill>
                <a:latin typeface="Hiragino Sans W7" panose="020B0400000000000000" pitchFamily="34" charset="-128"/>
                <a:ea typeface="Hiragino Sans W7" panose="020B0400000000000000" pitchFamily="34" charset="-128"/>
              </a:rPr>
              <a:t>~</a:t>
            </a:r>
          </a:p>
        </p:txBody>
      </p:sp>
      <p:sp>
        <p:nvSpPr>
          <p:cNvPr id="192" name="正方形/長方形 191">
            <a:extLst>
              <a:ext uri="{FF2B5EF4-FFF2-40B4-BE49-F238E27FC236}">
                <a16:creationId xmlns:a16="http://schemas.microsoft.com/office/drawing/2014/main" id="{4EF66DDC-753B-5295-36BA-E9AAC85D33CC}"/>
              </a:ext>
            </a:extLst>
          </p:cNvPr>
          <p:cNvSpPr/>
          <p:nvPr/>
        </p:nvSpPr>
        <p:spPr>
          <a:xfrm>
            <a:off x="8246328" y="3239898"/>
            <a:ext cx="1568132" cy="584582"/>
          </a:xfrm>
          <a:prstGeom prst="rect">
            <a:avLst/>
          </a:prstGeom>
        </p:spPr>
        <p:txBody>
          <a:bodyPr wrap="square">
            <a:spAutoFit/>
          </a:bodyPr>
          <a:lstStyle/>
          <a:p>
            <a:pPr fontAlgn="ctr"/>
            <a:r>
              <a:rPr lang="en-US" altLang="ja-JP" sz="3200" b="1" dirty="0">
                <a:solidFill>
                  <a:schemeClr val="bg1"/>
                </a:solidFill>
                <a:latin typeface="DIN Alternate" panose="020B0500000000000000" pitchFamily="34" charset="0"/>
                <a:ea typeface="Hiragino Sans W7" panose="020B0400000000000000" pitchFamily="34" charset="-128"/>
              </a:rPr>
              <a:t>2600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sp>
        <p:nvSpPr>
          <p:cNvPr id="17" name="テキスト ボックス 16">
            <a:extLst>
              <a:ext uri="{FF2B5EF4-FFF2-40B4-BE49-F238E27FC236}">
                <a16:creationId xmlns:a16="http://schemas.microsoft.com/office/drawing/2014/main" id="{B24A2F3A-17F3-D294-9E6D-A52A888F37FC}"/>
              </a:ext>
            </a:extLst>
          </p:cNvPr>
          <p:cNvSpPr txBox="1"/>
          <p:nvPr/>
        </p:nvSpPr>
        <p:spPr>
          <a:xfrm>
            <a:off x="1158031" y="2909212"/>
            <a:ext cx="1206143" cy="584582"/>
          </a:xfrm>
          <a:prstGeom prst="rect">
            <a:avLst/>
          </a:prstGeom>
          <a:noFill/>
          <a:effectLst/>
        </p:spPr>
        <p:txBody>
          <a:bodyPr wrap="square" rtlCol="0">
            <a:spAutoFit/>
          </a:bodyPr>
          <a:lstStyle/>
          <a:p>
            <a:pPr algn="ctr"/>
            <a:r>
              <a:rPr lang="en-US" altLang="ja-JP" sz="3200" b="1" dirty="0">
                <a:solidFill>
                  <a:schemeClr val="bg1"/>
                </a:solidFill>
                <a:latin typeface="DIN Alternate" panose="020B0500000000000000" pitchFamily="34" charset="0"/>
                <a:ea typeface="Hiragino Sans W6" panose="020B0400000000000000" pitchFamily="34" charset="-128"/>
              </a:rPr>
              <a:t>30</a:t>
            </a:r>
            <a:endParaRPr lang="en-US" altLang="ja-JP" sz="2800" b="1" dirty="0">
              <a:solidFill>
                <a:schemeClr val="bg1"/>
              </a:solidFill>
              <a:latin typeface="DIN Alternate" panose="020B0500000000000000" pitchFamily="34" charset="0"/>
              <a:ea typeface="Hiragino Sans W6" panose="020B0400000000000000" pitchFamily="34" charset="-128"/>
            </a:endParaRPr>
          </a:p>
        </p:txBody>
      </p:sp>
      <p:sp>
        <p:nvSpPr>
          <p:cNvPr id="26" name="正方形/長方形 25">
            <a:extLst>
              <a:ext uri="{FF2B5EF4-FFF2-40B4-BE49-F238E27FC236}">
                <a16:creationId xmlns:a16="http://schemas.microsoft.com/office/drawing/2014/main" id="{AA60D6DF-DAEA-F4BB-C528-2E6FDC2337C0}"/>
              </a:ext>
            </a:extLst>
          </p:cNvPr>
          <p:cNvSpPr/>
          <p:nvPr/>
        </p:nvSpPr>
        <p:spPr>
          <a:xfrm>
            <a:off x="1231044" y="3123498"/>
            <a:ext cx="1599738" cy="276907"/>
          </a:xfrm>
          <a:prstGeom prst="rect">
            <a:avLst/>
          </a:prstGeom>
        </p:spPr>
        <p:txBody>
          <a:bodyPr wrap="square">
            <a:spAutoFit/>
          </a:bodyPr>
          <a:lstStyle/>
          <a:p>
            <a:pPr algn="ctr" fontAlgn="ctr"/>
            <a:r>
              <a:rPr lang="en-US" altLang="ja-JP" sz="1200" dirty="0">
                <a:solidFill>
                  <a:schemeClr val="bg1"/>
                </a:solidFill>
                <a:latin typeface="Hiragino Sans W3" panose="020B0400000000000000" pitchFamily="34" charset="-128"/>
                <a:ea typeface="Hiragino Sans W3" panose="020B0400000000000000" pitchFamily="34" charset="-128"/>
              </a:rPr>
              <a:t>    </a:t>
            </a:r>
            <a:r>
              <a:rPr lang="ja-JP" altLang="en-US" sz="1200">
                <a:solidFill>
                  <a:schemeClr val="bg1"/>
                </a:solidFill>
                <a:latin typeface="Hiragino Sans W3" panose="020B0400000000000000" pitchFamily="34" charset="-128"/>
                <a:ea typeface="Hiragino Sans W3" panose="020B0400000000000000" pitchFamily="34" charset="-128"/>
              </a:rPr>
              <a:t>秒</a:t>
            </a:r>
            <a:endParaRPr lang="ja-JP" altLang="en-US" sz="400">
              <a:solidFill>
                <a:schemeClr val="bg1"/>
              </a:solidFill>
              <a:latin typeface="Hiragino Sans W3" panose="020B0400000000000000" pitchFamily="34" charset="-128"/>
              <a:ea typeface="Hiragino Sans W3" panose="020B0400000000000000" pitchFamily="34" charset="-128"/>
            </a:endParaRPr>
          </a:p>
        </p:txBody>
      </p:sp>
      <p:sp>
        <p:nvSpPr>
          <p:cNvPr id="4" name="正方形/長方形 3">
            <a:extLst>
              <a:ext uri="{FF2B5EF4-FFF2-40B4-BE49-F238E27FC236}">
                <a16:creationId xmlns:a16="http://schemas.microsoft.com/office/drawing/2014/main" id="{24780885-844B-097F-BF36-70389934C075}"/>
              </a:ext>
            </a:extLst>
          </p:cNvPr>
          <p:cNvSpPr/>
          <p:nvPr/>
        </p:nvSpPr>
        <p:spPr>
          <a:xfrm>
            <a:off x="3159510" y="2617542"/>
            <a:ext cx="990890" cy="261523"/>
          </a:xfrm>
          <a:prstGeom prst="rect">
            <a:avLst/>
          </a:prstGeom>
        </p:spPr>
        <p:txBody>
          <a:bodyPr wrap="square">
            <a:spAutoFit/>
          </a:bodyPr>
          <a:lstStyle/>
          <a:p>
            <a:pPr algn="ctr" fontAlgn="ctr"/>
            <a:r>
              <a:rPr lang="en-US" altLang="ja-JP" sz="1100" b="1" dirty="0">
                <a:solidFill>
                  <a:schemeClr val="bg1">
                    <a:alpha val="80000"/>
                  </a:schemeClr>
                </a:solidFill>
                <a:latin typeface="DIN Alternate" panose="020B0500000000000000" pitchFamily="34" charset="0"/>
                <a:ea typeface="Hiragino Sans W7" panose="020B0400000000000000" pitchFamily="34" charset="-128"/>
              </a:rPr>
              <a:t>500</a:t>
            </a:r>
            <a:endParaRPr lang="en-US" altLang="ja-JP" sz="800" b="1" dirty="0">
              <a:solidFill>
                <a:schemeClr val="bg1">
                  <a:alpha val="80000"/>
                </a:schemeClr>
              </a:solidFill>
              <a:latin typeface="Hiragino Sans W7" panose="020B0400000000000000" pitchFamily="34" charset="-128"/>
              <a:ea typeface="Hiragino Sans W7" panose="020B0400000000000000" pitchFamily="34" charset="-128"/>
            </a:endParaRPr>
          </a:p>
        </p:txBody>
      </p:sp>
      <p:sp>
        <p:nvSpPr>
          <p:cNvPr id="6" name="正方形/長方形 5">
            <a:extLst>
              <a:ext uri="{FF2B5EF4-FFF2-40B4-BE49-F238E27FC236}">
                <a16:creationId xmlns:a16="http://schemas.microsoft.com/office/drawing/2014/main" id="{47D71853-F6F0-752F-09DB-48FF30B000D6}"/>
              </a:ext>
            </a:extLst>
          </p:cNvPr>
          <p:cNvSpPr/>
          <p:nvPr/>
        </p:nvSpPr>
        <p:spPr>
          <a:xfrm>
            <a:off x="3447334" y="2402010"/>
            <a:ext cx="1020156" cy="276907"/>
          </a:xfrm>
          <a:prstGeom prst="rect">
            <a:avLst/>
          </a:prstGeom>
        </p:spPr>
        <p:txBody>
          <a:bodyPr wrap="none">
            <a:spAutoFit/>
          </a:bodyPr>
          <a:lstStyle/>
          <a:p>
            <a:pPr fontAlgn="ctr">
              <a:lnSpc>
                <a:spcPct val="150000"/>
              </a:lnSpc>
            </a:pPr>
            <a:r>
              <a:rPr lang="ja-JP" altLang="en-US" sz="800" b="1">
                <a:solidFill>
                  <a:schemeClr val="bg1">
                    <a:alpha val="80000"/>
                  </a:schemeClr>
                </a:solidFill>
                <a:latin typeface="Hiragino Sans W6" panose="020B0400000000000000" pitchFamily="34" charset="-128"/>
                <a:ea typeface="Hiragino Sans W6" panose="020B0400000000000000" pitchFamily="34" charset="-128"/>
              </a:rPr>
              <a:t>想定リーチ数</a:t>
            </a:r>
            <a:endParaRPr lang="en-US" altLang="ja-JP" sz="800" b="1" dirty="0">
              <a:solidFill>
                <a:schemeClr val="bg1">
                  <a:alpha val="80000"/>
                </a:schemeClr>
              </a:solidFill>
              <a:latin typeface="Hiragino Sans W6" panose="020B0400000000000000" pitchFamily="34" charset="-128"/>
              <a:ea typeface="Hiragino Sans W6" panose="020B0400000000000000" pitchFamily="34" charset="-128"/>
            </a:endParaRPr>
          </a:p>
        </p:txBody>
      </p:sp>
      <p:sp>
        <p:nvSpPr>
          <p:cNvPr id="9" name="正方形/長方形 8">
            <a:extLst>
              <a:ext uri="{FF2B5EF4-FFF2-40B4-BE49-F238E27FC236}">
                <a16:creationId xmlns:a16="http://schemas.microsoft.com/office/drawing/2014/main" id="{136A6CD4-2D9E-6A26-3902-8467385B2B8D}"/>
              </a:ext>
            </a:extLst>
          </p:cNvPr>
          <p:cNvSpPr/>
          <p:nvPr/>
        </p:nvSpPr>
        <p:spPr>
          <a:xfrm>
            <a:off x="3695113" y="2569255"/>
            <a:ext cx="415498" cy="300082"/>
          </a:xfrm>
          <a:prstGeom prst="rect">
            <a:avLst/>
          </a:prstGeom>
        </p:spPr>
        <p:txBody>
          <a:bodyPr wrap="none">
            <a:spAutoFit/>
          </a:bodyPr>
          <a:lstStyle/>
          <a:p>
            <a:pPr fontAlgn="ctr">
              <a:lnSpc>
                <a:spcPct val="150000"/>
              </a:lnSpc>
            </a:pPr>
            <a:r>
              <a:rPr lang="ja-JP" altLang="en-US" sz="900" b="1">
                <a:solidFill>
                  <a:schemeClr val="bg1">
                    <a:alpha val="80000"/>
                  </a:schemeClr>
                </a:solidFill>
                <a:latin typeface="Hiragino Sans W6" panose="020B0400000000000000" pitchFamily="34" charset="-128"/>
                <a:ea typeface="Hiragino Sans W6" panose="020B0400000000000000" pitchFamily="34" charset="-128"/>
              </a:rPr>
              <a:t>万人</a:t>
            </a:r>
            <a:endParaRPr lang="en-US" altLang="ja-JP" sz="1050" b="1" dirty="0">
              <a:solidFill>
                <a:schemeClr val="bg1">
                  <a:alpha val="80000"/>
                </a:schemeClr>
              </a:solidFill>
              <a:latin typeface="Hiragino Sans W6" panose="020B0400000000000000" pitchFamily="34" charset="-128"/>
              <a:ea typeface="Hiragino Sans W6" panose="020B0400000000000000" pitchFamily="34" charset="-128"/>
            </a:endParaRPr>
          </a:p>
        </p:txBody>
      </p:sp>
      <p:sp>
        <p:nvSpPr>
          <p:cNvPr id="35" name="正方形/長方形 34">
            <a:extLst>
              <a:ext uri="{FF2B5EF4-FFF2-40B4-BE49-F238E27FC236}">
                <a16:creationId xmlns:a16="http://schemas.microsoft.com/office/drawing/2014/main" id="{12E4E3E5-8AFF-6D16-0471-FE51594C4726}"/>
              </a:ext>
            </a:extLst>
          </p:cNvPr>
          <p:cNvSpPr/>
          <p:nvPr/>
        </p:nvSpPr>
        <p:spPr>
          <a:xfrm>
            <a:off x="6112699" y="2630068"/>
            <a:ext cx="990890" cy="261523"/>
          </a:xfrm>
          <a:prstGeom prst="rect">
            <a:avLst/>
          </a:prstGeom>
        </p:spPr>
        <p:txBody>
          <a:bodyPr wrap="square">
            <a:spAutoFit/>
          </a:bodyPr>
          <a:lstStyle/>
          <a:p>
            <a:pPr algn="ctr" fontAlgn="ctr"/>
            <a:r>
              <a:rPr lang="en-US" altLang="ja-JP" sz="1100" b="1" dirty="0">
                <a:solidFill>
                  <a:schemeClr val="bg1">
                    <a:alpha val="80000"/>
                  </a:schemeClr>
                </a:solidFill>
                <a:latin typeface="DIN Alternate" panose="020B0500000000000000" pitchFamily="34" charset="0"/>
                <a:ea typeface="Hiragino Sans W7" panose="020B0400000000000000" pitchFamily="34" charset="-128"/>
              </a:rPr>
              <a:t>1,625</a:t>
            </a:r>
            <a:endParaRPr lang="en-US" altLang="ja-JP" sz="800" b="1" dirty="0">
              <a:solidFill>
                <a:schemeClr val="bg1">
                  <a:alpha val="80000"/>
                </a:schemeClr>
              </a:solidFill>
              <a:latin typeface="Hiragino Sans W7" panose="020B0400000000000000" pitchFamily="34" charset="-128"/>
              <a:ea typeface="Hiragino Sans W7" panose="020B0400000000000000" pitchFamily="34" charset="-128"/>
            </a:endParaRPr>
          </a:p>
        </p:txBody>
      </p:sp>
      <p:sp>
        <p:nvSpPr>
          <p:cNvPr id="36" name="正方形/長方形 35">
            <a:extLst>
              <a:ext uri="{FF2B5EF4-FFF2-40B4-BE49-F238E27FC236}">
                <a16:creationId xmlns:a16="http://schemas.microsoft.com/office/drawing/2014/main" id="{3BD9C11A-6FD2-C993-74DF-FA2D17CF9B39}"/>
              </a:ext>
            </a:extLst>
          </p:cNvPr>
          <p:cNvSpPr/>
          <p:nvPr/>
        </p:nvSpPr>
        <p:spPr>
          <a:xfrm>
            <a:off x="6355433" y="2414536"/>
            <a:ext cx="1020156" cy="276907"/>
          </a:xfrm>
          <a:prstGeom prst="rect">
            <a:avLst/>
          </a:prstGeom>
        </p:spPr>
        <p:txBody>
          <a:bodyPr wrap="none">
            <a:spAutoFit/>
          </a:bodyPr>
          <a:lstStyle/>
          <a:p>
            <a:pPr fontAlgn="ctr">
              <a:lnSpc>
                <a:spcPct val="150000"/>
              </a:lnSpc>
            </a:pPr>
            <a:r>
              <a:rPr lang="ja-JP" altLang="en-US" sz="800" b="1">
                <a:solidFill>
                  <a:schemeClr val="bg1">
                    <a:alpha val="80000"/>
                  </a:schemeClr>
                </a:solidFill>
                <a:latin typeface="Hiragino Sans W6" panose="020B0400000000000000" pitchFamily="34" charset="-128"/>
                <a:ea typeface="Hiragino Sans W6" panose="020B0400000000000000" pitchFamily="34" charset="-128"/>
              </a:rPr>
              <a:t>想定リーチ数</a:t>
            </a:r>
            <a:endParaRPr lang="en-US" altLang="ja-JP" sz="800" b="1" dirty="0">
              <a:solidFill>
                <a:schemeClr val="bg1">
                  <a:alpha val="80000"/>
                </a:schemeClr>
              </a:solidFill>
              <a:latin typeface="Hiragino Sans W6" panose="020B0400000000000000" pitchFamily="34" charset="-128"/>
              <a:ea typeface="Hiragino Sans W6" panose="020B0400000000000000" pitchFamily="34" charset="-128"/>
            </a:endParaRPr>
          </a:p>
        </p:txBody>
      </p:sp>
      <p:sp>
        <p:nvSpPr>
          <p:cNvPr id="37" name="正方形/長方形 36">
            <a:extLst>
              <a:ext uri="{FF2B5EF4-FFF2-40B4-BE49-F238E27FC236}">
                <a16:creationId xmlns:a16="http://schemas.microsoft.com/office/drawing/2014/main" id="{BE05EEA1-211E-2CC6-243E-56774C5C8B51}"/>
              </a:ext>
            </a:extLst>
          </p:cNvPr>
          <p:cNvSpPr/>
          <p:nvPr/>
        </p:nvSpPr>
        <p:spPr>
          <a:xfrm>
            <a:off x="6693394" y="2581781"/>
            <a:ext cx="415498" cy="300082"/>
          </a:xfrm>
          <a:prstGeom prst="rect">
            <a:avLst/>
          </a:prstGeom>
        </p:spPr>
        <p:txBody>
          <a:bodyPr wrap="none">
            <a:spAutoFit/>
          </a:bodyPr>
          <a:lstStyle/>
          <a:p>
            <a:pPr fontAlgn="ctr">
              <a:lnSpc>
                <a:spcPct val="150000"/>
              </a:lnSpc>
            </a:pPr>
            <a:r>
              <a:rPr lang="ja-JP" altLang="en-US" sz="900" b="1">
                <a:solidFill>
                  <a:schemeClr val="bg1">
                    <a:alpha val="80000"/>
                  </a:schemeClr>
                </a:solidFill>
                <a:latin typeface="Hiragino Sans W6" panose="020B0400000000000000" pitchFamily="34" charset="-128"/>
                <a:ea typeface="Hiragino Sans W6" panose="020B0400000000000000" pitchFamily="34" charset="-128"/>
              </a:rPr>
              <a:t>万人</a:t>
            </a:r>
            <a:endParaRPr lang="en-US" altLang="ja-JP" sz="1050" b="1" dirty="0">
              <a:solidFill>
                <a:schemeClr val="bg1">
                  <a:alpha val="80000"/>
                </a:schemeClr>
              </a:solidFill>
              <a:latin typeface="Hiragino Sans W6" panose="020B0400000000000000" pitchFamily="34" charset="-128"/>
              <a:ea typeface="Hiragino Sans W6" panose="020B0400000000000000" pitchFamily="34" charset="-128"/>
            </a:endParaRPr>
          </a:p>
        </p:txBody>
      </p:sp>
      <p:sp>
        <p:nvSpPr>
          <p:cNvPr id="39" name="正方形/長方形 38">
            <a:extLst>
              <a:ext uri="{FF2B5EF4-FFF2-40B4-BE49-F238E27FC236}">
                <a16:creationId xmlns:a16="http://schemas.microsoft.com/office/drawing/2014/main" id="{AB0D78A7-6B29-38FC-53F9-0E2C762BF197}"/>
              </a:ext>
            </a:extLst>
          </p:cNvPr>
          <p:cNvSpPr/>
          <p:nvPr/>
        </p:nvSpPr>
        <p:spPr>
          <a:xfrm>
            <a:off x="9090256" y="2630068"/>
            <a:ext cx="990890" cy="261523"/>
          </a:xfrm>
          <a:prstGeom prst="rect">
            <a:avLst/>
          </a:prstGeom>
        </p:spPr>
        <p:txBody>
          <a:bodyPr wrap="square">
            <a:spAutoFit/>
          </a:bodyPr>
          <a:lstStyle/>
          <a:p>
            <a:pPr algn="ctr" fontAlgn="ctr"/>
            <a:r>
              <a:rPr lang="en-US" altLang="ja-JP" sz="1100" b="1" dirty="0">
                <a:solidFill>
                  <a:schemeClr val="bg1">
                    <a:alpha val="80000"/>
                  </a:schemeClr>
                </a:solidFill>
                <a:latin typeface="DIN Alternate" panose="020B0500000000000000" pitchFamily="34" charset="0"/>
                <a:ea typeface="Hiragino Sans W7" panose="020B0400000000000000" pitchFamily="34" charset="-128"/>
              </a:rPr>
              <a:t>3,250</a:t>
            </a:r>
            <a:endParaRPr lang="en-US" altLang="ja-JP" sz="800" b="1" dirty="0">
              <a:solidFill>
                <a:schemeClr val="bg1">
                  <a:alpha val="80000"/>
                </a:schemeClr>
              </a:solidFill>
              <a:latin typeface="Hiragino Sans W7" panose="020B0400000000000000" pitchFamily="34" charset="-128"/>
              <a:ea typeface="Hiragino Sans W7" panose="020B0400000000000000" pitchFamily="34" charset="-128"/>
            </a:endParaRPr>
          </a:p>
        </p:txBody>
      </p:sp>
      <p:sp>
        <p:nvSpPr>
          <p:cNvPr id="42" name="正方形/長方形 41">
            <a:extLst>
              <a:ext uri="{FF2B5EF4-FFF2-40B4-BE49-F238E27FC236}">
                <a16:creationId xmlns:a16="http://schemas.microsoft.com/office/drawing/2014/main" id="{3E1CBE48-FF2F-4686-43E9-766D234B7B58}"/>
              </a:ext>
            </a:extLst>
          </p:cNvPr>
          <p:cNvSpPr/>
          <p:nvPr/>
        </p:nvSpPr>
        <p:spPr>
          <a:xfrm>
            <a:off x="9330275" y="2414536"/>
            <a:ext cx="1020156" cy="276907"/>
          </a:xfrm>
          <a:prstGeom prst="rect">
            <a:avLst/>
          </a:prstGeom>
        </p:spPr>
        <p:txBody>
          <a:bodyPr wrap="none">
            <a:spAutoFit/>
          </a:bodyPr>
          <a:lstStyle/>
          <a:p>
            <a:pPr fontAlgn="ctr">
              <a:lnSpc>
                <a:spcPct val="150000"/>
              </a:lnSpc>
            </a:pPr>
            <a:r>
              <a:rPr lang="ja-JP" altLang="en-US" sz="800" b="1">
                <a:solidFill>
                  <a:schemeClr val="bg1">
                    <a:alpha val="80000"/>
                  </a:schemeClr>
                </a:solidFill>
                <a:latin typeface="Hiragino Sans W6" panose="020B0400000000000000" pitchFamily="34" charset="-128"/>
                <a:ea typeface="Hiragino Sans W6" panose="020B0400000000000000" pitchFamily="34" charset="-128"/>
              </a:rPr>
              <a:t>想定リーチ数</a:t>
            </a:r>
            <a:endParaRPr lang="en-US" altLang="ja-JP" sz="800" b="1" dirty="0">
              <a:solidFill>
                <a:schemeClr val="bg1">
                  <a:alpha val="80000"/>
                </a:schemeClr>
              </a:solidFill>
              <a:latin typeface="Hiragino Sans W6" panose="020B0400000000000000" pitchFamily="34" charset="-128"/>
              <a:ea typeface="Hiragino Sans W6" panose="020B0400000000000000" pitchFamily="34" charset="-128"/>
            </a:endParaRPr>
          </a:p>
        </p:txBody>
      </p:sp>
      <p:sp>
        <p:nvSpPr>
          <p:cNvPr id="43" name="正方形/長方形 42">
            <a:extLst>
              <a:ext uri="{FF2B5EF4-FFF2-40B4-BE49-F238E27FC236}">
                <a16:creationId xmlns:a16="http://schemas.microsoft.com/office/drawing/2014/main" id="{A21BD020-9AEF-3273-55AC-AC2641377900}"/>
              </a:ext>
            </a:extLst>
          </p:cNvPr>
          <p:cNvSpPr/>
          <p:nvPr/>
        </p:nvSpPr>
        <p:spPr>
          <a:xfrm>
            <a:off x="9653734" y="2581781"/>
            <a:ext cx="415498" cy="300082"/>
          </a:xfrm>
          <a:prstGeom prst="rect">
            <a:avLst/>
          </a:prstGeom>
        </p:spPr>
        <p:txBody>
          <a:bodyPr wrap="none">
            <a:spAutoFit/>
          </a:bodyPr>
          <a:lstStyle/>
          <a:p>
            <a:pPr fontAlgn="ctr">
              <a:lnSpc>
                <a:spcPct val="150000"/>
              </a:lnSpc>
            </a:pPr>
            <a:r>
              <a:rPr lang="ja-JP" altLang="en-US" sz="900" b="1">
                <a:solidFill>
                  <a:schemeClr val="bg1">
                    <a:alpha val="80000"/>
                  </a:schemeClr>
                </a:solidFill>
                <a:latin typeface="Hiragino Sans W6" panose="020B0400000000000000" pitchFamily="34" charset="-128"/>
                <a:ea typeface="Hiragino Sans W6" panose="020B0400000000000000" pitchFamily="34" charset="-128"/>
              </a:rPr>
              <a:t>万人</a:t>
            </a:r>
            <a:endParaRPr lang="en-US" altLang="ja-JP" sz="1050" b="1" dirty="0">
              <a:solidFill>
                <a:schemeClr val="bg1">
                  <a:alpha val="80000"/>
                </a:schemeClr>
              </a:solidFill>
              <a:latin typeface="Hiragino Sans W6" panose="020B0400000000000000" pitchFamily="34" charset="-128"/>
              <a:ea typeface="Hiragino Sans W6" panose="020B0400000000000000" pitchFamily="34" charset="-128"/>
            </a:endParaRPr>
          </a:p>
        </p:txBody>
      </p:sp>
      <p:sp>
        <p:nvSpPr>
          <p:cNvPr id="64" name="正方形/長方形 63">
            <a:extLst>
              <a:ext uri="{FF2B5EF4-FFF2-40B4-BE49-F238E27FC236}">
                <a16:creationId xmlns:a16="http://schemas.microsoft.com/office/drawing/2014/main" id="{644E67ED-B70B-DBDD-4CD1-0CFC3E76F4FC}"/>
              </a:ext>
            </a:extLst>
          </p:cNvPr>
          <p:cNvSpPr/>
          <p:nvPr/>
        </p:nvSpPr>
        <p:spPr>
          <a:xfrm>
            <a:off x="8539863" y="2088616"/>
            <a:ext cx="1916496" cy="430745"/>
          </a:xfrm>
          <a:prstGeom prst="rect">
            <a:avLst/>
          </a:prstGeom>
        </p:spPr>
        <p:txBody>
          <a:bodyPr wrap="square">
            <a:spAutoFit/>
          </a:bodyPr>
          <a:lstStyle/>
          <a:p>
            <a:pPr algn="ctr" fontAlgn="ctr"/>
            <a:r>
              <a:rPr lang="en-US" altLang="ja-JP" sz="2200" b="1" dirty="0">
                <a:solidFill>
                  <a:schemeClr val="bg1"/>
                </a:solidFill>
                <a:latin typeface="DIN Alternate" panose="020B0500000000000000" pitchFamily="34" charset="0"/>
                <a:ea typeface="Hiragino Sans W7" panose="020B0400000000000000" pitchFamily="34" charset="-128"/>
              </a:rPr>
              <a:t>12,220,000</a:t>
            </a:r>
          </a:p>
        </p:txBody>
      </p:sp>
      <p:pic>
        <p:nvPicPr>
          <p:cNvPr id="11" name="図 10" descr="テキスト&#10;&#10;自動的に生成された説明">
            <a:extLst>
              <a:ext uri="{FF2B5EF4-FFF2-40B4-BE49-F238E27FC236}">
                <a16:creationId xmlns:a16="http://schemas.microsoft.com/office/drawing/2014/main" id="{95BE5AA9-D91D-FE90-263B-50B5193A8BB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6" name="スライド番号プレースホルダ 3">
            <a:extLst>
              <a:ext uri="{FF2B5EF4-FFF2-40B4-BE49-F238E27FC236}">
                <a16:creationId xmlns:a16="http://schemas.microsoft.com/office/drawing/2014/main" id="{EFB5C5F4-A1B7-5984-54A1-6A727D16660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31</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3" name="正方形/長方形 2">
            <a:extLst>
              <a:ext uri="{FF2B5EF4-FFF2-40B4-BE49-F238E27FC236}">
                <a16:creationId xmlns:a16="http://schemas.microsoft.com/office/drawing/2014/main" id="{B48E3EB1-CF37-F693-3AB4-10C71E7A3FB1}"/>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cxnSp>
        <p:nvCxnSpPr>
          <p:cNvPr id="18" name="直線コネクタ 17">
            <a:extLst>
              <a:ext uri="{FF2B5EF4-FFF2-40B4-BE49-F238E27FC236}">
                <a16:creationId xmlns:a16="http://schemas.microsoft.com/office/drawing/2014/main" id="{42AF936F-926B-95A8-1578-033D46533DF6}"/>
              </a:ext>
            </a:extLst>
          </p:cNvPr>
          <p:cNvCxnSpPr>
            <a:cxnSpLocks/>
          </p:cNvCxnSpPr>
          <p:nvPr/>
        </p:nvCxnSpPr>
        <p:spPr>
          <a:xfrm>
            <a:off x="8079322" y="497431"/>
            <a:ext cx="0" cy="108838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815B78E0-1282-81D8-9E98-C47142A9424A}"/>
              </a:ext>
            </a:extLst>
          </p:cNvPr>
          <p:cNvSpPr txBox="1"/>
          <p:nvPr/>
        </p:nvSpPr>
        <p:spPr>
          <a:xfrm>
            <a:off x="1111121" y="2551741"/>
            <a:ext cx="1485776" cy="307777"/>
          </a:xfrm>
          <a:prstGeom prst="rect">
            <a:avLst/>
          </a:prstGeom>
          <a:noFill/>
          <a:effectLst/>
        </p:spPr>
        <p:txBody>
          <a:bodyPr wrap="square" rtlCol="0">
            <a:spAutoFit/>
          </a:bodyPr>
          <a:lstStyle/>
          <a:p>
            <a:pPr algn="ctr"/>
            <a:r>
              <a:rPr lang="en-US" altLang="ja-JP" sz="1400" b="1" dirty="0">
                <a:solidFill>
                  <a:schemeClr val="bg1"/>
                </a:solidFill>
                <a:latin typeface="Hiragino Sans W7" panose="020B0400000000000000" pitchFamily="34" charset="-128"/>
                <a:ea typeface="Hiragino Sans W7" panose="020B0400000000000000" pitchFamily="34" charset="-128"/>
              </a:rPr>
              <a:t>1</a:t>
            </a:r>
            <a:r>
              <a:rPr lang="ja-JP" altLang="en-US" sz="1400" b="1">
                <a:solidFill>
                  <a:schemeClr val="bg1"/>
                </a:solidFill>
                <a:latin typeface="Hiragino Sans W7" panose="020B0400000000000000" pitchFamily="34" charset="-128"/>
                <a:ea typeface="Hiragino Sans W7" panose="020B0400000000000000" pitchFamily="34" charset="-128"/>
              </a:rPr>
              <a:t>枠購入</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cxnSp>
        <p:nvCxnSpPr>
          <p:cNvPr id="40" name="直線コネクタ 39">
            <a:extLst>
              <a:ext uri="{FF2B5EF4-FFF2-40B4-BE49-F238E27FC236}">
                <a16:creationId xmlns:a16="http://schemas.microsoft.com/office/drawing/2014/main" id="{D6CB4399-4C0F-3FA9-31A5-EBD8D03BC87B}"/>
              </a:ext>
            </a:extLst>
          </p:cNvPr>
          <p:cNvCxnSpPr>
            <a:cxnSpLocks/>
          </p:cNvCxnSpPr>
          <p:nvPr/>
        </p:nvCxnSpPr>
        <p:spPr>
          <a:xfrm flipH="1">
            <a:off x="1074616" y="4008377"/>
            <a:ext cx="9976087"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FE09B84B-A96E-FDBB-485C-6ED4B72D41E5}"/>
              </a:ext>
            </a:extLst>
          </p:cNvPr>
          <p:cNvSpPr/>
          <p:nvPr/>
        </p:nvSpPr>
        <p:spPr>
          <a:xfrm>
            <a:off x="7026580" y="3440511"/>
            <a:ext cx="800219" cy="400110"/>
          </a:xfrm>
          <a:prstGeom prst="rect">
            <a:avLst/>
          </a:prstGeom>
        </p:spPr>
        <p:txBody>
          <a:bodyPr wrap="none">
            <a:spAutoFit/>
          </a:bodyPr>
          <a:lstStyle/>
          <a:p>
            <a:pP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想定再生単価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2.5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50" name="正方形/長方形 49">
            <a:extLst>
              <a:ext uri="{FF2B5EF4-FFF2-40B4-BE49-F238E27FC236}">
                <a16:creationId xmlns:a16="http://schemas.microsoft.com/office/drawing/2014/main" id="{3098D8D7-A806-94FD-966F-BD5343408ACD}"/>
              </a:ext>
            </a:extLst>
          </p:cNvPr>
          <p:cNvSpPr/>
          <p:nvPr/>
        </p:nvSpPr>
        <p:spPr>
          <a:xfrm>
            <a:off x="7343413" y="3252616"/>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51" name="テキスト ボックス 50">
            <a:extLst>
              <a:ext uri="{FF2B5EF4-FFF2-40B4-BE49-F238E27FC236}">
                <a16:creationId xmlns:a16="http://schemas.microsoft.com/office/drawing/2014/main" id="{BD313A35-16C6-4B4C-DA0F-EB1178F04C04}"/>
              </a:ext>
            </a:extLst>
          </p:cNvPr>
          <p:cNvSpPr txBox="1"/>
          <p:nvPr/>
        </p:nvSpPr>
        <p:spPr>
          <a:xfrm>
            <a:off x="7007734" y="3009564"/>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52" name="正方形/長方形 51">
            <a:extLst>
              <a:ext uri="{FF2B5EF4-FFF2-40B4-BE49-F238E27FC236}">
                <a16:creationId xmlns:a16="http://schemas.microsoft.com/office/drawing/2014/main" id="{69842085-FF37-D88C-D9B4-DB9F5301287C}"/>
              </a:ext>
            </a:extLst>
          </p:cNvPr>
          <p:cNvSpPr/>
          <p:nvPr/>
        </p:nvSpPr>
        <p:spPr>
          <a:xfrm>
            <a:off x="6988204" y="3153570"/>
            <a:ext cx="1568132"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120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53" name="正方形/長方形 52">
            <a:extLst>
              <a:ext uri="{FF2B5EF4-FFF2-40B4-BE49-F238E27FC236}">
                <a16:creationId xmlns:a16="http://schemas.microsoft.com/office/drawing/2014/main" id="{6339D64E-CA18-4641-E756-5F78DD55E253}"/>
              </a:ext>
            </a:extLst>
          </p:cNvPr>
          <p:cNvSpPr/>
          <p:nvPr/>
        </p:nvSpPr>
        <p:spPr>
          <a:xfrm>
            <a:off x="9960255" y="3467429"/>
            <a:ext cx="800219" cy="400110"/>
          </a:xfrm>
          <a:prstGeom prst="rect">
            <a:avLst/>
          </a:prstGeom>
        </p:spPr>
        <p:txBody>
          <a:bodyPr wrap="none">
            <a:spAutoFit/>
          </a:bodyPr>
          <a:lstStyle/>
          <a:p>
            <a:pP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想定再生単価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2.1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54" name="正方形/長方形 53">
            <a:extLst>
              <a:ext uri="{FF2B5EF4-FFF2-40B4-BE49-F238E27FC236}">
                <a16:creationId xmlns:a16="http://schemas.microsoft.com/office/drawing/2014/main" id="{539EED45-46F2-1272-9D48-03D90D91A1B2}"/>
              </a:ext>
            </a:extLst>
          </p:cNvPr>
          <p:cNvSpPr/>
          <p:nvPr/>
        </p:nvSpPr>
        <p:spPr>
          <a:xfrm>
            <a:off x="10277088" y="3279534"/>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55" name="テキスト ボックス 54">
            <a:extLst>
              <a:ext uri="{FF2B5EF4-FFF2-40B4-BE49-F238E27FC236}">
                <a16:creationId xmlns:a16="http://schemas.microsoft.com/office/drawing/2014/main" id="{CB8F1DE8-FE22-BD58-112E-73400ED84634}"/>
              </a:ext>
            </a:extLst>
          </p:cNvPr>
          <p:cNvSpPr txBox="1"/>
          <p:nvPr/>
        </p:nvSpPr>
        <p:spPr>
          <a:xfrm>
            <a:off x="9941409" y="3036482"/>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56" name="正方形/長方形 55">
            <a:extLst>
              <a:ext uri="{FF2B5EF4-FFF2-40B4-BE49-F238E27FC236}">
                <a16:creationId xmlns:a16="http://schemas.microsoft.com/office/drawing/2014/main" id="{5D6BD559-983A-36F9-0601-244796CC59A9}"/>
              </a:ext>
            </a:extLst>
          </p:cNvPr>
          <p:cNvSpPr/>
          <p:nvPr/>
        </p:nvSpPr>
        <p:spPr>
          <a:xfrm>
            <a:off x="9921879" y="3180488"/>
            <a:ext cx="1568132"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100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57" name="テキスト ボックス 56">
            <a:extLst>
              <a:ext uri="{FF2B5EF4-FFF2-40B4-BE49-F238E27FC236}">
                <a16:creationId xmlns:a16="http://schemas.microsoft.com/office/drawing/2014/main" id="{735286E4-BB54-0D40-A74D-47A1CEE839B1}"/>
              </a:ext>
            </a:extLst>
          </p:cNvPr>
          <p:cNvSpPr txBox="1"/>
          <p:nvPr/>
        </p:nvSpPr>
        <p:spPr>
          <a:xfrm>
            <a:off x="1110978" y="4992028"/>
            <a:ext cx="1206143" cy="584582"/>
          </a:xfrm>
          <a:prstGeom prst="rect">
            <a:avLst/>
          </a:prstGeom>
          <a:noFill/>
          <a:effectLst/>
        </p:spPr>
        <p:txBody>
          <a:bodyPr wrap="square" rtlCol="0">
            <a:spAutoFit/>
          </a:bodyPr>
          <a:lstStyle/>
          <a:p>
            <a:pPr algn="ctr"/>
            <a:r>
              <a:rPr lang="en-US" altLang="ja-JP" sz="3200" b="1" dirty="0">
                <a:solidFill>
                  <a:schemeClr val="bg1"/>
                </a:solidFill>
                <a:latin typeface="DIN Alternate" panose="020B0500000000000000" pitchFamily="34" charset="0"/>
                <a:ea typeface="Hiragino Sans W6" panose="020B0400000000000000" pitchFamily="34" charset="-128"/>
              </a:rPr>
              <a:t>60</a:t>
            </a:r>
            <a:endParaRPr lang="en-US" altLang="ja-JP" sz="2800" b="1" dirty="0">
              <a:solidFill>
                <a:schemeClr val="bg1"/>
              </a:solidFill>
              <a:latin typeface="DIN Alternate" panose="020B0500000000000000" pitchFamily="34" charset="0"/>
              <a:ea typeface="Hiragino Sans W6" panose="020B0400000000000000" pitchFamily="34" charset="-128"/>
            </a:endParaRPr>
          </a:p>
        </p:txBody>
      </p:sp>
      <p:sp>
        <p:nvSpPr>
          <p:cNvPr id="58" name="正方形/長方形 57">
            <a:extLst>
              <a:ext uri="{FF2B5EF4-FFF2-40B4-BE49-F238E27FC236}">
                <a16:creationId xmlns:a16="http://schemas.microsoft.com/office/drawing/2014/main" id="{B7414740-958B-FA48-3F64-47D06B9E5F5C}"/>
              </a:ext>
            </a:extLst>
          </p:cNvPr>
          <p:cNvSpPr/>
          <p:nvPr/>
        </p:nvSpPr>
        <p:spPr>
          <a:xfrm>
            <a:off x="1183991" y="5206314"/>
            <a:ext cx="1599738" cy="276907"/>
          </a:xfrm>
          <a:prstGeom prst="rect">
            <a:avLst/>
          </a:prstGeom>
        </p:spPr>
        <p:txBody>
          <a:bodyPr wrap="square">
            <a:spAutoFit/>
          </a:bodyPr>
          <a:lstStyle/>
          <a:p>
            <a:pPr algn="ctr" fontAlgn="ctr"/>
            <a:r>
              <a:rPr lang="en-US" altLang="ja-JP" sz="1200" dirty="0">
                <a:solidFill>
                  <a:schemeClr val="bg1"/>
                </a:solidFill>
                <a:latin typeface="Hiragino Sans W3" panose="020B0400000000000000" pitchFamily="34" charset="-128"/>
                <a:ea typeface="Hiragino Sans W3" panose="020B0400000000000000" pitchFamily="34" charset="-128"/>
              </a:rPr>
              <a:t>    </a:t>
            </a:r>
            <a:r>
              <a:rPr lang="ja-JP" altLang="en-US" sz="1200">
                <a:solidFill>
                  <a:schemeClr val="bg1"/>
                </a:solidFill>
                <a:latin typeface="Hiragino Sans W3" panose="020B0400000000000000" pitchFamily="34" charset="-128"/>
                <a:ea typeface="Hiragino Sans W3" panose="020B0400000000000000" pitchFamily="34" charset="-128"/>
              </a:rPr>
              <a:t>秒</a:t>
            </a:r>
            <a:endParaRPr lang="ja-JP" altLang="en-US" sz="400">
              <a:solidFill>
                <a:schemeClr val="bg1"/>
              </a:solidFill>
              <a:latin typeface="Hiragino Sans W3" panose="020B0400000000000000" pitchFamily="34" charset="-128"/>
              <a:ea typeface="Hiragino Sans W3" panose="020B0400000000000000" pitchFamily="34" charset="-128"/>
            </a:endParaRPr>
          </a:p>
        </p:txBody>
      </p:sp>
      <p:sp>
        <p:nvSpPr>
          <p:cNvPr id="59" name="テキスト ボックス 58">
            <a:extLst>
              <a:ext uri="{FF2B5EF4-FFF2-40B4-BE49-F238E27FC236}">
                <a16:creationId xmlns:a16="http://schemas.microsoft.com/office/drawing/2014/main" id="{448E6A68-4926-45F9-9B37-07D836B8FF6A}"/>
              </a:ext>
            </a:extLst>
          </p:cNvPr>
          <p:cNvSpPr txBox="1"/>
          <p:nvPr/>
        </p:nvSpPr>
        <p:spPr>
          <a:xfrm>
            <a:off x="1064068" y="4634557"/>
            <a:ext cx="1485776" cy="307777"/>
          </a:xfrm>
          <a:prstGeom prst="rect">
            <a:avLst/>
          </a:prstGeom>
          <a:noFill/>
          <a:effectLst/>
        </p:spPr>
        <p:txBody>
          <a:bodyPr wrap="square" rtlCol="0">
            <a:spAutoFit/>
          </a:bodyPr>
          <a:lstStyle/>
          <a:p>
            <a:pPr algn="ctr"/>
            <a:r>
              <a:rPr lang="en-US" altLang="ja-JP" sz="1400" b="1" dirty="0">
                <a:solidFill>
                  <a:schemeClr val="bg1"/>
                </a:solidFill>
                <a:latin typeface="Hiragino Sans W7" panose="020B0400000000000000" pitchFamily="34" charset="-128"/>
                <a:ea typeface="Hiragino Sans W7" panose="020B0400000000000000" pitchFamily="34" charset="-128"/>
              </a:rPr>
              <a:t>2</a:t>
            </a:r>
            <a:r>
              <a:rPr lang="ja-JP" altLang="en-US" sz="1400" b="1">
                <a:solidFill>
                  <a:schemeClr val="bg1"/>
                </a:solidFill>
                <a:latin typeface="Hiragino Sans W7" panose="020B0400000000000000" pitchFamily="34" charset="-128"/>
                <a:ea typeface="Hiragino Sans W7" panose="020B0400000000000000" pitchFamily="34" charset="-128"/>
              </a:rPr>
              <a:t>枠購入</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cxnSp>
        <p:nvCxnSpPr>
          <p:cNvPr id="60" name="直線コネクタ 59">
            <a:extLst>
              <a:ext uri="{FF2B5EF4-FFF2-40B4-BE49-F238E27FC236}">
                <a16:creationId xmlns:a16="http://schemas.microsoft.com/office/drawing/2014/main" id="{F07D5917-3752-67E4-2A69-817A432DBB03}"/>
              </a:ext>
            </a:extLst>
          </p:cNvPr>
          <p:cNvCxnSpPr>
            <a:cxnSpLocks/>
          </p:cNvCxnSpPr>
          <p:nvPr/>
        </p:nvCxnSpPr>
        <p:spPr>
          <a:xfrm flipH="1">
            <a:off x="2952459" y="5170862"/>
            <a:ext cx="2029504"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9B03B52D-511A-0A7F-10C0-2ACF9A432E22}"/>
              </a:ext>
            </a:extLst>
          </p:cNvPr>
          <p:cNvSpPr txBox="1"/>
          <p:nvPr/>
        </p:nvSpPr>
        <p:spPr>
          <a:xfrm>
            <a:off x="2790807" y="5345846"/>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62" name="正方形/長方形 61">
            <a:extLst>
              <a:ext uri="{FF2B5EF4-FFF2-40B4-BE49-F238E27FC236}">
                <a16:creationId xmlns:a16="http://schemas.microsoft.com/office/drawing/2014/main" id="{D0665C06-7404-9208-D931-93B2A2EA2BFD}"/>
              </a:ext>
            </a:extLst>
          </p:cNvPr>
          <p:cNvSpPr/>
          <p:nvPr/>
        </p:nvSpPr>
        <p:spPr>
          <a:xfrm>
            <a:off x="4219854" y="5670365"/>
            <a:ext cx="800219" cy="400110"/>
          </a:xfrm>
          <a:prstGeom prst="rect">
            <a:avLst/>
          </a:prstGeom>
        </p:spPr>
        <p:txBody>
          <a:bodyPr wrap="none">
            <a:spAutoFit/>
          </a:bodyPr>
          <a:lstStyle/>
          <a:p>
            <a:pP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想定再生単価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2.7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63" name="正方形/長方形 62">
            <a:extLst>
              <a:ext uri="{FF2B5EF4-FFF2-40B4-BE49-F238E27FC236}">
                <a16:creationId xmlns:a16="http://schemas.microsoft.com/office/drawing/2014/main" id="{7540E9F9-5F9B-D072-6402-B30EBCACB8CC}"/>
              </a:ext>
            </a:extLst>
          </p:cNvPr>
          <p:cNvSpPr/>
          <p:nvPr/>
        </p:nvSpPr>
        <p:spPr>
          <a:xfrm>
            <a:off x="4536687" y="5482470"/>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65" name="テキスト ボックス 64">
            <a:extLst>
              <a:ext uri="{FF2B5EF4-FFF2-40B4-BE49-F238E27FC236}">
                <a16:creationId xmlns:a16="http://schemas.microsoft.com/office/drawing/2014/main" id="{50807D16-48EF-065B-AF66-DC0A61A7B8D1}"/>
              </a:ext>
            </a:extLst>
          </p:cNvPr>
          <p:cNvSpPr txBox="1"/>
          <p:nvPr/>
        </p:nvSpPr>
        <p:spPr>
          <a:xfrm>
            <a:off x="4201008" y="5239418"/>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71" name="正方形/長方形 70">
            <a:extLst>
              <a:ext uri="{FF2B5EF4-FFF2-40B4-BE49-F238E27FC236}">
                <a16:creationId xmlns:a16="http://schemas.microsoft.com/office/drawing/2014/main" id="{09BEDF35-E277-A941-C918-1BA517FC5B74}"/>
              </a:ext>
            </a:extLst>
          </p:cNvPr>
          <p:cNvSpPr/>
          <p:nvPr/>
        </p:nvSpPr>
        <p:spPr>
          <a:xfrm>
            <a:off x="2852948" y="4270038"/>
            <a:ext cx="1864168" cy="461512"/>
          </a:xfrm>
          <a:prstGeom prst="rect">
            <a:avLst/>
          </a:prstGeom>
        </p:spPr>
        <p:txBody>
          <a:bodyPr wrap="square">
            <a:spAutoFit/>
          </a:bodyPr>
          <a:lstStyle/>
          <a:p>
            <a:pPr algn="ctr" fontAlgn="ctr"/>
            <a:r>
              <a:rPr lang="en-US" altLang="ja-JP" sz="2400" b="1" dirty="0">
                <a:solidFill>
                  <a:schemeClr val="bg1"/>
                </a:solidFill>
                <a:latin typeface="DIN Alternate" panose="020B0500000000000000" pitchFamily="34" charset="0"/>
                <a:ea typeface="Hiragino Sans W7" panose="020B0400000000000000" pitchFamily="34" charset="-128"/>
              </a:rPr>
              <a:t>7,520,000</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73" name="テキスト ボックス 72">
            <a:extLst>
              <a:ext uri="{FF2B5EF4-FFF2-40B4-BE49-F238E27FC236}">
                <a16:creationId xmlns:a16="http://schemas.microsoft.com/office/drawing/2014/main" id="{B852D0A6-332D-4B35-96EC-74C96DA34E82}"/>
              </a:ext>
            </a:extLst>
          </p:cNvPr>
          <p:cNvSpPr txBox="1"/>
          <p:nvPr/>
        </p:nvSpPr>
        <p:spPr>
          <a:xfrm>
            <a:off x="3104276" y="4099014"/>
            <a:ext cx="1568131" cy="253832"/>
          </a:xfrm>
          <a:prstGeom prst="rect">
            <a:avLst/>
          </a:prstGeom>
          <a:noFill/>
          <a:effectLst/>
        </p:spPr>
        <p:txBody>
          <a:bodyPr wrap="square" rtlCol="0">
            <a:spAutoFit/>
          </a:bodyPr>
          <a:lstStyle/>
          <a:p>
            <a:pPr algn="ctr"/>
            <a:r>
              <a:rPr lang="ja-JP" altLang="en-US" sz="1050" b="1">
                <a:solidFill>
                  <a:schemeClr val="bg1"/>
                </a:solidFill>
                <a:latin typeface="DIN Alternate" panose="020B0500000000000000" pitchFamily="34" charset="0"/>
                <a:ea typeface="Hiragino Sans W6" panose="020B0400000000000000" pitchFamily="34" charset="-128"/>
              </a:rPr>
              <a:t>合計表示回数</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75" name="正方形/長方形 74">
            <a:extLst>
              <a:ext uri="{FF2B5EF4-FFF2-40B4-BE49-F238E27FC236}">
                <a16:creationId xmlns:a16="http://schemas.microsoft.com/office/drawing/2014/main" id="{C0CB4BAF-5684-401E-A543-1C0B00170A45}"/>
              </a:ext>
            </a:extLst>
          </p:cNvPr>
          <p:cNvSpPr/>
          <p:nvPr/>
        </p:nvSpPr>
        <p:spPr>
          <a:xfrm>
            <a:off x="4257005" y="4350675"/>
            <a:ext cx="610405" cy="307675"/>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回</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78" name="正方形/長方形 77">
            <a:extLst>
              <a:ext uri="{FF2B5EF4-FFF2-40B4-BE49-F238E27FC236}">
                <a16:creationId xmlns:a16="http://schemas.microsoft.com/office/drawing/2014/main" id="{82E0C8A4-C317-61BD-D99B-3642A92EC8B6}"/>
              </a:ext>
            </a:extLst>
          </p:cNvPr>
          <p:cNvSpPr/>
          <p:nvPr/>
        </p:nvSpPr>
        <p:spPr>
          <a:xfrm>
            <a:off x="3465392" y="5629010"/>
            <a:ext cx="906770"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80" name="正方形/長方形 79">
            <a:extLst>
              <a:ext uri="{FF2B5EF4-FFF2-40B4-BE49-F238E27FC236}">
                <a16:creationId xmlns:a16="http://schemas.microsoft.com/office/drawing/2014/main" id="{12639662-7799-BCFF-8153-6084E6B5FE5F}"/>
              </a:ext>
            </a:extLst>
          </p:cNvPr>
          <p:cNvSpPr/>
          <p:nvPr/>
        </p:nvSpPr>
        <p:spPr>
          <a:xfrm>
            <a:off x="4181478" y="5383424"/>
            <a:ext cx="1568132"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130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82" name="正方形/長方形 81">
            <a:extLst>
              <a:ext uri="{FF2B5EF4-FFF2-40B4-BE49-F238E27FC236}">
                <a16:creationId xmlns:a16="http://schemas.microsoft.com/office/drawing/2014/main" id="{F01942FE-635E-B3BA-5A37-8041A85A5F71}"/>
              </a:ext>
            </a:extLst>
          </p:cNvPr>
          <p:cNvSpPr/>
          <p:nvPr/>
        </p:nvSpPr>
        <p:spPr>
          <a:xfrm>
            <a:off x="2777246" y="5474940"/>
            <a:ext cx="1568132" cy="584775"/>
          </a:xfrm>
          <a:prstGeom prst="rect">
            <a:avLst/>
          </a:prstGeom>
        </p:spPr>
        <p:txBody>
          <a:bodyPr wrap="square">
            <a:spAutoFit/>
          </a:bodyPr>
          <a:lstStyle/>
          <a:p>
            <a:pPr fontAlgn="ctr"/>
            <a:r>
              <a:rPr lang="en-US" altLang="ja-JP" sz="3200" b="1" dirty="0">
                <a:solidFill>
                  <a:schemeClr val="bg1"/>
                </a:solidFill>
                <a:latin typeface="DIN Alternate" panose="020B0500000000000000" pitchFamily="34" charset="0"/>
                <a:ea typeface="Hiragino Sans W7" panose="020B0400000000000000" pitchFamily="34" charset="-128"/>
              </a:rPr>
              <a:t>2080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cxnSp>
        <p:nvCxnSpPr>
          <p:cNvPr id="83" name="直線コネクタ 82">
            <a:extLst>
              <a:ext uri="{FF2B5EF4-FFF2-40B4-BE49-F238E27FC236}">
                <a16:creationId xmlns:a16="http://schemas.microsoft.com/office/drawing/2014/main" id="{7517F386-E562-1B82-18D0-4C357A7572A4}"/>
              </a:ext>
            </a:extLst>
          </p:cNvPr>
          <p:cNvCxnSpPr>
            <a:cxnSpLocks/>
          </p:cNvCxnSpPr>
          <p:nvPr/>
        </p:nvCxnSpPr>
        <p:spPr>
          <a:xfrm flipH="1">
            <a:off x="5712297" y="5182288"/>
            <a:ext cx="2029504"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84" name="テキスト ボックス 83">
            <a:extLst>
              <a:ext uri="{FF2B5EF4-FFF2-40B4-BE49-F238E27FC236}">
                <a16:creationId xmlns:a16="http://schemas.microsoft.com/office/drawing/2014/main" id="{DC5C4F73-19F8-5B54-8C94-159306151B8E}"/>
              </a:ext>
            </a:extLst>
          </p:cNvPr>
          <p:cNvSpPr txBox="1"/>
          <p:nvPr/>
        </p:nvSpPr>
        <p:spPr>
          <a:xfrm>
            <a:off x="5526562" y="5344542"/>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85" name="正方形/長方形 84">
            <a:extLst>
              <a:ext uri="{FF2B5EF4-FFF2-40B4-BE49-F238E27FC236}">
                <a16:creationId xmlns:a16="http://schemas.microsoft.com/office/drawing/2014/main" id="{C0C610FD-5F6C-1CA6-527D-BA6D79803D05}"/>
              </a:ext>
            </a:extLst>
          </p:cNvPr>
          <p:cNvSpPr/>
          <p:nvPr/>
        </p:nvSpPr>
        <p:spPr>
          <a:xfrm>
            <a:off x="5573597" y="4270038"/>
            <a:ext cx="1999837" cy="461512"/>
          </a:xfrm>
          <a:prstGeom prst="rect">
            <a:avLst/>
          </a:prstGeom>
        </p:spPr>
        <p:txBody>
          <a:bodyPr wrap="square">
            <a:spAutoFit/>
          </a:bodyPr>
          <a:lstStyle/>
          <a:p>
            <a:pPr algn="ctr" fontAlgn="ctr"/>
            <a:r>
              <a:rPr lang="en-US" altLang="ja-JP" sz="2400" b="1" dirty="0">
                <a:solidFill>
                  <a:schemeClr val="bg1"/>
                </a:solidFill>
                <a:latin typeface="DIN Alternate" panose="020B0500000000000000" pitchFamily="34" charset="0"/>
                <a:ea typeface="Hiragino Sans W7" panose="020B0400000000000000" pitchFamily="34" charset="-128"/>
              </a:rPr>
              <a:t>12,200,000</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87" name="テキスト ボックス 86">
            <a:extLst>
              <a:ext uri="{FF2B5EF4-FFF2-40B4-BE49-F238E27FC236}">
                <a16:creationId xmlns:a16="http://schemas.microsoft.com/office/drawing/2014/main" id="{416E7FFA-2BBC-7FE7-66A9-DFFABC6EF843}"/>
              </a:ext>
            </a:extLst>
          </p:cNvPr>
          <p:cNvSpPr txBox="1"/>
          <p:nvPr/>
        </p:nvSpPr>
        <p:spPr>
          <a:xfrm>
            <a:off x="5864114" y="4099014"/>
            <a:ext cx="1568131" cy="253832"/>
          </a:xfrm>
          <a:prstGeom prst="rect">
            <a:avLst/>
          </a:prstGeom>
          <a:noFill/>
          <a:effectLst/>
        </p:spPr>
        <p:txBody>
          <a:bodyPr wrap="square" rtlCol="0">
            <a:spAutoFit/>
          </a:bodyPr>
          <a:lstStyle/>
          <a:p>
            <a:pPr algn="ctr"/>
            <a:r>
              <a:rPr lang="ja-JP" altLang="en-US" sz="1050" b="1">
                <a:solidFill>
                  <a:schemeClr val="bg1"/>
                </a:solidFill>
                <a:latin typeface="DIN Alternate" panose="020B0500000000000000" pitchFamily="34" charset="0"/>
                <a:ea typeface="Hiragino Sans W6" panose="020B0400000000000000" pitchFamily="34" charset="-128"/>
              </a:rPr>
              <a:t>合計表示回数</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89" name="正方形/長方形 88">
            <a:extLst>
              <a:ext uri="{FF2B5EF4-FFF2-40B4-BE49-F238E27FC236}">
                <a16:creationId xmlns:a16="http://schemas.microsoft.com/office/drawing/2014/main" id="{CD369832-D06D-C03E-7388-CE49912B83C8}"/>
              </a:ext>
            </a:extLst>
          </p:cNvPr>
          <p:cNvSpPr/>
          <p:nvPr/>
        </p:nvSpPr>
        <p:spPr>
          <a:xfrm>
            <a:off x="7069568" y="4362101"/>
            <a:ext cx="579429" cy="307675"/>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回</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90" name="正方形/長方形 89">
            <a:extLst>
              <a:ext uri="{FF2B5EF4-FFF2-40B4-BE49-F238E27FC236}">
                <a16:creationId xmlns:a16="http://schemas.microsoft.com/office/drawing/2014/main" id="{E1755299-3409-6D02-B0E3-B9AE0FEA2EB0}"/>
              </a:ext>
            </a:extLst>
          </p:cNvPr>
          <p:cNvSpPr/>
          <p:nvPr/>
        </p:nvSpPr>
        <p:spPr>
          <a:xfrm>
            <a:off x="6212594" y="5629010"/>
            <a:ext cx="906770"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91" name="正方形/長方形 90">
            <a:extLst>
              <a:ext uri="{FF2B5EF4-FFF2-40B4-BE49-F238E27FC236}">
                <a16:creationId xmlns:a16="http://schemas.microsoft.com/office/drawing/2014/main" id="{F052D7A5-6A7B-4E48-281B-276338703DFB}"/>
              </a:ext>
            </a:extLst>
          </p:cNvPr>
          <p:cNvSpPr/>
          <p:nvPr/>
        </p:nvSpPr>
        <p:spPr>
          <a:xfrm>
            <a:off x="5506569" y="5457563"/>
            <a:ext cx="1568132" cy="584775"/>
          </a:xfrm>
          <a:prstGeom prst="rect">
            <a:avLst/>
          </a:prstGeom>
        </p:spPr>
        <p:txBody>
          <a:bodyPr wrap="square">
            <a:spAutoFit/>
          </a:bodyPr>
          <a:lstStyle/>
          <a:p>
            <a:pPr fontAlgn="ctr"/>
            <a:r>
              <a:rPr lang="en-US" altLang="ja-JP" sz="3200" b="1" dirty="0">
                <a:solidFill>
                  <a:schemeClr val="bg1"/>
                </a:solidFill>
                <a:latin typeface="DIN Alternate" panose="020B0500000000000000" pitchFamily="34" charset="0"/>
                <a:ea typeface="Hiragino Sans W7" panose="020B0400000000000000" pitchFamily="34" charset="-128"/>
              </a:rPr>
              <a:t>2860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cxnSp>
        <p:nvCxnSpPr>
          <p:cNvPr id="95" name="直線コネクタ 94">
            <a:extLst>
              <a:ext uri="{FF2B5EF4-FFF2-40B4-BE49-F238E27FC236}">
                <a16:creationId xmlns:a16="http://schemas.microsoft.com/office/drawing/2014/main" id="{537E4205-3261-141E-010F-EEA888174C34}"/>
              </a:ext>
            </a:extLst>
          </p:cNvPr>
          <p:cNvCxnSpPr>
            <a:cxnSpLocks/>
          </p:cNvCxnSpPr>
          <p:nvPr/>
        </p:nvCxnSpPr>
        <p:spPr>
          <a:xfrm flipH="1">
            <a:off x="8612132" y="5182288"/>
            <a:ext cx="2029504"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98" name="テキスト ボックス 97">
            <a:extLst>
              <a:ext uri="{FF2B5EF4-FFF2-40B4-BE49-F238E27FC236}">
                <a16:creationId xmlns:a16="http://schemas.microsoft.com/office/drawing/2014/main" id="{B5012B31-80E4-2AD8-47AD-5B6212DD6691}"/>
              </a:ext>
            </a:extLst>
          </p:cNvPr>
          <p:cNvSpPr txBox="1"/>
          <p:nvPr/>
        </p:nvSpPr>
        <p:spPr>
          <a:xfrm>
            <a:off x="8223146" y="5343810"/>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99" name="テキスト ボックス 98">
            <a:extLst>
              <a:ext uri="{FF2B5EF4-FFF2-40B4-BE49-F238E27FC236}">
                <a16:creationId xmlns:a16="http://schemas.microsoft.com/office/drawing/2014/main" id="{F88078D9-DE37-4624-6717-06C6CAC46F64}"/>
              </a:ext>
            </a:extLst>
          </p:cNvPr>
          <p:cNvSpPr txBox="1"/>
          <p:nvPr/>
        </p:nvSpPr>
        <p:spPr>
          <a:xfrm>
            <a:off x="8763948" y="4149118"/>
            <a:ext cx="1568131" cy="253832"/>
          </a:xfrm>
          <a:prstGeom prst="rect">
            <a:avLst/>
          </a:prstGeom>
          <a:noFill/>
          <a:effectLst/>
        </p:spPr>
        <p:txBody>
          <a:bodyPr wrap="square" rtlCol="0">
            <a:spAutoFit/>
          </a:bodyPr>
          <a:lstStyle/>
          <a:p>
            <a:pPr algn="ctr"/>
            <a:r>
              <a:rPr lang="ja-JP" altLang="en-US" sz="1050" b="1">
                <a:solidFill>
                  <a:schemeClr val="bg1"/>
                </a:solidFill>
                <a:latin typeface="DIN Alternate" panose="020B0500000000000000" pitchFamily="34" charset="0"/>
                <a:ea typeface="Hiragino Sans W6" panose="020B0400000000000000" pitchFamily="34" charset="-128"/>
              </a:rPr>
              <a:t>合計表示回数</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00" name="正方形/長方形 99">
            <a:extLst>
              <a:ext uri="{FF2B5EF4-FFF2-40B4-BE49-F238E27FC236}">
                <a16:creationId xmlns:a16="http://schemas.microsoft.com/office/drawing/2014/main" id="{02C86314-3289-4988-6FE2-6E499F719A1B}"/>
              </a:ext>
            </a:extLst>
          </p:cNvPr>
          <p:cNvSpPr/>
          <p:nvPr/>
        </p:nvSpPr>
        <p:spPr>
          <a:xfrm>
            <a:off x="9972483" y="4412205"/>
            <a:ext cx="633160" cy="307675"/>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回</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01" name="正方形/長方形 100">
            <a:extLst>
              <a:ext uri="{FF2B5EF4-FFF2-40B4-BE49-F238E27FC236}">
                <a16:creationId xmlns:a16="http://schemas.microsoft.com/office/drawing/2014/main" id="{8F7445FF-2FF1-9773-175F-2F54179DC7C4}"/>
              </a:ext>
            </a:extLst>
          </p:cNvPr>
          <p:cNvSpPr/>
          <p:nvPr/>
        </p:nvSpPr>
        <p:spPr>
          <a:xfrm>
            <a:off x="8936642" y="5615548"/>
            <a:ext cx="1104854"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r>
              <a:rPr lang="en-US" altLang="ja-JP" sz="1600" b="1" dirty="0">
                <a:solidFill>
                  <a:schemeClr val="bg1"/>
                </a:solidFill>
                <a:latin typeface="Hiragino Sans W7" panose="020B0400000000000000" pitchFamily="34" charset="-128"/>
                <a:ea typeface="Hiragino Sans W7" panose="020B0400000000000000" pitchFamily="34" charset="-128"/>
              </a:rPr>
              <a:t>~</a:t>
            </a:r>
          </a:p>
        </p:txBody>
      </p:sp>
      <p:sp>
        <p:nvSpPr>
          <p:cNvPr id="102" name="正方形/長方形 101">
            <a:extLst>
              <a:ext uri="{FF2B5EF4-FFF2-40B4-BE49-F238E27FC236}">
                <a16:creationId xmlns:a16="http://schemas.microsoft.com/office/drawing/2014/main" id="{E941FE1D-088E-CB30-FA0C-0B74973B6AFB}"/>
              </a:ext>
            </a:extLst>
          </p:cNvPr>
          <p:cNvSpPr/>
          <p:nvPr/>
        </p:nvSpPr>
        <p:spPr>
          <a:xfrm>
            <a:off x="8246328" y="5471424"/>
            <a:ext cx="1568132" cy="584582"/>
          </a:xfrm>
          <a:prstGeom prst="rect">
            <a:avLst/>
          </a:prstGeom>
        </p:spPr>
        <p:txBody>
          <a:bodyPr wrap="square">
            <a:spAutoFit/>
          </a:bodyPr>
          <a:lstStyle/>
          <a:p>
            <a:pPr fontAlgn="ctr"/>
            <a:r>
              <a:rPr lang="en-US" altLang="ja-JP" sz="3200" b="1" dirty="0">
                <a:solidFill>
                  <a:schemeClr val="bg1"/>
                </a:solidFill>
                <a:latin typeface="DIN Alternate" panose="020B0500000000000000" pitchFamily="34" charset="0"/>
                <a:ea typeface="Hiragino Sans W7" panose="020B0400000000000000" pitchFamily="34" charset="-128"/>
              </a:rPr>
              <a:t>4680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sp>
        <p:nvSpPr>
          <p:cNvPr id="103" name="正方形/長方形 102">
            <a:extLst>
              <a:ext uri="{FF2B5EF4-FFF2-40B4-BE49-F238E27FC236}">
                <a16:creationId xmlns:a16="http://schemas.microsoft.com/office/drawing/2014/main" id="{8F615A8C-7833-8DA7-05B3-7E50B3429E5E}"/>
              </a:ext>
            </a:extLst>
          </p:cNvPr>
          <p:cNvSpPr/>
          <p:nvPr/>
        </p:nvSpPr>
        <p:spPr>
          <a:xfrm>
            <a:off x="3159510" y="4849068"/>
            <a:ext cx="990890" cy="261523"/>
          </a:xfrm>
          <a:prstGeom prst="rect">
            <a:avLst/>
          </a:prstGeom>
        </p:spPr>
        <p:txBody>
          <a:bodyPr wrap="square">
            <a:spAutoFit/>
          </a:bodyPr>
          <a:lstStyle/>
          <a:p>
            <a:pPr algn="ctr" fontAlgn="ctr"/>
            <a:r>
              <a:rPr lang="en-US" altLang="ja-JP" sz="1100" b="1" dirty="0">
                <a:solidFill>
                  <a:schemeClr val="bg1">
                    <a:alpha val="80000"/>
                  </a:schemeClr>
                </a:solidFill>
                <a:latin typeface="DIN Alternate" panose="020B0500000000000000" pitchFamily="34" charset="0"/>
                <a:ea typeface="Hiragino Sans W7" panose="020B0400000000000000" pitchFamily="34" charset="-128"/>
              </a:rPr>
              <a:t>500</a:t>
            </a:r>
            <a:endParaRPr lang="en-US" altLang="ja-JP" sz="800" b="1" dirty="0">
              <a:solidFill>
                <a:schemeClr val="bg1">
                  <a:alpha val="80000"/>
                </a:schemeClr>
              </a:solidFill>
              <a:latin typeface="Hiragino Sans W7" panose="020B0400000000000000" pitchFamily="34" charset="-128"/>
              <a:ea typeface="Hiragino Sans W7" panose="020B0400000000000000" pitchFamily="34" charset="-128"/>
            </a:endParaRPr>
          </a:p>
        </p:txBody>
      </p:sp>
      <p:sp>
        <p:nvSpPr>
          <p:cNvPr id="104" name="正方形/長方形 103">
            <a:extLst>
              <a:ext uri="{FF2B5EF4-FFF2-40B4-BE49-F238E27FC236}">
                <a16:creationId xmlns:a16="http://schemas.microsoft.com/office/drawing/2014/main" id="{7667D5DB-5557-AF57-4053-0A770AC835F4}"/>
              </a:ext>
            </a:extLst>
          </p:cNvPr>
          <p:cNvSpPr/>
          <p:nvPr/>
        </p:nvSpPr>
        <p:spPr>
          <a:xfrm>
            <a:off x="3447334" y="4633536"/>
            <a:ext cx="1020156" cy="276907"/>
          </a:xfrm>
          <a:prstGeom prst="rect">
            <a:avLst/>
          </a:prstGeom>
        </p:spPr>
        <p:txBody>
          <a:bodyPr wrap="none">
            <a:spAutoFit/>
          </a:bodyPr>
          <a:lstStyle/>
          <a:p>
            <a:pPr fontAlgn="ctr">
              <a:lnSpc>
                <a:spcPct val="150000"/>
              </a:lnSpc>
            </a:pPr>
            <a:r>
              <a:rPr lang="ja-JP" altLang="en-US" sz="800" b="1">
                <a:solidFill>
                  <a:schemeClr val="bg1">
                    <a:alpha val="80000"/>
                  </a:schemeClr>
                </a:solidFill>
                <a:latin typeface="Hiragino Sans W6" panose="020B0400000000000000" pitchFamily="34" charset="-128"/>
                <a:ea typeface="Hiragino Sans W6" panose="020B0400000000000000" pitchFamily="34" charset="-128"/>
              </a:rPr>
              <a:t>想定リーチ数</a:t>
            </a:r>
            <a:endParaRPr lang="en-US" altLang="ja-JP" sz="800" b="1" dirty="0">
              <a:solidFill>
                <a:schemeClr val="bg1">
                  <a:alpha val="80000"/>
                </a:schemeClr>
              </a:solidFill>
              <a:latin typeface="Hiragino Sans W6" panose="020B0400000000000000" pitchFamily="34" charset="-128"/>
              <a:ea typeface="Hiragino Sans W6" panose="020B0400000000000000" pitchFamily="34" charset="-128"/>
            </a:endParaRPr>
          </a:p>
        </p:txBody>
      </p:sp>
      <p:sp>
        <p:nvSpPr>
          <p:cNvPr id="105" name="正方形/長方形 104">
            <a:extLst>
              <a:ext uri="{FF2B5EF4-FFF2-40B4-BE49-F238E27FC236}">
                <a16:creationId xmlns:a16="http://schemas.microsoft.com/office/drawing/2014/main" id="{A821E994-8FB4-D34D-B695-145427B94DEC}"/>
              </a:ext>
            </a:extLst>
          </p:cNvPr>
          <p:cNvSpPr/>
          <p:nvPr/>
        </p:nvSpPr>
        <p:spPr>
          <a:xfrm>
            <a:off x="3695113" y="4800781"/>
            <a:ext cx="415498" cy="300082"/>
          </a:xfrm>
          <a:prstGeom prst="rect">
            <a:avLst/>
          </a:prstGeom>
        </p:spPr>
        <p:txBody>
          <a:bodyPr wrap="none">
            <a:spAutoFit/>
          </a:bodyPr>
          <a:lstStyle/>
          <a:p>
            <a:pPr fontAlgn="ctr">
              <a:lnSpc>
                <a:spcPct val="150000"/>
              </a:lnSpc>
            </a:pPr>
            <a:r>
              <a:rPr lang="ja-JP" altLang="en-US" sz="900" b="1">
                <a:solidFill>
                  <a:schemeClr val="bg1">
                    <a:alpha val="80000"/>
                  </a:schemeClr>
                </a:solidFill>
                <a:latin typeface="Hiragino Sans W6" panose="020B0400000000000000" pitchFamily="34" charset="-128"/>
                <a:ea typeface="Hiragino Sans W6" panose="020B0400000000000000" pitchFamily="34" charset="-128"/>
              </a:rPr>
              <a:t>万人</a:t>
            </a:r>
            <a:endParaRPr lang="en-US" altLang="ja-JP" sz="1050" b="1" dirty="0">
              <a:solidFill>
                <a:schemeClr val="bg1">
                  <a:alpha val="80000"/>
                </a:schemeClr>
              </a:solidFill>
              <a:latin typeface="Hiragino Sans W6" panose="020B0400000000000000" pitchFamily="34" charset="-128"/>
              <a:ea typeface="Hiragino Sans W6" panose="020B0400000000000000" pitchFamily="34" charset="-128"/>
            </a:endParaRPr>
          </a:p>
        </p:txBody>
      </p:sp>
      <p:sp>
        <p:nvSpPr>
          <p:cNvPr id="106" name="正方形/長方形 105">
            <a:extLst>
              <a:ext uri="{FF2B5EF4-FFF2-40B4-BE49-F238E27FC236}">
                <a16:creationId xmlns:a16="http://schemas.microsoft.com/office/drawing/2014/main" id="{74DAFF13-11A3-3533-2CEB-49161B5A339D}"/>
              </a:ext>
            </a:extLst>
          </p:cNvPr>
          <p:cNvSpPr/>
          <p:nvPr/>
        </p:nvSpPr>
        <p:spPr>
          <a:xfrm>
            <a:off x="6112699" y="4861594"/>
            <a:ext cx="990890" cy="261523"/>
          </a:xfrm>
          <a:prstGeom prst="rect">
            <a:avLst/>
          </a:prstGeom>
        </p:spPr>
        <p:txBody>
          <a:bodyPr wrap="square">
            <a:spAutoFit/>
          </a:bodyPr>
          <a:lstStyle/>
          <a:p>
            <a:pPr algn="ctr" fontAlgn="ctr"/>
            <a:r>
              <a:rPr lang="en-US" altLang="ja-JP" sz="1100" b="1" dirty="0">
                <a:solidFill>
                  <a:schemeClr val="bg1">
                    <a:alpha val="80000"/>
                  </a:schemeClr>
                </a:solidFill>
                <a:latin typeface="DIN Alternate" panose="020B0500000000000000" pitchFamily="34" charset="0"/>
                <a:ea typeface="Hiragino Sans W7" panose="020B0400000000000000" pitchFamily="34" charset="-128"/>
              </a:rPr>
              <a:t>1,625</a:t>
            </a:r>
            <a:endParaRPr lang="en-US" altLang="ja-JP" sz="800" b="1" dirty="0">
              <a:solidFill>
                <a:schemeClr val="bg1">
                  <a:alpha val="80000"/>
                </a:schemeClr>
              </a:solidFill>
              <a:latin typeface="Hiragino Sans W7" panose="020B0400000000000000" pitchFamily="34" charset="-128"/>
              <a:ea typeface="Hiragino Sans W7" panose="020B0400000000000000" pitchFamily="34" charset="-128"/>
            </a:endParaRPr>
          </a:p>
        </p:txBody>
      </p:sp>
      <p:sp>
        <p:nvSpPr>
          <p:cNvPr id="107" name="正方形/長方形 106">
            <a:extLst>
              <a:ext uri="{FF2B5EF4-FFF2-40B4-BE49-F238E27FC236}">
                <a16:creationId xmlns:a16="http://schemas.microsoft.com/office/drawing/2014/main" id="{0FF808A9-93BC-5369-796B-3B6788769A06}"/>
              </a:ext>
            </a:extLst>
          </p:cNvPr>
          <p:cNvSpPr/>
          <p:nvPr/>
        </p:nvSpPr>
        <p:spPr>
          <a:xfrm>
            <a:off x="6355433" y="4646062"/>
            <a:ext cx="1020156" cy="276907"/>
          </a:xfrm>
          <a:prstGeom prst="rect">
            <a:avLst/>
          </a:prstGeom>
        </p:spPr>
        <p:txBody>
          <a:bodyPr wrap="none">
            <a:spAutoFit/>
          </a:bodyPr>
          <a:lstStyle/>
          <a:p>
            <a:pPr fontAlgn="ctr">
              <a:lnSpc>
                <a:spcPct val="150000"/>
              </a:lnSpc>
            </a:pPr>
            <a:r>
              <a:rPr lang="ja-JP" altLang="en-US" sz="800" b="1">
                <a:solidFill>
                  <a:schemeClr val="bg1">
                    <a:alpha val="80000"/>
                  </a:schemeClr>
                </a:solidFill>
                <a:latin typeface="Hiragino Sans W6" panose="020B0400000000000000" pitchFamily="34" charset="-128"/>
                <a:ea typeface="Hiragino Sans W6" panose="020B0400000000000000" pitchFamily="34" charset="-128"/>
              </a:rPr>
              <a:t>想定リーチ数</a:t>
            </a:r>
            <a:endParaRPr lang="en-US" altLang="ja-JP" sz="800" b="1" dirty="0">
              <a:solidFill>
                <a:schemeClr val="bg1">
                  <a:alpha val="80000"/>
                </a:schemeClr>
              </a:solidFill>
              <a:latin typeface="Hiragino Sans W6" panose="020B0400000000000000" pitchFamily="34" charset="-128"/>
              <a:ea typeface="Hiragino Sans W6" panose="020B0400000000000000" pitchFamily="34" charset="-128"/>
            </a:endParaRPr>
          </a:p>
        </p:txBody>
      </p:sp>
      <p:sp>
        <p:nvSpPr>
          <p:cNvPr id="108" name="正方形/長方形 107">
            <a:extLst>
              <a:ext uri="{FF2B5EF4-FFF2-40B4-BE49-F238E27FC236}">
                <a16:creationId xmlns:a16="http://schemas.microsoft.com/office/drawing/2014/main" id="{FCDD5506-ED13-68D1-464A-89B700F917D4}"/>
              </a:ext>
            </a:extLst>
          </p:cNvPr>
          <p:cNvSpPr/>
          <p:nvPr/>
        </p:nvSpPr>
        <p:spPr>
          <a:xfrm>
            <a:off x="6693394" y="4813307"/>
            <a:ext cx="415498" cy="300082"/>
          </a:xfrm>
          <a:prstGeom prst="rect">
            <a:avLst/>
          </a:prstGeom>
        </p:spPr>
        <p:txBody>
          <a:bodyPr wrap="none">
            <a:spAutoFit/>
          </a:bodyPr>
          <a:lstStyle/>
          <a:p>
            <a:pPr fontAlgn="ctr">
              <a:lnSpc>
                <a:spcPct val="150000"/>
              </a:lnSpc>
            </a:pPr>
            <a:r>
              <a:rPr lang="ja-JP" altLang="en-US" sz="900" b="1">
                <a:solidFill>
                  <a:schemeClr val="bg1">
                    <a:alpha val="80000"/>
                  </a:schemeClr>
                </a:solidFill>
                <a:latin typeface="Hiragino Sans W6" panose="020B0400000000000000" pitchFamily="34" charset="-128"/>
                <a:ea typeface="Hiragino Sans W6" panose="020B0400000000000000" pitchFamily="34" charset="-128"/>
              </a:rPr>
              <a:t>万人</a:t>
            </a:r>
            <a:endParaRPr lang="en-US" altLang="ja-JP" sz="1050" b="1" dirty="0">
              <a:solidFill>
                <a:schemeClr val="bg1">
                  <a:alpha val="80000"/>
                </a:schemeClr>
              </a:solidFill>
              <a:latin typeface="Hiragino Sans W6" panose="020B0400000000000000" pitchFamily="34" charset="-128"/>
              <a:ea typeface="Hiragino Sans W6" panose="020B0400000000000000" pitchFamily="34" charset="-128"/>
            </a:endParaRPr>
          </a:p>
        </p:txBody>
      </p:sp>
      <p:sp>
        <p:nvSpPr>
          <p:cNvPr id="109" name="正方形/長方形 108">
            <a:extLst>
              <a:ext uri="{FF2B5EF4-FFF2-40B4-BE49-F238E27FC236}">
                <a16:creationId xmlns:a16="http://schemas.microsoft.com/office/drawing/2014/main" id="{1AFC463C-0DE3-C32E-2C12-811858BD5F2F}"/>
              </a:ext>
            </a:extLst>
          </p:cNvPr>
          <p:cNvSpPr/>
          <p:nvPr/>
        </p:nvSpPr>
        <p:spPr>
          <a:xfrm>
            <a:off x="9090256" y="4861594"/>
            <a:ext cx="990890" cy="261523"/>
          </a:xfrm>
          <a:prstGeom prst="rect">
            <a:avLst/>
          </a:prstGeom>
        </p:spPr>
        <p:txBody>
          <a:bodyPr wrap="square">
            <a:spAutoFit/>
          </a:bodyPr>
          <a:lstStyle/>
          <a:p>
            <a:pPr algn="ctr" fontAlgn="ctr"/>
            <a:r>
              <a:rPr lang="en-US" altLang="ja-JP" sz="1100" b="1" dirty="0">
                <a:solidFill>
                  <a:schemeClr val="bg1">
                    <a:alpha val="80000"/>
                  </a:schemeClr>
                </a:solidFill>
                <a:latin typeface="DIN Alternate" panose="020B0500000000000000" pitchFamily="34" charset="0"/>
                <a:ea typeface="Hiragino Sans W7" panose="020B0400000000000000" pitchFamily="34" charset="-128"/>
              </a:rPr>
              <a:t>3,250</a:t>
            </a:r>
            <a:endParaRPr lang="en-US" altLang="ja-JP" sz="800" b="1" dirty="0">
              <a:solidFill>
                <a:schemeClr val="bg1">
                  <a:alpha val="80000"/>
                </a:schemeClr>
              </a:solidFill>
              <a:latin typeface="Hiragino Sans W7" panose="020B0400000000000000" pitchFamily="34" charset="-128"/>
              <a:ea typeface="Hiragino Sans W7" panose="020B0400000000000000" pitchFamily="34" charset="-128"/>
            </a:endParaRPr>
          </a:p>
        </p:txBody>
      </p:sp>
      <p:sp>
        <p:nvSpPr>
          <p:cNvPr id="110" name="正方形/長方形 109">
            <a:extLst>
              <a:ext uri="{FF2B5EF4-FFF2-40B4-BE49-F238E27FC236}">
                <a16:creationId xmlns:a16="http://schemas.microsoft.com/office/drawing/2014/main" id="{4B46A01E-D2EA-1829-3754-BD15962B28E6}"/>
              </a:ext>
            </a:extLst>
          </p:cNvPr>
          <p:cNvSpPr/>
          <p:nvPr/>
        </p:nvSpPr>
        <p:spPr>
          <a:xfrm>
            <a:off x="9330275" y="4646062"/>
            <a:ext cx="1020156" cy="276907"/>
          </a:xfrm>
          <a:prstGeom prst="rect">
            <a:avLst/>
          </a:prstGeom>
        </p:spPr>
        <p:txBody>
          <a:bodyPr wrap="none">
            <a:spAutoFit/>
          </a:bodyPr>
          <a:lstStyle/>
          <a:p>
            <a:pPr fontAlgn="ctr">
              <a:lnSpc>
                <a:spcPct val="150000"/>
              </a:lnSpc>
            </a:pPr>
            <a:r>
              <a:rPr lang="ja-JP" altLang="en-US" sz="800" b="1">
                <a:solidFill>
                  <a:schemeClr val="bg1">
                    <a:alpha val="80000"/>
                  </a:schemeClr>
                </a:solidFill>
                <a:latin typeface="Hiragino Sans W6" panose="020B0400000000000000" pitchFamily="34" charset="-128"/>
                <a:ea typeface="Hiragino Sans W6" panose="020B0400000000000000" pitchFamily="34" charset="-128"/>
              </a:rPr>
              <a:t>想定リーチ数</a:t>
            </a:r>
            <a:endParaRPr lang="en-US" altLang="ja-JP" sz="800" b="1" dirty="0">
              <a:solidFill>
                <a:schemeClr val="bg1">
                  <a:alpha val="80000"/>
                </a:schemeClr>
              </a:solidFill>
              <a:latin typeface="Hiragino Sans W6" panose="020B0400000000000000" pitchFamily="34" charset="-128"/>
              <a:ea typeface="Hiragino Sans W6" panose="020B0400000000000000" pitchFamily="34" charset="-128"/>
            </a:endParaRPr>
          </a:p>
        </p:txBody>
      </p:sp>
      <p:sp>
        <p:nvSpPr>
          <p:cNvPr id="111" name="正方形/長方形 110">
            <a:extLst>
              <a:ext uri="{FF2B5EF4-FFF2-40B4-BE49-F238E27FC236}">
                <a16:creationId xmlns:a16="http://schemas.microsoft.com/office/drawing/2014/main" id="{104ADCA5-315C-F727-7708-5790C09C8D25}"/>
              </a:ext>
            </a:extLst>
          </p:cNvPr>
          <p:cNvSpPr/>
          <p:nvPr/>
        </p:nvSpPr>
        <p:spPr>
          <a:xfrm>
            <a:off x="9653734" y="4813307"/>
            <a:ext cx="415498" cy="300082"/>
          </a:xfrm>
          <a:prstGeom prst="rect">
            <a:avLst/>
          </a:prstGeom>
        </p:spPr>
        <p:txBody>
          <a:bodyPr wrap="none">
            <a:spAutoFit/>
          </a:bodyPr>
          <a:lstStyle/>
          <a:p>
            <a:pPr fontAlgn="ctr">
              <a:lnSpc>
                <a:spcPct val="150000"/>
              </a:lnSpc>
            </a:pPr>
            <a:r>
              <a:rPr lang="ja-JP" altLang="en-US" sz="900" b="1">
                <a:solidFill>
                  <a:schemeClr val="bg1">
                    <a:alpha val="80000"/>
                  </a:schemeClr>
                </a:solidFill>
                <a:latin typeface="Hiragino Sans W6" panose="020B0400000000000000" pitchFamily="34" charset="-128"/>
                <a:ea typeface="Hiragino Sans W6" panose="020B0400000000000000" pitchFamily="34" charset="-128"/>
              </a:rPr>
              <a:t>万人</a:t>
            </a:r>
            <a:endParaRPr lang="en-US" altLang="ja-JP" sz="1050" b="1" dirty="0">
              <a:solidFill>
                <a:schemeClr val="bg1">
                  <a:alpha val="80000"/>
                </a:schemeClr>
              </a:solidFill>
              <a:latin typeface="Hiragino Sans W6" panose="020B0400000000000000" pitchFamily="34" charset="-128"/>
              <a:ea typeface="Hiragino Sans W6" panose="020B0400000000000000" pitchFamily="34" charset="-128"/>
            </a:endParaRPr>
          </a:p>
        </p:txBody>
      </p:sp>
      <p:sp>
        <p:nvSpPr>
          <p:cNvPr id="112" name="正方形/長方形 111">
            <a:extLst>
              <a:ext uri="{FF2B5EF4-FFF2-40B4-BE49-F238E27FC236}">
                <a16:creationId xmlns:a16="http://schemas.microsoft.com/office/drawing/2014/main" id="{656C1C4B-9C61-4EBC-EB5B-8F5B4D7553E9}"/>
              </a:ext>
            </a:extLst>
          </p:cNvPr>
          <p:cNvSpPr/>
          <p:nvPr/>
        </p:nvSpPr>
        <p:spPr>
          <a:xfrm>
            <a:off x="8539863" y="4320142"/>
            <a:ext cx="1916496" cy="430745"/>
          </a:xfrm>
          <a:prstGeom prst="rect">
            <a:avLst/>
          </a:prstGeom>
        </p:spPr>
        <p:txBody>
          <a:bodyPr wrap="square">
            <a:spAutoFit/>
          </a:bodyPr>
          <a:lstStyle/>
          <a:p>
            <a:pPr algn="ctr" fontAlgn="ctr"/>
            <a:r>
              <a:rPr lang="en-US" altLang="ja-JP" sz="2200" b="1" dirty="0">
                <a:solidFill>
                  <a:schemeClr val="bg1"/>
                </a:solidFill>
                <a:latin typeface="DIN Alternate" panose="020B0500000000000000" pitchFamily="34" charset="0"/>
                <a:ea typeface="Hiragino Sans W7" panose="020B0400000000000000" pitchFamily="34" charset="-128"/>
              </a:rPr>
              <a:t>24,440,000</a:t>
            </a:r>
          </a:p>
        </p:txBody>
      </p:sp>
      <p:sp>
        <p:nvSpPr>
          <p:cNvPr id="113" name="正方形/長方形 112">
            <a:extLst>
              <a:ext uri="{FF2B5EF4-FFF2-40B4-BE49-F238E27FC236}">
                <a16:creationId xmlns:a16="http://schemas.microsoft.com/office/drawing/2014/main" id="{B8A9A02C-ECDE-746C-698B-522C6B6A8161}"/>
              </a:ext>
            </a:extLst>
          </p:cNvPr>
          <p:cNvSpPr/>
          <p:nvPr/>
        </p:nvSpPr>
        <p:spPr>
          <a:xfrm>
            <a:off x="7026580" y="5672037"/>
            <a:ext cx="800219" cy="400110"/>
          </a:xfrm>
          <a:prstGeom prst="rect">
            <a:avLst/>
          </a:prstGeom>
        </p:spPr>
        <p:txBody>
          <a:bodyPr wrap="none">
            <a:spAutoFit/>
          </a:bodyPr>
          <a:lstStyle/>
          <a:p>
            <a:pP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想定再生単価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2.3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114" name="正方形/長方形 113">
            <a:extLst>
              <a:ext uri="{FF2B5EF4-FFF2-40B4-BE49-F238E27FC236}">
                <a16:creationId xmlns:a16="http://schemas.microsoft.com/office/drawing/2014/main" id="{8759FAC2-BC4E-3D7B-2718-A8E6D838A2A1}"/>
              </a:ext>
            </a:extLst>
          </p:cNvPr>
          <p:cNvSpPr/>
          <p:nvPr/>
        </p:nvSpPr>
        <p:spPr>
          <a:xfrm>
            <a:off x="7343413" y="5484142"/>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15" name="テキスト ボックス 114">
            <a:extLst>
              <a:ext uri="{FF2B5EF4-FFF2-40B4-BE49-F238E27FC236}">
                <a16:creationId xmlns:a16="http://schemas.microsoft.com/office/drawing/2014/main" id="{9AF24E7A-3C8C-E107-2CC7-672784C3BA10}"/>
              </a:ext>
            </a:extLst>
          </p:cNvPr>
          <p:cNvSpPr txBox="1"/>
          <p:nvPr/>
        </p:nvSpPr>
        <p:spPr>
          <a:xfrm>
            <a:off x="7007734" y="5241090"/>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116" name="正方形/長方形 115">
            <a:extLst>
              <a:ext uri="{FF2B5EF4-FFF2-40B4-BE49-F238E27FC236}">
                <a16:creationId xmlns:a16="http://schemas.microsoft.com/office/drawing/2014/main" id="{30458ABA-16A4-E069-F149-B88475C91D81}"/>
              </a:ext>
            </a:extLst>
          </p:cNvPr>
          <p:cNvSpPr/>
          <p:nvPr/>
        </p:nvSpPr>
        <p:spPr>
          <a:xfrm>
            <a:off x="6988204" y="5385096"/>
            <a:ext cx="1568132"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110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17" name="正方形/長方形 116">
            <a:extLst>
              <a:ext uri="{FF2B5EF4-FFF2-40B4-BE49-F238E27FC236}">
                <a16:creationId xmlns:a16="http://schemas.microsoft.com/office/drawing/2014/main" id="{BCB9D884-25C8-CF05-426C-694D088F3C3D}"/>
              </a:ext>
            </a:extLst>
          </p:cNvPr>
          <p:cNvSpPr/>
          <p:nvPr/>
        </p:nvSpPr>
        <p:spPr>
          <a:xfrm>
            <a:off x="9960255" y="5698955"/>
            <a:ext cx="800219" cy="400110"/>
          </a:xfrm>
          <a:prstGeom prst="rect">
            <a:avLst/>
          </a:prstGeom>
        </p:spPr>
        <p:txBody>
          <a:bodyPr wrap="none">
            <a:spAutoFit/>
          </a:bodyPr>
          <a:lstStyle/>
          <a:p>
            <a:pP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想定再生単価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1.9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119" name="正方形/長方形 118">
            <a:extLst>
              <a:ext uri="{FF2B5EF4-FFF2-40B4-BE49-F238E27FC236}">
                <a16:creationId xmlns:a16="http://schemas.microsoft.com/office/drawing/2014/main" id="{69B7429E-844C-A783-391B-FF42730F7ED1}"/>
              </a:ext>
            </a:extLst>
          </p:cNvPr>
          <p:cNvSpPr/>
          <p:nvPr/>
        </p:nvSpPr>
        <p:spPr>
          <a:xfrm>
            <a:off x="10277088" y="5511060"/>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21" name="テキスト ボックス 120">
            <a:extLst>
              <a:ext uri="{FF2B5EF4-FFF2-40B4-BE49-F238E27FC236}">
                <a16:creationId xmlns:a16="http://schemas.microsoft.com/office/drawing/2014/main" id="{ACF7C4C6-E682-B0E6-1845-B0EA19F32B7F}"/>
              </a:ext>
            </a:extLst>
          </p:cNvPr>
          <p:cNvSpPr txBox="1"/>
          <p:nvPr/>
        </p:nvSpPr>
        <p:spPr>
          <a:xfrm>
            <a:off x="9941409" y="5268008"/>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122" name="正方形/長方形 121">
            <a:extLst>
              <a:ext uri="{FF2B5EF4-FFF2-40B4-BE49-F238E27FC236}">
                <a16:creationId xmlns:a16="http://schemas.microsoft.com/office/drawing/2014/main" id="{688C5453-3CB8-294B-61BA-F3D352B49F2F}"/>
              </a:ext>
            </a:extLst>
          </p:cNvPr>
          <p:cNvSpPr/>
          <p:nvPr/>
        </p:nvSpPr>
        <p:spPr>
          <a:xfrm>
            <a:off x="9921879" y="5412014"/>
            <a:ext cx="1568132"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90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Tree>
    <p:extLst>
      <p:ext uri="{BB962C8B-B14F-4D97-AF65-F5344CB8AC3E}">
        <p14:creationId xmlns:p14="http://schemas.microsoft.com/office/powerpoint/2010/main" val="989184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TIEUP</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MENU</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 3">
            <a:extLst>
              <a:ext uri="{FF2B5EF4-FFF2-40B4-BE49-F238E27FC236}">
                <a16:creationId xmlns:a16="http://schemas.microsoft.com/office/drawing/2014/main" id="{0EA2923D-8174-FD00-24E1-20B2A60C147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C6016FB0-1087-261D-8071-2BA59C91CFB8}"/>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3301609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28D7CD3-7E3B-3DDE-1B67-27E650EC359E}"/>
              </a:ext>
            </a:extLst>
          </p:cNvPr>
          <p:cNvPicPr>
            <a:picLocks noChangeAspect="1"/>
          </p:cNvPicPr>
          <p:nvPr/>
        </p:nvPicPr>
        <p:blipFill>
          <a:blip r:embed="rId3"/>
          <a:stretch>
            <a:fillRect/>
          </a:stretch>
        </p:blipFill>
        <p:spPr>
          <a:xfrm>
            <a:off x="-1" y="-1"/>
            <a:ext cx="5375896" cy="6861600"/>
          </a:xfrm>
          <a:prstGeom prst="rect">
            <a:avLst/>
          </a:prstGeom>
        </p:spPr>
      </p:pic>
      <p:sp>
        <p:nvSpPr>
          <p:cNvPr id="8" name="テキスト ボックス 7">
            <a:extLst>
              <a:ext uri="{FF2B5EF4-FFF2-40B4-BE49-F238E27FC236}">
                <a16:creationId xmlns:a16="http://schemas.microsoft.com/office/drawing/2014/main" id="{0A88B514-626F-ECD1-A11E-326F8EF1DD47}"/>
              </a:ext>
            </a:extLst>
          </p:cNvPr>
          <p:cNvSpPr txBox="1"/>
          <p:nvPr/>
        </p:nvSpPr>
        <p:spPr>
          <a:xfrm>
            <a:off x="112176" y="264744"/>
            <a:ext cx="6093618" cy="2557688"/>
          </a:xfrm>
          <a:prstGeom prst="rect">
            <a:avLst/>
          </a:prstGeom>
          <a:noFill/>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TIEU P</a:t>
            </a:r>
            <a:endParaRPr lang="ja-JP" altLang="en-US"/>
          </a:p>
        </p:txBody>
      </p:sp>
      <p:pic>
        <p:nvPicPr>
          <p:cNvPr id="62" name="図 61">
            <a:extLst>
              <a:ext uri="{FF2B5EF4-FFF2-40B4-BE49-F238E27FC236}">
                <a16:creationId xmlns:a16="http://schemas.microsoft.com/office/drawing/2014/main" id="{BD3C0335-6C2A-7C41-B5F5-3943CA0EDA0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0229928" y="6441920"/>
            <a:ext cx="1473200" cy="190500"/>
          </a:xfrm>
          <a:prstGeom prst="rect">
            <a:avLst/>
          </a:prstGeom>
        </p:spPr>
      </p:pic>
      <p:sp>
        <p:nvSpPr>
          <p:cNvPr id="63" name="スライド番号プレースホルダ 3">
            <a:extLst>
              <a:ext uri="{FF2B5EF4-FFF2-40B4-BE49-F238E27FC236}">
                <a16:creationId xmlns:a16="http://schemas.microsoft.com/office/drawing/2014/main" id="{A01AF8A3-D032-1756-698A-E4FA4B8A1489}"/>
              </a:ext>
            </a:extLst>
          </p:cNvPr>
          <p:cNvSpPr txBox="1">
            <a:spLocks noGrp="1"/>
          </p:cNvSpPr>
          <p:nvPr/>
        </p:nvSpPr>
        <p:spPr bwMode="auto">
          <a:xfrm>
            <a:off x="11473989" y="6358342"/>
            <a:ext cx="589859" cy="359513"/>
          </a:xfrm>
          <a:prstGeom prst="rect">
            <a:avLst/>
          </a:prstGeom>
          <a:noFill/>
          <a:ln w="9525">
            <a:noFill/>
            <a:miter lim="800000"/>
            <a:headEnd/>
            <a:tailEnd/>
          </a:ln>
        </p:spPr>
        <p:txBody>
          <a:bodyPr anchor="ctr"/>
          <a:lstStyle/>
          <a:p>
            <a:pPr algn="r">
              <a:defRPr/>
            </a:pPr>
            <a:r>
              <a:rPr lang="en-US" altLang="ja-JP" sz="900" b="1" dirty="0">
                <a:solidFill>
                  <a:schemeClr val="bg1"/>
                </a:solidFill>
                <a:latin typeface="Nunito Sans" pitchFamily="2" charset="0"/>
                <a:ea typeface="Noto Sans JP" panose="020B0500000000000000" pitchFamily="34" charset="-128"/>
              </a:rPr>
              <a:t>0</a:t>
            </a:r>
            <a:fld id="{76D8E150-8261-4C28-BB88-CF7E9D4FABBB}" type="slidenum">
              <a:rPr lang="en-US" altLang="ja-JP" sz="900" b="1" smtClean="0">
                <a:solidFill>
                  <a:schemeClr val="bg1"/>
                </a:solidFill>
                <a:latin typeface="Nunito Sans" pitchFamily="2" charset="0"/>
                <a:ea typeface="Noto Sans JP" panose="020B0500000000000000" pitchFamily="34" charset="-128"/>
              </a:rPr>
              <a:pPr algn="r">
                <a:defRPr/>
              </a:pPr>
              <a:t>33</a:t>
            </a:fld>
            <a:endParaRPr lang="en-US" altLang="ja-JP" sz="900" b="1" dirty="0">
              <a:solidFill>
                <a:schemeClr val="bg1"/>
              </a:solidFill>
              <a:latin typeface="Nunito Sans" pitchFamily="2" charset="0"/>
              <a:ea typeface="Noto Sans JP" panose="020B0500000000000000" pitchFamily="34" charset="-128"/>
            </a:endParaRPr>
          </a:p>
        </p:txBody>
      </p:sp>
      <p:pic>
        <p:nvPicPr>
          <p:cNvPr id="66" name="図 65">
            <a:extLst>
              <a:ext uri="{FF2B5EF4-FFF2-40B4-BE49-F238E27FC236}">
                <a16:creationId xmlns:a16="http://schemas.microsoft.com/office/drawing/2014/main" id="{FB90DCC0-6363-ED62-8DF4-E91E2D11D7A4}"/>
              </a:ext>
            </a:extLst>
          </p:cNvPr>
          <p:cNvPicPr>
            <a:picLocks noChangeAspect="1"/>
          </p:cNvPicPr>
          <p:nvPr/>
        </p:nvPicPr>
        <p:blipFill>
          <a:blip r:embed="rId6"/>
          <a:stretch>
            <a:fillRect/>
          </a:stretch>
        </p:blipFill>
        <p:spPr>
          <a:xfrm>
            <a:off x="2212948" y="365125"/>
            <a:ext cx="12700" cy="190500"/>
          </a:xfrm>
          <a:prstGeom prst="rect">
            <a:avLst/>
          </a:prstGeom>
        </p:spPr>
      </p:pic>
      <p:sp>
        <p:nvSpPr>
          <p:cNvPr id="10" name="テキスト ボックス 9">
            <a:extLst>
              <a:ext uri="{FF2B5EF4-FFF2-40B4-BE49-F238E27FC236}">
                <a16:creationId xmlns:a16="http://schemas.microsoft.com/office/drawing/2014/main" id="{A5D9252F-B88D-84CE-7BE3-9E6DEB2FA265}"/>
              </a:ext>
            </a:extLst>
          </p:cNvPr>
          <p:cNvSpPr txBox="1"/>
          <p:nvPr/>
        </p:nvSpPr>
        <p:spPr>
          <a:xfrm>
            <a:off x="702512" y="170587"/>
            <a:ext cx="6518398" cy="646331"/>
          </a:xfrm>
          <a:prstGeom prst="rect">
            <a:avLst/>
          </a:prstGeom>
          <a:noFill/>
          <a:effectLst/>
        </p:spPr>
        <p:txBody>
          <a:bodyPr wrap="square" rtlCol="0">
            <a:spAutoFit/>
          </a:bodyPr>
          <a:lstStyle/>
          <a:p>
            <a:r>
              <a:rPr lang="ja-JP" altLang="en-US" sz="3600" b="1">
                <a:solidFill>
                  <a:schemeClr val="bg1"/>
                </a:solidFill>
                <a:latin typeface="DIN Alternate" panose="020B0500000000000000" pitchFamily="34" charset="0"/>
                <a:ea typeface="Hiragino Sans W6" panose="020B0400000000000000" pitchFamily="34" charset="-128"/>
              </a:rPr>
              <a:t>新</a:t>
            </a:r>
            <a:r>
              <a:rPr lang="en-US" altLang="ja-JP" sz="3600" b="1" dirty="0">
                <a:solidFill>
                  <a:schemeClr val="bg1"/>
                </a:solidFill>
                <a:latin typeface="DIN Alternate" panose="020B0500000000000000" pitchFamily="34" charset="0"/>
                <a:ea typeface="Hiragino Sans W6" panose="020B0400000000000000" pitchFamily="34" charset="-128"/>
              </a:rPr>
              <a:t>R25</a:t>
            </a:r>
          </a:p>
        </p:txBody>
      </p:sp>
      <p:sp>
        <p:nvSpPr>
          <p:cNvPr id="11" name="テキスト ボックス 10">
            <a:extLst>
              <a:ext uri="{FF2B5EF4-FFF2-40B4-BE49-F238E27FC236}">
                <a16:creationId xmlns:a16="http://schemas.microsoft.com/office/drawing/2014/main" id="{787095FD-2C78-00AA-5B69-61B4FA4A8D1E}"/>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特別タイアッププラン</a:t>
            </a:r>
          </a:p>
        </p:txBody>
      </p:sp>
      <p:pic>
        <p:nvPicPr>
          <p:cNvPr id="12" name="図 11" descr="テキスト&#10;&#10;自動的に生成された説明">
            <a:extLst>
              <a:ext uri="{FF2B5EF4-FFF2-40B4-BE49-F238E27FC236}">
                <a16:creationId xmlns:a16="http://schemas.microsoft.com/office/drawing/2014/main" id="{158D1FA1-A875-731F-1624-90A8B3F86D2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pic>
        <p:nvPicPr>
          <p:cNvPr id="4" name="図 3">
            <a:extLst>
              <a:ext uri="{FF2B5EF4-FFF2-40B4-BE49-F238E27FC236}">
                <a16:creationId xmlns:a16="http://schemas.microsoft.com/office/drawing/2014/main" id="{8D99650E-1188-4B36-686A-2F3B03D92D4F}"/>
              </a:ext>
            </a:extLst>
          </p:cNvPr>
          <p:cNvPicPr>
            <a:picLocks noChangeAspect="1"/>
          </p:cNvPicPr>
          <p:nvPr/>
        </p:nvPicPr>
        <p:blipFill>
          <a:blip r:embed="rId8"/>
          <a:stretch>
            <a:fillRect/>
          </a:stretch>
        </p:blipFill>
        <p:spPr>
          <a:xfrm>
            <a:off x="573701" y="2766391"/>
            <a:ext cx="3349794" cy="1407695"/>
          </a:xfrm>
          <a:prstGeom prst="rect">
            <a:avLst/>
          </a:prstGeom>
        </p:spPr>
      </p:pic>
      <p:sp>
        <p:nvSpPr>
          <p:cNvPr id="5" name="テキスト ボックス 4">
            <a:extLst>
              <a:ext uri="{FF2B5EF4-FFF2-40B4-BE49-F238E27FC236}">
                <a16:creationId xmlns:a16="http://schemas.microsoft.com/office/drawing/2014/main" id="{ED954478-4719-59C2-7226-BD201AA3009B}"/>
              </a:ext>
            </a:extLst>
          </p:cNvPr>
          <p:cNvSpPr txBox="1"/>
          <p:nvPr/>
        </p:nvSpPr>
        <p:spPr>
          <a:xfrm>
            <a:off x="2067418" y="4772435"/>
            <a:ext cx="3191003" cy="931024"/>
          </a:xfrm>
          <a:prstGeom prst="rect">
            <a:avLst/>
          </a:prstGeom>
          <a:noFill/>
          <a:effectLst/>
        </p:spPr>
        <p:txBody>
          <a:bodyPr wrap="square" rtlCol="0">
            <a:spAutoFit/>
          </a:bodyPr>
          <a:lstStyle/>
          <a:p>
            <a:pPr>
              <a:spcBef>
                <a:spcPts val="150"/>
              </a:spcBef>
              <a:tabLst>
                <a:tab pos="1420813" algn="l"/>
              </a:tabLst>
            </a:pPr>
            <a:r>
              <a:rPr kumimoji="1" lang="ja-JP" altLang="en-US" sz="1100" b="1">
                <a:solidFill>
                  <a:schemeClr val="bg1"/>
                </a:solidFill>
                <a:latin typeface="Hiragino Sans W6" panose="020B0400000000000000" pitchFamily="34" charset="-128"/>
                <a:ea typeface="Hiragino Sans W6" panose="020B0400000000000000" pitchFamily="34" charset="-128"/>
              </a:rPr>
              <a:t>企画</a:t>
            </a:r>
            <a:r>
              <a:rPr kumimoji="1" lang="en-US" altLang="ja-JP" sz="1100" b="1" dirty="0">
                <a:solidFill>
                  <a:schemeClr val="bg1"/>
                </a:solidFill>
                <a:latin typeface="Hiragino Sans W6" panose="020B0400000000000000" pitchFamily="34" charset="-128"/>
                <a:ea typeface="Hiragino Sans W6" panose="020B0400000000000000" pitchFamily="34" charset="-128"/>
              </a:rPr>
              <a:t>①</a:t>
            </a:r>
          </a:p>
          <a:p>
            <a:pPr>
              <a:spcBef>
                <a:spcPts val="150"/>
              </a:spcBef>
              <a:tabLst>
                <a:tab pos="1420813" algn="l"/>
              </a:tabLst>
            </a:pPr>
            <a:r>
              <a:rPr lang="ja-JP" altLang="en-US" sz="1100" b="1">
                <a:solidFill>
                  <a:schemeClr val="bg1"/>
                </a:solidFill>
                <a:latin typeface="Hiragino Sans W6" panose="020B0400000000000000" pitchFamily="34" charset="-128"/>
                <a:ea typeface="Hiragino Sans W6" panose="020B0400000000000000" pitchFamily="34" charset="-128"/>
              </a:rPr>
              <a:t>ライト：</a:t>
            </a:r>
            <a:r>
              <a:rPr lang="en-US" altLang="ja-JP" sz="1100" b="1" dirty="0">
                <a:solidFill>
                  <a:schemeClr val="bg1"/>
                </a:solidFill>
                <a:latin typeface="Hiragino Sans W6" panose="020B0400000000000000" pitchFamily="34" charset="-128"/>
                <a:ea typeface="Hiragino Sans W6" panose="020B0400000000000000" pitchFamily="34" charset="-128"/>
              </a:rPr>
              <a:t>450</a:t>
            </a:r>
            <a:r>
              <a:rPr lang="ja-JP" altLang="en-US" sz="1100" b="1">
                <a:solidFill>
                  <a:schemeClr val="bg1"/>
                </a:solidFill>
                <a:latin typeface="Hiragino Sans W6" panose="020B0400000000000000" pitchFamily="34" charset="-128"/>
                <a:ea typeface="Hiragino Sans W6" panose="020B0400000000000000" pitchFamily="34" charset="-128"/>
              </a:rPr>
              <a:t>万円</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スタンダード：</a:t>
            </a:r>
            <a:r>
              <a:rPr lang="en-US" altLang="ja-JP" sz="1100" b="1" dirty="0">
                <a:solidFill>
                  <a:schemeClr val="bg1"/>
                </a:solidFill>
                <a:latin typeface="Hiragino Sans W6" panose="020B0400000000000000" pitchFamily="34" charset="-128"/>
                <a:ea typeface="Hiragino Sans W6" panose="020B0400000000000000" pitchFamily="34" charset="-128"/>
              </a:rPr>
              <a:t>800</a:t>
            </a:r>
            <a:r>
              <a:rPr lang="ja-JP" altLang="en-US" sz="1100" b="1">
                <a:solidFill>
                  <a:schemeClr val="bg1"/>
                </a:solidFill>
                <a:latin typeface="Hiragino Sans W6" panose="020B0400000000000000" pitchFamily="34" charset="-128"/>
                <a:ea typeface="Hiragino Sans W6" panose="020B0400000000000000" pitchFamily="34" charset="-128"/>
              </a:rPr>
              <a:t>万円</a:t>
            </a:r>
            <a:endParaRPr kumimoji="1" lang="en-US" altLang="ja-JP" sz="1100" b="1" dirty="0">
              <a:solidFill>
                <a:schemeClr val="bg1"/>
              </a:solidFill>
              <a:latin typeface="Hiragino Sans W6" panose="020B0400000000000000" pitchFamily="34" charset="-128"/>
              <a:ea typeface="Hiragino Sans W6" panose="020B0400000000000000" pitchFamily="34" charset="-128"/>
            </a:endParaRPr>
          </a:p>
          <a:p>
            <a:pPr>
              <a:lnSpc>
                <a:spcPct val="150000"/>
              </a:lnSpc>
              <a:spcBef>
                <a:spcPts val="150"/>
              </a:spcBef>
              <a:tabLst>
                <a:tab pos="1420813" algn="l"/>
              </a:tabLst>
            </a:pPr>
            <a:r>
              <a:rPr kumimoji="1" lang="ja-JP" altLang="en-US" sz="1100" b="1">
                <a:solidFill>
                  <a:schemeClr val="bg1"/>
                </a:solidFill>
                <a:latin typeface="Hiragino Sans W6" panose="020B0400000000000000" pitchFamily="34" charset="-128"/>
                <a:ea typeface="Hiragino Sans W6" panose="020B0400000000000000" pitchFamily="34" charset="-128"/>
              </a:rPr>
              <a:t>企画</a:t>
            </a:r>
            <a:r>
              <a:rPr lang="en-US" altLang="ja-JP" sz="1100" b="1" dirty="0">
                <a:solidFill>
                  <a:schemeClr val="bg1"/>
                </a:solidFill>
                <a:latin typeface="Hiragino Sans W6" panose="020B0400000000000000" pitchFamily="34" charset="-128"/>
                <a:ea typeface="Hiragino Sans W6" panose="020B0400000000000000" pitchFamily="34" charset="-128"/>
              </a:rPr>
              <a:t>②</a:t>
            </a:r>
          </a:p>
          <a:p>
            <a:pPr>
              <a:spcBef>
                <a:spcPts val="150"/>
              </a:spcBef>
              <a:tabLst>
                <a:tab pos="1420813" algn="l"/>
              </a:tabLst>
            </a:pPr>
            <a:r>
              <a:rPr lang="ja-JP" altLang="en-US" sz="1100" b="1">
                <a:solidFill>
                  <a:schemeClr val="bg1"/>
                </a:solidFill>
                <a:latin typeface="Hiragino Sans W6" panose="020B0400000000000000" pitchFamily="34" charset="-128"/>
                <a:ea typeface="Hiragino Sans W6" panose="020B0400000000000000" pitchFamily="34" charset="-128"/>
              </a:rPr>
              <a:t>ライト：</a:t>
            </a:r>
            <a:r>
              <a:rPr lang="en-US" altLang="ja-JP" sz="1100" b="1" dirty="0">
                <a:solidFill>
                  <a:schemeClr val="bg1"/>
                </a:solidFill>
                <a:latin typeface="Hiragino Sans W6" panose="020B0400000000000000" pitchFamily="34" charset="-128"/>
                <a:ea typeface="Hiragino Sans W6" panose="020B0400000000000000" pitchFamily="34" charset="-128"/>
              </a:rPr>
              <a:t>600</a:t>
            </a:r>
            <a:r>
              <a:rPr lang="ja-JP" altLang="en-US" sz="1100" b="1">
                <a:solidFill>
                  <a:schemeClr val="bg1"/>
                </a:solidFill>
                <a:latin typeface="Hiragino Sans W6" panose="020B0400000000000000" pitchFamily="34" charset="-128"/>
                <a:ea typeface="Hiragino Sans W6" panose="020B0400000000000000" pitchFamily="34" charset="-128"/>
              </a:rPr>
              <a:t>万円</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スタンダード：</a:t>
            </a:r>
            <a:r>
              <a:rPr lang="en-US" altLang="ja-JP" sz="1100" b="1" dirty="0">
                <a:solidFill>
                  <a:schemeClr val="bg1"/>
                </a:solidFill>
                <a:latin typeface="Hiragino Sans W6" panose="020B0400000000000000" pitchFamily="34" charset="-128"/>
                <a:ea typeface="Hiragino Sans W6" panose="020B0400000000000000" pitchFamily="34" charset="-128"/>
              </a:rPr>
              <a:t>950</a:t>
            </a:r>
            <a:r>
              <a:rPr lang="ja-JP" altLang="en-US" sz="1100" b="1">
                <a:solidFill>
                  <a:schemeClr val="bg1"/>
                </a:solidFill>
                <a:latin typeface="Hiragino Sans W6" panose="020B0400000000000000" pitchFamily="34" charset="-128"/>
                <a:ea typeface="Hiragino Sans W6" panose="020B0400000000000000" pitchFamily="34" charset="-128"/>
              </a:rPr>
              <a:t>万円</a:t>
            </a:r>
            <a:endParaRPr lang="en-US" altLang="ja-JP" sz="1100" b="1" dirty="0">
              <a:solidFill>
                <a:schemeClr val="bg1"/>
              </a:solidFill>
              <a:latin typeface="Hiragino Sans W6" panose="020B0400000000000000" pitchFamily="34" charset="-128"/>
              <a:ea typeface="Hiragino Sans W6" panose="020B0400000000000000" pitchFamily="34" charset="-128"/>
            </a:endParaRPr>
          </a:p>
        </p:txBody>
      </p:sp>
      <p:sp>
        <p:nvSpPr>
          <p:cNvPr id="19" name="テキスト ボックス 18">
            <a:extLst>
              <a:ext uri="{FF2B5EF4-FFF2-40B4-BE49-F238E27FC236}">
                <a16:creationId xmlns:a16="http://schemas.microsoft.com/office/drawing/2014/main" id="{BBF58F12-EBA2-0C00-A20F-C443286E4974}"/>
              </a:ext>
            </a:extLst>
          </p:cNvPr>
          <p:cNvSpPr txBox="1"/>
          <p:nvPr/>
        </p:nvSpPr>
        <p:spPr>
          <a:xfrm>
            <a:off x="775534" y="2979173"/>
            <a:ext cx="1246629"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タイアップ媒体</a:t>
            </a:r>
          </a:p>
        </p:txBody>
      </p:sp>
      <p:sp>
        <p:nvSpPr>
          <p:cNvPr id="35" name="テキスト ボックス 34">
            <a:extLst>
              <a:ext uri="{FF2B5EF4-FFF2-40B4-BE49-F238E27FC236}">
                <a16:creationId xmlns:a16="http://schemas.microsoft.com/office/drawing/2014/main" id="{6CB5C03B-E92D-02B0-60D1-5CF6BE91E730}"/>
              </a:ext>
            </a:extLst>
          </p:cNvPr>
          <p:cNvSpPr txBox="1"/>
          <p:nvPr/>
        </p:nvSpPr>
        <p:spPr>
          <a:xfrm>
            <a:off x="1972558" y="303398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3" name="テキスト ボックス 22">
            <a:extLst>
              <a:ext uri="{FF2B5EF4-FFF2-40B4-BE49-F238E27FC236}">
                <a16:creationId xmlns:a16="http://schemas.microsoft.com/office/drawing/2014/main" id="{9E7FFBF3-D206-AB16-7D48-43748BC8BCCE}"/>
              </a:ext>
            </a:extLst>
          </p:cNvPr>
          <p:cNvSpPr txBox="1"/>
          <p:nvPr/>
        </p:nvSpPr>
        <p:spPr>
          <a:xfrm>
            <a:off x="775534" y="3557155"/>
            <a:ext cx="1255315"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制作内容</a:t>
            </a:r>
          </a:p>
        </p:txBody>
      </p:sp>
      <p:sp>
        <p:nvSpPr>
          <p:cNvPr id="34" name="テキスト ボックス 33">
            <a:extLst>
              <a:ext uri="{FF2B5EF4-FFF2-40B4-BE49-F238E27FC236}">
                <a16:creationId xmlns:a16="http://schemas.microsoft.com/office/drawing/2014/main" id="{92E17140-634A-9341-FA10-D8C10E3D6608}"/>
              </a:ext>
            </a:extLst>
          </p:cNvPr>
          <p:cNvSpPr txBox="1"/>
          <p:nvPr/>
        </p:nvSpPr>
        <p:spPr>
          <a:xfrm>
            <a:off x="1969068" y="4323047"/>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8" name="テキスト ボックス 47">
            <a:extLst>
              <a:ext uri="{FF2B5EF4-FFF2-40B4-BE49-F238E27FC236}">
                <a16:creationId xmlns:a16="http://schemas.microsoft.com/office/drawing/2014/main" id="{4C730A1E-6699-B238-9406-CE02D501AC2D}"/>
              </a:ext>
            </a:extLst>
          </p:cNvPr>
          <p:cNvSpPr txBox="1"/>
          <p:nvPr/>
        </p:nvSpPr>
        <p:spPr>
          <a:xfrm>
            <a:off x="2150829" y="3597549"/>
            <a:ext cx="3323161" cy="174471"/>
          </a:xfrm>
          <a:prstGeom prst="rect">
            <a:avLst/>
          </a:prstGeom>
          <a:noFill/>
        </p:spPr>
        <p:txBody>
          <a:bodyPr wrap="square" lIns="0" tIns="0" rIns="0" bIns="0" rtlCol="0">
            <a:spAutoFit/>
          </a:bodyPr>
          <a:lstStyle/>
          <a:p>
            <a:pPr>
              <a:lnSpc>
                <a:spcPct val="110000"/>
              </a:lnSpc>
            </a:pPr>
            <a:r>
              <a:rPr kumimoji="1" lang="ja-JP" altLang="en-US" sz="1100" b="1">
                <a:solidFill>
                  <a:schemeClr val="bg1"/>
                </a:solidFill>
                <a:latin typeface="Hiragino Sans W6" panose="020B0400000000000000" pitchFamily="34" charset="-128"/>
                <a:ea typeface="Hiragino Sans W6" panose="020B0400000000000000" pitchFamily="34" charset="-128"/>
              </a:rPr>
              <a:t>ライト</a:t>
            </a:r>
            <a:r>
              <a:rPr kumimoji="1" lang="en-US" altLang="ja-JP" sz="1100" b="1" dirty="0">
                <a:solidFill>
                  <a:schemeClr val="bg1"/>
                </a:solidFill>
                <a:latin typeface="Hiragino Sans W6" panose="020B0400000000000000" pitchFamily="34" charset="-128"/>
                <a:ea typeface="Hiragino Sans W6" panose="020B0400000000000000" pitchFamily="34" charset="-128"/>
              </a:rPr>
              <a:t>	BREAK</a:t>
            </a:r>
            <a:r>
              <a:rPr kumimoji="1" lang="ja-JP" altLang="en-US" sz="1100" b="1">
                <a:solidFill>
                  <a:schemeClr val="bg1"/>
                </a:solidFill>
                <a:latin typeface="Hiragino Sans W6" panose="020B0400000000000000" pitchFamily="34" charset="-128"/>
                <a:ea typeface="Hiragino Sans W6" panose="020B0400000000000000" pitchFamily="34" charset="-128"/>
              </a:rPr>
              <a:t>用</a:t>
            </a:r>
            <a:r>
              <a:rPr kumimoji="1" lang="en-US" altLang="ja-JP" sz="1100" b="1" dirty="0">
                <a:solidFill>
                  <a:schemeClr val="bg1"/>
                </a:solidFill>
                <a:latin typeface="Hiragino Sans W6" panose="020B0400000000000000" pitchFamily="34" charset="-128"/>
                <a:ea typeface="Hiragino Sans W6" panose="020B0400000000000000" pitchFamily="34" charset="-128"/>
              </a:rPr>
              <a:t> 30</a:t>
            </a:r>
            <a:r>
              <a:rPr kumimoji="1" lang="ja-JP" altLang="en-US" sz="1100" b="1">
                <a:solidFill>
                  <a:schemeClr val="bg1"/>
                </a:solidFill>
                <a:latin typeface="Hiragino Sans W6" panose="020B0400000000000000" pitchFamily="34" charset="-128"/>
                <a:ea typeface="Hiragino Sans W6" panose="020B0400000000000000" pitchFamily="34" charset="-128"/>
              </a:rPr>
              <a:t>秒動画　　</a:t>
            </a:r>
            <a:r>
              <a:rPr kumimoji="1" lang="en-US" altLang="ja-JP" sz="1100" b="1" dirty="0">
                <a:solidFill>
                  <a:schemeClr val="bg1"/>
                </a:solidFill>
                <a:latin typeface="Hiragino Sans W6" panose="020B0400000000000000" pitchFamily="34" charset="-128"/>
                <a:ea typeface="Hiragino Sans W6" panose="020B0400000000000000" pitchFamily="34" charset="-128"/>
              </a:rPr>
              <a:t>1</a:t>
            </a:r>
            <a:r>
              <a:rPr kumimoji="1" lang="ja-JP" altLang="en-US" sz="1100" b="1">
                <a:solidFill>
                  <a:schemeClr val="bg1"/>
                </a:solidFill>
                <a:latin typeface="Hiragino Sans W6" panose="020B0400000000000000" pitchFamily="34" charset="-128"/>
                <a:ea typeface="Hiragino Sans W6" panose="020B0400000000000000" pitchFamily="34" charset="-128"/>
              </a:rPr>
              <a:t>本</a:t>
            </a:r>
            <a:endParaRPr kumimoji="1" lang="en-US" altLang="ja-JP" sz="1100" b="1" dirty="0">
              <a:solidFill>
                <a:schemeClr val="bg1"/>
              </a:solidFill>
              <a:latin typeface="Hiragino Sans W6" panose="020B0400000000000000" pitchFamily="34" charset="-128"/>
              <a:ea typeface="Hiragino Sans W6" panose="020B0400000000000000" pitchFamily="34" charset="-128"/>
            </a:endParaRPr>
          </a:p>
        </p:txBody>
      </p:sp>
      <p:sp>
        <p:nvSpPr>
          <p:cNvPr id="55" name="テキスト ボックス 54">
            <a:extLst>
              <a:ext uri="{FF2B5EF4-FFF2-40B4-BE49-F238E27FC236}">
                <a16:creationId xmlns:a16="http://schemas.microsoft.com/office/drawing/2014/main" id="{28B19587-3583-FF51-D488-72345442EE04}"/>
              </a:ext>
            </a:extLst>
          </p:cNvPr>
          <p:cNvSpPr txBox="1"/>
          <p:nvPr/>
        </p:nvSpPr>
        <p:spPr>
          <a:xfrm>
            <a:off x="775133" y="3258851"/>
            <a:ext cx="1255846"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掲載プラン</a:t>
            </a:r>
          </a:p>
        </p:txBody>
      </p:sp>
      <p:sp>
        <p:nvSpPr>
          <p:cNvPr id="85" name="テキスト ボックス 84">
            <a:extLst>
              <a:ext uri="{FF2B5EF4-FFF2-40B4-BE49-F238E27FC236}">
                <a16:creationId xmlns:a16="http://schemas.microsoft.com/office/drawing/2014/main" id="{8B7555C9-6EEE-4B91-E22F-2475A4C121E2}"/>
              </a:ext>
            </a:extLst>
          </p:cNvPr>
          <p:cNvSpPr txBox="1"/>
          <p:nvPr/>
        </p:nvSpPr>
        <p:spPr>
          <a:xfrm>
            <a:off x="1969068" y="3298440"/>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90" name="テキスト ボックス 89">
            <a:extLst>
              <a:ext uri="{FF2B5EF4-FFF2-40B4-BE49-F238E27FC236}">
                <a16:creationId xmlns:a16="http://schemas.microsoft.com/office/drawing/2014/main" id="{766D8F15-CDBC-C662-6E31-56A6D3B87BC8}"/>
              </a:ext>
            </a:extLst>
          </p:cNvPr>
          <p:cNvSpPr txBox="1"/>
          <p:nvPr/>
        </p:nvSpPr>
        <p:spPr>
          <a:xfrm>
            <a:off x="2143850" y="3308379"/>
            <a:ext cx="2448000" cy="174471"/>
          </a:xfrm>
          <a:prstGeom prst="rect">
            <a:avLst/>
          </a:prstGeom>
          <a:noFill/>
        </p:spPr>
        <p:txBody>
          <a:bodyPr wrap="square" lIns="0" tIns="0" rIns="0" bIns="0" rtlCol="0">
            <a:spAutoFit/>
          </a:bodyPr>
          <a:lstStyle/>
          <a:p>
            <a:pPr>
              <a:lnSpc>
                <a:spcPct val="110000"/>
              </a:lnSpc>
            </a:pPr>
            <a:r>
              <a:rPr lang="ja-JP" altLang="en-US" sz="1100" b="1">
                <a:solidFill>
                  <a:schemeClr val="bg1"/>
                </a:solidFill>
                <a:latin typeface="Hiragino Sans W6" panose="020B0400000000000000" pitchFamily="34" charset="-128"/>
                <a:ea typeface="Hiragino Sans W6" panose="020B0400000000000000" pitchFamily="34" charset="-128"/>
              </a:rPr>
              <a:t>ライト</a:t>
            </a:r>
            <a:r>
              <a:rPr lang="en-US" altLang="ja-JP" sz="1100" b="1" dirty="0">
                <a:solidFill>
                  <a:schemeClr val="bg1"/>
                </a:solidFill>
                <a:latin typeface="Hiragino Sans W6" panose="020B0400000000000000" pitchFamily="34" charset="-128"/>
                <a:ea typeface="Hiragino Sans W6" panose="020B0400000000000000" pitchFamily="34" charset="-128"/>
              </a:rPr>
              <a:t>(2</a:t>
            </a:r>
            <a:r>
              <a:rPr lang="ja-JP" altLang="en-US" sz="1100" b="1">
                <a:solidFill>
                  <a:schemeClr val="bg1"/>
                </a:solidFill>
                <a:latin typeface="Hiragino Sans W6" panose="020B0400000000000000" pitchFamily="34" charset="-128"/>
                <a:ea typeface="Hiragino Sans W6" panose="020B0400000000000000" pitchFamily="34" charset="-128"/>
              </a:rPr>
              <a:t>週間</a:t>
            </a:r>
            <a:r>
              <a:rPr lang="en-US" altLang="ja-JP" sz="1100" b="1" dirty="0">
                <a:solidFill>
                  <a:schemeClr val="bg1"/>
                </a:solidFill>
                <a:latin typeface="Hiragino Sans W6" panose="020B0400000000000000" pitchFamily="34" charset="-128"/>
                <a:ea typeface="Hiragino Sans W6" panose="020B0400000000000000" pitchFamily="34" charset="-128"/>
              </a:rPr>
              <a:t>) | </a:t>
            </a:r>
            <a:r>
              <a:rPr lang="ja-JP" altLang="en-US" sz="1100" b="1">
                <a:solidFill>
                  <a:schemeClr val="bg1"/>
                </a:solidFill>
                <a:latin typeface="Hiragino Sans W6" panose="020B0400000000000000" pitchFamily="34" charset="-128"/>
                <a:ea typeface="Hiragino Sans W6" panose="020B0400000000000000" pitchFamily="34" charset="-128"/>
              </a:rPr>
              <a:t>スタンダード</a:t>
            </a:r>
            <a:r>
              <a:rPr lang="en-US" altLang="ja-JP" sz="1100" b="1" dirty="0">
                <a:solidFill>
                  <a:schemeClr val="bg1"/>
                </a:solidFill>
                <a:latin typeface="Hiragino Sans W6" panose="020B0400000000000000" pitchFamily="34" charset="-128"/>
                <a:ea typeface="Hiragino Sans W6" panose="020B0400000000000000" pitchFamily="34" charset="-128"/>
              </a:rPr>
              <a:t>(4</a:t>
            </a:r>
            <a:r>
              <a:rPr lang="ja-JP" altLang="en-US" sz="1100" b="1">
                <a:solidFill>
                  <a:schemeClr val="bg1"/>
                </a:solidFill>
                <a:latin typeface="Hiragino Sans W6" panose="020B0400000000000000" pitchFamily="34" charset="-128"/>
                <a:ea typeface="Hiragino Sans W6" panose="020B0400000000000000" pitchFamily="34" charset="-128"/>
              </a:rPr>
              <a:t>週間</a:t>
            </a:r>
            <a:r>
              <a:rPr lang="en-US" altLang="ja-JP" sz="1100" b="1" dirty="0">
                <a:solidFill>
                  <a:schemeClr val="bg1"/>
                </a:solidFill>
                <a:latin typeface="Hiragino Sans W6" panose="020B0400000000000000" pitchFamily="34" charset="-128"/>
                <a:ea typeface="Hiragino Sans W6" panose="020B0400000000000000" pitchFamily="34" charset="-128"/>
              </a:rPr>
              <a:t>)</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139" name="テキスト ボックス 138">
            <a:extLst>
              <a:ext uri="{FF2B5EF4-FFF2-40B4-BE49-F238E27FC236}">
                <a16:creationId xmlns:a16="http://schemas.microsoft.com/office/drawing/2014/main" id="{EF9C8B25-D368-FB1E-F545-694DFAA718BC}"/>
              </a:ext>
            </a:extLst>
          </p:cNvPr>
          <p:cNvSpPr txBox="1"/>
          <p:nvPr/>
        </p:nvSpPr>
        <p:spPr>
          <a:xfrm>
            <a:off x="1969068" y="3607527"/>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141" name="テキスト ボックス 140">
            <a:extLst>
              <a:ext uri="{FF2B5EF4-FFF2-40B4-BE49-F238E27FC236}">
                <a16:creationId xmlns:a16="http://schemas.microsoft.com/office/drawing/2014/main" id="{5E3CAA17-4F60-FCA5-6B44-AE5F0BB9F7FB}"/>
              </a:ext>
            </a:extLst>
          </p:cNvPr>
          <p:cNvSpPr txBox="1"/>
          <p:nvPr/>
        </p:nvSpPr>
        <p:spPr>
          <a:xfrm>
            <a:off x="667689" y="1210116"/>
            <a:ext cx="4876996" cy="1361911"/>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ビジネスバラエティメディア</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新</a:t>
            </a:r>
            <a:r>
              <a:rPr lang="en-US" altLang="ja-JP" sz="2000" spc="300" dirty="0">
                <a:solidFill>
                  <a:schemeClr val="bg1"/>
                </a:solidFill>
                <a:latin typeface="Hiragino Sans W5" panose="020B0400000000000000" pitchFamily="34" charset="-128"/>
                <a:ea typeface="Hiragino Sans W5" panose="020B0400000000000000" pitchFamily="34" charset="-128"/>
              </a:rPr>
              <a:t>R25</a:t>
            </a:r>
            <a:r>
              <a:rPr lang="ja-JP" altLang="en-US" sz="2000" spc="300">
                <a:solidFill>
                  <a:schemeClr val="bg1"/>
                </a:solidFill>
                <a:latin typeface="Hiragino Sans W5" panose="020B0400000000000000" pitchFamily="34" charset="-128"/>
                <a:ea typeface="Hiragino Sans W5" panose="020B0400000000000000" pitchFamily="34" charset="-128"/>
              </a:rPr>
              <a:t>タイアッププラン</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商品</a:t>
            </a:r>
            <a:r>
              <a:rPr lang="en-US" altLang="ja-JP" sz="2000" spc="300" dirty="0">
                <a:solidFill>
                  <a:schemeClr val="bg1"/>
                </a:solidFill>
                <a:latin typeface="Hiragino Sans W5" panose="020B0400000000000000" pitchFamily="34" charset="-128"/>
                <a:ea typeface="Hiragino Sans W5" panose="020B0400000000000000" pitchFamily="34" charset="-128"/>
              </a:rPr>
              <a:t>/</a:t>
            </a:r>
            <a:r>
              <a:rPr lang="ja-JP" altLang="en-US" sz="2000" spc="300">
                <a:solidFill>
                  <a:schemeClr val="bg1"/>
                </a:solidFill>
                <a:latin typeface="Hiragino Sans W5" panose="020B0400000000000000" pitchFamily="34" charset="-128"/>
                <a:ea typeface="Hiragino Sans W5" panose="020B0400000000000000" pitchFamily="34" charset="-128"/>
              </a:rPr>
              <a:t>サービス</a:t>
            </a:r>
            <a:r>
              <a:rPr lang="en-US" altLang="ja-JP" sz="2000" spc="300" dirty="0">
                <a:solidFill>
                  <a:schemeClr val="bg1"/>
                </a:solidFill>
                <a:latin typeface="Hiragino Sans W5" panose="020B0400000000000000" pitchFamily="34" charset="-128"/>
                <a:ea typeface="Hiragino Sans W5" panose="020B0400000000000000" pitchFamily="34" charset="-128"/>
              </a:rPr>
              <a:t>/</a:t>
            </a:r>
            <a:r>
              <a:rPr lang="ja-JP" altLang="en-US" sz="2000" spc="300">
                <a:solidFill>
                  <a:schemeClr val="bg1"/>
                </a:solidFill>
                <a:latin typeface="Hiragino Sans W5" panose="020B0400000000000000" pitchFamily="34" charset="-128"/>
                <a:ea typeface="Hiragino Sans W5" panose="020B0400000000000000" pitchFamily="34" charset="-128"/>
              </a:rPr>
              <a:t>企業を</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効果的に訴求</a:t>
            </a:r>
          </a:p>
        </p:txBody>
      </p:sp>
      <p:sp>
        <p:nvSpPr>
          <p:cNvPr id="28" name="テキスト ボックス 27">
            <a:extLst>
              <a:ext uri="{FF2B5EF4-FFF2-40B4-BE49-F238E27FC236}">
                <a16:creationId xmlns:a16="http://schemas.microsoft.com/office/drawing/2014/main" id="{828A84ED-6B27-305A-1F31-1D64CBA825AA}"/>
              </a:ext>
            </a:extLst>
          </p:cNvPr>
          <p:cNvSpPr txBox="1"/>
          <p:nvPr/>
        </p:nvSpPr>
        <p:spPr>
          <a:xfrm>
            <a:off x="753365" y="6185863"/>
            <a:ext cx="4387090" cy="254172"/>
          </a:xfrm>
          <a:prstGeom prst="rect">
            <a:avLst/>
          </a:prstGeom>
          <a:noFill/>
          <a:effectLst/>
        </p:spPr>
        <p:txBody>
          <a:bodyPr wrap="square" rtlCol="0">
            <a:spAutoFit/>
          </a:bodyPr>
          <a:lstStyle/>
          <a:p>
            <a:pPr>
              <a:lnSpc>
                <a:spcPct val="150000"/>
              </a:lnSpc>
              <a:spcBef>
                <a:spcPts val="150"/>
              </a:spcBef>
              <a:tabLst>
                <a:tab pos="1420813" algn="l"/>
              </a:tabLst>
            </a:pPr>
            <a:r>
              <a:rPr lang="en-US" altLang="ja-JP" sz="800" dirty="0">
                <a:solidFill>
                  <a:schemeClr val="bg1"/>
                </a:solidFill>
                <a:latin typeface="Hiragino Sans W3" panose="020B0400000000000000" pitchFamily="34" charset="-128"/>
                <a:ea typeface="Hiragino Sans W3" panose="020B0400000000000000" pitchFamily="34" charset="-128"/>
              </a:rPr>
              <a:t>※</a:t>
            </a:r>
            <a:r>
              <a:rPr lang="ja-JP" altLang="en-US" sz="800">
                <a:solidFill>
                  <a:schemeClr val="bg1"/>
                </a:solidFill>
                <a:latin typeface="Hiragino Sans W3" panose="020B0400000000000000" pitchFamily="34" charset="-128"/>
                <a:ea typeface="Hiragino Sans W3" panose="020B0400000000000000" pitchFamily="34" charset="-128"/>
              </a:rPr>
              <a:t>詳細は営業担当までお問い合わせください。</a:t>
            </a:r>
            <a:endParaRPr kumimoji="1" lang="ja-JP" altLang="en-US" sz="800">
              <a:solidFill>
                <a:schemeClr val="bg1"/>
              </a:solidFill>
              <a:latin typeface="Hiragino Sans W3" panose="020B0400000000000000" pitchFamily="34" charset="-128"/>
              <a:ea typeface="Hiragino Sans W3" panose="020B0400000000000000" pitchFamily="34" charset="-128"/>
            </a:endParaRPr>
          </a:p>
        </p:txBody>
      </p:sp>
      <p:sp>
        <p:nvSpPr>
          <p:cNvPr id="26" name="スライド番号プレースホルダ 3">
            <a:extLst>
              <a:ext uri="{FF2B5EF4-FFF2-40B4-BE49-F238E27FC236}">
                <a16:creationId xmlns:a16="http://schemas.microsoft.com/office/drawing/2014/main" id="{F533E96B-4E1E-06CF-3226-20F755D2BB1A}"/>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33</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9" name="正方形/長方形 28">
            <a:extLst>
              <a:ext uri="{FF2B5EF4-FFF2-40B4-BE49-F238E27FC236}">
                <a16:creationId xmlns:a16="http://schemas.microsoft.com/office/drawing/2014/main" id="{ECBB85B0-DA2B-9F72-891F-02807A4D9625}"/>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
        <p:nvSpPr>
          <p:cNvPr id="36" name="テキスト ボックス 35">
            <a:extLst>
              <a:ext uri="{FF2B5EF4-FFF2-40B4-BE49-F238E27FC236}">
                <a16:creationId xmlns:a16="http://schemas.microsoft.com/office/drawing/2014/main" id="{548FCBF5-2192-5A31-4583-A976CC7F0540}"/>
              </a:ext>
            </a:extLst>
          </p:cNvPr>
          <p:cNvSpPr txBox="1"/>
          <p:nvPr/>
        </p:nvSpPr>
        <p:spPr>
          <a:xfrm>
            <a:off x="2148323" y="3832378"/>
            <a:ext cx="3227572" cy="360676"/>
          </a:xfrm>
          <a:prstGeom prst="rect">
            <a:avLst/>
          </a:prstGeom>
          <a:noFill/>
        </p:spPr>
        <p:txBody>
          <a:bodyPr wrap="square" lIns="0" tIns="0" rIns="0" bIns="0" rtlCol="0">
            <a:spAutoFit/>
          </a:bodyPr>
          <a:lstStyle/>
          <a:p>
            <a:pPr>
              <a:lnSpc>
                <a:spcPct val="110000"/>
              </a:lnSpc>
            </a:pPr>
            <a:r>
              <a:rPr kumimoji="1" lang="ja-JP" altLang="en-US" sz="1100" b="1">
                <a:solidFill>
                  <a:schemeClr val="bg1"/>
                </a:solidFill>
                <a:latin typeface="Hiragino Sans W6" panose="020B0400000000000000" pitchFamily="34" charset="-128"/>
                <a:ea typeface="Hiragino Sans W6" panose="020B0400000000000000" pitchFamily="34" charset="-128"/>
              </a:rPr>
              <a:t>スタンダード</a:t>
            </a:r>
            <a:r>
              <a:rPr kumimoji="1" lang="en-US" altLang="ja-JP" sz="1100" b="1" dirty="0">
                <a:solidFill>
                  <a:schemeClr val="bg1"/>
                </a:solidFill>
                <a:latin typeface="Hiragino Sans W6" panose="020B0400000000000000" pitchFamily="34" charset="-128"/>
                <a:ea typeface="Hiragino Sans W6" panose="020B0400000000000000" pitchFamily="34" charset="-128"/>
              </a:rPr>
              <a:t>	BREAK</a:t>
            </a:r>
            <a:r>
              <a:rPr kumimoji="1" lang="ja-JP" altLang="en-US" sz="1100" b="1">
                <a:solidFill>
                  <a:schemeClr val="bg1"/>
                </a:solidFill>
                <a:latin typeface="Hiragino Sans W6" panose="020B0400000000000000" pitchFamily="34" charset="-128"/>
                <a:ea typeface="Hiragino Sans W6" panose="020B0400000000000000" pitchFamily="34" charset="-128"/>
              </a:rPr>
              <a:t>用</a:t>
            </a:r>
            <a:r>
              <a:rPr kumimoji="1" lang="en-US" altLang="ja-JP" sz="1100" b="1" dirty="0">
                <a:solidFill>
                  <a:schemeClr val="bg1"/>
                </a:solidFill>
                <a:latin typeface="Hiragino Sans W6" panose="020B0400000000000000" pitchFamily="34" charset="-128"/>
                <a:ea typeface="Hiragino Sans W6" panose="020B0400000000000000" pitchFamily="34" charset="-128"/>
              </a:rPr>
              <a:t> 30</a:t>
            </a:r>
            <a:r>
              <a:rPr kumimoji="1" lang="ja-JP" altLang="en-US" sz="1100" b="1">
                <a:solidFill>
                  <a:schemeClr val="bg1"/>
                </a:solidFill>
                <a:latin typeface="Hiragino Sans W6" panose="020B0400000000000000" pitchFamily="34" charset="-128"/>
                <a:ea typeface="Hiragino Sans W6" panose="020B0400000000000000" pitchFamily="34" charset="-128"/>
              </a:rPr>
              <a:t>秒動画　　</a:t>
            </a:r>
            <a:r>
              <a:rPr lang="en-US" altLang="ja-JP" sz="1100" b="1" dirty="0">
                <a:solidFill>
                  <a:schemeClr val="bg1"/>
                </a:solidFill>
                <a:latin typeface="Hiragino Sans W6" panose="020B0400000000000000" pitchFamily="34" charset="-128"/>
                <a:ea typeface="Hiragino Sans W6" panose="020B0400000000000000" pitchFamily="34" charset="-128"/>
              </a:rPr>
              <a:t>2</a:t>
            </a:r>
            <a:r>
              <a:rPr kumimoji="1" lang="ja-JP" altLang="en-US" sz="1100" b="1">
                <a:solidFill>
                  <a:schemeClr val="bg1"/>
                </a:solidFill>
                <a:latin typeface="Hiragino Sans W6" panose="020B0400000000000000" pitchFamily="34" charset="-128"/>
                <a:ea typeface="Hiragino Sans W6" panose="020B0400000000000000" pitchFamily="34" charset="-128"/>
              </a:rPr>
              <a:t>本</a:t>
            </a:r>
            <a:endParaRPr kumimoji="1" lang="en-US" altLang="ja-JP" sz="1100" b="1" dirty="0">
              <a:solidFill>
                <a:schemeClr val="bg1"/>
              </a:solidFill>
              <a:latin typeface="Hiragino Sans W6" panose="020B0400000000000000" pitchFamily="34" charset="-128"/>
              <a:ea typeface="Hiragino Sans W6" panose="020B0400000000000000" pitchFamily="34" charset="-128"/>
            </a:endParaRPr>
          </a:p>
          <a:p>
            <a:pPr>
              <a:lnSpc>
                <a:spcPct val="110000"/>
              </a:lnSpc>
            </a:pPr>
            <a:r>
              <a:rPr kumimoji="1" lang="en-US" altLang="ja-JP" sz="1100" b="1" dirty="0">
                <a:solidFill>
                  <a:schemeClr val="bg1"/>
                </a:solidFill>
                <a:latin typeface="Hiragino Sans W6" panose="020B0400000000000000" pitchFamily="34" charset="-128"/>
                <a:ea typeface="Hiragino Sans W6" panose="020B0400000000000000" pitchFamily="34" charset="-128"/>
              </a:rPr>
              <a:t>	YouTube</a:t>
            </a:r>
            <a:r>
              <a:rPr kumimoji="1" lang="ja-JP" altLang="en-US" sz="1100" b="1">
                <a:solidFill>
                  <a:schemeClr val="bg1"/>
                </a:solidFill>
                <a:latin typeface="Hiragino Sans W6" panose="020B0400000000000000" pitchFamily="34" charset="-128"/>
                <a:ea typeface="Hiragino Sans W6" panose="020B0400000000000000" pitchFamily="34" charset="-128"/>
              </a:rPr>
              <a:t>用</a:t>
            </a:r>
            <a:r>
              <a:rPr kumimoji="1" lang="en-US" altLang="ja-JP" sz="1100" b="1" dirty="0">
                <a:solidFill>
                  <a:schemeClr val="bg1"/>
                </a:solidFill>
                <a:latin typeface="Hiragino Sans W6" panose="020B0400000000000000" pitchFamily="34" charset="-128"/>
                <a:ea typeface="Hiragino Sans W6" panose="020B0400000000000000" pitchFamily="34" charset="-128"/>
              </a:rPr>
              <a:t> 60</a:t>
            </a:r>
            <a:r>
              <a:rPr kumimoji="1" lang="ja-JP" altLang="en-US" sz="1100" b="1">
                <a:solidFill>
                  <a:schemeClr val="bg1"/>
                </a:solidFill>
                <a:latin typeface="Hiragino Sans W6" panose="020B0400000000000000" pitchFamily="34" charset="-128"/>
                <a:ea typeface="Hiragino Sans W6" panose="020B0400000000000000" pitchFamily="34" charset="-128"/>
              </a:rPr>
              <a:t>秒動画</a:t>
            </a:r>
            <a:r>
              <a:rPr lang="ja-JP" altLang="en-US" sz="1100" b="1">
                <a:solidFill>
                  <a:schemeClr val="bg1"/>
                </a:solidFill>
                <a:latin typeface="Hiragino Sans W6" panose="020B0400000000000000" pitchFamily="34" charset="-128"/>
                <a:ea typeface="Hiragino Sans W6" panose="020B0400000000000000" pitchFamily="34" charset="-128"/>
              </a:rPr>
              <a:t>　</a:t>
            </a:r>
            <a:r>
              <a:rPr lang="en-US" altLang="ja-JP" sz="1100" b="1" dirty="0">
                <a:solidFill>
                  <a:schemeClr val="bg1"/>
                </a:solidFill>
                <a:latin typeface="Hiragino Sans W6" panose="020B0400000000000000" pitchFamily="34" charset="-128"/>
                <a:ea typeface="Hiragino Sans W6" panose="020B0400000000000000" pitchFamily="34" charset="-128"/>
              </a:rPr>
              <a:t>1</a:t>
            </a:r>
            <a:r>
              <a:rPr lang="ja-JP" altLang="en-US" sz="1100" b="1">
                <a:solidFill>
                  <a:schemeClr val="bg1"/>
                </a:solidFill>
                <a:latin typeface="Hiragino Sans W6" panose="020B0400000000000000" pitchFamily="34" charset="-128"/>
                <a:ea typeface="Hiragino Sans W6" panose="020B0400000000000000" pitchFamily="34" charset="-128"/>
              </a:rPr>
              <a:t>本</a:t>
            </a:r>
            <a:endParaRPr kumimoji="1" lang="en-US" altLang="ja-JP" sz="1100" b="1" dirty="0">
              <a:solidFill>
                <a:schemeClr val="bg1"/>
              </a:solidFill>
              <a:latin typeface="Hiragino Sans W6" panose="020B0400000000000000" pitchFamily="34" charset="-128"/>
              <a:ea typeface="Hiragino Sans W6" panose="020B0400000000000000" pitchFamily="34" charset="-128"/>
            </a:endParaRPr>
          </a:p>
        </p:txBody>
      </p:sp>
      <p:pic>
        <p:nvPicPr>
          <p:cNvPr id="37" name="Google Shape;131;p17">
            <a:extLst>
              <a:ext uri="{FF2B5EF4-FFF2-40B4-BE49-F238E27FC236}">
                <a16:creationId xmlns:a16="http://schemas.microsoft.com/office/drawing/2014/main" id="{7DE09E21-03FE-5A4B-C7D8-AD8EBD358324}"/>
              </a:ext>
            </a:extLst>
          </p:cNvPr>
          <p:cNvPicPr preferRelativeResize="0"/>
          <p:nvPr/>
        </p:nvPicPr>
        <p:blipFill>
          <a:blip r:embed="rId9">
            <a:alphaModFix/>
          </a:blip>
          <a:stretch>
            <a:fillRect/>
          </a:stretch>
        </p:blipFill>
        <p:spPr>
          <a:xfrm>
            <a:off x="2131394" y="2977623"/>
            <a:ext cx="794355" cy="259487"/>
          </a:xfrm>
          <a:prstGeom prst="rect">
            <a:avLst/>
          </a:prstGeom>
          <a:noFill/>
          <a:ln>
            <a:noFill/>
          </a:ln>
        </p:spPr>
      </p:pic>
      <p:sp>
        <p:nvSpPr>
          <p:cNvPr id="9" name="テキスト ボックス 8">
            <a:extLst>
              <a:ext uri="{FF2B5EF4-FFF2-40B4-BE49-F238E27FC236}">
                <a16:creationId xmlns:a16="http://schemas.microsoft.com/office/drawing/2014/main" id="{55080A19-0C4E-C50A-9A96-30B9F3563B0F}"/>
              </a:ext>
            </a:extLst>
          </p:cNvPr>
          <p:cNvSpPr txBox="1"/>
          <p:nvPr/>
        </p:nvSpPr>
        <p:spPr>
          <a:xfrm>
            <a:off x="775534" y="4274251"/>
            <a:ext cx="1255315" cy="261610"/>
          </a:xfrm>
          <a:prstGeom prst="rect">
            <a:avLst/>
          </a:prstGeom>
          <a:noFill/>
        </p:spPr>
        <p:txBody>
          <a:bodyPr wrap="square" rtlCol="0">
            <a:spAutoFit/>
          </a:bodyPr>
          <a:lstStyle/>
          <a:p>
            <a:pPr algn="dist"/>
            <a:r>
              <a:rPr lang="ja-JP" altLang="en-US" sz="1100" b="1">
                <a:solidFill>
                  <a:schemeClr val="bg1"/>
                </a:solidFill>
                <a:latin typeface="Hiragino Sans W6" panose="020B0400000000000000" pitchFamily="34" charset="-128"/>
                <a:ea typeface="Hiragino Sans W6" panose="020B0400000000000000" pitchFamily="34" charset="-128"/>
              </a:rPr>
              <a:t>タイアップ企画　</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14" name="テキスト ボックス 13">
            <a:extLst>
              <a:ext uri="{FF2B5EF4-FFF2-40B4-BE49-F238E27FC236}">
                <a16:creationId xmlns:a16="http://schemas.microsoft.com/office/drawing/2014/main" id="{491141C4-504E-E765-BDB8-F8B55528898A}"/>
              </a:ext>
            </a:extLst>
          </p:cNvPr>
          <p:cNvSpPr txBox="1"/>
          <p:nvPr/>
        </p:nvSpPr>
        <p:spPr>
          <a:xfrm>
            <a:off x="2150829" y="4308410"/>
            <a:ext cx="3107592" cy="411459"/>
          </a:xfrm>
          <a:prstGeom prst="rect">
            <a:avLst/>
          </a:prstGeom>
          <a:noFill/>
        </p:spPr>
        <p:txBody>
          <a:bodyPr wrap="square" lIns="0" tIns="0" rIns="0" bIns="0" rtlCol="0">
            <a:spAutoFit/>
          </a:bodyPr>
          <a:lstStyle/>
          <a:p>
            <a:pPr>
              <a:lnSpc>
                <a:spcPct val="110000"/>
              </a:lnSpc>
            </a:pPr>
            <a:r>
              <a:rPr kumimoji="1" lang="en-US" altLang="ja-JP" sz="1100" b="1" dirty="0">
                <a:solidFill>
                  <a:schemeClr val="bg1"/>
                </a:solidFill>
                <a:latin typeface="Hiragino Sans W6" panose="020B0400000000000000" pitchFamily="34" charset="-128"/>
                <a:ea typeface="Hiragino Sans W6" panose="020B0400000000000000" pitchFamily="34" charset="-128"/>
              </a:rPr>
              <a:t>①</a:t>
            </a:r>
            <a:r>
              <a:rPr kumimoji="1" lang="ja-JP" altLang="en-US" sz="1100" b="1">
                <a:solidFill>
                  <a:schemeClr val="bg1"/>
                </a:solidFill>
                <a:latin typeface="Hiragino Sans W6" panose="020B0400000000000000" pitchFamily="34" charset="-128"/>
                <a:ea typeface="Hiragino Sans W6" panose="020B0400000000000000" pitchFamily="34" charset="-128"/>
              </a:rPr>
              <a:t>出張！企業インタビュー</a:t>
            </a:r>
            <a:endParaRPr kumimoji="1" lang="en-US" altLang="ja-JP" sz="1100" b="1" dirty="0">
              <a:solidFill>
                <a:schemeClr val="bg1"/>
              </a:solidFill>
              <a:latin typeface="Hiragino Sans W6" panose="020B0400000000000000" pitchFamily="34" charset="-128"/>
              <a:ea typeface="Hiragino Sans W6" panose="020B0400000000000000" pitchFamily="34" charset="-128"/>
            </a:endParaRPr>
          </a:p>
          <a:p>
            <a:pPr>
              <a:lnSpc>
                <a:spcPct val="150000"/>
              </a:lnSpc>
            </a:pPr>
            <a:r>
              <a:rPr lang="en-US" altLang="ja-JP" sz="1100" b="1" dirty="0">
                <a:solidFill>
                  <a:schemeClr val="bg1"/>
                </a:solidFill>
                <a:latin typeface="Hiragino Sans W6" panose="020B0400000000000000" pitchFamily="34" charset="-128"/>
                <a:ea typeface="Hiragino Sans W6" panose="020B0400000000000000" pitchFamily="34" charset="-128"/>
              </a:rPr>
              <a:t>②</a:t>
            </a:r>
            <a:r>
              <a:rPr lang="ja-JP" altLang="en-US" sz="1100" b="1">
                <a:solidFill>
                  <a:schemeClr val="bg1"/>
                </a:solidFill>
                <a:latin typeface="Hiragino Sans W6" panose="020B0400000000000000" pitchFamily="34" charset="-128"/>
                <a:ea typeface="Hiragino Sans W6" panose="020B0400000000000000" pitchFamily="34" charset="-128"/>
              </a:rPr>
              <a:t>ビジネスパーソンインタビュー</a:t>
            </a:r>
            <a:endParaRPr lang="en-US" altLang="ja-JP" sz="1100" b="1" dirty="0">
              <a:solidFill>
                <a:schemeClr val="bg1"/>
              </a:solidFill>
              <a:latin typeface="Hiragino Sans W6" panose="020B0400000000000000" pitchFamily="34" charset="-128"/>
              <a:ea typeface="Hiragino Sans W6" panose="020B0400000000000000" pitchFamily="34" charset="-128"/>
            </a:endParaRPr>
          </a:p>
        </p:txBody>
      </p:sp>
      <p:sp>
        <p:nvSpPr>
          <p:cNvPr id="16" name="テキスト ボックス 15">
            <a:extLst>
              <a:ext uri="{FF2B5EF4-FFF2-40B4-BE49-F238E27FC236}">
                <a16:creationId xmlns:a16="http://schemas.microsoft.com/office/drawing/2014/main" id="{D8BB0335-74F5-392D-48A9-A6CBBBE2A24A}"/>
              </a:ext>
            </a:extLst>
          </p:cNvPr>
          <p:cNvSpPr txBox="1"/>
          <p:nvPr/>
        </p:nvSpPr>
        <p:spPr>
          <a:xfrm>
            <a:off x="775133" y="5706279"/>
            <a:ext cx="1246629"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二次利用</a:t>
            </a:r>
          </a:p>
        </p:txBody>
      </p:sp>
      <p:sp>
        <p:nvSpPr>
          <p:cNvPr id="24" name="テキスト ボックス 23">
            <a:extLst>
              <a:ext uri="{FF2B5EF4-FFF2-40B4-BE49-F238E27FC236}">
                <a16:creationId xmlns:a16="http://schemas.microsoft.com/office/drawing/2014/main" id="{32B87B10-3F1B-8EF2-D777-295903AEEC2D}"/>
              </a:ext>
            </a:extLst>
          </p:cNvPr>
          <p:cNvSpPr txBox="1"/>
          <p:nvPr/>
        </p:nvSpPr>
        <p:spPr>
          <a:xfrm>
            <a:off x="1969068" y="5783943"/>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7" name="テキスト ボックス 26">
            <a:extLst>
              <a:ext uri="{FF2B5EF4-FFF2-40B4-BE49-F238E27FC236}">
                <a16:creationId xmlns:a16="http://schemas.microsoft.com/office/drawing/2014/main" id="{B4CCA509-69FF-0F7E-407C-BE0E0AED4FEA}"/>
              </a:ext>
            </a:extLst>
          </p:cNvPr>
          <p:cNvSpPr txBox="1"/>
          <p:nvPr/>
        </p:nvSpPr>
        <p:spPr>
          <a:xfrm>
            <a:off x="2157006" y="5750918"/>
            <a:ext cx="3015003" cy="364908"/>
          </a:xfrm>
          <a:prstGeom prst="rect">
            <a:avLst/>
          </a:prstGeom>
          <a:noFill/>
        </p:spPr>
        <p:txBody>
          <a:bodyPr wrap="square" lIns="0" tIns="0" rIns="0" bIns="0" rtlCol="0">
            <a:spAutoFit/>
          </a:bodyPr>
          <a:lstStyle/>
          <a:p>
            <a:pPr>
              <a:lnSpc>
                <a:spcPct val="110000"/>
              </a:lnSpc>
            </a:pPr>
            <a:r>
              <a:rPr kumimoji="1" lang="ja-JP" altLang="en-US" sz="1100" b="1">
                <a:solidFill>
                  <a:schemeClr val="bg1"/>
                </a:solidFill>
                <a:latin typeface="Hiragino Sans W6" panose="020B0400000000000000" pitchFamily="34" charset="-128"/>
                <a:ea typeface="Hiragino Sans W6" panose="020B0400000000000000" pitchFamily="34" charset="-128"/>
              </a:rPr>
              <a:t>可能（初回</a:t>
            </a:r>
            <a:r>
              <a:rPr kumimoji="1" lang="en-US" altLang="ja-JP" sz="1100" b="1" dirty="0">
                <a:solidFill>
                  <a:schemeClr val="bg1"/>
                </a:solidFill>
                <a:latin typeface="Hiragino Sans W6" panose="020B0400000000000000" pitchFamily="34" charset="-128"/>
                <a:ea typeface="Hiragino Sans W6" panose="020B0400000000000000" pitchFamily="34" charset="-128"/>
              </a:rPr>
              <a:t>1</a:t>
            </a:r>
            <a:r>
              <a:rPr kumimoji="1" lang="ja-JP" altLang="en-US" sz="1100" b="1">
                <a:solidFill>
                  <a:schemeClr val="bg1"/>
                </a:solidFill>
                <a:latin typeface="Hiragino Sans W6" panose="020B0400000000000000" pitchFamily="34" charset="-128"/>
                <a:ea typeface="Hiragino Sans W6" panose="020B0400000000000000" pitchFamily="34" charset="-128"/>
              </a:rPr>
              <a:t>クール無償）</a:t>
            </a:r>
            <a:endParaRPr kumimoji="1" lang="en-US" altLang="ja-JP" sz="1100" b="1" dirty="0">
              <a:solidFill>
                <a:schemeClr val="bg1"/>
              </a:solidFill>
              <a:latin typeface="Hiragino Sans W6" panose="020B0400000000000000" pitchFamily="34" charset="-128"/>
              <a:ea typeface="Hiragino Sans W6" panose="020B0400000000000000" pitchFamily="34" charset="-128"/>
            </a:endParaRPr>
          </a:p>
          <a:p>
            <a:pPr>
              <a:lnSpc>
                <a:spcPct val="110000"/>
              </a:lnSpc>
            </a:pPr>
            <a:r>
              <a:rPr kumimoji="1" lang="en-US" altLang="ja-JP" sz="1100" b="1" dirty="0">
                <a:solidFill>
                  <a:schemeClr val="bg1"/>
                </a:solidFill>
                <a:latin typeface="Hiragino Sans W6" panose="020B0400000000000000" pitchFamily="34" charset="-128"/>
                <a:ea typeface="Hiragino Sans W6" panose="020B0400000000000000" pitchFamily="34" charset="-128"/>
              </a:rPr>
              <a:t>※</a:t>
            </a:r>
            <a:r>
              <a:rPr kumimoji="1" lang="ja-JP" altLang="en-US" sz="1100" b="1">
                <a:solidFill>
                  <a:schemeClr val="bg1"/>
                </a:solidFill>
                <a:latin typeface="Hiragino Sans W6" panose="020B0400000000000000" pitchFamily="34" charset="-128"/>
                <a:ea typeface="Hiragino Sans W6" panose="020B0400000000000000" pitchFamily="34" charset="-128"/>
              </a:rPr>
              <a:t>企画</a:t>
            </a:r>
            <a:r>
              <a:rPr kumimoji="1" lang="en-US" altLang="ja-JP" sz="1100" b="1" dirty="0">
                <a:solidFill>
                  <a:schemeClr val="bg1"/>
                </a:solidFill>
                <a:latin typeface="Hiragino Sans W6" panose="020B0400000000000000" pitchFamily="34" charset="-128"/>
                <a:ea typeface="Hiragino Sans W6" panose="020B0400000000000000" pitchFamily="34" charset="-128"/>
              </a:rPr>
              <a:t>②</a:t>
            </a:r>
            <a:r>
              <a:rPr kumimoji="1" lang="ja-JP" altLang="en-US" sz="1100" b="1">
                <a:solidFill>
                  <a:schemeClr val="bg1"/>
                </a:solidFill>
                <a:latin typeface="Hiragino Sans W6" panose="020B0400000000000000" pitchFamily="34" charset="-128"/>
                <a:ea typeface="Hiragino Sans W6" panose="020B0400000000000000" pitchFamily="34" charset="-128"/>
              </a:rPr>
              <a:t>はキャスティングにより別途ご相談</a:t>
            </a:r>
            <a:endParaRPr kumimoji="1" lang="en-US" altLang="ja-JP" sz="1100" b="1" dirty="0">
              <a:solidFill>
                <a:schemeClr val="bg1"/>
              </a:solidFill>
              <a:latin typeface="Hiragino Sans W6" panose="020B0400000000000000" pitchFamily="34" charset="-128"/>
              <a:ea typeface="Hiragino Sans W6" panose="020B0400000000000000" pitchFamily="34" charset="-128"/>
            </a:endParaRPr>
          </a:p>
        </p:txBody>
      </p:sp>
      <p:sp>
        <p:nvSpPr>
          <p:cNvPr id="30" name="テキスト ボックス 29">
            <a:extLst>
              <a:ext uri="{FF2B5EF4-FFF2-40B4-BE49-F238E27FC236}">
                <a16:creationId xmlns:a16="http://schemas.microsoft.com/office/drawing/2014/main" id="{13970EF5-1E08-23D9-9140-A908D5EB1CE7}"/>
              </a:ext>
            </a:extLst>
          </p:cNvPr>
          <p:cNvSpPr txBox="1"/>
          <p:nvPr/>
        </p:nvSpPr>
        <p:spPr>
          <a:xfrm>
            <a:off x="1969068" y="4824156"/>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3" name="テキスト ボックス 32">
            <a:extLst>
              <a:ext uri="{FF2B5EF4-FFF2-40B4-BE49-F238E27FC236}">
                <a16:creationId xmlns:a16="http://schemas.microsoft.com/office/drawing/2014/main" id="{E0374E1A-805F-98A2-B8C6-BD9BB1A80432}"/>
              </a:ext>
            </a:extLst>
          </p:cNvPr>
          <p:cNvSpPr txBox="1"/>
          <p:nvPr/>
        </p:nvSpPr>
        <p:spPr>
          <a:xfrm>
            <a:off x="775534" y="4775360"/>
            <a:ext cx="1255315"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実施料金</a:t>
            </a:r>
          </a:p>
        </p:txBody>
      </p:sp>
      <p:sp>
        <p:nvSpPr>
          <p:cNvPr id="15" name="正方形/長方形 14">
            <a:extLst>
              <a:ext uri="{FF2B5EF4-FFF2-40B4-BE49-F238E27FC236}">
                <a16:creationId xmlns:a16="http://schemas.microsoft.com/office/drawing/2014/main" id="{85182BA3-3841-4820-E8D5-3F1D256ED59E}"/>
              </a:ext>
            </a:extLst>
          </p:cNvPr>
          <p:cNvSpPr/>
          <p:nvPr/>
        </p:nvSpPr>
        <p:spPr>
          <a:xfrm>
            <a:off x="5488072" y="140145"/>
            <a:ext cx="6552641" cy="6544079"/>
          </a:xfrm>
          <a:prstGeom prst="rect">
            <a:avLst/>
          </a:prstGeom>
          <a:solidFill>
            <a:schemeClr val="bg1">
              <a:lumMod val="75000"/>
              <a:alpha val="336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A2F8D089-FCD6-69A5-F805-2070B93DEDD8}"/>
              </a:ext>
            </a:extLst>
          </p:cNvPr>
          <p:cNvSpPr txBox="1"/>
          <p:nvPr/>
        </p:nvSpPr>
        <p:spPr>
          <a:xfrm>
            <a:off x="6664445" y="529392"/>
            <a:ext cx="5739245" cy="660052"/>
          </a:xfrm>
          <a:prstGeom prst="rect">
            <a:avLst/>
          </a:prstGeom>
          <a:noFill/>
        </p:spPr>
        <p:txBody>
          <a:bodyPr wrap="square">
            <a:spAutoFit/>
          </a:bodyPr>
          <a:lstStyle/>
          <a:p>
            <a:pPr>
              <a:lnSpc>
                <a:spcPct val="120000"/>
              </a:lnSpc>
            </a:pPr>
            <a:r>
              <a:rPr lang="ja-JP" altLang="en-US" sz="1600" b="1">
                <a:solidFill>
                  <a:srgbClr val="FE5519"/>
                </a:solidFill>
                <a:latin typeface="Hiragino Sans W6" panose="020B0400000000000000" pitchFamily="34" charset="-128"/>
                <a:ea typeface="Hiragino Sans W6" panose="020B0400000000000000" pitchFamily="34" charset="-128"/>
                <a:cs typeface="Arial"/>
              </a:rPr>
              <a:t>ビジネスパーソンを動かす新R25のコンテンツ製作力を</a:t>
            </a:r>
            <a:endParaRPr lang="en-US" altLang="ja-JP" sz="1600" b="1" dirty="0">
              <a:solidFill>
                <a:srgbClr val="FE5519"/>
              </a:solidFill>
              <a:latin typeface="Hiragino Sans W6" panose="020B0400000000000000" pitchFamily="34" charset="-128"/>
              <a:ea typeface="Hiragino Sans W6" panose="020B0400000000000000" pitchFamily="34" charset="-128"/>
              <a:cs typeface="Arial"/>
            </a:endParaRPr>
          </a:p>
          <a:p>
            <a:pPr>
              <a:lnSpc>
                <a:spcPct val="120000"/>
              </a:lnSpc>
            </a:pPr>
            <a:r>
              <a:rPr lang="ja-JP" altLang="en-US" sz="1600" b="1">
                <a:solidFill>
                  <a:srgbClr val="FE5519"/>
                </a:solidFill>
                <a:latin typeface="Hiragino Sans W6" panose="020B0400000000000000" pitchFamily="34" charset="-128"/>
                <a:ea typeface="Hiragino Sans W6" panose="020B0400000000000000" pitchFamily="34" charset="-128"/>
                <a:cs typeface="Arial"/>
              </a:rPr>
              <a:t>活かした特別パッケージ</a:t>
            </a:r>
            <a:endParaRPr lang="en-US" altLang="ja-JP" sz="1600" b="1" dirty="0">
              <a:solidFill>
                <a:srgbClr val="FE5519"/>
              </a:solidFill>
              <a:latin typeface="Hiragino Sans W6" panose="020B0400000000000000" pitchFamily="34" charset="-128"/>
              <a:ea typeface="Hiragino Sans W6" panose="020B0400000000000000" pitchFamily="34" charset="-128"/>
              <a:cs typeface="Arial"/>
            </a:endParaRPr>
          </a:p>
        </p:txBody>
      </p:sp>
      <p:sp>
        <p:nvSpPr>
          <p:cNvPr id="18" name="円/楕円 17">
            <a:extLst>
              <a:ext uri="{FF2B5EF4-FFF2-40B4-BE49-F238E27FC236}">
                <a16:creationId xmlns:a16="http://schemas.microsoft.com/office/drawing/2014/main" id="{EEA6892B-1828-7580-1F8A-345227AF6D91}"/>
              </a:ext>
            </a:extLst>
          </p:cNvPr>
          <p:cNvSpPr/>
          <p:nvPr/>
        </p:nvSpPr>
        <p:spPr>
          <a:xfrm>
            <a:off x="5689256" y="319186"/>
            <a:ext cx="970153" cy="9701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descr="挿絵, 抽象 が含まれている画像&#10;&#10;自動的に生成された説明">
            <a:extLst>
              <a:ext uri="{FF2B5EF4-FFF2-40B4-BE49-F238E27FC236}">
                <a16:creationId xmlns:a16="http://schemas.microsoft.com/office/drawing/2014/main" id="{5BA65887-7773-F7A5-1A67-239129EFD75D}"/>
              </a:ext>
            </a:extLst>
          </p:cNvPr>
          <p:cNvPicPr>
            <a:picLocks noChangeAspect="1"/>
          </p:cNvPicPr>
          <p:nvPr/>
        </p:nvPicPr>
        <p:blipFill>
          <a:blip r:embed="rId10"/>
          <a:stretch>
            <a:fillRect/>
          </a:stretch>
        </p:blipFill>
        <p:spPr>
          <a:xfrm>
            <a:off x="5784305" y="682378"/>
            <a:ext cx="780055" cy="243768"/>
          </a:xfrm>
          <a:prstGeom prst="rect">
            <a:avLst/>
          </a:prstGeom>
        </p:spPr>
      </p:pic>
      <p:sp>
        <p:nvSpPr>
          <p:cNvPr id="39" name="正方形/長方形 38">
            <a:extLst>
              <a:ext uri="{FF2B5EF4-FFF2-40B4-BE49-F238E27FC236}">
                <a16:creationId xmlns:a16="http://schemas.microsoft.com/office/drawing/2014/main" id="{C57C09B5-E3FB-2D2F-9098-212C7FFAE27D}"/>
              </a:ext>
            </a:extLst>
          </p:cNvPr>
          <p:cNvSpPr/>
          <p:nvPr/>
        </p:nvSpPr>
        <p:spPr>
          <a:xfrm>
            <a:off x="5883417" y="1609968"/>
            <a:ext cx="5819711" cy="4374450"/>
          </a:xfrm>
          <a:prstGeom prst="rect">
            <a:avLst/>
          </a:prstGeom>
          <a:solidFill>
            <a:srgbClr val="FD5418">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7F2E28DC-4956-587A-C4A4-180A2A57367C}"/>
              </a:ext>
            </a:extLst>
          </p:cNvPr>
          <p:cNvSpPr txBox="1"/>
          <p:nvPr/>
        </p:nvSpPr>
        <p:spPr>
          <a:xfrm>
            <a:off x="6037662" y="1647099"/>
            <a:ext cx="889987" cy="261610"/>
          </a:xfrm>
          <a:prstGeom prst="rect">
            <a:avLst/>
          </a:prstGeom>
          <a:noFill/>
        </p:spPr>
        <p:txBody>
          <a:bodyPr wrap="none" rtlCol="0">
            <a:spAutoFit/>
          </a:bodyPr>
          <a:lstStyle/>
          <a:p>
            <a:r>
              <a:rPr kumimoji="1" lang="ja-JP" altLang="en-US" sz="1100" b="1">
                <a:latin typeface="Hiragino Sans W6" panose="020B0400000000000000" pitchFamily="34" charset="-128"/>
                <a:ea typeface="Hiragino Sans W6" panose="020B0400000000000000" pitchFamily="34" charset="-128"/>
              </a:rPr>
              <a:t>▽イメージ</a:t>
            </a:r>
          </a:p>
        </p:txBody>
      </p:sp>
      <p:pic>
        <p:nvPicPr>
          <p:cNvPr id="22" name="Picture 2" descr="thumbnail">
            <a:extLst>
              <a:ext uri="{FF2B5EF4-FFF2-40B4-BE49-F238E27FC236}">
                <a16:creationId xmlns:a16="http://schemas.microsoft.com/office/drawing/2014/main" id="{FE6089F0-131F-00F9-726F-A84947DA775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2912" b="12540"/>
          <a:stretch/>
        </p:blipFill>
        <p:spPr bwMode="auto">
          <a:xfrm>
            <a:off x="6539536" y="3775422"/>
            <a:ext cx="1840750" cy="1029186"/>
          </a:xfrm>
          <a:prstGeom prst="rect">
            <a:avLst/>
          </a:prstGeom>
          <a:noFill/>
          <a:extLst>
            <a:ext uri="{909E8E84-426E-40DD-AFC4-6F175D3DCCD1}">
              <a14:hiddenFill xmlns:a14="http://schemas.microsoft.com/office/drawing/2010/main">
                <a:solidFill>
                  <a:srgbClr val="FFFFFF"/>
                </a:solidFill>
              </a14:hiddenFill>
            </a:ext>
          </a:extLst>
        </p:spPr>
      </p:pic>
      <p:pic>
        <p:nvPicPr>
          <p:cNvPr id="25" name="図 24">
            <a:extLst>
              <a:ext uri="{FF2B5EF4-FFF2-40B4-BE49-F238E27FC236}">
                <a16:creationId xmlns:a16="http://schemas.microsoft.com/office/drawing/2014/main" id="{AD6F9AA9-E8C6-5BB9-82AA-0A1481383EEB}"/>
              </a:ext>
            </a:extLst>
          </p:cNvPr>
          <p:cNvPicPr>
            <a:picLocks noChangeAspect="1"/>
          </p:cNvPicPr>
          <p:nvPr/>
        </p:nvPicPr>
        <p:blipFill>
          <a:blip r:embed="rId12"/>
          <a:stretch>
            <a:fillRect/>
          </a:stretch>
        </p:blipFill>
        <p:spPr>
          <a:xfrm>
            <a:off x="6539536" y="2639546"/>
            <a:ext cx="1829662" cy="1029185"/>
          </a:xfrm>
          <a:prstGeom prst="rect">
            <a:avLst/>
          </a:prstGeom>
        </p:spPr>
      </p:pic>
      <p:pic>
        <p:nvPicPr>
          <p:cNvPr id="31" name="図 30" descr="テキスト が含まれている画像&#10;&#10;自動的に生成された説明">
            <a:extLst>
              <a:ext uri="{FF2B5EF4-FFF2-40B4-BE49-F238E27FC236}">
                <a16:creationId xmlns:a16="http://schemas.microsoft.com/office/drawing/2014/main" id="{8F9E3F77-033A-18CF-7235-262E8AAA5684}"/>
              </a:ext>
            </a:extLst>
          </p:cNvPr>
          <p:cNvPicPr>
            <a:picLocks noChangeAspect="1"/>
          </p:cNvPicPr>
          <p:nvPr/>
        </p:nvPicPr>
        <p:blipFill>
          <a:blip r:embed="rId13"/>
          <a:stretch>
            <a:fillRect/>
          </a:stretch>
        </p:blipFill>
        <p:spPr>
          <a:xfrm>
            <a:off x="9140231" y="2628534"/>
            <a:ext cx="1840750" cy="1014020"/>
          </a:xfrm>
          <a:prstGeom prst="rect">
            <a:avLst/>
          </a:prstGeom>
        </p:spPr>
      </p:pic>
      <p:pic>
        <p:nvPicPr>
          <p:cNvPr id="38" name="図 37">
            <a:extLst>
              <a:ext uri="{FF2B5EF4-FFF2-40B4-BE49-F238E27FC236}">
                <a16:creationId xmlns:a16="http://schemas.microsoft.com/office/drawing/2014/main" id="{C6C5B7C4-A7B0-1833-9204-5EA62B6F7E1E}"/>
              </a:ext>
            </a:extLst>
          </p:cNvPr>
          <p:cNvPicPr>
            <a:picLocks noChangeAspect="1"/>
          </p:cNvPicPr>
          <p:nvPr/>
        </p:nvPicPr>
        <p:blipFill>
          <a:blip r:embed="rId14"/>
          <a:stretch>
            <a:fillRect/>
          </a:stretch>
        </p:blipFill>
        <p:spPr>
          <a:xfrm>
            <a:off x="9139073" y="3768049"/>
            <a:ext cx="1829661" cy="1029185"/>
          </a:xfrm>
          <a:prstGeom prst="rect">
            <a:avLst/>
          </a:prstGeom>
        </p:spPr>
      </p:pic>
      <p:sp>
        <p:nvSpPr>
          <p:cNvPr id="41" name="テキスト ボックス 40">
            <a:extLst>
              <a:ext uri="{FF2B5EF4-FFF2-40B4-BE49-F238E27FC236}">
                <a16:creationId xmlns:a16="http://schemas.microsoft.com/office/drawing/2014/main" id="{4B82B84C-803B-BE24-CAC0-D166797EB77F}"/>
              </a:ext>
            </a:extLst>
          </p:cNvPr>
          <p:cNvSpPr txBox="1"/>
          <p:nvPr/>
        </p:nvSpPr>
        <p:spPr>
          <a:xfrm>
            <a:off x="6047699" y="2004107"/>
            <a:ext cx="2447614" cy="523220"/>
          </a:xfrm>
          <a:prstGeom prst="rect">
            <a:avLst/>
          </a:prstGeom>
          <a:noFill/>
        </p:spPr>
        <p:txBody>
          <a:bodyPr wrap="square" rtlCol="0">
            <a:spAutoFit/>
          </a:bodyPr>
          <a:lstStyle/>
          <a:p>
            <a:pPr algn="ctr"/>
            <a:r>
              <a:rPr kumimoji="1" lang="ja-JP" altLang="en-US" sz="1400" b="1">
                <a:latin typeface="Hiragino Sans W6" panose="020B0400000000000000" pitchFamily="34" charset="-128"/>
                <a:ea typeface="Hiragino Sans W6" panose="020B0400000000000000" pitchFamily="34" charset="-128"/>
              </a:rPr>
              <a:t>企画</a:t>
            </a:r>
            <a:r>
              <a:rPr kumimoji="1" lang="en-US" altLang="ja-JP" sz="1400" b="1" dirty="0">
                <a:latin typeface="Hiragino Sans W6" panose="020B0400000000000000" pitchFamily="34" charset="-128"/>
                <a:ea typeface="Hiragino Sans W6" panose="020B0400000000000000" pitchFamily="34" charset="-128"/>
              </a:rPr>
              <a:t>①</a:t>
            </a:r>
          </a:p>
          <a:p>
            <a:pPr algn="ctr"/>
            <a:r>
              <a:rPr kumimoji="1" lang="ja-JP" altLang="en-US" sz="1400" b="1">
                <a:latin typeface="Hiragino Sans W6" panose="020B0400000000000000" pitchFamily="34" charset="-128"/>
                <a:ea typeface="Hiragino Sans W6" panose="020B0400000000000000" pitchFamily="34" charset="-128"/>
              </a:rPr>
              <a:t>出張！企業インタビュー</a:t>
            </a:r>
          </a:p>
        </p:txBody>
      </p:sp>
      <p:sp>
        <p:nvSpPr>
          <p:cNvPr id="42" name="テキスト ボックス 41">
            <a:extLst>
              <a:ext uri="{FF2B5EF4-FFF2-40B4-BE49-F238E27FC236}">
                <a16:creationId xmlns:a16="http://schemas.microsoft.com/office/drawing/2014/main" id="{0F077400-519A-FEFC-BE8D-B56C99A1F4D0}"/>
              </a:ext>
            </a:extLst>
          </p:cNvPr>
          <p:cNvSpPr txBox="1"/>
          <p:nvPr/>
        </p:nvSpPr>
        <p:spPr>
          <a:xfrm>
            <a:off x="8708378" y="2004107"/>
            <a:ext cx="2729215" cy="523220"/>
          </a:xfrm>
          <a:prstGeom prst="rect">
            <a:avLst/>
          </a:prstGeom>
          <a:noFill/>
        </p:spPr>
        <p:txBody>
          <a:bodyPr wrap="square" rtlCol="0">
            <a:spAutoFit/>
          </a:bodyPr>
          <a:lstStyle/>
          <a:p>
            <a:pPr algn="ctr"/>
            <a:r>
              <a:rPr kumimoji="1" lang="ja-JP" altLang="en-US" sz="1400" b="1">
                <a:latin typeface="Hiragino Sans W6" panose="020B0400000000000000" pitchFamily="34" charset="-128"/>
                <a:ea typeface="Hiragino Sans W6" panose="020B0400000000000000" pitchFamily="34" charset="-128"/>
              </a:rPr>
              <a:t>企画</a:t>
            </a:r>
            <a:r>
              <a:rPr kumimoji="1" lang="en-US" altLang="ja-JP" sz="1400" b="1" dirty="0">
                <a:latin typeface="Hiragino Sans W6" panose="020B0400000000000000" pitchFamily="34" charset="-128"/>
                <a:ea typeface="Hiragino Sans W6" panose="020B0400000000000000" pitchFamily="34" charset="-128"/>
              </a:rPr>
              <a:t>②</a:t>
            </a:r>
          </a:p>
          <a:p>
            <a:pPr algn="ctr"/>
            <a:r>
              <a:rPr kumimoji="1" lang="ja-JP" altLang="en-US" sz="1400" b="1">
                <a:latin typeface="Hiragino Sans W6" panose="020B0400000000000000" pitchFamily="34" charset="-128"/>
                <a:ea typeface="Hiragino Sans W6" panose="020B0400000000000000" pitchFamily="34" charset="-128"/>
              </a:rPr>
              <a:t>ビジネスパーソンインタビュー</a:t>
            </a:r>
          </a:p>
        </p:txBody>
      </p:sp>
      <p:sp>
        <p:nvSpPr>
          <p:cNvPr id="43" name="テキスト ボックス 42">
            <a:extLst>
              <a:ext uri="{FF2B5EF4-FFF2-40B4-BE49-F238E27FC236}">
                <a16:creationId xmlns:a16="http://schemas.microsoft.com/office/drawing/2014/main" id="{C8591BA5-4243-5AF3-E5EF-58A11D113222}"/>
              </a:ext>
            </a:extLst>
          </p:cNvPr>
          <p:cNvSpPr txBox="1"/>
          <p:nvPr/>
        </p:nvSpPr>
        <p:spPr>
          <a:xfrm>
            <a:off x="7371143" y="5169746"/>
            <a:ext cx="2663851" cy="584263"/>
          </a:xfrm>
          <a:prstGeom prst="rect">
            <a:avLst/>
          </a:prstGeom>
          <a:noFill/>
        </p:spPr>
        <p:txBody>
          <a:bodyPr wrap="square" lIns="0" tIns="0" rIns="0" bIns="0" rtlCol="0">
            <a:spAutoFit/>
          </a:bodyPr>
          <a:lstStyle/>
          <a:p>
            <a:pPr algn="ctr">
              <a:lnSpc>
                <a:spcPct val="110000"/>
              </a:lnSpc>
            </a:pPr>
            <a:r>
              <a:rPr kumimoji="1" lang="ja-JP" altLang="en-US" sz="1400" b="1">
                <a:latin typeface="Noto Sans JP Medium" panose="020B0500000000000000" pitchFamily="34" charset="-128"/>
                <a:ea typeface="Noto Sans JP Medium" panose="020B0500000000000000" pitchFamily="34" charset="-128"/>
              </a:rPr>
              <a:t>番組内容は新</a:t>
            </a:r>
            <a:r>
              <a:rPr kumimoji="1" lang="en-US" altLang="ja-JP" sz="1400" b="1" dirty="0">
                <a:latin typeface="Noto Sans JP Medium" panose="020B0500000000000000" pitchFamily="34" charset="-128"/>
                <a:ea typeface="Noto Sans JP Medium" panose="020B0500000000000000" pitchFamily="34" charset="-128"/>
              </a:rPr>
              <a:t>R25</a:t>
            </a:r>
            <a:r>
              <a:rPr kumimoji="1" lang="ja-JP" altLang="en-US" sz="1400" b="1">
                <a:latin typeface="Noto Sans JP Medium" panose="020B0500000000000000" pitchFamily="34" charset="-128"/>
                <a:ea typeface="Noto Sans JP Medium" panose="020B0500000000000000" pitchFamily="34" charset="-128"/>
              </a:rPr>
              <a:t>編集部が</a:t>
            </a:r>
            <a:endParaRPr kumimoji="1" lang="en-US" altLang="ja-JP" sz="1400" b="1" dirty="0">
              <a:latin typeface="Noto Sans JP Medium" panose="020B0500000000000000" pitchFamily="34" charset="-128"/>
              <a:ea typeface="Noto Sans JP Medium" panose="020B0500000000000000" pitchFamily="34" charset="-128"/>
            </a:endParaRPr>
          </a:p>
          <a:p>
            <a:pPr algn="ctr">
              <a:lnSpc>
                <a:spcPct val="110000"/>
              </a:lnSpc>
            </a:pPr>
            <a:r>
              <a:rPr kumimoji="1" lang="ja-JP" altLang="en-US" sz="1400" b="1">
                <a:latin typeface="Noto Sans JP Medium" panose="020B0500000000000000" pitchFamily="34" charset="-128"/>
                <a:ea typeface="Noto Sans JP Medium" panose="020B0500000000000000" pitchFamily="34" charset="-128"/>
              </a:rPr>
              <a:t>プロデュース・撮影を実施</a:t>
            </a:r>
          </a:p>
          <a:p>
            <a:pPr algn="ctr">
              <a:lnSpc>
                <a:spcPct val="110000"/>
              </a:lnSpc>
            </a:pPr>
            <a:r>
              <a:rPr kumimoji="1" lang="en-US" altLang="ja-JP" sz="700" dirty="0">
                <a:latin typeface="Noto Sans JP Medium" panose="020B0500000000000000" pitchFamily="34" charset="-128"/>
                <a:ea typeface="Noto Sans JP Medium" panose="020B0500000000000000" pitchFamily="34" charset="-128"/>
              </a:rPr>
              <a:t>※</a:t>
            </a:r>
            <a:r>
              <a:rPr kumimoji="1" lang="ja-JP" altLang="en-US" sz="700">
                <a:latin typeface="Noto Sans JP Medium" panose="020B0500000000000000" pitchFamily="34" charset="-128"/>
                <a:ea typeface="Noto Sans JP Medium" panose="020B0500000000000000" pitchFamily="34" charset="-128"/>
              </a:rPr>
              <a:t>企画</a:t>
            </a:r>
            <a:r>
              <a:rPr kumimoji="1" lang="en-US" altLang="ja-JP" sz="700" dirty="0">
                <a:latin typeface="Noto Sans JP Medium" panose="020B0500000000000000" pitchFamily="34" charset="-128"/>
                <a:ea typeface="Noto Sans JP Medium" panose="020B0500000000000000" pitchFamily="34" charset="-128"/>
              </a:rPr>
              <a:t>②</a:t>
            </a:r>
            <a:r>
              <a:rPr kumimoji="1" lang="ja-JP" altLang="en-US" sz="700">
                <a:latin typeface="Noto Sans JP Medium" panose="020B0500000000000000" pitchFamily="34" charset="-128"/>
                <a:ea typeface="Noto Sans JP Medium" panose="020B0500000000000000" pitchFamily="34" charset="-128"/>
              </a:rPr>
              <a:t>のキャスティングに関しては別途ご相談ください</a:t>
            </a:r>
          </a:p>
        </p:txBody>
      </p:sp>
      <p:sp>
        <p:nvSpPr>
          <p:cNvPr id="2" name="スライド番号プレースホルダ 3">
            <a:extLst>
              <a:ext uri="{FF2B5EF4-FFF2-40B4-BE49-F238E27FC236}">
                <a16:creationId xmlns:a16="http://schemas.microsoft.com/office/drawing/2014/main" id="{D99A06B7-E102-A2C5-40AC-9A1B47B9DCA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33</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6" name="正方形/長方形 5">
            <a:extLst>
              <a:ext uri="{FF2B5EF4-FFF2-40B4-BE49-F238E27FC236}">
                <a16:creationId xmlns:a16="http://schemas.microsoft.com/office/drawing/2014/main" id="{B2C74E75-1EFC-B1B3-12E3-65BEF420A3E6}"/>
              </a:ext>
            </a:extLst>
          </p:cNvPr>
          <p:cNvSpPr/>
          <p:nvPr/>
        </p:nvSpPr>
        <p:spPr>
          <a:xfrm>
            <a:off x="7783167" y="6444502"/>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April to June 2025 │ </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806421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図 44">
            <a:extLst>
              <a:ext uri="{FF2B5EF4-FFF2-40B4-BE49-F238E27FC236}">
                <a16:creationId xmlns:a16="http://schemas.microsoft.com/office/drawing/2014/main" id="{E851D48C-BAD1-A85D-D049-7400E4EA2BE4}"/>
              </a:ext>
            </a:extLst>
          </p:cNvPr>
          <p:cNvPicPr>
            <a:picLocks noChangeAspect="1"/>
          </p:cNvPicPr>
          <p:nvPr/>
        </p:nvPicPr>
        <p:blipFill>
          <a:blip r:embed="rId3"/>
          <a:stretch>
            <a:fillRect/>
          </a:stretch>
        </p:blipFill>
        <p:spPr>
          <a:xfrm>
            <a:off x="-1" y="-1"/>
            <a:ext cx="5375896" cy="6861600"/>
          </a:xfrm>
          <a:prstGeom prst="rect">
            <a:avLst/>
          </a:prstGeom>
        </p:spPr>
      </p:pic>
      <p:sp>
        <p:nvSpPr>
          <p:cNvPr id="40" name="正方形/長方形 39">
            <a:extLst>
              <a:ext uri="{FF2B5EF4-FFF2-40B4-BE49-F238E27FC236}">
                <a16:creationId xmlns:a16="http://schemas.microsoft.com/office/drawing/2014/main" id="{A40D5F71-5883-66A3-8DF8-ED01361A9DA3}"/>
              </a:ext>
            </a:extLst>
          </p:cNvPr>
          <p:cNvSpPr/>
          <p:nvPr/>
        </p:nvSpPr>
        <p:spPr>
          <a:xfrm>
            <a:off x="5488072" y="140145"/>
            <a:ext cx="6552641" cy="6544079"/>
          </a:xfrm>
          <a:prstGeom prst="rect">
            <a:avLst/>
          </a:prstGeom>
          <a:solidFill>
            <a:schemeClr val="bg1">
              <a:lumMod val="75000"/>
              <a:alpha val="336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F82F1AE1-3790-D4EE-5E3F-60CB1271B7AD}"/>
              </a:ext>
            </a:extLst>
          </p:cNvPr>
          <p:cNvSpPr/>
          <p:nvPr/>
        </p:nvSpPr>
        <p:spPr>
          <a:xfrm>
            <a:off x="5883417" y="2010801"/>
            <a:ext cx="5819711" cy="2154774"/>
          </a:xfrm>
          <a:prstGeom prst="rect">
            <a:avLst/>
          </a:prstGeom>
          <a:solidFill>
            <a:srgbClr val="FD5418">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0A88B514-626F-ECD1-A11E-326F8EF1DD47}"/>
              </a:ext>
            </a:extLst>
          </p:cNvPr>
          <p:cNvSpPr txBox="1"/>
          <p:nvPr/>
        </p:nvSpPr>
        <p:spPr>
          <a:xfrm>
            <a:off x="112176" y="264744"/>
            <a:ext cx="6093618" cy="2557688"/>
          </a:xfrm>
          <a:prstGeom prst="rect">
            <a:avLst/>
          </a:prstGeom>
          <a:noFill/>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TIEU P</a:t>
            </a:r>
            <a:endParaRPr lang="ja-JP" altLang="en-US"/>
          </a:p>
        </p:txBody>
      </p:sp>
      <p:pic>
        <p:nvPicPr>
          <p:cNvPr id="66" name="図 65">
            <a:extLst>
              <a:ext uri="{FF2B5EF4-FFF2-40B4-BE49-F238E27FC236}">
                <a16:creationId xmlns:a16="http://schemas.microsoft.com/office/drawing/2014/main" id="{FB90DCC0-6363-ED62-8DF4-E91E2D11D7A4}"/>
              </a:ext>
            </a:extLst>
          </p:cNvPr>
          <p:cNvPicPr>
            <a:picLocks noChangeAspect="1"/>
          </p:cNvPicPr>
          <p:nvPr/>
        </p:nvPicPr>
        <p:blipFill>
          <a:blip r:embed="rId4"/>
          <a:stretch>
            <a:fillRect/>
          </a:stretch>
        </p:blipFill>
        <p:spPr>
          <a:xfrm>
            <a:off x="2212948" y="365125"/>
            <a:ext cx="12700" cy="190500"/>
          </a:xfrm>
          <a:prstGeom prst="rect">
            <a:avLst/>
          </a:prstGeom>
        </p:spPr>
      </p:pic>
      <p:sp>
        <p:nvSpPr>
          <p:cNvPr id="10" name="テキスト ボックス 9">
            <a:extLst>
              <a:ext uri="{FF2B5EF4-FFF2-40B4-BE49-F238E27FC236}">
                <a16:creationId xmlns:a16="http://schemas.microsoft.com/office/drawing/2014/main" id="{A5D9252F-B88D-84CE-7BE3-9E6DEB2FA265}"/>
              </a:ext>
            </a:extLst>
          </p:cNvPr>
          <p:cNvSpPr txBox="1"/>
          <p:nvPr/>
        </p:nvSpPr>
        <p:spPr>
          <a:xfrm>
            <a:off x="702512" y="170587"/>
            <a:ext cx="6518398" cy="646331"/>
          </a:xfrm>
          <a:prstGeom prst="rect">
            <a:avLst/>
          </a:prstGeom>
          <a:noFill/>
          <a:effectLst/>
        </p:spPr>
        <p:txBody>
          <a:bodyPr wrap="square" rtlCol="0">
            <a:spAutoFit/>
          </a:bodyPr>
          <a:lstStyle/>
          <a:p>
            <a:r>
              <a:rPr lang="ja-JP" altLang="en-US" sz="3600" b="1">
                <a:solidFill>
                  <a:schemeClr val="bg1"/>
                </a:solidFill>
                <a:latin typeface="DIN Alternate" panose="020B0500000000000000" pitchFamily="34" charset="0"/>
                <a:ea typeface="Hiragino Sans W6" panose="020B0400000000000000" pitchFamily="34" charset="-128"/>
              </a:rPr>
              <a:t>ファミ通</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11" name="テキスト ボックス 10">
            <a:extLst>
              <a:ext uri="{FF2B5EF4-FFF2-40B4-BE49-F238E27FC236}">
                <a16:creationId xmlns:a16="http://schemas.microsoft.com/office/drawing/2014/main" id="{787095FD-2C78-00AA-5B69-61B4FA4A8D1E}"/>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特別タイアッププラン</a:t>
            </a:r>
          </a:p>
        </p:txBody>
      </p:sp>
      <p:pic>
        <p:nvPicPr>
          <p:cNvPr id="12" name="図 11" descr="テキスト&#10;&#10;自動的に生成された説明">
            <a:extLst>
              <a:ext uri="{FF2B5EF4-FFF2-40B4-BE49-F238E27FC236}">
                <a16:creationId xmlns:a16="http://schemas.microsoft.com/office/drawing/2014/main" id="{158D1FA1-A875-731F-1624-90A8B3F86D2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pic>
        <p:nvPicPr>
          <p:cNvPr id="4" name="図 3">
            <a:extLst>
              <a:ext uri="{FF2B5EF4-FFF2-40B4-BE49-F238E27FC236}">
                <a16:creationId xmlns:a16="http://schemas.microsoft.com/office/drawing/2014/main" id="{8D99650E-1188-4B36-686A-2F3B03D92D4F}"/>
              </a:ext>
            </a:extLst>
          </p:cNvPr>
          <p:cNvPicPr>
            <a:picLocks noChangeAspect="1"/>
          </p:cNvPicPr>
          <p:nvPr/>
        </p:nvPicPr>
        <p:blipFill>
          <a:blip r:embed="rId6"/>
          <a:stretch>
            <a:fillRect/>
          </a:stretch>
        </p:blipFill>
        <p:spPr>
          <a:xfrm>
            <a:off x="573701" y="2766391"/>
            <a:ext cx="3349794" cy="1407695"/>
          </a:xfrm>
          <a:prstGeom prst="rect">
            <a:avLst/>
          </a:prstGeom>
        </p:spPr>
      </p:pic>
      <p:sp>
        <p:nvSpPr>
          <p:cNvPr id="19" name="テキスト ボックス 18">
            <a:extLst>
              <a:ext uri="{FF2B5EF4-FFF2-40B4-BE49-F238E27FC236}">
                <a16:creationId xmlns:a16="http://schemas.microsoft.com/office/drawing/2014/main" id="{BBF58F12-EBA2-0C00-A20F-C443286E4974}"/>
              </a:ext>
            </a:extLst>
          </p:cNvPr>
          <p:cNvSpPr txBox="1"/>
          <p:nvPr/>
        </p:nvSpPr>
        <p:spPr>
          <a:xfrm>
            <a:off x="761976" y="2979173"/>
            <a:ext cx="1246629"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タイアップ媒体</a:t>
            </a:r>
          </a:p>
        </p:txBody>
      </p:sp>
      <p:sp>
        <p:nvSpPr>
          <p:cNvPr id="22" name="テキスト ボックス 21">
            <a:extLst>
              <a:ext uri="{FF2B5EF4-FFF2-40B4-BE49-F238E27FC236}">
                <a16:creationId xmlns:a16="http://schemas.microsoft.com/office/drawing/2014/main" id="{3DBD9F27-5F13-B890-45AE-30C27BD6FF78}"/>
              </a:ext>
            </a:extLst>
          </p:cNvPr>
          <p:cNvSpPr txBox="1"/>
          <p:nvPr/>
        </p:nvSpPr>
        <p:spPr>
          <a:xfrm>
            <a:off x="761976" y="3445874"/>
            <a:ext cx="1255315" cy="261610"/>
          </a:xfrm>
          <a:prstGeom prst="rect">
            <a:avLst/>
          </a:prstGeom>
          <a:noFill/>
        </p:spPr>
        <p:txBody>
          <a:bodyPr wrap="square" rtlCol="0">
            <a:spAutoFit/>
          </a:bodyPr>
          <a:lstStyle/>
          <a:p>
            <a:pPr algn="dist"/>
            <a:r>
              <a:rPr lang="ja-JP" altLang="en-US" sz="1100" b="1">
                <a:solidFill>
                  <a:schemeClr val="bg1"/>
                </a:solidFill>
                <a:latin typeface="Hiragino Sans W6" panose="020B0400000000000000" pitchFamily="34" charset="-128"/>
                <a:ea typeface="Hiragino Sans W6" panose="020B0400000000000000" pitchFamily="34" charset="-128"/>
              </a:rPr>
              <a:t>実施費用</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23" name="テキスト ボックス 22">
            <a:extLst>
              <a:ext uri="{FF2B5EF4-FFF2-40B4-BE49-F238E27FC236}">
                <a16:creationId xmlns:a16="http://schemas.microsoft.com/office/drawing/2014/main" id="{9E7FFBF3-D206-AB16-7D48-43748BC8BCCE}"/>
              </a:ext>
            </a:extLst>
          </p:cNvPr>
          <p:cNvSpPr txBox="1"/>
          <p:nvPr/>
        </p:nvSpPr>
        <p:spPr>
          <a:xfrm>
            <a:off x="761976" y="4122297"/>
            <a:ext cx="1255315"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制作</a:t>
            </a:r>
          </a:p>
        </p:txBody>
      </p:sp>
      <p:sp>
        <p:nvSpPr>
          <p:cNvPr id="24" name="テキスト ボックス 23">
            <a:extLst>
              <a:ext uri="{FF2B5EF4-FFF2-40B4-BE49-F238E27FC236}">
                <a16:creationId xmlns:a16="http://schemas.microsoft.com/office/drawing/2014/main" id="{B88FA2D9-C114-C8CE-446C-31F4E3C935C5}"/>
              </a:ext>
            </a:extLst>
          </p:cNvPr>
          <p:cNvSpPr txBox="1"/>
          <p:nvPr/>
        </p:nvSpPr>
        <p:spPr>
          <a:xfrm>
            <a:off x="761976" y="4375991"/>
            <a:ext cx="1246629"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動画尺</a:t>
            </a:r>
          </a:p>
        </p:txBody>
      </p:sp>
      <p:sp>
        <p:nvSpPr>
          <p:cNvPr id="33" name="テキスト ボックス 32">
            <a:extLst>
              <a:ext uri="{FF2B5EF4-FFF2-40B4-BE49-F238E27FC236}">
                <a16:creationId xmlns:a16="http://schemas.microsoft.com/office/drawing/2014/main" id="{5BB651DB-DA56-5A9A-7EB7-BB2D72EF1986}"/>
              </a:ext>
            </a:extLst>
          </p:cNvPr>
          <p:cNvSpPr txBox="1"/>
          <p:nvPr/>
        </p:nvSpPr>
        <p:spPr>
          <a:xfrm>
            <a:off x="761976" y="4624110"/>
            <a:ext cx="1237943"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基本構成</a:t>
            </a:r>
          </a:p>
        </p:txBody>
      </p:sp>
      <p:sp>
        <p:nvSpPr>
          <p:cNvPr id="34" name="テキスト ボックス 33">
            <a:extLst>
              <a:ext uri="{FF2B5EF4-FFF2-40B4-BE49-F238E27FC236}">
                <a16:creationId xmlns:a16="http://schemas.microsoft.com/office/drawing/2014/main" id="{92E17140-634A-9341-FA10-D8C10E3D6608}"/>
              </a:ext>
            </a:extLst>
          </p:cNvPr>
          <p:cNvSpPr txBox="1"/>
          <p:nvPr/>
        </p:nvSpPr>
        <p:spPr>
          <a:xfrm>
            <a:off x="1972357" y="4189051"/>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5" name="テキスト ボックス 34">
            <a:extLst>
              <a:ext uri="{FF2B5EF4-FFF2-40B4-BE49-F238E27FC236}">
                <a16:creationId xmlns:a16="http://schemas.microsoft.com/office/drawing/2014/main" id="{6CB5C03B-E92D-02B0-60D1-5CF6BE91E730}"/>
              </a:ext>
            </a:extLst>
          </p:cNvPr>
          <p:cNvSpPr txBox="1"/>
          <p:nvPr/>
        </p:nvSpPr>
        <p:spPr>
          <a:xfrm>
            <a:off x="1972357" y="303398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6" name="テキスト ボックス 45">
            <a:extLst>
              <a:ext uri="{FF2B5EF4-FFF2-40B4-BE49-F238E27FC236}">
                <a16:creationId xmlns:a16="http://schemas.microsoft.com/office/drawing/2014/main" id="{3CCD5FFE-3A7D-4410-41B8-5D33453CB933}"/>
              </a:ext>
            </a:extLst>
          </p:cNvPr>
          <p:cNvSpPr txBox="1"/>
          <p:nvPr/>
        </p:nvSpPr>
        <p:spPr>
          <a:xfrm>
            <a:off x="2113421" y="3873605"/>
            <a:ext cx="3798768" cy="222048"/>
          </a:xfrm>
          <a:prstGeom prst="rect">
            <a:avLst/>
          </a:prstGeom>
          <a:noFill/>
        </p:spPr>
        <p:txBody>
          <a:bodyPr wrap="square" lIns="0" tIns="0" rIns="0" bIns="0" rtlCol="0">
            <a:spAutoFit/>
          </a:bodyPr>
          <a:lstStyle/>
          <a:p>
            <a:pPr>
              <a:lnSpc>
                <a:spcPct val="110000"/>
              </a:lnSpc>
            </a:pPr>
            <a:r>
              <a:rPr lang="ja-JP" altLang="en-US" sz="1200" b="1">
                <a:solidFill>
                  <a:schemeClr val="bg1"/>
                </a:solidFill>
                <a:latin typeface="Hiragino Sans W6" panose="020B0400000000000000" pitchFamily="34" charset="-128"/>
                <a:ea typeface="Hiragino Sans W6" panose="020B0400000000000000" pitchFamily="34" charset="-128"/>
              </a:rPr>
              <a:t>パッケージ特別価格　</a:t>
            </a:r>
            <a:r>
              <a:rPr lang="en-US" altLang="ja-JP" sz="1400" b="1" dirty="0">
                <a:solidFill>
                  <a:schemeClr val="bg1"/>
                </a:solidFill>
                <a:latin typeface="Hiragino Sans W6" panose="020B0400000000000000" pitchFamily="34" charset="-128"/>
                <a:ea typeface="Hiragino Sans W6" panose="020B0400000000000000" pitchFamily="34" charset="-128"/>
              </a:rPr>
              <a:t>3</a:t>
            </a:r>
            <a:r>
              <a:rPr kumimoji="1" lang="en-US" altLang="ja-JP" sz="1400" b="1" dirty="0">
                <a:solidFill>
                  <a:schemeClr val="bg1"/>
                </a:solidFill>
                <a:latin typeface="Hiragino Sans W6" panose="020B0400000000000000" pitchFamily="34" charset="-128"/>
                <a:ea typeface="Hiragino Sans W6" panose="020B0400000000000000" pitchFamily="34" charset="-128"/>
              </a:rPr>
              <a:t>00</a:t>
            </a:r>
            <a:r>
              <a:rPr kumimoji="1" lang="ja-JP" altLang="en-US" sz="1400" b="1">
                <a:solidFill>
                  <a:schemeClr val="bg1"/>
                </a:solidFill>
                <a:latin typeface="Hiragino Sans W6" panose="020B0400000000000000" pitchFamily="34" charset="-128"/>
                <a:ea typeface="Hiragino Sans W6" panose="020B0400000000000000" pitchFamily="34" charset="-128"/>
              </a:rPr>
              <a:t>万円</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47" name="テキスト ボックス 46">
            <a:extLst>
              <a:ext uri="{FF2B5EF4-FFF2-40B4-BE49-F238E27FC236}">
                <a16:creationId xmlns:a16="http://schemas.microsoft.com/office/drawing/2014/main" id="{F52BE79F-6EE4-A608-014B-03076D366E59}"/>
              </a:ext>
            </a:extLst>
          </p:cNvPr>
          <p:cNvSpPr txBox="1"/>
          <p:nvPr/>
        </p:nvSpPr>
        <p:spPr>
          <a:xfrm>
            <a:off x="1972357" y="4454251"/>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8" name="テキスト ボックス 47">
            <a:extLst>
              <a:ext uri="{FF2B5EF4-FFF2-40B4-BE49-F238E27FC236}">
                <a16:creationId xmlns:a16="http://schemas.microsoft.com/office/drawing/2014/main" id="{4C730A1E-6699-B238-9406-CE02D501AC2D}"/>
              </a:ext>
            </a:extLst>
          </p:cNvPr>
          <p:cNvSpPr txBox="1"/>
          <p:nvPr/>
        </p:nvSpPr>
        <p:spPr>
          <a:xfrm>
            <a:off x="2143850" y="4162691"/>
            <a:ext cx="3323161" cy="178703"/>
          </a:xfrm>
          <a:prstGeom prst="rect">
            <a:avLst/>
          </a:prstGeom>
          <a:noFill/>
        </p:spPr>
        <p:txBody>
          <a:bodyPr wrap="square" lIns="0" tIns="0" rIns="0" bIns="0" rtlCol="0">
            <a:spAutoFit/>
          </a:bodyPr>
          <a:lstStyle/>
          <a:p>
            <a:pPr>
              <a:lnSpc>
                <a:spcPct val="110000"/>
              </a:lnSpc>
            </a:pPr>
            <a:r>
              <a:rPr kumimoji="1" lang="en-US" altLang="ja-JP" sz="1100" b="1" dirty="0">
                <a:solidFill>
                  <a:schemeClr val="bg1"/>
                </a:solidFill>
                <a:latin typeface="Hiragino Sans W6" panose="020B0400000000000000" pitchFamily="34" charset="-128"/>
                <a:ea typeface="Hiragino Sans W6" panose="020B0400000000000000" pitchFamily="34" charset="-128"/>
              </a:rPr>
              <a:t>BREAK</a:t>
            </a:r>
            <a:r>
              <a:rPr kumimoji="1" lang="ja-JP" altLang="en-US" sz="1100" b="1">
                <a:solidFill>
                  <a:schemeClr val="bg1"/>
                </a:solidFill>
                <a:latin typeface="Hiragino Sans W6" panose="020B0400000000000000" pitchFamily="34" charset="-128"/>
                <a:ea typeface="Hiragino Sans W6" panose="020B0400000000000000" pitchFamily="34" charset="-128"/>
              </a:rPr>
              <a:t>用動画（</a:t>
            </a:r>
            <a:r>
              <a:rPr kumimoji="1" lang="en-US" altLang="ja-JP" sz="1100" b="1" dirty="0">
                <a:solidFill>
                  <a:schemeClr val="bg1"/>
                </a:solidFill>
                <a:latin typeface="Hiragino Sans W6" panose="020B0400000000000000" pitchFamily="34" charset="-128"/>
                <a:ea typeface="Hiragino Sans W6" panose="020B0400000000000000" pitchFamily="34" charset="-128"/>
              </a:rPr>
              <a:t>30</a:t>
            </a:r>
            <a:r>
              <a:rPr kumimoji="1" lang="ja-JP" altLang="en-US" sz="1100" b="1">
                <a:solidFill>
                  <a:schemeClr val="bg1"/>
                </a:solidFill>
                <a:latin typeface="Hiragino Sans W6" panose="020B0400000000000000" pitchFamily="34" charset="-128"/>
                <a:ea typeface="Hiragino Sans W6" panose="020B0400000000000000" pitchFamily="34" charset="-128"/>
              </a:rPr>
              <a:t>秒</a:t>
            </a:r>
            <a:r>
              <a:rPr kumimoji="1" lang="en-US" altLang="ja-JP" sz="1100" b="1" dirty="0">
                <a:solidFill>
                  <a:schemeClr val="bg1"/>
                </a:solidFill>
                <a:latin typeface="Hiragino Sans W6" panose="020B0400000000000000" pitchFamily="34" charset="-128"/>
                <a:ea typeface="Hiragino Sans W6" panose="020B0400000000000000" pitchFamily="34" charset="-128"/>
              </a:rPr>
              <a:t>×1</a:t>
            </a:r>
            <a:r>
              <a:rPr kumimoji="1" lang="ja-JP" altLang="en-US" sz="1100" b="1">
                <a:solidFill>
                  <a:schemeClr val="bg1"/>
                </a:solidFill>
                <a:latin typeface="Hiragino Sans W6" panose="020B0400000000000000" pitchFamily="34" charset="-128"/>
                <a:ea typeface="Hiragino Sans W6" panose="020B0400000000000000" pitchFamily="34" charset="-128"/>
              </a:rPr>
              <a:t>パターン）</a:t>
            </a:r>
            <a:endParaRPr kumimoji="1" lang="en-US" altLang="ja-JP" sz="1100" b="1" dirty="0">
              <a:solidFill>
                <a:schemeClr val="bg1"/>
              </a:solidFill>
              <a:latin typeface="Hiragino Sans W6" panose="020B0400000000000000" pitchFamily="34" charset="-128"/>
              <a:ea typeface="Hiragino Sans W6" panose="020B0400000000000000" pitchFamily="34" charset="-128"/>
            </a:endParaRPr>
          </a:p>
        </p:txBody>
      </p:sp>
      <p:sp>
        <p:nvSpPr>
          <p:cNvPr id="50" name="テキスト ボックス 49">
            <a:extLst>
              <a:ext uri="{FF2B5EF4-FFF2-40B4-BE49-F238E27FC236}">
                <a16:creationId xmlns:a16="http://schemas.microsoft.com/office/drawing/2014/main" id="{BBAACD7E-9B92-87F4-372D-1D25D241832A}"/>
              </a:ext>
            </a:extLst>
          </p:cNvPr>
          <p:cNvSpPr txBox="1"/>
          <p:nvPr/>
        </p:nvSpPr>
        <p:spPr>
          <a:xfrm>
            <a:off x="2143850" y="4418655"/>
            <a:ext cx="3323161" cy="174471"/>
          </a:xfrm>
          <a:prstGeom prst="rect">
            <a:avLst/>
          </a:prstGeom>
          <a:noFill/>
        </p:spPr>
        <p:txBody>
          <a:bodyPr wrap="square" lIns="0" tIns="0" rIns="0" bIns="0" rtlCol="0">
            <a:spAutoFit/>
          </a:bodyPr>
          <a:lstStyle/>
          <a:p>
            <a:pPr>
              <a:lnSpc>
                <a:spcPct val="110000"/>
              </a:lnSpc>
            </a:pPr>
            <a:r>
              <a:rPr lang="ja-JP" altLang="en-US" sz="1100" b="1">
                <a:solidFill>
                  <a:schemeClr val="bg1"/>
                </a:solidFill>
                <a:latin typeface="Hiragino Sans W6" panose="020B0400000000000000" pitchFamily="34" charset="-128"/>
                <a:ea typeface="Hiragino Sans W6" panose="020B0400000000000000" pitchFamily="34" charset="-128"/>
              </a:rPr>
              <a:t>最大</a:t>
            </a:r>
            <a:r>
              <a:rPr lang="en-US" altLang="ja-JP" sz="1100" b="1" dirty="0">
                <a:solidFill>
                  <a:schemeClr val="bg1"/>
                </a:solidFill>
                <a:latin typeface="Hiragino Sans W6" panose="020B0400000000000000" pitchFamily="34" charset="-128"/>
                <a:ea typeface="Hiragino Sans W6" panose="020B0400000000000000" pitchFamily="34" charset="-128"/>
              </a:rPr>
              <a:t> 30 </a:t>
            </a:r>
            <a:r>
              <a:rPr lang="ja-JP" altLang="en-US" sz="1100" b="1">
                <a:solidFill>
                  <a:schemeClr val="bg1"/>
                </a:solidFill>
                <a:latin typeface="Hiragino Sans W6" panose="020B0400000000000000" pitchFamily="34" charset="-128"/>
                <a:ea typeface="Hiragino Sans W6" panose="020B0400000000000000" pitchFamily="34" charset="-128"/>
              </a:rPr>
              <a:t>秒（</a:t>
            </a:r>
            <a:r>
              <a:rPr lang="en-US" altLang="ja-JP" sz="1100" b="1" dirty="0">
                <a:solidFill>
                  <a:schemeClr val="bg1"/>
                </a:solidFill>
                <a:latin typeface="Hiragino Sans W6" panose="020B0400000000000000" pitchFamily="34" charset="-128"/>
                <a:ea typeface="Hiragino Sans W6" panose="020B0400000000000000" pitchFamily="34" charset="-128"/>
              </a:rPr>
              <a:t>BREAK</a:t>
            </a:r>
            <a:r>
              <a:rPr lang="ja-JP" altLang="en-US" sz="1100" b="1">
                <a:solidFill>
                  <a:schemeClr val="bg1"/>
                </a:solidFill>
                <a:latin typeface="Hiragino Sans W6" panose="020B0400000000000000" pitchFamily="34" charset="-128"/>
                <a:ea typeface="Hiragino Sans W6" panose="020B0400000000000000" pitchFamily="34" charset="-128"/>
              </a:rPr>
              <a:t>掲載枠）</a:t>
            </a:r>
          </a:p>
        </p:txBody>
      </p:sp>
      <p:sp>
        <p:nvSpPr>
          <p:cNvPr id="53" name="テキスト ボックス 52">
            <a:extLst>
              <a:ext uri="{FF2B5EF4-FFF2-40B4-BE49-F238E27FC236}">
                <a16:creationId xmlns:a16="http://schemas.microsoft.com/office/drawing/2014/main" id="{2128491D-6AE8-79C5-5108-1035A2BE991A}"/>
              </a:ext>
            </a:extLst>
          </p:cNvPr>
          <p:cNvSpPr txBox="1"/>
          <p:nvPr/>
        </p:nvSpPr>
        <p:spPr>
          <a:xfrm>
            <a:off x="1972357" y="4672241"/>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54" name="テキスト ボックス 53">
            <a:extLst>
              <a:ext uri="{FF2B5EF4-FFF2-40B4-BE49-F238E27FC236}">
                <a16:creationId xmlns:a16="http://schemas.microsoft.com/office/drawing/2014/main" id="{337E15CE-EA2E-D4D5-6DEA-92AF9A8D5690}"/>
              </a:ext>
            </a:extLst>
          </p:cNvPr>
          <p:cNvSpPr txBox="1"/>
          <p:nvPr/>
        </p:nvSpPr>
        <p:spPr>
          <a:xfrm>
            <a:off x="2143850" y="4665662"/>
            <a:ext cx="3232045" cy="545727"/>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Noto Sans JP Medium" panose="020B0500000000000000" pitchFamily="34" charset="-128"/>
                <a:ea typeface="Noto Sans JP Medium" panose="020B0500000000000000" pitchFamily="34" charset="-128"/>
              </a:rPr>
              <a:t>タイトルコール</a:t>
            </a:r>
            <a:r>
              <a:rPr kumimoji="1" lang="en-US" altLang="ja-JP" sz="1100" dirty="0">
                <a:solidFill>
                  <a:schemeClr val="bg1"/>
                </a:solidFill>
                <a:latin typeface="Noto Sans JP Medium" panose="020B0500000000000000" pitchFamily="34" charset="-128"/>
                <a:ea typeface="Noto Sans JP Medium" panose="020B0500000000000000" pitchFamily="34" charset="-128"/>
              </a:rPr>
              <a:t>(5</a:t>
            </a:r>
            <a:r>
              <a:rPr kumimoji="1" lang="ja-JP" altLang="en-US" sz="1100">
                <a:solidFill>
                  <a:schemeClr val="bg1"/>
                </a:solidFill>
                <a:latin typeface="Noto Sans JP Medium" panose="020B0500000000000000" pitchFamily="34" charset="-128"/>
                <a:ea typeface="Noto Sans JP Medium" panose="020B0500000000000000" pitchFamily="34" charset="-128"/>
              </a:rPr>
              <a:t>秒</a:t>
            </a:r>
            <a:r>
              <a:rPr kumimoji="1" lang="en-US" altLang="ja-JP" sz="1100" dirty="0">
                <a:solidFill>
                  <a:schemeClr val="bg1"/>
                </a:solidFill>
                <a:latin typeface="Noto Sans JP Medium" panose="020B0500000000000000" pitchFamily="34" charset="-128"/>
                <a:ea typeface="Noto Sans JP Medium" panose="020B0500000000000000" pitchFamily="34" charset="-128"/>
              </a:rPr>
              <a:t>)</a:t>
            </a:r>
          </a:p>
          <a:p>
            <a:pPr>
              <a:lnSpc>
                <a:spcPct val="110000"/>
              </a:lnSpc>
            </a:pPr>
            <a:r>
              <a:rPr kumimoji="1" lang="ja-JP" altLang="en-US" sz="1100">
                <a:solidFill>
                  <a:schemeClr val="bg1"/>
                </a:solidFill>
                <a:latin typeface="Noto Sans JP Medium" panose="020B0500000000000000" pitchFamily="34" charset="-128"/>
                <a:ea typeface="Noto Sans JP Medium" panose="020B0500000000000000" pitchFamily="34" charset="-128"/>
              </a:rPr>
              <a:t>ファミ通スタッフによるゲーム紹介</a:t>
            </a:r>
            <a:r>
              <a:rPr kumimoji="1" lang="en-US" altLang="ja-JP" sz="1100" dirty="0">
                <a:solidFill>
                  <a:schemeClr val="bg1"/>
                </a:solidFill>
                <a:latin typeface="Noto Sans JP Medium" panose="020B0500000000000000" pitchFamily="34" charset="-128"/>
                <a:ea typeface="Noto Sans JP Medium" panose="020B0500000000000000" pitchFamily="34" charset="-128"/>
              </a:rPr>
              <a:t>/</a:t>
            </a:r>
            <a:r>
              <a:rPr kumimoji="1" lang="ja-JP" altLang="en-US" sz="1100">
                <a:solidFill>
                  <a:schemeClr val="bg1"/>
                </a:solidFill>
                <a:latin typeface="Noto Sans JP Medium" panose="020B0500000000000000" pitchFamily="34" charset="-128"/>
                <a:ea typeface="Noto Sans JP Medium" panose="020B0500000000000000" pitchFamily="34" charset="-128"/>
              </a:rPr>
              <a:t>プレイ</a:t>
            </a:r>
            <a:r>
              <a:rPr kumimoji="1" lang="en-US" altLang="ja-JP" sz="1100" dirty="0">
                <a:solidFill>
                  <a:schemeClr val="bg1"/>
                </a:solidFill>
                <a:latin typeface="Noto Sans JP Medium" panose="020B0500000000000000" pitchFamily="34" charset="-128"/>
                <a:ea typeface="Noto Sans JP Medium" panose="020B0500000000000000" pitchFamily="34" charset="-128"/>
              </a:rPr>
              <a:t>(20</a:t>
            </a:r>
            <a:r>
              <a:rPr kumimoji="1" lang="ja-JP" altLang="en-US" sz="1100">
                <a:solidFill>
                  <a:schemeClr val="bg1"/>
                </a:solidFill>
                <a:latin typeface="Noto Sans JP Medium" panose="020B0500000000000000" pitchFamily="34" charset="-128"/>
                <a:ea typeface="Noto Sans JP Medium" panose="020B0500000000000000" pitchFamily="34" charset="-128"/>
              </a:rPr>
              <a:t>秒</a:t>
            </a:r>
            <a:r>
              <a:rPr kumimoji="1" lang="en-US" altLang="ja-JP" sz="1100" dirty="0">
                <a:solidFill>
                  <a:schemeClr val="bg1"/>
                </a:solidFill>
                <a:latin typeface="Noto Sans JP Medium" panose="020B0500000000000000" pitchFamily="34" charset="-128"/>
                <a:ea typeface="Noto Sans JP Medium" panose="020B0500000000000000" pitchFamily="34" charset="-128"/>
              </a:rPr>
              <a:t>)</a:t>
            </a:r>
          </a:p>
          <a:p>
            <a:pPr>
              <a:lnSpc>
                <a:spcPct val="110000"/>
              </a:lnSpc>
            </a:pPr>
            <a:r>
              <a:rPr lang="ja-JP" altLang="en-US" sz="1100">
                <a:solidFill>
                  <a:schemeClr val="bg1"/>
                </a:solidFill>
                <a:latin typeface="Noto Sans JP Medium" panose="020B0500000000000000" pitchFamily="34" charset="-128"/>
                <a:ea typeface="Noto Sans JP Medium" panose="020B0500000000000000" pitchFamily="34" charset="-128"/>
              </a:rPr>
              <a:t>まとめ</a:t>
            </a:r>
            <a:r>
              <a:rPr lang="en-US" altLang="ja-JP" sz="1100" dirty="0">
                <a:solidFill>
                  <a:schemeClr val="bg1"/>
                </a:solidFill>
                <a:latin typeface="Noto Sans JP Medium" panose="020B0500000000000000" pitchFamily="34" charset="-128"/>
                <a:ea typeface="Noto Sans JP Medium" panose="020B0500000000000000" pitchFamily="34" charset="-128"/>
              </a:rPr>
              <a:t>/</a:t>
            </a:r>
            <a:r>
              <a:rPr lang="ja-JP" altLang="en-US" sz="1100">
                <a:solidFill>
                  <a:schemeClr val="bg1"/>
                </a:solidFill>
                <a:latin typeface="Noto Sans JP Medium" panose="020B0500000000000000" pitchFamily="34" charset="-128"/>
                <a:ea typeface="Noto Sans JP Medium" panose="020B0500000000000000" pitchFamily="34" charset="-128"/>
              </a:rPr>
              <a:t>告知</a:t>
            </a:r>
            <a:r>
              <a:rPr lang="en-US" altLang="ja-JP" sz="1100" dirty="0">
                <a:solidFill>
                  <a:schemeClr val="bg1"/>
                </a:solidFill>
                <a:latin typeface="Noto Sans JP Medium" panose="020B0500000000000000" pitchFamily="34" charset="-128"/>
                <a:ea typeface="Noto Sans JP Medium" panose="020B0500000000000000" pitchFamily="34" charset="-128"/>
              </a:rPr>
              <a:t>(5</a:t>
            </a:r>
            <a:r>
              <a:rPr lang="ja-JP" altLang="en-US" sz="1100">
                <a:solidFill>
                  <a:schemeClr val="bg1"/>
                </a:solidFill>
                <a:latin typeface="Noto Sans JP Medium" panose="020B0500000000000000" pitchFamily="34" charset="-128"/>
                <a:ea typeface="Noto Sans JP Medium" panose="020B0500000000000000" pitchFamily="34" charset="-128"/>
              </a:rPr>
              <a:t>秒</a:t>
            </a:r>
            <a:r>
              <a:rPr lang="en-US" altLang="ja-JP" sz="1100" dirty="0">
                <a:solidFill>
                  <a:schemeClr val="bg1"/>
                </a:solidFill>
                <a:latin typeface="Noto Sans JP Medium" panose="020B0500000000000000" pitchFamily="34" charset="-128"/>
                <a:ea typeface="Noto Sans JP Medium" panose="020B0500000000000000" pitchFamily="34" charset="-128"/>
              </a:rPr>
              <a:t>)</a:t>
            </a:r>
            <a:endParaRPr kumimoji="1" lang="ja-JP" altLang="en" sz="1100">
              <a:solidFill>
                <a:schemeClr val="bg1"/>
              </a:solidFill>
              <a:latin typeface="Noto Sans JP Medium" panose="020B0500000000000000" pitchFamily="34" charset="-128"/>
              <a:ea typeface="Noto Sans JP Medium" panose="020B0500000000000000" pitchFamily="34" charset="-128"/>
            </a:endParaRPr>
          </a:p>
        </p:txBody>
      </p:sp>
      <p:sp>
        <p:nvSpPr>
          <p:cNvPr id="55" name="テキスト ボックス 54">
            <a:extLst>
              <a:ext uri="{FF2B5EF4-FFF2-40B4-BE49-F238E27FC236}">
                <a16:creationId xmlns:a16="http://schemas.microsoft.com/office/drawing/2014/main" id="{28B19587-3583-FF51-D488-72345442EE04}"/>
              </a:ext>
            </a:extLst>
          </p:cNvPr>
          <p:cNvSpPr txBox="1"/>
          <p:nvPr/>
        </p:nvSpPr>
        <p:spPr>
          <a:xfrm>
            <a:off x="761976" y="3219531"/>
            <a:ext cx="1255846"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掲載期間</a:t>
            </a:r>
          </a:p>
        </p:txBody>
      </p:sp>
      <p:sp>
        <p:nvSpPr>
          <p:cNvPr id="85" name="テキスト ボックス 84">
            <a:extLst>
              <a:ext uri="{FF2B5EF4-FFF2-40B4-BE49-F238E27FC236}">
                <a16:creationId xmlns:a16="http://schemas.microsoft.com/office/drawing/2014/main" id="{8B7555C9-6EEE-4B91-E22F-2475A4C121E2}"/>
              </a:ext>
            </a:extLst>
          </p:cNvPr>
          <p:cNvSpPr txBox="1"/>
          <p:nvPr/>
        </p:nvSpPr>
        <p:spPr>
          <a:xfrm>
            <a:off x="1972357" y="3259120"/>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90" name="テキスト ボックス 89">
            <a:extLst>
              <a:ext uri="{FF2B5EF4-FFF2-40B4-BE49-F238E27FC236}">
                <a16:creationId xmlns:a16="http://schemas.microsoft.com/office/drawing/2014/main" id="{766D8F15-CDBC-C662-6E31-56A6D3B87BC8}"/>
              </a:ext>
            </a:extLst>
          </p:cNvPr>
          <p:cNvSpPr txBox="1"/>
          <p:nvPr/>
        </p:nvSpPr>
        <p:spPr>
          <a:xfrm>
            <a:off x="2143850" y="3269059"/>
            <a:ext cx="2448000" cy="174471"/>
          </a:xfrm>
          <a:prstGeom prst="rect">
            <a:avLst/>
          </a:prstGeom>
          <a:noFill/>
        </p:spPr>
        <p:txBody>
          <a:bodyPr wrap="square" lIns="0" tIns="0" rIns="0" bIns="0" rtlCol="0">
            <a:spAutoFit/>
          </a:bodyPr>
          <a:lstStyle/>
          <a:p>
            <a:pPr>
              <a:lnSpc>
                <a:spcPct val="110000"/>
              </a:lnSpc>
            </a:pPr>
            <a:r>
              <a:rPr lang="en-US" altLang="ja-JP" sz="1100" b="1" dirty="0">
                <a:solidFill>
                  <a:schemeClr val="bg1"/>
                </a:solidFill>
                <a:latin typeface="Hiragino Sans W6" panose="020B0400000000000000" pitchFamily="34" charset="-128"/>
                <a:ea typeface="Hiragino Sans W6" panose="020B0400000000000000" pitchFamily="34" charset="-128"/>
              </a:rPr>
              <a:t>2</a:t>
            </a:r>
            <a:r>
              <a:rPr kumimoji="1" lang="ja-JP" altLang="en-US" sz="1100" b="1">
                <a:solidFill>
                  <a:schemeClr val="bg1"/>
                </a:solidFill>
                <a:latin typeface="Hiragino Sans W6" panose="020B0400000000000000" pitchFamily="34" charset="-128"/>
                <a:ea typeface="Hiragino Sans W6" panose="020B0400000000000000" pitchFamily="34" charset="-128"/>
              </a:rPr>
              <a:t>週間</a:t>
            </a:r>
            <a:r>
              <a:rPr kumimoji="1" lang="en-US" altLang="ja-JP" sz="1100" b="1" dirty="0">
                <a:solidFill>
                  <a:schemeClr val="bg1"/>
                </a:solidFill>
                <a:latin typeface="Hiragino Sans W6" panose="020B0400000000000000" pitchFamily="34" charset="-128"/>
                <a:ea typeface="Hiragino Sans W6" panose="020B0400000000000000" pitchFamily="34" charset="-128"/>
              </a:rPr>
              <a:t> </a:t>
            </a:r>
            <a:r>
              <a:rPr kumimoji="1" lang="ja-JP" altLang="en-US" sz="1100" b="1">
                <a:solidFill>
                  <a:schemeClr val="bg1"/>
                </a:solidFill>
                <a:latin typeface="Hiragino Sans W6" panose="020B0400000000000000" pitchFamily="34" charset="-128"/>
                <a:ea typeface="Hiragino Sans W6" panose="020B0400000000000000" pitchFamily="34" charset="-128"/>
              </a:rPr>
              <a:t> </a:t>
            </a:r>
            <a:r>
              <a:rPr kumimoji="1" lang="en-US" altLang="ja-JP" sz="1100" b="1" dirty="0">
                <a:solidFill>
                  <a:schemeClr val="bg1"/>
                </a:solidFill>
                <a:latin typeface="Hiragino Sans W6" panose="020B0400000000000000" pitchFamily="34" charset="-128"/>
                <a:ea typeface="Hiragino Sans W6" panose="020B0400000000000000" pitchFamily="34" charset="-128"/>
              </a:rPr>
              <a:t>※BREAK</a:t>
            </a:r>
            <a:r>
              <a:rPr kumimoji="1" lang="ja-JP" altLang="en-US" sz="1100" b="1">
                <a:solidFill>
                  <a:schemeClr val="bg1"/>
                </a:solidFill>
                <a:latin typeface="Hiragino Sans W6" panose="020B0400000000000000" pitchFamily="34" charset="-128"/>
                <a:ea typeface="Hiragino Sans W6" panose="020B0400000000000000" pitchFamily="34" charset="-128"/>
              </a:rPr>
              <a:t>配信期間に準ずる　</a:t>
            </a:r>
          </a:p>
        </p:txBody>
      </p:sp>
      <p:sp>
        <p:nvSpPr>
          <p:cNvPr id="139" name="テキスト ボックス 138">
            <a:extLst>
              <a:ext uri="{FF2B5EF4-FFF2-40B4-BE49-F238E27FC236}">
                <a16:creationId xmlns:a16="http://schemas.microsoft.com/office/drawing/2014/main" id="{EF9C8B25-D368-FB1E-F545-694DFAA718BC}"/>
              </a:ext>
            </a:extLst>
          </p:cNvPr>
          <p:cNvSpPr txBox="1"/>
          <p:nvPr/>
        </p:nvSpPr>
        <p:spPr>
          <a:xfrm>
            <a:off x="1972357" y="3514872"/>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141" name="テキスト ボックス 140">
            <a:extLst>
              <a:ext uri="{FF2B5EF4-FFF2-40B4-BE49-F238E27FC236}">
                <a16:creationId xmlns:a16="http://schemas.microsoft.com/office/drawing/2014/main" id="{5E3CAA17-4F60-FCA5-6B44-AE5F0BB9F7FB}"/>
              </a:ext>
            </a:extLst>
          </p:cNvPr>
          <p:cNvSpPr txBox="1"/>
          <p:nvPr/>
        </p:nvSpPr>
        <p:spPr>
          <a:xfrm>
            <a:off x="667689" y="1210116"/>
            <a:ext cx="4876996" cy="1041311"/>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日本最大級のゲームメディア</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「ファミ通」編集部による</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番組風動画制作付きパッケージ</a:t>
            </a:r>
          </a:p>
        </p:txBody>
      </p:sp>
      <p:pic>
        <p:nvPicPr>
          <p:cNvPr id="7" name="図 6" descr="挿絵, 抽象 が含まれている画像&#10;&#10;自動的に生成された説明">
            <a:extLst>
              <a:ext uri="{FF2B5EF4-FFF2-40B4-BE49-F238E27FC236}">
                <a16:creationId xmlns:a16="http://schemas.microsoft.com/office/drawing/2014/main" id="{AB73C5AA-85E9-DB20-0F39-C5F3D6DEB03B}"/>
              </a:ext>
            </a:extLst>
          </p:cNvPr>
          <p:cNvPicPr>
            <a:picLocks noChangeAspect="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57546" y="2956882"/>
            <a:ext cx="704201" cy="283901"/>
          </a:xfrm>
          <a:prstGeom prst="rect">
            <a:avLst/>
          </a:prstGeom>
        </p:spPr>
      </p:pic>
      <p:sp>
        <p:nvSpPr>
          <p:cNvPr id="9" name="テキスト ボックス 8">
            <a:extLst>
              <a:ext uri="{FF2B5EF4-FFF2-40B4-BE49-F238E27FC236}">
                <a16:creationId xmlns:a16="http://schemas.microsoft.com/office/drawing/2014/main" id="{12B4B6B9-4366-392E-DD30-085115B5D373}"/>
              </a:ext>
            </a:extLst>
          </p:cNvPr>
          <p:cNvSpPr txBox="1"/>
          <p:nvPr/>
        </p:nvSpPr>
        <p:spPr>
          <a:xfrm>
            <a:off x="761976" y="5451681"/>
            <a:ext cx="1237943"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二次利用</a:t>
            </a:r>
          </a:p>
        </p:txBody>
      </p:sp>
      <p:sp>
        <p:nvSpPr>
          <p:cNvPr id="15" name="テキスト ボックス 14">
            <a:extLst>
              <a:ext uri="{FF2B5EF4-FFF2-40B4-BE49-F238E27FC236}">
                <a16:creationId xmlns:a16="http://schemas.microsoft.com/office/drawing/2014/main" id="{9204D9F9-37F1-3D18-8891-0363757EF044}"/>
              </a:ext>
            </a:extLst>
          </p:cNvPr>
          <p:cNvSpPr txBox="1"/>
          <p:nvPr/>
        </p:nvSpPr>
        <p:spPr>
          <a:xfrm>
            <a:off x="1972357" y="5499812"/>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16" name="テキスト ボックス 15">
            <a:extLst>
              <a:ext uri="{FF2B5EF4-FFF2-40B4-BE49-F238E27FC236}">
                <a16:creationId xmlns:a16="http://schemas.microsoft.com/office/drawing/2014/main" id="{C64517BD-F67B-D222-01D1-82A0AB1DB7B3}"/>
              </a:ext>
            </a:extLst>
          </p:cNvPr>
          <p:cNvSpPr txBox="1"/>
          <p:nvPr/>
        </p:nvSpPr>
        <p:spPr>
          <a:xfrm>
            <a:off x="2143850" y="5493233"/>
            <a:ext cx="2884492" cy="173317"/>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Noto Sans JP Medium" panose="020B0500000000000000" pitchFamily="34" charset="-128"/>
                <a:ea typeface="Noto Sans JP Medium" panose="020B0500000000000000" pitchFamily="34" charset="-128"/>
              </a:rPr>
              <a:t>二次利用費</a:t>
            </a:r>
            <a:r>
              <a:rPr kumimoji="1" lang="en-US" altLang="ja-JP" sz="1100" dirty="0">
                <a:solidFill>
                  <a:schemeClr val="bg1"/>
                </a:solidFill>
                <a:latin typeface="Noto Sans JP Medium" panose="020B0500000000000000" pitchFamily="34" charset="-128"/>
                <a:ea typeface="Noto Sans JP Medium" panose="020B0500000000000000" pitchFamily="34" charset="-128"/>
              </a:rPr>
              <a:t>40</a:t>
            </a:r>
            <a:r>
              <a:rPr kumimoji="1" lang="ja-JP" altLang="en-US" sz="1100">
                <a:solidFill>
                  <a:schemeClr val="bg1"/>
                </a:solidFill>
                <a:latin typeface="Noto Sans JP Medium" panose="020B0500000000000000" pitchFamily="34" charset="-128"/>
                <a:ea typeface="Noto Sans JP Medium" panose="020B0500000000000000" pitchFamily="34" charset="-128"/>
              </a:rPr>
              <a:t>万円</a:t>
            </a:r>
            <a:r>
              <a:rPr kumimoji="1" lang="en-US" altLang="ja-JP" sz="1100" dirty="0">
                <a:solidFill>
                  <a:schemeClr val="bg1"/>
                </a:solidFill>
                <a:latin typeface="Noto Sans JP Medium" panose="020B0500000000000000" pitchFamily="34" charset="-128"/>
                <a:ea typeface="Noto Sans JP Medium" panose="020B0500000000000000" pitchFamily="34" charset="-128"/>
              </a:rPr>
              <a:t>(N)〜</a:t>
            </a:r>
            <a:r>
              <a:rPr kumimoji="1" lang="ja-JP" altLang="en-US" sz="1100">
                <a:solidFill>
                  <a:schemeClr val="bg1"/>
                </a:solidFill>
                <a:latin typeface="Noto Sans JP Medium" panose="020B0500000000000000" pitchFamily="34" charset="-128"/>
                <a:ea typeface="Noto Sans JP Medium" panose="020B0500000000000000" pitchFamily="34" charset="-128"/>
              </a:rPr>
              <a:t>　使用可能期間 </a:t>
            </a:r>
            <a:r>
              <a:rPr kumimoji="1" lang="en-US" altLang="ja-JP" sz="1100" dirty="0">
                <a:solidFill>
                  <a:schemeClr val="bg1"/>
                </a:solidFill>
                <a:latin typeface="Noto Sans JP Medium" panose="020B0500000000000000" pitchFamily="34" charset="-128"/>
                <a:ea typeface="Noto Sans JP Medium" panose="020B0500000000000000" pitchFamily="34" charset="-128"/>
              </a:rPr>
              <a:t>3</a:t>
            </a:r>
            <a:r>
              <a:rPr kumimoji="1" lang="ja-JP" altLang="en-US" sz="1100">
                <a:solidFill>
                  <a:schemeClr val="bg1"/>
                </a:solidFill>
                <a:latin typeface="Noto Sans JP Medium" panose="020B0500000000000000" pitchFamily="34" charset="-128"/>
                <a:ea typeface="Noto Sans JP Medium" panose="020B0500000000000000" pitchFamily="34" charset="-128"/>
              </a:rPr>
              <a:t>ヶ月</a:t>
            </a:r>
          </a:p>
        </p:txBody>
      </p:sp>
      <p:sp>
        <p:nvSpPr>
          <p:cNvPr id="17" name="テキスト ボックス 16">
            <a:extLst>
              <a:ext uri="{FF2B5EF4-FFF2-40B4-BE49-F238E27FC236}">
                <a16:creationId xmlns:a16="http://schemas.microsoft.com/office/drawing/2014/main" id="{26C0884F-41A5-0B10-D8AE-1FA0874B4A76}"/>
              </a:ext>
            </a:extLst>
          </p:cNvPr>
          <p:cNvSpPr txBox="1"/>
          <p:nvPr/>
        </p:nvSpPr>
        <p:spPr>
          <a:xfrm>
            <a:off x="761976" y="5211875"/>
            <a:ext cx="1237943"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申込期限</a:t>
            </a:r>
          </a:p>
        </p:txBody>
      </p:sp>
      <p:sp>
        <p:nvSpPr>
          <p:cNvPr id="18" name="テキスト ボックス 17">
            <a:extLst>
              <a:ext uri="{FF2B5EF4-FFF2-40B4-BE49-F238E27FC236}">
                <a16:creationId xmlns:a16="http://schemas.microsoft.com/office/drawing/2014/main" id="{10F57CF9-B199-898F-C7A4-12E840D48E56}"/>
              </a:ext>
            </a:extLst>
          </p:cNvPr>
          <p:cNvSpPr txBox="1"/>
          <p:nvPr/>
        </p:nvSpPr>
        <p:spPr>
          <a:xfrm>
            <a:off x="1972357" y="5260006"/>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0" name="テキスト ボックス 19">
            <a:extLst>
              <a:ext uri="{FF2B5EF4-FFF2-40B4-BE49-F238E27FC236}">
                <a16:creationId xmlns:a16="http://schemas.microsoft.com/office/drawing/2014/main" id="{6E8BE020-2D9C-2F17-70C8-EA0BF4447025}"/>
              </a:ext>
            </a:extLst>
          </p:cNvPr>
          <p:cNvSpPr txBox="1"/>
          <p:nvPr/>
        </p:nvSpPr>
        <p:spPr>
          <a:xfrm>
            <a:off x="2143850" y="5253427"/>
            <a:ext cx="2884492" cy="173317"/>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Noto Sans JP Medium" panose="020B0500000000000000" pitchFamily="34" charset="-128"/>
                <a:ea typeface="Noto Sans JP Medium" panose="020B0500000000000000" pitchFamily="34" charset="-128"/>
              </a:rPr>
              <a:t>放映開始の</a:t>
            </a:r>
            <a:r>
              <a:rPr kumimoji="1" lang="en-US" altLang="ja-JP" sz="1100" dirty="0">
                <a:solidFill>
                  <a:schemeClr val="bg1"/>
                </a:solidFill>
                <a:latin typeface="Noto Sans JP Medium" panose="020B0500000000000000" pitchFamily="34" charset="-128"/>
                <a:ea typeface="Noto Sans JP Medium" panose="020B0500000000000000" pitchFamily="34" charset="-128"/>
              </a:rPr>
              <a:t>45</a:t>
            </a:r>
            <a:r>
              <a:rPr kumimoji="1" lang="ja-JP" altLang="en-US" sz="1100">
                <a:solidFill>
                  <a:schemeClr val="bg1"/>
                </a:solidFill>
                <a:latin typeface="Noto Sans JP Medium" panose="020B0500000000000000" pitchFamily="34" charset="-128"/>
                <a:ea typeface="Noto Sans JP Medium" panose="020B0500000000000000" pitchFamily="34" charset="-128"/>
              </a:rPr>
              <a:t>営業日前まで</a:t>
            </a:r>
          </a:p>
        </p:txBody>
      </p:sp>
      <p:sp>
        <p:nvSpPr>
          <p:cNvPr id="25" name="テキスト ボックス 24">
            <a:extLst>
              <a:ext uri="{FF2B5EF4-FFF2-40B4-BE49-F238E27FC236}">
                <a16:creationId xmlns:a16="http://schemas.microsoft.com/office/drawing/2014/main" id="{5DEB2C94-C5E7-C77A-C13D-F2DAFDFC41C0}"/>
              </a:ext>
            </a:extLst>
          </p:cNvPr>
          <p:cNvSpPr txBox="1"/>
          <p:nvPr/>
        </p:nvSpPr>
        <p:spPr>
          <a:xfrm>
            <a:off x="761976" y="5770655"/>
            <a:ext cx="1237943"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備考</a:t>
            </a:r>
          </a:p>
        </p:txBody>
      </p:sp>
      <p:sp>
        <p:nvSpPr>
          <p:cNvPr id="26" name="テキスト ボックス 25">
            <a:extLst>
              <a:ext uri="{FF2B5EF4-FFF2-40B4-BE49-F238E27FC236}">
                <a16:creationId xmlns:a16="http://schemas.microsoft.com/office/drawing/2014/main" id="{AEB40A9E-EE6F-A1D7-DFFC-AD6C06D87190}"/>
              </a:ext>
            </a:extLst>
          </p:cNvPr>
          <p:cNvSpPr txBox="1"/>
          <p:nvPr/>
        </p:nvSpPr>
        <p:spPr>
          <a:xfrm>
            <a:off x="1972357" y="5818786"/>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7" name="テキスト ボックス 26">
            <a:extLst>
              <a:ext uri="{FF2B5EF4-FFF2-40B4-BE49-F238E27FC236}">
                <a16:creationId xmlns:a16="http://schemas.microsoft.com/office/drawing/2014/main" id="{F87CEADC-FFD5-AB57-3DCD-870BEA9D3191}"/>
              </a:ext>
            </a:extLst>
          </p:cNvPr>
          <p:cNvSpPr txBox="1"/>
          <p:nvPr/>
        </p:nvSpPr>
        <p:spPr>
          <a:xfrm>
            <a:off x="2143850" y="5812207"/>
            <a:ext cx="2884492" cy="918136"/>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Noto Sans JP Medium" panose="020B0500000000000000" pitchFamily="34" charset="-128"/>
                <a:ea typeface="Noto Sans JP Medium" panose="020B0500000000000000" pitchFamily="34" charset="-128"/>
              </a:rPr>
              <a:t>制作付きパッケージのため、お申し込み直後よりキャンセル費用が発生いたします。</a:t>
            </a:r>
            <a:endParaRPr kumimoji="1" lang="en-US" altLang="ja-JP" sz="1100" dirty="0">
              <a:solidFill>
                <a:schemeClr val="bg1"/>
              </a:solidFill>
              <a:latin typeface="Noto Sans JP Medium" panose="020B0500000000000000" pitchFamily="34" charset="-128"/>
              <a:ea typeface="Noto Sans JP Medium" panose="020B0500000000000000" pitchFamily="34" charset="-128"/>
            </a:endParaRPr>
          </a:p>
          <a:p>
            <a:pPr>
              <a:lnSpc>
                <a:spcPct val="110000"/>
              </a:lnSpc>
            </a:pPr>
            <a:r>
              <a:rPr kumimoji="1" lang="ja-JP" altLang="en-US" sz="1100">
                <a:solidFill>
                  <a:schemeClr val="bg1"/>
                </a:solidFill>
                <a:latin typeface="Noto Sans JP Medium" panose="020B0500000000000000" pitchFamily="34" charset="-128"/>
                <a:ea typeface="Noto Sans JP Medium" panose="020B0500000000000000" pitchFamily="34" charset="-128"/>
              </a:rPr>
              <a:t>（申込後</a:t>
            </a:r>
            <a:r>
              <a:rPr kumimoji="1" lang="en-US" altLang="ja-JP" sz="1100" dirty="0">
                <a:solidFill>
                  <a:schemeClr val="bg1"/>
                </a:solidFill>
                <a:latin typeface="Noto Sans JP Medium" panose="020B0500000000000000" pitchFamily="34" charset="-128"/>
                <a:ea typeface="Noto Sans JP Medium" panose="020B0500000000000000" pitchFamily="34" charset="-128"/>
              </a:rPr>
              <a:t>〜</a:t>
            </a:r>
            <a:r>
              <a:rPr kumimoji="1" lang="ja-JP" altLang="en-US" sz="1100">
                <a:solidFill>
                  <a:schemeClr val="bg1"/>
                </a:solidFill>
                <a:latin typeface="Noto Sans JP Medium" panose="020B0500000000000000" pitchFamily="34" charset="-128"/>
                <a:ea typeface="Noto Sans JP Medium" panose="020B0500000000000000" pitchFamily="34" charset="-128"/>
              </a:rPr>
              <a:t>撮影前：</a:t>
            </a:r>
            <a:r>
              <a:rPr kumimoji="1" lang="en-US" altLang="ja-JP" sz="1100" dirty="0">
                <a:solidFill>
                  <a:schemeClr val="bg1"/>
                </a:solidFill>
                <a:latin typeface="Noto Sans JP Medium" panose="020B0500000000000000" pitchFamily="34" charset="-128"/>
                <a:ea typeface="Noto Sans JP Medium" panose="020B0500000000000000" pitchFamily="34" charset="-128"/>
              </a:rPr>
              <a:t>50% </a:t>
            </a:r>
            <a:r>
              <a:rPr kumimoji="1" lang="ja-JP" altLang="en-US" sz="1100">
                <a:solidFill>
                  <a:schemeClr val="bg1"/>
                </a:solidFill>
                <a:latin typeface="Noto Sans JP Medium" panose="020B0500000000000000" pitchFamily="34" charset="-128"/>
                <a:ea typeface="Noto Sans JP Medium" panose="020B0500000000000000" pitchFamily="34" charset="-128"/>
              </a:rPr>
              <a:t>、撮影後</a:t>
            </a:r>
            <a:r>
              <a:rPr kumimoji="1" lang="en-US" altLang="ja-JP" sz="1100" dirty="0">
                <a:solidFill>
                  <a:schemeClr val="bg1"/>
                </a:solidFill>
                <a:latin typeface="Noto Sans JP Medium" panose="020B0500000000000000" pitchFamily="34" charset="-128"/>
                <a:ea typeface="Noto Sans JP Medium" panose="020B0500000000000000" pitchFamily="34" charset="-128"/>
              </a:rPr>
              <a:t>:100%</a:t>
            </a:r>
            <a:r>
              <a:rPr kumimoji="1" lang="ja-JP" altLang="en-US" sz="1100">
                <a:solidFill>
                  <a:schemeClr val="bg1"/>
                </a:solidFill>
                <a:latin typeface="Noto Sans JP Medium" panose="020B0500000000000000" pitchFamily="34" charset="-128"/>
                <a:ea typeface="Noto Sans JP Medium" panose="020B0500000000000000" pitchFamily="34" charset="-128"/>
              </a:rPr>
              <a:t>）</a:t>
            </a:r>
          </a:p>
          <a:p>
            <a:pPr>
              <a:lnSpc>
                <a:spcPct val="110000"/>
              </a:lnSpc>
            </a:pPr>
            <a:r>
              <a:rPr kumimoji="1" lang="ja-JP" altLang="en-US" sz="1100">
                <a:solidFill>
                  <a:schemeClr val="bg1"/>
                </a:solidFill>
                <a:latin typeface="Noto Sans JP Medium" panose="020B0500000000000000" pitchFamily="34" charset="-128"/>
                <a:ea typeface="Noto Sans JP Medium" panose="020B0500000000000000" pitchFamily="34" charset="-128"/>
              </a:rPr>
              <a:t>基本構成以外の内容に関しては制作費要相談となります。</a:t>
            </a:r>
          </a:p>
        </p:txBody>
      </p:sp>
      <p:pic>
        <p:nvPicPr>
          <p:cNvPr id="14" name="図 13">
            <a:extLst>
              <a:ext uri="{FF2B5EF4-FFF2-40B4-BE49-F238E27FC236}">
                <a16:creationId xmlns:a16="http://schemas.microsoft.com/office/drawing/2014/main" id="{49111076-8273-5DFD-C452-F8323ACCEC9A}"/>
              </a:ext>
            </a:extLst>
          </p:cNvPr>
          <p:cNvPicPr>
            <a:picLocks noChangeAspect="1"/>
          </p:cNvPicPr>
          <p:nvPr/>
        </p:nvPicPr>
        <p:blipFill>
          <a:blip r:embed="rId8"/>
          <a:stretch>
            <a:fillRect/>
          </a:stretch>
        </p:blipFill>
        <p:spPr>
          <a:xfrm>
            <a:off x="6279618" y="2336637"/>
            <a:ext cx="2663851" cy="1491756"/>
          </a:xfrm>
          <a:prstGeom prst="rect">
            <a:avLst/>
          </a:prstGeom>
        </p:spPr>
      </p:pic>
      <p:sp>
        <p:nvSpPr>
          <p:cNvPr id="21" name="テキスト ボックス 20">
            <a:extLst>
              <a:ext uri="{FF2B5EF4-FFF2-40B4-BE49-F238E27FC236}">
                <a16:creationId xmlns:a16="http://schemas.microsoft.com/office/drawing/2014/main" id="{D549B91E-9170-5D38-00E8-AC8A0596F3DB}"/>
              </a:ext>
            </a:extLst>
          </p:cNvPr>
          <p:cNvSpPr txBox="1"/>
          <p:nvPr/>
        </p:nvSpPr>
        <p:spPr>
          <a:xfrm>
            <a:off x="6664445" y="529392"/>
            <a:ext cx="5739245" cy="584775"/>
          </a:xfrm>
          <a:prstGeom prst="rect">
            <a:avLst/>
          </a:prstGeom>
          <a:noFill/>
        </p:spPr>
        <p:txBody>
          <a:bodyPr wrap="square">
            <a:spAutoFit/>
          </a:bodyPr>
          <a:lstStyle/>
          <a:p>
            <a:r>
              <a:rPr lang="ja-JP" altLang="en-US" sz="1600" b="1">
                <a:solidFill>
                  <a:srgbClr val="FD5418"/>
                </a:solidFill>
                <a:latin typeface="Hiragino Sans W6" panose="020B0400000000000000" pitchFamily="34" charset="-128"/>
                <a:ea typeface="Hiragino Sans W6" panose="020B0400000000000000" pitchFamily="34" charset="-128"/>
              </a:rPr>
              <a:t>長年のゲームメディア運営で培ったノウハウと、</a:t>
            </a:r>
          </a:p>
          <a:p>
            <a:r>
              <a:rPr lang="ja-JP" altLang="en-US" sz="1600" b="1">
                <a:solidFill>
                  <a:srgbClr val="FD5418"/>
                </a:solidFill>
                <a:latin typeface="Hiragino Sans W6" panose="020B0400000000000000" pitchFamily="34" charset="-128"/>
                <a:ea typeface="Hiragino Sans W6" panose="020B0400000000000000" pitchFamily="34" charset="-128"/>
              </a:rPr>
              <a:t>数多くの動画、生放送を制作してきた実績をフル活用</a:t>
            </a:r>
          </a:p>
        </p:txBody>
      </p:sp>
      <p:sp>
        <p:nvSpPr>
          <p:cNvPr id="28" name="角丸四角形 27">
            <a:extLst>
              <a:ext uri="{FF2B5EF4-FFF2-40B4-BE49-F238E27FC236}">
                <a16:creationId xmlns:a16="http://schemas.microsoft.com/office/drawing/2014/main" id="{AEA76A8F-C1A3-E244-DA2F-9817EFFE401D}"/>
              </a:ext>
            </a:extLst>
          </p:cNvPr>
          <p:cNvSpPr/>
          <p:nvPr/>
        </p:nvSpPr>
        <p:spPr>
          <a:xfrm>
            <a:off x="6040939" y="1590775"/>
            <a:ext cx="1708923" cy="290946"/>
          </a:xfrm>
          <a:prstGeom prst="roundRect">
            <a:avLst>
              <a:gd name="adj" fmla="val 50000"/>
            </a:avLst>
          </a:prstGeom>
          <a:solidFill>
            <a:srgbClr val="FD54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a:latin typeface="Hiragino Sans W6" panose="020B0400000000000000" pitchFamily="34" charset="-128"/>
                <a:ea typeface="Hiragino Sans W6" panose="020B0400000000000000" pitchFamily="34" charset="-128"/>
              </a:rPr>
              <a:t>実機プレイ</a:t>
            </a:r>
            <a:endParaRPr kumimoji="1" lang="ja-JP" altLang="en-US" sz="1200" b="1">
              <a:latin typeface="Hiragino Sans W6" panose="020B0400000000000000" pitchFamily="34" charset="-128"/>
              <a:ea typeface="Hiragino Sans W6" panose="020B0400000000000000" pitchFamily="34" charset="-128"/>
            </a:endParaRPr>
          </a:p>
        </p:txBody>
      </p:sp>
      <p:sp>
        <p:nvSpPr>
          <p:cNvPr id="36" name="角丸四角形 35">
            <a:extLst>
              <a:ext uri="{FF2B5EF4-FFF2-40B4-BE49-F238E27FC236}">
                <a16:creationId xmlns:a16="http://schemas.microsoft.com/office/drawing/2014/main" id="{C3D344BA-1575-EEDF-B14F-A6EB8336910F}"/>
              </a:ext>
            </a:extLst>
          </p:cNvPr>
          <p:cNvSpPr/>
          <p:nvPr/>
        </p:nvSpPr>
        <p:spPr>
          <a:xfrm>
            <a:off x="7902980" y="1590775"/>
            <a:ext cx="1708923" cy="290946"/>
          </a:xfrm>
          <a:prstGeom prst="roundRect">
            <a:avLst>
              <a:gd name="adj" fmla="val 50000"/>
            </a:avLst>
          </a:prstGeom>
          <a:solidFill>
            <a:srgbClr val="FD54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a:latin typeface="Hiragino Sans W6" panose="020B0400000000000000" pitchFamily="34" charset="-128"/>
                <a:ea typeface="Hiragino Sans W6" panose="020B0400000000000000" pitchFamily="34" charset="-128"/>
              </a:rPr>
              <a:t>レビュー</a:t>
            </a:r>
            <a:endParaRPr kumimoji="1" lang="ja-JP" altLang="en-US" sz="1200" b="1">
              <a:latin typeface="Hiragino Sans W6" panose="020B0400000000000000" pitchFamily="34" charset="-128"/>
              <a:ea typeface="Hiragino Sans W6" panose="020B0400000000000000" pitchFamily="34" charset="-128"/>
            </a:endParaRPr>
          </a:p>
        </p:txBody>
      </p:sp>
      <p:sp>
        <p:nvSpPr>
          <p:cNvPr id="37" name="角丸四角形 36">
            <a:extLst>
              <a:ext uri="{FF2B5EF4-FFF2-40B4-BE49-F238E27FC236}">
                <a16:creationId xmlns:a16="http://schemas.microsoft.com/office/drawing/2014/main" id="{7B1BED2D-9D1E-733A-9AC7-8826D26494EA}"/>
              </a:ext>
            </a:extLst>
          </p:cNvPr>
          <p:cNvSpPr/>
          <p:nvPr/>
        </p:nvSpPr>
        <p:spPr>
          <a:xfrm>
            <a:off x="9868785" y="1590775"/>
            <a:ext cx="1708923" cy="290946"/>
          </a:xfrm>
          <a:prstGeom prst="roundRect">
            <a:avLst>
              <a:gd name="adj" fmla="val 50000"/>
            </a:avLst>
          </a:prstGeom>
          <a:solidFill>
            <a:srgbClr val="FD54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a:latin typeface="Hiragino Sans W6" panose="020B0400000000000000" pitchFamily="34" charset="-128"/>
                <a:ea typeface="Hiragino Sans W6" panose="020B0400000000000000" pitchFamily="34" charset="-128"/>
              </a:rPr>
              <a:t>ゲーム紹介</a:t>
            </a:r>
            <a:endParaRPr kumimoji="1" lang="ja-JP" altLang="en-US" sz="1200" b="1">
              <a:latin typeface="Hiragino Sans W6" panose="020B0400000000000000" pitchFamily="34" charset="-128"/>
              <a:ea typeface="Hiragino Sans W6" panose="020B0400000000000000" pitchFamily="34" charset="-128"/>
            </a:endParaRPr>
          </a:p>
        </p:txBody>
      </p:sp>
      <p:sp>
        <p:nvSpPr>
          <p:cNvPr id="38" name="テキスト ボックス 37">
            <a:extLst>
              <a:ext uri="{FF2B5EF4-FFF2-40B4-BE49-F238E27FC236}">
                <a16:creationId xmlns:a16="http://schemas.microsoft.com/office/drawing/2014/main" id="{FF2F1D4C-B41F-99E9-930D-9E83512FDDFE}"/>
              </a:ext>
            </a:extLst>
          </p:cNvPr>
          <p:cNvSpPr txBox="1"/>
          <p:nvPr/>
        </p:nvSpPr>
        <p:spPr>
          <a:xfrm>
            <a:off x="6037662" y="2047931"/>
            <a:ext cx="889987" cy="261610"/>
          </a:xfrm>
          <a:prstGeom prst="rect">
            <a:avLst/>
          </a:prstGeom>
          <a:noFill/>
        </p:spPr>
        <p:txBody>
          <a:bodyPr wrap="none" rtlCol="0">
            <a:spAutoFit/>
          </a:bodyPr>
          <a:lstStyle/>
          <a:p>
            <a:r>
              <a:rPr kumimoji="1" lang="ja-JP" altLang="en-US" sz="1100" b="1">
                <a:latin typeface="Hiragino Sans W6" panose="020B0400000000000000" pitchFamily="34" charset="-128"/>
                <a:ea typeface="Hiragino Sans W6" panose="020B0400000000000000" pitchFamily="34" charset="-128"/>
              </a:rPr>
              <a:t>▽イメージ</a:t>
            </a:r>
          </a:p>
        </p:txBody>
      </p:sp>
      <p:grpSp>
        <p:nvGrpSpPr>
          <p:cNvPr id="51" name="グループ化 50">
            <a:extLst>
              <a:ext uri="{FF2B5EF4-FFF2-40B4-BE49-F238E27FC236}">
                <a16:creationId xmlns:a16="http://schemas.microsoft.com/office/drawing/2014/main" id="{4103DAF1-FEBB-F94D-471A-354E9C784021}"/>
              </a:ext>
            </a:extLst>
          </p:cNvPr>
          <p:cNvGrpSpPr/>
          <p:nvPr/>
        </p:nvGrpSpPr>
        <p:grpSpPr>
          <a:xfrm>
            <a:off x="6386191" y="4499611"/>
            <a:ext cx="4991061" cy="1921986"/>
            <a:chOff x="6492344" y="1574059"/>
            <a:chExt cx="5134636" cy="3403586"/>
          </a:xfrm>
        </p:grpSpPr>
        <p:sp>
          <p:nvSpPr>
            <p:cNvPr id="56" name="正方形/長方形 55">
              <a:extLst>
                <a:ext uri="{FF2B5EF4-FFF2-40B4-BE49-F238E27FC236}">
                  <a16:creationId xmlns:a16="http://schemas.microsoft.com/office/drawing/2014/main" id="{174CA77C-5CE9-99D8-E53F-2300F66C38D9}"/>
                </a:ext>
              </a:extLst>
            </p:cNvPr>
            <p:cNvSpPr/>
            <p:nvPr/>
          </p:nvSpPr>
          <p:spPr>
            <a:xfrm>
              <a:off x="10994947" y="2000186"/>
              <a:ext cx="565921" cy="2977459"/>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Hiragino Sans W6" panose="020B0400000000000000" pitchFamily="34" charset="-128"/>
                <a:ea typeface="Hiragino Sans W6" panose="020B0400000000000000" pitchFamily="34" charset="-128"/>
              </a:endParaRPr>
            </a:p>
          </p:txBody>
        </p:sp>
        <p:sp>
          <p:nvSpPr>
            <p:cNvPr id="61" name="テキスト ボックス 60">
              <a:extLst>
                <a:ext uri="{FF2B5EF4-FFF2-40B4-BE49-F238E27FC236}">
                  <a16:creationId xmlns:a16="http://schemas.microsoft.com/office/drawing/2014/main" id="{13BA721D-53CD-AD93-710D-8F6366592467}"/>
                </a:ext>
              </a:extLst>
            </p:cNvPr>
            <p:cNvSpPr txBox="1"/>
            <p:nvPr/>
          </p:nvSpPr>
          <p:spPr>
            <a:xfrm>
              <a:off x="8679942" y="1708493"/>
              <a:ext cx="356209" cy="245264"/>
            </a:xfrm>
            <a:prstGeom prst="rect">
              <a:avLst/>
            </a:prstGeom>
            <a:noFill/>
          </p:spPr>
          <p:txBody>
            <a:bodyPr wrap="none" lIns="0" tIns="0" rIns="0" bIns="0" rtlCol="0">
              <a:spAutoFit/>
            </a:bodyPr>
            <a:lstStyle/>
            <a:p>
              <a:pPr algn="ctr">
                <a:spcBef>
                  <a:spcPts val="700"/>
                </a:spcBef>
              </a:pPr>
              <a:r>
                <a:rPr lang="ja-JP" altLang="en-US" sz="900" b="1">
                  <a:solidFill>
                    <a:schemeClr val="bg1"/>
                  </a:solidFill>
                  <a:latin typeface="Hiragino Sans W6" panose="020B0400000000000000" pitchFamily="34" charset="-128"/>
                  <a:ea typeface="Hiragino Sans W6" panose="020B0400000000000000" pitchFamily="34" charset="-128"/>
                </a:rPr>
                <a:t>制　作</a:t>
              </a:r>
              <a:endParaRPr lang="en-US" altLang="ja-JP" sz="900" b="1" dirty="0">
                <a:solidFill>
                  <a:schemeClr val="bg1"/>
                </a:solidFill>
                <a:latin typeface="Hiragino Sans W6" panose="020B0400000000000000" pitchFamily="34" charset="-128"/>
                <a:ea typeface="Hiragino Sans W6" panose="020B0400000000000000" pitchFamily="34" charset="-128"/>
              </a:endParaRPr>
            </a:p>
          </p:txBody>
        </p:sp>
        <p:sp>
          <p:nvSpPr>
            <p:cNvPr id="64" name="テキスト ボックス 63">
              <a:extLst>
                <a:ext uri="{FF2B5EF4-FFF2-40B4-BE49-F238E27FC236}">
                  <a16:creationId xmlns:a16="http://schemas.microsoft.com/office/drawing/2014/main" id="{ED1CFD6B-0B1F-22BC-B5A3-41F0352359B8}"/>
                </a:ext>
              </a:extLst>
            </p:cNvPr>
            <p:cNvSpPr txBox="1"/>
            <p:nvPr/>
          </p:nvSpPr>
          <p:spPr>
            <a:xfrm>
              <a:off x="10653105" y="1709322"/>
              <a:ext cx="870735" cy="245264"/>
            </a:xfrm>
            <a:prstGeom prst="rect">
              <a:avLst/>
            </a:prstGeom>
            <a:noFill/>
          </p:spPr>
          <p:txBody>
            <a:bodyPr wrap="none" lIns="0" tIns="0" rIns="0" bIns="0" rtlCol="0">
              <a:spAutoFit/>
            </a:bodyPr>
            <a:lstStyle/>
            <a:p>
              <a:pPr algn="ctr">
                <a:spcBef>
                  <a:spcPts val="700"/>
                </a:spcBef>
              </a:pPr>
              <a:r>
                <a:rPr lang="ja-JP" altLang="en-US" sz="900" b="1">
                  <a:solidFill>
                    <a:schemeClr val="bg1"/>
                  </a:solidFill>
                  <a:latin typeface="Hiragino Sans W6" panose="020B0400000000000000" pitchFamily="34" charset="-128"/>
                  <a:ea typeface="Hiragino Sans W6" panose="020B0400000000000000" pitchFamily="34" charset="-128"/>
                </a:rPr>
                <a:t>放映</a:t>
              </a:r>
              <a:r>
                <a:rPr lang="en-US" altLang="ja-JP" sz="900" b="1" dirty="0">
                  <a:solidFill>
                    <a:schemeClr val="bg1"/>
                  </a:solidFill>
                  <a:latin typeface="Hiragino Sans W6" panose="020B0400000000000000" pitchFamily="34" charset="-128"/>
                  <a:ea typeface="Hiragino Sans W6" panose="020B0400000000000000" pitchFamily="34" charset="-128"/>
                </a:rPr>
                <a:t> 〜</a:t>
              </a:r>
              <a:r>
                <a:rPr lang="ja-JP" altLang="en-US" sz="900" b="1">
                  <a:solidFill>
                    <a:schemeClr val="bg1"/>
                  </a:solidFill>
                  <a:latin typeface="Hiragino Sans W6" panose="020B0400000000000000" pitchFamily="34" charset="-128"/>
                  <a:ea typeface="Hiragino Sans W6" panose="020B0400000000000000" pitchFamily="34" charset="-128"/>
                </a:rPr>
                <a:t>レビュー</a:t>
              </a:r>
              <a:endParaRPr lang="en-US" altLang="ja-JP" sz="900" b="1" dirty="0">
                <a:solidFill>
                  <a:schemeClr val="bg1"/>
                </a:solidFill>
                <a:latin typeface="Hiragino Sans W6" panose="020B0400000000000000" pitchFamily="34" charset="-128"/>
                <a:ea typeface="Hiragino Sans W6" panose="020B0400000000000000" pitchFamily="34" charset="-128"/>
              </a:endParaRPr>
            </a:p>
          </p:txBody>
        </p:sp>
        <p:sp>
          <p:nvSpPr>
            <p:cNvPr id="65" name="テキスト ボックス 64">
              <a:extLst>
                <a:ext uri="{FF2B5EF4-FFF2-40B4-BE49-F238E27FC236}">
                  <a16:creationId xmlns:a16="http://schemas.microsoft.com/office/drawing/2014/main" id="{E8CE811B-96B9-875B-E8AC-4A8BF198041E}"/>
                </a:ext>
              </a:extLst>
            </p:cNvPr>
            <p:cNvSpPr txBox="1"/>
            <p:nvPr/>
          </p:nvSpPr>
          <p:spPr>
            <a:xfrm>
              <a:off x="11247227" y="2504945"/>
              <a:ext cx="158315" cy="1720593"/>
            </a:xfrm>
            <a:prstGeom prst="rect">
              <a:avLst/>
            </a:prstGeom>
            <a:noFill/>
          </p:spPr>
          <p:txBody>
            <a:bodyPr vert="eaVert" wrap="square" lIns="0" tIns="0" rIns="0" bIns="0" rtlCol="0">
              <a:spAutoFit/>
            </a:bodyPr>
            <a:lstStyle/>
            <a:p>
              <a:pPr algn="dist">
                <a:spcBef>
                  <a:spcPts val="700"/>
                </a:spcBef>
              </a:pPr>
              <a:r>
                <a:rPr lang="ja-JP" altLang="en-US" sz="1000" b="1">
                  <a:latin typeface="Hiragino Sans W6" panose="020B0400000000000000" pitchFamily="34" charset="-128"/>
                  <a:ea typeface="Hiragino Sans W6" panose="020B0400000000000000" pitchFamily="34" charset="-128"/>
                </a:rPr>
                <a:t>レポ　ト提出</a:t>
              </a:r>
              <a:endParaRPr lang="en-US" altLang="ja-JP" sz="1000" b="1" dirty="0">
                <a:latin typeface="Hiragino Sans W6" panose="020B0400000000000000" pitchFamily="34" charset="-128"/>
                <a:ea typeface="Hiragino Sans W6" panose="020B0400000000000000" pitchFamily="34" charset="-128"/>
              </a:endParaRPr>
            </a:p>
          </p:txBody>
        </p:sp>
        <p:sp>
          <p:nvSpPr>
            <p:cNvPr id="68" name="平行四辺形 67">
              <a:extLst>
                <a:ext uri="{FF2B5EF4-FFF2-40B4-BE49-F238E27FC236}">
                  <a16:creationId xmlns:a16="http://schemas.microsoft.com/office/drawing/2014/main" id="{16868417-27FF-5F21-FB07-9C9E105EFEC8}"/>
                </a:ext>
              </a:extLst>
            </p:cNvPr>
            <p:cNvSpPr/>
            <p:nvPr/>
          </p:nvSpPr>
          <p:spPr>
            <a:xfrm>
              <a:off x="6492344" y="1574059"/>
              <a:ext cx="858732" cy="343995"/>
            </a:xfrm>
            <a:prstGeom prst="parallelogram">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a:latin typeface="Hiragino Sans W6" panose="020B0400000000000000" pitchFamily="34" charset="-128"/>
                  <a:ea typeface="Hiragino Sans W6" panose="020B0400000000000000" pitchFamily="34" charset="-128"/>
                </a:rPr>
                <a:t>オリエン</a:t>
              </a:r>
            </a:p>
          </p:txBody>
        </p:sp>
        <p:sp>
          <p:nvSpPr>
            <p:cNvPr id="69" name="平行四辺形 68">
              <a:extLst>
                <a:ext uri="{FF2B5EF4-FFF2-40B4-BE49-F238E27FC236}">
                  <a16:creationId xmlns:a16="http://schemas.microsoft.com/office/drawing/2014/main" id="{EEAAE050-58AA-E152-C2DC-43E2B42B3F3B}"/>
                </a:ext>
              </a:extLst>
            </p:cNvPr>
            <p:cNvSpPr/>
            <p:nvPr/>
          </p:nvSpPr>
          <p:spPr>
            <a:xfrm>
              <a:off x="7411175" y="1574059"/>
              <a:ext cx="2679981" cy="343995"/>
            </a:xfrm>
            <a:prstGeom prst="parallelogram">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a:latin typeface="Hiragino Sans W6" panose="020B0400000000000000" pitchFamily="34" charset="-128"/>
                  <a:ea typeface="Hiragino Sans W6" panose="020B0400000000000000" pitchFamily="34" charset="-128"/>
                </a:rPr>
                <a:t>制作</a:t>
              </a:r>
            </a:p>
          </p:txBody>
        </p:sp>
        <p:sp>
          <p:nvSpPr>
            <p:cNvPr id="70" name="平行四辺形 69">
              <a:extLst>
                <a:ext uri="{FF2B5EF4-FFF2-40B4-BE49-F238E27FC236}">
                  <a16:creationId xmlns:a16="http://schemas.microsoft.com/office/drawing/2014/main" id="{59E0BC85-7089-DB7F-1EE3-EFF68A6336A6}"/>
                </a:ext>
              </a:extLst>
            </p:cNvPr>
            <p:cNvSpPr/>
            <p:nvPr/>
          </p:nvSpPr>
          <p:spPr>
            <a:xfrm>
              <a:off x="10162353" y="1574059"/>
              <a:ext cx="1464627" cy="343995"/>
            </a:xfrm>
            <a:prstGeom prst="parallelogram">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a:latin typeface="Hiragino Sans W6" panose="020B0400000000000000" pitchFamily="34" charset="-128"/>
                  <a:ea typeface="Hiragino Sans W6" panose="020B0400000000000000" pitchFamily="34" charset="-128"/>
                </a:rPr>
                <a:t>放映</a:t>
              </a:r>
              <a:r>
                <a:rPr kumimoji="1" lang="en-US" altLang="ja-JP" sz="900" b="1" dirty="0">
                  <a:latin typeface="Hiragino Sans W6" panose="020B0400000000000000" pitchFamily="34" charset="-128"/>
                  <a:ea typeface="Hiragino Sans W6" panose="020B0400000000000000" pitchFamily="34" charset="-128"/>
                </a:rPr>
                <a:t>~</a:t>
              </a:r>
              <a:r>
                <a:rPr kumimoji="1" lang="ja-JP" altLang="en-US" sz="900" b="1">
                  <a:latin typeface="Hiragino Sans W6" panose="020B0400000000000000" pitchFamily="34" charset="-128"/>
                  <a:ea typeface="Hiragino Sans W6" panose="020B0400000000000000" pitchFamily="34" charset="-128"/>
                </a:rPr>
                <a:t>レビュー</a:t>
              </a:r>
            </a:p>
          </p:txBody>
        </p:sp>
        <p:pic>
          <p:nvPicPr>
            <p:cNvPr id="71" name="図 70">
              <a:extLst>
                <a:ext uri="{FF2B5EF4-FFF2-40B4-BE49-F238E27FC236}">
                  <a16:creationId xmlns:a16="http://schemas.microsoft.com/office/drawing/2014/main" id="{99367CB4-0972-F75A-E6C7-5E531C199F04}"/>
                </a:ext>
              </a:extLst>
            </p:cNvPr>
            <p:cNvPicPr>
              <a:picLocks noChangeAspect="1"/>
            </p:cNvPicPr>
            <p:nvPr/>
          </p:nvPicPr>
          <p:blipFill>
            <a:blip r:embed="rId9"/>
            <a:stretch>
              <a:fillRect/>
            </a:stretch>
          </p:blipFill>
          <p:spPr>
            <a:xfrm>
              <a:off x="7150368" y="3456684"/>
              <a:ext cx="275517" cy="51984"/>
            </a:xfrm>
            <a:prstGeom prst="rect">
              <a:avLst/>
            </a:prstGeom>
          </p:spPr>
        </p:pic>
        <p:pic>
          <p:nvPicPr>
            <p:cNvPr id="72" name="図 71">
              <a:extLst>
                <a:ext uri="{FF2B5EF4-FFF2-40B4-BE49-F238E27FC236}">
                  <a16:creationId xmlns:a16="http://schemas.microsoft.com/office/drawing/2014/main" id="{DCA5D861-367E-95D9-1C30-9AD04FD7892D}"/>
                </a:ext>
              </a:extLst>
            </p:cNvPr>
            <p:cNvPicPr>
              <a:picLocks noChangeAspect="1"/>
            </p:cNvPicPr>
            <p:nvPr/>
          </p:nvPicPr>
          <p:blipFill>
            <a:blip r:embed="rId9"/>
            <a:stretch>
              <a:fillRect/>
            </a:stretch>
          </p:blipFill>
          <p:spPr>
            <a:xfrm>
              <a:off x="10023921" y="3451224"/>
              <a:ext cx="333375" cy="62901"/>
            </a:xfrm>
            <a:prstGeom prst="rect">
              <a:avLst/>
            </a:prstGeom>
          </p:spPr>
        </p:pic>
        <p:sp>
          <p:nvSpPr>
            <p:cNvPr id="73" name="正方形/長方形 72">
              <a:extLst>
                <a:ext uri="{FF2B5EF4-FFF2-40B4-BE49-F238E27FC236}">
                  <a16:creationId xmlns:a16="http://schemas.microsoft.com/office/drawing/2014/main" id="{63F18FF6-D5F6-251D-F2C5-17E2B7605DE5}"/>
                </a:ext>
              </a:extLst>
            </p:cNvPr>
            <p:cNvSpPr/>
            <p:nvPr/>
          </p:nvSpPr>
          <p:spPr>
            <a:xfrm>
              <a:off x="6819315" y="2000186"/>
              <a:ext cx="282574" cy="2977459"/>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Hiragino Sans W6" panose="020B0400000000000000" pitchFamily="34" charset="-128"/>
                <a:ea typeface="Hiragino Sans W6" panose="020B0400000000000000" pitchFamily="34" charset="-128"/>
              </a:endParaRPr>
            </a:p>
          </p:txBody>
        </p:sp>
        <p:sp>
          <p:nvSpPr>
            <p:cNvPr id="74" name="正方形/長方形 73">
              <a:extLst>
                <a:ext uri="{FF2B5EF4-FFF2-40B4-BE49-F238E27FC236}">
                  <a16:creationId xmlns:a16="http://schemas.microsoft.com/office/drawing/2014/main" id="{5D21E5F0-0774-1914-8898-C95F721A25F9}"/>
                </a:ext>
              </a:extLst>
            </p:cNvPr>
            <p:cNvSpPr/>
            <p:nvPr/>
          </p:nvSpPr>
          <p:spPr>
            <a:xfrm>
              <a:off x="6496029" y="2000316"/>
              <a:ext cx="282574" cy="2977199"/>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Hiragino Sans W6" panose="020B0400000000000000" pitchFamily="34" charset="-128"/>
                <a:ea typeface="Hiragino Sans W6" panose="020B0400000000000000" pitchFamily="34" charset="-128"/>
              </a:endParaRPr>
            </a:p>
          </p:txBody>
        </p:sp>
        <p:sp>
          <p:nvSpPr>
            <p:cNvPr id="75" name="正方形/長方形 74">
              <a:extLst>
                <a:ext uri="{FF2B5EF4-FFF2-40B4-BE49-F238E27FC236}">
                  <a16:creationId xmlns:a16="http://schemas.microsoft.com/office/drawing/2014/main" id="{F48947EA-6693-2C1E-AAA7-DAF594EA0341}"/>
                </a:ext>
              </a:extLst>
            </p:cNvPr>
            <p:cNvSpPr/>
            <p:nvPr/>
          </p:nvSpPr>
          <p:spPr>
            <a:xfrm>
              <a:off x="7961960" y="2000186"/>
              <a:ext cx="282574" cy="2977459"/>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Hiragino Sans W6" panose="020B0400000000000000" pitchFamily="34" charset="-128"/>
                <a:ea typeface="Hiragino Sans W6" panose="020B0400000000000000" pitchFamily="34" charset="-128"/>
              </a:endParaRPr>
            </a:p>
          </p:txBody>
        </p:sp>
        <p:sp>
          <p:nvSpPr>
            <p:cNvPr id="76" name="正方形/長方形 75">
              <a:extLst>
                <a:ext uri="{FF2B5EF4-FFF2-40B4-BE49-F238E27FC236}">
                  <a16:creationId xmlns:a16="http://schemas.microsoft.com/office/drawing/2014/main" id="{2A7173EF-BA2D-16DB-6316-6E6923D7E608}"/>
                </a:ext>
              </a:extLst>
            </p:cNvPr>
            <p:cNvSpPr/>
            <p:nvPr/>
          </p:nvSpPr>
          <p:spPr>
            <a:xfrm>
              <a:off x="7531130" y="2000314"/>
              <a:ext cx="390119" cy="2977200"/>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Hiragino Sans W6" panose="020B0400000000000000" pitchFamily="34" charset="-128"/>
                <a:ea typeface="Hiragino Sans W6" panose="020B0400000000000000" pitchFamily="34" charset="-128"/>
              </a:endParaRPr>
            </a:p>
          </p:txBody>
        </p:sp>
        <p:sp>
          <p:nvSpPr>
            <p:cNvPr id="77" name="正方形/長方形 76">
              <a:extLst>
                <a:ext uri="{FF2B5EF4-FFF2-40B4-BE49-F238E27FC236}">
                  <a16:creationId xmlns:a16="http://schemas.microsoft.com/office/drawing/2014/main" id="{62BB90BF-A7DC-A594-21E7-B363603ACE25}"/>
                </a:ext>
              </a:extLst>
            </p:cNvPr>
            <p:cNvSpPr/>
            <p:nvPr/>
          </p:nvSpPr>
          <p:spPr>
            <a:xfrm>
              <a:off x="8296513" y="2000186"/>
              <a:ext cx="282574" cy="2977459"/>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Hiragino Sans W6" panose="020B0400000000000000" pitchFamily="34" charset="-128"/>
                <a:ea typeface="Hiragino Sans W6" panose="020B0400000000000000" pitchFamily="34" charset="-128"/>
              </a:endParaRPr>
            </a:p>
          </p:txBody>
        </p:sp>
        <p:sp>
          <p:nvSpPr>
            <p:cNvPr id="78" name="正方形/長方形 77">
              <a:extLst>
                <a:ext uri="{FF2B5EF4-FFF2-40B4-BE49-F238E27FC236}">
                  <a16:creationId xmlns:a16="http://schemas.microsoft.com/office/drawing/2014/main" id="{14C6888C-C6F6-39B3-20B1-B17AE086ACAD}"/>
                </a:ext>
              </a:extLst>
            </p:cNvPr>
            <p:cNvSpPr/>
            <p:nvPr/>
          </p:nvSpPr>
          <p:spPr>
            <a:xfrm>
              <a:off x="8979951" y="2000186"/>
              <a:ext cx="282574" cy="2977459"/>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Hiragino Sans W6" panose="020B0400000000000000" pitchFamily="34" charset="-128"/>
                <a:ea typeface="Hiragino Sans W6" panose="020B0400000000000000" pitchFamily="34" charset="-128"/>
              </a:endParaRPr>
            </a:p>
          </p:txBody>
        </p:sp>
        <p:sp>
          <p:nvSpPr>
            <p:cNvPr id="79" name="正方形/長方形 78">
              <a:extLst>
                <a:ext uri="{FF2B5EF4-FFF2-40B4-BE49-F238E27FC236}">
                  <a16:creationId xmlns:a16="http://schemas.microsoft.com/office/drawing/2014/main" id="{C0059308-F439-EAC8-118F-0A66D34F3CED}"/>
                </a:ext>
              </a:extLst>
            </p:cNvPr>
            <p:cNvSpPr/>
            <p:nvPr/>
          </p:nvSpPr>
          <p:spPr>
            <a:xfrm>
              <a:off x="8629771" y="2000315"/>
              <a:ext cx="282574" cy="2977200"/>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Hiragino Sans W6" panose="020B0400000000000000" pitchFamily="34" charset="-128"/>
                <a:ea typeface="Hiragino Sans W6" panose="020B0400000000000000" pitchFamily="34" charset="-128"/>
              </a:endParaRPr>
            </a:p>
          </p:txBody>
        </p:sp>
        <p:sp>
          <p:nvSpPr>
            <p:cNvPr id="80" name="正方形/長方形 79">
              <a:extLst>
                <a:ext uri="{FF2B5EF4-FFF2-40B4-BE49-F238E27FC236}">
                  <a16:creationId xmlns:a16="http://schemas.microsoft.com/office/drawing/2014/main" id="{6E7392D4-CE7B-E5C9-D5FA-064E9D08515E}"/>
                </a:ext>
              </a:extLst>
            </p:cNvPr>
            <p:cNvSpPr/>
            <p:nvPr/>
          </p:nvSpPr>
          <p:spPr>
            <a:xfrm>
              <a:off x="9664126" y="2000186"/>
              <a:ext cx="282574" cy="2977459"/>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Hiragino Sans W6" panose="020B0400000000000000" pitchFamily="34" charset="-128"/>
                <a:ea typeface="Hiragino Sans W6" panose="020B0400000000000000" pitchFamily="34" charset="-128"/>
              </a:endParaRPr>
            </a:p>
          </p:txBody>
        </p:sp>
        <p:sp>
          <p:nvSpPr>
            <p:cNvPr id="81" name="正方形/長方形 80">
              <a:extLst>
                <a:ext uri="{FF2B5EF4-FFF2-40B4-BE49-F238E27FC236}">
                  <a16:creationId xmlns:a16="http://schemas.microsoft.com/office/drawing/2014/main" id="{F44ED3A6-F450-E91A-FA93-6F41D79FE36F}"/>
                </a:ext>
              </a:extLst>
            </p:cNvPr>
            <p:cNvSpPr/>
            <p:nvPr/>
          </p:nvSpPr>
          <p:spPr>
            <a:xfrm>
              <a:off x="9313946" y="2000315"/>
              <a:ext cx="282574" cy="2977200"/>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Hiragino Sans W6" panose="020B0400000000000000" pitchFamily="34" charset="-128"/>
                <a:ea typeface="Hiragino Sans W6" panose="020B0400000000000000" pitchFamily="34" charset="-128"/>
              </a:endParaRPr>
            </a:p>
          </p:txBody>
        </p:sp>
        <p:sp>
          <p:nvSpPr>
            <p:cNvPr id="82" name="正方形/長方形 81">
              <a:extLst>
                <a:ext uri="{FF2B5EF4-FFF2-40B4-BE49-F238E27FC236}">
                  <a16:creationId xmlns:a16="http://schemas.microsoft.com/office/drawing/2014/main" id="{7FC40A21-3FB3-4208-F885-5BCDBB5901AE}"/>
                </a:ext>
              </a:extLst>
            </p:cNvPr>
            <p:cNvSpPr/>
            <p:nvPr/>
          </p:nvSpPr>
          <p:spPr>
            <a:xfrm>
              <a:off x="10377531" y="2000315"/>
              <a:ext cx="561066" cy="2977200"/>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Hiragino Sans W6" panose="020B0400000000000000" pitchFamily="34" charset="-128"/>
                <a:ea typeface="Hiragino Sans W6" panose="020B0400000000000000" pitchFamily="34" charset="-128"/>
              </a:endParaRPr>
            </a:p>
          </p:txBody>
        </p:sp>
        <p:sp>
          <p:nvSpPr>
            <p:cNvPr id="83" name="テキスト ボックス 82">
              <a:extLst>
                <a:ext uri="{FF2B5EF4-FFF2-40B4-BE49-F238E27FC236}">
                  <a16:creationId xmlns:a16="http://schemas.microsoft.com/office/drawing/2014/main" id="{A209CCC3-1DBC-AC70-1489-3E10D737F66D}"/>
                </a:ext>
              </a:extLst>
            </p:cNvPr>
            <p:cNvSpPr txBox="1"/>
            <p:nvPr/>
          </p:nvSpPr>
          <p:spPr>
            <a:xfrm>
              <a:off x="6887357" y="2308867"/>
              <a:ext cx="158315" cy="2361794"/>
            </a:xfrm>
            <a:prstGeom prst="rect">
              <a:avLst/>
            </a:prstGeom>
            <a:noFill/>
          </p:spPr>
          <p:txBody>
            <a:bodyPr vert="eaVert" wrap="square" lIns="0" tIns="0" rIns="0" bIns="0" rtlCol="0">
              <a:spAutoFit/>
            </a:bodyPr>
            <a:lstStyle/>
            <a:p>
              <a:pPr algn="dist">
                <a:spcBef>
                  <a:spcPts val="700"/>
                </a:spcBef>
              </a:pPr>
              <a:r>
                <a:rPr lang="ja-JP" altLang="en-US" sz="1000" b="1">
                  <a:latin typeface="Hiragino Sans W6" panose="020B0400000000000000" pitchFamily="34" charset="-128"/>
                  <a:ea typeface="Hiragino Sans W6" panose="020B0400000000000000" pitchFamily="34" charset="-128"/>
                </a:rPr>
                <a:t>ヒアリングシ　ト記載</a:t>
              </a:r>
              <a:endParaRPr lang="en-US" altLang="ja-JP" sz="1000" b="1" dirty="0">
                <a:latin typeface="Hiragino Sans W6" panose="020B0400000000000000" pitchFamily="34" charset="-128"/>
                <a:ea typeface="Hiragino Sans W6" panose="020B0400000000000000" pitchFamily="34" charset="-128"/>
              </a:endParaRPr>
            </a:p>
          </p:txBody>
        </p:sp>
        <p:sp>
          <p:nvSpPr>
            <p:cNvPr id="84" name="テキスト ボックス 83">
              <a:extLst>
                <a:ext uri="{FF2B5EF4-FFF2-40B4-BE49-F238E27FC236}">
                  <a16:creationId xmlns:a16="http://schemas.microsoft.com/office/drawing/2014/main" id="{0AE214E2-A235-794E-161D-8529444CE3E5}"/>
                </a:ext>
              </a:extLst>
            </p:cNvPr>
            <p:cNvSpPr txBox="1"/>
            <p:nvPr/>
          </p:nvSpPr>
          <p:spPr>
            <a:xfrm>
              <a:off x="7706242" y="2583931"/>
              <a:ext cx="158315" cy="1641606"/>
            </a:xfrm>
            <a:prstGeom prst="rect">
              <a:avLst/>
            </a:prstGeom>
            <a:noFill/>
          </p:spPr>
          <p:txBody>
            <a:bodyPr vert="eaVert" wrap="square" lIns="0" tIns="0" rIns="0" bIns="0" rtlCol="0">
              <a:spAutoFit/>
            </a:bodyPr>
            <a:lstStyle/>
            <a:p>
              <a:pPr algn="dist">
                <a:spcBef>
                  <a:spcPts val="700"/>
                </a:spcBef>
              </a:pPr>
              <a:r>
                <a:rPr lang="ja-JP" altLang="en-US" sz="1000" b="1">
                  <a:latin typeface="Hiragino Sans W6" panose="020B0400000000000000" pitchFamily="34" charset="-128"/>
                  <a:ea typeface="Hiragino Sans W6" panose="020B0400000000000000" pitchFamily="34" charset="-128"/>
                </a:rPr>
                <a:t>動画資料作成</a:t>
              </a:r>
              <a:endParaRPr lang="en-US" altLang="ja-JP" sz="1000" b="1" dirty="0">
                <a:latin typeface="Hiragino Sans W6" panose="020B0400000000000000" pitchFamily="34" charset="-128"/>
                <a:ea typeface="Hiragino Sans W6" panose="020B0400000000000000" pitchFamily="34" charset="-128"/>
              </a:endParaRPr>
            </a:p>
          </p:txBody>
        </p:sp>
        <p:sp>
          <p:nvSpPr>
            <p:cNvPr id="86" name="テキスト ボックス 85">
              <a:extLst>
                <a:ext uri="{FF2B5EF4-FFF2-40B4-BE49-F238E27FC236}">
                  <a16:creationId xmlns:a16="http://schemas.microsoft.com/office/drawing/2014/main" id="{1D111065-F39A-5ECD-6DE5-574EE23BB21B}"/>
                </a:ext>
              </a:extLst>
            </p:cNvPr>
            <p:cNvSpPr txBox="1"/>
            <p:nvPr/>
          </p:nvSpPr>
          <p:spPr>
            <a:xfrm>
              <a:off x="8027787" y="2504945"/>
              <a:ext cx="158315" cy="1886222"/>
            </a:xfrm>
            <a:prstGeom prst="rect">
              <a:avLst/>
            </a:prstGeom>
            <a:noFill/>
          </p:spPr>
          <p:txBody>
            <a:bodyPr vert="eaVert" wrap="square" lIns="0" tIns="0" rIns="0" bIns="0" rtlCol="0">
              <a:spAutoFit/>
            </a:bodyPr>
            <a:lstStyle/>
            <a:p>
              <a:pPr algn="dist">
                <a:spcBef>
                  <a:spcPts val="700"/>
                </a:spcBef>
              </a:pPr>
              <a:r>
                <a:rPr lang="ja-JP" altLang="en-US" sz="1000" b="1">
                  <a:latin typeface="Hiragino Sans W6" panose="020B0400000000000000" pitchFamily="34" charset="-128"/>
                  <a:ea typeface="Hiragino Sans W6" panose="020B0400000000000000" pitchFamily="34" charset="-128"/>
                </a:rPr>
                <a:t>動画資料お戻し</a:t>
              </a:r>
              <a:endParaRPr lang="en-US" altLang="ja-JP" sz="1000" b="1" dirty="0">
                <a:latin typeface="Hiragino Sans W6" panose="020B0400000000000000" pitchFamily="34" charset="-128"/>
                <a:ea typeface="Hiragino Sans W6" panose="020B0400000000000000" pitchFamily="34" charset="-128"/>
              </a:endParaRPr>
            </a:p>
          </p:txBody>
        </p:sp>
        <p:sp>
          <p:nvSpPr>
            <p:cNvPr id="87" name="テキスト ボックス 86">
              <a:extLst>
                <a:ext uri="{FF2B5EF4-FFF2-40B4-BE49-F238E27FC236}">
                  <a16:creationId xmlns:a16="http://schemas.microsoft.com/office/drawing/2014/main" id="{1D4981B6-017F-0A66-2F92-01EC5BD4FA68}"/>
                </a:ext>
              </a:extLst>
            </p:cNvPr>
            <p:cNvSpPr txBox="1"/>
            <p:nvPr/>
          </p:nvSpPr>
          <p:spPr>
            <a:xfrm>
              <a:off x="8349585" y="2784439"/>
              <a:ext cx="158315" cy="1268290"/>
            </a:xfrm>
            <a:prstGeom prst="rect">
              <a:avLst/>
            </a:prstGeom>
            <a:noFill/>
          </p:spPr>
          <p:txBody>
            <a:bodyPr vert="eaVert" wrap="square" lIns="0" tIns="0" rIns="0" bIns="0" rtlCol="0">
              <a:spAutoFit/>
            </a:bodyPr>
            <a:lstStyle/>
            <a:p>
              <a:pPr algn="dist">
                <a:spcBef>
                  <a:spcPts val="700"/>
                </a:spcBef>
              </a:pPr>
              <a:r>
                <a:rPr lang="ja-JP" altLang="en-US" sz="1000" b="1">
                  <a:latin typeface="Hiragino Sans W6" panose="020B0400000000000000" pitchFamily="34" charset="-128"/>
                  <a:ea typeface="Hiragino Sans W6" panose="020B0400000000000000" pitchFamily="34" charset="-128"/>
                </a:rPr>
                <a:t>撮影・編集</a:t>
              </a:r>
              <a:endParaRPr lang="en-US" altLang="ja-JP" sz="1000" b="1" dirty="0">
                <a:latin typeface="Hiragino Sans W6" panose="020B0400000000000000" pitchFamily="34" charset="-128"/>
                <a:ea typeface="Hiragino Sans W6" panose="020B0400000000000000" pitchFamily="34" charset="-128"/>
              </a:endParaRPr>
            </a:p>
          </p:txBody>
        </p:sp>
        <p:sp>
          <p:nvSpPr>
            <p:cNvPr id="88" name="テキスト ボックス 87">
              <a:extLst>
                <a:ext uri="{FF2B5EF4-FFF2-40B4-BE49-F238E27FC236}">
                  <a16:creationId xmlns:a16="http://schemas.microsoft.com/office/drawing/2014/main" id="{0E6F85F5-2D4B-FF6D-1A2C-F55C85A524CF}"/>
                </a:ext>
              </a:extLst>
            </p:cNvPr>
            <p:cNvSpPr txBox="1"/>
            <p:nvPr/>
          </p:nvSpPr>
          <p:spPr>
            <a:xfrm>
              <a:off x="8693404" y="2784439"/>
              <a:ext cx="158315" cy="1268290"/>
            </a:xfrm>
            <a:prstGeom prst="rect">
              <a:avLst/>
            </a:prstGeom>
            <a:noFill/>
          </p:spPr>
          <p:txBody>
            <a:bodyPr vert="eaVert" wrap="square" lIns="0" tIns="0" rIns="0" bIns="0" rtlCol="0">
              <a:spAutoFit/>
            </a:bodyPr>
            <a:lstStyle/>
            <a:p>
              <a:pPr algn="dist">
                <a:spcBef>
                  <a:spcPts val="700"/>
                </a:spcBef>
              </a:pPr>
              <a:r>
                <a:rPr lang="ja-JP" altLang="en-US" sz="1000" b="1">
                  <a:latin typeface="Hiragino Sans W6" panose="020B0400000000000000" pitchFamily="34" charset="-128"/>
                  <a:ea typeface="Hiragino Sans W6" panose="020B0400000000000000" pitchFamily="34" charset="-128"/>
                </a:rPr>
                <a:t>初稿確認</a:t>
              </a:r>
              <a:endParaRPr lang="en-US" altLang="ja-JP" sz="1000" b="1" dirty="0">
                <a:latin typeface="Hiragino Sans W6" panose="020B0400000000000000" pitchFamily="34" charset="-128"/>
                <a:ea typeface="Hiragino Sans W6" panose="020B0400000000000000" pitchFamily="34" charset="-128"/>
              </a:endParaRPr>
            </a:p>
          </p:txBody>
        </p:sp>
        <p:sp>
          <p:nvSpPr>
            <p:cNvPr id="89" name="テキスト ボックス 88">
              <a:extLst>
                <a:ext uri="{FF2B5EF4-FFF2-40B4-BE49-F238E27FC236}">
                  <a16:creationId xmlns:a16="http://schemas.microsoft.com/office/drawing/2014/main" id="{384A0231-0A8D-F8BE-082A-F82DA6125BE9}"/>
                </a:ext>
              </a:extLst>
            </p:cNvPr>
            <p:cNvSpPr txBox="1"/>
            <p:nvPr/>
          </p:nvSpPr>
          <p:spPr>
            <a:xfrm>
              <a:off x="9377930" y="2379996"/>
              <a:ext cx="158315" cy="2283414"/>
            </a:xfrm>
            <a:prstGeom prst="rect">
              <a:avLst/>
            </a:prstGeom>
            <a:noFill/>
          </p:spPr>
          <p:txBody>
            <a:bodyPr vert="eaVert" wrap="square" lIns="0" tIns="0" rIns="0" bIns="0" rtlCol="0">
              <a:spAutoFit/>
            </a:bodyPr>
            <a:lstStyle/>
            <a:p>
              <a:pPr algn="dist">
                <a:spcBef>
                  <a:spcPts val="700"/>
                </a:spcBef>
              </a:pPr>
              <a:r>
                <a:rPr lang="ja-JP" altLang="en-US" sz="1000" b="1">
                  <a:latin typeface="Hiragino Sans W6" panose="020B0400000000000000" pitchFamily="34" charset="-128"/>
                  <a:ea typeface="Hiragino Sans W6" panose="020B0400000000000000" pitchFamily="34" charset="-128"/>
                </a:rPr>
                <a:t>最終確認 </a:t>
              </a:r>
              <a:r>
                <a:rPr lang="ja-JP" altLang="en-US" sz="600" b="1">
                  <a:latin typeface="Hiragino Sans W6" panose="020B0400000000000000" pitchFamily="34" charset="-128"/>
                  <a:ea typeface="Hiragino Sans W6" panose="020B0400000000000000" pitchFamily="34" charset="-128"/>
                </a:rPr>
                <a:t>　営業日前　</a:t>
              </a:r>
              <a:endParaRPr lang="en-US" altLang="ja-JP" sz="1000" b="1" dirty="0">
                <a:latin typeface="Hiragino Sans W6" panose="020B0400000000000000" pitchFamily="34" charset="-128"/>
                <a:ea typeface="Hiragino Sans W6" panose="020B0400000000000000" pitchFamily="34" charset="-128"/>
              </a:endParaRPr>
            </a:p>
          </p:txBody>
        </p:sp>
        <p:sp>
          <p:nvSpPr>
            <p:cNvPr id="91" name="テキスト ボックス 90">
              <a:extLst>
                <a:ext uri="{FF2B5EF4-FFF2-40B4-BE49-F238E27FC236}">
                  <a16:creationId xmlns:a16="http://schemas.microsoft.com/office/drawing/2014/main" id="{E7D40CA2-4D49-85E3-EE11-0EF9FDFC6211}"/>
                </a:ext>
              </a:extLst>
            </p:cNvPr>
            <p:cNvSpPr txBox="1"/>
            <p:nvPr/>
          </p:nvSpPr>
          <p:spPr>
            <a:xfrm>
              <a:off x="9715554" y="2358632"/>
              <a:ext cx="158315" cy="2279652"/>
            </a:xfrm>
            <a:prstGeom prst="rect">
              <a:avLst/>
            </a:prstGeom>
            <a:noFill/>
          </p:spPr>
          <p:txBody>
            <a:bodyPr vert="eaVert" wrap="square" lIns="0" tIns="0" rIns="0" bIns="0" rtlCol="0">
              <a:spAutoFit/>
            </a:bodyPr>
            <a:lstStyle/>
            <a:p>
              <a:pPr algn="dist">
                <a:spcBef>
                  <a:spcPts val="700"/>
                </a:spcBef>
              </a:pPr>
              <a:r>
                <a:rPr lang="ja-JP" altLang="en-US" sz="1000" b="1">
                  <a:latin typeface="Hiragino Sans W6" panose="020B0400000000000000" pitchFamily="34" charset="-128"/>
                  <a:ea typeface="Hiragino Sans W6" panose="020B0400000000000000" pitchFamily="34" charset="-128"/>
                </a:rPr>
                <a:t>校了・入稿　</a:t>
              </a:r>
              <a:r>
                <a:rPr lang="ja-JP" altLang="en-US" sz="600" b="1">
                  <a:latin typeface="Hiragino Sans W6" panose="020B0400000000000000" pitchFamily="34" charset="-128"/>
                  <a:ea typeface="Hiragino Sans W6" panose="020B0400000000000000" pitchFamily="34" charset="-128"/>
                </a:rPr>
                <a:t>営業日前</a:t>
              </a:r>
              <a:endParaRPr lang="en-US" altLang="ja-JP" sz="1000" b="1" dirty="0">
                <a:latin typeface="Hiragino Sans W6" panose="020B0400000000000000" pitchFamily="34" charset="-128"/>
                <a:ea typeface="Hiragino Sans W6" panose="020B0400000000000000" pitchFamily="34" charset="-128"/>
              </a:endParaRPr>
            </a:p>
          </p:txBody>
        </p:sp>
        <p:sp>
          <p:nvSpPr>
            <p:cNvPr id="92" name="テキスト ボックス 91">
              <a:extLst>
                <a:ext uri="{FF2B5EF4-FFF2-40B4-BE49-F238E27FC236}">
                  <a16:creationId xmlns:a16="http://schemas.microsoft.com/office/drawing/2014/main" id="{A7740D72-F6A7-72BB-CD35-E9F56E8DF621}"/>
                </a:ext>
              </a:extLst>
            </p:cNvPr>
            <p:cNvSpPr txBox="1"/>
            <p:nvPr/>
          </p:nvSpPr>
          <p:spPr>
            <a:xfrm>
              <a:off x="9038626" y="2784439"/>
              <a:ext cx="158315" cy="1268290"/>
            </a:xfrm>
            <a:prstGeom prst="rect">
              <a:avLst/>
            </a:prstGeom>
            <a:noFill/>
          </p:spPr>
          <p:txBody>
            <a:bodyPr vert="eaVert" wrap="square" lIns="0" tIns="0" rIns="0" bIns="0" rtlCol="0">
              <a:spAutoFit/>
            </a:bodyPr>
            <a:lstStyle/>
            <a:p>
              <a:pPr algn="dist">
                <a:spcBef>
                  <a:spcPts val="700"/>
                </a:spcBef>
              </a:pPr>
              <a:r>
                <a:rPr lang="ja-JP" altLang="en-US" sz="1000" b="1">
                  <a:latin typeface="Hiragino Sans W6" panose="020B0400000000000000" pitchFamily="34" charset="-128"/>
                  <a:ea typeface="Hiragino Sans W6" panose="020B0400000000000000" pitchFamily="34" charset="-128"/>
                </a:rPr>
                <a:t>修正対応</a:t>
              </a:r>
              <a:endParaRPr lang="en-US" altLang="ja-JP" sz="1000" b="1" dirty="0">
                <a:latin typeface="Hiragino Sans W6" panose="020B0400000000000000" pitchFamily="34" charset="-128"/>
                <a:ea typeface="Hiragino Sans W6" panose="020B0400000000000000" pitchFamily="34" charset="-128"/>
              </a:endParaRPr>
            </a:p>
          </p:txBody>
        </p:sp>
        <p:sp>
          <p:nvSpPr>
            <p:cNvPr id="93" name="テキスト ボックス 92">
              <a:extLst>
                <a:ext uri="{FF2B5EF4-FFF2-40B4-BE49-F238E27FC236}">
                  <a16:creationId xmlns:a16="http://schemas.microsoft.com/office/drawing/2014/main" id="{A99A07C5-9312-DB66-778E-04A55365385F}"/>
                </a:ext>
              </a:extLst>
            </p:cNvPr>
            <p:cNvSpPr txBox="1"/>
            <p:nvPr/>
          </p:nvSpPr>
          <p:spPr>
            <a:xfrm>
              <a:off x="10571296" y="2784439"/>
              <a:ext cx="158315" cy="1268290"/>
            </a:xfrm>
            <a:prstGeom prst="rect">
              <a:avLst/>
            </a:prstGeom>
            <a:noFill/>
          </p:spPr>
          <p:txBody>
            <a:bodyPr vert="eaVert" wrap="square" lIns="0" tIns="0" rIns="0" bIns="0" rtlCol="0">
              <a:spAutoFit/>
            </a:bodyPr>
            <a:lstStyle/>
            <a:p>
              <a:pPr algn="dist">
                <a:spcBef>
                  <a:spcPts val="700"/>
                </a:spcBef>
              </a:pPr>
              <a:r>
                <a:rPr lang="ja-JP" altLang="en-US" sz="1000" b="1">
                  <a:latin typeface="Hiragino Sans W6" panose="020B0400000000000000" pitchFamily="34" charset="-128"/>
                  <a:ea typeface="Hiragino Sans W6" panose="020B0400000000000000" pitchFamily="34" charset="-128"/>
                </a:rPr>
                <a:t>放映</a:t>
              </a:r>
              <a:endParaRPr lang="en-US" altLang="ja-JP" sz="1000" b="1" dirty="0">
                <a:latin typeface="Hiragino Sans W6" panose="020B0400000000000000" pitchFamily="34" charset="-128"/>
                <a:ea typeface="Hiragino Sans W6" panose="020B0400000000000000" pitchFamily="34" charset="-128"/>
              </a:endParaRPr>
            </a:p>
          </p:txBody>
        </p:sp>
        <p:sp>
          <p:nvSpPr>
            <p:cNvPr id="94" name="テキスト ボックス 93">
              <a:extLst>
                <a:ext uri="{FF2B5EF4-FFF2-40B4-BE49-F238E27FC236}">
                  <a16:creationId xmlns:a16="http://schemas.microsoft.com/office/drawing/2014/main" id="{F043995F-41AC-108A-2D7B-5E7CEE64FF28}"/>
                </a:ext>
              </a:extLst>
            </p:cNvPr>
            <p:cNvSpPr txBox="1"/>
            <p:nvPr/>
          </p:nvSpPr>
          <p:spPr>
            <a:xfrm>
              <a:off x="11156665" y="2504945"/>
              <a:ext cx="94989" cy="2050477"/>
            </a:xfrm>
            <a:prstGeom prst="rect">
              <a:avLst/>
            </a:prstGeom>
            <a:noFill/>
          </p:spPr>
          <p:txBody>
            <a:bodyPr vert="eaVert" wrap="square" lIns="0" tIns="0" rIns="0" bIns="0" rtlCol="0">
              <a:spAutoFit/>
            </a:bodyPr>
            <a:lstStyle/>
            <a:p>
              <a:pPr algn="dist">
                <a:spcBef>
                  <a:spcPts val="700"/>
                </a:spcBef>
              </a:pPr>
              <a:r>
                <a:rPr lang="ja-JP" altLang="en-US" sz="600" b="1">
                  <a:latin typeface="Hiragino Sans W6" panose="020B0400000000000000" pitchFamily="34" charset="-128"/>
                  <a:ea typeface="Hiragino Sans W6" panose="020B0400000000000000" pitchFamily="34" charset="-128"/>
                </a:rPr>
                <a:t>放映終了</a:t>
              </a:r>
              <a:r>
                <a:rPr lang="ja-JP" altLang="en-US" sz="600" b="1" dirty="0">
                  <a:latin typeface="Hiragino Sans W6" panose="020B0400000000000000" pitchFamily="34" charset="-128"/>
                  <a:ea typeface="Hiragino Sans W6" panose="020B0400000000000000" pitchFamily="34" charset="-128"/>
                </a:rPr>
                <a:t>　</a:t>
              </a:r>
              <a:r>
                <a:rPr lang="ja-JP" altLang="en-US" sz="600" b="1">
                  <a:latin typeface="Hiragino Sans W6" panose="020B0400000000000000" pitchFamily="34" charset="-128"/>
                  <a:ea typeface="Hiragino Sans W6" panose="020B0400000000000000" pitchFamily="34" charset="-128"/>
                </a:rPr>
                <a:t>営業日後に提出</a:t>
              </a:r>
              <a:endParaRPr lang="en-US" altLang="ja-JP" sz="600" b="1" dirty="0">
                <a:latin typeface="Hiragino Sans W6" panose="020B0400000000000000" pitchFamily="34" charset="-128"/>
                <a:ea typeface="Hiragino Sans W6" panose="020B0400000000000000" pitchFamily="34" charset="-128"/>
              </a:endParaRPr>
            </a:p>
          </p:txBody>
        </p:sp>
        <p:sp>
          <p:nvSpPr>
            <p:cNvPr id="95" name="テキスト ボックス 94">
              <a:extLst>
                <a:ext uri="{FF2B5EF4-FFF2-40B4-BE49-F238E27FC236}">
                  <a16:creationId xmlns:a16="http://schemas.microsoft.com/office/drawing/2014/main" id="{80C1895E-3822-CA07-705B-940C27ED3708}"/>
                </a:ext>
              </a:extLst>
            </p:cNvPr>
            <p:cNvSpPr txBox="1"/>
            <p:nvPr/>
          </p:nvSpPr>
          <p:spPr>
            <a:xfrm>
              <a:off x="6554976" y="2742604"/>
              <a:ext cx="158315" cy="1268290"/>
            </a:xfrm>
            <a:prstGeom prst="rect">
              <a:avLst/>
            </a:prstGeom>
            <a:noFill/>
          </p:spPr>
          <p:txBody>
            <a:bodyPr vert="eaVert" wrap="square" lIns="0" tIns="0" rIns="0" bIns="0" rtlCol="0">
              <a:spAutoFit/>
            </a:bodyPr>
            <a:lstStyle/>
            <a:p>
              <a:pPr algn="dist">
                <a:spcBef>
                  <a:spcPts val="700"/>
                </a:spcBef>
              </a:pPr>
              <a:r>
                <a:rPr lang="ja-JP" altLang="en-US" sz="1000" b="1">
                  <a:latin typeface="Hiragino Sans W6" panose="020B0400000000000000" pitchFamily="34" charset="-128"/>
                  <a:ea typeface="Hiragino Sans W6" panose="020B0400000000000000" pitchFamily="34" charset="-128"/>
                </a:rPr>
                <a:t>お申し込み</a:t>
              </a:r>
              <a:endParaRPr lang="en-US" altLang="ja-JP" sz="1000" b="1" dirty="0">
                <a:latin typeface="Hiragino Sans W6" panose="020B0400000000000000" pitchFamily="34" charset="-128"/>
                <a:ea typeface="Hiragino Sans W6" panose="020B0400000000000000" pitchFamily="34" charset="-128"/>
              </a:endParaRPr>
            </a:p>
          </p:txBody>
        </p:sp>
      </p:grpSp>
      <p:sp>
        <p:nvSpPr>
          <p:cNvPr id="3" name="テキスト ボックス 2">
            <a:extLst>
              <a:ext uri="{FF2B5EF4-FFF2-40B4-BE49-F238E27FC236}">
                <a16:creationId xmlns:a16="http://schemas.microsoft.com/office/drawing/2014/main" id="{CFF46E37-5774-1247-D1DB-149AA0225BA5}"/>
              </a:ext>
            </a:extLst>
          </p:cNvPr>
          <p:cNvSpPr txBox="1"/>
          <p:nvPr/>
        </p:nvSpPr>
        <p:spPr>
          <a:xfrm>
            <a:off x="5429653" y="1341933"/>
            <a:ext cx="1796475" cy="230832"/>
          </a:xfrm>
          <a:prstGeom prst="rect">
            <a:avLst/>
          </a:prstGeom>
          <a:noFill/>
        </p:spPr>
        <p:txBody>
          <a:bodyPr wrap="square">
            <a:spAutoFit/>
          </a:bodyPr>
          <a:lstStyle/>
          <a:p>
            <a:pPr algn="ctr"/>
            <a:r>
              <a:rPr lang="ja-JP" altLang="en-US" sz="900" b="1">
                <a:solidFill>
                  <a:srgbClr val="FD5418"/>
                </a:solidFill>
                <a:latin typeface="Hiragino Sans W6" panose="020B0400000000000000" pitchFamily="34" charset="-128"/>
                <a:ea typeface="Hiragino Sans W6" panose="020B0400000000000000" pitchFamily="34" charset="-128"/>
              </a:rPr>
              <a:t>ファミ通スタッフによる</a:t>
            </a:r>
          </a:p>
        </p:txBody>
      </p:sp>
      <p:sp>
        <p:nvSpPr>
          <p:cNvPr id="5" name="テキスト ボックス 4">
            <a:extLst>
              <a:ext uri="{FF2B5EF4-FFF2-40B4-BE49-F238E27FC236}">
                <a16:creationId xmlns:a16="http://schemas.microsoft.com/office/drawing/2014/main" id="{60474D6A-BCC1-0EF7-6CB8-13CDD692F9A8}"/>
              </a:ext>
            </a:extLst>
          </p:cNvPr>
          <p:cNvSpPr txBox="1"/>
          <p:nvPr/>
        </p:nvSpPr>
        <p:spPr>
          <a:xfrm>
            <a:off x="6279618" y="3857043"/>
            <a:ext cx="5114345" cy="307777"/>
          </a:xfrm>
          <a:prstGeom prst="rect">
            <a:avLst/>
          </a:prstGeom>
          <a:noFill/>
        </p:spPr>
        <p:txBody>
          <a:bodyPr wrap="square">
            <a:spAutoFit/>
          </a:bodyPr>
          <a:lstStyle/>
          <a:p>
            <a:pPr algn="ctr"/>
            <a:r>
              <a:rPr lang="ja-JP" altLang="en-US" sz="1400" b="1">
                <a:solidFill>
                  <a:srgbClr val="FD5418"/>
                </a:solidFill>
                <a:latin typeface="Hiragino Sans W6" panose="020B0400000000000000" pitchFamily="34" charset="-128"/>
                <a:ea typeface="Hiragino Sans W6" panose="020B0400000000000000" pitchFamily="34" charset="-128"/>
              </a:rPr>
              <a:t>ゲームのツボを押さえた</a:t>
            </a:r>
            <a:r>
              <a:rPr lang="ja-JP" altLang="en-US" sz="1200" b="1">
                <a:solidFill>
                  <a:srgbClr val="FD5418"/>
                </a:solidFill>
                <a:latin typeface="Hiragino Sans W6" panose="020B0400000000000000" pitchFamily="34" charset="-128"/>
                <a:ea typeface="Hiragino Sans W6" panose="020B0400000000000000" pitchFamily="34" charset="-128"/>
              </a:rPr>
              <a:t>映像コンテンツを制作</a:t>
            </a:r>
          </a:p>
        </p:txBody>
      </p:sp>
      <p:sp>
        <p:nvSpPr>
          <p:cNvPr id="6" name="テキスト ボックス 5">
            <a:extLst>
              <a:ext uri="{FF2B5EF4-FFF2-40B4-BE49-F238E27FC236}">
                <a16:creationId xmlns:a16="http://schemas.microsoft.com/office/drawing/2014/main" id="{99A310C0-A3C1-CF24-4F70-D9C0795C9772}"/>
              </a:ext>
            </a:extLst>
          </p:cNvPr>
          <p:cNvSpPr txBox="1"/>
          <p:nvPr/>
        </p:nvSpPr>
        <p:spPr>
          <a:xfrm>
            <a:off x="9152559" y="2718777"/>
            <a:ext cx="2663851" cy="706604"/>
          </a:xfrm>
          <a:prstGeom prst="rect">
            <a:avLst/>
          </a:prstGeom>
          <a:noFill/>
        </p:spPr>
        <p:txBody>
          <a:bodyPr wrap="square" lIns="0" tIns="0" rIns="0" bIns="0" rtlCol="0">
            <a:spAutoFit/>
          </a:bodyPr>
          <a:lstStyle/>
          <a:p>
            <a:pPr>
              <a:lnSpc>
                <a:spcPct val="110000"/>
              </a:lnSpc>
            </a:pPr>
            <a:r>
              <a:rPr kumimoji="1" lang="ja-JP" altLang="en-US" sz="1400" b="1">
                <a:latin typeface="Hiragino Sans W6" panose="020B0400000000000000" pitchFamily="34" charset="-128"/>
                <a:ea typeface="Hiragino Sans W6" panose="020B0400000000000000" pitchFamily="34" charset="-128"/>
              </a:rPr>
              <a:t>番組内容はファミ通編集部が</a:t>
            </a:r>
            <a:endParaRPr kumimoji="1" lang="en-US" altLang="ja-JP" sz="1400" b="1" dirty="0">
              <a:latin typeface="Hiragino Sans W6" panose="020B0400000000000000" pitchFamily="34" charset="-128"/>
              <a:ea typeface="Hiragino Sans W6" panose="020B0400000000000000" pitchFamily="34" charset="-128"/>
            </a:endParaRPr>
          </a:p>
          <a:p>
            <a:pPr>
              <a:lnSpc>
                <a:spcPct val="110000"/>
              </a:lnSpc>
            </a:pPr>
            <a:r>
              <a:rPr kumimoji="1" lang="ja-JP" altLang="en-US" sz="1400" b="1">
                <a:latin typeface="Hiragino Sans W6" panose="020B0400000000000000" pitchFamily="34" charset="-128"/>
                <a:ea typeface="Hiragino Sans W6" panose="020B0400000000000000" pitchFamily="34" charset="-128"/>
              </a:rPr>
              <a:t>プロデュース・撮影を実施</a:t>
            </a:r>
          </a:p>
          <a:p>
            <a:pPr>
              <a:lnSpc>
                <a:spcPct val="110000"/>
              </a:lnSpc>
            </a:pPr>
            <a:r>
              <a:rPr kumimoji="1" lang="en-US" altLang="ja-JP" sz="700" b="1" dirty="0">
                <a:latin typeface="Hiragino Sans W6" panose="020B0400000000000000" pitchFamily="34" charset="-128"/>
                <a:ea typeface="Hiragino Sans W6" panose="020B0400000000000000" pitchFamily="34" charset="-128"/>
              </a:rPr>
              <a:t>※</a:t>
            </a:r>
            <a:r>
              <a:rPr kumimoji="1" lang="ja-JP" altLang="en-US" sz="700" b="1">
                <a:latin typeface="Hiragino Sans W6" panose="020B0400000000000000" pitchFamily="34" charset="-128"/>
                <a:ea typeface="Hiragino Sans W6" panose="020B0400000000000000" pitchFamily="34" charset="-128"/>
              </a:rPr>
              <a:t>出演者はファミ通所属の演者が基本となります。</a:t>
            </a:r>
            <a:endParaRPr kumimoji="1" lang="en-US" altLang="ja-JP" sz="700" b="1" dirty="0">
              <a:latin typeface="Hiragino Sans W6" panose="020B0400000000000000" pitchFamily="34" charset="-128"/>
              <a:ea typeface="Hiragino Sans W6" panose="020B0400000000000000" pitchFamily="34" charset="-128"/>
            </a:endParaRPr>
          </a:p>
          <a:p>
            <a:pPr>
              <a:lnSpc>
                <a:spcPct val="110000"/>
              </a:lnSpc>
            </a:pPr>
            <a:r>
              <a:rPr kumimoji="1" lang="ja-JP" altLang="en-US" sz="700" b="1">
                <a:latin typeface="Hiragino Sans W6" panose="020B0400000000000000" pitchFamily="34" charset="-128"/>
                <a:ea typeface="Hiragino Sans W6" panose="020B0400000000000000" pitchFamily="34" charset="-128"/>
              </a:rPr>
              <a:t>外部タレント等の起用をご希望の場合は別途ご相談ください。</a:t>
            </a:r>
          </a:p>
        </p:txBody>
      </p:sp>
      <p:sp>
        <p:nvSpPr>
          <p:cNvPr id="29" name="テキスト ボックス 28">
            <a:extLst>
              <a:ext uri="{FF2B5EF4-FFF2-40B4-BE49-F238E27FC236}">
                <a16:creationId xmlns:a16="http://schemas.microsoft.com/office/drawing/2014/main" id="{35854863-9878-A1CF-71B1-989E36398B54}"/>
              </a:ext>
            </a:extLst>
          </p:cNvPr>
          <p:cNvSpPr txBox="1"/>
          <p:nvPr/>
        </p:nvSpPr>
        <p:spPr>
          <a:xfrm rot="5400000">
            <a:off x="6774765" y="5647193"/>
            <a:ext cx="153888" cy="279069"/>
          </a:xfrm>
          <a:prstGeom prst="rect">
            <a:avLst/>
          </a:prstGeom>
          <a:noFill/>
        </p:spPr>
        <p:txBody>
          <a:bodyPr vert="eaVert" wrap="square" lIns="0" tIns="0" rIns="0" bIns="0" rtlCol="0">
            <a:spAutoFit/>
          </a:bodyPr>
          <a:lstStyle/>
          <a:p>
            <a:pPr algn="dist">
              <a:spcBef>
                <a:spcPts val="700"/>
              </a:spcBef>
            </a:pPr>
            <a:r>
              <a:rPr lang="ja-JP" altLang="en-US" sz="1000" b="1">
                <a:latin typeface="Hiragino Sans W6" panose="020B0400000000000000" pitchFamily="34" charset="-128"/>
                <a:ea typeface="Hiragino Sans W6" panose="020B0400000000000000" pitchFamily="34" charset="-128"/>
              </a:rPr>
              <a:t>ー</a:t>
            </a:r>
            <a:endParaRPr lang="en-US" altLang="ja-JP" sz="1000" b="1" dirty="0">
              <a:latin typeface="Hiragino Sans W6" panose="020B0400000000000000" pitchFamily="34" charset="-128"/>
              <a:ea typeface="Hiragino Sans W6" panose="020B0400000000000000" pitchFamily="34" charset="-128"/>
            </a:endParaRPr>
          </a:p>
        </p:txBody>
      </p:sp>
      <p:sp>
        <p:nvSpPr>
          <p:cNvPr id="30" name="テキスト ボックス 29">
            <a:extLst>
              <a:ext uri="{FF2B5EF4-FFF2-40B4-BE49-F238E27FC236}">
                <a16:creationId xmlns:a16="http://schemas.microsoft.com/office/drawing/2014/main" id="{83530C6F-6D28-0BC6-5B58-408B97825179}"/>
              </a:ext>
            </a:extLst>
          </p:cNvPr>
          <p:cNvSpPr txBox="1"/>
          <p:nvPr/>
        </p:nvSpPr>
        <p:spPr>
          <a:xfrm rot="5400000">
            <a:off x="8871278" y="5950083"/>
            <a:ext cx="790208" cy="92333"/>
          </a:xfrm>
          <a:prstGeom prst="rect">
            <a:avLst/>
          </a:prstGeom>
          <a:noFill/>
        </p:spPr>
        <p:txBody>
          <a:bodyPr vert="horz" wrap="square" lIns="0" tIns="0" rIns="0" bIns="0" rtlCol="0">
            <a:spAutoFit/>
          </a:bodyPr>
          <a:lstStyle/>
          <a:p>
            <a:pPr algn="dist">
              <a:spcBef>
                <a:spcPts val="700"/>
              </a:spcBef>
            </a:pPr>
            <a:r>
              <a:rPr lang="ja-JP" altLang="en-US" sz="600" b="1">
                <a:latin typeface="Hiragino Sans W6" panose="020B0400000000000000" pitchFamily="34" charset="-128"/>
                <a:ea typeface="Hiragino Sans W6" panose="020B0400000000000000" pitchFamily="34" charset="-128"/>
              </a:rPr>
              <a:t>（）</a:t>
            </a:r>
            <a:endParaRPr lang="en-US" altLang="ja-JP" sz="1000" b="1" dirty="0">
              <a:latin typeface="Hiragino Sans W6" panose="020B0400000000000000" pitchFamily="34" charset="-128"/>
              <a:ea typeface="Hiragino Sans W6" panose="020B0400000000000000" pitchFamily="34" charset="-128"/>
            </a:endParaRPr>
          </a:p>
        </p:txBody>
      </p:sp>
      <p:sp>
        <p:nvSpPr>
          <p:cNvPr id="31" name="テキスト ボックス 30">
            <a:extLst>
              <a:ext uri="{FF2B5EF4-FFF2-40B4-BE49-F238E27FC236}">
                <a16:creationId xmlns:a16="http://schemas.microsoft.com/office/drawing/2014/main" id="{23B10F34-AA12-9395-F83D-4DD4D6DBBC3F}"/>
              </a:ext>
            </a:extLst>
          </p:cNvPr>
          <p:cNvSpPr txBox="1"/>
          <p:nvPr/>
        </p:nvSpPr>
        <p:spPr>
          <a:xfrm>
            <a:off x="9208259" y="5636917"/>
            <a:ext cx="109517" cy="241842"/>
          </a:xfrm>
          <a:prstGeom prst="rect">
            <a:avLst/>
          </a:prstGeom>
          <a:noFill/>
        </p:spPr>
        <p:txBody>
          <a:bodyPr vert="eaVert" wrap="square" lIns="0" tIns="0" rIns="0" bIns="0" rtlCol="0">
            <a:spAutoFit/>
          </a:bodyPr>
          <a:lstStyle/>
          <a:p>
            <a:pPr algn="dist">
              <a:spcBef>
                <a:spcPts val="700"/>
              </a:spcBef>
            </a:pPr>
            <a:r>
              <a:rPr lang="en-US" altLang="ja-JP" sz="600" b="1" dirty="0">
                <a:latin typeface="Hiragino Sans W6" panose="020B0400000000000000" pitchFamily="34" charset="-128"/>
                <a:ea typeface="Hiragino Sans W6" panose="020B0400000000000000" pitchFamily="34" charset="-128"/>
              </a:rPr>
              <a:t>10</a:t>
            </a:r>
            <a:r>
              <a:rPr lang="ja-JP" altLang="en-US" sz="600" b="1">
                <a:latin typeface="Hiragino Sans W6" panose="020B0400000000000000" pitchFamily="34" charset="-128"/>
                <a:ea typeface="Hiragino Sans W6" panose="020B0400000000000000" pitchFamily="34" charset="-128"/>
              </a:rPr>
              <a:t>　</a:t>
            </a:r>
            <a:endParaRPr lang="en-US" altLang="ja-JP" sz="1000" b="1" dirty="0">
              <a:latin typeface="Hiragino Sans W6" panose="020B0400000000000000" pitchFamily="34" charset="-128"/>
              <a:ea typeface="Hiragino Sans W6" panose="020B0400000000000000" pitchFamily="34" charset="-128"/>
            </a:endParaRPr>
          </a:p>
        </p:txBody>
      </p:sp>
      <p:sp>
        <p:nvSpPr>
          <p:cNvPr id="32" name="テキスト ボックス 31">
            <a:extLst>
              <a:ext uri="{FF2B5EF4-FFF2-40B4-BE49-F238E27FC236}">
                <a16:creationId xmlns:a16="http://schemas.microsoft.com/office/drawing/2014/main" id="{7DA73392-8334-3E0D-3C3B-8E430564F0EA}"/>
              </a:ext>
            </a:extLst>
          </p:cNvPr>
          <p:cNvSpPr txBox="1"/>
          <p:nvPr/>
        </p:nvSpPr>
        <p:spPr>
          <a:xfrm rot="5400000">
            <a:off x="9230914" y="5987191"/>
            <a:ext cx="728568" cy="92333"/>
          </a:xfrm>
          <a:prstGeom prst="rect">
            <a:avLst/>
          </a:prstGeom>
          <a:noFill/>
        </p:spPr>
        <p:txBody>
          <a:bodyPr vert="horz" wrap="square" lIns="0" tIns="0" rIns="0" bIns="0" rtlCol="0">
            <a:spAutoFit/>
          </a:bodyPr>
          <a:lstStyle/>
          <a:p>
            <a:pPr algn="dist">
              <a:spcBef>
                <a:spcPts val="700"/>
              </a:spcBef>
            </a:pPr>
            <a:r>
              <a:rPr lang="ja-JP" altLang="en-US" sz="600" b="1">
                <a:latin typeface="Hiragino Sans W6" panose="020B0400000000000000" pitchFamily="34" charset="-128"/>
                <a:ea typeface="Hiragino Sans W6" panose="020B0400000000000000" pitchFamily="34" charset="-128"/>
              </a:rPr>
              <a:t>（）</a:t>
            </a:r>
            <a:endParaRPr lang="en-US" altLang="ja-JP" sz="1000" b="1" dirty="0">
              <a:latin typeface="Hiragino Sans W6" panose="020B0400000000000000" pitchFamily="34" charset="-128"/>
              <a:ea typeface="Hiragino Sans W6" panose="020B0400000000000000" pitchFamily="34" charset="-128"/>
            </a:endParaRPr>
          </a:p>
        </p:txBody>
      </p:sp>
      <p:sp>
        <p:nvSpPr>
          <p:cNvPr id="39" name="テキスト ボックス 38">
            <a:extLst>
              <a:ext uri="{FF2B5EF4-FFF2-40B4-BE49-F238E27FC236}">
                <a16:creationId xmlns:a16="http://schemas.microsoft.com/office/drawing/2014/main" id="{BB186A5F-5300-97F4-EFB7-E6F738F10016}"/>
              </a:ext>
            </a:extLst>
          </p:cNvPr>
          <p:cNvSpPr txBox="1"/>
          <p:nvPr/>
        </p:nvSpPr>
        <p:spPr>
          <a:xfrm>
            <a:off x="9544362" y="5698029"/>
            <a:ext cx="92333" cy="215755"/>
          </a:xfrm>
          <a:prstGeom prst="rect">
            <a:avLst/>
          </a:prstGeom>
          <a:noFill/>
        </p:spPr>
        <p:txBody>
          <a:bodyPr vert="eaVert" wrap="square" lIns="0" tIns="0" rIns="0" bIns="0" rtlCol="0">
            <a:spAutoFit/>
          </a:bodyPr>
          <a:lstStyle/>
          <a:p>
            <a:pPr algn="dist">
              <a:spcBef>
                <a:spcPts val="700"/>
              </a:spcBef>
            </a:pPr>
            <a:r>
              <a:rPr lang="ja-JP" altLang="en-US" sz="600" b="1">
                <a:latin typeface="Hiragino Sans W6" panose="020B0400000000000000" pitchFamily="34" charset="-128"/>
                <a:ea typeface="Hiragino Sans W6" panose="020B0400000000000000" pitchFamily="34" charset="-128"/>
              </a:rPr>
              <a:t>７　</a:t>
            </a:r>
            <a:endParaRPr lang="en-US" altLang="ja-JP" sz="1000" b="1" dirty="0">
              <a:latin typeface="Hiragino Sans W6" panose="020B0400000000000000" pitchFamily="34" charset="-128"/>
              <a:ea typeface="Hiragino Sans W6" panose="020B0400000000000000" pitchFamily="34" charset="-128"/>
            </a:endParaRPr>
          </a:p>
        </p:txBody>
      </p:sp>
      <p:sp>
        <p:nvSpPr>
          <p:cNvPr id="41" name="テキスト ボックス 40">
            <a:extLst>
              <a:ext uri="{FF2B5EF4-FFF2-40B4-BE49-F238E27FC236}">
                <a16:creationId xmlns:a16="http://schemas.microsoft.com/office/drawing/2014/main" id="{1E023AC0-13CE-FE58-1D0F-23B689FE3B2A}"/>
              </a:ext>
            </a:extLst>
          </p:cNvPr>
          <p:cNvSpPr txBox="1"/>
          <p:nvPr/>
        </p:nvSpPr>
        <p:spPr>
          <a:xfrm rot="5400000">
            <a:off x="10284358" y="5566269"/>
            <a:ext cx="1389566" cy="92333"/>
          </a:xfrm>
          <a:prstGeom prst="rect">
            <a:avLst/>
          </a:prstGeom>
          <a:noFill/>
        </p:spPr>
        <p:txBody>
          <a:bodyPr vert="horz" wrap="square" lIns="0" tIns="0" rIns="0" bIns="0" rtlCol="0">
            <a:spAutoFit/>
          </a:bodyPr>
          <a:lstStyle/>
          <a:p>
            <a:pPr algn="dist">
              <a:spcBef>
                <a:spcPts val="700"/>
              </a:spcBef>
            </a:pPr>
            <a:r>
              <a:rPr lang="ja-JP" altLang="en-US" sz="600" b="1">
                <a:latin typeface="Hiragino Sans W6" panose="020B0400000000000000" pitchFamily="34" charset="-128"/>
                <a:ea typeface="Hiragino Sans W6" panose="020B0400000000000000" pitchFamily="34" charset="-128"/>
              </a:rPr>
              <a:t>（）</a:t>
            </a:r>
            <a:endParaRPr lang="en-US" altLang="ja-JP" sz="1000" b="1" dirty="0">
              <a:latin typeface="Hiragino Sans W6" panose="020B0400000000000000" pitchFamily="34" charset="-128"/>
              <a:ea typeface="Hiragino Sans W6" panose="020B0400000000000000" pitchFamily="34" charset="-128"/>
            </a:endParaRPr>
          </a:p>
        </p:txBody>
      </p:sp>
      <p:sp>
        <p:nvSpPr>
          <p:cNvPr id="42" name="テキスト ボックス 41">
            <a:extLst>
              <a:ext uri="{FF2B5EF4-FFF2-40B4-BE49-F238E27FC236}">
                <a16:creationId xmlns:a16="http://schemas.microsoft.com/office/drawing/2014/main" id="{7A6392B7-25E7-49C5-5401-7557C7832F01}"/>
              </a:ext>
            </a:extLst>
          </p:cNvPr>
          <p:cNvSpPr txBox="1"/>
          <p:nvPr/>
        </p:nvSpPr>
        <p:spPr>
          <a:xfrm>
            <a:off x="10922764" y="5332638"/>
            <a:ext cx="92333" cy="241842"/>
          </a:xfrm>
          <a:prstGeom prst="rect">
            <a:avLst/>
          </a:prstGeom>
          <a:noFill/>
        </p:spPr>
        <p:txBody>
          <a:bodyPr vert="eaVert" wrap="square" lIns="0" tIns="0" rIns="0" bIns="0" rtlCol="0">
            <a:spAutoFit/>
          </a:bodyPr>
          <a:lstStyle/>
          <a:p>
            <a:pPr algn="dist">
              <a:spcBef>
                <a:spcPts val="700"/>
              </a:spcBef>
            </a:pPr>
            <a:r>
              <a:rPr lang="ja-JP" altLang="en-US" sz="600" b="1">
                <a:latin typeface="Hiragino Sans W6" panose="020B0400000000000000" pitchFamily="34" charset="-128"/>
                <a:ea typeface="Hiragino Sans W6" panose="020B0400000000000000" pitchFamily="34" charset="-128"/>
              </a:rPr>
              <a:t>５　</a:t>
            </a:r>
            <a:endParaRPr lang="en-US" altLang="ja-JP" sz="1000" b="1" dirty="0">
              <a:latin typeface="Hiragino Sans W6" panose="020B0400000000000000" pitchFamily="34" charset="-128"/>
              <a:ea typeface="Hiragino Sans W6" panose="020B0400000000000000" pitchFamily="34" charset="-128"/>
            </a:endParaRPr>
          </a:p>
        </p:txBody>
      </p:sp>
      <p:sp>
        <p:nvSpPr>
          <p:cNvPr id="49" name="円/楕円 48">
            <a:extLst>
              <a:ext uri="{FF2B5EF4-FFF2-40B4-BE49-F238E27FC236}">
                <a16:creationId xmlns:a16="http://schemas.microsoft.com/office/drawing/2014/main" id="{3E8071E0-20DE-2F37-2224-3C0DAAC9E346}"/>
              </a:ext>
            </a:extLst>
          </p:cNvPr>
          <p:cNvSpPr/>
          <p:nvPr/>
        </p:nvSpPr>
        <p:spPr>
          <a:xfrm>
            <a:off x="5689256" y="319186"/>
            <a:ext cx="970153" cy="9701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5FA79917-7CE6-F523-69E3-9E9F5D759B76}"/>
              </a:ext>
            </a:extLst>
          </p:cNvPr>
          <p:cNvSpPr txBox="1"/>
          <p:nvPr/>
        </p:nvSpPr>
        <p:spPr>
          <a:xfrm rot="5400000">
            <a:off x="11004130" y="5330195"/>
            <a:ext cx="153888" cy="190500"/>
          </a:xfrm>
          <a:prstGeom prst="rect">
            <a:avLst/>
          </a:prstGeom>
          <a:noFill/>
        </p:spPr>
        <p:txBody>
          <a:bodyPr vert="eaVert" wrap="square" lIns="0" tIns="0" rIns="0" bIns="0" rtlCol="0">
            <a:spAutoFit/>
          </a:bodyPr>
          <a:lstStyle/>
          <a:p>
            <a:pPr algn="dist">
              <a:spcBef>
                <a:spcPts val="700"/>
              </a:spcBef>
            </a:pPr>
            <a:r>
              <a:rPr lang="ja-JP" altLang="en-US" sz="1000" b="1">
                <a:latin typeface="Hiragino Sans W6" panose="020B0400000000000000" pitchFamily="34" charset="-128"/>
                <a:ea typeface="Hiragino Sans W6" panose="020B0400000000000000" pitchFamily="34" charset="-128"/>
              </a:rPr>
              <a:t>ー</a:t>
            </a:r>
            <a:endParaRPr lang="en-US" altLang="ja-JP" sz="1000" b="1" dirty="0">
              <a:latin typeface="Hiragino Sans W6" panose="020B0400000000000000" pitchFamily="34" charset="-128"/>
              <a:ea typeface="Hiragino Sans W6" panose="020B0400000000000000" pitchFamily="34" charset="-128"/>
            </a:endParaRPr>
          </a:p>
        </p:txBody>
      </p:sp>
      <p:sp>
        <p:nvSpPr>
          <p:cNvPr id="44" name="テキスト ボックス 43">
            <a:extLst>
              <a:ext uri="{FF2B5EF4-FFF2-40B4-BE49-F238E27FC236}">
                <a16:creationId xmlns:a16="http://schemas.microsoft.com/office/drawing/2014/main" id="{21FFC349-2C18-F55E-4987-6CF785C506F6}"/>
              </a:ext>
            </a:extLst>
          </p:cNvPr>
          <p:cNvSpPr txBox="1"/>
          <p:nvPr/>
        </p:nvSpPr>
        <p:spPr>
          <a:xfrm>
            <a:off x="2138847" y="3489171"/>
            <a:ext cx="3798768" cy="360676"/>
          </a:xfrm>
          <a:prstGeom prst="rect">
            <a:avLst/>
          </a:prstGeom>
          <a:noFill/>
        </p:spPr>
        <p:txBody>
          <a:bodyPr wrap="square" lIns="0" tIns="0" rIns="0" bIns="0" rtlCol="0">
            <a:spAutoFit/>
          </a:bodyPr>
          <a:lstStyle/>
          <a:p>
            <a:pPr>
              <a:lnSpc>
                <a:spcPct val="110000"/>
              </a:lnSpc>
            </a:pPr>
            <a:r>
              <a:rPr kumimoji="1" lang="ja-JP" altLang="en-US" sz="1100" b="1" strike="sngStrike">
                <a:solidFill>
                  <a:schemeClr val="bg1"/>
                </a:solidFill>
                <a:latin typeface="Hiragino Sans W6" panose="020B0400000000000000" pitchFamily="34" charset="-128"/>
                <a:ea typeface="Hiragino Sans W6" panose="020B0400000000000000" pitchFamily="34" charset="-128"/>
              </a:rPr>
              <a:t>動画制作費　　  </a:t>
            </a:r>
            <a:r>
              <a:rPr kumimoji="1" lang="en-US" altLang="ja-JP" sz="1100" b="1" strike="sngStrike" dirty="0">
                <a:solidFill>
                  <a:schemeClr val="bg1"/>
                </a:solidFill>
                <a:latin typeface="Hiragino Sans W6" panose="020B0400000000000000" pitchFamily="34" charset="-128"/>
                <a:ea typeface="Hiragino Sans W6" panose="020B0400000000000000" pitchFamily="34" charset="-128"/>
              </a:rPr>
              <a:t>100</a:t>
            </a:r>
            <a:r>
              <a:rPr kumimoji="1" lang="ja-JP" altLang="en-US" sz="1100" b="1" strike="sngStrike">
                <a:solidFill>
                  <a:schemeClr val="bg1"/>
                </a:solidFill>
                <a:latin typeface="Hiragino Sans W6" panose="020B0400000000000000" pitchFamily="34" charset="-128"/>
                <a:ea typeface="Hiragino Sans W6" panose="020B0400000000000000" pitchFamily="34" charset="-128"/>
              </a:rPr>
              <a:t>万円</a:t>
            </a:r>
            <a:endParaRPr kumimoji="1" lang="en-US" altLang="ja-JP" sz="1100" b="1" strike="sngStrike" dirty="0">
              <a:solidFill>
                <a:schemeClr val="bg1"/>
              </a:solidFill>
              <a:latin typeface="Hiragino Sans W6" panose="020B0400000000000000" pitchFamily="34" charset="-128"/>
              <a:ea typeface="Hiragino Sans W6" panose="020B0400000000000000" pitchFamily="34" charset="-128"/>
            </a:endParaRPr>
          </a:p>
          <a:p>
            <a:pPr>
              <a:lnSpc>
                <a:spcPct val="110000"/>
              </a:lnSpc>
            </a:pPr>
            <a:r>
              <a:rPr kumimoji="1" lang="en-US" altLang="ja-JP" sz="1100" b="1" strike="sngStrike" dirty="0">
                <a:solidFill>
                  <a:schemeClr val="bg1"/>
                </a:solidFill>
                <a:latin typeface="Hiragino Sans W6" panose="020B0400000000000000" pitchFamily="34" charset="-128"/>
                <a:ea typeface="Hiragino Sans W6" panose="020B0400000000000000" pitchFamily="34" charset="-128"/>
              </a:rPr>
              <a:t>BREAK</a:t>
            </a:r>
            <a:r>
              <a:rPr kumimoji="1" lang="ja-JP" altLang="en-US" sz="1100" b="1" strike="sngStrike">
                <a:solidFill>
                  <a:schemeClr val="bg1"/>
                </a:solidFill>
                <a:latin typeface="Hiragino Sans W6" panose="020B0400000000000000" pitchFamily="34" charset="-128"/>
                <a:ea typeface="Hiragino Sans W6" panose="020B0400000000000000" pitchFamily="34" charset="-128"/>
              </a:rPr>
              <a:t>放映費　</a:t>
            </a:r>
            <a:r>
              <a:rPr kumimoji="1" lang="en-US" altLang="ja-JP" sz="1100" b="1" strike="sngStrike" dirty="0">
                <a:solidFill>
                  <a:schemeClr val="bg1"/>
                </a:solidFill>
                <a:latin typeface="Hiragino Sans W6" panose="020B0400000000000000" pitchFamily="34" charset="-128"/>
                <a:ea typeface="Hiragino Sans W6" panose="020B0400000000000000" pitchFamily="34" charset="-128"/>
              </a:rPr>
              <a:t>300</a:t>
            </a:r>
            <a:r>
              <a:rPr kumimoji="1" lang="ja-JP" altLang="en-US" sz="1100" b="1" strike="sngStrike">
                <a:solidFill>
                  <a:schemeClr val="bg1"/>
                </a:solidFill>
                <a:latin typeface="Hiragino Sans W6" panose="020B0400000000000000" pitchFamily="34" charset="-128"/>
                <a:ea typeface="Hiragino Sans W6" panose="020B0400000000000000" pitchFamily="34" charset="-128"/>
              </a:rPr>
              <a:t>万円</a:t>
            </a:r>
          </a:p>
        </p:txBody>
      </p:sp>
      <p:sp>
        <p:nvSpPr>
          <p:cNvPr id="2" name="テキスト ボックス 1">
            <a:extLst>
              <a:ext uri="{FF2B5EF4-FFF2-40B4-BE49-F238E27FC236}">
                <a16:creationId xmlns:a16="http://schemas.microsoft.com/office/drawing/2014/main" id="{F3D95C58-29AD-B7C2-BB84-38D95E9BE00B}"/>
              </a:ext>
            </a:extLst>
          </p:cNvPr>
          <p:cNvSpPr txBox="1"/>
          <p:nvPr/>
        </p:nvSpPr>
        <p:spPr>
          <a:xfrm>
            <a:off x="6096000" y="4236911"/>
            <a:ext cx="1364476" cy="261610"/>
          </a:xfrm>
          <a:prstGeom prst="rect">
            <a:avLst/>
          </a:prstGeom>
          <a:noFill/>
        </p:spPr>
        <p:txBody>
          <a:bodyPr wrap="square" rtlCol="0">
            <a:spAutoFit/>
          </a:bodyPr>
          <a:lstStyle/>
          <a:p>
            <a:r>
              <a:rPr kumimoji="1" lang="ja-JP" altLang="en-US" sz="1100" b="1">
                <a:latin typeface="Hiragino Sans W6" panose="020B0400000000000000" pitchFamily="34" charset="-128"/>
                <a:ea typeface="Hiragino Sans W6" panose="020B0400000000000000" pitchFamily="34" charset="-128"/>
              </a:rPr>
              <a:t>▽</a:t>
            </a:r>
            <a:r>
              <a:rPr lang="ja-JP" altLang="en-US" sz="1100" b="1">
                <a:latin typeface="Hiragino Sans W6" panose="020B0400000000000000" pitchFamily="34" charset="-128"/>
                <a:ea typeface="Hiragino Sans W6" panose="020B0400000000000000" pitchFamily="34" charset="-128"/>
              </a:rPr>
              <a:t>放映までの流れ</a:t>
            </a:r>
            <a:endParaRPr kumimoji="1" lang="ja-JP" altLang="en-US" sz="1100" b="1">
              <a:latin typeface="Hiragino Sans W6" panose="020B0400000000000000" pitchFamily="34" charset="-128"/>
              <a:ea typeface="Hiragino Sans W6" panose="020B0400000000000000" pitchFamily="34" charset="-128"/>
            </a:endParaRPr>
          </a:p>
        </p:txBody>
      </p:sp>
      <p:pic>
        <p:nvPicPr>
          <p:cNvPr id="52" name="図 51" descr="挿絵, 抽象 が含まれている画像&#10;&#10;自動的に生成された説明">
            <a:extLst>
              <a:ext uri="{FF2B5EF4-FFF2-40B4-BE49-F238E27FC236}">
                <a16:creationId xmlns:a16="http://schemas.microsoft.com/office/drawing/2014/main" id="{47A6CC80-B0EB-B0C4-433A-3AC826540C9F}"/>
              </a:ext>
            </a:extLst>
          </p:cNvPr>
          <p:cNvPicPr>
            <a:picLocks noChangeAspect="1"/>
          </p:cNvPicPr>
          <p:nvPr/>
        </p:nvPicPr>
        <p:blipFill>
          <a:blip r:embed="rId10"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06650" y="615714"/>
            <a:ext cx="935364" cy="377095"/>
          </a:xfrm>
          <a:prstGeom prst="rect">
            <a:avLst/>
          </a:prstGeom>
        </p:spPr>
      </p:pic>
      <p:sp>
        <p:nvSpPr>
          <p:cNvPr id="58" name="テキスト ボックス 57">
            <a:extLst>
              <a:ext uri="{FF2B5EF4-FFF2-40B4-BE49-F238E27FC236}">
                <a16:creationId xmlns:a16="http://schemas.microsoft.com/office/drawing/2014/main" id="{21BD7BD1-E6B5-19FC-9783-2B5B46F4E064}"/>
              </a:ext>
            </a:extLst>
          </p:cNvPr>
          <p:cNvSpPr txBox="1"/>
          <p:nvPr/>
        </p:nvSpPr>
        <p:spPr>
          <a:xfrm rot="5400000">
            <a:off x="6982981" y="5532706"/>
            <a:ext cx="1009134" cy="92333"/>
          </a:xfrm>
          <a:prstGeom prst="rect">
            <a:avLst/>
          </a:prstGeom>
          <a:noFill/>
        </p:spPr>
        <p:txBody>
          <a:bodyPr vert="horz" wrap="square" lIns="0" tIns="0" rIns="0" bIns="0" rtlCol="0">
            <a:spAutoFit/>
          </a:bodyPr>
          <a:lstStyle/>
          <a:p>
            <a:pPr algn="dist">
              <a:spcBef>
                <a:spcPts val="700"/>
              </a:spcBef>
            </a:pPr>
            <a:r>
              <a:rPr lang="ja-JP" altLang="en-US" sz="600" b="1">
                <a:latin typeface="Hiragino Sans W6" panose="020B0400000000000000" pitchFamily="34" charset="-128"/>
                <a:ea typeface="Hiragino Sans W6" panose="020B0400000000000000" pitchFamily="34" charset="-128"/>
              </a:rPr>
              <a:t>（）</a:t>
            </a:r>
            <a:endParaRPr lang="en-US" altLang="ja-JP" sz="1000" b="1" dirty="0">
              <a:latin typeface="Hiragino Sans W6" panose="020B0400000000000000" pitchFamily="34" charset="-128"/>
              <a:ea typeface="Hiragino Sans W6" panose="020B0400000000000000" pitchFamily="34" charset="-128"/>
            </a:endParaRPr>
          </a:p>
        </p:txBody>
      </p:sp>
      <p:sp>
        <p:nvSpPr>
          <p:cNvPr id="59" name="テキスト ボックス 58">
            <a:extLst>
              <a:ext uri="{FF2B5EF4-FFF2-40B4-BE49-F238E27FC236}">
                <a16:creationId xmlns:a16="http://schemas.microsoft.com/office/drawing/2014/main" id="{ADBA1271-94D0-A934-FC96-EA0B516CE345}"/>
              </a:ext>
            </a:extLst>
          </p:cNvPr>
          <p:cNvSpPr txBox="1"/>
          <p:nvPr/>
        </p:nvSpPr>
        <p:spPr>
          <a:xfrm>
            <a:off x="7440613" y="5185381"/>
            <a:ext cx="92333" cy="757777"/>
          </a:xfrm>
          <a:prstGeom prst="rect">
            <a:avLst/>
          </a:prstGeom>
          <a:noFill/>
        </p:spPr>
        <p:txBody>
          <a:bodyPr vert="eaVert" wrap="square" lIns="0" tIns="0" rIns="0" bIns="0" rtlCol="0">
            <a:spAutoFit/>
          </a:bodyPr>
          <a:lstStyle/>
          <a:p>
            <a:pPr algn="dist">
              <a:spcBef>
                <a:spcPts val="700"/>
              </a:spcBef>
            </a:pPr>
            <a:r>
              <a:rPr lang="ja-JP" altLang="en-US" sz="600" b="1">
                <a:latin typeface="Hiragino Sans W6" panose="020B0400000000000000" pitchFamily="34" charset="-128"/>
                <a:ea typeface="Hiragino Sans W6" panose="020B0400000000000000" pitchFamily="34" charset="-128"/>
              </a:rPr>
              <a:t>テキストベ　ス　</a:t>
            </a:r>
            <a:endParaRPr lang="en-US" altLang="ja-JP" sz="1000" b="1" dirty="0">
              <a:latin typeface="Hiragino Sans W6" panose="020B0400000000000000" pitchFamily="34" charset="-128"/>
              <a:ea typeface="Hiragino Sans W6" panose="020B0400000000000000" pitchFamily="34" charset="-128"/>
            </a:endParaRPr>
          </a:p>
        </p:txBody>
      </p:sp>
      <p:sp>
        <p:nvSpPr>
          <p:cNvPr id="67" name="テキスト ボックス 66">
            <a:extLst>
              <a:ext uri="{FF2B5EF4-FFF2-40B4-BE49-F238E27FC236}">
                <a16:creationId xmlns:a16="http://schemas.microsoft.com/office/drawing/2014/main" id="{EA23A5C2-AA65-7416-6058-8451BF8EF874}"/>
              </a:ext>
            </a:extLst>
          </p:cNvPr>
          <p:cNvSpPr txBox="1"/>
          <p:nvPr/>
        </p:nvSpPr>
        <p:spPr>
          <a:xfrm rot="5400000">
            <a:off x="7442386" y="5414471"/>
            <a:ext cx="92333" cy="757777"/>
          </a:xfrm>
          <a:prstGeom prst="rect">
            <a:avLst/>
          </a:prstGeom>
          <a:noFill/>
        </p:spPr>
        <p:txBody>
          <a:bodyPr vert="eaVert" wrap="square" lIns="0" tIns="0" rIns="0" bIns="0" rtlCol="0">
            <a:spAutoFit/>
          </a:bodyPr>
          <a:lstStyle/>
          <a:p>
            <a:pPr algn="dist">
              <a:spcBef>
                <a:spcPts val="700"/>
              </a:spcBef>
            </a:pPr>
            <a:r>
              <a:rPr lang="ja-JP" altLang="en-US" sz="600" b="1">
                <a:latin typeface="Hiragino Sans W6" panose="020B0400000000000000" pitchFamily="34" charset="-128"/>
                <a:ea typeface="Hiragino Sans W6" panose="020B0400000000000000" pitchFamily="34" charset="-128"/>
              </a:rPr>
              <a:t>ー</a:t>
            </a:r>
            <a:endParaRPr lang="en-US" altLang="ja-JP" sz="600" b="1" dirty="0">
              <a:latin typeface="Hiragino Sans W6" panose="020B0400000000000000" pitchFamily="34" charset="-128"/>
              <a:ea typeface="Hiragino Sans W6" panose="020B0400000000000000" pitchFamily="34" charset="-128"/>
            </a:endParaRPr>
          </a:p>
        </p:txBody>
      </p:sp>
      <p:sp>
        <p:nvSpPr>
          <p:cNvPr id="60" name="スライド番号プレースホルダ 3">
            <a:extLst>
              <a:ext uri="{FF2B5EF4-FFF2-40B4-BE49-F238E27FC236}">
                <a16:creationId xmlns:a16="http://schemas.microsoft.com/office/drawing/2014/main" id="{FC788BCB-2BBC-E4EC-160E-DE5B5AAE2E49}"/>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34</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62" name="正方形/長方形 61">
            <a:extLst>
              <a:ext uri="{FF2B5EF4-FFF2-40B4-BE49-F238E27FC236}">
                <a16:creationId xmlns:a16="http://schemas.microsoft.com/office/drawing/2014/main" id="{468BF105-7E48-AE7E-7547-EC9E7C4062D4}"/>
              </a:ext>
            </a:extLst>
          </p:cNvPr>
          <p:cNvSpPr/>
          <p:nvPr/>
        </p:nvSpPr>
        <p:spPr>
          <a:xfrm>
            <a:off x="7783167" y="6444502"/>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April to June 2025 │ </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233186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28D7CD3-7E3B-3DDE-1B67-27E650EC359E}"/>
              </a:ext>
            </a:extLst>
          </p:cNvPr>
          <p:cNvPicPr>
            <a:picLocks noChangeAspect="1"/>
          </p:cNvPicPr>
          <p:nvPr/>
        </p:nvPicPr>
        <p:blipFill>
          <a:blip r:embed="rId3"/>
          <a:stretch>
            <a:fillRect/>
          </a:stretch>
        </p:blipFill>
        <p:spPr>
          <a:xfrm>
            <a:off x="-1" y="-1"/>
            <a:ext cx="5375896" cy="6861600"/>
          </a:xfrm>
          <a:prstGeom prst="rect">
            <a:avLst/>
          </a:prstGeom>
        </p:spPr>
      </p:pic>
      <p:sp>
        <p:nvSpPr>
          <p:cNvPr id="8" name="テキスト ボックス 7">
            <a:extLst>
              <a:ext uri="{FF2B5EF4-FFF2-40B4-BE49-F238E27FC236}">
                <a16:creationId xmlns:a16="http://schemas.microsoft.com/office/drawing/2014/main" id="{0A88B514-626F-ECD1-A11E-326F8EF1DD47}"/>
              </a:ext>
            </a:extLst>
          </p:cNvPr>
          <p:cNvSpPr txBox="1"/>
          <p:nvPr/>
        </p:nvSpPr>
        <p:spPr>
          <a:xfrm>
            <a:off x="112176" y="264744"/>
            <a:ext cx="6093618" cy="2557688"/>
          </a:xfrm>
          <a:prstGeom prst="rect">
            <a:avLst/>
          </a:prstGeom>
          <a:noFill/>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TIEU P</a:t>
            </a:r>
            <a:endParaRPr lang="ja-JP" altLang="en-US"/>
          </a:p>
        </p:txBody>
      </p:sp>
      <p:pic>
        <p:nvPicPr>
          <p:cNvPr id="62" name="図 61">
            <a:extLst>
              <a:ext uri="{FF2B5EF4-FFF2-40B4-BE49-F238E27FC236}">
                <a16:creationId xmlns:a16="http://schemas.microsoft.com/office/drawing/2014/main" id="{BD3C0335-6C2A-7C41-B5F5-3943CA0EDA0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0229928" y="6441920"/>
            <a:ext cx="1473200" cy="190500"/>
          </a:xfrm>
          <a:prstGeom prst="rect">
            <a:avLst/>
          </a:prstGeom>
        </p:spPr>
      </p:pic>
      <p:sp>
        <p:nvSpPr>
          <p:cNvPr id="63" name="スライド番号プレースホルダ 3">
            <a:extLst>
              <a:ext uri="{FF2B5EF4-FFF2-40B4-BE49-F238E27FC236}">
                <a16:creationId xmlns:a16="http://schemas.microsoft.com/office/drawing/2014/main" id="{A01AF8A3-D032-1756-698A-E4FA4B8A1489}"/>
              </a:ext>
            </a:extLst>
          </p:cNvPr>
          <p:cNvSpPr txBox="1">
            <a:spLocks noGrp="1"/>
          </p:cNvSpPr>
          <p:nvPr/>
        </p:nvSpPr>
        <p:spPr bwMode="auto">
          <a:xfrm>
            <a:off x="11473989" y="6358342"/>
            <a:ext cx="589859" cy="359513"/>
          </a:xfrm>
          <a:prstGeom prst="rect">
            <a:avLst/>
          </a:prstGeom>
          <a:noFill/>
          <a:ln w="9525">
            <a:noFill/>
            <a:miter lim="800000"/>
            <a:headEnd/>
            <a:tailEnd/>
          </a:ln>
        </p:spPr>
        <p:txBody>
          <a:bodyPr anchor="ctr"/>
          <a:lstStyle/>
          <a:p>
            <a:pPr algn="r">
              <a:defRPr/>
            </a:pPr>
            <a:r>
              <a:rPr lang="en-US" altLang="ja-JP" sz="900" b="1" dirty="0">
                <a:solidFill>
                  <a:schemeClr val="bg1"/>
                </a:solidFill>
                <a:latin typeface="Nunito Sans" pitchFamily="2" charset="0"/>
                <a:ea typeface="Noto Sans JP" panose="020B0500000000000000" pitchFamily="34" charset="-128"/>
              </a:rPr>
              <a:t>0</a:t>
            </a:r>
            <a:fld id="{76D8E150-8261-4C28-BB88-CF7E9D4FABBB}" type="slidenum">
              <a:rPr lang="en-US" altLang="ja-JP" sz="900" b="1" smtClean="0">
                <a:solidFill>
                  <a:schemeClr val="bg1"/>
                </a:solidFill>
                <a:latin typeface="Nunito Sans" pitchFamily="2" charset="0"/>
                <a:ea typeface="Noto Sans JP" panose="020B0500000000000000" pitchFamily="34" charset="-128"/>
              </a:rPr>
              <a:pPr algn="r">
                <a:defRPr/>
              </a:pPr>
              <a:t>35</a:t>
            </a:fld>
            <a:endParaRPr lang="en-US" altLang="ja-JP" sz="900" b="1" dirty="0">
              <a:solidFill>
                <a:schemeClr val="bg1"/>
              </a:solidFill>
              <a:latin typeface="Nunito Sans" pitchFamily="2" charset="0"/>
              <a:ea typeface="Noto Sans JP" panose="020B0500000000000000" pitchFamily="34" charset="-128"/>
            </a:endParaRPr>
          </a:p>
        </p:txBody>
      </p:sp>
      <p:pic>
        <p:nvPicPr>
          <p:cNvPr id="66" name="図 65">
            <a:extLst>
              <a:ext uri="{FF2B5EF4-FFF2-40B4-BE49-F238E27FC236}">
                <a16:creationId xmlns:a16="http://schemas.microsoft.com/office/drawing/2014/main" id="{FB90DCC0-6363-ED62-8DF4-E91E2D11D7A4}"/>
              </a:ext>
            </a:extLst>
          </p:cNvPr>
          <p:cNvPicPr>
            <a:picLocks noChangeAspect="1"/>
          </p:cNvPicPr>
          <p:nvPr/>
        </p:nvPicPr>
        <p:blipFill>
          <a:blip r:embed="rId6"/>
          <a:stretch>
            <a:fillRect/>
          </a:stretch>
        </p:blipFill>
        <p:spPr>
          <a:xfrm>
            <a:off x="2212948" y="365125"/>
            <a:ext cx="12700" cy="190500"/>
          </a:xfrm>
          <a:prstGeom prst="rect">
            <a:avLst/>
          </a:prstGeom>
        </p:spPr>
      </p:pic>
      <p:sp>
        <p:nvSpPr>
          <p:cNvPr id="10" name="テキスト ボックス 9">
            <a:extLst>
              <a:ext uri="{FF2B5EF4-FFF2-40B4-BE49-F238E27FC236}">
                <a16:creationId xmlns:a16="http://schemas.microsoft.com/office/drawing/2014/main" id="{A5D9252F-B88D-84CE-7BE3-9E6DEB2FA265}"/>
              </a:ext>
            </a:extLst>
          </p:cNvPr>
          <p:cNvSpPr txBox="1"/>
          <p:nvPr/>
        </p:nvSpPr>
        <p:spPr>
          <a:xfrm>
            <a:off x="702512" y="170587"/>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PIVOT</a:t>
            </a:r>
          </a:p>
        </p:txBody>
      </p:sp>
      <p:sp>
        <p:nvSpPr>
          <p:cNvPr id="11" name="テキスト ボックス 10">
            <a:extLst>
              <a:ext uri="{FF2B5EF4-FFF2-40B4-BE49-F238E27FC236}">
                <a16:creationId xmlns:a16="http://schemas.microsoft.com/office/drawing/2014/main" id="{787095FD-2C78-00AA-5B69-61B4FA4A8D1E}"/>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特別タイアッププラン</a:t>
            </a:r>
          </a:p>
        </p:txBody>
      </p:sp>
      <p:pic>
        <p:nvPicPr>
          <p:cNvPr id="12" name="図 11" descr="テキスト&#10;&#10;自動的に生成された説明">
            <a:extLst>
              <a:ext uri="{FF2B5EF4-FFF2-40B4-BE49-F238E27FC236}">
                <a16:creationId xmlns:a16="http://schemas.microsoft.com/office/drawing/2014/main" id="{158D1FA1-A875-731F-1624-90A8B3F86D2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grpSp>
        <p:nvGrpSpPr>
          <p:cNvPr id="6" name="グループ化 5">
            <a:extLst>
              <a:ext uri="{FF2B5EF4-FFF2-40B4-BE49-F238E27FC236}">
                <a16:creationId xmlns:a16="http://schemas.microsoft.com/office/drawing/2014/main" id="{05AE5889-22F3-A9B7-96FD-9BF09C613F99}"/>
              </a:ext>
            </a:extLst>
          </p:cNvPr>
          <p:cNvGrpSpPr>
            <a:grpSpLocks noChangeAspect="1"/>
          </p:cNvGrpSpPr>
          <p:nvPr/>
        </p:nvGrpSpPr>
        <p:grpSpPr>
          <a:xfrm>
            <a:off x="5375895" y="-25916"/>
            <a:ext cx="6816105" cy="6883918"/>
            <a:chOff x="6755047" y="0"/>
            <a:chExt cx="4506643" cy="4551479"/>
          </a:xfrm>
        </p:grpSpPr>
        <p:pic>
          <p:nvPicPr>
            <p:cNvPr id="2" name="図 1" descr="鏡のある部屋&#10;&#10;中程度の精度で自動的に生成された説明">
              <a:extLst>
                <a:ext uri="{FF2B5EF4-FFF2-40B4-BE49-F238E27FC236}">
                  <a16:creationId xmlns:a16="http://schemas.microsoft.com/office/drawing/2014/main" id="{66A5F6B5-4070-5993-9942-4FDC66451F3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755047" y="0"/>
              <a:ext cx="4506643" cy="4551479"/>
            </a:xfrm>
            <a:prstGeom prst="rect">
              <a:avLst/>
            </a:prstGeom>
          </p:spPr>
        </p:pic>
        <p:pic>
          <p:nvPicPr>
            <p:cNvPr id="13" name="図 12">
              <a:extLst>
                <a:ext uri="{FF2B5EF4-FFF2-40B4-BE49-F238E27FC236}">
                  <a16:creationId xmlns:a16="http://schemas.microsoft.com/office/drawing/2014/main" id="{A83B2317-722A-8997-5105-5CD948B16768}"/>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7787643" y="1463477"/>
              <a:ext cx="2363821" cy="1318526"/>
            </a:xfrm>
            <a:prstGeom prst="rect">
              <a:avLst/>
            </a:prstGeom>
          </p:spPr>
        </p:pic>
      </p:grpSp>
      <p:pic>
        <p:nvPicPr>
          <p:cNvPr id="4" name="図 3">
            <a:extLst>
              <a:ext uri="{FF2B5EF4-FFF2-40B4-BE49-F238E27FC236}">
                <a16:creationId xmlns:a16="http://schemas.microsoft.com/office/drawing/2014/main" id="{8D99650E-1188-4B36-686A-2F3B03D92D4F}"/>
              </a:ext>
            </a:extLst>
          </p:cNvPr>
          <p:cNvPicPr>
            <a:picLocks noChangeAspect="1"/>
          </p:cNvPicPr>
          <p:nvPr/>
        </p:nvPicPr>
        <p:blipFill>
          <a:blip r:embed="rId10"/>
          <a:stretch>
            <a:fillRect/>
          </a:stretch>
        </p:blipFill>
        <p:spPr>
          <a:xfrm>
            <a:off x="573701" y="2766391"/>
            <a:ext cx="3349794" cy="1407695"/>
          </a:xfrm>
          <a:prstGeom prst="rect">
            <a:avLst/>
          </a:prstGeom>
        </p:spPr>
      </p:pic>
      <p:sp>
        <p:nvSpPr>
          <p:cNvPr id="5" name="テキスト ボックス 4">
            <a:extLst>
              <a:ext uri="{FF2B5EF4-FFF2-40B4-BE49-F238E27FC236}">
                <a16:creationId xmlns:a16="http://schemas.microsoft.com/office/drawing/2014/main" id="{ED954478-4719-59C2-7226-BD201AA3009B}"/>
              </a:ext>
            </a:extLst>
          </p:cNvPr>
          <p:cNvSpPr txBox="1"/>
          <p:nvPr/>
        </p:nvSpPr>
        <p:spPr>
          <a:xfrm>
            <a:off x="1886913" y="5152629"/>
            <a:ext cx="3489982" cy="1066574"/>
          </a:xfrm>
          <a:prstGeom prst="rect">
            <a:avLst/>
          </a:prstGeom>
          <a:noFill/>
          <a:effectLst/>
        </p:spPr>
        <p:txBody>
          <a:bodyPr wrap="square" rtlCol="0">
            <a:spAutoFit/>
          </a:bodyPr>
          <a:lstStyle/>
          <a:p>
            <a:pPr>
              <a:lnSpc>
                <a:spcPct val="150000"/>
              </a:lnSpc>
              <a:spcBef>
                <a:spcPts val="150"/>
              </a:spcBef>
              <a:tabLst>
                <a:tab pos="1420813" algn="l"/>
              </a:tabLst>
            </a:pPr>
            <a:r>
              <a:rPr kumimoji="1" lang="ja-JP" altLang="en-US" sz="1000" b="1">
                <a:solidFill>
                  <a:schemeClr val="bg1"/>
                </a:solidFill>
                <a:latin typeface="Hiragino Sans W6" panose="020B0400000000000000" pitchFamily="34" charset="-128"/>
                <a:ea typeface="Hiragino Sans W6" panose="020B0400000000000000" pitchFamily="34" charset="-128"/>
              </a:rPr>
              <a:t>企業トップへの質問</a:t>
            </a:r>
            <a:r>
              <a:rPr kumimoji="1" lang="en-US" altLang="ja-JP" sz="1000" b="1" dirty="0">
                <a:solidFill>
                  <a:schemeClr val="bg1"/>
                </a:solidFill>
                <a:latin typeface="Hiragino Sans W6" panose="020B0400000000000000" pitchFamily="34" charset="-128"/>
                <a:ea typeface="Hiragino Sans W6" panose="020B0400000000000000" pitchFamily="34" charset="-128"/>
              </a:rPr>
              <a:t>	</a:t>
            </a:r>
            <a:r>
              <a:rPr lang="en" altLang="ja-JP" sz="1000" b="1" dirty="0">
                <a:solidFill>
                  <a:schemeClr val="bg1"/>
                </a:solidFill>
                <a:latin typeface="Hiragino Sans W6" panose="020B0400000000000000" pitchFamily="34" charset="-128"/>
                <a:ea typeface="Hiragino Sans W6" panose="020B0400000000000000" pitchFamily="34" charset="-128"/>
              </a:rPr>
              <a:t>750</a:t>
            </a:r>
            <a:r>
              <a:rPr lang="ja-JP" altLang="en-US" sz="1000" b="1">
                <a:solidFill>
                  <a:schemeClr val="bg1"/>
                </a:solidFill>
                <a:latin typeface="Hiragino Sans W6" panose="020B0400000000000000" pitchFamily="34" charset="-128"/>
                <a:ea typeface="Hiragino Sans W6" panose="020B0400000000000000" pitchFamily="34" charset="-128"/>
              </a:rPr>
              <a:t>万円</a:t>
            </a:r>
            <a:r>
              <a:rPr lang="en-US" altLang="ja-JP" sz="1000" b="1" dirty="0">
                <a:solidFill>
                  <a:schemeClr val="bg1"/>
                </a:solidFill>
                <a:latin typeface="Hiragino Sans W6" panose="020B0400000000000000" pitchFamily="34" charset="-128"/>
                <a:ea typeface="Hiragino Sans W6" panose="020B0400000000000000" pitchFamily="34" charset="-128"/>
              </a:rPr>
              <a:t> 〜</a:t>
            </a:r>
          </a:p>
          <a:p>
            <a:pPr>
              <a:lnSpc>
                <a:spcPct val="150000"/>
              </a:lnSpc>
              <a:spcBef>
                <a:spcPts val="150"/>
              </a:spcBef>
              <a:tabLst>
                <a:tab pos="1420813" algn="l"/>
              </a:tabLst>
            </a:pPr>
            <a:r>
              <a:rPr kumimoji="1" lang="ja-JP" altLang="en-US" sz="1000" b="1">
                <a:solidFill>
                  <a:schemeClr val="bg1"/>
                </a:solidFill>
                <a:latin typeface="Hiragino Sans W6" panose="020B0400000000000000" pitchFamily="34" charset="-128"/>
                <a:ea typeface="Hiragino Sans W6" panose="020B0400000000000000" pitchFamily="34" charset="-128"/>
              </a:rPr>
              <a:t>コーチング形式</a:t>
            </a:r>
            <a:r>
              <a:rPr kumimoji="1" lang="en-US" altLang="ja-JP" sz="1000" b="1" dirty="0">
                <a:solidFill>
                  <a:schemeClr val="bg1"/>
                </a:solidFill>
                <a:latin typeface="Hiragino Sans W6" panose="020B0400000000000000" pitchFamily="34" charset="-128"/>
                <a:ea typeface="Hiragino Sans W6" panose="020B0400000000000000" pitchFamily="34" charset="-128"/>
              </a:rPr>
              <a:t>	</a:t>
            </a:r>
            <a:r>
              <a:rPr lang="en" altLang="ja-JP" sz="1000" b="1" dirty="0">
                <a:solidFill>
                  <a:schemeClr val="bg1"/>
                </a:solidFill>
                <a:latin typeface="Hiragino Sans W6" panose="020B0400000000000000" pitchFamily="34" charset="-128"/>
                <a:ea typeface="Hiragino Sans W6" panose="020B0400000000000000" pitchFamily="34" charset="-128"/>
              </a:rPr>
              <a:t>1000</a:t>
            </a:r>
            <a:r>
              <a:rPr lang="ja-JP" altLang="en-US" sz="1000" b="1">
                <a:solidFill>
                  <a:schemeClr val="bg1"/>
                </a:solidFill>
                <a:latin typeface="Hiragino Sans W6" panose="020B0400000000000000" pitchFamily="34" charset="-128"/>
                <a:ea typeface="Hiragino Sans W6" panose="020B0400000000000000" pitchFamily="34" charset="-128"/>
              </a:rPr>
              <a:t>万円</a:t>
            </a:r>
            <a:r>
              <a:rPr lang="en-US" altLang="ja-JP" sz="1000" b="1" dirty="0">
                <a:solidFill>
                  <a:schemeClr val="bg1"/>
                </a:solidFill>
                <a:latin typeface="Hiragino Sans W6" panose="020B0400000000000000" pitchFamily="34" charset="-128"/>
                <a:ea typeface="Hiragino Sans W6" panose="020B0400000000000000" pitchFamily="34" charset="-128"/>
              </a:rPr>
              <a:t> 〜</a:t>
            </a:r>
          </a:p>
          <a:p>
            <a:pPr>
              <a:lnSpc>
                <a:spcPct val="150000"/>
              </a:lnSpc>
              <a:spcBef>
                <a:spcPts val="150"/>
              </a:spcBef>
              <a:tabLst>
                <a:tab pos="1420813" algn="l"/>
              </a:tabLst>
            </a:pPr>
            <a:r>
              <a:rPr kumimoji="1" lang="ja-JP" altLang="en-US" sz="1000" b="1">
                <a:solidFill>
                  <a:schemeClr val="bg1"/>
                </a:solidFill>
                <a:latin typeface="Hiragino Sans W6" panose="020B0400000000000000" pitchFamily="34" charset="-128"/>
                <a:ea typeface="Hiragino Sans W6" panose="020B0400000000000000" pitchFamily="34" charset="-128"/>
              </a:rPr>
              <a:t>テーマについて議論</a:t>
            </a:r>
            <a:r>
              <a:rPr kumimoji="1" lang="en-US" altLang="ja-JP" sz="1000" b="1" dirty="0">
                <a:solidFill>
                  <a:schemeClr val="bg1"/>
                </a:solidFill>
                <a:latin typeface="Hiragino Sans W6" panose="020B0400000000000000" pitchFamily="34" charset="-128"/>
                <a:ea typeface="Hiragino Sans W6" panose="020B0400000000000000" pitchFamily="34" charset="-128"/>
              </a:rPr>
              <a:t>	</a:t>
            </a:r>
            <a:r>
              <a:rPr lang="en" altLang="ja-JP" sz="1000" b="1" dirty="0">
                <a:solidFill>
                  <a:schemeClr val="bg1"/>
                </a:solidFill>
                <a:latin typeface="Hiragino Sans W6" panose="020B0400000000000000" pitchFamily="34" charset="-128"/>
                <a:ea typeface="Hiragino Sans W6" panose="020B0400000000000000" pitchFamily="34" charset="-128"/>
              </a:rPr>
              <a:t>1250</a:t>
            </a:r>
            <a:r>
              <a:rPr lang="ja-JP" altLang="en-US" sz="1000" b="1">
                <a:solidFill>
                  <a:schemeClr val="bg1"/>
                </a:solidFill>
                <a:latin typeface="Hiragino Sans W6" panose="020B0400000000000000" pitchFamily="34" charset="-128"/>
                <a:ea typeface="Hiragino Sans W6" panose="020B0400000000000000" pitchFamily="34" charset="-128"/>
              </a:rPr>
              <a:t>万円</a:t>
            </a:r>
            <a:r>
              <a:rPr lang="en-US" altLang="ja-JP" sz="1000" b="1" dirty="0">
                <a:solidFill>
                  <a:schemeClr val="bg1"/>
                </a:solidFill>
                <a:latin typeface="Hiragino Sans W6" panose="020B0400000000000000" pitchFamily="34" charset="-128"/>
                <a:ea typeface="Hiragino Sans W6" panose="020B0400000000000000" pitchFamily="34" charset="-128"/>
              </a:rPr>
              <a:t> 〜</a:t>
            </a:r>
            <a:endParaRPr kumimoji="1" lang="ja-JP" altLang="en-US" sz="1000" b="1">
              <a:solidFill>
                <a:schemeClr val="bg1"/>
              </a:solidFill>
              <a:latin typeface="Hiragino Sans W6" panose="020B0400000000000000" pitchFamily="34" charset="-128"/>
              <a:ea typeface="Hiragino Sans W6" panose="020B0400000000000000" pitchFamily="34" charset="-128"/>
            </a:endParaRPr>
          </a:p>
          <a:p>
            <a:pPr>
              <a:lnSpc>
                <a:spcPct val="150000"/>
              </a:lnSpc>
              <a:spcBef>
                <a:spcPts val="150"/>
              </a:spcBef>
              <a:tabLst>
                <a:tab pos="1420813" algn="l"/>
              </a:tabLst>
            </a:pPr>
            <a:r>
              <a:rPr kumimoji="1" lang="ja-JP" altLang="en-US" sz="1000" b="1">
                <a:solidFill>
                  <a:schemeClr val="bg1"/>
                </a:solidFill>
                <a:latin typeface="Hiragino Sans W6" panose="020B0400000000000000" pitchFamily="34" charset="-128"/>
                <a:ea typeface="Hiragino Sans W6" panose="020B0400000000000000" pitchFamily="34" charset="-128"/>
              </a:rPr>
              <a:t>密着</a:t>
            </a:r>
            <a:r>
              <a:rPr kumimoji="1" lang="en-US" altLang="ja-JP" sz="1000" b="1" dirty="0">
                <a:solidFill>
                  <a:schemeClr val="bg1"/>
                </a:solidFill>
                <a:latin typeface="Hiragino Sans W6" panose="020B0400000000000000" pitchFamily="34" charset="-128"/>
                <a:ea typeface="Hiragino Sans W6" panose="020B0400000000000000" pitchFamily="34" charset="-128"/>
              </a:rPr>
              <a:t> or </a:t>
            </a:r>
            <a:r>
              <a:rPr kumimoji="1" lang="ja-JP" altLang="en-US" sz="1000" b="1">
                <a:solidFill>
                  <a:schemeClr val="bg1"/>
                </a:solidFill>
                <a:latin typeface="Hiragino Sans W6" panose="020B0400000000000000" pitchFamily="34" charset="-128"/>
                <a:ea typeface="Hiragino Sans W6" panose="020B0400000000000000" pitchFamily="34" charset="-128"/>
              </a:rPr>
              <a:t>潜入レポート</a:t>
            </a:r>
            <a:r>
              <a:rPr kumimoji="1" lang="en-US" altLang="ja-JP" sz="1000" b="1" dirty="0">
                <a:solidFill>
                  <a:schemeClr val="bg1"/>
                </a:solidFill>
                <a:latin typeface="Hiragino Sans W6" panose="020B0400000000000000" pitchFamily="34" charset="-128"/>
                <a:ea typeface="Hiragino Sans W6" panose="020B0400000000000000" pitchFamily="34" charset="-128"/>
              </a:rPr>
              <a:t>	</a:t>
            </a:r>
            <a:r>
              <a:rPr lang="en" altLang="ja-JP" sz="1000" b="1" dirty="0">
                <a:solidFill>
                  <a:schemeClr val="bg1"/>
                </a:solidFill>
                <a:latin typeface="Hiragino Sans W6" panose="020B0400000000000000" pitchFamily="34" charset="-128"/>
                <a:ea typeface="Hiragino Sans W6" panose="020B0400000000000000" pitchFamily="34" charset="-128"/>
              </a:rPr>
              <a:t>1000</a:t>
            </a:r>
            <a:r>
              <a:rPr lang="ja-JP" altLang="en-US" sz="1000" b="1">
                <a:solidFill>
                  <a:schemeClr val="bg1"/>
                </a:solidFill>
                <a:latin typeface="Hiragino Sans W6" panose="020B0400000000000000" pitchFamily="34" charset="-128"/>
                <a:ea typeface="Hiragino Sans W6" panose="020B0400000000000000" pitchFamily="34" charset="-128"/>
              </a:rPr>
              <a:t>万円</a:t>
            </a:r>
            <a:r>
              <a:rPr lang="en-US" altLang="ja-JP" sz="1000" b="1" dirty="0">
                <a:solidFill>
                  <a:schemeClr val="bg1"/>
                </a:solidFill>
                <a:latin typeface="Hiragino Sans W6" panose="020B0400000000000000" pitchFamily="34" charset="-128"/>
                <a:ea typeface="Hiragino Sans W6" panose="020B0400000000000000" pitchFamily="34" charset="-128"/>
              </a:rPr>
              <a:t> 〜</a:t>
            </a:r>
            <a:endParaRPr kumimoji="1" lang="ja-JP" altLang="en-US" sz="1000" b="1">
              <a:solidFill>
                <a:schemeClr val="bg1"/>
              </a:solidFill>
              <a:latin typeface="Hiragino Sans W6" panose="020B0400000000000000" pitchFamily="34" charset="-128"/>
              <a:ea typeface="Hiragino Sans W6" panose="020B0400000000000000" pitchFamily="34" charset="-128"/>
            </a:endParaRPr>
          </a:p>
        </p:txBody>
      </p:sp>
      <p:grpSp>
        <p:nvGrpSpPr>
          <p:cNvPr id="25" name="グループ化 24">
            <a:extLst>
              <a:ext uri="{FF2B5EF4-FFF2-40B4-BE49-F238E27FC236}">
                <a16:creationId xmlns:a16="http://schemas.microsoft.com/office/drawing/2014/main" id="{2B8CC502-3019-6B13-0E08-8B91790D0135}"/>
              </a:ext>
            </a:extLst>
          </p:cNvPr>
          <p:cNvGrpSpPr/>
          <p:nvPr/>
        </p:nvGrpSpPr>
        <p:grpSpPr>
          <a:xfrm>
            <a:off x="775534" y="2979173"/>
            <a:ext cx="2139981" cy="261610"/>
            <a:chOff x="775534" y="2979173"/>
            <a:chExt cx="2139981" cy="261610"/>
          </a:xfrm>
        </p:grpSpPr>
        <p:pic>
          <p:nvPicPr>
            <p:cNvPr id="14" name="図 13">
              <a:extLst>
                <a:ext uri="{FF2B5EF4-FFF2-40B4-BE49-F238E27FC236}">
                  <a16:creationId xmlns:a16="http://schemas.microsoft.com/office/drawing/2014/main" id="{FC760509-945F-25EE-3D90-B34A2B2BB063}"/>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Lst>
            </a:blip>
            <a:stretch>
              <a:fillRect/>
            </a:stretch>
          </p:blipFill>
          <p:spPr>
            <a:xfrm>
              <a:off x="2159266" y="3018806"/>
              <a:ext cx="756249" cy="183334"/>
            </a:xfrm>
            <a:prstGeom prst="rect">
              <a:avLst/>
            </a:prstGeom>
          </p:spPr>
        </p:pic>
        <p:sp>
          <p:nvSpPr>
            <p:cNvPr id="19" name="テキスト ボックス 18">
              <a:extLst>
                <a:ext uri="{FF2B5EF4-FFF2-40B4-BE49-F238E27FC236}">
                  <a16:creationId xmlns:a16="http://schemas.microsoft.com/office/drawing/2014/main" id="{BBF58F12-EBA2-0C00-A20F-C443286E4974}"/>
                </a:ext>
              </a:extLst>
            </p:cNvPr>
            <p:cNvSpPr txBox="1"/>
            <p:nvPr/>
          </p:nvSpPr>
          <p:spPr>
            <a:xfrm>
              <a:off x="775534" y="2979173"/>
              <a:ext cx="1246629"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タイアップ媒体</a:t>
              </a:r>
            </a:p>
          </p:txBody>
        </p:sp>
        <p:sp>
          <p:nvSpPr>
            <p:cNvPr id="35" name="テキスト ボックス 34">
              <a:extLst>
                <a:ext uri="{FF2B5EF4-FFF2-40B4-BE49-F238E27FC236}">
                  <a16:creationId xmlns:a16="http://schemas.microsoft.com/office/drawing/2014/main" id="{6CB5C03B-E92D-02B0-60D1-5CF6BE91E730}"/>
                </a:ext>
              </a:extLst>
            </p:cNvPr>
            <p:cNvSpPr txBox="1"/>
            <p:nvPr/>
          </p:nvSpPr>
          <p:spPr>
            <a:xfrm>
              <a:off x="1972558" y="303398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grpSp>
      <p:grpSp>
        <p:nvGrpSpPr>
          <p:cNvPr id="18" name="グループ化 17">
            <a:extLst>
              <a:ext uri="{FF2B5EF4-FFF2-40B4-BE49-F238E27FC236}">
                <a16:creationId xmlns:a16="http://schemas.microsoft.com/office/drawing/2014/main" id="{F206EB06-C456-A323-9F3A-F1395394362D}"/>
              </a:ext>
            </a:extLst>
          </p:cNvPr>
          <p:cNvGrpSpPr/>
          <p:nvPr/>
        </p:nvGrpSpPr>
        <p:grpSpPr>
          <a:xfrm>
            <a:off x="775534" y="3818207"/>
            <a:ext cx="4698456" cy="261610"/>
            <a:chOff x="775534" y="3687401"/>
            <a:chExt cx="4698456" cy="261610"/>
          </a:xfrm>
        </p:grpSpPr>
        <p:sp>
          <p:nvSpPr>
            <p:cNvPr id="23" name="テキスト ボックス 22">
              <a:extLst>
                <a:ext uri="{FF2B5EF4-FFF2-40B4-BE49-F238E27FC236}">
                  <a16:creationId xmlns:a16="http://schemas.microsoft.com/office/drawing/2014/main" id="{9E7FFBF3-D206-AB16-7D48-43748BC8BCCE}"/>
                </a:ext>
              </a:extLst>
            </p:cNvPr>
            <p:cNvSpPr txBox="1"/>
            <p:nvPr/>
          </p:nvSpPr>
          <p:spPr>
            <a:xfrm>
              <a:off x="775534" y="3687401"/>
              <a:ext cx="1255315"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制作</a:t>
              </a:r>
            </a:p>
          </p:txBody>
        </p:sp>
        <p:sp>
          <p:nvSpPr>
            <p:cNvPr id="34" name="テキスト ボックス 33">
              <a:extLst>
                <a:ext uri="{FF2B5EF4-FFF2-40B4-BE49-F238E27FC236}">
                  <a16:creationId xmlns:a16="http://schemas.microsoft.com/office/drawing/2014/main" id="{92E17140-634A-9341-FA10-D8C10E3D6608}"/>
                </a:ext>
              </a:extLst>
            </p:cNvPr>
            <p:cNvSpPr txBox="1"/>
            <p:nvPr/>
          </p:nvSpPr>
          <p:spPr>
            <a:xfrm>
              <a:off x="1972558" y="3754155"/>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8" name="テキスト ボックス 47">
              <a:extLst>
                <a:ext uri="{FF2B5EF4-FFF2-40B4-BE49-F238E27FC236}">
                  <a16:creationId xmlns:a16="http://schemas.microsoft.com/office/drawing/2014/main" id="{4C730A1E-6699-B238-9406-CE02D501AC2D}"/>
                </a:ext>
              </a:extLst>
            </p:cNvPr>
            <p:cNvSpPr txBox="1"/>
            <p:nvPr/>
          </p:nvSpPr>
          <p:spPr>
            <a:xfrm>
              <a:off x="2150829" y="3727795"/>
              <a:ext cx="3323161" cy="174471"/>
            </a:xfrm>
            <a:prstGeom prst="rect">
              <a:avLst/>
            </a:prstGeom>
            <a:noFill/>
          </p:spPr>
          <p:txBody>
            <a:bodyPr wrap="square" lIns="0" tIns="0" rIns="0" bIns="0" rtlCol="0">
              <a:spAutoFit/>
            </a:bodyPr>
            <a:lstStyle/>
            <a:p>
              <a:pPr>
                <a:lnSpc>
                  <a:spcPct val="110000"/>
                </a:lnSpc>
              </a:pPr>
              <a:r>
                <a:rPr kumimoji="1" lang="en-US" altLang="ja-JP" sz="1100" b="1" dirty="0">
                  <a:solidFill>
                    <a:schemeClr val="bg1"/>
                  </a:solidFill>
                  <a:latin typeface="Hiragino Sans W6" panose="020B0400000000000000" pitchFamily="34" charset="-128"/>
                  <a:ea typeface="Hiragino Sans W6" panose="020B0400000000000000" pitchFamily="34" charset="-128"/>
                </a:rPr>
                <a:t>PIVOT</a:t>
              </a:r>
              <a:r>
                <a:rPr kumimoji="1" lang="ja-JP" altLang="en-US" sz="1100" b="1">
                  <a:solidFill>
                    <a:schemeClr val="bg1"/>
                  </a:solidFill>
                  <a:latin typeface="Hiragino Sans W6" panose="020B0400000000000000" pitchFamily="34" charset="-128"/>
                  <a:ea typeface="Hiragino Sans W6" panose="020B0400000000000000" pitchFamily="34" charset="-128"/>
                </a:rPr>
                <a:t>本編</a:t>
              </a:r>
              <a:r>
                <a:rPr kumimoji="1" lang="en-US" altLang="ja-JP" sz="1100" b="1" dirty="0">
                  <a:solidFill>
                    <a:schemeClr val="bg1"/>
                  </a:solidFill>
                  <a:latin typeface="Hiragino Sans W6" panose="020B0400000000000000" pitchFamily="34" charset="-128"/>
                  <a:ea typeface="Hiragino Sans W6" panose="020B0400000000000000" pitchFamily="34" charset="-128"/>
                </a:rPr>
                <a:t> </a:t>
              </a:r>
              <a:r>
                <a:rPr kumimoji="1" lang="ja-JP" altLang="en-US" sz="1100" b="1">
                  <a:solidFill>
                    <a:schemeClr val="bg1"/>
                  </a:solidFill>
                  <a:latin typeface="Hiragino Sans W6" panose="020B0400000000000000" pitchFamily="34" charset="-128"/>
                  <a:ea typeface="Hiragino Sans W6" panose="020B0400000000000000" pitchFamily="34" charset="-128"/>
                </a:rPr>
                <a:t>＋</a:t>
              </a:r>
              <a:r>
                <a:rPr kumimoji="1" lang="en-US" altLang="ja-JP" sz="1100" b="1" dirty="0">
                  <a:solidFill>
                    <a:schemeClr val="bg1"/>
                  </a:solidFill>
                  <a:latin typeface="Hiragino Sans W6" panose="020B0400000000000000" pitchFamily="34" charset="-128"/>
                  <a:ea typeface="Hiragino Sans W6" panose="020B0400000000000000" pitchFamily="34" charset="-128"/>
                </a:rPr>
                <a:t> BREAK</a:t>
              </a:r>
              <a:r>
                <a:rPr kumimoji="1" lang="ja-JP" altLang="en-US" sz="1100" b="1">
                  <a:solidFill>
                    <a:schemeClr val="bg1"/>
                  </a:solidFill>
                  <a:latin typeface="Hiragino Sans W6" panose="020B0400000000000000" pitchFamily="34" charset="-128"/>
                  <a:ea typeface="Hiragino Sans W6" panose="020B0400000000000000" pitchFamily="34" charset="-128"/>
                </a:rPr>
                <a:t>用ダイジェスト</a:t>
              </a:r>
              <a:r>
                <a:rPr kumimoji="1" lang="en-US" altLang="ja-JP" sz="1100" b="1" dirty="0">
                  <a:solidFill>
                    <a:schemeClr val="bg1"/>
                  </a:solidFill>
                  <a:latin typeface="Hiragino Sans W6" panose="020B0400000000000000" pitchFamily="34" charset="-128"/>
                  <a:ea typeface="Hiragino Sans W6" panose="020B0400000000000000" pitchFamily="34" charset="-128"/>
                </a:rPr>
                <a:t>(30</a:t>
              </a:r>
              <a:r>
                <a:rPr kumimoji="1" lang="ja-JP" altLang="en-US" sz="1100" b="1">
                  <a:solidFill>
                    <a:schemeClr val="bg1"/>
                  </a:solidFill>
                  <a:latin typeface="Hiragino Sans W6" panose="020B0400000000000000" pitchFamily="34" charset="-128"/>
                  <a:ea typeface="Hiragino Sans W6" panose="020B0400000000000000" pitchFamily="34" charset="-128"/>
                </a:rPr>
                <a:t>秒</a:t>
              </a:r>
              <a:r>
                <a:rPr kumimoji="1" lang="en-US" altLang="ja-JP" sz="1100" b="1" dirty="0">
                  <a:solidFill>
                    <a:schemeClr val="bg1"/>
                  </a:solidFill>
                  <a:latin typeface="Hiragino Sans W6" panose="020B0400000000000000" pitchFamily="34" charset="-128"/>
                  <a:ea typeface="Hiragino Sans W6" panose="020B0400000000000000" pitchFamily="34" charset="-128"/>
                </a:rPr>
                <a:t>)</a:t>
              </a:r>
            </a:p>
          </p:txBody>
        </p:sp>
      </p:grpSp>
      <p:grpSp>
        <p:nvGrpSpPr>
          <p:cNvPr id="16" name="グループ化 15">
            <a:extLst>
              <a:ext uri="{FF2B5EF4-FFF2-40B4-BE49-F238E27FC236}">
                <a16:creationId xmlns:a16="http://schemas.microsoft.com/office/drawing/2014/main" id="{6DA3252A-C34D-85A4-557E-0FF1E6DFB39C}"/>
              </a:ext>
            </a:extLst>
          </p:cNvPr>
          <p:cNvGrpSpPr/>
          <p:nvPr/>
        </p:nvGrpSpPr>
        <p:grpSpPr>
          <a:xfrm>
            <a:off x="775534" y="4377562"/>
            <a:ext cx="4705034" cy="261610"/>
            <a:chOff x="775534" y="4144295"/>
            <a:chExt cx="4705034" cy="261610"/>
          </a:xfrm>
        </p:grpSpPr>
        <p:sp>
          <p:nvSpPr>
            <p:cNvPr id="24" name="テキスト ボックス 23">
              <a:extLst>
                <a:ext uri="{FF2B5EF4-FFF2-40B4-BE49-F238E27FC236}">
                  <a16:creationId xmlns:a16="http://schemas.microsoft.com/office/drawing/2014/main" id="{B88FA2D9-C114-C8CE-446C-31F4E3C935C5}"/>
                </a:ext>
              </a:extLst>
            </p:cNvPr>
            <p:cNvSpPr txBox="1"/>
            <p:nvPr/>
          </p:nvSpPr>
          <p:spPr>
            <a:xfrm>
              <a:off x="775534" y="4144295"/>
              <a:ext cx="1246629"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動画尺</a:t>
              </a:r>
            </a:p>
          </p:txBody>
        </p:sp>
        <p:sp>
          <p:nvSpPr>
            <p:cNvPr id="47" name="テキスト ボックス 46">
              <a:extLst>
                <a:ext uri="{FF2B5EF4-FFF2-40B4-BE49-F238E27FC236}">
                  <a16:creationId xmlns:a16="http://schemas.microsoft.com/office/drawing/2014/main" id="{F52BE79F-6EE4-A608-014B-03076D366E59}"/>
                </a:ext>
              </a:extLst>
            </p:cNvPr>
            <p:cNvSpPr txBox="1"/>
            <p:nvPr/>
          </p:nvSpPr>
          <p:spPr>
            <a:xfrm>
              <a:off x="1972558" y="4222555"/>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50" name="テキスト ボックス 49">
              <a:extLst>
                <a:ext uri="{FF2B5EF4-FFF2-40B4-BE49-F238E27FC236}">
                  <a16:creationId xmlns:a16="http://schemas.microsoft.com/office/drawing/2014/main" id="{BBAACD7E-9B92-87F4-372D-1D25D241832A}"/>
                </a:ext>
              </a:extLst>
            </p:cNvPr>
            <p:cNvSpPr txBox="1"/>
            <p:nvPr/>
          </p:nvSpPr>
          <p:spPr>
            <a:xfrm>
              <a:off x="2157407" y="4186959"/>
              <a:ext cx="3323161" cy="174471"/>
            </a:xfrm>
            <a:prstGeom prst="rect">
              <a:avLst/>
            </a:prstGeom>
            <a:noFill/>
          </p:spPr>
          <p:txBody>
            <a:bodyPr wrap="square" lIns="0" tIns="0" rIns="0" bIns="0" rtlCol="0">
              <a:spAutoFit/>
            </a:bodyPr>
            <a:lstStyle/>
            <a:p>
              <a:pPr>
                <a:lnSpc>
                  <a:spcPct val="110000"/>
                </a:lnSpc>
              </a:pPr>
              <a:r>
                <a:rPr lang="ja-JP" altLang="en-US" sz="1100" b="1">
                  <a:solidFill>
                    <a:schemeClr val="bg1"/>
                  </a:solidFill>
                  <a:latin typeface="Hiragino Sans W6" panose="020B0400000000000000" pitchFamily="34" charset="-128"/>
                  <a:ea typeface="Hiragino Sans W6" panose="020B0400000000000000" pitchFamily="34" charset="-128"/>
                </a:rPr>
                <a:t>最大</a:t>
              </a:r>
              <a:r>
                <a:rPr lang="en-US" altLang="ja-JP" sz="1100" b="1" dirty="0">
                  <a:solidFill>
                    <a:schemeClr val="bg1"/>
                  </a:solidFill>
                  <a:latin typeface="Hiragino Sans W6" panose="020B0400000000000000" pitchFamily="34" charset="-128"/>
                  <a:ea typeface="Hiragino Sans W6" panose="020B0400000000000000" pitchFamily="34" charset="-128"/>
                </a:rPr>
                <a:t> 30 </a:t>
              </a:r>
              <a:r>
                <a:rPr lang="ja-JP" altLang="en-US" sz="1100" b="1">
                  <a:solidFill>
                    <a:schemeClr val="bg1"/>
                  </a:solidFill>
                  <a:latin typeface="Hiragino Sans W6" panose="020B0400000000000000" pitchFamily="34" charset="-128"/>
                  <a:ea typeface="Hiragino Sans W6" panose="020B0400000000000000" pitchFamily="34" charset="-128"/>
                </a:rPr>
                <a:t>秒（</a:t>
              </a:r>
              <a:r>
                <a:rPr lang="en-US" altLang="ja-JP" sz="1100" b="1" dirty="0">
                  <a:solidFill>
                    <a:schemeClr val="bg1"/>
                  </a:solidFill>
                  <a:latin typeface="Hiragino Sans W6" panose="020B0400000000000000" pitchFamily="34" charset="-128"/>
                  <a:ea typeface="Hiragino Sans W6" panose="020B0400000000000000" pitchFamily="34" charset="-128"/>
                </a:rPr>
                <a:t>BREAK</a:t>
              </a:r>
              <a:r>
                <a:rPr lang="ja-JP" altLang="en-US" sz="1100" b="1">
                  <a:solidFill>
                    <a:schemeClr val="bg1"/>
                  </a:solidFill>
                  <a:latin typeface="Hiragino Sans W6" panose="020B0400000000000000" pitchFamily="34" charset="-128"/>
                  <a:ea typeface="Hiragino Sans W6" panose="020B0400000000000000" pitchFamily="34" charset="-128"/>
                </a:rPr>
                <a:t>掲載枠）</a:t>
              </a:r>
            </a:p>
          </p:txBody>
        </p:sp>
      </p:grpSp>
      <p:grpSp>
        <p:nvGrpSpPr>
          <p:cNvPr id="17" name="グループ化 16">
            <a:extLst>
              <a:ext uri="{FF2B5EF4-FFF2-40B4-BE49-F238E27FC236}">
                <a16:creationId xmlns:a16="http://schemas.microsoft.com/office/drawing/2014/main" id="{305967EF-9E78-9244-9931-43A35AFEE7E5}"/>
              </a:ext>
            </a:extLst>
          </p:cNvPr>
          <p:cNvGrpSpPr/>
          <p:nvPr/>
        </p:nvGrpSpPr>
        <p:grpSpPr>
          <a:xfrm>
            <a:off x="775534" y="4097885"/>
            <a:ext cx="4705034" cy="261610"/>
            <a:chOff x="775534" y="3920136"/>
            <a:chExt cx="4705034" cy="261610"/>
          </a:xfrm>
        </p:grpSpPr>
        <p:sp>
          <p:nvSpPr>
            <p:cNvPr id="31" name="テキスト ボックス 30">
              <a:extLst>
                <a:ext uri="{FF2B5EF4-FFF2-40B4-BE49-F238E27FC236}">
                  <a16:creationId xmlns:a16="http://schemas.microsoft.com/office/drawing/2014/main" id="{F366D7FD-C414-7503-04EE-B8AA8166B0CC}"/>
                </a:ext>
              </a:extLst>
            </p:cNvPr>
            <p:cNvSpPr txBox="1"/>
            <p:nvPr/>
          </p:nvSpPr>
          <p:spPr>
            <a:xfrm>
              <a:off x="775534" y="3920136"/>
              <a:ext cx="1246629"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再編集費</a:t>
              </a:r>
            </a:p>
          </p:txBody>
        </p:sp>
        <p:sp>
          <p:nvSpPr>
            <p:cNvPr id="40" name="テキスト ボックス 39">
              <a:extLst>
                <a:ext uri="{FF2B5EF4-FFF2-40B4-BE49-F238E27FC236}">
                  <a16:creationId xmlns:a16="http://schemas.microsoft.com/office/drawing/2014/main" id="{08E24B86-FBBE-740B-B975-F9760C4BAE6D}"/>
                </a:ext>
              </a:extLst>
            </p:cNvPr>
            <p:cNvSpPr txBox="1"/>
            <p:nvPr/>
          </p:nvSpPr>
          <p:spPr>
            <a:xfrm>
              <a:off x="1972558" y="3997800"/>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52" name="テキスト ボックス 51">
              <a:extLst>
                <a:ext uri="{FF2B5EF4-FFF2-40B4-BE49-F238E27FC236}">
                  <a16:creationId xmlns:a16="http://schemas.microsoft.com/office/drawing/2014/main" id="{4B2E49C4-662A-BF60-483A-CBBCDC52D5D0}"/>
                </a:ext>
              </a:extLst>
            </p:cNvPr>
            <p:cNvSpPr txBox="1"/>
            <p:nvPr/>
          </p:nvSpPr>
          <p:spPr>
            <a:xfrm>
              <a:off x="2157407" y="3964775"/>
              <a:ext cx="3323161" cy="174471"/>
            </a:xfrm>
            <a:prstGeom prst="rect">
              <a:avLst/>
            </a:prstGeom>
            <a:noFill/>
          </p:spPr>
          <p:txBody>
            <a:bodyPr wrap="square" lIns="0" tIns="0" rIns="0" bIns="0" rtlCol="0">
              <a:spAutoFit/>
            </a:bodyPr>
            <a:lstStyle/>
            <a:p>
              <a:pPr>
                <a:lnSpc>
                  <a:spcPct val="110000"/>
                </a:lnSpc>
              </a:pPr>
              <a:r>
                <a:rPr kumimoji="1" lang="en-US" altLang="ja-JP" sz="1100" b="1" dirty="0">
                  <a:solidFill>
                    <a:schemeClr val="bg1"/>
                  </a:solidFill>
                  <a:latin typeface="Hiragino Sans W6" panose="020B0400000000000000" pitchFamily="34" charset="-128"/>
                  <a:ea typeface="Hiragino Sans W6" panose="020B0400000000000000" pitchFamily="34" charset="-128"/>
                </a:rPr>
                <a:t>50</a:t>
              </a:r>
              <a:r>
                <a:rPr kumimoji="1" lang="ja-JP" altLang="en-US" sz="1100" b="1">
                  <a:solidFill>
                    <a:schemeClr val="bg1"/>
                  </a:solidFill>
                  <a:latin typeface="Hiragino Sans W6" panose="020B0400000000000000" pitchFamily="34" charset="-128"/>
                  <a:ea typeface="Hiragino Sans W6" panose="020B0400000000000000" pitchFamily="34" charset="-128"/>
                </a:rPr>
                <a:t>万円</a:t>
              </a:r>
              <a:r>
                <a:rPr kumimoji="1" lang="en-US" altLang="ja-JP" sz="1100" b="1" dirty="0">
                  <a:solidFill>
                    <a:schemeClr val="bg1"/>
                  </a:solidFill>
                  <a:latin typeface="Hiragino Sans W6" panose="020B0400000000000000" pitchFamily="34" charset="-128"/>
                  <a:ea typeface="Hiragino Sans W6" panose="020B0400000000000000" pitchFamily="34" charset="-128"/>
                </a:rPr>
                <a:t> 〜</a:t>
              </a:r>
              <a:r>
                <a:rPr kumimoji="1" lang="ja-JP" altLang="en-US" sz="1100" b="1">
                  <a:solidFill>
                    <a:schemeClr val="bg1"/>
                  </a:solidFill>
                  <a:latin typeface="Hiragino Sans W6" panose="020B0400000000000000" pitchFamily="34" charset="-128"/>
                  <a:ea typeface="Hiragino Sans W6" panose="020B0400000000000000" pitchFamily="34" charset="-128"/>
                </a:rPr>
                <a:t>　</a:t>
              </a:r>
              <a:r>
                <a:rPr kumimoji="1" lang="en-US" altLang="ja-JP" sz="1100" b="1" dirty="0">
                  <a:solidFill>
                    <a:schemeClr val="bg1"/>
                  </a:solidFill>
                  <a:latin typeface="Hiragino Sans W6" panose="020B0400000000000000" pitchFamily="34" charset="-128"/>
                  <a:ea typeface="Hiragino Sans W6" panose="020B0400000000000000" pitchFamily="34" charset="-128"/>
                </a:rPr>
                <a:t>※</a:t>
              </a:r>
              <a:r>
                <a:rPr kumimoji="1" lang="ja-JP" altLang="en-US" sz="1100" b="1">
                  <a:solidFill>
                    <a:schemeClr val="bg1"/>
                  </a:solidFill>
                  <a:latin typeface="Hiragino Sans W6" panose="020B0400000000000000" pitchFamily="34" charset="-128"/>
                  <a:ea typeface="Hiragino Sans W6" panose="020B0400000000000000" pitchFamily="34" charset="-128"/>
                </a:rPr>
                <a:t>都度お見積り</a:t>
              </a:r>
              <a:endParaRPr kumimoji="1" lang="en-US" altLang="ja-JP" sz="1100" b="1" dirty="0">
                <a:solidFill>
                  <a:schemeClr val="bg1"/>
                </a:solidFill>
                <a:latin typeface="Hiragino Sans W6" panose="020B0400000000000000" pitchFamily="34" charset="-128"/>
                <a:ea typeface="Hiragino Sans W6" panose="020B0400000000000000" pitchFamily="34" charset="-128"/>
              </a:endParaRPr>
            </a:p>
          </p:txBody>
        </p:sp>
      </p:grpSp>
      <p:grpSp>
        <p:nvGrpSpPr>
          <p:cNvPr id="21" name="グループ化 20">
            <a:extLst>
              <a:ext uri="{FF2B5EF4-FFF2-40B4-BE49-F238E27FC236}">
                <a16:creationId xmlns:a16="http://schemas.microsoft.com/office/drawing/2014/main" id="{17381B31-B6B5-6032-7CFD-0F225D2CC8C3}"/>
              </a:ext>
            </a:extLst>
          </p:cNvPr>
          <p:cNvGrpSpPr/>
          <p:nvPr/>
        </p:nvGrpSpPr>
        <p:grpSpPr>
          <a:xfrm>
            <a:off x="775133" y="3258851"/>
            <a:ext cx="3816717" cy="261610"/>
            <a:chOff x="775133" y="3219531"/>
            <a:chExt cx="3816717" cy="261610"/>
          </a:xfrm>
        </p:grpSpPr>
        <p:sp>
          <p:nvSpPr>
            <p:cNvPr id="55" name="テキスト ボックス 54">
              <a:extLst>
                <a:ext uri="{FF2B5EF4-FFF2-40B4-BE49-F238E27FC236}">
                  <a16:creationId xmlns:a16="http://schemas.microsoft.com/office/drawing/2014/main" id="{28B19587-3583-FF51-D488-72345442EE04}"/>
                </a:ext>
              </a:extLst>
            </p:cNvPr>
            <p:cNvSpPr txBox="1"/>
            <p:nvPr/>
          </p:nvSpPr>
          <p:spPr>
            <a:xfrm>
              <a:off x="775133" y="3219531"/>
              <a:ext cx="1255846"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掲載期間</a:t>
              </a:r>
            </a:p>
          </p:txBody>
        </p:sp>
        <p:sp>
          <p:nvSpPr>
            <p:cNvPr id="85" name="テキスト ボックス 84">
              <a:extLst>
                <a:ext uri="{FF2B5EF4-FFF2-40B4-BE49-F238E27FC236}">
                  <a16:creationId xmlns:a16="http://schemas.microsoft.com/office/drawing/2014/main" id="{8B7555C9-6EEE-4B91-E22F-2475A4C121E2}"/>
                </a:ext>
              </a:extLst>
            </p:cNvPr>
            <p:cNvSpPr txBox="1"/>
            <p:nvPr/>
          </p:nvSpPr>
          <p:spPr>
            <a:xfrm>
              <a:off x="1965578" y="3259120"/>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90" name="テキスト ボックス 89">
              <a:extLst>
                <a:ext uri="{FF2B5EF4-FFF2-40B4-BE49-F238E27FC236}">
                  <a16:creationId xmlns:a16="http://schemas.microsoft.com/office/drawing/2014/main" id="{766D8F15-CDBC-C662-6E31-56A6D3B87BC8}"/>
                </a:ext>
              </a:extLst>
            </p:cNvPr>
            <p:cNvSpPr txBox="1"/>
            <p:nvPr/>
          </p:nvSpPr>
          <p:spPr>
            <a:xfrm>
              <a:off x="2143850" y="3269059"/>
              <a:ext cx="2448000" cy="174471"/>
            </a:xfrm>
            <a:prstGeom prst="rect">
              <a:avLst/>
            </a:prstGeom>
            <a:noFill/>
          </p:spPr>
          <p:txBody>
            <a:bodyPr wrap="square" lIns="0" tIns="0" rIns="0" bIns="0" rtlCol="0">
              <a:spAutoFit/>
            </a:bodyPr>
            <a:lstStyle/>
            <a:p>
              <a:pPr>
                <a:lnSpc>
                  <a:spcPct val="110000"/>
                </a:lnSpc>
              </a:pPr>
              <a:r>
                <a:rPr kumimoji="1" lang="en-US" altLang="ja-JP" sz="1100" b="1" dirty="0">
                  <a:solidFill>
                    <a:schemeClr val="bg1"/>
                  </a:solidFill>
                  <a:latin typeface="Hiragino Sans W6" panose="020B0400000000000000" pitchFamily="34" charset="-128"/>
                  <a:ea typeface="Hiragino Sans W6" panose="020B0400000000000000" pitchFamily="34" charset="-128"/>
                </a:rPr>
                <a:t>※BREAK</a:t>
              </a:r>
              <a:r>
                <a:rPr lang="ja-JP" altLang="en-US" sz="1100" b="1">
                  <a:solidFill>
                    <a:schemeClr val="bg1"/>
                  </a:solidFill>
                  <a:latin typeface="Hiragino Sans W6" panose="020B0400000000000000" pitchFamily="34" charset="-128"/>
                  <a:ea typeface="Hiragino Sans W6" panose="020B0400000000000000" pitchFamily="34" charset="-128"/>
                </a:rPr>
                <a:t>出稿</a:t>
              </a:r>
              <a:r>
                <a:rPr kumimoji="1" lang="ja-JP" altLang="en-US" sz="1100" b="1">
                  <a:solidFill>
                    <a:schemeClr val="bg1"/>
                  </a:solidFill>
                  <a:latin typeface="Hiragino Sans W6" panose="020B0400000000000000" pitchFamily="34" charset="-128"/>
                  <a:ea typeface="Hiragino Sans W6" panose="020B0400000000000000" pitchFamily="34" charset="-128"/>
                </a:rPr>
                <a:t>期間に準ずる　</a:t>
              </a:r>
            </a:p>
          </p:txBody>
        </p:sp>
      </p:grpSp>
      <p:grpSp>
        <p:nvGrpSpPr>
          <p:cNvPr id="91" name="グループ化 90">
            <a:extLst>
              <a:ext uri="{FF2B5EF4-FFF2-40B4-BE49-F238E27FC236}">
                <a16:creationId xmlns:a16="http://schemas.microsoft.com/office/drawing/2014/main" id="{BA1BE4F1-A15A-B50F-E926-0148E64CE04E}"/>
              </a:ext>
            </a:extLst>
          </p:cNvPr>
          <p:cNvGrpSpPr/>
          <p:nvPr/>
        </p:nvGrpSpPr>
        <p:grpSpPr>
          <a:xfrm>
            <a:off x="939372" y="5239221"/>
            <a:ext cx="744246" cy="164101"/>
            <a:chOff x="1916600" y="3574468"/>
            <a:chExt cx="744246" cy="164101"/>
          </a:xfrm>
        </p:grpSpPr>
        <p:pic>
          <p:nvPicPr>
            <p:cNvPr id="102" name="object 75">
              <a:extLst>
                <a:ext uri="{FF2B5EF4-FFF2-40B4-BE49-F238E27FC236}">
                  <a16:creationId xmlns:a16="http://schemas.microsoft.com/office/drawing/2014/main" id="{9D640994-2143-0A9F-C967-250FB35BCA4F}"/>
                </a:ext>
              </a:extLst>
            </p:cNvPr>
            <p:cNvPicPr/>
            <p:nvPr/>
          </p:nvPicPr>
          <p:blipFill>
            <a:blip r:embed="rId13" cstate="print">
              <a:extLst>
                <a:ext uri="{28A0092B-C50C-407E-A947-70E740481C1C}">
                  <a14:useLocalDpi xmlns:a14="http://schemas.microsoft.com/office/drawing/2010/main"/>
                </a:ext>
              </a:extLst>
            </a:blip>
            <a:stretch>
              <a:fillRect/>
            </a:stretch>
          </p:blipFill>
          <p:spPr>
            <a:xfrm>
              <a:off x="2168445" y="3625130"/>
              <a:ext cx="57241" cy="63477"/>
            </a:xfrm>
            <a:prstGeom prst="rect">
              <a:avLst/>
            </a:prstGeom>
          </p:spPr>
        </p:pic>
        <p:grpSp>
          <p:nvGrpSpPr>
            <p:cNvPr id="103" name="object 76">
              <a:extLst>
                <a:ext uri="{FF2B5EF4-FFF2-40B4-BE49-F238E27FC236}">
                  <a16:creationId xmlns:a16="http://schemas.microsoft.com/office/drawing/2014/main" id="{3951943E-B736-0E7D-E184-AD81025B19A3}"/>
                </a:ext>
              </a:extLst>
            </p:cNvPr>
            <p:cNvGrpSpPr/>
            <p:nvPr/>
          </p:nvGrpSpPr>
          <p:grpSpPr>
            <a:xfrm>
              <a:off x="2464669" y="3624361"/>
              <a:ext cx="133529" cy="64526"/>
              <a:chOff x="6541325" y="1927821"/>
              <a:chExt cx="321945" cy="155575"/>
            </a:xfrm>
          </p:grpSpPr>
          <p:pic>
            <p:nvPicPr>
              <p:cNvPr id="113" name="object 77">
                <a:extLst>
                  <a:ext uri="{FF2B5EF4-FFF2-40B4-BE49-F238E27FC236}">
                    <a16:creationId xmlns:a16="http://schemas.microsoft.com/office/drawing/2014/main" id="{F3EC3751-A017-F064-F39A-87E0EB215E55}"/>
                  </a:ext>
                </a:extLst>
              </p:cNvPr>
              <p:cNvPicPr/>
              <p:nvPr/>
            </p:nvPicPr>
            <p:blipFill>
              <a:blip r:embed="rId14" cstate="print">
                <a:extLst>
                  <a:ext uri="{28A0092B-C50C-407E-A947-70E740481C1C}">
                    <a14:useLocalDpi xmlns:a14="http://schemas.microsoft.com/office/drawing/2010/main"/>
                  </a:ext>
                </a:extLst>
              </a:blip>
              <a:stretch>
                <a:fillRect/>
              </a:stretch>
            </p:blipFill>
            <p:spPr>
              <a:xfrm>
                <a:off x="6724764" y="1927948"/>
                <a:ext cx="138010" cy="153047"/>
              </a:xfrm>
              <a:prstGeom prst="rect">
                <a:avLst/>
              </a:prstGeom>
            </p:spPr>
          </p:pic>
          <p:pic>
            <p:nvPicPr>
              <p:cNvPr id="114" name="object 78">
                <a:extLst>
                  <a:ext uri="{FF2B5EF4-FFF2-40B4-BE49-F238E27FC236}">
                    <a16:creationId xmlns:a16="http://schemas.microsoft.com/office/drawing/2014/main" id="{1AD5CE22-6F59-3251-7083-32E71507C155}"/>
                  </a:ext>
                </a:extLst>
              </p:cNvPr>
              <p:cNvPicPr/>
              <p:nvPr/>
            </p:nvPicPr>
            <p:blipFill>
              <a:blip r:embed="rId15" cstate="print">
                <a:extLst>
                  <a:ext uri="{28A0092B-C50C-407E-A947-70E740481C1C}">
                    <a14:useLocalDpi xmlns:a14="http://schemas.microsoft.com/office/drawing/2010/main"/>
                  </a:ext>
                </a:extLst>
              </a:blip>
              <a:stretch>
                <a:fillRect/>
              </a:stretch>
            </p:blipFill>
            <p:spPr>
              <a:xfrm>
                <a:off x="6541325" y="1927821"/>
                <a:ext cx="155000" cy="155003"/>
              </a:xfrm>
              <a:prstGeom prst="rect">
                <a:avLst/>
              </a:prstGeom>
            </p:spPr>
          </p:pic>
        </p:grpSp>
        <p:pic>
          <p:nvPicPr>
            <p:cNvPr id="104" name="object 79">
              <a:extLst>
                <a:ext uri="{FF2B5EF4-FFF2-40B4-BE49-F238E27FC236}">
                  <a16:creationId xmlns:a16="http://schemas.microsoft.com/office/drawing/2014/main" id="{2DC860A9-AEEB-C367-6C81-65E95B44FBB2}"/>
                </a:ext>
              </a:extLst>
            </p:cNvPr>
            <p:cNvPicPr/>
            <p:nvPr/>
          </p:nvPicPr>
          <p:blipFill>
            <a:blip r:embed="rId16" cstate="print">
              <a:extLst>
                <a:ext uri="{28A0092B-C50C-407E-A947-70E740481C1C}">
                  <a14:useLocalDpi xmlns:a14="http://schemas.microsoft.com/office/drawing/2010/main"/>
                </a:ext>
              </a:extLst>
            </a:blip>
            <a:stretch>
              <a:fillRect/>
            </a:stretch>
          </p:blipFill>
          <p:spPr>
            <a:xfrm>
              <a:off x="2091346" y="3624361"/>
              <a:ext cx="64294" cy="76177"/>
            </a:xfrm>
            <a:prstGeom prst="rect">
              <a:avLst/>
            </a:prstGeom>
          </p:spPr>
        </p:pic>
        <p:grpSp>
          <p:nvGrpSpPr>
            <p:cNvPr id="105" name="object 80">
              <a:extLst>
                <a:ext uri="{FF2B5EF4-FFF2-40B4-BE49-F238E27FC236}">
                  <a16:creationId xmlns:a16="http://schemas.microsoft.com/office/drawing/2014/main" id="{F585221F-D66E-CC2A-74B9-99F375E8C2EC}"/>
                </a:ext>
              </a:extLst>
            </p:cNvPr>
            <p:cNvGrpSpPr/>
            <p:nvPr/>
          </p:nvGrpSpPr>
          <p:grpSpPr>
            <a:xfrm>
              <a:off x="2375502" y="3602248"/>
              <a:ext cx="78221" cy="86122"/>
              <a:chOff x="6326339" y="1874507"/>
              <a:chExt cx="188595" cy="207645"/>
            </a:xfrm>
          </p:grpSpPr>
          <p:pic>
            <p:nvPicPr>
              <p:cNvPr id="111" name="object 81">
                <a:extLst>
                  <a:ext uri="{FF2B5EF4-FFF2-40B4-BE49-F238E27FC236}">
                    <a16:creationId xmlns:a16="http://schemas.microsoft.com/office/drawing/2014/main" id="{3E5FFE1C-1BDD-FFA9-970C-FECB12881EE5}"/>
                  </a:ext>
                </a:extLst>
              </p:cNvPr>
              <p:cNvPicPr/>
              <p:nvPr/>
            </p:nvPicPr>
            <p:blipFill>
              <a:blip r:embed="rId17" cstate="print">
                <a:extLst>
                  <a:ext uri="{28A0092B-C50C-407E-A947-70E740481C1C}">
                    <a14:useLocalDpi xmlns:a14="http://schemas.microsoft.com/office/drawing/2010/main"/>
                  </a:ext>
                </a:extLst>
              </a:blip>
              <a:stretch>
                <a:fillRect/>
              </a:stretch>
            </p:blipFill>
            <p:spPr>
              <a:xfrm>
                <a:off x="6472110" y="1874507"/>
                <a:ext cx="42621" cy="207174"/>
              </a:xfrm>
              <a:prstGeom prst="rect">
                <a:avLst/>
              </a:prstGeom>
            </p:spPr>
          </p:pic>
          <p:pic>
            <p:nvPicPr>
              <p:cNvPr id="112" name="object 82">
                <a:extLst>
                  <a:ext uri="{FF2B5EF4-FFF2-40B4-BE49-F238E27FC236}">
                    <a16:creationId xmlns:a16="http://schemas.microsoft.com/office/drawing/2014/main" id="{D4C30929-D79F-D015-7049-0A66148E91D0}"/>
                  </a:ext>
                </a:extLst>
              </p:cNvPr>
              <p:cNvPicPr/>
              <p:nvPr/>
            </p:nvPicPr>
            <p:blipFill>
              <a:blip r:embed="rId18" cstate="print">
                <a:extLst>
                  <a:ext uri="{28A0092B-C50C-407E-A947-70E740481C1C}">
                    <a14:useLocalDpi xmlns:a14="http://schemas.microsoft.com/office/drawing/2010/main"/>
                  </a:ext>
                </a:extLst>
              </a:blip>
              <a:stretch>
                <a:fillRect/>
              </a:stretch>
            </p:blipFill>
            <p:spPr>
              <a:xfrm>
                <a:off x="6326339" y="1876374"/>
                <a:ext cx="116751" cy="205308"/>
              </a:xfrm>
              <a:prstGeom prst="rect">
                <a:avLst/>
              </a:prstGeom>
            </p:spPr>
          </p:pic>
        </p:grpSp>
        <p:grpSp>
          <p:nvGrpSpPr>
            <p:cNvPr id="106" name="object 83">
              <a:extLst>
                <a:ext uri="{FF2B5EF4-FFF2-40B4-BE49-F238E27FC236}">
                  <a16:creationId xmlns:a16="http://schemas.microsoft.com/office/drawing/2014/main" id="{D10EBEAB-BC0B-D42F-FDD8-B9CD7735BF18}"/>
                </a:ext>
              </a:extLst>
            </p:cNvPr>
            <p:cNvGrpSpPr/>
            <p:nvPr/>
          </p:nvGrpSpPr>
          <p:grpSpPr>
            <a:xfrm>
              <a:off x="2238491" y="3623892"/>
              <a:ext cx="126681" cy="65316"/>
              <a:chOff x="5995999" y="1926691"/>
              <a:chExt cx="305435" cy="157480"/>
            </a:xfrm>
          </p:grpSpPr>
          <p:pic>
            <p:nvPicPr>
              <p:cNvPr id="109" name="object 84">
                <a:extLst>
                  <a:ext uri="{FF2B5EF4-FFF2-40B4-BE49-F238E27FC236}">
                    <a16:creationId xmlns:a16="http://schemas.microsoft.com/office/drawing/2014/main" id="{8265C0A7-3CD1-67E0-AA89-2975815804F3}"/>
                  </a:ext>
                </a:extLst>
              </p:cNvPr>
              <p:cNvPicPr/>
              <p:nvPr/>
            </p:nvPicPr>
            <p:blipFill>
              <a:blip r:embed="rId19" cstate="print">
                <a:extLst>
                  <a:ext uri="{28A0092B-C50C-407E-A947-70E740481C1C}">
                    <a14:useLocalDpi xmlns:a14="http://schemas.microsoft.com/office/drawing/2010/main"/>
                  </a:ext>
                </a:extLst>
              </a:blip>
              <a:stretch>
                <a:fillRect/>
              </a:stretch>
            </p:blipFill>
            <p:spPr>
              <a:xfrm>
                <a:off x="5995999" y="1927847"/>
                <a:ext cx="155003" cy="155003"/>
              </a:xfrm>
              <a:prstGeom prst="rect">
                <a:avLst/>
              </a:prstGeom>
            </p:spPr>
          </p:pic>
          <p:pic>
            <p:nvPicPr>
              <p:cNvPr id="110" name="object 85">
                <a:extLst>
                  <a:ext uri="{FF2B5EF4-FFF2-40B4-BE49-F238E27FC236}">
                    <a16:creationId xmlns:a16="http://schemas.microsoft.com/office/drawing/2014/main" id="{AB252896-F7AA-2EA8-A79B-E85E5105AF29}"/>
                  </a:ext>
                </a:extLst>
              </p:cNvPr>
              <p:cNvPicPr/>
              <p:nvPr/>
            </p:nvPicPr>
            <p:blipFill>
              <a:blip r:embed="rId20" cstate="print">
                <a:extLst>
                  <a:ext uri="{28A0092B-C50C-407E-A947-70E740481C1C}">
                    <a14:useLocalDpi xmlns:a14="http://schemas.microsoft.com/office/drawing/2010/main"/>
                  </a:ext>
                </a:extLst>
              </a:blip>
              <a:stretch>
                <a:fillRect/>
              </a:stretch>
            </p:blipFill>
            <p:spPr>
              <a:xfrm>
                <a:off x="6178286" y="1926691"/>
                <a:ext cx="123113" cy="157187"/>
              </a:xfrm>
              <a:prstGeom prst="rect">
                <a:avLst/>
              </a:prstGeom>
            </p:spPr>
          </p:pic>
        </p:grpSp>
        <p:pic>
          <p:nvPicPr>
            <p:cNvPr id="107" name="object 86">
              <a:extLst>
                <a:ext uri="{FF2B5EF4-FFF2-40B4-BE49-F238E27FC236}">
                  <a16:creationId xmlns:a16="http://schemas.microsoft.com/office/drawing/2014/main" id="{FB1947D1-74E6-BEC4-0208-2CA0C7A569F5}"/>
                </a:ext>
              </a:extLst>
            </p:cNvPr>
            <p:cNvPicPr/>
            <p:nvPr/>
          </p:nvPicPr>
          <p:blipFill>
            <a:blip r:embed="rId21" cstate="print">
              <a:extLst>
                <a:ext uri="{28A0092B-C50C-407E-A947-70E740481C1C}">
                  <a14:useLocalDpi xmlns:a14="http://schemas.microsoft.com/office/drawing/2010/main"/>
                </a:ext>
              </a:extLst>
            </a:blip>
            <a:stretch>
              <a:fillRect/>
            </a:stretch>
          </p:blipFill>
          <p:spPr>
            <a:xfrm>
              <a:off x="2609780" y="3623892"/>
              <a:ext cx="51066" cy="65194"/>
            </a:xfrm>
            <a:prstGeom prst="rect">
              <a:avLst/>
            </a:prstGeom>
          </p:spPr>
        </p:pic>
        <p:pic>
          <p:nvPicPr>
            <p:cNvPr id="108" name="object 87">
              <a:extLst>
                <a:ext uri="{FF2B5EF4-FFF2-40B4-BE49-F238E27FC236}">
                  <a16:creationId xmlns:a16="http://schemas.microsoft.com/office/drawing/2014/main" id="{D8B7F753-924E-B53D-EFFE-DEBECB416B79}"/>
                </a:ext>
              </a:extLst>
            </p:cNvPr>
            <p:cNvPicPr/>
            <p:nvPr/>
          </p:nvPicPr>
          <p:blipFill>
            <a:blip r:embed="rId22" cstate="print">
              <a:extLst>
                <a:ext uri="{28A0092B-C50C-407E-A947-70E740481C1C}">
                  <a14:useLocalDpi xmlns:a14="http://schemas.microsoft.com/office/drawing/2010/main"/>
                </a:ext>
              </a:extLst>
            </a:blip>
            <a:stretch>
              <a:fillRect/>
            </a:stretch>
          </p:blipFill>
          <p:spPr>
            <a:xfrm>
              <a:off x="1916600" y="3574468"/>
              <a:ext cx="149383" cy="164101"/>
            </a:xfrm>
            <a:prstGeom prst="rect">
              <a:avLst/>
            </a:prstGeom>
          </p:spPr>
        </p:pic>
      </p:grpSp>
      <p:grpSp>
        <p:nvGrpSpPr>
          <p:cNvPr id="115" name="グループ化 114">
            <a:extLst>
              <a:ext uri="{FF2B5EF4-FFF2-40B4-BE49-F238E27FC236}">
                <a16:creationId xmlns:a16="http://schemas.microsoft.com/office/drawing/2014/main" id="{7F96AE69-9CB7-11B2-4424-D32319EE461D}"/>
              </a:ext>
            </a:extLst>
          </p:cNvPr>
          <p:cNvGrpSpPr/>
          <p:nvPr/>
        </p:nvGrpSpPr>
        <p:grpSpPr>
          <a:xfrm>
            <a:off x="932699" y="5749229"/>
            <a:ext cx="474020" cy="164111"/>
            <a:chOff x="1915511" y="3995094"/>
            <a:chExt cx="474020" cy="164111"/>
          </a:xfrm>
        </p:grpSpPr>
        <p:pic>
          <p:nvPicPr>
            <p:cNvPr id="116" name="object 88">
              <a:extLst>
                <a:ext uri="{FF2B5EF4-FFF2-40B4-BE49-F238E27FC236}">
                  <a16:creationId xmlns:a16="http://schemas.microsoft.com/office/drawing/2014/main" id="{7B055638-864F-78AB-24A0-8092BC26E927}"/>
                </a:ext>
              </a:extLst>
            </p:cNvPr>
            <p:cNvPicPr/>
            <p:nvPr/>
          </p:nvPicPr>
          <p:blipFill>
            <a:blip r:embed="rId23" cstate="print">
              <a:extLst>
                <a:ext uri="{28A0092B-C50C-407E-A947-70E740481C1C}">
                  <a14:useLocalDpi xmlns:a14="http://schemas.microsoft.com/office/drawing/2010/main"/>
                </a:ext>
              </a:extLst>
            </a:blip>
            <a:stretch>
              <a:fillRect/>
            </a:stretch>
          </p:blipFill>
          <p:spPr>
            <a:xfrm>
              <a:off x="1915511" y="3995094"/>
              <a:ext cx="149383" cy="164111"/>
            </a:xfrm>
            <a:prstGeom prst="rect">
              <a:avLst/>
            </a:prstGeom>
          </p:spPr>
        </p:pic>
        <p:grpSp>
          <p:nvGrpSpPr>
            <p:cNvPr id="117" name="object 89">
              <a:extLst>
                <a:ext uri="{FF2B5EF4-FFF2-40B4-BE49-F238E27FC236}">
                  <a16:creationId xmlns:a16="http://schemas.microsoft.com/office/drawing/2014/main" id="{E5421E2A-DD32-DB1E-E20A-87F40D0B1D37}"/>
                </a:ext>
              </a:extLst>
            </p:cNvPr>
            <p:cNvGrpSpPr/>
            <p:nvPr/>
          </p:nvGrpSpPr>
          <p:grpSpPr>
            <a:xfrm>
              <a:off x="2096136" y="4034573"/>
              <a:ext cx="293395" cy="85332"/>
              <a:chOff x="5655400" y="3030701"/>
              <a:chExt cx="707390" cy="205740"/>
            </a:xfrm>
          </p:grpSpPr>
          <p:sp>
            <p:nvSpPr>
              <p:cNvPr id="118" name="object 90">
                <a:extLst>
                  <a:ext uri="{FF2B5EF4-FFF2-40B4-BE49-F238E27FC236}">
                    <a16:creationId xmlns:a16="http://schemas.microsoft.com/office/drawing/2014/main" id="{A2C1D455-EDDE-966D-35A5-6F3BDB1AF83F}"/>
                  </a:ext>
                </a:extLst>
              </p:cNvPr>
              <p:cNvSpPr/>
              <p:nvPr/>
            </p:nvSpPr>
            <p:spPr>
              <a:xfrm>
                <a:off x="5655399" y="3031286"/>
                <a:ext cx="41275" cy="204470"/>
              </a:xfrm>
              <a:custGeom>
                <a:avLst/>
                <a:gdLst/>
                <a:ahLst/>
                <a:cxnLst/>
                <a:rect l="l" t="t" r="r" b="b"/>
                <a:pathLst>
                  <a:path w="41275" h="204469">
                    <a:moveTo>
                      <a:pt x="40754" y="1270"/>
                    </a:moveTo>
                    <a:lnTo>
                      <a:pt x="40728" y="0"/>
                    </a:lnTo>
                    <a:lnTo>
                      <a:pt x="12" y="0"/>
                    </a:lnTo>
                    <a:lnTo>
                      <a:pt x="12" y="1270"/>
                    </a:lnTo>
                    <a:lnTo>
                      <a:pt x="0" y="201930"/>
                    </a:lnTo>
                    <a:lnTo>
                      <a:pt x="0" y="203200"/>
                    </a:lnTo>
                    <a:lnTo>
                      <a:pt x="266" y="203200"/>
                    </a:lnTo>
                    <a:lnTo>
                      <a:pt x="266" y="204470"/>
                    </a:lnTo>
                    <a:lnTo>
                      <a:pt x="40398" y="204470"/>
                    </a:lnTo>
                    <a:lnTo>
                      <a:pt x="40398" y="203200"/>
                    </a:lnTo>
                    <a:lnTo>
                      <a:pt x="40754" y="203200"/>
                    </a:lnTo>
                    <a:lnTo>
                      <a:pt x="40754" y="201930"/>
                    </a:lnTo>
                    <a:lnTo>
                      <a:pt x="40754" y="1270"/>
                    </a:lnTo>
                    <a:close/>
                  </a:path>
                </a:pathLst>
              </a:custGeom>
              <a:solidFill>
                <a:srgbClr val="000000"/>
              </a:solidFill>
            </p:spPr>
            <p:txBody>
              <a:bodyPr wrap="square" lIns="0" tIns="0" rIns="0" bIns="0" rtlCol="0"/>
              <a:lstStyle/>
              <a:p>
                <a:endParaRPr sz="1100" dirty="0"/>
              </a:p>
            </p:txBody>
          </p:sp>
          <p:pic>
            <p:nvPicPr>
              <p:cNvPr id="119" name="object 91">
                <a:extLst>
                  <a:ext uri="{FF2B5EF4-FFF2-40B4-BE49-F238E27FC236}">
                    <a16:creationId xmlns:a16="http://schemas.microsoft.com/office/drawing/2014/main" id="{CC00D7AD-B531-10FA-FAE5-2D9DA8C8BDDE}"/>
                  </a:ext>
                </a:extLst>
              </p:cNvPr>
              <p:cNvPicPr/>
              <p:nvPr/>
            </p:nvPicPr>
            <p:blipFill>
              <a:blip r:embed="rId24" cstate="print">
                <a:extLst>
                  <a:ext uri="{28A0092B-C50C-407E-A947-70E740481C1C}">
                    <a14:useLocalDpi xmlns:a14="http://schemas.microsoft.com/office/drawing/2010/main"/>
                  </a:ext>
                </a:extLst>
              </a:blip>
              <a:stretch>
                <a:fillRect/>
              </a:stretch>
            </p:blipFill>
            <p:spPr>
              <a:xfrm>
                <a:off x="5733820" y="3030702"/>
                <a:ext cx="132435" cy="205308"/>
              </a:xfrm>
              <a:prstGeom prst="rect">
                <a:avLst/>
              </a:prstGeom>
            </p:spPr>
          </p:pic>
          <p:pic>
            <p:nvPicPr>
              <p:cNvPr id="120" name="object 92">
                <a:extLst>
                  <a:ext uri="{FF2B5EF4-FFF2-40B4-BE49-F238E27FC236}">
                    <a16:creationId xmlns:a16="http://schemas.microsoft.com/office/drawing/2014/main" id="{39071BEF-951F-2CB8-8918-2C23979D3A1F}"/>
                  </a:ext>
                </a:extLst>
              </p:cNvPr>
              <p:cNvPicPr/>
              <p:nvPr/>
            </p:nvPicPr>
            <p:blipFill>
              <a:blip r:embed="rId25" cstate="print">
                <a:extLst>
                  <a:ext uri="{28A0092B-C50C-407E-A947-70E740481C1C}">
                    <a14:useLocalDpi xmlns:a14="http://schemas.microsoft.com/office/drawing/2010/main"/>
                  </a:ext>
                </a:extLst>
              </a:blip>
              <a:stretch>
                <a:fillRect/>
              </a:stretch>
            </p:blipFill>
            <p:spPr>
              <a:xfrm>
                <a:off x="5903923" y="3030702"/>
                <a:ext cx="132435" cy="205308"/>
              </a:xfrm>
              <a:prstGeom prst="rect">
                <a:avLst/>
              </a:prstGeom>
            </p:spPr>
          </p:pic>
          <p:pic>
            <p:nvPicPr>
              <p:cNvPr id="121" name="object 93">
                <a:extLst>
                  <a:ext uri="{FF2B5EF4-FFF2-40B4-BE49-F238E27FC236}">
                    <a16:creationId xmlns:a16="http://schemas.microsoft.com/office/drawing/2014/main" id="{54607F47-206A-3BB3-9521-3E9D3067D4BC}"/>
                  </a:ext>
                </a:extLst>
              </p:cNvPr>
              <p:cNvPicPr/>
              <p:nvPr/>
            </p:nvPicPr>
            <p:blipFill>
              <a:blip r:embed="rId26" cstate="print">
                <a:extLst>
                  <a:ext uri="{28A0092B-C50C-407E-A947-70E740481C1C}">
                    <a14:useLocalDpi xmlns:a14="http://schemas.microsoft.com/office/drawing/2010/main"/>
                  </a:ext>
                </a:extLst>
              </a:blip>
              <a:stretch>
                <a:fillRect/>
              </a:stretch>
            </p:blipFill>
            <p:spPr>
              <a:xfrm>
                <a:off x="6074023" y="3030701"/>
                <a:ext cx="140042" cy="205308"/>
              </a:xfrm>
              <a:prstGeom prst="rect">
                <a:avLst/>
              </a:prstGeom>
            </p:spPr>
          </p:pic>
          <p:sp>
            <p:nvSpPr>
              <p:cNvPr id="122" name="object 94">
                <a:extLst>
                  <a:ext uri="{FF2B5EF4-FFF2-40B4-BE49-F238E27FC236}">
                    <a16:creationId xmlns:a16="http://schemas.microsoft.com/office/drawing/2014/main" id="{2F2E4549-2274-4C57-A414-DBD6C0F82D53}"/>
                  </a:ext>
                </a:extLst>
              </p:cNvPr>
              <p:cNvSpPr/>
              <p:nvPr/>
            </p:nvSpPr>
            <p:spPr>
              <a:xfrm>
                <a:off x="6251727" y="3031286"/>
                <a:ext cx="111125" cy="204470"/>
              </a:xfrm>
              <a:custGeom>
                <a:avLst/>
                <a:gdLst/>
                <a:ahLst/>
                <a:cxnLst/>
                <a:rect l="l" t="t" r="r" b="b"/>
                <a:pathLst>
                  <a:path w="111125" h="204469">
                    <a:moveTo>
                      <a:pt x="111061" y="1270"/>
                    </a:moveTo>
                    <a:lnTo>
                      <a:pt x="111036" y="0"/>
                    </a:lnTo>
                    <a:lnTo>
                      <a:pt x="12" y="0"/>
                    </a:lnTo>
                    <a:lnTo>
                      <a:pt x="12" y="1270"/>
                    </a:lnTo>
                    <a:lnTo>
                      <a:pt x="0" y="36830"/>
                    </a:lnTo>
                    <a:lnTo>
                      <a:pt x="0" y="203200"/>
                    </a:lnTo>
                    <a:lnTo>
                      <a:pt x="266" y="203200"/>
                    </a:lnTo>
                    <a:lnTo>
                      <a:pt x="266" y="204470"/>
                    </a:lnTo>
                    <a:lnTo>
                      <a:pt x="110705" y="204470"/>
                    </a:lnTo>
                    <a:lnTo>
                      <a:pt x="110705" y="203200"/>
                    </a:lnTo>
                    <a:lnTo>
                      <a:pt x="111061" y="203200"/>
                    </a:lnTo>
                    <a:lnTo>
                      <a:pt x="111061" y="201930"/>
                    </a:lnTo>
                    <a:lnTo>
                      <a:pt x="111061" y="167640"/>
                    </a:lnTo>
                    <a:lnTo>
                      <a:pt x="110972" y="166370"/>
                    </a:lnTo>
                    <a:lnTo>
                      <a:pt x="41059" y="166370"/>
                    </a:lnTo>
                    <a:lnTo>
                      <a:pt x="41059" y="120650"/>
                    </a:lnTo>
                    <a:lnTo>
                      <a:pt x="94957" y="120650"/>
                    </a:lnTo>
                    <a:lnTo>
                      <a:pt x="94957" y="119380"/>
                    </a:lnTo>
                    <a:lnTo>
                      <a:pt x="95821" y="119380"/>
                    </a:lnTo>
                    <a:lnTo>
                      <a:pt x="95821" y="81280"/>
                    </a:lnTo>
                    <a:lnTo>
                      <a:pt x="94907" y="81280"/>
                    </a:lnTo>
                    <a:lnTo>
                      <a:pt x="94907" y="80010"/>
                    </a:lnTo>
                    <a:lnTo>
                      <a:pt x="41059" y="80010"/>
                    </a:lnTo>
                    <a:lnTo>
                      <a:pt x="41059" y="38100"/>
                    </a:lnTo>
                    <a:lnTo>
                      <a:pt x="110655" y="38100"/>
                    </a:lnTo>
                    <a:lnTo>
                      <a:pt x="110655" y="36830"/>
                    </a:lnTo>
                    <a:lnTo>
                      <a:pt x="111061" y="36830"/>
                    </a:lnTo>
                    <a:lnTo>
                      <a:pt x="111061" y="1270"/>
                    </a:lnTo>
                    <a:close/>
                  </a:path>
                </a:pathLst>
              </a:custGeom>
              <a:solidFill>
                <a:srgbClr val="000000"/>
              </a:solidFill>
            </p:spPr>
            <p:txBody>
              <a:bodyPr wrap="square" lIns="0" tIns="0" rIns="0" bIns="0" rtlCol="0"/>
              <a:lstStyle/>
              <a:p>
                <a:endParaRPr sz="1100" dirty="0"/>
              </a:p>
            </p:txBody>
          </p:sp>
        </p:grpSp>
      </p:grpSp>
      <p:pic>
        <p:nvPicPr>
          <p:cNvPr id="127" name="図 126" descr="図形&#10;&#10;中程度の精度で自動的に生成された説明">
            <a:extLst>
              <a:ext uri="{FF2B5EF4-FFF2-40B4-BE49-F238E27FC236}">
                <a16:creationId xmlns:a16="http://schemas.microsoft.com/office/drawing/2014/main" id="{643154EE-45FB-AA7B-0763-5A52E44FBB98}"/>
              </a:ext>
            </a:extLst>
          </p:cNvPr>
          <p:cNvPicPr>
            <a:picLocks noChangeAspect="1"/>
          </p:cNvPicPr>
          <p:nvPr/>
        </p:nvPicPr>
        <p:blipFill>
          <a:blip r:embed="rId27" cstate="hqprint">
            <a:extLst>
              <a:ext uri="{28A0092B-C50C-407E-A947-70E740481C1C}">
                <a14:useLocalDpi xmlns:a14="http://schemas.microsoft.com/office/drawing/2010/main"/>
              </a:ext>
            </a:extLst>
          </a:blip>
          <a:stretch>
            <a:fillRect/>
          </a:stretch>
        </p:blipFill>
        <p:spPr>
          <a:xfrm>
            <a:off x="927793" y="6012744"/>
            <a:ext cx="925580" cy="160434"/>
          </a:xfrm>
          <a:prstGeom prst="rect">
            <a:avLst/>
          </a:prstGeom>
        </p:spPr>
      </p:pic>
      <p:grpSp>
        <p:nvGrpSpPr>
          <p:cNvPr id="20" name="グループ化 19">
            <a:extLst>
              <a:ext uri="{FF2B5EF4-FFF2-40B4-BE49-F238E27FC236}">
                <a16:creationId xmlns:a16="http://schemas.microsoft.com/office/drawing/2014/main" id="{CBF051C7-BEE7-09DF-600D-231254729725}"/>
              </a:ext>
            </a:extLst>
          </p:cNvPr>
          <p:cNvGrpSpPr/>
          <p:nvPr/>
        </p:nvGrpSpPr>
        <p:grpSpPr>
          <a:xfrm>
            <a:off x="775534" y="3538529"/>
            <a:ext cx="5174063" cy="261610"/>
            <a:chOff x="775534" y="3445874"/>
            <a:chExt cx="5174063" cy="261610"/>
          </a:xfrm>
        </p:grpSpPr>
        <p:sp>
          <p:nvSpPr>
            <p:cNvPr id="22" name="テキスト ボックス 21">
              <a:extLst>
                <a:ext uri="{FF2B5EF4-FFF2-40B4-BE49-F238E27FC236}">
                  <a16:creationId xmlns:a16="http://schemas.microsoft.com/office/drawing/2014/main" id="{3DBD9F27-5F13-B890-45AE-30C27BD6FF78}"/>
                </a:ext>
              </a:extLst>
            </p:cNvPr>
            <p:cNvSpPr txBox="1"/>
            <p:nvPr/>
          </p:nvSpPr>
          <p:spPr>
            <a:xfrm>
              <a:off x="775534" y="3445874"/>
              <a:ext cx="1255315" cy="261610"/>
            </a:xfrm>
            <a:prstGeom prst="rect">
              <a:avLst/>
            </a:prstGeom>
            <a:noFill/>
          </p:spPr>
          <p:txBody>
            <a:bodyPr wrap="square" rtlCol="0">
              <a:spAutoFit/>
            </a:bodyPr>
            <a:lstStyle/>
            <a:p>
              <a:pPr algn="dist"/>
              <a:r>
                <a:rPr lang="ja-JP" altLang="en-US" sz="1100" b="1">
                  <a:solidFill>
                    <a:schemeClr val="bg1"/>
                  </a:solidFill>
                  <a:latin typeface="Hiragino Sans W6" panose="020B0400000000000000" pitchFamily="34" charset="-128"/>
                  <a:ea typeface="Hiragino Sans W6" panose="020B0400000000000000" pitchFamily="34" charset="-128"/>
                </a:rPr>
                <a:t>実施費用</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46" name="テキスト ボックス 45">
              <a:extLst>
                <a:ext uri="{FF2B5EF4-FFF2-40B4-BE49-F238E27FC236}">
                  <a16:creationId xmlns:a16="http://schemas.microsoft.com/office/drawing/2014/main" id="{3CCD5FFE-3A7D-4410-41B8-5D33453CB933}"/>
                </a:ext>
              </a:extLst>
            </p:cNvPr>
            <p:cNvSpPr txBox="1"/>
            <p:nvPr/>
          </p:nvSpPr>
          <p:spPr>
            <a:xfrm>
              <a:off x="2150829" y="3491908"/>
              <a:ext cx="3798768" cy="174471"/>
            </a:xfrm>
            <a:prstGeom prst="rect">
              <a:avLst/>
            </a:prstGeom>
            <a:noFill/>
          </p:spPr>
          <p:txBody>
            <a:bodyPr wrap="square" lIns="0" tIns="0" rIns="0" bIns="0" rtlCol="0">
              <a:spAutoFit/>
            </a:bodyPr>
            <a:lstStyle/>
            <a:p>
              <a:pPr>
                <a:lnSpc>
                  <a:spcPct val="110000"/>
                </a:lnSpc>
              </a:pPr>
              <a:r>
                <a:rPr kumimoji="1" lang="ja-JP" altLang="en-US" sz="1100" b="1">
                  <a:solidFill>
                    <a:schemeClr val="bg1"/>
                  </a:solidFill>
                  <a:latin typeface="Hiragino Sans W6" panose="020B0400000000000000" pitchFamily="34" charset="-128"/>
                  <a:ea typeface="Hiragino Sans W6" panose="020B0400000000000000" pitchFamily="34" charset="-128"/>
                </a:rPr>
                <a:t>掲載</a:t>
              </a:r>
              <a:r>
                <a:rPr lang="ja-JP" altLang="en-US" sz="1100" b="1">
                  <a:solidFill>
                    <a:schemeClr val="bg1"/>
                  </a:solidFill>
                  <a:latin typeface="Hiragino Sans W6" panose="020B0400000000000000" pitchFamily="34" charset="-128"/>
                  <a:ea typeface="Hiragino Sans W6" panose="020B0400000000000000" pitchFamily="34" charset="-128"/>
                </a:rPr>
                <a:t>費</a:t>
              </a:r>
              <a:r>
                <a:rPr kumimoji="1"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タイアップ費</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再編集費</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139" name="テキスト ボックス 138">
              <a:extLst>
                <a:ext uri="{FF2B5EF4-FFF2-40B4-BE49-F238E27FC236}">
                  <a16:creationId xmlns:a16="http://schemas.microsoft.com/office/drawing/2014/main" id="{EF9C8B25-D368-FB1E-F545-694DFAA718BC}"/>
                </a:ext>
              </a:extLst>
            </p:cNvPr>
            <p:cNvSpPr txBox="1"/>
            <p:nvPr/>
          </p:nvSpPr>
          <p:spPr>
            <a:xfrm>
              <a:off x="1972558" y="3514872"/>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grpSp>
      <p:sp>
        <p:nvSpPr>
          <p:cNvPr id="140" name="テキスト ボックス 139">
            <a:extLst>
              <a:ext uri="{FF2B5EF4-FFF2-40B4-BE49-F238E27FC236}">
                <a16:creationId xmlns:a16="http://schemas.microsoft.com/office/drawing/2014/main" id="{17CCBB40-7DA4-F0D3-553A-21E88D4AD05F}"/>
              </a:ext>
            </a:extLst>
          </p:cNvPr>
          <p:cNvSpPr txBox="1"/>
          <p:nvPr/>
        </p:nvSpPr>
        <p:spPr>
          <a:xfrm>
            <a:off x="752462" y="4783610"/>
            <a:ext cx="4387090" cy="317587"/>
          </a:xfrm>
          <a:prstGeom prst="rect">
            <a:avLst/>
          </a:prstGeom>
          <a:noFill/>
          <a:effectLst/>
        </p:spPr>
        <p:txBody>
          <a:bodyPr wrap="square" rtlCol="0">
            <a:spAutoFit/>
          </a:bodyPr>
          <a:lstStyle/>
          <a:p>
            <a:pPr>
              <a:lnSpc>
                <a:spcPct val="150000"/>
              </a:lnSpc>
              <a:spcBef>
                <a:spcPts val="150"/>
              </a:spcBef>
              <a:tabLst>
                <a:tab pos="1420813" algn="l"/>
              </a:tabLst>
            </a:pPr>
            <a:r>
              <a:rPr kumimoji="1" lang="en-US" altLang="ja-JP" sz="1100" b="1" dirty="0">
                <a:solidFill>
                  <a:schemeClr val="bg1"/>
                </a:solidFill>
                <a:latin typeface="Hiragino Sans W6" panose="020B0400000000000000" pitchFamily="34" charset="-128"/>
                <a:ea typeface="Hiragino Sans W6" panose="020B0400000000000000" pitchFamily="34" charset="-128"/>
              </a:rPr>
              <a:t>【 PIVOT</a:t>
            </a:r>
            <a:r>
              <a:rPr kumimoji="1" lang="ja-JP" altLang="en-US" sz="1100" b="1">
                <a:solidFill>
                  <a:schemeClr val="bg1"/>
                </a:solidFill>
                <a:latin typeface="Hiragino Sans W6" panose="020B0400000000000000" pitchFamily="34" charset="-128"/>
                <a:ea typeface="Hiragino Sans W6" panose="020B0400000000000000" pitchFamily="34" charset="-128"/>
              </a:rPr>
              <a:t>タイアップ可能メニュー</a:t>
            </a:r>
            <a:r>
              <a:rPr kumimoji="1" lang="en-US" altLang="ja-JP" sz="1100" b="1" dirty="0">
                <a:solidFill>
                  <a:schemeClr val="bg1"/>
                </a:solidFill>
                <a:latin typeface="Hiragino Sans W6" panose="020B0400000000000000" pitchFamily="34" charset="-128"/>
                <a:ea typeface="Hiragino Sans W6" panose="020B0400000000000000" pitchFamily="34" charset="-128"/>
              </a:rPr>
              <a:t> / </a:t>
            </a:r>
            <a:r>
              <a:rPr kumimoji="1" lang="ja-JP" altLang="en-US" sz="1100" b="1">
                <a:solidFill>
                  <a:schemeClr val="bg1"/>
                </a:solidFill>
                <a:latin typeface="Hiragino Sans W6" panose="020B0400000000000000" pitchFamily="34" charset="-128"/>
                <a:ea typeface="Hiragino Sans W6" panose="020B0400000000000000" pitchFamily="34" charset="-128"/>
              </a:rPr>
              <a:t>費用（グロス</a:t>
            </a:r>
            <a:r>
              <a:rPr kumimoji="1" lang="en-US" altLang="ja-JP" sz="1100" b="1" dirty="0">
                <a:solidFill>
                  <a:schemeClr val="bg1"/>
                </a:solidFill>
                <a:latin typeface="Hiragino Sans W6" panose="020B0400000000000000" pitchFamily="34" charset="-128"/>
                <a:ea typeface="Hiragino Sans W6" panose="020B0400000000000000" pitchFamily="34" charset="-128"/>
              </a:rPr>
              <a:t>/</a:t>
            </a:r>
            <a:r>
              <a:rPr kumimoji="1" lang="ja-JP" altLang="en-US" sz="1100" b="1">
                <a:solidFill>
                  <a:schemeClr val="bg1"/>
                </a:solidFill>
                <a:latin typeface="Hiragino Sans W6" panose="020B0400000000000000" pitchFamily="34" charset="-128"/>
                <a:ea typeface="Hiragino Sans W6" panose="020B0400000000000000" pitchFamily="34" charset="-128"/>
              </a:rPr>
              <a:t>税別）</a:t>
            </a:r>
            <a:r>
              <a:rPr kumimoji="1" lang="en-US" altLang="ja-JP" sz="1100" b="1" dirty="0">
                <a:solidFill>
                  <a:schemeClr val="bg1"/>
                </a:solidFill>
                <a:latin typeface="Hiragino Sans W6" panose="020B0400000000000000" pitchFamily="34" charset="-128"/>
                <a:ea typeface="Hiragino Sans W6" panose="020B0400000000000000" pitchFamily="34" charset="-128"/>
              </a:rPr>
              <a:t>】</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141" name="テキスト ボックス 140">
            <a:extLst>
              <a:ext uri="{FF2B5EF4-FFF2-40B4-BE49-F238E27FC236}">
                <a16:creationId xmlns:a16="http://schemas.microsoft.com/office/drawing/2014/main" id="{5E3CAA17-4F60-FCA5-6B44-AE5F0BB9F7FB}"/>
              </a:ext>
            </a:extLst>
          </p:cNvPr>
          <p:cNvSpPr txBox="1"/>
          <p:nvPr/>
        </p:nvSpPr>
        <p:spPr>
          <a:xfrm>
            <a:off x="667689" y="1210116"/>
            <a:ext cx="4876996" cy="1349087"/>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ビジネス映像メディア</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en" altLang="ja-JP" sz="2000" spc="300" dirty="0">
                <a:solidFill>
                  <a:schemeClr val="bg1"/>
                </a:solidFill>
                <a:latin typeface="Hiragino Sans W5" panose="020B0400000000000000" pitchFamily="34" charset="-128"/>
                <a:ea typeface="Hiragino Sans W5" panose="020B0400000000000000" pitchFamily="34" charset="-128"/>
              </a:rPr>
              <a:t>PIVOT</a:t>
            </a:r>
            <a:r>
              <a:rPr lang="ja-JP" altLang="en-US" sz="2000" spc="300">
                <a:solidFill>
                  <a:schemeClr val="bg1"/>
                </a:solidFill>
                <a:latin typeface="Hiragino Sans W5" panose="020B0400000000000000" pitchFamily="34" charset="-128"/>
                <a:ea typeface="Hiragino Sans W5" panose="020B0400000000000000" pitchFamily="34" charset="-128"/>
              </a:rPr>
              <a:t>タイアッププラン</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情報感度の高いビジネス層へ</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広いリーチが可能</a:t>
            </a:r>
          </a:p>
        </p:txBody>
      </p:sp>
      <p:grpSp>
        <p:nvGrpSpPr>
          <p:cNvPr id="7" name="グループ化 6">
            <a:extLst>
              <a:ext uri="{FF2B5EF4-FFF2-40B4-BE49-F238E27FC236}">
                <a16:creationId xmlns:a16="http://schemas.microsoft.com/office/drawing/2014/main" id="{0D7B1B23-C96D-F05E-74EC-B3B276A1E52B}"/>
              </a:ext>
            </a:extLst>
          </p:cNvPr>
          <p:cNvGrpSpPr/>
          <p:nvPr/>
        </p:nvGrpSpPr>
        <p:grpSpPr>
          <a:xfrm>
            <a:off x="927793" y="5484070"/>
            <a:ext cx="677605" cy="164106"/>
            <a:chOff x="1914352" y="4802996"/>
            <a:chExt cx="677605" cy="164106"/>
          </a:xfrm>
        </p:grpSpPr>
        <p:pic>
          <p:nvPicPr>
            <p:cNvPr id="9" name="object 95">
              <a:extLst>
                <a:ext uri="{FF2B5EF4-FFF2-40B4-BE49-F238E27FC236}">
                  <a16:creationId xmlns:a16="http://schemas.microsoft.com/office/drawing/2014/main" id="{50E748BB-C312-51B8-49AB-63E504E1CA42}"/>
                </a:ext>
              </a:extLst>
            </p:cNvPr>
            <p:cNvPicPr/>
            <p:nvPr/>
          </p:nvPicPr>
          <p:blipFill>
            <a:blip r:embed="rId28" cstate="print">
              <a:extLst>
                <a:ext uri="{28A0092B-C50C-407E-A947-70E740481C1C}">
                  <a14:useLocalDpi xmlns:a14="http://schemas.microsoft.com/office/drawing/2010/main"/>
                </a:ext>
              </a:extLst>
            </a:blip>
            <a:stretch>
              <a:fillRect/>
            </a:stretch>
          </p:blipFill>
          <p:spPr>
            <a:xfrm>
              <a:off x="1914352" y="4802996"/>
              <a:ext cx="149383" cy="164106"/>
            </a:xfrm>
            <a:prstGeom prst="rect">
              <a:avLst/>
            </a:prstGeom>
          </p:spPr>
        </p:pic>
        <p:sp>
          <p:nvSpPr>
            <p:cNvPr id="15" name="object 96">
              <a:extLst>
                <a:ext uri="{FF2B5EF4-FFF2-40B4-BE49-F238E27FC236}">
                  <a16:creationId xmlns:a16="http://schemas.microsoft.com/office/drawing/2014/main" id="{F19BC45C-9E84-DF61-4111-C1D00C9CF7C5}"/>
                </a:ext>
              </a:extLst>
            </p:cNvPr>
            <p:cNvSpPr/>
            <p:nvPr/>
          </p:nvSpPr>
          <p:spPr>
            <a:xfrm>
              <a:off x="2094977" y="4842474"/>
              <a:ext cx="496980" cy="85332"/>
            </a:xfrm>
            <a:custGeom>
              <a:avLst/>
              <a:gdLst/>
              <a:ahLst/>
              <a:cxnLst/>
              <a:rect l="l" t="t" r="r" b="b"/>
              <a:pathLst>
                <a:path w="1198245" h="205739">
                  <a:moveTo>
                    <a:pt x="784301" y="137629"/>
                  </a:moveTo>
                  <a:lnTo>
                    <a:pt x="782497" y="137629"/>
                  </a:lnTo>
                  <a:lnTo>
                    <a:pt x="781278" y="138544"/>
                  </a:lnTo>
                  <a:lnTo>
                    <a:pt x="753491" y="162407"/>
                  </a:lnTo>
                  <a:lnTo>
                    <a:pt x="752576" y="163017"/>
                  </a:lnTo>
                  <a:lnTo>
                    <a:pt x="752271" y="163918"/>
                  </a:lnTo>
                  <a:lnTo>
                    <a:pt x="752576" y="164833"/>
                  </a:lnTo>
                  <a:lnTo>
                    <a:pt x="763069" y="183010"/>
                  </a:lnTo>
                  <a:lnTo>
                    <a:pt x="778941" y="195611"/>
                  </a:lnTo>
                  <a:lnTo>
                    <a:pt x="797871" y="202945"/>
                  </a:lnTo>
                  <a:lnTo>
                    <a:pt x="817537" y="205320"/>
                  </a:lnTo>
                  <a:lnTo>
                    <a:pt x="834429" y="203785"/>
                  </a:lnTo>
                  <a:lnTo>
                    <a:pt x="870419" y="180543"/>
                  </a:lnTo>
                  <a:lnTo>
                    <a:pt x="877721" y="164833"/>
                  </a:lnTo>
                  <a:lnTo>
                    <a:pt x="816025" y="164833"/>
                  </a:lnTo>
                  <a:lnTo>
                    <a:pt x="807271" y="163222"/>
                  </a:lnTo>
                  <a:lnTo>
                    <a:pt x="785215" y="139141"/>
                  </a:lnTo>
                  <a:lnTo>
                    <a:pt x="784301" y="137629"/>
                  </a:lnTo>
                  <a:close/>
                </a:path>
                <a:path w="1198245" h="205739">
                  <a:moveTo>
                    <a:pt x="817245" y="152"/>
                  </a:moveTo>
                  <a:lnTo>
                    <a:pt x="792770" y="3717"/>
                  </a:lnTo>
                  <a:lnTo>
                    <a:pt x="771045" y="14392"/>
                  </a:lnTo>
                  <a:lnTo>
                    <a:pt x="755497" y="32149"/>
                  </a:lnTo>
                  <a:lnTo>
                    <a:pt x="749554" y="56959"/>
                  </a:lnTo>
                  <a:lnTo>
                    <a:pt x="750692" y="67853"/>
                  </a:lnTo>
                  <a:lnTo>
                    <a:pt x="777180" y="103350"/>
                  </a:lnTo>
                  <a:lnTo>
                    <a:pt x="817050" y="122962"/>
                  </a:lnTo>
                  <a:lnTo>
                    <a:pt x="827093" y="128527"/>
                  </a:lnTo>
                  <a:lnTo>
                    <a:pt x="834926" y="135849"/>
                  </a:lnTo>
                  <a:lnTo>
                    <a:pt x="838085" y="145186"/>
                  </a:lnTo>
                  <a:lnTo>
                    <a:pt x="835956" y="154374"/>
                  </a:lnTo>
                  <a:lnTo>
                    <a:pt x="830570" y="160448"/>
                  </a:lnTo>
                  <a:lnTo>
                    <a:pt x="823426" y="163803"/>
                  </a:lnTo>
                  <a:lnTo>
                    <a:pt x="816025" y="164833"/>
                  </a:lnTo>
                  <a:lnTo>
                    <a:pt x="877721" y="164833"/>
                  </a:lnTo>
                  <a:lnTo>
                    <a:pt x="879898" y="157689"/>
                  </a:lnTo>
                  <a:lnTo>
                    <a:pt x="881508" y="147353"/>
                  </a:lnTo>
                  <a:lnTo>
                    <a:pt x="881900" y="139141"/>
                  </a:lnTo>
                  <a:lnTo>
                    <a:pt x="876868" y="118290"/>
                  </a:lnTo>
                  <a:lnTo>
                    <a:pt x="864074" y="101939"/>
                  </a:lnTo>
                  <a:lnTo>
                    <a:pt x="846973" y="89384"/>
                  </a:lnTo>
                  <a:lnTo>
                    <a:pt x="829017" y="79921"/>
                  </a:lnTo>
                  <a:lnTo>
                    <a:pt x="818116" y="75304"/>
                  </a:lnTo>
                  <a:lnTo>
                    <a:pt x="805908" y="69724"/>
                  </a:lnTo>
                  <a:lnTo>
                    <a:pt x="795965" y="62670"/>
                  </a:lnTo>
                  <a:lnTo>
                    <a:pt x="791857" y="53632"/>
                  </a:lnTo>
                  <a:lnTo>
                    <a:pt x="791857" y="42456"/>
                  </a:lnTo>
                  <a:lnTo>
                    <a:pt x="806665" y="40030"/>
                  </a:lnTo>
                  <a:lnTo>
                    <a:pt x="874887" y="40030"/>
                  </a:lnTo>
                  <a:lnTo>
                    <a:pt x="864490" y="22965"/>
                  </a:lnTo>
                  <a:lnTo>
                    <a:pt x="851233" y="10309"/>
                  </a:lnTo>
                  <a:lnTo>
                    <a:pt x="835485" y="2695"/>
                  </a:lnTo>
                  <a:lnTo>
                    <a:pt x="817245" y="152"/>
                  </a:lnTo>
                  <a:close/>
                </a:path>
                <a:path w="1198245" h="205739">
                  <a:moveTo>
                    <a:pt x="874887" y="40030"/>
                  </a:moveTo>
                  <a:lnTo>
                    <a:pt x="813015" y="40030"/>
                  </a:lnTo>
                  <a:lnTo>
                    <a:pt x="821575" y="41349"/>
                  </a:lnTo>
                  <a:lnTo>
                    <a:pt x="829402" y="45359"/>
                  </a:lnTo>
                  <a:lnTo>
                    <a:pt x="836890" y="52144"/>
                  </a:lnTo>
                  <a:lnTo>
                    <a:pt x="845642" y="63296"/>
                  </a:lnTo>
                  <a:lnTo>
                    <a:pt x="846251" y="63296"/>
                  </a:lnTo>
                  <a:lnTo>
                    <a:pt x="847500" y="62670"/>
                  </a:lnTo>
                  <a:lnTo>
                    <a:pt x="874344" y="43967"/>
                  </a:lnTo>
                  <a:lnTo>
                    <a:pt x="875258" y="43357"/>
                  </a:lnTo>
                  <a:lnTo>
                    <a:pt x="875855" y="41846"/>
                  </a:lnTo>
                  <a:lnTo>
                    <a:pt x="875258" y="40639"/>
                  </a:lnTo>
                  <a:lnTo>
                    <a:pt x="874887" y="40030"/>
                  </a:lnTo>
                  <a:close/>
                </a:path>
                <a:path w="1198245" h="205739">
                  <a:moveTo>
                    <a:pt x="34747" y="137477"/>
                  </a:moveTo>
                  <a:lnTo>
                    <a:pt x="32931" y="137477"/>
                  </a:lnTo>
                  <a:lnTo>
                    <a:pt x="31724" y="138391"/>
                  </a:lnTo>
                  <a:lnTo>
                    <a:pt x="3924" y="162255"/>
                  </a:lnTo>
                  <a:lnTo>
                    <a:pt x="3022" y="162864"/>
                  </a:lnTo>
                  <a:lnTo>
                    <a:pt x="2717" y="163766"/>
                  </a:lnTo>
                  <a:lnTo>
                    <a:pt x="3022" y="164680"/>
                  </a:lnTo>
                  <a:lnTo>
                    <a:pt x="13510" y="182858"/>
                  </a:lnTo>
                  <a:lnTo>
                    <a:pt x="29383" y="195459"/>
                  </a:lnTo>
                  <a:lnTo>
                    <a:pt x="48315" y="202792"/>
                  </a:lnTo>
                  <a:lnTo>
                    <a:pt x="67983" y="205168"/>
                  </a:lnTo>
                  <a:lnTo>
                    <a:pt x="84868" y="203632"/>
                  </a:lnTo>
                  <a:lnTo>
                    <a:pt x="120865" y="180390"/>
                  </a:lnTo>
                  <a:lnTo>
                    <a:pt x="128167" y="164680"/>
                  </a:lnTo>
                  <a:lnTo>
                    <a:pt x="66471" y="164680"/>
                  </a:lnTo>
                  <a:lnTo>
                    <a:pt x="57712" y="163069"/>
                  </a:lnTo>
                  <a:lnTo>
                    <a:pt x="35648" y="138988"/>
                  </a:lnTo>
                  <a:lnTo>
                    <a:pt x="34747" y="137477"/>
                  </a:lnTo>
                  <a:close/>
                </a:path>
                <a:path w="1198245" h="205739">
                  <a:moveTo>
                    <a:pt x="67678" y="0"/>
                  </a:moveTo>
                  <a:lnTo>
                    <a:pt x="43210" y="3564"/>
                  </a:lnTo>
                  <a:lnTo>
                    <a:pt x="21489" y="14239"/>
                  </a:lnTo>
                  <a:lnTo>
                    <a:pt x="5943" y="31996"/>
                  </a:lnTo>
                  <a:lnTo>
                    <a:pt x="0" y="56807"/>
                  </a:lnTo>
                  <a:lnTo>
                    <a:pt x="1138" y="67700"/>
                  </a:lnTo>
                  <a:lnTo>
                    <a:pt x="27626" y="103198"/>
                  </a:lnTo>
                  <a:lnTo>
                    <a:pt x="67496" y="122809"/>
                  </a:lnTo>
                  <a:lnTo>
                    <a:pt x="77539" y="128374"/>
                  </a:lnTo>
                  <a:lnTo>
                    <a:pt x="85372" y="135697"/>
                  </a:lnTo>
                  <a:lnTo>
                    <a:pt x="88531" y="145033"/>
                  </a:lnTo>
                  <a:lnTo>
                    <a:pt x="86402" y="154222"/>
                  </a:lnTo>
                  <a:lnTo>
                    <a:pt x="81016" y="160296"/>
                  </a:lnTo>
                  <a:lnTo>
                    <a:pt x="73872" y="163650"/>
                  </a:lnTo>
                  <a:lnTo>
                    <a:pt x="66471" y="164680"/>
                  </a:lnTo>
                  <a:lnTo>
                    <a:pt x="128167" y="164680"/>
                  </a:lnTo>
                  <a:lnTo>
                    <a:pt x="130344" y="157537"/>
                  </a:lnTo>
                  <a:lnTo>
                    <a:pt x="131954" y="147200"/>
                  </a:lnTo>
                  <a:lnTo>
                    <a:pt x="132346" y="138988"/>
                  </a:lnTo>
                  <a:lnTo>
                    <a:pt x="127312" y="118137"/>
                  </a:lnTo>
                  <a:lnTo>
                    <a:pt x="114515" y="101787"/>
                  </a:lnTo>
                  <a:lnTo>
                    <a:pt x="97413" y="89232"/>
                  </a:lnTo>
                  <a:lnTo>
                    <a:pt x="79463" y="79768"/>
                  </a:lnTo>
                  <a:lnTo>
                    <a:pt x="68562" y="75152"/>
                  </a:lnTo>
                  <a:lnTo>
                    <a:pt x="56354" y="69572"/>
                  </a:lnTo>
                  <a:lnTo>
                    <a:pt x="46411" y="62518"/>
                  </a:lnTo>
                  <a:lnTo>
                    <a:pt x="42303" y="53479"/>
                  </a:lnTo>
                  <a:lnTo>
                    <a:pt x="42303" y="42303"/>
                  </a:lnTo>
                  <a:lnTo>
                    <a:pt x="57111" y="39877"/>
                  </a:lnTo>
                  <a:lnTo>
                    <a:pt x="125320" y="39877"/>
                  </a:lnTo>
                  <a:lnTo>
                    <a:pt x="114928" y="22813"/>
                  </a:lnTo>
                  <a:lnTo>
                    <a:pt x="101671" y="10156"/>
                  </a:lnTo>
                  <a:lnTo>
                    <a:pt x="85920" y="2543"/>
                  </a:lnTo>
                  <a:lnTo>
                    <a:pt x="67678" y="0"/>
                  </a:lnTo>
                  <a:close/>
                </a:path>
                <a:path w="1198245" h="205739">
                  <a:moveTo>
                    <a:pt x="125320" y="39877"/>
                  </a:moveTo>
                  <a:lnTo>
                    <a:pt x="63449" y="39877"/>
                  </a:lnTo>
                  <a:lnTo>
                    <a:pt x="72016" y="41196"/>
                  </a:lnTo>
                  <a:lnTo>
                    <a:pt x="79846" y="45207"/>
                  </a:lnTo>
                  <a:lnTo>
                    <a:pt x="87336" y="51992"/>
                  </a:lnTo>
                  <a:lnTo>
                    <a:pt x="96088" y="63144"/>
                  </a:lnTo>
                  <a:lnTo>
                    <a:pt x="96685" y="63144"/>
                  </a:lnTo>
                  <a:lnTo>
                    <a:pt x="97946" y="62518"/>
                  </a:lnTo>
                  <a:lnTo>
                    <a:pt x="124790" y="43814"/>
                  </a:lnTo>
                  <a:lnTo>
                    <a:pt x="125691" y="43205"/>
                  </a:lnTo>
                  <a:lnTo>
                    <a:pt x="126301" y="41694"/>
                  </a:lnTo>
                  <a:lnTo>
                    <a:pt x="125691" y="40487"/>
                  </a:lnTo>
                  <a:lnTo>
                    <a:pt x="125320" y="39877"/>
                  </a:lnTo>
                  <a:close/>
                </a:path>
                <a:path w="1198245" h="205739">
                  <a:moveTo>
                    <a:pt x="1152436" y="40639"/>
                  </a:moveTo>
                  <a:lnTo>
                    <a:pt x="1112253" y="40639"/>
                  </a:lnTo>
                  <a:lnTo>
                    <a:pt x="1112253" y="201079"/>
                  </a:lnTo>
                  <a:lnTo>
                    <a:pt x="1113459" y="202298"/>
                  </a:lnTo>
                  <a:lnTo>
                    <a:pt x="1151229" y="202298"/>
                  </a:lnTo>
                  <a:lnTo>
                    <a:pt x="1152436" y="201079"/>
                  </a:lnTo>
                  <a:lnTo>
                    <a:pt x="1152436" y="40639"/>
                  </a:lnTo>
                  <a:close/>
                </a:path>
                <a:path w="1198245" h="205739">
                  <a:moveTo>
                    <a:pt x="1196860" y="2870"/>
                  </a:moveTo>
                  <a:lnTo>
                    <a:pt x="1067828" y="2870"/>
                  </a:lnTo>
                  <a:lnTo>
                    <a:pt x="1066622" y="4076"/>
                  </a:lnTo>
                  <a:lnTo>
                    <a:pt x="1066622" y="39433"/>
                  </a:lnTo>
                  <a:lnTo>
                    <a:pt x="1067828" y="40639"/>
                  </a:lnTo>
                  <a:lnTo>
                    <a:pt x="1196860" y="40639"/>
                  </a:lnTo>
                  <a:lnTo>
                    <a:pt x="1198067" y="39433"/>
                  </a:lnTo>
                  <a:lnTo>
                    <a:pt x="1198067" y="4076"/>
                  </a:lnTo>
                  <a:lnTo>
                    <a:pt x="1196860" y="2870"/>
                  </a:lnTo>
                  <a:close/>
                </a:path>
                <a:path w="1198245" h="205739">
                  <a:moveTo>
                    <a:pt x="1026985" y="2870"/>
                  </a:moveTo>
                  <a:lnTo>
                    <a:pt x="921232" y="2870"/>
                  </a:lnTo>
                  <a:lnTo>
                    <a:pt x="920330" y="4076"/>
                  </a:lnTo>
                  <a:lnTo>
                    <a:pt x="920330" y="201079"/>
                  </a:lnTo>
                  <a:lnTo>
                    <a:pt x="921232" y="202298"/>
                  </a:lnTo>
                  <a:lnTo>
                    <a:pt x="1026985" y="202298"/>
                  </a:lnTo>
                  <a:lnTo>
                    <a:pt x="1028192" y="201079"/>
                  </a:lnTo>
                  <a:lnTo>
                    <a:pt x="1028192" y="165734"/>
                  </a:lnTo>
                  <a:lnTo>
                    <a:pt x="1026985" y="164528"/>
                  </a:lnTo>
                  <a:lnTo>
                    <a:pt x="960208" y="164528"/>
                  </a:lnTo>
                  <a:lnTo>
                    <a:pt x="960208" y="120103"/>
                  </a:lnTo>
                  <a:lnTo>
                    <a:pt x="1012482" y="120103"/>
                  </a:lnTo>
                  <a:lnTo>
                    <a:pt x="1013396" y="118897"/>
                  </a:lnTo>
                  <a:lnTo>
                    <a:pt x="1013396" y="82943"/>
                  </a:lnTo>
                  <a:lnTo>
                    <a:pt x="1012482" y="81737"/>
                  </a:lnTo>
                  <a:lnTo>
                    <a:pt x="960208" y="81737"/>
                  </a:lnTo>
                  <a:lnTo>
                    <a:pt x="960208" y="40639"/>
                  </a:lnTo>
                  <a:lnTo>
                    <a:pt x="1026985" y="40639"/>
                  </a:lnTo>
                  <a:lnTo>
                    <a:pt x="1028192" y="39433"/>
                  </a:lnTo>
                  <a:lnTo>
                    <a:pt x="1028192" y="4076"/>
                  </a:lnTo>
                  <a:lnTo>
                    <a:pt x="1026985" y="2870"/>
                  </a:lnTo>
                  <a:close/>
                </a:path>
                <a:path w="1198245" h="205739">
                  <a:moveTo>
                    <a:pt x="603504" y="2870"/>
                  </a:moveTo>
                  <a:lnTo>
                    <a:pt x="566039" y="2870"/>
                  </a:lnTo>
                  <a:lnTo>
                    <a:pt x="565137" y="4076"/>
                  </a:lnTo>
                  <a:lnTo>
                    <a:pt x="565137" y="201079"/>
                  </a:lnTo>
                  <a:lnTo>
                    <a:pt x="566039" y="202298"/>
                  </a:lnTo>
                  <a:lnTo>
                    <a:pt x="671487" y="202298"/>
                  </a:lnTo>
                  <a:lnTo>
                    <a:pt x="672706" y="201079"/>
                  </a:lnTo>
                  <a:lnTo>
                    <a:pt x="672706" y="165430"/>
                  </a:lnTo>
                  <a:lnTo>
                    <a:pt x="671487" y="164223"/>
                  </a:lnTo>
                  <a:lnTo>
                    <a:pt x="604710" y="164223"/>
                  </a:lnTo>
                  <a:lnTo>
                    <a:pt x="604710" y="4076"/>
                  </a:lnTo>
                  <a:lnTo>
                    <a:pt x="603504" y="2870"/>
                  </a:lnTo>
                  <a:close/>
                </a:path>
                <a:path w="1198245" h="205739">
                  <a:moveTo>
                    <a:pt x="457504" y="2870"/>
                  </a:moveTo>
                  <a:lnTo>
                    <a:pt x="420039" y="2870"/>
                  </a:lnTo>
                  <a:lnTo>
                    <a:pt x="419138" y="4076"/>
                  </a:lnTo>
                  <a:lnTo>
                    <a:pt x="419138" y="201079"/>
                  </a:lnTo>
                  <a:lnTo>
                    <a:pt x="420039" y="202298"/>
                  </a:lnTo>
                  <a:lnTo>
                    <a:pt x="525487" y="202298"/>
                  </a:lnTo>
                  <a:lnTo>
                    <a:pt x="526707" y="201079"/>
                  </a:lnTo>
                  <a:lnTo>
                    <a:pt x="526707" y="165430"/>
                  </a:lnTo>
                  <a:lnTo>
                    <a:pt x="525487" y="164223"/>
                  </a:lnTo>
                  <a:lnTo>
                    <a:pt x="458724" y="164223"/>
                  </a:lnTo>
                  <a:lnTo>
                    <a:pt x="458724" y="4076"/>
                  </a:lnTo>
                  <a:lnTo>
                    <a:pt x="457504" y="2870"/>
                  </a:lnTo>
                  <a:close/>
                </a:path>
                <a:path w="1198245" h="205739">
                  <a:moveTo>
                    <a:pt x="379501" y="2870"/>
                  </a:moveTo>
                  <a:lnTo>
                    <a:pt x="342036" y="2870"/>
                  </a:lnTo>
                  <a:lnTo>
                    <a:pt x="341122" y="4076"/>
                  </a:lnTo>
                  <a:lnTo>
                    <a:pt x="341122" y="201079"/>
                  </a:lnTo>
                  <a:lnTo>
                    <a:pt x="342036" y="202298"/>
                  </a:lnTo>
                  <a:lnTo>
                    <a:pt x="379501" y="202298"/>
                  </a:lnTo>
                  <a:lnTo>
                    <a:pt x="380707" y="201079"/>
                  </a:lnTo>
                  <a:lnTo>
                    <a:pt x="380707" y="4076"/>
                  </a:lnTo>
                  <a:lnTo>
                    <a:pt x="379501" y="2870"/>
                  </a:lnTo>
                  <a:close/>
                </a:path>
                <a:path w="1198245" h="205739">
                  <a:moveTo>
                    <a:pt x="209143" y="2870"/>
                  </a:moveTo>
                  <a:lnTo>
                    <a:pt x="171678" y="2870"/>
                  </a:lnTo>
                  <a:lnTo>
                    <a:pt x="170776" y="4076"/>
                  </a:lnTo>
                  <a:lnTo>
                    <a:pt x="170776" y="201079"/>
                  </a:lnTo>
                  <a:lnTo>
                    <a:pt x="171678" y="202298"/>
                  </a:lnTo>
                  <a:lnTo>
                    <a:pt x="209143" y="202298"/>
                  </a:lnTo>
                  <a:lnTo>
                    <a:pt x="210350" y="201079"/>
                  </a:lnTo>
                  <a:lnTo>
                    <a:pt x="210350" y="131279"/>
                  </a:lnTo>
                  <a:lnTo>
                    <a:pt x="225767" y="110134"/>
                  </a:lnTo>
                  <a:lnTo>
                    <a:pt x="267232" y="110134"/>
                  </a:lnTo>
                  <a:lnTo>
                    <a:pt x="252349" y="72669"/>
                  </a:lnTo>
                  <a:lnTo>
                    <a:pt x="255629" y="68135"/>
                  </a:lnTo>
                  <a:lnTo>
                    <a:pt x="210350" y="68135"/>
                  </a:lnTo>
                  <a:lnTo>
                    <a:pt x="210350" y="4076"/>
                  </a:lnTo>
                  <a:lnTo>
                    <a:pt x="209143" y="2870"/>
                  </a:lnTo>
                  <a:close/>
                </a:path>
                <a:path w="1198245" h="205739">
                  <a:moveTo>
                    <a:pt x="267232" y="110134"/>
                  </a:moveTo>
                  <a:lnTo>
                    <a:pt x="225767" y="110134"/>
                  </a:lnTo>
                  <a:lnTo>
                    <a:pt x="257187" y="200482"/>
                  </a:lnTo>
                  <a:lnTo>
                    <a:pt x="257492" y="201688"/>
                  </a:lnTo>
                  <a:lnTo>
                    <a:pt x="258394" y="202298"/>
                  </a:lnTo>
                  <a:lnTo>
                    <a:pt x="302209" y="202298"/>
                  </a:lnTo>
                  <a:lnTo>
                    <a:pt x="303123" y="200482"/>
                  </a:lnTo>
                  <a:lnTo>
                    <a:pt x="267232" y="110134"/>
                  </a:lnTo>
                  <a:close/>
                </a:path>
                <a:path w="1198245" h="205739">
                  <a:moveTo>
                    <a:pt x="299796" y="2870"/>
                  </a:moveTo>
                  <a:lnTo>
                    <a:pt x="258699" y="2870"/>
                  </a:lnTo>
                  <a:lnTo>
                    <a:pt x="210350" y="68135"/>
                  </a:lnTo>
                  <a:lnTo>
                    <a:pt x="255629" y="68135"/>
                  </a:lnTo>
                  <a:lnTo>
                    <a:pt x="299796" y="7099"/>
                  </a:lnTo>
                  <a:lnTo>
                    <a:pt x="301002" y="5283"/>
                  </a:lnTo>
                  <a:lnTo>
                    <a:pt x="299796" y="2870"/>
                  </a:lnTo>
                  <a:close/>
                </a:path>
              </a:pathLst>
            </a:custGeom>
            <a:solidFill>
              <a:srgbClr val="000000"/>
            </a:solidFill>
          </p:spPr>
          <p:txBody>
            <a:bodyPr wrap="square" lIns="0" tIns="0" rIns="0" bIns="0" rtlCol="0"/>
            <a:lstStyle/>
            <a:p>
              <a:endParaRPr sz="1100" dirty="0"/>
            </a:p>
          </p:txBody>
        </p:sp>
      </p:grpSp>
      <p:pic>
        <p:nvPicPr>
          <p:cNvPr id="27" name="図 26" descr="人, テキスト, 男, オレンジ が含まれている画像&#10;&#10;自動的に生成された説明">
            <a:extLst>
              <a:ext uri="{FF2B5EF4-FFF2-40B4-BE49-F238E27FC236}">
                <a16:creationId xmlns:a16="http://schemas.microsoft.com/office/drawing/2014/main" id="{45967521-9356-B4C0-D51C-395D8ABB0A76}"/>
              </a:ext>
            </a:extLst>
          </p:cNvPr>
          <p:cNvPicPr>
            <a:picLocks noChangeAspect="1"/>
          </p:cNvPicPr>
          <p:nvPr/>
        </p:nvPicPr>
        <p:blipFill>
          <a:blip r:embed="rId29" cstate="hqprint">
            <a:extLst>
              <a:ext uri="{28A0092B-C50C-407E-A947-70E740481C1C}">
                <a14:useLocalDpi xmlns:a14="http://schemas.microsoft.com/office/drawing/2010/main"/>
              </a:ext>
            </a:extLst>
          </a:blip>
          <a:stretch>
            <a:fillRect/>
          </a:stretch>
        </p:blipFill>
        <p:spPr>
          <a:xfrm>
            <a:off x="6943500" y="2183934"/>
            <a:ext cx="3569329" cy="2003703"/>
          </a:xfrm>
          <a:prstGeom prst="rect">
            <a:avLst/>
          </a:prstGeom>
        </p:spPr>
      </p:pic>
      <p:sp>
        <p:nvSpPr>
          <p:cNvPr id="28" name="テキスト ボックス 27">
            <a:extLst>
              <a:ext uri="{FF2B5EF4-FFF2-40B4-BE49-F238E27FC236}">
                <a16:creationId xmlns:a16="http://schemas.microsoft.com/office/drawing/2014/main" id="{828A84ED-6B27-305A-1F31-1D64CBA825AA}"/>
              </a:ext>
            </a:extLst>
          </p:cNvPr>
          <p:cNvSpPr txBox="1"/>
          <p:nvPr/>
        </p:nvSpPr>
        <p:spPr>
          <a:xfrm>
            <a:off x="815614" y="6281298"/>
            <a:ext cx="4387090" cy="254172"/>
          </a:xfrm>
          <a:prstGeom prst="rect">
            <a:avLst/>
          </a:prstGeom>
          <a:noFill/>
          <a:effectLst/>
        </p:spPr>
        <p:txBody>
          <a:bodyPr wrap="square" rtlCol="0">
            <a:spAutoFit/>
          </a:bodyPr>
          <a:lstStyle/>
          <a:p>
            <a:pPr>
              <a:lnSpc>
                <a:spcPct val="150000"/>
              </a:lnSpc>
              <a:spcBef>
                <a:spcPts val="150"/>
              </a:spcBef>
              <a:tabLst>
                <a:tab pos="1420813" algn="l"/>
              </a:tabLst>
            </a:pPr>
            <a:r>
              <a:rPr lang="en-US" altLang="ja-JP" sz="800" dirty="0">
                <a:solidFill>
                  <a:schemeClr val="bg1"/>
                </a:solidFill>
                <a:latin typeface="Hiragino Sans W3" panose="020B0400000000000000" pitchFamily="34" charset="-128"/>
                <a:ea typeface="Hiragino Sans W3" panose="020B0400000000000000" pitchFamily="34" charset="-128"/>
              </a:rPr>
              <a:t>※</a:t>
            </a:r>
            <a:r>
              <a:rPr lang="ja-JP" altLang="en-US" sz="800">
                <a:solidFill>
                  <a:schemeClr val="bg1"/>
                </a:solidFill>
                <a:latin typeface="Hiragino Sans W3" panose="020B0400000000000000" pitchFamily="34" charset="-128"/>
                <a:ea typeface="Hiragino Sans W3" panose="020B0400000000000000" pitchFamily="34" charset="-128"/>
              </a:rPr>
              <a:t>詳細は営業担当までお問い合わせください。</a:t>
            </a:r>
            <a:endParaRPr kumimoji="1" lang="ja-JP" altLang="en-US" sz="800">
              <a:solidFill>
                <a:schemeClr val="bg1"/>
              </a:solidFill>
              <a:latin typeface="Hiragino Sans W3" panose="020B0400000000000000" pitchFamily="34" charset="-128"/>
              <a:ea typeface="Hiragino Sans W3" panose="020B0400000000000000" pitchFamily="34" charset="-128"/>
            </a:endParaRPr>
          </a:p>
        </p:txBody>
      </p:sp>
      <p:sp>
        <p:nvSpPr>
          <p:cNvPr id="26" name="スライド番号プレースホルダ 3">
            <a:extLst>
              <a:ext uri="{FF2B5EF4-FFF2-40B4-BE49-F238E27FC236}">
                <a16:creationId xmlns:a16="http://schemas.microsoft.com/office/drawing/2014/main" id="{F533E96B-4E1E-06CF-3226-20F755D2BB1A}"/>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35</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30" name="正方形/長方形 29">
            <a:extLst>
              <a:ext uri="{FF2B5EF4-FFF2-40B4-BE49-F238E27FC236}">
                <a16:creationId xmlns:a16="http://schemas.microsoft.com/office/drawing/2014/main" id="{D2B04635-0BA1-B1E2-A131-88A48C3545E4}"/>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8871114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28D7CD3-7E3B-3DDE-1B67-27E650EC359E}"/>
              </a:ext>
            </a:extLst>
          </p:cNvPr>
          <p:cNvPicPr>
            <a:picLocks noChangeAspect="1"/>
          </p:cNvPicPr>
          <p:nvPr/>
        </p:nvPicPr>
        <p:blipFill>
          <a:blip r:embed="rId3"/>
          <a:stretch>
            <a:fillRect/>
          </a:stretch>
        </p:blipFill>
        <p:spPr>
          <a:xfrm>
            <a:off x="-1" y="-1"/>
            <a:ext cx="5375896" cy="6861600"/>
          </a:xfrm>
          <a:prstGeom prst="rect">
            <a:avLst/>
          </a:prstGeom>
        </p:spPr>
      </p:pic>
      <p:sp>
        <p:nvSpPr>
          <p:cNvPr id="8" name="テキスト ボックス 7">
            <a:extLst>
              <a:ext uri="{FF2B5EF4-FFF2-40B4-BE49-F238E27FC236}">
                <a16:creationId xmlns:a16="http://schemas.microsoft.com/office/drawing/2014/main" id="{0A88B514-626F-ECD1-A11E-326F8EF1DD47}"/>
              </a:ext>
            </a:extLst>
          </p:cNvPr>
          <p:cNvSpPr txBox="1"/>
          <p:nvPr/>
        </p:nvSpPr>
        <p:spPr>
          <a:xfrm>
            <a:off x="112176" y="264744"/>
            <a:ext cx="6093618" cy="2557688"/>
          </a:xfrm>
          <a:prstGeom prst="rect">
            <a:avLst/>
          </a:prstGeom>
          <a:noFill/>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TIEU P</a:t>
            </a:r>
            <a:endParaRPr lang="ja-JP" altLang="en-US"/>
          </a:p>
        </p:txBody>
      </p:sp>
      <p:pic>
        <p:nvPicPr>
          <p:cNvPr id="62" name="図 61">
            <a:extLst>
              <a:ext uri="{FF2B5EF4-FFF2-40B4-BE49-F238E27FC236}">
                <a16:creationId xmlns:a16="http://schemas.microsoft.com/office/drawing/2014/main" id="{BD3C0335-6C2A-7C41-B5F5-3943CA0EDA0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0229928" y="6441920"/>
            <a:ext cx="1473200" cy="190500"/>
          </a:xfrm>
          <a:prstGeom prst="rect">
            <a:avLst/>
          </a:prstGeom>
        </p:spPr>
      </p:pic>
      <p:sp>
        <p:nvSpPr>
          <p:cNvPr id="63" name="スライド番号プレースホルダ 3">
            <a:extLst>
              <a:ext uri="{FF2B5EF4-FFF2-40B4-BE49-F238E27FC236}">
                <a16:creationId xmlns:a16="http://schemas.microsoft.com/office/drawing/2014/main" id="{A01AF8A3-D032-1756-698A-E4FA4B8A1489}"/>
              </a:ext>
            </a:extLst>
          </p:cNvPr>
          <p:cNvSpPr txBox="1">
            <a:spLocks noGrp="1"/>
          </p:cNvSpPr>
          <p:nvPr/>
        </p:nvSpPr>
        <p:spPr bwMode="auto">
          <a:xfrm>
            <a:off x="11473989" y="6358342"/>
            <a:ext cx="589859" cy="359513"/>
          </a:xfrm>
          <a:prstGeom prst="rect">
            <a:avLst/>
          </a:prstGeom>
          <a:noFill/>
          <a:ln w="9525">
            <a:noFill/>
            <a:miter lim="800000"/>
            <a:headEnd/>
            <a:tailEnd/>
          </a:ln>
        </p:spPr>
        <p:txBody>
          <a:bodyPr anchor="ctr"/>
          <a:lstStyle/>
          <a:p>
            <a:pPr algn="r">
              <a:defRPr/>
            </a:pPr>
            <a:r>
              <a:rPr lang="en-US" altLang="ja-JP" sz="900" b="1" dirty="0">
                <a:solidFill>
                  <a:schemeClr val="bg1"/>
                </a:solidFill>
                <a:latin typeface="Nunito Sans" pitchFamily="2" charset="0"/>
                <a:ea typeface="Noto Sans JP" panose="020B0500000000000000" pitchFamily="34" charset="-128"/>
              </a:rPr>
              <a:t>0</a:t>
            </a:r>
            <a:fld id="{76D8E150-8261-4C28-BB88-CF7E9D4FABBB}" type="slidenum">
              <a:rPr lang="en-US" altLang="ja-JP" sz="900" b="1" smtClean="0">
                <a:solidFill>
                  <a:schemeClr val="bg1"/>
                </a:solidFill>
                <a:latin typeface="Nunito Sans" pitchFamily="2" charset="0"/>
                <a:ea typeface="Noto Sans JP" panose="020B0500000000000000" pitchFamily="34" charset="-128"/>
              </a:rPr>
              <a:pPr algn="r">
                <a:defRPr/>
              </a:pPr>
              <a:t>36</a:t>
            </a:fld>
            <a:endParaRPr lang="en-US" altLang="ja-JP" sz="900" b="1" dirty="0">
              <a:solidFill>
                <a:schemeClr val="bg1"/>
              </a:solidFill>
              <a:latin typeface="Nunito Sans" pitchFamily="2" charset="0"/>
              <a:ea typeface="Noto Sans JP" panose="020B0500000000000000" pitchFamily="34" charset="-128"/>
            </a:endParaRPr>
          </a:p>
        </p:txBody>
      </p:sp>
      <p:pic>
        <p:nvPicPr>
          <p:cNvPr id="66" name="図 65">
            <a:extLst>
              <a:ext uri="{FF2B5EF4-FFF2-40B4-BE49-F238E27FC236}">
                <a16:creationId xmlns:a16="http://schemas.microsoft.com/office/drawing/2014/main" id="{FB90DCC0-6363-ED62-8DF4-E91E2D11D7A4}"/>
              </a:ext>
            </a:extLst>
          </p:cNvPr>
          <p:cNvPicPr>
            <a:picLocks noChangeAspect="1"/>
          </p:cNvPicPr>
          <p:nvPr/>
        </p:nvPicPr>
        <p:blipFill>
          <a:blip r:embed="rId6"/>
          <a:stretch>
            <a:fillRect/>
          </a:stretch>
        </p:blipFill>
        <p:spPr>
          <a:xfrm>
            <a:off x="2212948" y="365125"/>
            <a:ext cx="12700" cy="190500"/>
          </a:xfrm>
          <a:prstGeom prst="rect">
            <a:avLst/>
          </a:prstGeom>
        </p:spPr>
      </p:pic>
      <p:sp>
        <p:nvSpPr>
          <p:cNvPr id="10" name="テキスト ボックス 9">
            <a:extLst>
              <a:ext uri="{FF2B5EF4-FFF2-40B4-BE49-F238E27FC236}">
                <a16:creationId xmlns:a16="http://schemas.microsoft.com/office/drawing/2014/main" id="{A5D9252F-B88D-84CE-7BE3-9E6DEB2FA265}"/>
              </a:ext>
            </a:extLst>
          </p:cNvPr>
          <p:cNvSpPr txBox="1"/>
          <p:nvPr/>
        </p:nvSpPr>
        <p:spPr>
          <a:xfrm>
            <a:off x="702512" y="170587"/>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URBAN LIFE METRO</a:t>
            </a:r>
          </a:p>
        </p:txBody>
      </p:sp>
      <p:sp>
        <p:nvSpPr>
          <p:cNvPr id="11" name="テキスト ボックス 10">
            <a:extLst>
              <a:ext uri="{FF2B5EF4-FFF2-40B4-BE49-F238E27FC236}">
                <a16:creationId xmlns:a16="http://schemas.microsoft.com/office/drawing/2014/main" id="{787095FD-2C78-00AA-5B69-61B4FA4A8D1E}"/>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特別タイアッププラン</a:t>
            </a:r>
          </a:p>
        </p:txBody>
      </p:sp>
      <p:pic>
        <p:nvPicPr>
          <p:cNvPr id="12" name="図 11" descr="テキスト&#10;&#10;自動的に生成された説明">
            <a:extLst>
              <a:ext uri="{FF2B5EF4-FFF2-40B4-BE49-F238E27FC236}">
                <a16:creationId xmlns:a16="http://schemas.microsoft.com/office/drawing/2014/main" id="{158D1FA1-A875-731F-1624-90A8B3F86D2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pic>
        <p:nvPicPr>
          <p:cNvPr id="4" name="図 3">
            <a:extLst>
              <a:ext uri="{FF2B5EF4-FFF2-40B4-BE49-F238E27FC236}">
                <a16:creationId xmlns:a16="http://schemas.microsoft.com/office/drawing/2014/main" id="{8D99650E-1188-4B36-686A-2F3B03D92D4F}"/>
              </a:ext>
            </a:extLst>
          </p:cNvPr>
          <p:cNvPicPr>
            <a:picLocks noChangeAspect="1"/>
          </p:cNvPicPr>
          <p:nvPr/>
        </p:nvPicPr>
        <p:blipFill>
          <a:blip r:embed="rId8"/>
          <a:stretch>
            <a:fillRect/>
          </a:stretch>
        </p:blipFill>
        <p:spPr>
          <a:xfrm>
            <a:off x="573701" y="2766391"/>
            <a:ext cx="3349794" cy="1407695"/>
          </a:xfrm>
          <a:prstGeom prst="rect">
            <a:avLst/>
          </a:prstGeom>
        </p:spPr>
      </p:pic>
      <p:sp>
        <p:nvSpPr>
          <p:cNvPr id="19" name="テキスト ボックス 18">
            <a:extLst>
              <a:ext uri="{FF2B5EF4-FFF2-40B4-BE49-F238E27FC236}">
                <a16:creationId xmlns:a16="http://schemas.microsoft.com/office/drawing/2014/main" id="{BBF58F12-EBA2-0C00-A20F-C443286E4974}"/>
              </a:ext>
            </a:extLst>
          </p:cNvPr>
          <p:cNvSpPr txBox="1"/>
          <p:nvPr/>
        </p:nvSpPr>
        <p:spPr>
          <a:xfrm>
            <a:off x="775534" y="2979173"/>
            <a:ext cx="1246629"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タイアップ媒体</a:t>
            </a:r>
          </a:p>
        </p:txBody>
      </p:sp>
      <p:sp>
        <p:nvSpPr>
          <p:cNvPr id="22" name="テキスト ボックス 21">
            <a:extLst>
              <a:ext uri="{FF2B5EF4-FFF2-40B4-BE49-F238E27FC236}">
                <a16:creationId xmlns:a16="http://schemas.microsoft.com/office/drawing/2014/main" id="{3DBD9F27-5F13-B890-45AE-30C27BD6FF78}"/>
              </a:ext>
            </a:extLst>
          </p:cNvPr>
          <p:cNvSpPr txBox="1"/>
          <p:nvPr/>
        </p:nvSpPr>
        <p:spPr>
          <a:xfrm>
            <a:off x="766718" y="3272931"/>
            <a:ext cx="1255315" cy="261610"/>
          </a:xfrm>
          <a:prstGeom prst="rect">
            <a:avLst/>
          </a:prstGeom>
          <a:noFill/>
        </p:spPr>
        <p:txBody>
          <a:bodyPr wrap="square" rtlCol="0">
            <a:spAutoFit/>
          </a:bodyPr>
          <a:lstStyle/>
          <a:p>
            <a:pPr algn="dist"/>
            <a:r>
              <a:rPr lang="ja-JP" altLang="en-US" sz="1100" b="1">
                <a:solidFill>
                  <a:schemeClr val="bg1"/>
                </a:solidFill>
                <a:latin typeface="Hiragino Sans W6" panose="020B0400000000000000" pitchFamily="34" charset="-128"/>
                <a:ea typeface="Hiragino Sans W6" panose="020B0400000000000000" pitchFamily="34" charset="-128"/>
              </a:rPr>
              <a:t>費用内訳</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23" name="テキスト ボックス 22">
            <a:extLst>
              <a:ext uri="{FF2B5EF4-FFF2-40B4-BE49-F238E27FC236}">
                <a16:creationId xmlns:a16="http://schemas.microsoft.com/office/drawing/2014/main" id="{9E7FFBF3-D206-AB16-7D48-43748BC8BCCE}"/>
              </a:ext>
            </a:extLst>
          </p:cNvPr>
          <p:cNvSpPr txBox="1"/>
          <p:nvPr/>
        </p:nvSpPr>
        <p:spPr>
          <a:xfrm>
            <a:off x="775534" y="3525839"/>
            <a:ext cx="1255315"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制作物</a:t>
            </a:r>
          </a:p>
        </p:txBody>
      </p:sp>
      <p:sp>
        <p:nvSpPr>
          <p:cNvPr id="24" name="テキスト ボックス 23">
            <a:extLst>
              <a:ext uri="{FF2B5EF4-FFF2-40B4-BE49-F238E27FC236}">
                <a16:creationId xmlns:a16="http://schemas.microsoft.com/office/drawing/2014/main" id="{B88FA2D9-C114-C8CE-446C-31F4E3C935C5}"/>
              </a:ext>
            </a:extLst>
          </p:cNvPr>
          <p:cNvSpPr txBox="1"/>
          <p:nvPr/>
        </p:nvSpPr>
        <p:spPr>
          <a:xfrm>
            <a:off x="775534" y="3982733"/>
            <a:ext cx="1246629"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動画尺</a:t>
            </a:r>
          </a:p>
        </p:txBody>
      </p:sp>
      <p:sp>
        <p:nvSpPr>
          <p:cNvPr id="31" name="テキスト ボックス 30">
            <a:extLst>
              <a:ext uri="{FF2B5EF4-FFF2-40B4-BE49-F238E27FC236}">
                <a16:creationId xmlns:a16="http://schemas.microsoft.com/office/drawing/2014/main" id="{F366D7FD-C414-7503-04EE-B8AA8166B0CC}"/>
              </a:ext>
            </a:extLst>
          </p:cNvPr>
          <p:cNvSpPr txBox="1"/>
          <p:nvPr/>
        </p:nvSpPr>
        <p:spPr>
          <a:xfrm>
            <a:off x="775534" y="3758574"/>
            <a:ext cx="1246629"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編集費</a:t>
            </a:r>
          </a:p>
        </p:txBody>
      </p:sp>
      <p:sp>
        <p:nvSpPr>
          <p:cNvPr id="33" name="テキスト ボックス 32">
            <a:extLst>
              <a:ext uri="{FF2B5EF4-FFF2-40B4-BE49-F238E27FC236}">
                <a16:creationId xmlns:a16="http://schemas.microsoft.com/office/drawing/2014/main" id="{5BB651DB-DA56-5A9A-7EB7-BB2D72EF1986}"/>
              </a:ext>
            </a:extLst>
          </p:cNvPr>
          <p:cNvSpPr txBox="1"/>
          <p:nvPr/>
        </p:nvSpPr>
        <p:spPr>
          <a:xfrm>
            <a:off x="775534" y="4230852"/>
            <a:ext cx="1237943"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二次利用</a:t>
            </a:r>
          </a:p>
        </p:txBody>
      </p:sp>
      <p:sp>
        <p:nvSpPr>
          <p:cNvPr id="34" name="テキスト ボックス 33">
            <a:extLst>
              <a:ext uri="{FF2B5EF4-FFF2-40B4-BE49-F238E27FC236}">
                <a16:creationId xmlns:a16="http://schemas.microsoft.com/office/drawing/2014/main" id="{92E17140-634A-9341-FA10-D8C10E3D6608}"/>
              </a:ext>
            </a:extLst>
          </p:cNvPr>
          <p:cNvSpPr txBox="1"/>
          <p:nvPr/>
        </p:nvSpPr>
        <p:spPr>
          <a:xfrm>
            <a:off x="1972558" y="3592593"/>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5" name="テキスト ボックス 34">
            <a:extLst>
              <a:ext uri="{FF2B5EF4-FFF2-40B4-BE49-F238E27FC236}">
                <a16:creationId xmlns:a16="http://schemas.microsoft.com/office/drawing/2014/main" id="{6CB5C03B-E92D-02B0-60D1-5CF6BE91E730}"/>
              </a:ext>
            </a:extLst>
          </p:cNvPr>
          <p:cNvSpPr txBox="1"/>
          <p:nvPr/>
        </p:nvSpPr>
        <p:spPr>
          <a:xfrm>
            <a:off x="1972558" y="303398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0" name="テキスト ボックス 39">
            <a:extLst>
              <a:ext uri="{FF2B5EF4-FFF2-40B4-BE49-F238E27FC236}">
                <a16:creationId xmlns:a16="http://schemas.microsoft.com/office/drawing/2014/main" id="{08E24B86-FBBE-740B-B975-F9760C4BAE6D}"/>
              </a:ext>
            </a:extLst>
          </p:cNvPr>
          <p:cNvSpPr txBox="1"/>
          <p:nvPr/>
        </p:nvSpPr>
        <p:spPr>
          <a:xfrm>
            <a:off x="1972558" y="3836238"/>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6" name="テキスト ボックス 45">
            <a:extLst>
              <a:ext uri="{FF2B5EF4-FFF2-40B4-BE49-F238E27FC236}">
                <a16:creationId xmlns:a16="http://schemas.microsoft.com/office/drawing/2014/main" id="{3CCD5FFE-3A7D-4410-41B8-5D33453CB933}"/>
              </a:ext>
            </a:extLst>
          </p:cNvPr>
          <p:cNvSpPr txBox="1"/>
          <p:nvPr/>
        </p:nvSpPr>
        <p:spPr>
          <a:xfrm>
            <a:off x="2142013" y="3318965"/>
            <a:ext cx="3798768" cy="174471"/>
          </a:xfrm>
          <a:prstGeom prst="rect">
            <a:avLst/>
          </a:prstGeom>
          <a:noFill/>
        </p:spPr>
        <p:txBody>
          <a:bodyPr wrap="square" lIns="0" tIns="0" rIns="0" bIns="0" rtlCol="0">
            <a:spAutoFit/>
          </a:bodyPr>
          <a:lstStyle/>
          <a:p>
            <a:pPr>
              <a:lnSpc>
                <a:spcPct val="110000"/>
              </a:lnSpc>
            </a:pPr>
            <a:r>
              <a:rPr kumimoji="1" lang="en-US" altLang="ja-JP" sz="1100" b="1" dirty="0">
                <a:solidFill>
                  <a:schemeClr val="bg1"/>
                </a:solidFill>
                <a:latin typeface="Hiragino Sans W6" panose="020B0400000000000000" pitchFamily="34" charset="-128"/>
                <a:ea typeface="Hiragino Sans W6" panose="020B0400000000000000" pitchFamily="34" charset="-128"/>
              </a:rPr>
              <a:t>BREAK</a:t>
            </a:r>
            <a:r>
              <a:rPr kumimoji="1" lang="ja-JP" altLang="en-US" sz="1100" b="1" dirty="0">
                <a:solidFill>
                  <a:schemeClr val="bg1"/>
                </a:solidFill>
                <a:latin typeface="Hiragino Sans W6" panose="020B0400000000000000" pitchFamily="34" charset="-128"/>
                <a:ea typeface="Hiragino Sans W6" panose="020B0400000000000000" pitchFamily="34" charset="-128"/>
              </a:rPr>
              <a:t>掲載料金</a:t>
            </a:r>
            <a:r>
              <a:rPr kumimoji="1"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dirty="0">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dirty="0">
                <a:solidFill>
                  <a:schemeClr val="bg1"/>
                </a:solidFill>
                <a:latin typeface="Hiragino Sans W6" panose="020B0400000000000000" pitchFamily="34" charset="-128"/>
                <a:ea typeface="Hiragino Sans W6" panose="020B0400000000000000" pitchFamily="34" charset="-128"/>
              </a:rPr>
              <a:t>記事タイアップ費</a:t>
            </a:r>
            <a:endParaRPr kumimoji="1" lang="ja-JP" altLang="en-US" sz="1100" b="1" dirty="0">
              <a:solidFill>
                <a:schemeClr val="bg1"/>
              </a:solidFill>
              <a:latin typeface="Hiragino Sans W6" panose="020B0400000000000000" pitchFamily="34" charset="-128"/>
              <a:ea typeface="Hiragino Sans W6" panose="020B0400000000000000" pitchFamily="34" charset="-128"/>
            </a:endParaRPr>
          </a:p>
        </p:txBody>
      </p:sp>
      <p:sp>
        <p:nvSpPr>
          <p:cNvPr id="47" name="テキスト ボックス 46">
            <a:extLst>
              <a:ext uri="{FF2B5EF4-FFF2-40B4-BE49-F238E27FC236}">
                <a16:creationId xmlns:a16="http://schemas.microsoft.com/office/drawing/2014/main" id="{F52BE79F-6EE4-A608-014B-03076D366E59}"/>
              </a:ext>
            </a:extLst>
          </p:cNvPr>
          <p:cNvSpPr txBox="1"/>
          <p:nvPr/>
        </p:nvSpPr>
        <p:spPr>
          <a:xfrm>
            <a:off x="1972558" y="4060993"/>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8" name="テキスト ボックス 47">
            <a:extLst>
              <a:ext uri="{FF2B5EF4-FFF2-40B4-BE49-F238E27FC236}">
                <a16:creationId xmlns:a16="http://schemas.microsoft.com/office/drawing/2014/main" id="{4C730A1E-6699-B238-9406-CE02D501AC2D}"/>
              </a:ext>
            </a:extLst>
          </p:cNvPr>
          <p:cNvSpPr txBox="1"/>
          <p:nvPr/>
        </p:nvSpPr>
        <p:spPr>
          <a:xfrm>
            <a:off x="2150829" y="3566233"/>
            <a:ext cx="3323161" cy="174471"/>
          </a:xfrm>
          <a:prstGeom prst="rect">
            <a:avLst/>
          </a:prstGeom>
          <a:noFill/>
        </p:spPr>
        <p:txBody>
          <a:bodyPr wrap="square" lIns="0" tIns="0" rIns="0" bIns="0" rtlCol="0">
            <a:spAutoFit/>
          </a:bodyPr>
          <a:lstStyle/>
          <a:p>
            <a:pPr>
              <a:lnSpc>
                <a:spcPct val="110000"/>
              </a:lnSpc>
            </a:pPr>
            <a:r>
              <a:rPr kumimoji="1" lang="en-US" altLang="ja-JP" sz="1100" b="1" dirty="0">
                <a:solidFill>
                  <a:schemeClr val="bg1"/>
                </a:solidFill>
                <a:latin typeface="Hiragino Sans W6" panose="020B0400000000000000" pitchFamily="34" charset="-128"/>
                <a:ea typeface="Hiragino Sans W6" panose="020B0400000000000000" pitchFamily="34" charset="-128"/>
              </a:rPr>
              <a:t>BREAK</a:t>
            </a:r>
            <a:r>
              <a:rPr kumimoji="1" lang="ja-JP" altLang="en-US" sz="1100" b="1">
                <a:solidFill>
                  <a:schemeClr val="bg1"/>
                </a:solidFill>
                <a:latin typeface="Hiragino Sans W6" panose="020B0400000000000000" pitchFamily="34" charset="-128"/>
                <a:ea typeface="Hiragino Sans W6" panose="020B0400000000000000" pitchFamily="34" charset="-128"/>
              </a:rPr>
              <a:t>用タイアップ動画</a:t>
            </a:r>
            <a:r>
              <a:rPr lang="en-US" altLang="ja-JP" sz="1100" b="1" dirty="0">
                <a:solidFill>
                  <a:schemeClr val="bg1"/>
                </a:solidFill>
                <a:latin typeface="Hiragino Sans W6" panose="020B0400000000000000" pitchFamily="34" charset="-128"/>
                <a:ea typeface="Hiragino Sans W6" panose="020B0400000000000000" pitchFamily="34" charset="-128"/>
              </a:rPr>
              <a:t> + ULM</a:t>
            </a:r>
            <a:r>
              <a:rPr lang="ja-JP" altLang="en-US" sz="1100" b="1">
                <a:solidFill>
                  <a:schemeClr val="bg1"/>
                </a:solidFill>
                <a:latin typeface="Hiragino Sans W6" panose="020B0400000000000000" pitchFamily="34" charset="-128"/>
                <a:ea typeface="Hiragino Sans W6" panose="020B0400000000000000" pitchFamily="34" charset="-128"/>
              </a:rPr>
              <a:t>記事</a:t>
            </a:r>
            <a:endParaRPr kumimoji="1" lang="en-US" altLang="ja-JP" sz="1100" b="1" dirty="0">
              <a:solidFill>
                <a:schemeClr val="bg1"/>
              </a:solidFill>
              <a:latin typeface="Hiragino Sans W6" panose="020B0400000000000000" pitchFamily="34" charset="-128"/>
              <a:ea typeface="Hiragino Sans W6" panose="020B0400000000000000" pitchFamily="34" charset="-128"/>
            </a:endParaRPr>
          </a:p>
        </p:txBody>
      </p:sp>
      <p:sp>
        <p:nvSpPr>
          <p:cNvPr id="50" name="テキスト ボックス 49">
            <a:extLst>
              <a:ext uri="{FF2B5EF4-FFF2-40B4-BE49-F238E27FC236}">
                <a16:creationId xmlns:a16="http://schemas.microsoft.com/office/drawing/2014/main" id="{BBAACD7E-9B92-87F4-372D-1D25D241832A}"/>
              </a:ext>
            </a:extLst>
          </p:cNvPr>
          <p:cNvSpPr txBox="1"/>
          <p:nvPr/>
        </p:nvSpPr>
        <p:spPr>
          <a:xfrm>
            <a:off x="2157407" y="4025397"/>
            <a:ext cx="3323161" cy="174471"/>
          </a:xfrm>
          <a:prstGeom prst="rect">
            <a:avLst/>
          </a:prstGeom>
          <a:noFill/>
        </p:spPr>
        <p:txBody>
          <a:bodyPr wrap="square" lIns="0" tIns="0" rIns="0" bIns="0" rtlCol="0">
            <a:spAutoFit/>
          </a:bodyPr>
          <a:lstStyle/>
          <a:p>
            <a:pPr>
              <a:lnSpc>
                <a:spcPct val="110000"/>
              </a:lnSpc>
            </a:pPr>
            <a:r>
              <a:rPr lang="ja-JP" altLang="en-US" sz="1100" b="1">
                <a:solidFill>
                  <a:schemeClr val="bg1"/>
                </a:solidFill>
                <a:latin typeface="Hiragino Sans W6" panose="020B0400000000000000" pitchFamily="34" charset="-128"/>
                <a:ea typeface="Hiragino Sans W6" panose="020B0400000000000000" pitchFamily="34" charset="-128"/>
              </a:rPr>
              <a:t>最大</a:t>
            </a:r>
            <a:r>
              <a:rPr lang="en-US" altLang="ja-JP" sz="1100" b="1" dirty="0">
                <a:solidFill>
                  <a:schemeClr val="bg1"/>
                </a:solidFill>
                <a:latin typeface="Hiragino Sans W6" panose="020B0400000000000000" pitchFamily="34" charset="-128"/>
                <a:ea typeface="Hiragino Sans W6" panose="020B0400000000000000" pitchFamily="34" charset="-128"/>
              </a:rPr>
              <a:t> 30 </a:t>
            </a:r>
            <a:r>
              <a:rPr lang="ja-JP" altLang="en-US" sz="1100" b="1">
                <a:solidFill>
                  <a:schemeClr val="bg1"/>
                </a:solidFill>
                <a:latin typeface="Hiragino Sans W6" panose="020B0400000000000000" pitchFamily="34" charset="-128"/>
                <a:ea typeface="Hiragino Sans W6" panose="020B0400000000000000" pitchFamily="34" charset="-128"/>
              </a:rPr>
              <a:t>秒（</a:t>
            </a:r>
            <a:r>
              <a:rPr lang="en-US" altLang="ja-JP" sz="1100" b="1" dirty="0">
                <a:solidFill>
                  <a:schemeClr val="bg1"/>
                </a:solidFill>
                <a:latin typeface="Hiragino Sans W6" panose="020B0400000000000000" pitchFamily="34" charset="-128"/>
                <a:ea typeface="Hiragino Sans W6" panose="020B0400000000000000" pitchFamily="34" charset="-128"/>
              </a:rPr>
              <a:t>BREAK</a:t>
            </a:r>
            <a:r>
              <a:rPr lang="ja-JP" altLang="en-US" sz="1100" b="1">
                <a:solidFill>
                  <a:schemeClr val="bg1"/>
                </a:solidFill>
                <a:latin typeface="Hiragino Sans W6" panose="020B0400000000000000" pitchFamily="34" charset="-128"/>
                <a:ea typeface="Hiragino Sans W6" panose="020B0400000000000000" pitchFamily="34" charset="-128"/>
              </a:rPr>
              <a:t>掲載枠）</a:t>
            </a:r>
          </a:p>
        </p:txBody>
      </p:sp>
      <p:sp>
        <p:nvSpPr>
          <p:cNvPr id="52" name="テキスト ボックス 51">
            <a:extLst>
              <a:ext uri="{FF2B5EF4-FFF2-40B4-BE49-F238E27FC236}">
                <a16:creationId xmlns:a16="http://schemas.microsoft.com/office/drawing/2014/main" id="{4B2E49C4-662A-BF60-483A-CBBCDC52D5D0}"/>
              </a:ext>
            </a:extLst>
          </p:cNvPr>
          <p:cNvSpPr txBox="1"/>
          <p:nvPr/>
        </p:nvSpPr>
        <p:spPr>
          <a:xfrm>
            <a:off x="2157407" y="3803213"/>
            <a:ext cx="3323161" cy="174471"/>
          </a:xfrm>
          <a:prstGeom prst="rect">
            <a:avLst/>
          </a:prstGeom>
          <a:noFill/>
        </p:spPr>
        <p:txBody>
          <a:bodyPr wrap="square" lIns="0" tIns="0" rIns="0" bIns="0" rtlCol="0">
            <a:spAutoFit/>
          </a:bodyPr>
          <a:lstStyle/>
          <a:p>
            <a:pPr>
              <a:lnSpc>
                <a:spcPct val="110000"/>
              </a:lnSpc>
            </a:pPr>
            <a:r>
              <a:rPr lang="ja-JP" altLang="en-US" sz="1100" b="1">
                <a:solidFill>
                  <a:schemeClr val="bg1"/>
                </a:solidFill>
                <a:latin typeface="Hiragino Sans W6" panose="020B0400000000000000" pitchFamily="34" charset="-128"/>
                <a:ea typeface="Hiragino Sans W6" panose="020B0400000000000000" pitchFamily="34" charset="-128"/>
              </a:rPr>
              <a:t>掲載プラン料金に含む</a:t>
            </a:r>
            <a:endParaRPr kumimoji="1" lang="en-US" altLang="ja-JP" sz="1100" b="1" dirty="0">
              <a:solidFill>
                <a:schemeClr val="bg1"/>
              </a:solidFill>
              <a:latin typeface="Hiragino Sans W6" panose="020B0400000000000000" pitchFamily="34" charset="-128"/>
              <a:ea typeface="Hiragino Sans W6" panose="020B0400000000000000" pitchFamily="34" charset="-128"/>
            </a:endParaRPr>
          </a:p>
        </p:txBody>
      </p:sp>
      <p:sp>
        <p:nvSpPr>
          <p:cNvPr id="53" name="テキスト ボックス 52">
            <a:extLst>
              <a:ext uri="{FF2B5EF4-FFF2-40B4-BE49-F238E27FC236}">
                <a16:creationId xmlns:a16="http://schemas.microsoft.com/office/drawing/2014/main" id="{2128491D-6AE8-79C5-5108-1035A2BE991A}"/>
              </a:ext>
            </a:extLst>
          </p:cNvPr>
          <p:cNvSpPr txBox="1"/>
          <p:nvPr/>
        </p:nvSpPr>
        <p:spPr>
          <a:xfrm>
            <a:off x="1979136" y="4278983"/>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54" name="テキスト ボックス 53">
            <a:extLst>
              <a:ext uri="{FF2B5EF4-FFF2-40B4-BE49-F238E27FC236}">
                <a16:creationId xmlns:a16="http://schemas.microsoft.com/office/drawing/2014/main" id="{337E15CE-EA2E-D4D5-6DEA-92AF9A8D5690}"/>
              </a:ext>
            </a:extLst>
          </p:cNvPr>
          <p:cNvSpPr txBox="1"/>
          <p:nvPr/>
        </p:nvSpPr>
        <p:spPr>
          <a:xfrm>
            <a:off x="2157408" y="4272404"/>
            <a:ext cx="2495082" cy="174471"/>
          </a:xfrm>
          <a:prstGeom prst="rect">
            <a:avLst/>
          </a:prstGeom>
          <a:noFill/>
        </p:spPr>
        <p:txBody>
          <a:bodyPr wrap="square" lIns="0" tIns="0" rIns="0" bIns="0" rtlCol="0">
            <a:spAutoFit/>
          </a:bodyPr>
          <a:lstStyle/>
          <a:p>
            <a:pPr>
              <a:lnSpc>
                <a:spcPct val="110000"/>
              </a:lnSpc>
            </a:pPr>
            <a:r>
              <a:rPr kumimoji="1" lang="ja-JP" altLang="en-US" sz="1100" b="1">
                <a:solidFill>
                  <a:schemeClr val="bg1"/>
                </a:solidFill>
                <a:latin typeface="Hiragino Sans W6" panose="020B0400000000000000" pitchFamily="34" charset="-128"/>
                <a:ea typeface="Hiragino Sans W6" panose="020B0400000000000000" pitchFamily="34" charset="-128"/>
              </a:rPr>
              <a:t>原則不可</a:t>
            </a:r>
          </a:p>
        </p:txBody>
      </p:sp>
      <p:sp>
        <p:nvSpPr>
          <p:cNvPr id="140" name="テキスト ボックス 139">
            <a:extLst>
              <a:ext uri="{FF2B5EF4-FFF2-40B4-BE49-F238E27FC236}">
                <a16:creationId xmlns:a16="http://schemas.microsoft.com/office/drawing/2014/main" id="{17CCBB40-7DA4-F0D3-553A-21E88D4AD05F}"/>
              </a:ext>
            </a:extLst>
          </p:cNvPr>
          <p:cNvSpPr txBox="1"/>
          <p:nvPr/>
        </p:nvSpPr>
        <p:spPr>
          <a:xfrm>
            <a:off x="719420" y="4590630"/>
            <a:ext cx="3489982" cy="317587"/>
          </a:xfrm>
          <a:prstGeom prst="rect">
            <a:avLst/>
          </a:prstGeom>
          <a:noFill/>
          <a:effectLst/>
        </p:spPr>
        <p:txBody>
          <a:bodyPr wrap="square" rtlCol="0">
            <a:spAutoFit/>
          </a:bodyPr>
          <a:lstStyle/>
          <a:p>
            <a:pPr>
              <a:lnSpc>
                <a:spcPct val="150000"/>
              </a:lnSpc>
              <a:spcBef>
                <a:spcPts val="150"/>
              </a:spcBef>
              <a:tabLst>
                <a:tab pos="1420813" algn="l"/>
              </a:tabLst>
            </a:pPr>
            <a:r>
              <a:rPr kumimoji="1" lang="en-US" altLang="ja-JP" sz="1100" b="1" dirty="0">
                <a:solidFill>
                  <a:schemeClr val="bg1"/>
                </a:solidFill>
                <a:latin typeface="Hiragino Sans W6" panose="020B0400000000000000" pitchFamily="34" charset="-128"/>
                <a:ea typeface="Hiragino Sans W6" panose="020B0400000000000000" pitchFamily="34" charset="-128"/>
              </a:rPr>
              <a:t>【</a:t>
            </a:r>
            <a:r>
              <a:rPr kumimoji="1" lang="ja-JP" altLang="en-US" sz="1100" b="1">
                <a:solidFill>
                  <a:schemeClr val="bg1"/>
                </a:solidFill>
                <a:latin typeface="Hiragino Sans W6" panose="020B0400000000000000" pitchFamily="34" charset="-128"/>
                <a:ea typeface="Hiragino Sans W6" panose="020B0400000000000000" pitchFamily="34" charset="-128"/>
              </a:rPr>
              <a:t>タイアップ内容</a:t>
            </a:r>
            <a:r>
              <a:rPr kumimoji="1" lang="en-US" altLang="ja-JP" sz="1100" b="1" dirty="0">
                <a:solidFill>
                  <a:schemeClr val="bg1"/>
                </a:solidFill>
                <a:latin typeface="Hiragino Sans W6" panose="020B0400000000000000" pitchFamily="34" charset="-128"/>
                <a:ea typeface="Hiragino Sans W6" panose="020B0400000000000000" pitchFamily="34" charset="-128"/>
              </a:rPr>
              <a:t>】</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141" name="テキスト ボックス 140">
            <a:extLst>
              <a:ext uri="{FF2B5EF4-FFF2-40B4-BE49-F238E27FC236}">
                <a16:creationId xmlns:a16="http://schemas.microsoft.com/office/drawing/2014/main" id="{5E3CAA17-4F60-FCA5-6B44-AE5F0BB9F7FB}"/>
              </a:ext>
            </a:extLst>
          </p:cNvPr>
          <p:cNvSpPr txBox="1"/>
          <p:nvPr/>
        </p:nvSpPr>
        <p:spPr>
          <a:xfrm>
            <a:off x="667689" y="1210116"/>
            <a:ext cx="4876996" cy="1349087"/>
          </a:xfrm>
          <a:prstGeom prst="rect">
            <a:avLst/>
          </a:prstGeom>
          <a:noFill/>
          <a:effectLst/>
        </p:spPr>
        <p:txBody>
          <a:bodyPr wrap="square" rtlCol="0">
            <a:spAutoFit/>
          </a:bodyPr>
          <a:lstStyle/>
          <a:p>
            <a:pPr>
              <a:spcBef>
                <a:spcPts val="140"/>
              </a:spcBef>
            </a:pPr>
            <a:r>
              <a:rPr lang="en-US" altLang="ja-JP" sz="2000" spc="300" dirty="0">
                <a:solidFill>
                  <a:schemeClr val="bg1"/>
                </a:solidFill>
                <a:latin typeface="Hiragino Sans W5" panose="020B0400000000000000" pitchFamily="34" charset="-128"/>
                <a:ea typeface="Hiragino Sans W5" panose="020B0400000000000000" pitchFamily="34" charset="-128"/>
              </a:rPr>
              <a:t>Metro</a:t>
            </a:r>
            <a:r>
              <a:rPr lang="ja-JP" altLang="en-US" sz="2000" spc="300" dirty="0">
                <a:solidFill>
                  <a:schemeClr val="bg1"/>
                </a:solidFill>
                <a:latin typeface="Hiragino Sans W5" panose="020B0400000000000000" pitchFamily="34" charset="-128"/>
                <a:ea typeface="Hiragino Sans W5" panose="020B0400000000000000" pitchFamily="34" charset="-128"/>
              </a:rPr>
              <a:t> </a:t>
            </a:r>
            <a:r>
              <a:rPr lang="en-US" altLang="ja-JP" sz="2000" spc="300" dirty="0">
                <a:solidFill>
                  <a:schemeClr val="bg1"/>
                </a:solidFill>
                <a:latin typeface="Hiragino Sans W5" panose="020B0400000000000000" pitchFamily="34" charset="-128"/>
                <a:ea typeface="Hiragino Sans W5" panose="020B0400000000000000" pitchFamily="34" charset="-128"/>
              </a:rPr>
              <a:t>Ad</a:t>
            </a:r>
            <a:r>
              <a:rPr lang="ja-JP" altLang="en-US" sz="2000" spc="300" dirty="0">
                <a:solidFill>
                  <a:schemeClr val="bg1"/>
                </a:solidFill>
                <a:latin typeface="Hiragino Sans W5" panose="020B0400000000000000" pitchFamily="34" charset="-128"/>
                <a:ea typeface="Hiragino Sans W5" panose="020B0400000000000000" pitchFamily="34" charset="-128"/>
              </a:rPr>
              <a:t> </a:t>
            </a:r>
            <a:r>
              <a:rPr lang="en-US" altLang="ja-JP" sz="2000" spc="300" dirty="0">
                <a:solidFill>
                  <a:schemeClr val="bg1"/>
                </a:solidFill>
                <a:latin typeface="Hiragino Sans W5" panose="020B0400000000000000" pitchFamily="34" charset="-128"/>
                <a:ea typeface="Hiragino Sans W5" panose="020B0400000000000000" pitchFamily="34" charset="-128"/>
              </a:rPr>
              <a:t>Agency</a:t>
            </a:r>
            <a:r>
              <a:rPr lang="ja-JP" altLang="en-US" sz="2000" spc="300">
                <a:solidFill>
                  <a:schemeClr val="bg1"/>
                </a:solidFill>
                <a:latin typeface="Hiragino Sans W5" panose="020B0400000000000000" pitchFamily="34" charset="-128"/>
                <a:ea typeface="Hiragino Sans W5" panose="020B0400000000000000" pitchFamily="34" charset="-128"/>
              </a:rPr>
              <a:t>が</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発信する</a:t>
            </a:r>
            <a:r>
              <a:rPr lang="en-US" altLang="ja-JP" sz="2000" spc="300" dirty="0">
                <a:solidFill>
                  <a:schemeClr val="bg1"/>
                </a:solidFill>
                <a:latin typeface="Hiragino Sans W5" panose="020B0400000000000000" pitchFamily="34" charset="-128"/>
                <a:ea typeface="Hiragino Sans W5" panose="020B0400000000000000" pitchFamily="34" charset="-128"/>
              </a:rPr>
              <a:t>WEB</a:t>
            </a:r>
            <a:r>
              <a:rPr lang="ja-JP" altLang="en-US" sz="2000" spc="300" dirty="0">
                <a:solidFill>
                  <a:schemeClr val="bg1"/>
                </a:solidFill>
                <a:latin typeface="Hiragino Sans W5" panose="020B0400000000000000" pitchFamily="34" charset="-128"/>
                <a:ea typeface="Hiragino Sans W5" panose="020B0400000000000000" pitchFamily="34" charset="-128"/>
              </a:rPr>
              <a:t>メディア</a:t>
            </a:r>
            <a:br>
              <a:rPr lang="en-US" altLang="ja-JP" sz="2000" spc="300" dirty="0">
                <a:solidFill>
                  <a:schemeClr val="bg1"/>
                </a:solidFill>
                <a:latin typeface="Hiragino Sans W5" panose="020B0400000000000000" pitchFamily="34" charset="-128"/>
                <a:ea typeface="Hiragino Sans W5" panose="020B0400000000000000" pitchFamily="34" charset="-128"/>
              </a:rPr>
            </a:br>
            <a:r>
              <a:rPr lang="ja-JP" altLang="en-US" sz="2000" spc="300" dirty="0">
                <a:solidFill>
                  <a:schemeClr val="bg1"/>
                </a:solidFill>
                <a:latin typeface="Hiragino Sans W5" panose="020B0400000000000000" pitchFamily="34" charset="-128"/>
                <a:ea typeface="Hiragino Sans W5" panose="020B0400000000000000" pitchFamily="34" charset="-128"/>
              </a:rPr>
              <a:t>「</a:t>
            </a:r>
            <a:r>
              <a:rPr lang="en-US" altLang="ja-JP" sz="2000" spc="300" dirty="0">
                <a:solidFill>
                  <a:schemeClr val="bg1"/>
                </a:solidFill>
                <a:latin typeface="Hiragino Sans W5" panose="020B0400000000000000" pitchFamily="34" charset="-128"/>
                <a:ea typeface="Hiragino Sans W5" panose="020B0400000000000000" pitchFamily="34" charset="-128"/>
              </a:rPr>
              <a:t>URBAN LIFE METRO</a:t>
            </a:r>
            <a:r>
              <a:rPr lang="ja-JP" altLang="en-US" sz="2000" spc="300">
                <a:solidFill>
                  <a:schemeClr val="bg1"/>
                </a:solidFill>
                <a:latin typeface="Hiragino Sans W5" panose="020B0400000000000000" pitchFamily="34" charset="-128"/>
                <a:ea typeface="Hiragino Sans W5" panose="020B0400000000000000" pitchFamily="34" charset="-128"/>
              </a:rPr>
              <a:t>」</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との記事</a:t>
            </a:r>
            <a:r>
              <a:rPr lang="ja-JP" altLang="en-US" sz="2000" spc="300" dirty="0">
                <a:solidFill>
                  <a:schemeClr val="bg1"/>
                </a:solidFill>
                <a:latin typeface="Hiragino Sans W5" panose="020B0400000000000000" pitchFamily="34" charset="-128"/>
                <a:ea typeface="Hiragino Sans W5" panose="020B0400000000000000" pitchFamily="34" charset="-128"/>
              </a:rPr>
              <a:t>タイアッププラン</a:t>
            </a:r>
          </a:p>
        </p:txBody>
      </p:sp>
      <p:sp>
        <p:nvSpPr>
          <p:cNvPr id="15" name="テキスト ボックス 14">
            <a:extLst>
              <a:ext uri="{FF2B5EF4-FFF2-40B4-BE49-F238E27FC236}">
                <a16:creationId xmlns:a16="http://schemas.microsoft.com/office/drawing/2014/main" id="{117F8E69-DA5B-88E9-1ABC-7E750F653E80}"/>
              </a:ext>
            </a:extLst>
          </p:cNvPr>
          <p:cNvSpPr txBox="1"/>
          <p:nvPr/>
        </p:nvSpPr>
        <p:spPr>
          <a:xfrm>
            <a:off x="921801" y="4953341"/>
            <a:ext cx="3489982" cy="919291"/>
          </a:xfrm>
          <a:prstGeom prst="rect">
            <a:avLst/>
          </a:prstGeom>
          <a:noFill/>
        </p:spPr>
        <p:txBody>
          <a:bodyPr wrap="square" lIns="0" tIns="0" rIns="0" bIns="0" rtlCol="0">
            <a:spAutoFit/>
          </a:bodyPr>
          <a:lstStyle/>
          <a:p>
            <a:pPr>
              <a:lnSpc>
                <a:spcPct val="110000"/>
              </a:lnSpc>
            </a:pPr>
            <a:r>
              <a:rPr lang="ja-JP" altLang="en-US" sz="1100" b="1">
                <a:solidFill>
                  <a:schemeClr val="bg1"/>
                </a:solidFill>
                <a:latin typeface="Hiragino Sans W6" panose="020B0400000000000000" pitchFamily="34" charset="-128"/>
                <a:ea typeface="Hiragino Sans W6" panose="020B0400000000000000" pitchFamily="34" charset="-128"/>
              </a:rPr>
              <a:t>アーバンライフタイアップ取材記事（</a:t>
            </a:r>
            <a:r>
              <a:rPr lang="en-US" altLang="ja-JP" sz="1100" b="1" dirty="0">
                <a:solidFill>
                  <a:schemeClr val="bg1"/>
                </a:solidFill>
                <a:latin typeface="Hiragino Sans W6" panose="020B0400000000000000" pitchFamily="34" charset="-128"/>
                <a:ea typeface="Hiragino Sans W6" panose="020B0400000000000000" pitchFamily="34" charset="-128"/>
              </a:rPr>
              <a:t>WEB</a:t>
            </a:r>
            <a:r>
              <a:rPr lang="ja-JP" altLang="en-US" sz="1100" b="1">
                <a:solidFill>
                  <a:schemeClr val="bg1"/>
                </a:solidFill>
                <a:latin typeface="Hiragino Sans W6" panose="020B0400000000000000" pitchFamily="34" charset="-128"/>
                <a:ea typeface="Hiragino Sans W6" panose="020B0400000000000000" pitchFamily="34" charset="-128"/>
              </a:rPr>
              <a:t>）</a:t>
            </a:r>
            <a:endParaRPr lang="en-US" altLang="ja-JP" sz="1100" b="1" dirty="0">
              <a:solidFill>
                <a:schemeClr val="bg1"/>
              </a:solidFill>
              <a:latin typeface="Hiragino Sans W6" panose="020B0400000000000000" pitchFamily="34" charset="-128"/>
              <a:ea typeface="Hiragino Sans W6" panose="020B0400000000000000" pitchFamily="34" charset="-128"/>
            </a:endParaRPr>
          </a:p>
          <a:p>
            <a:pPr>
              <a:lnSpc>
                <a:spcPct val="110000"/>
              </a:lnSpc>
            </a:pPr>
            <a:r>
              <a:rPr lang="ja-JP" altLang="en-US" sz="1100" b="1">
                <a:solidFill>
                  <a:schemeClr val="bg1"/>
                </a:solidFill>
                <a:latin typeface="Hiragino Sans W6" panose="020B0400000000000000" pitchFamily="34" charset="-128"/>
                <a:ea typeface="Hiragino Sans W6" panose="020B0400000000000000" pitchFamily="34" charset="-128"/>
              </a:rPr>
              <a:t>　実施期間：継続掲載</a:t>
            </a:r>
            <a:endParaRPr lang="en-US" altLang="ja-JP" sz="1100" b="1" dirty="0">
              <a:solidFill>
                <a:schemeClr val="bg1"/>
              </a:solidFill>
              <a:latin typeface="Hiragino Sans W6" panose="020B0400000000000000" pitchFamily="34" charset="-128"/>
              <a:ea typeface="Hiragino Sans W6" panose="020B0400000000000000" pitchFamily="34" charset="-128"/>
            </a:endParaRPr>
          </a:p>
          <a:p>
            <a:pPr>
              <a:lnSpc>
                <a:spcPct val="110000"/>
              </a:lnSpc>
            </a:pPr>
            <a:r>
              <a:rPr kumimoji="1" lang="ja-JP" altLang="en-US" sz="1100" b="1">
                <a:solidFill>
                  <a:schemeClr val="bg1"/>
                </a:solidFill>
                <a:latin typeface="Hiragino Sans W6" panose="020B0400000000000000" pitchFamily="34" charset="-128"/>
                <a:ea typeface="Hiragino Sans W6" panose="020B0400000000000000" pitchFamily="34" charset="-128"/>
              </a:rPr>
              <a:t>アーバンライフメトロ中吊り見出し枠（中吊り）</a:t>
            </a:r>
            <a:endParaRPr kumimoji="1" lang="en-US" altLang="ja-JP" sz="1100" b="1" dirty="0">
              <a:solidFill>
                <a:schemeClr val="bg1"/>
              </a:solidFill>
              <a:latin typeface="Hiragino Sans W6" panose="020B0400000000000000" pitchFamily="34" charset="-128"/>
              <a:ea typeface="Hiragino Sans W6" panose="020B0400000000000000" pitchFamily="34" charset="-128"/>
            </a:endParaRPr>
          </a:p>
          <a:p>
            <a:pPr>
              <a:lnSpc>
                <a:spcPct val="110000"/>
              </a:lnSpc>
            </a:pPr>
            <a:r>
              <a:rPr kumimoji="1" lang="ja-JP" altLang="en-US" sz="1100" b="1">
                <a:solidFill>
                  <a:schemeClr val="bg1"/>
                </a:solidFill>
                <a:latin typeface="Hiragino Sans W6" panose="020B0400000000000000" pitchFamily="34" charset="-128"/>
                <a:ea typeface="Hiragino Sans W6" panose="020B0400000000000000" pitchFamily="34" charset="-128"/>
              </a:rPr>
              <a:t>　実施期間：約</a:t>
            </a:r>
            <a:r>
              <a:rPr kumimoji="1" lang="en-US" altLang="ja-JP" sz="1100" b="1" dirty="0">
                <a:solidFill>
                  <a:schemeClr val="bg1"/>
                </a:solidFill>
                <a:latin typeface="Hiragino Sans W6" panose="020B0400000000000000" pitchFamily="34" charset="-128"/>
                <a:ea typeface="Hiragino Sans W6" panose="020B0400000000000000" pitchFamily="34" charset="-128"/>
              </a:rPr>
              <a:t>3</a:t>
            </a:r>
            <a:r>
              <a:rPr kumimoji="1" lang="ja-JP" altLang="en-US" sz="1100" b="1">
                <a:solidFill>
                  <a:schemeClr val="bg1"/>
                </a:solidFill>
                <a:latin typeface="Hiragino Sans W6" panose="020B0400000000000000" pitchFamily="34" charset="-128"/>
                <a:ea typeface="Hiragino Sans W6" panose="020B0400000000000000" pitchFamily="34" charset="-128"/>
              </a:rPr>
              <a:t>週間（空き枠に応じて掲出）</a:t>
            </a:r>
            <a:endParaRPr kumimoji="1" lang="en-US" altLang="ja-JP" sz="1100" b="1" dirty="0">
              <a:solidFill>
                <a:schemeClr val="bg1"/>
              </a:solidFill>
              <a:latin typeface="Hiragino Sans W6" panose="020B0400000000000000" pitchFamily="34" charset="-128"/>
              <a:ea typeface="Hiragino Sans W6" panose="020B0400000000000000" pitchFamily="34" charset="-128"/>
            </a:endParaRPr>
          </a:p>
          <a:p>
            <a:pPr>
              <a:lnSpc>
                <a:spcPct val="110000"/>
              </a:lnSpc>
            </a:pPr>
            <a:r>
              <a:rPr lang="ja-JP" altLang="en-US" sz="1100" b="1">
                <a:solidFill>
                  <a:schemeClr val="bg1"/>
                </a:solidFill>
                <a:latin typeface="Hiragino Sans W6" panose="020B0400000000000000" pitchFamily="34" charset="-128"/>
                <a:ea typeface="Hiragino Sans W6" panose="020B0400000000000000" pitchFamily="34" charset="-128"/>
              </a:rPr>
              <a:t>　掲出範囲：東京メトロ全</a:t>
            </a:r>
            <a:r>
              <a:rPr lang="en-US" altLang="ja-JP" sz="1100" b="1" dirty="0">
                <a:solidFill>
                  <a:schemeClr val="bg1"/>
                </a:solidFill>
                <a:latin typeface="Hiragino Sans W6" panose="020B0400000000000000" pitchFamily="34" charset="-128"/>
                <a:ea typeface="Hiragino Sans W6" panose="020B0400000000000000" pitchFamily="34" charset="-128"/>
              </a:rPr>
              <a:t>9</a:t>
            </a:r>
            <a:r>
              <a:rPr lang="ja-JP" altLang="en-US" sz="1100" b="1">
                <a:solidFill>
                  <a:schemeClr val="bg1"/>
                </a:solidFill>
                <a:latin typeface="Hiragino Sans W6" panose="020B0400000000000000" pitchFamily="34" charset="-128"/>
                <a:ea typeface="Hiragino Sans W6" panose="020B0400000000000000" pitchFamily="34" charset="-128"/>
              </a:rPr>
              <a:t>路線</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17" name="テキスト ボックス 16">
            <a:extLst>
              <a:ext uri="{FF2B5EF4-FFF2-40B4-BE49-F238E27FC236}">
                <a16:creationId xmlns:a16="http://schemas.microsoft.com/office/drawing/2014/main" id="{37F28610-0614-E416-6394-6C3A737CC9CC}"/>
              </a:ext>
            </a:extLst>
          </p:cNvPr>
          <p:cNvSpPr txBox="1"/>
          <p:nvPr/>
        </p:nvSpPr>
        <p:spPr>
          <a:xfrm>
            <a:off x="1963742" y="3319549"/>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pic>
        <p:nvPicPr>
          <p:cNvPr id="2" name="図 1" descr="鏡のある部屋&#10;&#10;中程度の精度で自動的に生成された説明">
            <a:extLst>
              <a:ext uri="{FF2B5EF4-FFF2-40B4-BE49-F238E27FC236}">
                <a16:creationId xmlns:a16="http://schemas.microsoft.com/office/drawing/2014/main" id="{66A5F6B5-4070-5993-9942-4FDC66451F38}"/>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5375895" y="-25916"/>
            <a:ext cx="6816105" cy="6883918"/>
          </a:xfrm>
          <a:prstGeom prst="rect">
            <a:avLst/>
          </a:prstGeom>
        </p:spPr>
      </p:pic>
      <p:pic>
        <p:nvPicPr>
          <p:cNvPr id="13" name="図 12">
            <a:extLst>
              <a:ext uri="{FF2B5EF4-FFF2-40B4-BE49-F238E27FC236}">
                <a16:creationId xmlns:a16="http://schemas.microsoft.com/office/drawing/2014/main" id="{403CB651-8E20-1E31-9CCE-B1FBF66C6006}"/>
              </a:ext>
            </a:extLst>
          </p:cNvPr>
          <p:cNvPicPr>
            <a:picLocks noChangeAspect="1"/>
          </p:cNvPicPr>
          <p:nvPr/>
        </p:nvPicPr>
        <p:blipFill>
          <a:blip r:embed="rId10"/>
          <a:stretch>
            <a:fillRect/>
          </a:stretch>
        </p:blipFill>
        <p:spPr>
          <a:xfrm>
            <a:off x="6968068" y="2190926"/>
            <a:ext cx="3561923" cy="1980000"/>
          </a:xfrm>
          <a:prstGeom prst="rect">
            <a:avLst/>
          </a:prstGeom>
        </p:spPr>
      </p:pic>
      <p:pic>
        <p:nvPicPr>
          <p:cNvPr id="27" name="図 26">
            <a:extLst>
              <a:ext uri="{FF2B5EF4-FFF2-40B4-BE49-F238E27FC236}">
                <a16:creationId xmlns:a16="http://schemas.microsoft.com/office/drawing/2014/main" id="{B1A8FB4C-0DE3-A19D-5FF0-9772EC3C57A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143719" y="3004456"/>
            <a:ext cx="444277" cy="252000"/>
          </a:xfrm>
          <a:prstGeom prst="rect">
            <a:avLst/>
          </a:prstGeom>
        </p:spPr>
      </p:pic>
      <p:sp>
        <p:nvSpPr>
          <p:cNvPr id="30" name="テキスト ボックス 29">
            <a:extLst>
              <a:ext uri="{FF2B5EF4-FFF2-40B4-BE49-F238E27FC236}">
                <a16:creationId xmlns:a16="http://schemas.microsoft.com/office/drawing/2014/main" id="{E42B2847-804B-274A-D38F-FB775DE60A0A}"/>
              </a:ext>
            </a:extLst>
          </p:cNvPr>
          <p:cNvSpPr txBox="1"/>
          <p:nvPr/>
        </p:nvSpPr>
        <p:spPr>
          <a:xfrm>
            <a:off x="2786385" y="3040976"/>
            <a:ext cx="3798768" cy="178960"/>
          </a:xfrm>
          <a:prstGeom prst="rect">
            <a:avLst/>
          </a:prstGeom>
          <a:noFill/>
        </p:spPr>
        <p:txBody>
          <a:bodyPr wrap="square" lIns="0" tIns="0" rIns="0" bIns="0" rtlCol="0">
            <a:spAutoFit/>
          </a:bodyPr>
          <a:lstStyle/>
          <a:p>
            <a:pPr>
              <a:lnSpc>
                <a:spcPct val="110000"/>
              </a:lnSpc>
            </a:pPr>
            <a:r>
              <a:rPr kumimoji="1" lang="en-US" altLang="ja-JP" sz="1100" b="1" dirty="0">
                <a:solidFill>
                  <a:schemeClr val="bg1"/>
                </a:solidFill>
                <a:latin typeface="Hiragino Sans W6" panose="020B0400000000000000" pitchFamily="34" charset="-128"/>
                <a:ea typeface="Hiragino Sans W6" panose="020B0400000000000000" pitchFamily="34" charset="-128"/>
              </a:rPr>
              <a:t>URBAN</a:t>
            </a:r>
            <a:r>
              <a:rPr kumimoji="1" lang="ja-JP" altLang="en-US" sz="1100" b="1" dirty="0">
                <a:solidFill>
                  <a:schemeClr val="bg1"/>
                </a:solidFill>
                <a:latin typeface="Hiragino Sans W6" panose="020B0400000000000000" pitchFamily="34" charset="-128"/>
                <a:ea typeface="Hiragino Sans W6" panose="020B0400000000000000" pitchFamily="34" charset="-128"/>
              </a:rPr>
              <a:t> </a:t>
            </a:r>
            <a:r>
              <a:rPr kumimoji="1" lang="en-US" altLang="ja-JP" sz="1100" b="1" dirty="0">
                <a:solidFill>
                  <a:schemeClr val="bg1"/>
                </a:solidFill>
                <a:latin typeface="Hiragino Sans W6" panose="020B0400000000000000" pitchFamily="34" charset="-128"/>
                <a:ea typeface="Hiragino Sans W6" panose="020B0400000000000000" pitchFamily="34" charset="-128"/>
              </a:rPr>
              <a:t>LIFE</a:t>
            </a:r>
            <a:r>
              <a:rPr kumimoji="1" lang="ja-JP" altLang="en-US" sz="1100" b="1" dirty="0">
                <a:solidFill>
                  <a:schemeClr val="bg1"/>
                </a:solidFill>
                <a:latin typeface="Hiragino Sans W6" panose="020B0400000000000000" pitchFamily="34" charset="-128"/>
                <a:ea typeface="Hiragino Sans W6" panose="020B0400000000000000" pitchFamily="34" charset="-128"/>
              </a:rPr>
              <a:t> </a:t>
            </a:r>
            <a:r>
              <a:rPr kumimoji="1" lang="en-US" altLang="ja-JP" sz="1100" b="1" dirty="0">
                <a:solidFill>
                  <a:schemeClr val="bg1"/>
                </a:solidFill>
                <a:latin typeface="Hiragino Sans W6" panose="020B0400000000000000" pitchFamily="34" charset="-128"/>
                <a:ea typeface="Hiragino Sans W6" panose="020B0400000000000000" pitchFamily="34" charset="-128"/>
              </a:rPr>
              <a:t>METRO</a:t>
            </a:r>
            <a:endParaRPr kumimoji="1" lang="ja-JP" altLang="en-US" sz="1100" b="1" dirty="0">
              <a:solidFill>
                <a:schemeClr val="bg1"/>
              </a:solidFill>
              <a:latin typeface="Hiragino Sans W6" panose="020B0400000000000000" pitchFamily="34" charset="-128"/>
              <a:ea typeface="Hiragino Sans W6" panose="020B0400000000000000" pitchFamily="34" charset="-128"/>
            </a:endParaRPr>
          </a:p>
        </p:txBody>
      </p:sp>
      <p:sp>
        <p:nvSpPr>
          <p:cNvPr id="5" name="テキスト ボックス 4">
            <a:extLst>
              <a:ext uri="{FF2B5EF4-FFF2-40B4-BE49-F238E27FC236}">
                <a16:creationId xmlns:a16="http://schemas.microsoft.com/office/drawing/2014/main" id="{D6926E59-9E10-B5CD-BA56-8AF1331F2AD6}"/>
              </a:ext>
            </a:extLst>
          </p:cNvPr>
          <p:cNvSpPr txBox="1"/>
          <p:nvPr/>
        </p:nvSpPr>
        <p:spPr>
          <a:xfrm>
            <a:off x="921801" y="6010324"/>
            <a:ext cx="3489982" cy="174471"/>
          </a:xfrm>
          <a:prstGeom prst="rect">
            <a:avLst/>
          </a:prstGeom>
          <a:noFill/>
        </p:spPr>
        <p:txBody>
          <a:bodyPr wrap="square" lIns="0" tIns="0" rIns="0" bIns="0" rtlCol="0">
            <a:spAutoFit/>
          </a:bodyPr>
          <a:lstStyle/>
          <a:p>
            <a:pPr>
              <a:lnSpc>
                <a:spcPct val="110000"/>
              </a:lnSpc>
            </a:pPr>
            <a:r>
              <a:rPr lang="en-US" altLang="ja-JP" sz="1100" b="1" dirty="0">
                <a:solidFill>
                  <a:schemeClr val="bg1"/>
                </a:solidFill>
                <a:latin typeface="Hiragino Sans W6" panose="020B0400000000000000" pitchFamily="34" charset="-128"/>
                <a:ea typeface="Hiragino Sans W6" panose="020B0400000000000000" pitchFamily="34" charset="-128"/>
              </a:rPr>
              <a:t>※</a:t>
            </a:r>
            <a:r>
              <a:rPr lang="ja-JP" altLang="en-US" sz="1100" b="1">
                <a:solidFill>
                  <a:schemeClr val="bg1"/>
                </a:solidFill>
                <a:latin typeface="Hiragino Sans W6" panose="020B0400000000000000" pitchFamily="34" charset="-128"/>
                <a:ea typeface="Hiragino Sans W6" panose="020B0400000000000000" pitchFamily="34" charset="-128"/>
              </a:rPr>
              <a:t>詳細については営業担当までお問い合わせください。</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6" name="スライド番号プレースホルダ 3">
            <a:extLst>
              <a:ext uri="{FF2B5EF4-FFF2-40B4-BE49-F238E27FC236}">
                <a16:creationId xmlns:a16="http://schemas.microsoft.com/office/drawing/2014/main" id="{C375FCAA-6838-05D6-EE13-392895EEB1B7}"/>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36</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7" name="正方形/長方形 6">
            <a:extLst>
              <a:ext uri="{FF2B5EF4-FFF2-40B4-BE49-F238E27FC236}">
                <a16:creationId xmlns:a16="http://schemas.microsoft.com/office/drawing/2014/main" id="{2CD0FF83-CBDF-46AE-AB30-1453F090943A}"/>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1411005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OPTION</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MENU</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 3">
            <a:extLst>
              <a:ext uri="{FF2B5EF4-FFF2-40B4-BE49-F238E27FC236}">
                <a16:creationId xmlns:a16="http://schemas.microsoft.com/office/drawing/2014/main" id="{0EA2923D-8174-FD00-24E1-20B2A60C147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37</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2D686FA6-820F-932F-58E3-D837FD43919E}"/>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5859722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2C01208C-9C20-E34B-AB5F-D09FD0E4515B}"/>
              </a:ext>
            </a:extLst>
          </p:cNvPr>
          <p:cNvPicPr>
            <a:picLocks noChangeAspect="1"/>
          </p:cNvPicPr>
          <p:nvPr/>
        </p:nvPicPr>
        <p:blipFill>
          <a:blip r:embed="rId2"/>
          <a:stretch>
            <a:fillRect/>
          </a:stretch>
        </p:blipFill>
        <p:spPr>
          <a:xfrm>
            <a:off x="-1" y="0"/>
            <a:ext cx="4856895" cy="6858000"/>
          </a:xfrm>
          <a:prstGeom prst="rect">
            <a:avLst/>
          </a:prstGeom>
        </p:spPr>
      </p:pic>
      <p:sp>
        <p:nvSpPr>
          <p:cNvPr id="19" name="正方形/長方形 18">
            <a:extLst>
              <a:ext uri="{FF2B5EF4-FFF2-40B4-BE49-F238E27FC236}">
                <a16:creationId xmlns:a16="http://schemas.microsoft.com/office/drawing/2014/main" id="{DD8ED357-524D-4C46-94B1-7370E6E1F54C}"/>
              </a:ext>
            </a:extLst>
          </p:cNvPr>
          <p:cNvSpPr/>
          <p:nvPr/>
        </p:nvSpPr>
        <p:spPr>
          <a:xfrm>
            <a:off x="4202814" y="0"/>
            <a:ext cx="654080"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527998" cy="2568011"/>
          </a:xfrm>
          <a:prstGeom prst="rect">
            <a:avLst/>
          </a:prstGeom>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OPTION</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MENU</a:t>
            </a:r>
          </a:p>
        </p:txBody>
      </p:sp>
      <p:pic>
        <p:nvPicPr>
          <p:cNvPr id="23" name="図 22">
            <a:extLst>
              <a:ext uri="{FF2B5EF4-FFF2-40B4-BE49-F238E27FC236}">
                <a16:creationId xmlns:a16="http://schemas.microsoft.com/office/drawing/2014/main" id="{82593D41-AFFF-D94F-A5CE-3F6FE6311BC7}"/>
              </a:ext>
            </a:extLst>
          </p:cNvPr>
          <p:cNvPicPr>
            <a:picLocks noChangeAspect="1"/>
          </p:cNvPicPr>
          <p:nvPr/>
        </p:nvPicPr>
        <p:blipFill>
          <a:blip r:embed="rId3"/>
          <a:stretch>
            <a:fillRect/>
          </a:stretch>
        </p:blipFill>
        <p:spPr>
          <a:xfrm>
            <a:off x="543304" y="2763998"/>
            <a:ext cx="3349794" cy="1407695"/>
          </a:xfrm>
          <a:prstGeom prst="rect">
            <a:avLst/>
          </a:prstGeom>
        </p:spPr>
      </p:pic>
      <p:pic>
        <p:nvPicPr>
          <p:cNvPr id="18" name="図 17" descr="テキスト&#10;&#10;自動的に生成された説明">
            <a:extLst>
              <a:ext uri="{FF2B5EF4-FFF2-40B4-BE49-F238E27FC236}">
                <a16:creationId xmlns:a16="http://schemas.microsoft.com/office/drawing/2014/main" id="{AE5907DC-C707-124C-910B-95C0953850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5" name="テキスト ボックス 4">
            <a:extLst>
              <a:ext uri="{FF2B5EF4-FFF2-40B4-BE49-F238E27FC236}">
                <a16:creationId xmlns:a16="http://schemas.microsoft.com/office/drawing/2014/main" id="{3DD0084A-BDED-2008-E08C-0EBAE7B3FDBC}"/>
              </a:ext>
            </a:extLst>
          </p:cNvPr>
          <p:cNvSpPr txBox="1"/>
          <p:nvPr/>
        </p:nvSpPr>
        <p:spPr>
          <a:xfrm>
            <a:off x="697323" y="1446069"/>
            <a:ext cx="4855087" cy="1041311"/>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広告視聴から商品体験まで</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一連の流れを喫煙所内で</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完結できる特別な施策</a:t>
            </a:r>
            <a:endParaRPr lang="en-US" altLang="ja-JP" sz="3200" spc="300" dirty="0">
              <a:solidFill>
                <a:schemeClr val="bg1"/>
              </a:solidFill>
              <a:latin typeface="Hiragino Sans W5" panose="020B0400000000000000" pitchFamily="34" charset="-128"/>
              <a:ea typeface="Hiragino Sans W5" panose="020B0400000000000000" pitchFamily="34" charset="-128"/>
            </a:endParaRPr>
          </a:p>
        </p:txBody>
      </p:sp>
      <p:sp>
        <p:nvSpPr>
          <p:cNvPr id="8" name="テキスト ボックス 7">
            <a:extLst>
              <a:ext uri="{FF2B5EF4-FFF2-40B4-BE49-F238E27FC236}">
                <a16:creationId xmlns:a16="http://schemas.microsoft.com/office/drawing/2014/main" id="{72FB6CF2-BF35-76CA-3193-C088BF549C3F}"/>
              </a:ext>
            </a:extLst>
          </p:cNvPr>
          <p:cNvSpPr txBox="1"/>
          <p:nvPr/>
        </p:nvSpPr>
        <p:spPr>
          <a:xfrm>
            <a:off x="702512" y="170587"/>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REAL</a:t>
            </a:r>
            <a:r>
              <a:rPr lang="ja-JP" altLang="en-US" sz="3600" b="1">
                <a:solidFill>
                  <a:schemeClr val="bg1"/>
                </a:solidFill>
                <a:latin typeface="DIN Alternate" panose="020B0500000000000000" pitchFamily="34" charset="0"/>
                <a:ea typeface="Hiragino Sans W6" panose="020B0400000000000000" pitchFamily="34" charset="-128"/>
              </a:rPr>
              <a:t> </a:t>
            </a:r>
            <a:r>
              <a:rPr lang="en-US" altLang="ja-JP" sz="3600" b="1" dirty="0">
                <a:solidFill>
                  <a:schemeClr val="bg1"/>
                </a:solidFill>
                <a:latin typeface="DIN Alternate" panose="020B0500000000000000" pitchFamily="34" charset="0"/>
                <a:ea typeface="Hiragino Sans W6" panose="020B0400000000000000" pitchFamily="34" charset="-128"/>
              </a:rPr>
              <a:t>PROMOTION</a:t>
            </a:r>
          </a:p>
        </p:txBody>
      </p:sp>
      <p:sp>
        <p:nvSpPr>
          <p:cNvPr id="10" name="テキスト ボックス 9">
            <a:extLst>
              <a:ext uri="{FF2B5EF4-FFF2-40B4-BE49-F238E27FC236}">
                <a16:creationId xmlns:a16="http://schemas.microsoft.com/office/drawing/2014/main" id="{4BE3B109-9EB2-DE52-2365-70813D944A35}"/>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喫煙所内セールスプロモーション</a:t>
            </a:r>
          </a:p>
        </p:txBody>
      </p:sp>
      <p:sp>
        <p:nvSpPr>
          <p:cNvPr id="3" name="正方形/長方形 2">
            <a:extLst>
              <a:ext uri="{FF2B5EF4-FFF2-40B4-BE49-F238E27FC236}">
                <a16:creationId xmlns:a16="http://schemas.microsoft.com/office/drawing/2014/main" id="{2AD566B0-A430-C606-49E3-4F8CAFC1A7B8}"/>
              </a:ext>
            </a:extLst>
          </p:cNvPr>
          <p:cNvSpPr/>
          <p:nvPr/>
        </p:nvSpPr>
        <p:spPr>
          <a:xfrm>
            <a:off x="923709" y="4425691"/>
            <a:ext cx="2969383" cy="519648"/>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600" spc="300">
                <a:solidFill>
                  <a:srgbClr val="FF6E26"/>
                </a:solidFill>
                <a:latin typeface="Hiragino Sans W7" panose="020B0400000000000000" pitchFamily="34" charset="-128"/>
                <a:ea typeface="Hiragino Sans W7" panose="020B0400000000000000" pitchFamily="34" charset="-128"/>
                <a:cs typeface="Arial" panose="020B0604020202020204" pitchFamily="34" charset="0"/>
              </a:rPr>
              <a:t>タッチ</a:t>
            </a:r>
            <a:r>
              <a:rPr kumimoji="1" lang="en-US" altLang="ja-JP" sz="1600" spc="300" dirty="0">
                <a:solidFill>
                  <a:srgbClr val="FF6E26"/>
                </a:solidFill>
                <a:latin typeface="Hiragino Sans W7" panose="020B0400000000000000" pitchFamily="34" charset="-128"/>
                <a:ea typeface="Hiragino Sans W7" panose="020B0400000000000000" pitchFamily="34" charset="-128"/>
                <a:cs typeface="Arial" panose="020B0604020202020204" pitchFamily="34" charset="0"/>
              </a:rPr>
              <a:t>&amp;</a:t>
            </a:r>
            <a:r>
              <a:rPr kumimoji="1" lang="ja-JP" altLang="en-US" sz="1600" spc="300">
                <a:solidFill>
                  <a:srgbClr val="FF6E26"/>
                </a:solidFill>
                <a:latin typeface="Hiragino Sans W7" panose="020B0400000000000000" pitchFamily="34" charset="-128"/>
                <a:ea typeface="Hiragino Sans W7" panose="020B0400000000000000" pitchFamily="34" charset="-128"/>
                <a:cs typeface="Arial" panose="020B0604020202020204" pitchFamily="34" charset="0"/>
              </a:rPr>
              <a:t>トライ</a:t>
            </a:r>
            <a:endParaRPr kumimoji="1" lang="ja-JP" altLang="en-US" sz="1600" spc="300" dirty="0">
              <a:solidFill>
                <a:srgbClr val="FF6E26"/>
              </a:solidFill>
              <a:latin typeface="Hiragino Sans W7" panose="020B0400000000000000" pitchFamily="34" charset="-128"/>
              <a:ea typeface="Hiragino Sans W7" panose="020B0400000000000000" pitchFamily="34" charset="-128"/>
              <a:cs typeface="Arial" panose="020B0604020202020204" pitchFamily="34" charset="0"/>
            </a:endParaRPr>
          </a:p>
        </p:txBody>
      </p:sp>
      <p:sp>
        <p:nvSpPr>
          <p:cNvPr id="7" name="正方形/長方形 6">
            <a:extLst>
              <a:ext uri="{FF2B5EF4-FFF2-40B4-BE49-F238E27FC236}">
                <a16:creationId xmlns:a16="http://schemas.microsoft.com/office/drawing/2014/main" id="{F5D3EED7-D557-FCE7-E3FE-60F6BB15FE93}"/>
              </a:ext>
            </a:extLst>
          </p:cNvPr>
          <p:cNvSpPr/>
          <p:nvPr/>
        </p:nvSpPr>
        <p:spPr>
          <a:xfrm>
            <a:off x="923710" y="3729124"/>
            <a:ext cx="2969383" cy="519648"/>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600" b="1" spc="300">
                <a:solidFill>
                  <a:srgbClr val="FF6E26"/>
                </a:solidFill>
                <a:latin typeface="Hiragino Sans W7" panose="020B0400000000000000" pitchFamily="34" charset="-128"/>
                <a:ea typeface="Hiragino Sans W7" panose="020B0400000000000000" pitchFamily="34" charset="-128"/>
              </a:rPr>
              <a:t>サンプリング</a:t>
            </a:r>
            <a:endParaRPr kumimoji="1" lang="ja-JP" altLang="en-US" sz="1600" b="1" spc="300" dirty="0">
              <a:solidFill>
                <a:srgbClr val="FF6E26"/>
              </a:solidFill>
              <a:latin typeface="Hiragino Sans W7" panose="020B0400000000000000" pitchFamily="34" charset="-128"/>
              <a:ea typeface="Hiragino Sans W7" panose="020B0400000000000000" pitchFamily="34" charset="-128"/>
            </a:endParaRPr>
          </a:p>
        </p:txBody>
      </p:sp>
      <p:sp>
        <p:nvSpPr>
          <p:cNvPr id="9" name="正方形/長方形 8">
            <a:extLst>
              <a:ext uri="{FF2B5EF4-FFF2-40B4-BE49-F238E27FC236}">
                <a16:creationId xmlns:a16="http://schemas.microsoft.com/office/drawing/2014/main" id="{22ED3806-0F38-1408-A2C9-A1E75018EE2B}"/>
              </a:ext>
            </a:extLst>
          </p:cNvPr>
          <p:cNvSpPr/>
          <p:nvPr/>
        </p:nvSpPr>
        <p:spPr>
          <a:xfrm>
            <a:off x="923710" y="3032557"/>
            <a:ext cx="2969383" cy="519648"/>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600" spc="300">
                <a:solidFill>
                  <a:srgbClr val="FF6E26"/>
                </a:solidFill>
                <a:latin typeface="Hiragino Sans W7" panose="020B0400000000000000" pitchFamily="34" charset="-128"/>
                <a:ea typeface="Hiragino Sans W7" panose="020B0400000000000000" pitchFamily="34" charset="-128"/>
                <a:cs typeface="Arial" panose="020B0604020202020204" pitchFamily="34" charset="0"/>
              </a:rPr>
              <a:t>ポスター掲出</a:t>
            </a:r>
            <a:endParaRPr kumimoji="1" lang="ja-JP" altLang="en-US" sz="1600" spc="300" dirty="0">
              <a:solidFill>
                <a:srgbClr val="FF6E26"/>
              </a:solidFill>
              <a:latin typeface="Hiragino Sans W7" panose="020B0400000000000000" pitchFamily="34" charset="-128"/>
              <a:ea typeface="Hiragino Sans W7" panose="020B0400000000000000" pitchFamily="34" charset="-128"/>
              <a:cs typeface="Arial" panose="020B0604020202020204" pitchFamily="34" charset="0"/>
            </a:endParaRPr>
          </a:p>
        </p:txBody>
      </p:sp>
      <p:sp>
        <p:nvSpPr>
          <p:cNvPr id="11" name="正方形/長方形 10">
            <a:extLst>
              <a:ext uri="{FF2B5EF4-FFF2-40B4-BE49-F238E27FC236}">
                <a16:creationId xmlns:a16="http://schemas.microsoft.com/office/drawing/2014/main" id="{DB510CAC-D7E8-2E0B-2B34-C04C8A841EEA}"/>
              </a:ext>
            </a:extLst>
          </p:cNvPr>
          <p:cNvSpPr/>
          <p:nvPr/>
        </p:nvSpPr>
        <p:spPr>
          <a:xfrm>
            <a:off x="923709" y="5122258"/>
            <a:ext cx="2969383" cy="519648"/>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600" b="1" spc="300">
                <a:solidFill>
                  <a:srgbClr val="FF6E26"/>
                </a:solidFill>
                <a:latin typeface="Hiragino Sans W7" panose="020B0400000000000000" pitchFamily="34" charset="-128"/>
                <a:ea typeface="Hiragino Sans W7" panose="020B0400000000000000" pitchFamily="34" charset="-128"/>
              </a:rPr>
              <a:t>セールス</a:t>
            </a:r>
            <a:endParaRPr lang="en-US" altLang="ja-JP" sz="1600" b="1" spc="300" dirty="0">
              <a:solidFill>
                <a:srgbClr val="FF6E26"/>
              </a:solidFill>
              <a:latin typeface="Hiragino Sans W7" panose="020B0400000000000000" pitchFamily="34" charset="-128"/>
              <a:ea typeface="Hiragino Sans W7" panose="020B0400000000000000" pitchFamily="34" charset="-128"/>
            </a:endParaRPr>
          </a:p>
          <a:p>
            <a:pPr algn="ctr"/>
            <a:r>
              <a:rPr lang="ja-JP" altLang="en-US" sz="1600" b="1" spc="300">
                <a:solidFill>
                  <a:srgbClr val="FF6E26"/>
                </a:solidFill>
                <a:latin typeface="Hiragino Sans W7" panose="020B0400000000000000" pitchFamily="34" charset="-128"/>
                <a:ea typeface="Hiragino Sans W7" panose="020B0400000000000000" pitchFamily="34" charset="-128"/>
              </a:rPr>
              <a:t>プロモーション</a:t>
            </a:r>
            <a:endParaRPr kumimoji="1" lang="ja-JP" altLang="en-US" sz="1600" b="1" spc="300" dirty="0">
              <a:solidFill>
                <a:srgbClr val="FF6E26"/>
              </a:solidFill>
              <a:latin typeface="Hiragino Sans W7" panose="020B0400000000000000" pitchFamily="34" charset="-128"/>
              <a:ea typeface="Hiragino Sans W7" panose="020B0400000000000000" pitchFamily="34" charset="-128"/>
            </a:endParaRPr>
          </a:p>
        </p:txBody>
      </p:sp>
      <p:grpSp>
        <p:nvGrpSpPr>
          <p:cNvPr id="13" name="グループ化 12">
            <a:extLst>
              <a:ext uri="{FF2B5EF4-FFF2-40B4-BE49-F238E27FC236}">
                <a16:creationId xmlns:a16="http://schemas.microsoft.com/office/drawing/2014/main" id="{2D105805-F3AD-2518-E755-16AA1BC4A79F}"/>
              </a:ext>
            </a:extLst>
          </p:cNvPr>
          <p:cNvGrpSpPr/>
          <p:nvPr/>
        </p:nvGrpSpPr>
        <p:grpSpPr>
          <a:xfrm>
            <a:off x="5411246" y="1161932"/>
            <a:ext cx="2487836" cy="1239339"/>
            <a:chOff x="6319279" y="1326093"/>
            <a:chExt cx="2487836" cy="1239339"/>
          </a:xfrm>
        </p:grpSpPr>
        <p:pic>
          <p:nvPicPr>
            <p:cNvPr id="15" name="図 14" descr="図形&#10;&#10;低い精度で自動的に生成された説明">
              <a:extLst>
                <a:ext uri="{FF2B5EF4-FFF2-40B4-BE49-F238E27FC236}">
                  <a16:creationId xmlns:a16="http://schemas.microsoft.com/office/drawing/2014/main" id="{DD5113D4-DDF3-239A-7077-BA9E2876031C}"/>
                </a:ext>
              </a:extLst>
            </p:cNvPr>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6475544" y="1942931"/>
              <a:ext cx="808580" cy="622501"/>
            </a:xfrm>
            <a:prstGeom prst="rect">
              <a:avLst/>
            </a:prstGeom>
          </p:spPr>
        </p:pic>
        <p:pic>
          <p:nvPicPr>
            <p:cNvPr id="16" name="図 15" descr="黒い背景に白い文字がある&#10;&#10;中程度の精度で自動的に生成された説明">
              <a:extLst>
                <a:ext uri="{FF2B5EF4-FFF2-40B4-BE49-F238E27FC236}">
                  <a16:creationId xmlns:a16="http://schemas.microsoft.com/office/drawing/2014/main" id="{CFC52F1F-4F02-B3DE-9781-07B69B67E57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319279" y="1326093"/>
              <a:ext cx="2243448" cy="587574"/>
            </a:xfrm>
            <a:prstGeom prst="rect">
              <a:avLst/>
            </a:prstGeom>
          </p:spPr>
        </p:pic>
        <p:pic>
          <p:nvPicPr>
            <p:cNvPr id="17" name="図 16" descr="図形&#10;&#10;低い精度で自動的に生成された説明">
              <a:extLst>
                <a:ext uri="{FF2B5EF4-FFF2-40B4-BE49-F238E27FC236}">
                  <a16:creationId xmlns:a16="http://schemas.microsoft.com/office/drawing/2014/main" id="{E7C40A4E-08F6-D7C7-4FF5-CCB5DEE491B6}"/>
                </a:ext>
              </a:extLst>
            </p:cNvPr>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7238253" y="1942930"/>
              <a:ext cx="808580" cy="622501"/>
            </a:xfrm>
            <a:prstGeom prst="rect">
              <a:avLst/>
            </a:prstGeom>
          </p:spPr>
        </p:pic>
        <p:pic>
          <p:nvPicPr>
            <p:cNvPr id="48" name="図 47" descr="図形&#10;&#10;低い精度で自動的に生成された説明">
              <a:extLst>
                <a:ext uri="{FF2B5EF4-FFF2-40B4-BE49-F238E27FC236}">
                  <a16:creationId xmlns:a16="http://schemas.microsoft.com/office/drawing/2014/main" id="{138CC9C6-1F55-EB37-E5BC-E638BCE5ED95}"/>
                </a:ext>
              </a:extLst>
            </p:cNvPr>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7998535" y="1942930"/>
              <a:ext cx="808580" cy="622501"/>
            </a:xfrm>
            <a:prstGeom prst="rect">
              <a:avLst/>
            </a:prstGeom>
          </p:spPr>
        </p:pic>
      </p:grpSp>
      <p:sp>
        <p:nvSpPr>
          <p:cNvPr id="22" name="テキスト ボックス 21">
            <a:extLst>
              <a:ext uri="{FF2B5EF4-FFF2-40B4-BE49-F238E27FC236}">
                <a16:creationId xmlns:a16="http://schemas.microsoft.com/office/drawing/2014/main" id="{8741DFFB-726B-05B5-12B3-DB23276AAF0D}"/>
              </a:ext>
            </a:extLst>
          </p:cNvPr>
          <p:cNvSpPr txBox="1"/>
          <p:nvPr/>
        </p:nvSpPr>
        <p:spPr>
          <a:xfrm>
            <a:off x="7706041" y="1272582"/>
            <a:ext cx="1336579" cy="1015663"/>
          </a:xfrm>
          <a:prstGeom prst="rect">
            <a:avLst/>
          </a:prstGeom>
          <a:noFill/>
          <a:effectLst/>
        </p:spPr>
        <p:txBody>
          <a:bodyPr wrap="square" rtlCol="0">
            <a:spAutoFit/>
          </a:bodyPr>
          <a:lstStyle/>
          <a:p>
            <a:r>
              <a:rPr lang="en-US" altLang="ja-JP" sz="6000" b="1" dirty="0">
                <a:solidFill>
                  <a:srgbClr val="FE5519"/>
                </a:solidFill>
                <a:latin typeface="DIN Alternate" panose="020B0500000000000000" pitchFamily="34" charset="0"/>
                <a:ea typeface="Hiragino Sans W6" panose="020B0400000000000000" pitchFamily="34" charset="-128"/>
              </a:rPr>
              <a:t>100</a:t>
            </a:r>
            <a:endParaRPr lang="en-US" altLang="ja-JP" sz="5400" b="1" dirty="0">
              <a:solidFill>
                <a:srgbClr val="FE5519"/>
              </a:solidFill>
              <a:latin typeface="DIN Alternate" panose="020B0500000000000000" pitchFamily="34" charset="0"/>
              <a:ea typeface="Hiragino Sans W6" panose="020B0400000000000000" pitchFamily="34" charset="-128"/>
            </a:endParaRPr>
          </a:p>
        </p:txBody>
      </p:sp>
      <p:sp>
        <p:nvSpPr>
          <p:cNvPr id="25" name="テキスト ボックス 24">
            <a:extLst>
              <a:ext uri="{FF2B5EF4-FFF2-40B4-BE49-F238E27FC236}">
                <a16:creationId xmlns:a16="http://schemas.microsoft.com/office/drawing/2014/main" id="{AF5DE04B-819A-5B94-DC0F-F13463C2FBCE}"/>
              </a:ext>
            </a:extLst>
          </p:cNvPr>
          <p:cNvSpPr txBox="1"/>
          <p:nvPr/>
        </p:nvSpPr>
        <p:spPr>
          <a:xfrm>
            <a:off x="8918224" y="1473469"/>
            <a:ext cx="449935" cy="646331"/>
          </a:xfrm>
          <a:prstGeom prst="rect">
            <a:avLst/>
          </a:prstGeom>
          <a:noFill/>
          <a:effectLst/>
        </p:spPr>
        <p:txBody>
          <a:bodyPr wrap="square" rtlCol="0">
            <a:spAutoFit/>
          </a:bodyPr>
          <a:lstStyle/>
          <a:p>
            <a:r>
              <a:rPr lang="ja-JP" altLang="en-US">
                <a:solidFill>
                  <a:srgbClr val="FE5519"/>
                </a:solidFill>
                <a:latin typeface="Hiragino Sans W4" panose="020B0400000000000000" pitchFamily="34" charset="-128"/>
                <a:ea typeface="Hiragino Sans W4" panose="020B0400000000000000" pitchFamily="34" charset="-128"/>
              </a:rPr>
              <a:t>施設</a:t>
            </a:r>
            <a:endParaRPr lang="en-US" altLang="ja-JP" dirty="0">
              <a:solidFill>
                <a:srgbClr val="FE5519"/>
              </a:solidFill>
              <a:latin typeface="Hiragino Sans W4" panose="020B0400000000000000" pitchFamily="34" charset="-128"/>
              <a:ea typeface="Hiragino Sans W4" panose="020B0400000000000000" pitchFamily="34" charset="-128"/>
            </a:endParaRPr>
          </a:p>
        </p:txBody>
      </p:sp>
      <p:sp>
        <p:nvSpPr>
          <p:cNvPr id="26" name="加算記号 25">
            <a:extLst>
              <a:ext uri="{FF2B5EF4-FFF2-40B4-BE49-F238E27FC236}">
                <a16:creationId xmlns:a16="http://schemas.microsoft.com/office/drawing/2014/main" id="{70D9FF3E-8C36-F237-4C1A-B621A5B9599C}"/>
              </a:ext>
            </a:extLst>
          </p:cNvPr>
          <p:cNvSpPr>
            <a:spLocks noChangeAspect="1"/>
          </p:cNvSpPr>
          <p:nvPr/>
        </p:nvSpPr>
        <p:spPr>
          <a:xfrm rot="2647515">
            <a:off x="9488195" y="1575990"/>
            <a:ext cx="458025" cy="458025"/>
          </a:xfrm>
          <a:prstGeom prst="mathPlus">
            <a:avLst>
              <a:gd name="adj1" fmla="val 14865"/>
            </a:avLst>
          </a:prstGeom>
          <a:solidFill>
            <a:srgbClr val="FE5519"/>
          </a:solidFill>
          <a:ln w="19050" cap="rnd" cmpd="sng" algn="ctr">
            <a:solidFill>
              <a:srgbClr val="FE551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Hiragino Sans W5" panose="020B0400000000000000" pitchFamily="34" charset="-128"/>
              <a:ea typeface="Hiragino Sans W5" panose="020B0400000000000000" pitchFamily="34" charset="-128"/>
            </a:endParaRPr>
          </a:p>
        </p:txBody>
      </p:sp>
      <p:sp>
        <p:nvSpPr>
          <p:cNvPr id="28" name="テキスト ボックス 27">
            <a:extLst>
              <a:ext uri="{FF2B5EF4-FFF2-40B4-BE49-F238E27FC236}">
                <a16:creationId xmlns:a16="http://schemas.microsoft.com/office/drawing/2014/main" id="{342FC231-F63B-23FA-9A69-A2EBE7556108}"/>
              </a:ext>
            </a:extLst>
          </p:cNvPr>
          <p:cNvSpPr txBox="1"/>
          <p:nvPr/>
        </p:nvSpPr>
        <p:spPr>
          <a:xfrm>
            <a:off x="11053134" y="1484354"/>
            <a:ext cx="449935" cy="646331"/>
          </a:xfrm>
          <a:prstGeom prst="rect">
            <a:avLst/>
          </a:prstGeom>
          <a:noFill/>
          <a:effectLst/>
        </p:spPr>
        <p:txBody>
          <a:bodyPr wrap="square" rtlCol="0">
            <a:spAutoFit/>
          </a:bodyPr>
          <a:lstStyle/>
          <a:p>
            <a:r>
              <a:rPr lang="ja-JP" altLang="en-US">
                <a:solidFill>
                  <a:srgbClr val="FE5519"/>
                </a:solidFill>
                <a:latin typeface="Hiragino Sans W4" panose="020B0400000000000000" pitchFamily="34" charset="-128"/>
                <a:ea typeface="Hiragino Sans W4" panose="020B0400000000000000" pitchFamily="34" charset="-128"/>
              </a:rPr>
              <a:t>万人</a:t>
            </a:r>
            <a:endParaRPr lang="en-US" altLang="ja-JP" dirty="0">
              <a:solidFill>
                <a:srgbClr val="FE5519"/>
              </a:solidFill>
              <a:latin typeface="Hiragino Sans W4" panose="020B0400000000000000" pitchFamily="34" charset="-128"/>
              <a:ea typeface="Hiragino Sans W4" panose="020B0400000000000000" pitchFamily="34" charset="-128"/>
            </a:endParaRPr>
          </a:p>
        </p:txBody>
      </p:sp>
      <p:sp>
        <p:nvSpPr>
          <p:cNvPr id="29" name="テキスト ボックス 28">
            <a:extLst>
              <a:ext uri="{FF2B5EF4-FFF2-40B4-BE49-F238E27FC236}">
                <a16:creationId xmlns:a16="http://schemas.microsoft.com/office/drawing/2014/main" id="{47731FBB-A61F-856F-66E1-947CBD59F6DD}"/>
              </a:ext>
            </a:extLst>
          </p:cNvPr>
          <p:cNvSpPr txBox="1"/>
          <p:nvPr/>
        </p:nvSpPr>
        <p:spPr>
          <a:xfrm>
            <a:off x="10023595" y="2159268"/>
            <a:ext cx="2051036" cy="369332"/>
          </a:xfrm>
          <a:prstGeom prst="rect">
            <a:avLst/>
          </a:prstGeom>
          <a:noFill/>
          <a:effectLst/>
        </p:spPr>
        <p:txBody>
          <a:bodyPr wrap="square" rtlCol="0">
            <a:spAutoFit/>
          </a:bodyPr>
          <a:lstStyle/>
          <a:p>
            <a:r>
              <a:rPr lang="en-US" altLang="ja-JP" sz="900" dirty="0">
                <a:solidFill>
                  <a:schemeClr val="tx1">
                    <a:lumMod val="85000"/>
                    <a:lumOff val="15000"/>
                  </a:schemeClr>
                </a:solidFill>
                <a:latin typeface="Hiragino Sans W3" panose="020B0400000000000000" pitchFamily="34" charset="-128"/>
                <a:ea typeface="Hiragino Sans W3" panose="020B0400000000000000" pitchFamily="34" charset="-128"/>
              </a:rPr>
              <a:t>※</a:t>
            </a:r>
            <a:r>
              <a:rPr lang="ja-JP" altLang="en-US" sz="900">
                <a:solidFill>
                  <a:schemeClr val="tx1">
                    <a:lumMod val="85000"/>
                    <a:lumOff val="15000"/>
                  </a:schemeClr>
                </a:solidFill>
                <a:latin typeface="Hiragino Sans W3" panose="020B0400000000000000" pitchFamily="34" charset="-128"/>
                <a:ea typeface="Hiragino Sans W3" panose="020B0400000000000000" pitchFamily="34" charset="-128"/>
              </a:rPr>
              <a:t>月間のべリーチ数</a:t>
            </a:r>
            <a:endParaRPr lang="en-US" altLang="ja-JP" sz="900" dirty="0">
              <a:solidFill>
                <a:schemeClr val="tx1">
                  <a:lumMod val="85000"/>
                  <a:lumOff val="15000"/>
                </a:schemeClr>
              </a:solidFill>
              <a:latin typeface="Hiragino Sans W3" panose="020B0400000000000000" pitchFamily="34" charset="-128"/>
              <a:ea typeface="Hiragino Sans W3" panose="020B0400000000000000" pitchFamily="34" charset="-128"/>
            </a:endParaRPr>
          </a:p>
          <a:p>
            <a:r>
              <a:rPr lang="en-US" altLang="ja-JP" sz="900" dirty="0">
                <a:solidFill>
                  <a:schemeClr val="tx1">
                    <a:lumMod val="85000"/>
                    <a:lumOff val="15000"/>
                  </a:schemeClr>
                </a:solidFill>
                <a:latin typeface="Hiragino Sans W3" panose="020B0400000000000000" pitchFamily="34" charset="-128"/>
                <a:ea typeface="Hiragino Sans W3" panose="020B0400000000000000" pitchFamily="34" charset="-128"/>
              </a:rPr>
              <a:t>※</a:t>
            </a:r>
            <a:r>
              <a:rPr lang="ja-JP" altLang="en-US" sz="900">
                <a:solidFill>
                  <a:schemeClr val="tx1">
                    <a:lumMod val="85000"/>
                    <a:lumOff val="15000"/>
                  </a:schemeClr>
                </a:solidFill>
                <a:latin typeface="Hiragino Sans W3" panose="020B0400000000000000" pitchFamily="34" charset="-128"/>
                <a:ea typeface="Hiragino Sans W3" panose="020B0400000000000000" pitchFamily="34" charset="-128"/>
              </a:rPr>
              <a:t>施設によって変動あり</a:t>
            </a:r>
            <a:r>
              <a:rPr lang="en-US" altLang="ja-JP" sz="900" dirty="0">
                <a:solidFill>
                  <a:schemeClr val="tx1">
                    <a:lumMod val="85000"/>
                    <a:lumOff val="15000"/>
                  </a:schemeClr>
                </a:solidFill>
                <a:latin typeface="Hiragino Sans W3" panose="020B0400000000000000" pitchFamily="34" charset="-128"/>
                <a:ea typeface="Hiragino Sans W3" panose="020B0400000000000000" pitchFamily="34" charset="-128"/>
              </a:rPr>
              <a:t>,</a:t>
            </a:r>
            <a:r>
              <a:rPr lang="ja-JP" altLang="en-US" sz="900">
                <a:solidFill>
                  <a:schemeClr val="tx1">
                    <a:lumMod val="85000"/>
                    <a:lumOff val="15000"/>
                  </a:schemeClr>
                </a:solidFill>
                <a:latin typeface="Hiragino Sans W3" panose="020B0400000000000000" pitchFamily="34" charset="-128"/>
                <a:ea typeface="Hiragino Sans W3" panose="020B0400000000000000" pitchFamily="34" charset="-128"/>
              </a:rPr>
              <a:t>詳細別資料</a:t>
            </a:r>
            <a:endParaRPr lang="en-US" altLang="ja-JP" sz="900" dirty="0">
              <a:solidFill>
                <a:schemeClr val="tx1">
                  <a:lumMod val="85000"/>
                  <a:lumOff val="15000"/>
                </a:schemeClr>
              </a:solidFill>
              <a:latin typeface="Hiragino Sans W3" panose="020B0400000000000000" pitchFamily="34" charset="-128"/>
              <a:ea typeface="Hiragino Sans W3" panose="020B0400000000000000" pitchFamily="34" charset="-128"/>
            </a:endParaRPr>
          </a:p>
        </p:txBody>
      </p:sp>
      <p:sp>
        <p:nvSpPr>
          <p:cNvPr id="31" name="テキスト ボックス 30">
            <a:extLst>
              <a:ext uri="{FF2B5EF4-FFF2-40B4-BE49-F238E27FC236}">
                <a16:creationId xmlns:a16="http://schemas.microsoft.com/office/drawing/2014/main" id="{29AF55FA-6052-16AC-FF19-770867D3350F}"/>
              </a:ext>
            </a:extLst>
          </p:cNvPr>
          <p:cNvSpPr txBox="1"/>
          <p:nvPr/>
        </p:nvSpPr>
        <p:spPr>
          <a:xfrm>
            <a:off x="10109049" y="1272582"/>
            <a:ext cx="1244752" cy="1015663"/>
          </a:xfrm>
          <a:prstGeom prst="rect">
            <a:avLst/>
          </a:prstGeom>
          <a:noFill/>
          <a:effectLst/>
        </p:spPr>
        <p:txBody>
          <a:bodyPr wrap="square" rtlCol="0">
            <a:spAutoFit/>
          </a:bodyPr>
          <a:lstStyle/>
          <a:p>
            <a:r>
              <a:rPr lang="en-US" altLang="ja-JP" sz="6000" b="1" dirty="0">
                <a:solidFill>
                  <a:srgbClr val="FE5519"/>
                </a:solidFill>
                <a:latin typeface="DIN Alternate" panose="020B0500000000000000" pitchFamily="34" charset="0"/>
                <a:ea typeface="Hiragino Sans W6" panose="020B0400000000000000" pitchFamily="34" charset="-128"/>
              </a:rPr>
              <a:t>1</a:t>
            </a:r>
            <a:r>
              <a:rPr lang="en-US" altLang="ja-JP" sz="4000" b="1" dirty="0">
                <a:solidFill>
                  <a:srgbClr val="FE5519"/>
                </a:solidFill>
                <a:latin typeface="DIN Alternate" panose="020B0500000000000000" pitchFamily="34" charset="0"/>
                <a:ea typeface="Hiragino Sans W6" panose="020B0400000000000000" pitchFamily="34" charset="-128"/>
              </a:rPr>
              <a:t> </a:t>
            </a:r>
            <a:r>
              <a:rPr lang="en-US" altLang="ja-JP" sz="6000" b="1" dirty="0">
                <a:solidFill>
                  <a:srgbClr val="FE5519"/>
                </a:solidFill>
                <a:latin typeface="DIN Alternate" panose="020B0500000000000000" pitchFamily="34" charset="0"/>
                <a:ea typeface="Hiragino Sans W6" panose="020B0400000000000000" pitchFamily="34" charset="-128"/>
              </a:rPr>
              <a:t>5</a:t>
            </a:r>
            <a:endParaRPr lang="en-US" altLang="ja-JP" sz="5400" b="1" dirty="0">
              <a:solidFill>
                <a:srgbClr val="FE5519"/>
              </a:solidFill>
              <a:latin typeface="DIN Alternate" panose="020B0500000000000000" pitchFamily="34" charset="0"/>
              <a:ea typeface="Hiragino Sans W6" panose="020B0400000000000000" pitchFamily="34" charset="-128"/>
            </a:endParaRPr>
          </a:p>
        </p:txBody>
      </p:sp>
      <p:sp>
        <p:nvSpPr>
          <p:cNvPr id="33" name="テキスト ボックス 32">
            <a:extLst>
              <a:ext uri="{FF2B5EF4-FFF2-40B4-BE49-F238E27FC236}">
                <a16:creationId xmlns:a16="http://schemas.microsoft.com/office/drawing/2014/main" id="{FB969D26-012A-0CAD-6811-9F0065F0E3C8}"/>
              </a:ext>
            </a:extLst>
          </p:cNvPr>
          <p:cNvSpPr txBox="1"/>
          <p:nvPr/>
        </p:nvSpPr>
        <p:spPr>
          <a:xfrm>
            <a:off x="8064237" y="2159268"/>
            <a:ext cx="1336580" cy="230832"/>
          </a:xfrm>
          <a:prstGeom prst="rect">
            <a:avLst/>
          </a:prstGeom>
          <a:noFill/>
          <a:effectLst/>
        </p:spPr>
        <p:txBody>
          <a:bodyPr wrap="square" rtlCol="0">
            <a:spAutoFit/>
          </a:bodyPr>
          <a:lstStyle/>
          <a:p>
            <a:r>
              <a:rPr lang="en-US" altLang="ja-JP" sz="900" dirty="0">
                <a:solidFill>
                  <a:schemeClr val="tx1">
                    <a:lumMod val="85000"/>
                    <a:lumOff val="15000"/>
                  </a:schemeClr>
                </a:solidFill>
                <a:latin typeface="Hiragino Sans W3" panose="020B0400000000000000" pitchFamily="34" charset="-128"/>
                <a:ea typeface="Hiragino Sans W3" panose="020B0400000000000000" pitchFamily="34" charset="-128"/>
              </a:rPr>
              <a:t>※2025</a:t>
            </a:r>
            <a:r>
              <a:rPr lang="ja-JP" altLang="en-US" sz="900">
                <a:solidFill>
                  <a:schemeClr val="tx1">
                    <a:lumMod val="85000"/>
                    <a:lumOff val="15000"/>
                  </a:schemeClr>
                </a:solidFill>
                <a:latin typeface="Hiragino Sans W3" panose="020B0400000000000000" pitchFamily="34" charset="-128"/>
                <a:ea typeface="Hiragino Sans W3" panose="020B0400000000000000" pitchFamily="34" charset="-128"/>
              </a:rPr>
              <a:t>年</a:t>
            </a:r>
            <a:r>
              <a:rPr lang="en-US" altLang="ja-JP" sz="900" dirty="0">
                <a:solidFill>
                  <a:schemeClr val="tx1">
                    <a:lumMod val="85000"/>
                    <a:lumOff val="15000"/>
                  </a:schemeClr>
                </a:solidFill>
                <a:latin typeface="Hiragino Sans W3" panose="020B0400000000000000" pitchFamily="34" charset="-128"/>
                <a:ea typeface="Hiragino Sans W3" panose="020B0400000000000000" pitchFamily="34" charset="-128"/>
              </a:rPr>
              <a:t>2</a:t>
            </a:r>
            <a:r>
              <a:rPr lang="ja-JP" altLang="en-US" sz="900">
                <a:solidFill>
                  <a:schemeClr val="tx1">
                    <a:lumMod val="85000"/>
                    <a:lumOff val="15000"/>
                  </a:schemeClr>
                </a:solidFill>
                <a:latin typeface="Hiragino Sans W3" panose="020B0400000000000000" pitchFamily="34" charset="-128"/>
                <a:ea typeface="Hiragino Sans W3" panose="020B0400000000000000" pitchFamily="34" charset="-128"/>
              </a:rPr>
              <a:t>月末時点</a:t>
            </a:r>
            <a:endParaRPr lang="en-US" altLang="ja-JP" sz="900" dirty="0">
              <a:solidFill>
                <a:schemeClr val="tx1">
                  <a:lumMod val="85000"/>
                  <a:lumOff val="15000"/>
                </a:schemeClr>
              </a:solidFill>
              <a:latin typeface="Hiragino Sans W3" panose="020B0400000000000000" pitchFamily="34" charset="-128"/>
              <a:ea typeface="Hiragino Sans W3" panose="020B0400000000000000" pitchFamily="34" charset="-128"/>
            </a:endParaRPr>
          </a:p>
        </p:txBody>
      </p:sp>
      <p:sp>
        <p:nvSpPr>
          <p:cNvPr id="37" name="テキスト ボックス 36">
            <a:extLst>
              <a:ext uri="{FF2B5EF4-FFF2-40B4-BE49-F238E27FC236}">
                <a16:creationId xmlns:a16="http://schemas.microsoft.com/office/drawing/2014/main" id="{52144653-9B83-6DBF-6495-719F8E26020E}"/>
              </a:ext>
            </a:extLst>
          </p:cNvPr>
          <p:cNvSpPr txBox="1"/>
          <p:nvPr/>
        </p:nvSpPr>
        <p:spPr>
          <a:xfrm>
            <a:off x="6073386" y="384666"/>
            <a:ext cx="5416102" cy="35680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150000"/>
              </a:lnSpc>
            </a:pPr>
            <a:r>
              <a:rPr lang="ja-JP" altLang="en-US" sz="2000" b="1" spc="600">
                <a:solidFill>
                  <a:srgbClr val="FE5519"/>
                </a:solidFill>
                <a:latin typeface="Hiragino Sans W7" panose="020B0400000000000000" pitchFamily="34" charset="-128"/>
                <a:ea typeface="Hiragino Sans W7" panose="020B0400000000000000" pitchFamily="34" charset="-128"/>
              </a:rPr>
              <a:t>都心</a:t>
            </a:r>
            <a:r>
              <a:rPr lang="en-US" altLang="ja-JP" sz="2000" b="1" spc="600" dirty="0">
                <a:solidFill>
                  <a:srgbClr val="FE5519"/>
                </a:solidFill>
                <a:latin typeface="Hiragino Sans W7" panose="020B0400000000000000" pitchFamily="34" charset="-128"/>
                <a:ea typeface="Hiragino Sans W7" panose="020B0400000000000000" pitchFamily="34" charset="-128"/>
              </a:rPr>
              <a:t>/</a:t>
            </a:r>
            <a:r>
              <a:rPr lang="ja-JP" altLang="en-US" sz="2000" b="1" spc="600">
                <a:solidFill>
                  <a:srgbClr val="FE5519"/>
                </a:solidFill>
                <a:latin typeface="Hiragino Sans W7" panose="020B0400000000000000" pitchFamily="34" charset="-128"/>
                <a:ea typeface="Hiragino Sans W7" panose="020B0400000000000000" pitchFamily="34" charset="-128"/>
              </a:rPr>
              <a:t>駅前の好立地にある公衆喫煙所</a:t>
            </a:r>
            <a:endParaRPr lang="en-US" altLang="ja-JP" sz="2000" b="1" spc="600" dirty="0">
              <a:solidFill>
                <a:srgbClr val="FE5519"/>
              </a:solidFill>
              <a:latin typeface="Hiragino Sans W7" panose="020B0400000000000000" pitchFamily="34" charset="-128"/>
              <a:ea typeface="Hiragino Sans W7" panose="020B0400000000000000" pitchFamily="34" charset="-128"/>
            </a:endParaRPr>
          </a:p>
          <a:p>
            <a:pPr algn="ctr">
              <a:lnSpc>
                <a:spcPct val="150000"/>
              </a:lnSpc>
            </a:pPr>
            <a:r>
              <a:rPr lang="ja-JP" altLang="en-US" sz="2000" b="1" spc="600">
                <a:solidFill>
                  <a:srgbClr val="FE5519"/>
                </a:solidFill>
                <a:latin typeface="Hiragino Sans W7" panose="020B0400000000000000" pitchFamily="34" charset="-128"/>
                <a:ea typeface="Hiragino Sans W7" panose="020B0400000000000000" pitchFamily="34" charset="-128"/>
              </a:rPr>
              <a:t>　保有空間</a:t>
            </a:r>
            <a:endParaRPr lang="ja-JP" altLang="en-US" sz="2000" b="1" spc="600" dirty="0" err="1">
              <a:solidFill>
                <a:srgbClr val="FE5519"/>
              </a:solidFill>
              <a:latin typeface="Hiragino Sans W7" panose="020B0400000000000000" pitchFamily="34" charset="-128"/>
              <a:ea typeface="Hiragino Sans W7" panose="020B0400000000000000" pitchFamily="34" charset="-128"/>
            </a:endParaRPr>
          </a:p>
        </p:txBody>
      </p:sp>
      <p:cxnSp>
        <p:nvCxnSpPr>
          <p:cNvPr id="39" name="直線コネクタ 38">
            <a:extLst>
              <a:ext uri="{FF2B5EF4-FFF2-40B4-BE49-F238E27FC236}">
                <a16:creationId xmlns:a16="http://schemas.microsoft.com/office/drawing/2014/main" id="{22EC83EF-297A-D605-4D29-19D705F72664}"/>
              </a:ext>
            </a:extLst>
          </p:cNvPr>
          <p:cNvCxnSpPr>
            <a:cxnSpLocks/>
          </p:cNvCxnSpPr>
          <p:nvPr/>
        </p:nvCxnSpPr>
        <p:spPr>
          <a:xfrm>
            <a:off x="9887426" y="563070"/>
            <a:ext cx="1646256" cy="0"/>
          </a:xfrm>
          <a:prstGeom prst="line">
            <a:avLst/>
          </a:prstGeom>
          <a:ln w="12700">
            <a:solidFill>
              <a:srgbClr val="FE5519"/>
            </a:solidFill>
          </a:ln>
          <a:effectLst/>
        </p:spPr>
        <p:style>
          <a:lnRef idx="2">
            <a:schemeClr val="accent1"/>
          </a:lnRef>
          <a:fillRef idx="0">
            <a:schemeClr val="accent1"/>
          </a:fillRef>
          <a:effectRef idx="1">
            <a:schemeClr val="accent1"/>
          </a:effectRef>
          <a:fontRef idx="minor">
            <a:schemeClr val="tx1"/>
          </a:fontRef>
        </p:style>
      </p:cxnSp>
      <p:cxnSp>
        <p:nvCxnSpPr>
          <p:cNvPr id="41" name="直線コネクタ 40">
            <a:extLst>
              <a:ext uri="{FF2B5EF4-FFF2-40B4-BE49-F238E27FC236}">
                <a16:creationId xmlns:a16="http://schemas.microsoft.com/office/drawing/2014/main" id="{49DA97CE-24C2-E7CC-81FA-6A7C705F4422}"/>
              </a:ext>
            </a:extLst>
          </p:cNvPr>
          <p:cNvCxnSpPr>
            <a:cxnSpLocks/>
          </p:cNvCxnSpPr>
          <p:nvPr/>
        </p:nvCxnSpPr>
        <p:spPr>
          <a:xfrm>
            <a:off x="6979783" y="1050750"/>
            <a:ext cx="2651312" cy="0"/>
          </a:xfrm>
          <a:prstGeom prst="line">
            <a:avLst/>
          </a:prstGeom>
          <a:ln w="12700">
            <a:solidFill>
              <a:srgbClr val="FE5519"/>
            </a:solidFill>
          </a:ln>
          <a:effectLst/>
        </p:spPr>
        <p:style>
          <a:lnRef idx="2">
            <a:schemeClr val="accent1"/>
          </a:lnRef>
          <a:fillRef idx="0">
            <a:schemeClr val="accent1"/>
          </a:fillRef>
          <a:effectRef idx="1">
            <a:schemeClr val="accent1"/>
          </a:effectRef>
          <a:fontRef idx="minor">
            <a:schemeClr val="tx1"/>
          </a:fontRef>
        </p:style>
      </p:cxnSp>
      <p:sp>
        <p:nvSpPr>
          <p:cNvPr id="42" name="フローチャート: 組合せ 41">
            <a:extLst>
              <a:ext uri="{FF2B5EF4-FFF2-40B4-BE49-F238E27FC236}">
                <a16:creationId xmlns:a16="http://schemas.microsoft.com/office/drawing/2014/main" id="{D998FCD6-8B73-06B6-D235-E380F8CD6ADC}"/>
              </a:ext>
            </a:extLst>
          </p:cNvPr>
          <p:cNvSpPr/>
          <p:nvPr/>
        </p:nvSpPr>
        <p:spPr>
          <a:xfrm>
            <a:off x="8476835" y="1175928"/>
            <a:ext cx="162560" cy="183966"/>
          </a:xfrm>
          <a:prstGeom prst="flowChartMerge">
            <a:avLst/>
          </a:prstGeom>
          <a:solidFill>
            <a:srgbClr val="1B2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43" name="図 42" descr="天井から吊るされた部屋&#10;&#10;低い精度で自動的に生成された説明">
            <a:extLst>
              <a:ext uri="{FF2B5EF4-FFF2-40B4-BE49-F238E27FC236}">
                <a16:creationId xmlns:a16="http://schemas.microsoft.com/office/drawing/2014/main" id="{DD133BA6-C682-60BC-F59D-B2F296EA8AD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52846" y="2713132"/>
            <a:ext cx="2104794" cy="1404028"/>
          </a:xfrm>
          <a:prstGeom prst="roundRect">
            <a:avLst>
              <a:gd name="adj" fmla="val 5902"/>
            </a:avLst>
          </a:prstGeom>
        </p:spPr>
      </p:pic>
      <p:pic>
        <p:nvPicPr>
          <p:cNvPr id="46" name="Picture 9">
            <a:extLst>
              <a:ext uri="{FF2B5EF4-FFF2-40B4-BE49-F238E27FC236}">
                <a16:creationId xmlns:a16="http://schemas.microsoft.com/office/drawing/2014/main" id="{483943DF-55FB-098A-2587-66D26A0DDB8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586956" y="4225862"/>
            <a:ext cx="2104753" cy="1417020"/>
          </a:xfrm>
          <a:prstGeom prst="roundRect">
            <a:avLst>
              <a:gd name="adj" fmla="val 5902"/>
            </a:avLst>
          </a:prstGeom>
        </p:spPr>
      </p:pic>
      <p:pic>
        <p:nvPicPr>
          <p:cNvPr id="50" name="Picture 4">
            <a:extLst>
              <a:ext uri="{FF2B5EF4-FFF2-40B4-BE49-F238E27FC236}">
                <a16:creationId xmlns:a16="http://schemas.microsoft.com/office/drawing/2014/main" id="{4C902BAC-6652-4C6E-71B4-9669B16153F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586998" y="2712138"/>
            <a:ext cx="2104794" cy="1406016"/>
          </a:xfrm>
          <a:prstGeom prst="roundRect">
            <a:avLst>
              <a:gd name="adj" fmla="val 5902"/>
            </a:avLst>
          </a:prstGeom>
          <a:extLst>
            <a:ext uri="{909E8E84-426E-40DD-AFC4-6F175D3DCCD1}">
              <a14:hiddenFill xmlns:a14="http://schemas.microsoft.com/office/drawing/2010/main">
                <a:solidFill>
                  <a:srgbClr val="FFFFFF"/>
                </a:solidFill>
              </a14:hiddenFill>
            </a:ext>
          </a:extLst>
        </p:spPr>
      </p:pic>
      <p:pic>
        <p:nvPicPr>
          <p:cNvPr id="51" name="図 50" descr="鏡のある部屋&#10;&#10;低い精度で自動的に生成された説明">
            <a:extLst>
              <a:ext uri="{FF2B5EF4-FFF2-40B4-BE49-F238E27FC236}">
                <a16:creationId xmlns:a16="http://schemas.microsoft.com/office/drawing/2014/main" id="{06C189E8-180B-5DDA-955D-BA5673C4DFA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256145" y="4225862"/>
            <a:ext cx="2104753" cy="1404029"/>
          </a:xfrm>
          <a:prstGeom prst="roundRect">
            <a:avLst>
              <a:gd name="adj" fmla="val 5902"/>
            </a:avLst>
          </a:prstGeom>
        </p:spPr>
      </p:pic>
      <p:pic>
        <p:nvPicPr>
          <p:cNvPr id="52" name="図 51" descr="屋内, 建物, 部屋, 床 が含まれている画像&#10;&#10;自動的に生成された説明">
            <a:extLst>
              <a:ext uri="{FF2B5EF4-FFF2-40B4-BE49-F238E27FC236}">
                <a16:creationId xmlns:a16="http://schemas.microsoft.com/office/drawing/2014/main" id="{2211D557-FA6E-E07F-DA99-FDB2AA62584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921150" y="2719776"/>
            <a:ext cx="2033791" cy="1357270"/>
          </a:xfrm>
          <a:prstGeom prst="roundRect">
            <a:avLst>
              <a:gd name="adj" fmla="val 5902"/>
            </a:avLst>
          </a:prstGeom>
        </p:spPr>
      </p:pic>
      <p:pic>
        <p:nvPicPr>
          <p:cNvPr id="53" name="図 52" descr="駅の天井からぶら下がっている&#10;&#10;中程度の精度で自動的に生成された説明">
            <a:extLst>
              <a:ext uri="{FF2B5EF4-FFF2-40B4-BE49-F238E27FC236}">
                <a16:creationId xmlns:a16="http://schemas.microsoft.com/office/drawing/2014/main" id="{13BA3AB9-7E69-EFE4-1414-D224D2B7818C}"/>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9921150" y="4212871"/>
            <a:ext cx="2033791" cy="1417020"/>
          </a:xfrm>
          <a:prstGeom prst="roundRect">
            <a:avLst>
              <a:gd name="adj" fmla="val 5902"/>
            </a:avLst>
          </a:prstGeom>
        </p:spPr>
      </p:pic>
      <p:sp>
        <p:nvSpPr>
          <p:cNvPr id="54" name="フローチャート: 組合せ 53">
            <a:extLst>
              <a:ext uri="{FF2B5EF4-FFF2-40B4-BE49-F238E27FC236}">
                <a16:creationId xmlns:a16="http://schemas.microsoft.com/office/drawing/2014/main" id="{4A40E471-6C25-2EF7-5EE3-FA66E2BED005}"/>
              </a:ext>
            </a:extLst>
          </p:cNvPr>
          <p:cNvSpPr/>
          <p:nvPr/>
        </p:nvSpPr>
        <p:spPr>
          <a:xfrm rot="10800000">
            <a:off x="8482435" y="2451421"/>
            <a:ext cx="162560" cy="183966"/>
          </a:xfrm>
          <a:prstGeom prst="flowChartMerge">
            <a:avLst/>
          </a:prstGeom>
          <a:solidFill>
            <a:srgbClr val="1B2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7" name="テキスト ボックス 56">
            <a:extLst>
              <a:ext uri="{FF2B5EF4-FFF2-40B4-BE49-F238E27FC236}">
                <a16:creationId xmlns:a16="http://schemas.microsoft.com/office/drawing/2014/main" id="{77DB872E-B133-A20A-9F13-41221D1899CB}"/>
              </a:ext>
            </a:extLst>
          </p:cNvPr>
          <p:cNvSpPr txBox="1"/>
          <p:nvPr/>
        </p:nvSpPr>
        <p:spPr>
          <a:xfrm>
            <a:off x="5274131" y="3801138"/>
            <a:ext cx="704039" cy="253916"/>
          </a:xfrm>
          <a:prstGeom prst="rect">
            <a:avLst/>
          </a:prstGeom>
          <a:noFill/>
        </p:spPr>
        <p:txBody>
          <a:bodyPr wrap="none" rtlCol="0">
            <a:spAutoFit/>
          </a:bodyPr>
          <a:lstStyle/>
          <a:p>
            <a:r>
              <a:rPr kumimoji="1" lang="ja-JP" altLang="en-US" sz="1050" spc="300">
                <a:solidFill>
                  <a:schemeClr val="bg1">
                    <a:lumMod val="95000"/>
                  </a:schemeClr>
                </a:solidFill>
                <a:latin typeface="Hiragino Sans W5" panose="020B0400000000000000" pitchFamily="34" charset="-128"/>
                <a:ea typeface="Hiragino Sans W5" panose="020B0400000000000000" pitchFamily="34" charset="-128"/>
              </a:rPr>
              <a:t>丸の内</a:t>
            </a:r>
          </a:p>
        </p:txBody>
      </p:sp>
      <p:sp>
        <p:nvSpPr>
          <p:cNvPr id="58" name="テキスト ボックス 57">
            <a:extLst>
              <a:ext uri="{FF2B5EF4-FFF2-40B4-BE49-F238E27FC236}">
                <a16:creationId xmlns:a16="http://schemas.microsoft.com/office/drawing/2014/main" id="{D41F56CF-C186-68A3-A74D-275F768D3DD4}"/>
              </a:ext>
            </a:extLst>
          </p:cNvPr>
          <p:cNvSpPr txBox="1"/>
          <p:nvPr/>
        </p:nvSpPr>
        <p:spPr>
          <a:xfrm>
            <a:off x="7626193" y="3807231"/>
            <a:ext cx="530915" cy="253916"/>
          </a:xfrm>
          <a:prstGeom prst="rect">
            <a:avLst/>
          </a:prstGeom>
          <a:noFill/>
        </p:spPr>
        <p:txBody>
          <a:bodyPr wrap="none" rtlCol="0">
            <a:spAutoFit/>
          </a:bodyPr>
          <a:lstStyle/>
          <a:p>
            <a:r>
              <a:rPr kumimoji="1" lang="ja-JP" altLang="en-US" sz="1050" spc="300">
                <a:solidFill>
                  <a:schemeClr val="bg1"/>
                </a:solidFill>
                <a:latin typeface="Hiragino Sans W5" panose="020B0400000000000000" pitchFamily="34" charset="-128"/>
                <a:ea typeface="Hiragino Sans W5" panose="020B0400000000000000" pitchFamily="34" charset="-128"/>
              </a:rPr>
              <a:t>汐留</a:t>
            </a:r>
          </a:p>
        </p:txBody>
      </p:sp>
      <p:sp>
        <p:nvSpPr>
          <p:cNvPr id="59" name="テキスト ボックス 58">
            <a:extLst>
              <a:ext uri="{FF2B5EF4-FFF2-40B4-BE49-F238E27FC236}">
                <a16:creationId xmlns:a16="http://schemas.microsoft.com/office/drawing/2014/main" id="{74BCE50D-F069-9E0D-A4AA-1A3D96D59A08}"/>
              </a:ext>
            </a:extLst>
          </p:cNvPr>
          <p:cNvSpPr txBox="1"/>
          <p:nvPr/>
        </p:nvSpPr>
        <p:spPr>
          <a:xfrm>
            <a:off x="5281515" y="5307224"/>
            <a:ext cx="704039" cy="253916"/>
          </a:xfrm>
          <a:prstGeom prst="rect">
            <a:avLst/>
          </a:prstGeom>
          <a:noFill/>
        </p:spPr>
        <p:txBody>
          <a:bodyPr wrap="none" rtlCol="0">
            <a:spAutoFit/>
          </a:bodyPr>
          <a:lstStyle/>
          <a:p>
            <a:r>
              <a:rPr kumimoji="1" lang="ja-JP" altLang="en-US" sz="1050" spc="300">
                <a:solidFill>
                  <a:schemeClr val="bg1"/>
                </a:solidFill>
                <a:latin typeface="Hiragino Sans W5" panose="020B0400000000000000" pitchFamily="34" charset="-128"/>
                <a:ea typeface="Hiragino Sans W5" panose="020B0400000000000000" pitchFamily="34" charset="-128"/>
              </a:rPr>
              <a:t>飯田橋</a:t>
            </a:r>
          </a:p>
        </p:txBody>
      </p:sp>
      <p:sp>
        <p:nvSpPr>
          <p:cNvPr id="60" name="テキスト ボックス 59">
            <a:extLst>
              <a:ext uri="{FF2B5EF4-FFF2-40B4-BE49-F238E27FC236}">
                <a16:creationId xmlns:a16="http://schemas.microsoft.com/office/drawing/2014/main" id="{2BB37812-93FD-8978-49AE-33919CAE00DE}"/>
              </a:ext>
            </a:extLst>
          </p:cNvPr>
          <p:cNvSpPr txBox="1"/>
          <p:nvPr/>
        </p:nvSpPr>
        <p:spPr>
          <a:xfrm>
            <a:off x="7632178" y="5310760"/>
            <a:ext cx="530915" cy="253916"/>
          </a:xfrm>
          <a:prstGeom prst="rect">
            <a:avLst/>
          </a:prstGeom>
          <a:noFill/>
        </p:spPr>
        <p:txBody>
          <a:bodyPr wrap="none" rtlCol="0">
            <a:spAutoFit/>
          </a:bodyPr>
          <a:lstStyle/>
          <a:p>
            <a:r>
              <a:rPr kumimoji="1" lang="ja-JP" altLang="en-US" sz="1050" spc="300">
                <a:solidFill>
                  <a:schemeClr val="bg1"/>
                </a:solidFill>
                <a:latin typeface="Hiragino Sans W5" panose="020B0400000000000000" pitchFamily="34" charset="-128"/>
                <a:ea typeface="Hiragino Sans W5" panose="020B0400000000000000" pitchFamily="34" charset="-128"/>
              </a:rPr>
              <a:t>神田</a:t>
            </a:r>
          </a:p>
        </p:txBody>
      </p:sp>
      <p:sp>
        <p:nvSpPr>
          <p:cNvPr id="61" name="テキスト ボックス 60">
            <a:extLst>
              <a:ext uri="{FF2B5EF4-FFF2-40B4-BE49-F238E27FC236}">
                <a16:creationId xmlns:a16="http://schemas.microsoft.com/office/drawing/2014/main" id="{C7553247-9260-7F4F-C2E8-37BF87A6D567}"/>
              </a:ext>
            </a:extLst>
          </p:cNvPr>
          <p:cNvSpPr txBox="1"/>
          <p:nvPr/>
        </p:nvSpPr>
        <p:spPr>
          <a:xfrm>
            <a:off x="9949771" y="5307224"/>
            <a:ext cx="704039" cy="253916"/>
          </a:xfrm>
          <a:prstGeom prst="rect">
            <a:avLst/>
          </a:prstGeom>
          <a:noFill/>
        </p:spPr>
        <p:txBody>
          <a:bodyPr wrap="none" rtlCol="0">
            <a:spAutoFit/>
          </a:bodyPr>
          <a:lstStyle/>
          <a:p>
            <a:r>
              <a:rPr kumimoji="1" lang="ja-JP" altLang="en-US" sz="1050" spc="300">
                <a:solidFill>
                  <a:schemeClr val="bg1"/>
                </a:solidFill>
                <a:latin typeface="Hiragino Sans W5" panose="020B0400000000000000" pitchFamily="34" charset="-128"/>
                <a:ea typeface="Hiragino Sans W5" panose="020B0400000000000000" pitchFamily="34" charset="-128"/>
              </a:rPr>
              <a:t>日比谷</a:t>
            </a:r>
          </a:p>
        </p:txBody>
      </p:sp>
      <p:sp>
        <p:nvSpPr>
          <p:cNvPr id="62" name="テキスト ボックス 61">
            <a:extLst>
              <a:ext uri="{FF2B5EF4-FFF2-40B4-BE49-F238E27FC236}">
                <a16:creationId xmlns:a16="http://schemas.microsoft.com/office/drawing/2014/main" id="{75644590-67C5-F700-2DFE-CE56DCD7BC1D}"/>
              </a:ext>
            </a:extLst>
          </p:cNvPr>
          <p:cNvSpPr txBox="1"/>
          <p:nvPr/>
        </p:nvSpPr>
        <p:spPr>
          <a:xfrm>
            <a:off x="9949771" y="3801138"/>
            <a:ext cx="704039" cy="253916"/>
          </a:xfrm>
          <a:prstGeom prst="rect">
            <a:avLst/>
          </a:prstGeom>
          <a:noFill/>
        </p:spPr>
        <p:txBody>
          <a:bodyPr wrap="none" rtlCol="0">
            <a:spAutoFit/>
          </a:bodyPr>
          <a:lstStyle/>
          <a:p>
            <a:r>
              <a:rPr kumimoji="1" lang="ja-JP" altLang="en-US" sz="1050" spc="300">
                <a:solidFill>
                  <a:schemeClr val="bg1"/>
                </a:solidFill>
                <a:latin typeface="Hiragino Sans W5" panose="020B0400000000000000" pitchFamily="34" charset="-128"/>
                <a:ea typeface="Hiragino Sans W5" panose="020B0400000000000000" pitchFamily="34" charset="-128"/>
              </a:rPr>
              <a:t>虎ノ門</a:t>
            </a:r>
          </a:p>
        </p:txBody>
      </p:sp>
      <p:sp>
        <p:nvSpPr>
          <p:cNvPr id="63" name="テキスト ボックス 62">
            <a:extLst>
              <a:ext uri="{FF2B5EF4-FFF2-40B4-BE49-F238E27FC236}">
                <a16:creationId xmlns:a16="http://schemas.microsoft.com/office/drawing/2014/main" id="{253D5A16-F914-3AFE-3357-D44796DCAFCD}"/>
              </a:ext>
            </a:extLst>
          </p:cNvPr>
          <p:cNvSpPr txBox="1"/>
          <p:nvPr/>
        </p:nvSpPr>
        <p:spPr>
          <a:xfrm>
            <a:off x="6604734" y="5796676"/>
            <a:ext cx="4069197" cy="65711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b="1" spc="600">
                <a:solidFill>
                  <a:srgbClr val="FE5519"/>
                </a:solidFill>
                <a:latin typeface="Hiragino Sans W7" panose="020B0400000000000000" pitchFamily="34" charset="-128"/>
                <a:ea typeface="Hiragino Sans W7" panose="020B0400000000000000" pitchFamily="34" charset="-128"/>
              </a:rPr>
              <a:t>ユーザー体験型の</a:t>
            </a:r>
            <a:endParaRPr lang="en-US" altLang="ja-JP" b="1" spc="600" dirty="0">
              <a:solidFill>
                <a:srgbClr val="FE5519"/>
              </a:solidFill>
              <a:latin typeface="Hiragino Sans W7" panose="020B0400000000000000" pitchFamily="34" charset="-128"/>
              <a:ea typeface="Hiragino Sans W7" panose="020B0400000000000000" pitchFamily="34" charset="-128"/>
            </a:endParaRPr>
          </a:p>
          <a:p>
            <a:pPr algn="ctr"/>
            <a:r>
              <a:rPr lang="ja-JP" altLang="en-US" b="1" spc="600">
                <a:solidFill>
                  <a:srgbClr val="FE5519"/>
                </a:solidFill>
                <a:latin typeface="Hiragino Sans W7" panose="020B0400000000000000" pitchFamily="34" charset="-128"/>
                <a:ea typeface="Hiragino Sans W7" panose="020B0400000000000000" pitchFamily="34" charset="-128"/>
              </a:rPr>
              <a:t>リアルな接触を仕掛けることができます</a:t>
            </a:r>
            <a:endParaRPr lang="en-US" altLang="ja-JP" b="1" spc="600" dirty="0">
              <a:solidFill>
                <a:srgbClr val="FE5519"/>
              </a:solidFill>
              <a:latin typeface="Hiragino Sans W7" panose="020B0400000000000000" pitchFamily="34" charset="-128"/>
              <a:ea typeface="Hiragino Sans W7" panose="020B0400000000000000" pitchFamily="34" charset="-128"/>
            </a:endParaRPr>
          </a:p>
        </p:txBody>
      </p:sp>
      <p:sp>
        <p:nvSpPr>
          <p:cNvPr id="67" name="角丸四角形 66">
            <a:extLst>
              <a:ext uri="{FF2B5EF4-FFF2-40B4-BE49-F238E27FC236}">
                <a16:creationId xmlns:a16="http://schemas.microsoft.com/office/drawing/2014/main" id="{33E2B0DB-F81A-1DB3-DFA4-B27B2AA140BA}"/>
              </a:ext>
            </a:extLst>
          </p:cNvPr>
          <p:cNvSpPr/>
          <p:nvPr/>
        </p:nvSpPr>
        <p:spPr>
          <a:xfrm>
            <a:off x="923710" y="5981245"/>
            <a:ext cx="2969382" cy="672005"/>
          </a:xfrm>
          <a:prstGeom prst="roundRect">
            <a:avLst>
              <a:gd name="adj" fmla="val 50000"/>
            </a:avLst>
          </a:prstGeom>
          <a:solidFill>
            <a:srgbClr val="1B2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spc="300">
                <a:latin typeface="Hiragino Sans W5" panose="020B0400000000000000" pitchFamily="34" charset="-128"/>
                <a:ea typeface="Hiragino Sans W5" panose="020B0400000000000000" pitchFamily="34" charset="-128"/>
              </a:rPr>
              <a:t>詳細は弊社営業担当まで</a:t>
            </a:r>
          </a:p>
          <a:p>
            <a:pPr algn="ctr"/>
            <a:r>
              <a:rPr kumimoji="1" lang="ja-JP" altLang="en-US" sz="1400" spc="300">
                <a:latin typeface="Hiragino Sans W5" panose="020B0400000000000000" pitchFamily="34" charset="-128"/>
                <a:ea typeface="Hiragino Sans W5" panose="020B0400000000000000" pitchFamily="34" charset="-128"/>
              </a:rPr>
              <a:t>お問い合わせください</a:t>
            </a:r>
            <a:endParaRPr kumimoji="1" lang="ja-JP" altLang="en-US" sz="1600" spc="300">
              <a:latin typeface="Hiragino Sans W5" panose="020B0400000000000000" pitchFamily="34" charset="-128"/>
              <a:ea typeface="Hiragino Sans W5" panose="020B0400000000000000" pitchFamily="34" charset="-128"/>
            </a:endParaRPr>
          </a:p>
        </p:txBody>
      </p:sp>
      <p:pic>
        <p:nvPicPr>
          <p:cNvPr id="21" name="図 20" descr="黒い背景に白い文字がある&#10;&#10;中程度の精度で自動的に生成された説明">
            <a:extLst>
              <a:ext uri="{FF2B5EF4-FFF2-40B4-BE49-F238E27FC236}">
                <a16:creationId xmlns:a16="http://schemas.microsoft.com/office/drawing/2014/main" id="{0FB265B9-7798-963F-3D46-13DED3CB057E}"/>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055621" y="638695"/>
            <a:ext cx="1141144" cy="362238"/>
          </a:xfrm>
          <a:prstGeom prst="rect">
            <a:avLst/>
          </a:prstGeom>
        </p:spPr>
      </p:pic>
      <p:sp>
        <p:nvSpPr>
          <p:cNvPr id="2" name="スライド番号プレースホルダ 3">
            <a:extLst>
              <a:ext uri="{FF2B5EF4-FFF2-40B4-BE49-F238E27FC236}">
                <a16:creationId xmlns:a16="http://schemas.microsoft.com/office/drawing/2014/main" id="{037D7510-0B0E-F1C1-8732-C314CCA0ABF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38</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4" name="テキスト ボックス 3">
            <a:extLst>
              <a:ext uri="{FF2B5EF4-FFF2-40B4-BE49-F238E27FC236}">
                <a16:creationId xmlns:a16="http://schemas.microsoft.com/office/drawing/2014/main" id="{E83D9532-35C3-14F1-32AF-37999A2239F4}"/>
              </a:ext>
            </a:extLst>
          </p:cNvPr>
          <p:cNvSpPr txBox="1"/>
          <p:nvPr/>
        </p:nvSpPr>
        <p:spPr>
          <a:xfrm>
            <a:off x="10370023" y="1626316"/>
            <a:ext cx="449935" cy="338554"/>
          </a:xfrm>
          <a:prstGeom prst="rect">
            <a:avLst/>
          </a:prstGeom>
          <a:noFill/>
          <a:effectLst/>
        </p:spPr>
        <p:txBody>
          <a:bodyPr wrap="square" rtlCol="0">
            <a:spAutoFit/>
          </a:bodyPr>
          <a:lstStyle/>
          <a:p>
            <a:pPr algn="ctr"/>
            <a:r>
              <a:rPr lang="en-US" altLang="ja-JP" sz="1600" b="1" dirty="0">
                <a:solidFill>
                  <a:srgbClr val="FE5519"/>
                </a:solidFill>
                <a:latin typeface="Hiragino Sans W6" panose="020B0400000000000000" pitchFamily="34" charset="-128"/>
                <a:ea typeface="Hiragino Sans W6" panose="020B0400000000000000" pitchFamily="34" charset="-128"/>
              </a:rPr>
              <a:t>〜</a:t>
            </a:r>
          </a:p>
        </p:txBody>
      </p:sp>
      <p:sp>
        <p:nvSpPr>
          <p:cNvPr id="6" name="正方形/長方形 5">
            <a:extLst>
              <a:ext uri="{FF2B5EF4-FFF2-40B4-BE49-F238E27FC236}">
                <a16:creationId xmlns:a16="http://schemas.microsoft.com/office/drawing/2014/main" id="{D69D5E1B-7895-3DAE-48D4-CD416810F42F}"/>
              </a:ext>
            </a:extLst>
          </p:cNvPr>
          <p:cNvSpPr/>
          <p:nvPr/>
        </p:nvSpPr>
        <p:spPr>
          <a:xfrm>
            <a:off x="7783167" y="6444502"/>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April to June 2025 │ </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3408447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駅の天井からぶら下がっている&#10;&#10;低い精度で自動的に生成された説明">
            <a:extLst>
              <a:ext uri="{FF2B5EF4-FFF2-40B4-BE49-F238E27FC236}">
                <a16:creationId xmlns:a16="http://schemas.microsoft.com/office/drawing/2014/main" id="{E4043C37-2574-086D-0143-A97E387C1C5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372256" y="3013004"/>
            <a:ext cx="6819744" cy="3840105"/>
          </a:xfrm>
          <a:prstGeom prst="rect">
            <a:avLst/>
          </a:prstGeom>
        </p:spPr>
      </p:pic>
      <p:pic>
        <p:nvPicPr>
          <p:cNvPr id="45" name="図 44">
            <a:extLst>
              <a:ext uri="{FF2B5EF4-FFF2-40B4-BE49-F238E27FC236}">
                <a16:creationId xmlns:a16="http://schemas.microsoft.com/office/drawing/2014/main" id="{E851D48C-BAD1-A85D-D049-7400E4EA2BE4}"/>
              </a:ext>
            </a:extLst>
          </p:cNvPr>
          <p:cNvPicPr>
            <a:picLocks noChangeAspect="1"/>
          </p:cNvPicPr>
          <p:nvPr/>
        </p:nvPicPr>
        <p:blipFill>
          <a:blip r:embed="rId4"/>
          <a:stretch>
            <a:fillRect/>
          </a:stretch>
        </p:blipFill>
        <p:spPr>
          <a:xfrm>
            <a:off x="-1" y="-1"/>
            <a:ext cx="5375896" cy="6861600"/>
          </a:xfrm>
          <a:prstGeom prst="rect">
            <a:avLst/>
          </a:prstGeom>
        </p:spPr>
      </p:pic>
      <p:sp>
        <p:nvSpPr>
          <p:cNvPr id="8" name="テキスト ボックス 7">
            <a:extLst>
              <a:ext uri="{FF2B5EF4-FFF2-40B4-BE49-F238E27FC236}">
                <a16:creationId xmlns:a16="http://schemas.microsoft.com/office/drawing/2014/main" id="{0A88B514-626F-ECD1-A11E-326F8EF1DD47}"/>
              </a:ext>
            </a:extLst>
          </p:cNvPr>
          <p:cNvSpPr txBox="1"/>
          <p:nvPr/>
        </p:nvSpPr>
        <p:spPr>
          <a:xfrm>
            <a:off x="112176" y="264744"/>
            <a:ext cx="6093618" cy="2557688"/>
          </a:xfrm>
          <a:prstGeom prst="rect">
            <a:avLst/>
          </a:prstGeom>
          <a:noFill/>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OPTION</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MENU</a:t>
            </a:r>
          </a:p>
        </p:txBody>
      </p:sp>
      <p:pic>
        <p:nvPicPr>
          <p:cNvPr id="66" name="図 65">
            <a:extLst>
              <a:ext uri="{FF2B5EF4-FFF2-40B4-BE49-F238E27FC236}">
                <a16:creationId xmlns:a16="http://schemas.microsoft.com/office/drawing/2014/main" id="{FB90DCC0-6363-ED62-8DF4-E91E2D11D7A4}"/>
              </a:ext>
            </a:extLst>
          </p:cNvPr>
          <p:cNvPicPr>
            <a:picLocks noChangeAspect="1"/>
          </p:cNvPicPr>
          <p:nvPr/>
        </p:nvPicPr>
        <p:blipFill>
          <a:blip r:embed="rId5"/>
          <a:stretch>
            <a:fillRect/>
          </a:stretch>
        </p:blipFill>
        <p:spPr>
          <a:xfrm>
            <a:off x="2212948" y="365125"/>
            <a:ext cx="12700" cy="190500"/>
          </a:xfrm>
          <a:prstGeom prst="rect">
            <a:avLst/>
          </a:prstGeom>
        </p:spPr>
      </p:pic>
      <p:sp>
        <p:nvSpPr>
          <p:cNvPr id="11" name="テキスト ボックス 10">
            <a:extLst>
              <a:ext uri="{FF2B5EF4-FFF2-40B4-BE49-F238E27FC236}">
                <a16:creationId xmlns:a16="http://schemas.microsoft.com/office/drawing/2014/main" id="{787095FD-2C78-00AA-5B69-61B4FA4A8D1E}"/>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店舗ジャックプラン</a:t>
            </a:r>
          </a:p>
        </p:txBody>
      </p:sp>
      <p:pic>
        <p:nvPicPr>
          <p:cNvPr id="12" name="図 11" descr="テキスト&#10;&#10;自動的に生成された説明">
            <a:extLst>
              <a:ext uri="{FF2B5EF4-FFF2-40B4-BE49-F238E27FC236}">
                <a16:creationId xmlns:a16="http://schemas.microsoft.com/office/drawing/2014/main" id="{158D1FA1-A875-731F-1624-90A8B3F86D2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pic>
        <p:nvPicPr>
          <p:cNvPr id="4" name="図 3">
            <a:extLst>
              <a:ext uri="{FF2B5EF4-FFF2-40B4-BE49-F238E27FC236}">
                <a16:creationId xmlns:a16="http://schemas.microsoft.com/office/drawing/2014/main" id="{8D99650E-1188-4B36-686A-2F3B03D92D4F}"/>
              </a:ext>
            </a:extLst>
          </p:cNvPr>
          <p:cNvPicPr>
            <a:picLocks noChangeAspect="1"/>
          </p:cNvPicPr>
          <p:nvPr/>
        </p:nvPicPr>
        <p:blipFill>
          <a:blip r:embed="rId7"/>
          <a:stretch>
            <a:fillRect/>
          </a:stretch>
        </p:blipFill>
        <p:spPr>
          <a:xfrm>
            <a:off x="573701" y="2493259"/>
            <a:ext cx="3349794" cy="1407695"/>
          </a:xfrm>
          <a:prstGeom prst="rect">
            <a:avLst/>
          </a:prstGeom>
        </p:spPr>
      </p:pic>
      <p:sp>
        <p:nvSpPr>
          <p:cNvPr id="22" name="テキスト ボックス 21">
            <a:extLst>
              <a:ext uri="{FF2B5EF4-FFF2-40B4-BE49-F238E27FC236}">
                <a16:creationId xmlns:a16="http://schemas.microsoft.com/office/drawing/2014/main" id="{3DBD9F27-5F13-B890-45AE-30C27BD6FF78}"/>
              </a:ext>
            </a:extLst>
          </p:cNvPr>
          <p:cNvSpPr txBox="1"/>
          <p:nvPr/>
        </p:nvSpPr>
        <p:spPr>
          <a:xfrm>
            <a:off x="736639" y="3338843"/>
            <a:ext cx="1255315" cy="261610"/>
          </a:xfrm>
          <a:prstGeom prst="rect">
            <a:avLst/>
          </a:prstGeom>
          <a:noFill/>
        </p:spPr>
        <p:txBody>
          <a:bodyPr wrap="square" rtlCol="0">
            <a:spAutoFit/>
          </a:bodyPr>
          <a:lstStyle/>
          <a:p>
            <a:pPr algn="dist"/>
            <a:r>
              <a:rPr lang="ja-JP" altLang="en-US" sz="1100" b="1">
                <a:solidFill>
                  <a:schemeClr val="bg1"/>
                </a:solidFill>
                <a:latin typeface="Hiragino Sans W6" panose="020B0400000000000000" pitchFamily="34" charset="-128"/>
                <a:ea typeface="Hiragino Sans W6" panose="020B0400000000000000" pitchFamily="34" charset="-128"/>
              </a:rPr>
              <a:t>実施内容</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46" name="テキスト ボックス 45">
            <a:extLst>
              <a:ext uri="{FF2B5EF4-FFF2-40B4-BE49-F238E27FC236}">
                <a16:creationId xmlns:a16="http://schemas.microsoft.com/office/drawing/2014/main" id="{3CCD5FFE-3A7D-4410-41B8-5D33453CB933}"/>
              </a:ext>
            </a:extLst>
          </p:cNvPr>
          <p:cNvSpPr txBox="1"/>
          <p:nvPr/>
        </p:nvSpPr>
        <p:spPr>
          <a:xfrm>
            <a:off x="2113509" y="3343058"/>
            <a:ext cx="3798768" cy="799771"/>
          </a:xfrm>
          <a:prstGeom prst="rect">
            <a:avLst/>
          </a:prstGeom>
          <a:noFill/>
        </p:spPr>
        <p:txBody>
          <a:bodyPr wrap="square" lIns="0" tIns="0" rIns="0" bIns="0" rtlCol="0">
            <a:spAutoFit/>
          </a:bodyPr>
          <a:lstStyle/>
          <a:p>
            <a:pPr>
              <a:lnSpc>
                <a:spcPct val="110000"/>
              </a:lnSpc>
            </a:pPr>
            <a:r>
              <a:rPr lang="ja-JP" altLang="en-US" sz="1200" b="1">
                <a:solidFill>
                  <a:schemeClr val="bg1"/>
                </a:solidFill>
                <a:latin typeface="Hiragino Sans W6" panose="020B0400000000000000" pitchFamily="34" charset="-128"/>
                <a:ea typeface="Hiragino Sans W6" panose="020B0400000000000000" pitchFamily="34" charset="-128"/>
              </a:rPr>
              <a:t>壁面・灰皿ラッピング</a:t>
            </a:r>
            <a:endParaRPr lang="en-US" altLang="ja-JP" sz="1200" b="1" dirty="0">
              <a:solidFill>
                <a:schemeClr val="bg1"/>
              </a:solidFill>
              <a:latin typeface="Hiragino Sans W6" panose="020B0400000000000000" pitchFamily="34" charset="-128"/>
              <a:ea typeface="Hiragino Sans W6" panose="020B0400000000000000" pitchFamily="34" charset="-128"/>
            </a:endParaRPr>
          </a:p>
          <a:p>
            <a:pPr>
              <a:lnSpc>
                <a:spcPct val="110000"/>
              </a:lnSpc>
            </a:pPr>
            <a:r>
              <a:rPr lang="ja-JP" altLang="en-US" sz="1200" b="1">
                <a:solidFill>
                  <a:schemeClr val="bg1"/>
                </a:solidFill>
                <a:latin typeface="Hiragino Sans W6" panose="020B0400000000000000" pitchFamily="34" charset="-128"/>
                <a:ea typeface="Hiragino Sans W6" panose="020B0400000000000000" pitchFamily="34" charset="-128"/>
              </a:rPr>
              <a:t>店舗内サイネージ独占放映</a:t>
            </a:r>
            <a:endParaRPr lang="en-US" altLang="ja-JP" sz="1100" b="1" dirty="0">
              <a:solidFill>
                <a:schemeClr val="bg1"/>
              </a:solidFill>
              <a:latin typeface="Hiragino Sans W6" panose="020B0400000000000000" pitchFamily="34" charset="-128"/>
              <a:ea typeface="Hiragino Sans W6" panose="020B0400000000000000" pitchFamily="34" charset="-128"/>
            </a:endParaRPr>
          </a:p>
          <a:p>
            <a:pPr>
              <a:lnSpc>
                <a:spcPct val="110000"/>
              </a:lnSpc>
            </a:pPr>
            <a:r>
              <a:rPr lang="ja-JP" altLang="en-US" sz="1200" b="1">
                <a:solidFill>
                  <a:schemeClr val="bg1"/>
                </a:solidFill>
                <a:latin typeface="Hiragino Sans W6" panose="020B0400000000000000" pitchFamily="34" charset="-128"/>
                <a:ea typeface="Hiragino Sans W6" panose="020B0400000000000000" pitchFamily="34" charset="-128"/>
              </a:rPr>
              <a:t>什器設置</a:t>
            </a:r>
            <a:endParaRPr lang="en-US" altLang="ja-JP" sz="1200" b="1" dirty="0">
              <a:solidFill>
                <a:schemeClr val="bg1"/>
              </a:solidFill>
              <a:latin typeface="Hiragino Sans W6" panose="020B0400000000000000" pitchFamily="34" charset="-128"/>
              <a:ea typeface="Hiragino Sans W6" panose="020B0400000000000000" pitchFamily="34" charset="-128"/>
            </a:endParaRPr>
          </a:p>
          <a:p>
            <a:pPr>
              <a:lnSpc>
                <a:spcPct val="110000"/>
              </a:lnSpc>
            </a:pPr>
            <a:r>
              <a:rPr lang="en" altLang="ja-JP" sz="1200" b="1" dirty="0">
                <a:solidFill>
                  <a:schemeClr val="bg1"/>
                </a:solidFill>
                <a:latin typeface="Hiragino Sans W6" panose="020B0400000000000000" pitchFamily="34" charset="-128"/>
                <a:ea typeface="Hiragino Sans W6" panose="020B0400000000000000" pitchFamily="34" charset="-128"/>
              </a:rPr>
              <a:t>BGM</a:t>
            </a:r>
            <a:r>
              <a:rPr lang="ja-JP" altLang="en-US" sz="1200" b="1">
                <a:solidFill>
                  <a:schemeClr val="bg1"/>
                </a:solidFill>
                <a:latin typeface="Hiragino Sans W6" panose="020B0400000000000000" pitchFamily="34" charset="-128"/>
                <a:ea typeface="Hiragino Sans W6" panose="020B0400000000000000" pitchFamily="34" charset="-128"/>
              </a:rPr>
              <a:t>放送　</a:t>
            </a:r>
            <a:r>
              <a:rPr lang="en-US" altLang="ja-JP" sz="1200" b="1" dirty="0" err="1">
                <a:solidFill>
                  <a:schemeClr val="bg1"/>
                </a:solidFill>
                <a:latin typeface="Hiragino Sans W6" panose="020B0400000000000000" pitchFamily="34" charset="-128"/>
                <a:ea typeface="Hiragino Sans W6" panose="020B0400000000000000" pitchFamily="34" charset="-128"/>
              </a:rPr>
              <a:t>etc</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139" name="テキスト ボックス 138">
            <a:extLst>
              <a:ext uri="{FF2B5EF4-FFF2-40B4-BE49-F238E27FC236}">
                <a16:creationId xmlns:a16="http://schemas.microsoft.com/office/drawing/2014/main" id="{EF9C8B25-D368-FB1E-F545-694DFAA718BC}"/>
              </a:ext>
            </a:extLst>
          </p:cNvPr>
          <p:cNvSpPr txBox="1"/>
          <p:nvPr/>
        </p:nvSpPr>
        <p:spPr>
          <a:xfrm>
            <a:off x="1950903" y="3407841"/>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17" name="テキスト ボックス 16">
            <a:extLst>
              <a:ext uri="{FF2B5EF4-FFF2-40B4-BE49-F238E27FC236}">
                <a16:creationId xmlns:a16="http://schemas.microsoft.com/office/drawing/2014/main" id="{26C0884F-41A5-0B10-D8AE-1FA0874B4A76}"/>
              </a:ext>
            </a:extLst>
          </p:cNvPr>
          <p:cNvSpPr txBox="1"/>
          <p:nvPr/>
        </p:nvSpPr>
        <p:spPr>
          <a:xfrm>
            <a:off x="736639" y="4966737"/>
            <a:ext cx="1237943"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申込期限</a:t>
            </a:r>
          </a:p>
        </p:txBody>
      </p:sp>
      <p:sp>
        <p:nvSpPr>
          <p:cNvPr id="18" name="テキスト ボックス 17">
            <a:extLst>
              <a:ext uri="{FF2B5EF4-FFF2-40B4-BE49-F238E27FC236}">
                <a16:creationId xmlns:a16="http://schemas.microsoft.com/office/drawing/2014/main" id="{10F57CF9-B199-898F-C7A4-12E840D48E56}"/>
              </a:ext>
            </a:extLst>
          </p:cNvPr>
          <p:cNvSpPr txBox="1"/>
          <p:nvPr/>
        </p:nvSpPr>
        <p:spPr>
          <a:xfrm>
            <a:off x="1950903" y="5014869"/>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0" name="テキスト ボックス 19">
            <a:extLst>
              <a:ext uri="{FF2B5EF4-FFF2-40B4-BE49-F238E27FC236}">
                <a16:creationId xmlns:a16="http://schemas.microsoft.com/office/drawing/2014/main" id="{6E8BE020-2D9C-2F17-70C8-EA0BF4447025}"/>
              </a:ext>
            </a:extLst>
          </p:cNvPr>
          <p:cNvSpPr txBox="1"/>
          <p:nvPr/>
        </p:nvSpPr>
        <p:spPr>
          <a:xfrm>
            <a:off x="2113509" y="5008290"/>
            <a:ext cx="2884492" cy="190373"/>
          </a:xfrm>
          <a:prstGeom prst="rect">
            <a:avLst/>
          </a:prstGeom>
          <a:noFill/>
        </p:spPr>
        <p:txBody>
          <a:bodyPr wrap="square" lIns="0" tIns="0" rIns="0" bIns="0" rtlCol="0">
            <a:spAutoFit/>
          </a:bodyPr>
          <a:lstStyle/>
          <a:p>
            <a:pPr>
              <a:lnSpc>
                <a:spcPct val="110000"/>
              </a:lnSpc>
            </a:pPr>
            <a:r>
              <a:rPr kumimoji="1" lang="en-US" altLang="ja-JP" sz="1200" b="1" dirty="0">
                <a:solidFill>
                  <a:schemeClr val="bg1"/>
                </a:solidFill>
                <a:latin typeface="Hiragino Sans W6" panose="020B0400000000000000" pitchFamily="34" charset="-128"/>
                <a:ea typeface="Hiragino Sans W6" panose="020B0400000000000000" pitchFamily="34" charset="-128"/>
              </a:rPr>
              <a:t>30</a:t>
            </a:r>
            <a:r>
              <a:rPr kumimoji="1" lang="ja-JP" altLang="en-US" sz="1200" b="1">
                <a:solidFill>
                  <a:schemeClr val="bg1"/>
                </a:solidFill>
                <a:latin typeface="Hiragino Sans W6" panose="020B0400000000000000" pitchFamily="34" charset="-128"/>
                <a:ea typeface="Hiragino Sans W6" panose="020B0400000000000000" pitchFamily="34" charset="-128"/>
              </a:rPr>
              <a:t>営業日前 </a:t>
            </a:r>
            <a:r>
              <a:rPr kumimoji="1" lang="en-US" altLang="ja-JP" sz="1200" b="1" dirty="0">
                <a:solidFill>
                  <a:schemeClr val="bg1"/>
                </a:solidFill>
                <a:latin typeface="Hiragino Sans W6" panose="020B0400000000000000" pitchFamily="34" charset="-128"/>
                <a:ea typeface="Hiragino Sans W6" panose="020B0400000000000000" pitchFamily="34" charset="-128"/>
              </a:rPr>
              <a:t>18:00</a:t>
            </a:r>
            <a:r>
              <a:rPr kumimoji="1" lang="ja-JP" altLang="en-US" sz="1200" b="1">
                <a:solidFill>
                  <a:schemeClr val="bg1"/>
                </a:solidFill>
                <a:latin typeface="Hiragino Sans W6" panose="020B0400000000000000" pitchFamily="34" charset="-128"/>
                <a:ea typeface="Hiragino Sans W6" panose="020B0400000000000000" pitchFamily="34" charset="-128"/>
              </a:rPr>
              <a:t>まで</a:t>
            </a:r>
            <a:endParaRPr kumimoji="1" lang="en-US" altLang="ja-JP" sz="1200" b="1" dirty="0">
              <a:solidFill>
                <a:schemeClr val="bg1"/>
              </a:solidFill>
              <a:latin typeface="Hiragino Sans W6" panose="020B0400000000000000" pitchFamily="34" charset="-128"/>
              <a:ea typeface="Hiragino Sans W6" panose="020B0400000000000000" pitchFamily="34" charset="-128"/>
            </a:endParaRPr>
          </a:p>
        </p:txBody>
      </p:sp>
      <p:sp>
        <p:nvSpPr>
          <p:cNvPr id="80" name="テキスト ボックス 79">
            <a:extLst>
              <a:ext uri="{FF2B5EF4-FFF2-40B4-BE49-F238E27FC236}">
                <a16:creationId xmlns:a16="http://schemas.microsoft.com/office/drawing/2014/main" id="{6FD0D50D-C0E9-5546-E151-FA1C20E07E19}"/>
              </a:ext>
            </a:extLst>
          </p:cNvPr>
          <p:cNvSpPr txBox="1"/>
          <p:nvPr/>
        </p:nvSpPr>
        <p:spPr>
          <a:xfrm>
            <a:off x="736639" y="4233684"/>
            <a:ext cx="1237943"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実施期間</a:t>
            </a:r>
          </a:p>
        </p:txBody>
      </p:sp>
      <p:sp>
        <p:nvSpPr>
          <p:cNvPr id="81" name="テキスト ボックス 80">
            <a:extLst>
              <a:ext uri="{FF2B5EF4-FFF2-40B4-BE49-F238E27FC236}">
                <a16:creationId xmlns:a16="http://schemas.microsoft.com/office/drawing/2014/main" id="{A97EFA22-BFEF-1F04-D933-ECCA85C29777}"/>
              </a:ext>
            </a:extLst>
          </p:cNvPr>
          <p:cNvSpPr txBox="1"/>
          <p:nvPr/>
        </p:nvSpPr>
        <p:spPr>
          <a:xfrm>
            <a:off x="1950903" y="4281815"/>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82" name="テキスト ボックス 81">
            <a:extLst>
              <a:ext uri="{FF2B5EF4-FFF2-40B4-BE49-F238E27FC236}">
                <a16:creationId xmlns:a16="http://schemas.microsoft.com/office/drawing/2014/main" id="{EF05A5D7-5CD6-B887-6E4E-85DA62237D8C}"/>
              </a:ext>
            </a:extLst>
          </p:cNvPr>
          <p:cNvSpPr txBox="1"/>
          <p:nvPr/>
        </p:nvSpPr>
        <p:spPr>
          <a:xfrm>
            <a:off x="2113509" y="4265565"/>
            <a:ext cx="3787179" cy="190373"/>
          </a:xfrm>
          <a:prstGeom prst="rect">
            <a:avLst/>
          </a:prstGeom>
          <a:noFill/>
        </p:spPr>
        <p:txBody>
          <a:bodyPr wrap="square" lIns="0" tIns="0" rIns="0" bIns="0" rtlCol="0">
            <a:spAutoFit/>
          </a:bodyPr>
          <a:lstStyle/>
          <a:p>
            <a:pPr>
              <a:lnSpc>
                <a:spcPct val="110000"/>
              </a:lnSpc>
              <a:tabLst>
                <a:tab pos="2078038" algn="l"/>
              </a:tabLst>
            </a:pPr>
            <a:r>
              <a:rPr kumimoji="1" lang="en-US" altLang="ja-JP" sz="1200" b="1" dirty="0">
                <a:solidFill>
                  <a:schemeClr val="bg1"/>
                </a:solidFill>
                <a:latin typeface="Hiragino Sans W6" panose="020B0400000000000000" pitchFamily="34" charset="-128"/>
                <a:ea typeface="Hiragino Sans W6" panose="020B0400000000000000" pitchFamily="34" charset="-128"/>
              </a:rPr>
              <a:t>2</a:t>
            </a:r>
            <a:r>
              <a:rPr kumimoji="1" lang="ja-JP" altLang="en-US" sz="1200" b="1">
                <a:solidFill>
                  <a:schemeClr val="bg1"/>
                </a:solidFill>
                <a:latin typeface="Hiragino Sans W6" panose="020B0400000000000000" pitchFamily="34" charset="-128"/>
                <a:ea typeface="Hiragino Sans W6" panose="020B0400000000000000" pitchFamily="34" charset="-128"/>
              </a:rPr>
              <a:t>週間</a:t>
            </a:r>
            <a:r>
              <a:rPr lang="ja-JP" altLang="en-US" sz="1200" b="1">
                <a:solidFill>
                  <a:schemeClr val="bg1"/>
                </a:solidFill>
                <a:latin typeface="Hiragino Sans W6" panose="020B0400000000000000" pitchFamily="34" charset="-128"/>
                <a:ea typeface="Hiragino Sans W6" panose="020B0400000000000000" pitchFamily="34" charset="-128"/>
              </a:rPr>
              <a:t> または </a:t>
            </a:r>
            <a:r>
              <a:rPr kumimoji="1" lang="en-US" altLang="ja-JP" sz="1200" b="1" dirty="0">
                <a:solidFill>
                  <a:schemeClr val="bg1"/>
                </a:solidFill>
                <a:latin typeface="Hiragino Sans W6" panose="020B0400000000000000" pitchFamily="34" charset="-128"/>
                <a:ea typeface="Hiragino Sans W6" panose="020B0400000000000000" pitchFamily="34" charset="-128"/>
              </a:rPr>
              <a:t>4</a:t>
            </a:r>
            <a:r>
              <a:rPr kumimoji="1" lang="ja-JP" altLang="en-US" sz="1200" b="1">
                <a:solidFill>
                  <a:schemeClr val="bg1"/>
                </a:solidFill>
                <a:latin typeface="Hiragino Sans W6" panose="020B0400000000000000" pitchFamily="34" charset="-128"/>
                <a:ea typeface="Hiragino Sans W6" panose="020B0400000000000000" pitchFamily="34" charset="-128"/>
              </a:rPr>
              <a:t>週間</a:t>
            </a:r>
            <a:endParaRPr kumimoji="1" lang="en-US" altLang="ja-JP" sz="1200" b="1" dirty="0">
              <a:solidFill>
                <a:schemeClr val="bg1"/>
              </a:solidFill>
              <a:latin typeface="Hiragino Sans W6" panose="020B0400000000000000" pitchFamily="34" charset="-128"/>
              <a:ea typeface="Hiragino Sans W6" panose="020B0400000000000000" pitchFamily="34" charset="-128"/>
            </a:endParaRPr>
          </a:p>
        </p:txBody>
      </p:sp>
      <p:sp>
        <p:nvSpPr>
          <p:cNvPr id="78" name="テキスト ボックス 77">
            <a:extLst>
              <a:ext uri="{FF2B5EF4-FFF2-40B4-BE49-F238E27FC236}">
                <a16:creationId xmlns:a16="http://schemas.microsoft.com/office/drawing/2014/main" id="{820F1DE8-9E94-572F-4F9D-06D430C481B6}"/>
              </a:ext>
            </a:extLst>
          </p:cNvPr>
          <p:cNvSpPr txBox="1"/>
          <p:nvPr/>
        </p:nvSpPr>
        <p:spPr>
          <a:xfrm>
            <a:off x="702512" y="170125"/>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REAL PROMOTION</a:t>
            </a:r>
          </a:p>
        </p:txBody>
      </p:sp>
      <p:sp>
        <p:nvSpPr>
          <p:cNvPr id="71" name="テキスト ボックス 70">
            <a:extLst>
              <a:ext uri="{FF2B5EF4-FFF2-40B4-BE49-F238E27FC236}">
                <a16:creationId xmlns:a16="http://schemas.microsoft.com/office/drawing/2014/main" id="{84EBFF1D-63AB-6AE0-2046-9A2F2D6FE16C}"/>
              </a:ext>
            </a:extLst>
          </p:cNvPr>
          <p:cNvSpPr txBox="1"/>
          <p:nvPr/>
        </p:nvSpPr>
        <p:spPr>
          <a:xfrm>
            <a:off x="702512" y="1055130"/>
            <a:ext cx="4876996" cy="1196931"/>
          </a:xfrm>
          <a:prstGeom prst="rect">
            <a:avLst/>
          </a:prstGeom>
          <a:noFill/>
          <a:effectLst/>
        </p:spPr>
        <p:txBody>
          <a:bodyPr wrap="square" rtlCol="0">
            <a:spAutoFit/>
          </a:bodyPr>
          <a:lstStyle/>
          <a:p>
            <a:pPr>
              <a:lnSpc>
                <a:spcPct val="120000"/>
              </a:lnSpc>
              <a:spcBef>
                <a:spcPts val="100"/>
              </a:spcBef>
            </a:pPr>
            <a:r>
              <a:rPr lang="ja-JP" altLang="en-US" sz="2000" spc="80">
                <a:solidFill>
                  <a:schemeClr val="bg1"/>
                </a:solidFill>
                <a:latin typeface="Hiragino Sans W5" panose="020B0400000000000000" pitchFamily="34" charset="-128"/>
                <a:ea typeface="Hiragino Sans W5" panose="020B0400000000000000" pitchFamily="34" charset="-128"/>
              </a:rPr>
              <a:t>丸の内・有楽町エリアにある</a:t>
            </a:r>
            <a:endParaRPr lang="en-US" altLang="ja-JP" sz="2000" spc="80" dirty="0">
              <a:solidFill>
                <a:schemeClr val="bg1"/>
              </a:solidFill>
              <a:latin typeface="Hiragino Sans W5" panose="020B0400000000000000" pitchFamily="34" charset="-128"/>
              <a:ea typeface="Hiragino Sans W5" panose="020B0400000000000000" pitchFamily="34" charset="-128"/>
            </a:endParaRPr>
          </a:p>
          <a:p>
            <a:pPr>
              <a:lnSpc>
                <a:spcPct val="120000"/>
              </a:lnSpc>
              <a:spcBef>
                <a:spcPts val="100"/>
              </a:spcBef>
            </a:pPr>
            <a:r>
              <a:rPr lang="en-US" altLang="ja-JP" sz="2000" spc="80" dirty="0">
                <a:solidFill>
                  <a:schemeClr val="bg1"/>
                </a:solidFill>
                <a:latin typeface="Hiragino Sans W5" panose="020B0400000000000000" pitchFamily="34" charset="-128"/>
                <a:ea typeface="Hiragino Sans W5" panose="020B0400000000000000" pitchFamily="34" charset="-128"/>
              </a:rPr>
              <a:t>『THE TOBACCO 2:50.76』</a:t>
            </a:r>
            <a:r>
              <a:rPr lang="ja-JP" altLang="en-US" sz="2000" spc="80">
                <a:solidFill>
                  <a:schemeClr val="bg1"/>
                </a:solidFill>
                <a:latin typeface="Hiragino Sans W5" panose="020B0400000000000000" pitchFamily="34" charset="-128"/>
                <a:ea typeface="Hiragino Sans W5" panose="020B0400000000000000" pitchFamily="34" charset="-128"/>
              </a:rPr>
              <a:t>を</a:t>
            </a:r>
            <a:endParaRPr lang="en-US" altLang="ja-JP" sz="2000" spc="80" dirty="0">
              <a:solidFill>
                <a:schemeClr val="bg1"/>
              </a:solidFill>
              <a:latin typeface="Hiragino Sans W5" panose="020B0400000000000000" pitchFamily="34" charset="-128"/>
              <a:ea typeface="Hiragino Sans W5" panose="020B0400000000000000" pitchFamily="34" charset="-128"/>
            </a:endParaRPr>
          </a:p>
          <a:p>
            <a:pPr>
              <a:lnSpc>
                <a:spcPct val="120000"/>
              </a:lnSpc>
              <a:spcBef>
                <a:spcPts val="100"/>
              </a:spcBef>
            </a:pPr>
            <a:r>
              <a:rPr lang="ja-JP" altLang="en-US" sz="2000" spc="80">
                <a:solidFill>
                  <a:schemeClr val="bg1"/>
                </a:solidFill>
                <a:latin typeface="Hiragino Sans W5" panose="020B0400000000000000" pitchFamily="34" charset="-128"/>
                <a:ea typeface="Hiragino Sans W5" panose="020B0400000000000000" pitchFamily="34" charset="-128"/>
              </a:rPr>
              <a:t>ジャック可能な特別施策</a:t>
            </a:r>
            <a:endParaRPr lang="en-US" altLang="ja-JP" sz="2000" spc="80" dirty="0">
              <a:solidFill>
                <a:schemeClr val="bg1"/>
              </a:solidFill>
              <a:latin typeface="Hiragino Sans W5" panose="020B0400000000000000" pitchFamily="34" charset="-128"/>
              <a:ea typeface="Hiragino Sans W5" panose="020B0400000000000000" pitchFamily="34" charset="-128"/>
            </a:endParaRPr>
          </a:p>
        </p:txBody>
      </p:sp>
      <p:pic>
        <p:nvPicPr>
          <p:cNvPr id="1026" name="Picture 2">
            <a:extLst>
              <a:ext uri="{FF2B5EF4-FFF2-40B4-BE49-F238E27FC236}">
                <a16:creationId xmlns:a16="http://schemas.microsoft.com/office/drawing/2014/main" id="{81112C2F-D0CD-0E67-FD54-E8264AEE8B4A}"/>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l="-125" r="-1"/>
          <a:stretch/>
        </p:blipFill>
        <p:spPr bwMode="auto">
          <a:xfrm>
            <a:off x="5372257" y="0"/>
            <a:ext cx="6819743" cy="3013964"/>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7827FF09-AA8D-F901-8C5D-988DA50C8362}"/>
              </a:ext>
            </a:extLst>
          </p:cNvPr>
          <p:cNvSpPr txBox="1"/>
          <p:nvPr/>
        </p:nvSpPr>
        <p:spPr>
          <a:xfrm>
            <a:off x="2113509" y="2858816"/>
            <a:ext cx="3158734" cy="546881"/>
          </a:xfrm>
          <a:prstGeom prst="rect">
            <a:avLst/>
          </a:prstGeom>
          <a:noFill/>
        </p:spPr>
        <p:txBody>
          <a:bodyPr wrap="square" lIns="0" tIns="0" rIns="0" bIns="0" rtlCol="0">
            <a:spAutoFit/>
          </a:bodyPr>
          <a:lstStyle/>
          <a:p>
            <a:pPr>
              <a:lnSpc>
                <a:spcPct val="110000"/>
              </a:lnSpc>
            </a:pPr>
            <a:r>
              <a:rPr kumimoji="1" lang="en" altLang="ja-JP" sz="1100" b="1" dirty="0">
                <a:solidFill>
                  <a:schemeClr val="bg1"/>
                </a:solidFill>
                <a:latin typeface="Hiragino Sans W6" panose="020B0400000000000000" pitchFamily="34" charset="-128"/>
                <a:ea typeface="Hiragino Sans W6" panose="020B0400000000000000" pitchFamily="34" charset="-128"/>
              </a:rPr>
              <a:t>THE TOBACCO 2:50.76</a:t>
            </a:r>
          </a:p>
          <a:p>
            <a:pPr>
              <a:lnSpc>
                <a:spcPct val="110000"/>
              </a:lnSpc>
            </a:pPr>
            <a:r>
              <a:rPr kumimoji="1" lang="en-US" altLang="ja-JP" sz="1100" b="1" dirty="0">
                <a:solidFill>
                  <a:schemeClr val="bg1"/>
                </a:solidFill>
                <a:latin typeface="Hiragino Sans W6" panose="020B0400000000000000" pitchFamily="34" charset="-128"/>
                <a:ea typeface="Hiragino Sans W6" panose="020B0400000000000000" pitchFamily="34" charset="-128"/>
              </a:rPr>
              <a:t>(</a:t>
            </a:r>
            <a:r>
              <a:rPr kumimoji="1" lang="ja-JP" altLang="en-US" sz="1100" b="1">
                <a:solidFill>
                  <a:schemeClr val="bg1"/>
                </a:solidFill>
                <a:latin typeface="Hiragino Sans W6" panose="020B0400000000000000" pitchFamily="34" charset="-128"/>
                <a:ea typeface="Hiragino Sans W6" panose="020B0400000000000000" pitchFamily="34" charset="-128"/>
              </a:rPr>
              <a:t>東京都千代田区丸の内</a:t>
            </a:r>
            <a:r>
              <a:rPr kumimoji="1" lang="en-US" altLang="ja-JP" sz="1100" b="1" dirty="0">
                <a:solidFill>
                  <a:schemeClr val="bg1"/>
                </a:solidFill>
                <a:latin typeface="Hiragino Sans W6" panose="020B0400000000000000" pitchFamily="34" charset="-128"/>
                <a:ea typeface="Hiragino Sans W6" panose="020B0400000000000000" pitchFamily="34" charset="-128"/>
              </a:rPr>
              <a:t>3-</a:t>
            </a:r>
            <a:r>
              <a:rPr lang="en-US" altLang="ja-JP" sz="1100" b="1" dirty="0">
                <a:solidFill>
                  <a:schemeClr val="bg1"/>
                </a:solidFill>
                <a:latin typeface="Hiragino Sans W6" panose="020B0400000000000000" pitchFamily="34" charset="-128"/>
                <a:ea typeface="Hiragino Sans W6" panose="020B0400000000000000" pitchFamily="34" charset="-128"/>
              </a:rPr>
              <a:t>7-</a:t>
            </a:r>
            <a:r>
              <a:rPr kumimoji="1" lang="en-US" altLang="ja-JP" sz="1100" b="1" dirty="0">
                <a:solidFill>
                  <a:schemeClr val="bg1"/>
                </a:solidFill>
                <a:latin typeface="Hiragino Sans W6" panose="020B0400000000000000" pitchFamily="34" charset="-128"/>
                <a:ea typeface="Hiragino Sans W6" panose="020B0400000000000000" pitchFamily="34" charset="-128"/>
              </a:rPr>
              <a:t>15)</a:t>
            </a:r>
            <a:endParaRPr kumimoji="1" lang="en" altLang="ja-JP" sz="1100" b="1" dirty="0">
              <a:solidFill>
                <a:schemeClr val="bg1"/>
              </a:solidFill>
              <a:latin typeface="Hiragino Sans W6" panose="020B0400000000000000" pitchFamily="34" charset="-128"/>
              <a:ea typeface="Hiragino Sans W6" panose="020B0400000000000000" pitchFamily="34" charset="-128"/>
            </a:endParaRPr>
          </a:p>
          <a:p>
            <a:pPr>
              <a:lnSpc>
                <a:spcPct val="110000"/>
              </a:lnSpc>
            </a:pP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25" name="テキスト ボックス 24">
            <a:extLst>
              <a:ext uri="{FF2B5EF4-FFF2-40B4-BE49-F238E27FC236}">
                <a16:creationId xmlns:a16="http://schemas.microsoft.com/office/drawing/2014/main" id="{929A26DA-1D94-34D2-76DC-D5EFB57A2C34}"/>
              </a:ext>
            </a:extLst>
          </p:cNvPr>
          <p:cNvSpPr txBox="1"/>
          <p:nvPr/>
        </p:nvSpPr>
        <p:spPr>
          <a:xfrm>
            <a:off x="1950903" y="2887130"/>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6" name="テキスト ボックス 25">
            <a:extLst>
              <a:ext uri="{FF2B5EF4-FFF2-40B4-BE49-F238E27FC236}">
                <a16:creationId xmlns:a16="http://schemas.microsoft.com/office/drawing/2014/main" id="{EC1A2715-77D9-22FF-0B09-781B593BD1C5}"/>
              </a:ext>
            </a:extLst>
          </p:cNvPr>
          <p:cNvSpPr txBox="1"/>
          <p:nvPr/>
        </p:nvSpPr>
        <p:spPr>
          <a:xfrm>
            <a:off x="840232" y="5489483"/>
            <a:ext cx="3798767" cy="156581"/>
          </a:xfrm>
          <a:prstGeom prst="rect">
            <a:avLst/>
          </a:prstGeom>
          <a:noFill/>
        </p:spPr>
        <p:txBody>
          <a:bodyPr wrap="square" lIns="0" tIns="0" rIns="0" bIns="0" rtlCol="0">
            <a:spAutoFit/>
          </a:bodyPr>
          <a:lstStyle/>
          <a:p>
            <a:pPr>
              <a:lnSpc>
                <a:spcPct val="110000"/>
              </a:lnSpc>
            </a:pPr>
            <a:r>
              <a:rPr lang="en-US" altLang="ja-JP" sz="1000" dirty="0">
                <a:solidFill>
                  <a:schemeClr val="bg1"/>
                </a:solidFill>
                <a:latin typeface="Hiragino Sans W4" panose="020B0400000000000000" pitchFamily="34" charset="-128"/>
                <a:ea typeface="Hiragino Sans W4" panose="020B0400000000000000" pitchFamily="34" charset="-128"/>
              </a:rPr>
              <a:t>※</a:t>
            </a:r>
            <a:r>
              <a:rPr lang="ja-JP" altLang="en-US" sz="1000">
                <a:solidFill>
                  <a:schemeClr val="bg1"/>
                </a:solidFill>
                <a:latin typeface="Hiragino Sans W4" panose="020B0400000000000000" pitchFamily="34" charset="-128"/>
                <a:ea typeface="Hiragino Sans W4" panose="020B0400000000000000" pitchFamily="34" charset="-128"/>
              </a:rPr>
              <a:t>詳細については営業担当までお問い合わせください。</a:t>
            </a:r>
            <a:endParaRPr kumimoji="1" lang="ja-JP" altLang="en-US" sz="1000">
              <a:solidFill>
                <a:schemeClr val="bg1"/>
              </a:solidFill>
              <a:latin typeface="Hiragino Sans W4" panose="020B0400000000000000" pitchFamily="34" charset="-128"/>
              <a:ea typeface="Hiragino Sans W4" panose="020B0400000000000000" pitchFamily="34" charset="-128"/>
            </a:endParaRPr>
          </a:p>
        </p:txBody>
      </p:sp>
      <p:sp>
        <p:nvSpPr>
          <p:cNvPr id="30" name="テキスト ボックス 29">
            <a:extLst>
              <a:ext uri="{FF2B5EF4-FFF2-40B4-BE49-F238E27FC236}">
                <a16:creationId xmlns:a16="http://schemas.microsoft.com/office/drawing/2014/main" id="{65768455-239D-B28D-729D-E46F769BAA45}"/>
              </a:ext>
            </a:extLst>
          </p:cNvPr>
          <p:cNvSpPr txBox="1"/>
          <p:nvPr/>
        </p:nvSpPr>
        <p:spPr>
          <a:xfrm>
            <a:off x="840232" y="5950982"/>
            <a:ext cx="3489982" cy="156581"/>
          </a:xfrm>
          <a:prstGeom prst="rect">
            <a:avLst/>
          </a:prstGeom>
          <a:noFill/>
        </p:spPr>
        <p:txBody>
          <a:bodyPr wrap="square" lIns="0" tIns="0" rIns="0" bIns="0" rtlCol="0">
            <a:spAutoFit/>
          </a:bodyPr>
          <a:lstStyle/>
          <a:p>
            <a:pPr>
              <a:lnSpc>
                <a:spcPct val="110000"/>
              </a:lnSpc>
            </a:pPr>
            <a:r>
              <a:rPr lang="en-US" altLang="ja-JP" sz="1000" dirty="0">
                <a:solidFill>
                  <a:schemeClr val="bg1"/>
                </a:solidFill>
                <a:latin typeface="Hiragino Sans W4" panose="020B0400000000000000" pitchFamily="34" charset="-128"/>
                <a:ea typeface="Hiragino Sans W4" panose="020B0400000000000000" pitchFamily="34" charset="-128"/>
              </a:rPr>
              <a:t>※</a:t>
            </a:r>
            <a:r>
              <a:rPr lang="ja-JP" altLang="en-US" sz="1000">
                <a:solidFill>
                  <a:schemeClr val="bg1"/>
                </a:solidFill>
                <a:latin typeface="Hiragino Sans W4" panose="020B0400000000000000" pitchFamily="34" charset="-128"/>
                <a:ea typeface="Hiragino Sans W4" panose="020B0400000000000000" pitchFamily="34" charset="-128"/>
              </a:rPr>
              <a:t>記載の金額はグロス価格です。</a:t>
            </a:r>
            <a:endParaRPr kumimoji="1" lang="ja-JP" altLang="en-US" sz="1000">
              <a:solidFill>
                <a:schemeClr val="bg1"/>
              </a:solidFill>
              <a:latin typeface="Hiragino Sans W4" panose="020B0400000000000000" pitchFamily="34" charset="-128"/>
              <a:ea typeface="Hiragino Sans W4" panose="020B0400000000000000" pitchFamily="34" charset="-128"/>
            </a:endParaRPr>
          </a:p>
        </p:txBody>
      </p:sp>
      <p:sp>
        <p:nvSpPr>
          <p:cNvPr id="2" name="テキスト ボックス 1">
            <a:extLst>
              <a:ext uri="{FF2B5EF4-FFF2-40B4-BE49-F238E27FC236}">
                <a16:creationId xmlns:a16="http://schemas.microsoft.com/office/drawing/2014/main" id="{4D6D6048-902D-D56E-A0B1-00114C5B2370}"/>
              </a:ext>
            </a:extLst>
          </p:cNvPr>
          <p:cNvSpPr txBox="1"/>
          <p:nvPr/>
        </p:nvSpPr>
        <p:spPr>
          <a:xfrm>
            <a:off x="736639" y="2842599"/>
            <a:ext cx="1255315" cy="261610"/>
          </a:xfrm>
          <a:prstGeom prst="rect">
            <a:avLst/>
          </a:prstGeom>
          <a:noFill/>
        </p:spPr>
        <p:txBody>
          <a:bodyPr wrap="square" rtlCol="0">
            <a:spAutoFit/>
          </a:bodyPr>
          <a:lstStyle/>
          <a:p>
            <a:pPr algn="dist"/>
            <a:r>
              <a:rPr lang="ja-JP" altLang="en-US" sz="1100" b="1">
                <a:solidFill>
                  <a:schemeClr val="bg1"/>
                </a:solidFill>
                <a:latin typeface="Hiragino Sans W6" panose="020B0400000000000000" pitchFamily="34" charset="-128"/>
                <a:ea typeface="Hiragino Sans W6" panose="020B0400000000000000" pitchFamily="34" charset="-128"/>
              </a:rPr>
              <a:t>実施店舗</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5" name="テキスト ボックス 4">
            <a:extLst>
              <a:ext uri="{FF2B5EF4-FFF2-40B4-BE49-F238E27FC236}">
                <a16:creationId xmlns:a16="http://schemas.microsoft.com/office/drawing/2014/main" id="{2D9F3970-97D7-9B32-CBF2-71BBCF53DE86}"/>
              </a:ext>
            </a:extLst>
          </p:cNvPr>
          <p:cNvSpPr txBox="1"/>
          <p:nvPr/>
        </p:nvSpPr>
        <p:spPr>
          <a:xfrm>
            <a:off x="736639" y="4598886"/>
            <a:ext cx="1237943"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実施金額</a:t>
            </a:r>
          </a:p>
        </p:txBody>
      </p:sp>
      <p:sp>
        <p:nvSpPr>
          <p:cNvPr id="6" name="テキスト ボックス 5">
            <a:extLst>
              <a:ext uri="{FF2B5EF4-FFF2-40B4-BE49-F238E27FC236}">
                <a16:creationId xmlns:a16="http://schemas.microsoft.com/office/drawing/2014/main" id="{37D64D64-C897-D780-620A-F2B4AD3A7EAC}"/>
              </a:ext>
            </a:extLst>
          </p:cNvPr>
          <p:cNvSpPr txBox="1"/>
          <p:nvPr/>
        </p:nvSpPr>
        <p:spPr>
          <a:xfrm>
            <a:off x="2113509" y="4614934"/>
            <a:ext cx="3787179" cy="190373"/>
          </a:xfrm>
          <a:prstGeom prst="rect">
            <a:avLst/>
          </a:prstGeom>
          <a:noFill/>
        </p:spPr>
        <p:txBody>
          <a:bodyPr wrap="square" lIns="0" tIns="0" rIns="0" bIns="0" rtlCol="0">
            <a:spAutoFit/>
          </a:bodyPr>
          <a:lstStyle/>
          <a:p>
            <a:pPr>
              <a:lnSpc>
                <a:spcPct val="110000"/>
              </a:lnSpc>
              <a:tabLst>
                <a:tab pos="2078038" algn="l"/>
              </a:tabLst>
            </a:pPr>
            <a:r>
              <a:rPr lang="en-US" altLang="ja-JP" sz="1200" b="1" dirty="0">
                <a:solidFill>
                  <a:schemeClr val="bg1"/>
                </a:solidFill>
                <a:latin typeface="Hiragino Sans W6" panose="020B0400000000000000" pitchFamily="34" charset="-128"/>
                <a:ea typeface="Hiragino Sans W6" panose="020B0400000000000000" pitchFamily="34" charset="-128"/>
              </a:rPr>
              <a:t>2</a:t>
            </a:r>
            <a:r>
              <a:rPr lang="ja-JP" altLang="en-US" sz="1200" b="1">
                <a:solidFill>
                  <a:schemeClr val="bg1"/>
                </a:solidFill>
                <a:latin typeface="Hiragino Sans W6" panose="020B0400000000000000" pitchFamily="34" charset="-128"/>
                <a:ea typeface="Hiragino Sans W6" panose="020B0400000000000000" pitchFamily="34" charset="-128"/>
              </a:rPr>
              <a:t>週間 </a:t>
            </a:r>
            <a:r>
              <a:rPr lang="en-US" altLang="ja-JP" sz="1200" b="1" dirty="0">
                <a:solidFill>
                  <a:schemeClr val="bg1"/>
                </a:solidFill>
                <a:latin typeface="Hiragino Sans W6" panose="020B0400000000000000" pitchFamily="34" charset="-128"/>
                <a:ea typeface="Hiragino Sans W6" panose="020B0400000000000000" pitchFamily="34" charset="-128"/>
              </a:rPr>
              <a:t>180</a:t>
            </a:r>
            <a:r>
              <a:rPr lang="ja-JP" altLang="en-US" sz="1200" b="1">
                <a:solidFill>
                  <a:schemeClr val="bg1"/>
                </a:solidFill>
                <a:latin typeface="Hiragino Sans W6" panose="020B0400000000000000" pitchFamily="34" charset="-128"/>
                <a:ea typeface="Hiragino Sans W6" panose="020B0400000000000000" pitchFamily="34" charset="-128"/>
              </a:rPr>
              <a:t>万円 または </a:t>
            </a:r>
            <a:r>
              <a:rPr kumimoji="1" lang="en-US" altLang="ja-JP" sz="1200" b="1" dirty="0">
                <a:solidFill>
                  <a:schemeClr val="bg1"/>
                </a:solidFill>
                <a:latin typeface="Hiragino Sans W6" panose="020B0400000000000000" pitchFamily="34" charset="-128"/>
                <a:ea typeface="Hiragino Sans W6" panose="020B0400000000000000" pitchFamily="34" charset="-128"/>
              </a:rPr>
              <a:t>4</a:t>
            </a:r>
            <a:r>
              <a:rPr kumimoji="1" lang="ja-JP" altLang="en-US" sz="1200" b="1">
                <a:solidFill>
                  <a:schemeClr val="bg1"/>
                </a:solidFill>
                <a:latin typeface="Hiragino Sans W6" panose="020B0400000000000000" pitchFamily="34" charset="-128"/>
                <a:ea typeface="Hiragino Sans W6" panose="020B0400000000000000" pitchFamily="34" charset="-128"/>
              </a:rPr>
              <a:t>週間 </a:t>
            </a:r>
            <a:r>
              <a:rPr kumimoji="1" lang="en-US" altLang="ja-JP" sz="1200" b="1" dirty="0">
                <a:solidFill>
                  <a:schemeClr val="bg1"/>
                </a:solidFill>
                <a:latin typeface="Hiragino Sans W6" panose="020B0400000000000000" pitchFamily="34" charset="-128"/>
                <a:ea typeface="Hiragino Sans W6" panose="020B0400000000000000" pitchFamily="34" charset="-128"/>
              </a:rPr>
              <a:t>260</a:t>
            </a:r>
            <a:r>
              <a:rPr kumimoji="1" lang="ja-JP" altLang="en-US" sz="1200" b="1">
                <a:solidFill>
                  <a:schemeClr val="bg1"/>
                </a:solidFill>
                <a:latin typeface="Hiragino Sans W6" panose="020B0400000000000000" pitchFamily="34" charset="-128"/>
                <a:ea typeface="Hiragino Sans W6" panose="020B0400000000000000" pitchFamily="34" charset="-128"/>
              </a:rPr>
              <a:t>万円</a:t>
            </a:r>
            <a:endParaRPr kumimoji="1" lang="en-US" altLang="ja-JP" sz="1200" b="1" dirty="0">
              <a:solidFill>
                <a:schemeClr val="bg1"/>
              </a:solidFill>
              <a:latin typeface="Hiragino Sans W6" panose="020B0400000000000000" pitchFamily="34" charset="-128"/>
              <a:ea typeface="Hiragino Sans W6" panose="020B0400000000000000" pitchFamily="34" charset="-128"/>
            </a:endParaRPr>
          </a:p>
        </p:txBody>
      </p:sp>
      <p:sp>
        <p:nvSpPr>
          <p:cNvPr id="7" name="テキスト ボックス 6">
            <a:extLst>
              <a:ext uri="{FF2B5EF4-FFF2-40B4-BE49-F238E27FC236}">
                <a16:creationId xmlns:a16="http://schemas.microsoft.com/office/drawing/2014/main" id="{F65B467D-28F7-5291-2CB0-C25845A56CBB}"/>
              </a:ext>
            </a:extLst>
          </p:cNvPr>
          <p:cNvSpPr txBox="1"/>
          <p:nvPr/>
        </p:nvSpPr>
        <p:spPr>
          <a:xfrm>
            <a:off x="1950903" y="4650693"/>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10" name="テキスト ボックス 9">
            <a:extLst>
              <a:ext uri="{FF2B5EF4-FFF2-40B4-BE49-F238E27FC236}">
                <a16:creationId xmlns:a16="http://schemas.microsoft.com/office/drawing/2014/main" id="{E2D961A3-588F-BED5-A153-7973FFF29F16}"/>
              </a:ext>
            </a:extLst>
          </p:cNvPr>
          <p:cNvSpPr txBox="1"/>
          <p:nvPr/>
        </p:nvSpPr>
        <p:spPr>
          <a:xfrm>
            <a:off x="840232" y="6187730"/>
            <a:ext cx="3489982" cy="156581"/>
          </a:xfrm>
          <a:prstGeom prst="rect">
            <a:avLst/>
          </a:prstGeom>
          <a:noFill/>
        </p:spPr>
        <p:txBody>
          <a:bodyPr wrap="square" lIns="0" tIns="0" rIns="0" bIns="0" rtlCol="0">
            <a:spAutoFit/>
          </a:bodyPr>
          <a:lstStyle/>
          <a:p>
            <a:pPr>
              <a:lnSpc>
                <a:spcPct val="110000"/>
              </a:lnSpc>
            </a:pPr>
            <a:r>
              <a:rPr lang="en-US" altLang="ja-JP" sz="1000" dirty="0">
                <a:solidFill>
                  <a:schemeClr val="bg1"/>
                </a:solidFill>
                <a:latin typeface="Hiragino Sans W4" panose="020B0400000000000000" pitchFamily="34" charset="-128"/>
                <a:ea typeface="Hiragino Sans W4" panose="020B0400000000000000" pitchFamily="34" charset="-128"/>
              </a:rPr>
              <a:t>※</a:t>
            </a:r>
            <a:r>
              <a:rPr lang="ja-JP" altLang="en-US" sz="1000">
                <a:solidFill>
                  <a:schemeClr val="bg1"/>
                </a:solidFill>
                <a:latin typeface="Hiragino Sans W4" panose="020B0400000000000000" pitchFamily="34" charset="-128"/>
                <a:ea typeface="Hiragino Sans W4" panose="020B0400000000000000" pitchFamily="34" charset="-128"/>
              </a:rPr>
              <a:t>上記金額に</a:t>
            </a:r>
            <a:r>
              <a:rPr lang="en-US" altLang="ja-JP" sz="1000" dirty="0">
                <a:solidFill>
                  <a:schemeClr val="bg1"/>
                </a:solidFill>
                <a:latin typeface="Hiragino Sans W4" panose="020B0400000000000000" pitchFamily="34" charset="-128"/>
                <a:ea typeface="Hiragino Sans W4" panose="020B0400000000000000" pitchFamily="34" charset="-128"/>
              </a:rPr>
              <a:t>BREAK</a:t>
            </a:r>
            <a:r>
              <a:rPr lang="ja-JP" altLang="en-US" sz="1000">
                <a:solidFill>
                  <a:schemeClr val="bg1"/>
                </a:solidFill>
                <a:latin typeface="Hiragino Sans W4" panose="020B0400000000000000" pitchFamily="34" charset="-128"/>
                <a:ea typeface="Hiragino Sans W4" panose="020B0400000000000000" pitchFamily="34" charset="-128"/>
              </a:rPr>
              <a:t>放映費用は含んでおりません。</a:t>
            </a:r>
            <a:endParaRPr kumimoji="1" lang="ja-JP" altLang="en-US" sz="1000">
              <a:solidFill>
                <a:schemeClr val="bg1"/>
              </a:solidFill>
              <a:latin typeface="Hiragino Sans W4" panose="020B0400000000000000" pitchFamily="34" charset="-128"/>
              <a:ea typeface="Hiragino Sans W4" panose="020B0400000000000000" pitchFamily="34" charset="-128"/>
            </a:endParaRPr>
          </a:p>
        </p:txBody>
      </p:sp>
      <p:sp>
        <p:nvSpPr>
          <p:cNvPr id="13" name="テキスト ボックス 12">
            <a:extLst>
              <a:ext uri="{FF2B5EF4-FFF2-40B4-BE49-F238E27FC236}">
                <a16:creationId xmlns:a16="http://schemas.microsoft.com/office/drawing/2014/main" id="{D9F99CB8-7FAB-30AC-3258-5E7E59DEDCAB}"/>
              </a:ext>
            </a:extLst>
          </p:cNvPr>
          <p:cNvSpPr txBox="1"/>
          <p:nvPr/>
        </p:nvSpPr>
        <p:spPr>
          <a:xfrm>
            <a:off x="840232" y="6404301"/>
            <a:ext cx="3489982" cy="156581"/>
          </a:xfrm>
          <a:prstGeom prst="rect">
            <a:avLst/>
          </a:prstGeom>
          <a:noFill/>
        </p:spPr>
        <p:txBody>
          <a:bodyPr wrap="square" lIns="0" tIns="0" rIns="0" bIns="0" rtlCol="0">
            <a:spAutoFit/>
          </a:bodyPr>
          <a:lstStyle/>
          <a:p>
            <a:pPr>
              <a:lnSpc>
                <a:spcPct val="110000"/>
              </a:lnSpc>
            </a:pPr>
            <a:r>
              <a:rPr lang="en-US" altLang="ja-JP" sz="1000" dirty="0">
                <a:solidFill>
                  <a:schemeClr val="bg1"/>
                </a:solidFill>
                <a:latin typeface="Hiragino Sans W4" panose="020B0400000000000000" pitchFamily="34" charset="-128"/>
                <a:ea typeface="Hiragino Sans W4" panose="020B0400000000000000" pitchFamily="34" charset="-128"/>
              </a:rPr>
              <a:t>※</a:t>
            </a:r>
            <a:r>
              <a:rPr lang="ja-JP" altLang="en-US" sz="1000">
                <a:solidFill>
                  <a:schemeClr val="bg1"/>
                </a:solidFill>
                <a:latin typeface="Hiragino Sans W4" panose="020B0400000000000000" pitchFamily="34" charset="-128"/>
                <a:ea typeface="Hiragino Sans W4" panose="020B0400000000000000" pitchFamily="34" charset="-128"/>
              </a:rPr>
              <a:t>店舗内サイネージは</a:t>
            </a:r>
            <a:r>
              <a:rPr lang="en-US" altLang="ja-JP" sz="1000" dirty="0">
                <a:solidFill>
                  <a:schemeClr val="bg1"/>
                </a:solidFill>
                <a:latin typeface="Hiragino Sans W4" panose="020B0400000000000000" pitchFamily="34" charset="-128"/>
                <a:ea typeface="Hiragino Sans W4" panose="020B0400000000000000" pitchFamily="34" charset="-128"/>
              </a:rPr>
              <a:t>BREAK</a:t>
            </a:r>
            <a:r>
              <a:rPr lang="ja-JP" altLang="en-US" sz="1000">
                <a:solidFill>
                  <a:schemeClr val="bg1"/>
                </a:solidFill>
                <a:latin typeface="Hiragino Sans W4" panose="020B0400000000000000" pitchFamily="34" charset="-128"/>
                <a:ea typeface="Hiragino Sans W4" panose="020B0400000000000000" pitchFamily="34" charset="-128"/>
              </a:rPr>
              <a:t>とは異なります。</a:t>
            </a:r>
            <a:endParaRPr kumimoji="1" lang="ja-JP" altLang="en-US" sz="1000">
              <a:solidFill>
                <a:schemeClr val="bg1"/>
              </a:solidFill>
              <a:latin typeface="Hiragino Sans W4" panose="020B0400000000000000" pitchFamily="34" charset="-128"/>
              <a:ea typeface="Hiragino Sans W4" panose="020B0400000000000000" pitchFamily="34" charset="-128"/>
            </a:endParaRPr>
          </a:p>
        </p:txBody>
      </p:sp>
      <p:sp>
        <p:nvSpPr>
          <p:cNvPr id="3" name="テキスト ボックス 2">
            <a:extLst>
              <a:ext uri="{FF2B5EF4-FFF2-40B4-BE49-F238E27FC236}">
                <a16:creationId xmlns:a16="http://schemas.microsoft.com/office/drawing/2014/main" id="{3E3589BA-0580-BD99-366F-4C2EA6EF24D7}"/>
              </a:ext>
            </a:extLst>
          </p:cNvPr>
          <p:cNvSpPr txBox="1"/>
          <p:nvPr/>
        </p:nvSpPr>
        <p:spPr>
          <a:xfrm>
            <a:off x="840232" y="5703744"/>
            <a:ext cx="3798767" cy="156581"/>
          </a:xfrm>
          <a:prstGeom prst="rect">
            <a:avLst/>
          </a:prstGeom>
          <a:noFill/>
        </p:spPr>
        <p:txBody>
          <a:bodyPr wrap="square" lIns="0" tIns="0" rIns="0" bIns="0" rtlCol="0">
            <a:spAutoFit/>
          </a:bodyPr>
          <a:lstStyle/>
          <a:p>
            <a:pPr>
              <a:lnSpc>
                <a:spcPct val="110000"/>
              </a:lnSpc>
            </a:pPr>
            <a:r>
              <a:rPr lang="en-US" altLang="ja-JP" sz="1000" dirty="0">
                <a:solidFill>
                  <a:schemeClr val="bg1"/>
                </a:solidFill>
                <a:latin typeface="Hiragino Sans W4" panose="020B0400000000000000" pitchFamily="34" charset="-128"/>
                <a:ea typeface="Hiragino Sans W4" panose="020B0400000000000000" pitchFamily="34" charset="-128"/>
              </a:rPr>
              <a:t>※</a:t>
            </a:r>
            <a:r>
              <a:rPr lang="ja-JP" altLang="en-US" sz="1000">
                <a:solidFill>
                  <a:schemeClr val="bg1"/>
                </a:solidFill>
                <a:latin typeface="Hiragino Sans W4" panose="020B0400000000000000" pitchFamily="34" charset="-128"/>
                <a:ea typeface="Hiragino Sans W4" panose="020B0400000000000000" pitchFamily="34" charset="-128"/>
              </a:rPr>
              <a:t>店舗ジャックのみの実施は不可となります。</a:t>
            </a:r>
            <a:endParaRPr kumimoji="1" lang="ja-JP" altLang="en-US" sz="1000">
              <a:solidFill>
                <a:schemeClr val="bg1"/>
              </a:solidFill>
              <a:latin typeface="Hiragino Sans W4" panose="020B0400000000000000" pitchFamily="34" charset="-128"/>
              <a:ea typeface="Hiragino Sans W4" panose="020B0400000000000000" pitchFamily="34" charset="-128"/>
            </a:endParaRPr>
          </a:p>
        </p:txBody>
      </p:sp>
      <p:sp>
        <p:nvSpPr>
          <p:cNvPr id="14" name="スライド番号プレースホルダ 3">
            <a:extLst>
              <a:ext uri="{FF2B5EF4-FFF2-40B4-BE49-F238E27FC236}">
                <a16:creationId xmlns:a16="http://schemas.microsoft.com/office/drawing/2014/main" id="{74778994-14ED-17BB-9921-7582CB62B343}"/>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39</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5" name="正方形/長方形 14">
            <a:extLst>
              <a:ext uri="{FF2B5EF4-FFF2-40B4-BE49-F238E27FC236}">
                <a16:creationId xmlns:a16="http://schemas.microsoft.com/office/drawing/2014/main" id="{FD1DD82F-8FCE-13FD-C5F6-68033B7B7790}"/>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432637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2"/>
          <a:stretch>
            <a:fillRect/>
          </a:stretch>
        </p:blipFill>
        <p:spPr>
          <a:xfrm>
            <a:off x="-1" y="0"/>
            <a:ext cx="12192001" cy="6858000"/>
          </a:xfrm>
          <a:prstGeom prst="rect">
            <a:avLst/>
          </a:prstGeom>
        </p:spPr>
      </p:pic>
      <p:sp>
        <p:nvSpPr>
          <p:cNvPr id="7" name="正方形/長方形 6">
            <a:extLst>
              <a:ext uri="{FF2B5EF4-FFF2-40B4-BE49-F238E27FC236}">
                <a16:creationId xmlns:a16="http://schemas.microsoft.com/office/drawing/2014/main" id="{5A187056-EF6A-DDB1-9FBB-5BF4F7F9A6EC}"/>
              </a:ext>
            </a:extLst>
          </p:cNvPr>
          <p:cNvSpPr/>
          <p:nvPr/>
        </p:nvSpPr>
        <p:spPr>
          <a:xfrm>
            <a:off x="325120" y="1304544"/>
            <a:ext cx="3556000"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30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SPACE</a:t>
            </a:r>
          </a:p>
        </p:txBody>
      </p:sp>
      <p:sp>
        <p:nvSpPr>
          <p:cNvPr id="44" name="正方形/長方形 43">
            <a:extLst>
              <a:ext uri="{FF2B5EF4-FFF2-40B4-BE49-F238E27FC236}">
                <a16:creationId xmlns:a16="http://schemas.microsoft.com/office/drawing/2014/main" id="{B8F011A3-3DB9-3C76-AAFE-F5A69ADC363B}"/>
              </a:ext>
            </a:extLst>
          </p:cNvPr>
          <p:cNvSpPr/>
          <p:nvPr/>
        </p:nvSpPr>
        <p:spPr>
          <a:xfrm>
            <a:off x="4317999" y="1304544"/>
            <a:ext cx="3556000"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30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USER</a:t>
            </a:r>
            <a:endParaRPr kumimoji="1" lang="ja-JP" altLang="en-US" sz="2800" b="1" i="0" u="none" strike="noStrike" kern="1200" cap="none" spc="300" normalizeH="0" baseline="0" noProof="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50" name="正方形/長方形 49">
            <a:extLst>
              <a:ext uri="{FF2B5EF4-FFF2-40B4-BE49-F238E27FC236}">
                <a16:creationId xmlns:a16="http://schemas.microsoft.com/office/drawing/2014/main" id="{E48DF0B2-DAFA-005D-38E2-80878D7C446C}"/>
              </a:ext>
            </a:extLst>
          </p:cNvPr>
          <p:cNvSpPr/>
          <p:nvPr/>
        </p:nvSpPr>
        <p:spPr>
          <a:xfrm>
            <a:off x="8310878" y="1304544"/>
            <a:ext cx="3556002"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30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SPEC</a:t>
            </a:r>
            <a:endParaRPr kumimoji="1" lang="ja-JP" altLang="en-US" sz="2800" b="1" i="0" u="none" strike="noStrike" kern="1200" cap="none" spc="300" normalizeH="0" baseline="0" noProof="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38" name="乗算記号 37">
            <a:extLst>
              <a:ext uri="{FF2B5EF4-FFF2-40B4-BE49-F238E27FC236}">
                <a16:creationId xmlns:a16="http://schemas.microsoft.com/office/drawing/2014/main" id="{359DA3C0-0062-B056-5F3D-CE38557472E5}"/>
              </a:ext>
            </a:extLst>
          </p:cNvPr>
          <p:cNvSpPr>
            <a:spLocks noChangeAspect="1"/>
          </p:cNvSpPr>
          <p:nvPr/>
        </p:nvSpPr>
        <p:spPr>
          <a:xfrm>
            <a:off x="3943002" y="1390290"/>
            <a:ext cx="316454" cy="316186"/>
          </a:xfrm>
          <a:prstGeom prst="mathMultiply">
            <a:avLst>
              <a:gd name="adj1" fmla="val 737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9" name="乗算記号 38">
            <a:extLst>
              <a:ext uri="{FF2B5EF4-FFF2-40B4-BE49-F238E27FC236}">
                <a16:creationId xmlns:a16="http://schemas.microsoft.com/office/drawing/2014/main" id="{55192949-5941-8F9B-D56E-E9EF1571BD9F}"/>
              </a:ext>
            </a:extLst>
          </p:cNvPr>
          <p:cNvSpPr>
            <a:spLocks noChangeAspect="1"/>
          </p:cNvSpPr>
          <p:nvPr/>
        </p:nvSpPr>
        <p:spPr>
          <a:xfrm>
            <a:off x="7935153" y="1395354"/>
            <a:ext cx="316454" cy="316186"/>
          </a:xfrm>
          <a:prstGeom prst="mathMultiply">
            <a:avLst>
              <a:gd name="adj1" fmla="val 737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grpSp>
        <p:nvGrpSpPr>
          <p:cNvPr id="57" name="グループ化 56">
            <a:extLst>
              <a:ext uri="{FF2B5EF4-FFF2-40B4-BE49-F238E27FC236}">
                <a16:creationId xmlns:a16="http://schemas.microsoft.com/office/drawing/2014/main" id="{D2CAA9B1-7397-AF03-7704-7D94F8A1BE76}"/>
              </a:ext>
            </a:extLst>
          </p:cNvPr>
          <p:cNvGrpSpPr/>
          <p:nvPr/>
        </p:nvGrpSpPr>
        <p:grpSpPr>
          <a:xfrm>
            <a:off x="365758" y="297881"/>
            <a:ext cx="4893660" cy="695328"/>
            <a:chOff x="3587507" y="216127"/>
            <a:chExt cx="4893660" cy="695328"/>
          </a:xfrm>
        </p:grpSpPr>
        <p:grpSp>
          <p:nvGrpSpPr>
            <p:cNvPr id="8" name="グループ化 7">
              <a:extLst>
                <a:ext uri="{FF2B5EF4-FFF2-40B4-BE49-F238E27FC236}">
                  <a16:creationId xmlns:a16="http://schemas.microsoft.com/office/drawing/2014/main" id="{922EC6F0-6E5C-3ABE-2722-C745A3B42F95}"/>
                </a:ext>
              </a:extLst>
            </p:cNvPr>
            <p:cNvGrpSpPr/>
            <p:nvPr/>
          </p:nvGrpSpPr>
          <p:grpSpPr>
            <a:xfrm>
              <a:off x="5926254" y="267920"/>
              <a:ext cx="2554913" cy="614693"/>
              <a:chOff x="5604201" y="492151"/>
              <a:chExt cx="2554913" cy="614693"/>
            </a:xfrm>
          </p:grpSpPr>
          <p:sp>
            <p:nvSpPr>
              <p:cNvPr id="6" name="テキスト ボックス 5">
                <a:extLst>
                  <a:ext uri="{FF2B5EF4-FFF2-40B4-BE49-F238E27FC236}">
                    <a16:creationId xmlns:a16="http://schemas.microsoft.com/office/drawing/2014/main" id="{0B08D225-F537-B3F4-C52F-F4F2E85B55F2}"/>
                  </a:ext>
                </a:extLst>
              </p:cNvPr>
              <p:cNvSpPr txBox="1"/>
              <p:nvPr/>
            </p:nvSpPr>
            <p:spPr>
              <a:xfrm>
                <a:off x="5604201" y="492151"/>
                <a:ext cx="2554913" cy="583814"/>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選ばれる理由</a:t>
                </a:r>
                <a:endParaRPr kumimoji="1" lang="en-US" altLang="ja-JP" sz="24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cxnSp>
            <p:nvCxnSpPr>
              <p:cNvPr id="9" name="直線コネクタ 8">
                <a:extLst>
                  <a:ext uri="{FF2B5EF4-FFF2-40B4-BE49-F238E27FC236}">
                    <a16:creationId xmlns:a16="http://schemas.microsoft.com/office/drawing/2014/main" id="{BD5FDB8C-4A77-6C1D-4E32-EE706230ECD6}"/>
                  </a:ext>
                </a:extLst>
              </p:cNvPr>
              <p:cNvCxnSpPr>
                <a:cxnSpLocks/>
              </p:cNvCxnSpPr>
              <p:nvPr/>
            </p:nvCxnSpPr>
            <p:spPr>
              <a:xfrm>
                <a:off x="5685480" y="1106844"/>
                <a:ext cx="23245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1" name="図 40" descr="テキスト&#10;&#10;自動的に生成された説明">
              <a:extLst>
                <a:ext uri="{FF2B5EF4-FFF2-40B4-BE49-F238E27FC236}">
                  <a16:creationId xmlns:a16="http://schemas.microsoft.com/office/drawing/2014/main" id="{56D7E6B3-A0DD-81C4-8FD1-5ED8BCF48D1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587507" y="216127"/>
              <a:ext cx="2190465" cy="695328"/>
            </a:xfrm>
            <a:prstGeom prst="rect">
              <a:avLst/>
            </a:prstGeom>
          </p:spPr>
        </p:pic>
      </p:grpSp>
      <p:sp>
        <p:nvSpPr>
          <p:cNvPr id="5" name="スライド番号プレースホルダ 3">
            <a:extLst>
              <a:ext uri="{FF2B5EF4-FFF2-40B4-BE49-F238E27FC236}">
                <a16:creationId xmlns:a16="http://schemas.microsoft.com/office/drawing/2014/main" id="{46AAFB31-B680-FBEF-48F5-53BB9F3CED9A}"/>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pic>
        <p:nvPicPr>
          <p:cNvPr id="66" name="図 65" descr="グラフィカル ユーザー インターフェイス&#10;&#10;自動的に生成された説明">
            <a:extLst>
              <a:ext uri="{FF2B5EF4-FFF2-40B4-BE49-F238E27FC236}">
                <a16:creationId xmlns:a16="http://schemas.microsoft.com/office/drawing/2014/main" id="{9293CBC7-254D-8497-98A9-2DECAC77A07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81832" y="1962704"/>
            <a:ext cx="3632200" cy="4432300"/>
          </a:xfrm>
          <a:prstGeom prst="rect">
            <a:avLst/>
          </a:prstGeom>
        </p:spPr>
      </p:pic>
      <p:pic>
        <p:nvPicPr>
          <p:cNvPr id="68" name="図 67" descr="テキスト&#10;&#10;自動的に生成された説明">
            <a:extLst>
              <a:ext uri="{FF2B5EF4-FFF2-40B4-BE49-F238E27FC236}">
                <a16:creationId xmlns:a16="http://schemas.microsoft.com/office/drawing/2014/main" id="{CD870689-B92F-FA2B-6DAE-59B08D838A1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85420" y="1962704"/>
            <a:ext cx="3835400" cy="4114800"/>
          </a:xfrm>
          <a:prstGeom prst="rect">
            <a:avLst/>
          </a:prstGeom>
        </p:spPr>
      </p:pic>
      <p:sp>
        <p:nvSpPr>
          <p:cNvPr id="3" name="正方形/長方形 2">
            <a:extLst>
              <a:ext uri="{FF2B5EF4-FFF2-40B4-BE49-F238E27FC236}">
                <a16:creationId xmlns:a16="http://schemas.microsoft.com/office/drawing/2014/main" id="{F98554D3-22F8-3D26-8D33-CBA325BB785E}"/>
              </a:ext>
            </a:extLst>
          </p:cNvPr>
          <p:cNvSpPr/>
          <p:nvPr/>
        </p:nvSpPr>
        <p:spPr>
          <a:xfrm>
            <a:off x="10220771" y="4529271"/>
            <a:ext cx="1350235" cy="452927"/>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78662233-107F-8C49-0A4F-2AF927E90AEB}"/>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pic>
        <p:nvPicPr>
          <p:cNvPr id="13" name="図 12">
            <a:extLst>
              <a:ext uri="{FF2B5EF4-FFF2-40B4-BE49-F238E27FC236}">
                <a16:creationId xmlns:a16="http://schemas.microsoft.com/office/drawing/2014/main" id="{A819E498-1826-712E-D9D1-60FDBC4218B0}"/>
              </a:ext>
            </a:extLst>
          </p:cNvPr>
          <p:cNvPicPr>
            <a:picLocks noChangeAspect="1"/>
          </p:cNvPicPr>
          <p:nvPr/>
        </p:nvPicPr>
        <p:blipFill>
          <a:blip r:embed="rId6"/>
          <a:stretch>
            <a:fillRect/>
          </a:stretch>
        </p:blipFill>
        <p:spPr>
          <a:xfrm>
            <a:off x="8272450" y="1891759"/>
            <a:ext cx="3826627" cy="4566928"/>
          </a:xfrm>
          <a:prstGeom prst="rect">
            <a:avLst/>
          </a:prstGeom>
        </p:spPr>
      </p:pic>
    </p:spTree>
    <p:extLst>
      <p:ext uri="{BB962C8B-B14F-4D97-AF65-F5344CB8AC3E}">
        <p14:creationId xmlns:p14="http://schemas.microsoft.com/office/powerpoint/2010/main" val="36632000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7B393F5-B1DB-504B-AAE0-673464F7CE0F}"/>
              </a:ext>
            </a:extLst>
          </p:cNvPr>
          <p:cNvSpPr/>
          <p:nvPr/>
        </p:nvSpPr>
        <p:spPr>
          <a:xfrm>
            <a:off x="5462015" y="2170176"/>
            <a:ext cx="6326971" cy="535255"/>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14" name="図 13">
            <a:extLst>
              <a:ext uri="{FF2B5EF4-FFF2-40B4-BE49-F238E27FC236}">
                <a16:creationId xmlns:a16="http://schemas.microsoft.com/office/drawing/2014/main" id="{2C01208C-9C20-E34B-AB5F-D09FD0E4515B}"/>
              </a:ext>
            </a:extLst>
          </p:cNvPr>
          <p:cNvPicPr>
            <a:picLocks noChangeAspect="1"/>
          </p:cNvPicPr>
          <p:nvPr/>
        </p:nvPicPr>
        <p:blipFill>
          <a:blip r:embed="rId2"/>
          <a:stretch>
            <a:fillRect/>
          </a:stretch>
        </p:blipFill>
        <p:spPr>
          <a:xfrm>
            <a:off x="-1" y="0"/>
            <a:ext cx="4982015" cy="6858000"/>
          </a:xfrm>
          <a:prstGeom prst="rect">
            <a:avLst/>
          </a:prstGeom>
        </p:spPr>
      </p:pic>
      <p:sp>
        <p:nvSpPr>
          <p:cNvPr id="19" name="正方形/長方形 18">
            <a:extLst>
              <a:ext uri="{FF2B5EF4-FFF2-40B4-BE49-F238E27FC236}">
                <a16:creationId xmlns:a16="http://schemas.microsoft.com/office/drawing/2014/main" id="{DD8ED357-524D-4C46-94B1-7370E6E1F54C}"/>
              </a:ext>
            </a:extLst>
          </p:cNvPr>
          <p:cNvSpPr/>
          <p:nvPr/>
        </p:nvSpPr>
        <p:spPr>
          <a:xfrm>
            <a:off x="4202814" y="0"/>
            <a:ext cx="383001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0" name="正方形/長方形 19">
            <a:extLst>
              <a:ext uri="{FF2B5EF4-FFF2-40B4-BE49-F238E27FC236}">
                <a16:creationId xmlns:a16="http://schemas.microsoft.com/office/drawing/2014/main" id="{30A6F4C3-4326-8844-9E36-3A9814B9A14B}"/>
              </a:ext>
            </a:extLst>
          </p:cNvPr>
          <p:cNvSpPr/>
          <p:nvPr/>
        </p:nvSpPr>
        <p:spPr>
          <a:xfrm>
            <a:off x="4202814" y="677122"/>
            <a:ext cx="2170855" cy="952030"/>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527998" cy="3786293"/>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BRAND</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LIFT SURVEY</a:t>
            </a:r>
          </a:p>
        </p:txBody>
      </p:sp>
      <p:pic>
        <p:nvPicPr>
          <p:cNvPr id="23" name="図 22">
            <a:extLst>
              <a:ext uri="{FF2B5EF4-FFF2-40B4-BE49-F238E27FC236}">
                <a16:creationId xmlns:a16="http://schemas.microsoft.com/office/drawing/2014/main" id="{82593D41-AFFF-D94F-A5CE-3F6FE6311BC7}"/>
              </a:ext>
            </a:extLst>
          </p:cNvPr>
          <p:cNvPicPr>
            <a:picLocks noChangeAspect="1"/>
          </p:cNvPicPr>
          <p:nvPr/>
        </p:nvPicPr>
        <p:blipFill>
          <a:blip r:embed="rId3"/>
          <a:stretch>
            <a:fillRect/>
          </a:stretch>
        </p:blipFill>
        <p:spPr>
          <a:xfrm>
            <a:off x="573701" y="2766391"/>
            <a:ext cx="3349794" cy="1407695"/>
          </a:xfrm>
          <a:prstGeom prst="rect">
            <a:avLst/>
          </a:prstGeom>
        </p:spPr>
      </p:pic>
      <p:pic>
        <p:nvPicPr>
          <p:cNvPr id="18" name="図 17" descr="テキスト&#10;&#10;自動的に生成された説明">
            <a:extLst>
              <a:ext uri="{FF2B5EF4-FFF2-40B4-BE49-F238E27FC236}">
                <a16:creationId xmlns:a16="http://schemas.microsoft.com/office/drawing/2014/main" id="{AE5907DC-C707-124C-910B-95C0953850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42" name="テキスト ボックス 41">
            <a:extLst>
              <a:ext uri="{FF2B5EF4-FFF2-40B4-BE49-F238E27FC236}">
                <a16:creationId xmlns:a16="http://schemas.microsoft.com/office/drawing/2014/main" id="{5C33B51A-0037-564E-95AC-8735D91163A6}"/>
              </a:ext>
            </a:extLst>
          </p:cNvPr>
          <p:cNvSpPr txBox="1"/>
          <p:nvPr/>
        </p:nvSpPr>
        <p:spPr>
          <a:xfrm>
            <a:off x="682147" y="3076061"/>
            <a:ext cx="4024039" cy="2577500"/>
          </a:xfrm>
          <a:prstGeom prst="rect">
            <a:avLst/>
          </a:prstGeom>
          <a:noFill/>
          <a:effectLst/>
        </p:spPr>
        <p:txBody>
          <a:bodyPr wrap="square" rtlCol="0">
            <a:spAutoFit/>
          </a:bodyPr>
          <a:lstStyle/>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広告放映期間に</a:t>
            </a:r>
            <a:r>
              <a:rPr lang="en-US" altLang="ja-JP" sz="1200" dirty="0">
                <a:solidFill>
                  <a:schemeClr val="bg1"/>
                </a:solidFill>
                <a:latin typeface="Hiragino Sans W4" panose="020B0400000000000000" pitchFamily="34" charset="-128"/>
                <a:ea typeface="Hiragino Sans W4" panose="020B0400000000000000" pitchFamily="34" charset="-128"/>
              </a:rPr>
              <a:t>BREAK</a:t>
            </a:r>
            <a:r>
              <a:rPr lang="ja-JP" altLang="en-US" sz="1200">
                <a:solidFill>
                  <a:schemeClr val="bg1"/>
                </a:solidFill>
                <a:latin typeface="Hiragino Sans W4" panose="020B0400000000000000" pitchFamily="34" charset="-128"/>
                <a:ea typeface="Hiragino Sans W4" panose="020B0400000000000000" pitchFamily="34" charset="-128"/>
              </a:rPr>
              <a:t>設置ビルの喫煙所を</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利用したユーザー（接触者）と</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利用していないユーザー（非接触者）</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における態度変容を調査</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料金</a:t>
            </a:r>
            <a:r>
              <a:rPr lang="en-US" altLang="ja-JP" sz="1200" dirty="0">
                <a:solidFill>
                  <a:schemeClr val="bg1"/>
                </a:solidFill>
                <a:latin typeface="Hiragino Sans W4" panose="020B0400000000000000" pitchFamily="34" charset="-128"/>
                <a:ea typeface="Hiragino Sans W4" panose="020B0400000000000000" pitchFamily="34" charset="-128"/>
              </a:rPr>
              <a:t>	</a:t>
            </a:r>
            <a:r>
              <a:rPr lang="ja-JP" altLang="en-US" sz="1200">
                <a:solidFill>
                  <a:schemeClr val="bg1"/>
                </a:solidFill>
                <a:latin typeface="Hiragino Sans W4" panose="020B0400000000000000" pitchFamily="34" charset="-128"/>
                <a:ea typeface="Hiragino Sans W4" panose="020B0400000000000000" pitchFamily="34" charset="-128"/>
              </a:rPr>
              <a:t>：</a:t>
            </a:r>
            <a:r>
              <a:rPr lang="en-US" altLang="ja-JP" sz="1400" dirty="0">
                <a:solidFill>
                  <a:schemeClr val="bg1"/>
                </a:solidFill>
                <a:latin typeface="DIN Alternate" panose="020B0500000000000000" pitchFamily="34" charset="0"/>
                <a:ea typeface="Hiragino Sans W4" panose="020B0400000000000000" pitchFamily="34" charset="-128"/>
              </a:rPr>
              <a:t>30</a:t>
            </a:r>
            <a:r>
              <a:rPr lang="ja-JP" altLang="en-US" sz="1200">
                <a:solidFill>
                  <a:schemeClr val="bg1"/>
                </a:solidFill>
                <a:latin typeface="Hiragino Sans W4" panose="020B0400000000000000" pitchFamily="34" charset="-128"/>
                <a:ea typeface="Hiragino Sans W4" panose="020B0400000000000000" pitchFamily="34" charset="-128"/>
              </a:rPr>
              <a:t>万円</a:t>
            </a:r>
            <a:r>
              <a:rPr lang="en-US" altLang="ja-JP" sz="1200" dirty="0">
                <a:solidFill>
                  <a:schemeClr val="bg1"/>
                </a:solidFill>
                <a:latin typeface="Hiragino Sans W4" panose="020B0400000000000000" pitchFamily="34" charset="-128"/>
                <a:ea typeface="Hiragino Sans W4" panose="020B0400000000000000" pitchFamily="34" charset="-128"/>
              </a:rPr>
              <a:t> -</a:t>
            </a:r>
            <a:r>
              <a:rPr lang="ja-JP" altLang="en-US" sz="1200">
                <a:solidFill>
                  <a:schemeClr val="bg1"/>
                </a:solidFill>
                <a:latin typeface="Hiragino Sans W4" panose="020B0400000000000000" pitchFamily="34" charset="-128"/>
                <a:ea typeface="Hiragino Sans W4" panose="020B0400000000000000" pitchFamily="34" charset="-128"/>
              </a:rPr>
              <a:t>　　</a:t>
            </a:r>
            <a:r>
              <a:rPr lang="en-US" altLang="ja-JP" sz="1200" dirty="0">
                <a:solidFill>
                  <a:schemeClr val="bg1"/>
                </a:solidFill>
                <a:latin typeface="Hiragino Sans W4" panose="020B0400000000000000" pitchFamily="34" charset="-128"/>
                <a:ea typeface="Hiragino Sans W4" panose="020B0400000000000000" pitchFamily="34" charset="-128"/>
              </a:rPr>
              <a:t>※</a:t>
            </a:r>
            <a:r>
              <a:rPr lang="ja-JP" altLang="en-US" sz="1200">
                <a:solidFill>
                  <a:schemeClr val="bg1"/>
                </a:solidFill>
                <a:latin typeface="Hiragino Sans W4" panose="020B0400000000000000" pitchFamily="34" charset="-128"/>
                <a:ea typeface="Hiragino Sans W4" panose="020B0400000000000000" pitchFamily="34" charset="-128"/>
              </a:rPr>
              <a:t>ネット料金</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en-US" altLang="ja-JP" sz="1100" dirty="0">
                <a:solidFill>
                  <a:schemeClr val="bg1"/>
                </a:solidFill>
                <a:latin typeface="Hiragino Sans W4" panose="020B0400000000000000" pitchFamily="34" charset="-128"/>
                <a:ea typeface="Hiragino Sans W4" panose="020B0400000000000000" pitchFamily="34" charset="-128"/>
              </a:rPr>
              <a:t>※</a:t>
            </a:r>
            <a:r>
              <a:rPr lang="ja-JP" altLang="en-US" sz="1100">
                <a:solidFill>
                  <a:schemeClr val="bg1"/>
                </a:solidFill>
                <a:latin typeface="Hiragino Sans W4" panose="020B0400000000000000" pitchFamily="34" charset="-128"/>
                <a:ea typeface="Hiragino Sans W4" panose="020B0400000000000000" pitchFamily="34" charset="-128"/>
              </a:rPr>
              <a:t>調査内容に応じて金額が変動いたします</a:t>
            </a:r>
            <a:endParaRPr lang="en-US" altLang="ja-JP" sz="1100" dirty="0">
              <a:solidFill>
                <a:schemeClr val="bg1"/>
              </a:solidFill>
              <a:latin typeface="Hiragino Sans W4" panose="020B0400000000000000" pitchFamily="34" charset="-128"/>
              <a:ea typeface="Hiragino Sans W4" panose="020B0400000000000000" pitchFamily="34" charset="-128"/>
            </a:endParaRPr>
          </a:p>
          <a:p>
            <a:pPr>
              <a:lnSpc>
                <a:spcPct val="150000"/>
              </a:lnSpc>
            </a:pPr>
            <a:endParaRPr lang="en-US" altLang="ja-JP" sz="11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100">
                <a:solidFill>
                  <a:schemeClr val="bg1"/>
                </a:solidFill>
                <a:latin typeface="Hiragino Sans W4" panose="020B0400000000000000" pitchFamily="34" charset="-128"/>
                <a:ea typeface="Hiragino Sans W4" panose="020B0400000000000000" pitchFamily="34" charset="-128"/>
              </a:rPr>
              <a:t>詳細については営業担当までお問い合わせください。</a:t>
            </a:r>
            <a:endParaRPr lang="en-US" altLang="ja-JP" sz="1100" dirty="0">
              <a:solidFill>
                <a:schemeClr val="bg1"/>
              </a:solidFill>
              <a:latin typeface="Hiragino Sans W4" panose="020B0400000000000000" pitchFamily="34" charset="-128"/>
              <a:ea typeface="Hiragino Sans W4" panose="020B0400000000000000" pitchFamily="34" charset="-128"/>
            </a:endParaRPr>
          </a:p>
        </p:txBody>
      </p:sp>
      <p:sp>
        <p:nvSpPr>
          <p:cNvPr id="44" name="テキスト ボックス 43">
            <a:extLst>
              <a:ext uri="{FF2B5EF4-FFF2-40B4-BE49-F238E27FC236}">
                <a16:creationId xmlns:a16="http://schemas.microsoft.com/office/drawing/2014/main" id="{E3D445E4-7BD7-F843-8161-CA3B9121179C}"/>
              </a:ext>
            </a:extLst>
          </p:cNvPr>
          <p:cNvSpPr txBox="1"/>
          <p:nvPr/>
        </p:nvSpPr>
        <p:spPr>
          <a:xfrm>
            <a:off x="5790684" y="2380685"/>
            <a:ext cx="1038747" cy="138499"/>
          </a:xfrm>
          <a:prstGeom prst="rect">
            <a:avLst/>
          </a:prstGeom>
          <a:noFill/>
        </p:spPr>
        <p:txBody>
          <a:bodyPr wrap="none" lIns="0" tIns="0" rIns="0" bIns="0" rtlCol="0">
            <a:spAutoFit/>
          </a:bodyPr>
          <a:lstStyle/>
          <a:p>
            <a:pPr algn="ct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喫煙所での広告認知</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45" name="テキスト ボックス 44">
            <a:extLst>
              <a:ext uri="{FF2B5EF4-FFF2-40B4-BE49-F238E27FC236}">
                <a16:creationId xmlns:a16="http://schemas.microsoft.com/office/drawing/2014/main" id="{F9CCB102-6FE9-FB4C-9037-D6652BE47217}"/>
              </a:ext>
            </a:extLst>
          </p:cNvPr>
          <p:cNvSpPr txBox="1"/>
          <p:nvPr/>
        </p:nvSpPr>
        <p:spPr>
          <a:xfrm>
            <a:off x="7350113" y="2374335"/>
            <a:ext cx="512962"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特徴理解</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sp>
        <p:nvSpPr>
          <p:cNvPr id="46" name="テキスト ボックス 45">
            <a:extLst>
              <a:ext uri="{FF2B5EF4-FFF2-40B4-BE49-F238E27FC236}">
                <a16:creationId xmlns:a16="http://schemas.microsoft.com/office/drawing/2014/main" id="{67DE830B-0760-BE42-A317-9106BAB9DA15}"/>
              </a:ext>
            </a:extLst>
          </p:cNvPr>
          <p:cNvSpPr txBox="1"/>
          <p:nvPr/>
        </p:nvSpPr>
        <p:spPr>
          <a:xfrm>
            <a:off x="8528935" y="2374335"/>
            <a:ext cx="512961"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推奨意向</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sp>
        <p:nvSpPr>
          <p:cNvPr id="47" name="テキスト ボックス 46">
            <a:extLst>
              <a:ext uri="{FF2B5EF4-FFF2-40B4-BE49-F238E27FC236}">
                <a16:creationId xmlns:a16="http://schemas.microsoft.com/office/drawing/2014/main" id="{0131D202-919D-0645-87D1-5CCE4DF39FC6}"/>
              </a:ext>
            </a:extLst>
          </p:cNvPr>
          <p:cNvSpPr txBox="1"/>
          <p:nvPr/>
        </p:nvSpPr>
        <p:spPr>
          <a:xfrm>
            <a:off x="9707756" y="2374335"/>
            <a:ext cx="512961"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検討意向</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sp>
        <p:nvSpPr>
          <p:cNvPr id="48" name="テキスト ボックス 47">
            <a:extLst>
              <a:ext uri="{FF2B5EF4-FFF2-40B4-BE49-F238E27FC236}">
                <a16:creationId xmlns:a16="http://schemas.microsoft.com/office/drawing/2014/main" id="{0F180F97-5037-F847-B2B2-00B04E95183D}"/>
              </a:ext>
            </a:extLst>
          </p:cNvPr>
          <p:cNvSpPr txBox="1"/>
          <p:nvPr/>
        </p:nvSpPr>
        <p:spPr>
          <a:xfrm>
            <a:off x="10880227" y="2374335"/>
            <a:ext cx="512961"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利用経験</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cxnSp>
        <p:nvCxnSpPr>
          <p:cNvPr id="49" name="直線コネクタ 48">
            <a:extLst>
              <a:ext uri="{FF2B5EF4-FFF2-40B4-BE49-F238E27FC236}">
                <a16:creationId xmlns:a16="http://schemas.microsoft.com/office/drawing/2014/main" id="{8055B98C-49BF-034B-8A32-2A628D6CD4A0}"/>
              </a:ext>
            </a:extLst>
          </p:cNvPr>
          <p:cNvCxnSpPr>
            <a:cxnSpLocks/>
          </p:cNvCxnSpPr>
          <p:nvPr/>
        </p:nvCxnSpPr>
        <p:spPr>
          <a:xfrm flipV="1">
            <a:off x="10549494" y="2347689"/>
            <a:ext cx="0" cy="207931"/>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4E33ACB8-17D1-5045-B8AE-359439265132}"/>
              </a:ext>
            </a:extLst>
          </p:cNvPr>
          <p:cNvCxnSpPr>
            <a:cxnSpLocks/>
          </p:cNvCxnSpPr>
          <p:nvPr/>
        </p:nvCxnSpPr>
        <p:spPr>
          <a:xfrm flipV="1">
            <a:off x="9374502" y="2347689"/>
            <a:ext cx="0" cy="207931"/>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1613D32D-E778-4046-BE59-BC6F92D39F76}"/>
              </a:ext>
            </a:extLst>
          </p:cNvPr>
          <p:cNvCxnSpPr>
            <a:cxnSpLocks/>
          </p:cNvCxnSpPr>
          <p:nvPr/>
        </p:nvCxnSpPr>
        <p:spPr>
          <a:xfrm flipV="1">
            <a:off x="8199651" y="2347689"/>
            <a:ext cx="0" cy="207931"/>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4FCC9AE3-52D9-9245-B626-4E21BF44555D}"/>
              </a:ext>
            </a:extLst>
          </p:cNvPr>
          <p:cNvCxnSpPr>
            <a:cxnSpLocks/>
          </p:cNvCxnSpPr>
          <p:nvPr/>
        </p:nvCxnSpPr>
        <p:spPr>
          <a:xfrm flipV="1">
            <a:off x="7023553" y="2347689"/>
            <a:ext cx="0" cy="207931"/>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93" name="テキスト ボックス 92">
            <a:extLst>
              <a:ext uri="{FF2B5EF4-FFF2-40B4-BE49-F238E27FC236}">
                <a16:creationId xmlns:a16="http://schemas.microsoft.com/office/drawing/2014/main" id="{DDF158FB-4644-3A47-8136-0CB1B7EEB833}"/>
              </a:ext>
            </a:extLst>
          </p:cNvPr>
          <p:cNvSpPr txBox="1"/>
          <p:nvPr/>
        </p:nvSpPr>
        <p:spPr>
          <a:xfrm>
            <a:off x="5640176" y="5555839"/>
            <a:ext cx="5121915" cy="320601"/>
          </a:xfrm>
          <a:prstGeom prst="rect">
            <a:avLst/>
          </a:prstGeom>
          <a:noFill/>
        </p:spPr>
        <p:txBody>
          <a:bodyPr wrap="none" rtlCol="0">
            <a:spAutoFit/>
          </a:bodyPr>
          <a:lstStyle/>
          <a:p>
            <a:pPr>
              <a:spcBef>
                <a:spcPts val="100"/>
              </a:spcBef>
            </a:pPr>
            <a:r>
              <a:rPr lang="en-US" altLang="ja-JP" sz="700" dirty="0">
                <a:solidFill>
                  <a:srgbClr val="808080"/>
                </a:solidFill>
                <a:latin typeface="Hiragino Sans W5" panose="020B0400000000000000" pitchFamily="34" charset="-128"/>
                <a:ea typeface="Hiragino Sans W5" panose="020B0400000000000000" pitchFamily="34" charset="-128"/>
              </a:rPr>
              <a:t>※</a:t>
            </a:r>
            <a:r>
              <a:rPr lang="ja-JP" altLang="en-US" sz="700">
                <a:solidFill>
                  <a:srgbClr val="808080"/>
                </a:solidFill>
                <a:latin typeface="Hiragino Sans W5" panose="020B0400000000000000" pitchFamily="34" charset="-128"/>
                <a:ea typeface="Hiragino Sans W5" panose="020B0400000000000000" pitchFamily="34" charset="-128"/>
              </a:rPr>
              <a:t>上記レポートイメージはサンプルとなります。実際の調査は上記と異なる場合もございますので、予めご了承ください。</a:t>
            </a:r>
            <a:endParaRPr lang="en-US" altLang="ja-JP" sz="700" dirty="0">
              <a:solidFill>
                <a:srgbClr val="808080"/>
              </a:solidFill>
              <a:latin typeface="Hiragino Sans W5" panose="020B0400000000000000" pitchFamily="34" charset="-128"/>
              <a:ea typeface="Hiragino Sans W5" panose="020B0400000000000000" pitchFamily="34" charset="-128"/>
            </a:endParaRPr>
          </a:p>
          <a:p>
            <a:pPr>
              <a:spcBef>
                <a:spcPts val="100"/>
              </a:spcBef>
            </a:pPr>
            <a:r>
              <a:rPr lang="en-US" altLang="ja-JP" sz="700" dirty="0">
                <a:solidFill>
                  <a:srgbClr val="808080"/>
                </a:solidFill>
                <a:latin typeface="Hiragino Sans W5" panose="020B0400000000000000" pitchFamily="34" charset="-128"/>
                <a:ea typeface="Hiragino Sans W5" panose="020B0400000000000000" pitchFamily="34" charset="-128"/>
              </a:rPr>
              <a:t>※</a:t>
            </a:r>
            <a:r>
              <a:rPr lang="ja-JP" altLang="en-US" sz="700">
                <a:solidFill>
                  <a:srgbClr val="808080"/>
                </a:solidFill>
                <a:latin typeface="Hiragino Sans W5" panose="020B0400000000000000" pitchFamily="34" charset="-128"/>
                <a:ea typeface="Hiragino Sans W5" panose="020B0400000000000000" pitchFamily="34" charset="-128"/>
              </a:rPr>
              <a:t>競合における、ブランド認知や特徴理解の調査実施も可能です。</a:t>
            </a:r>
            <a:endParaRPr lang="en-US" altLang="ja-JP" sz="700" dirty="0">
              <a:solidFill>
                <a:srgbClr val="808080"/>
              </a:solidFill>
              <a:latin typeface="Hiragino Sans W5" panose="020B0400000000000000" pitchFamily="34" charset="-128"/>
              <a:ea typeface="Hiragino Sans W5" panose="020B0400000000000000" pitchFamily="34" charset="-128"/>
            </a:endParaRPr>
          </a:p>
        </p:txBody>
      </p:sp>
      <p:pic>
        <p:nvPicPr>
          <p:cNvPr id="95" name="図 94" descr="挿絵 が含まれている画像&#10;&#10;自動的に生成された説明">
            <a:extLst>
              <a:ext uri="{FF2B5EF4-FFF2-40B4-BE49-F238E27FC236}">
                <a16:creationId xmlns:a16="http://schemas.microsoft.com/office/drawing/2014/main" id="{1F048DCB-694B-4241-B2F9-AA94B702C2C3}"/>
              </a:ext>
            </a:extLst>
          </p:cNvPr>
          <p:cNvPicPr>
            <a:picLocks noChangeAspect="1"/>
          </p:cNvPicPr>
          <p:nvPr/>
        </p:nvPicPr>
        <p:blipFill>
          <a:blip r:embed="rId5"/>
          <a:stretch>
            <a:fillRect/>
          </a:stretch>
        </p:blipFill>
        <p:spPr>
          <a:xfrm>
            <a:off x="5532446" y="4445608"/>
            <a:ext cx="576000" cy="569600"/>
          </a:xfrm>
          <a:prstGeom prst="rect">
            <a:avLst/>
          </a:prstGeom>
        </p:spPr>
      </p:pic>
      <p:pic>
        <p:nvPicPr>
          <p:cNvPr id="96" name="図 95" descr="挿絵 が含まれている画像&#10;&#10;自動的に生成された説明">
            <a:extLst>
              <a:ext uri="{FF2B5EF4-FFF2-40B4-BE49-F238E27FC236}">
                <a16:creationId xmlns:a16="http://schemas.microsoft.com/office/drawing/2014/main" id="{15097AE1-8900-C04F-99F1-4E76026AC54B}"/>
              </a:ext>
            </a:extLst>
          </p:cNvPr>
          <p:cNvPicPr>
            <a:picLocks noChangeAspect="1"/>
          </p:cNvPicPr>
          <p:nvPr/>
        </p:nvPicPr>
        <p:blipFill>
          <a:blip r:embed="rId6"/>
          <a:stretch>
            <a:fillRect/>
          </a:stretch>
        </p:blipFill>
        <p:spPr>
          <a:xfrm>
            <a:off x="6301023" y="4450903"/>
            <a:ext cx="576000" cy="576000"/>
          </a:xfrm>
          <a:prstGeom prst="rect">
            <a:avLst/>
          </a:prstGeom>
        </p:spPr>
      </p:pic>
      <p:sp>
        <p:nvSpPr>
          <p:cNvPr id="97" name="正方形/長方形 96">
            <a:extLst>
              <a:ext uri="{FF2B5EF4-FFF2-40B4-BE49-F238E27FC236}">
                <a16:creationId xmlns:a16="http://schemas.microsoft.com/office/drawing/2014/main" id="{241E4C7D-80EE-6142-A3EA-3A5A2BE6CDB6}"/>
              </a:ext>
            </a:extLst>
          </p:cNvPr>
          <p:cNvSpPr/>
          <p:nvPr/>
        </p:nvSpPr>
        <p:spPr>
          <a:xfrm>
            <a:off x="7116367" y="4333297"/>
            <a:ext cx="324000" cy="346852"/>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98" name="正方形/長方形 97">
            <a:extLst>
              <a:ext uri="{FF2B5EF4-FFF2-40B4-BE49-F238E27FC236}">
                <a16:creationId xmlns:a16="http://schemas.microsoft.com/office/drawing/2014/main" id="{88955D34-EC7B-3948-89B1-EE75F3B94F9A}"/>
              </a:ext>
            </a:extLst>
          </p:cNvPr>
          <p:cNvSpPr/>
          <p:nvPr/>
        </p:nvSpPr>
        <p:spPr>
          <a:xfrm>
            <a:off x="7116367" y="3383375"/>
            <a:ext cx="962315" cy="346852"/>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00" name="テキスト ボックス 99">
            <a:extLst>
              <a:ext uri="{FF2B5EF4-FFF2-40B4-BE49-F238E27FC236}">
                <a16:creationId xmlns:a16="http://schemas.microsoft.com/office/drawing/2014/main" id="{55A999A6-4051-C44B-98C3-CA8AB94EAB52}"/>
              </a:ext>
            </a:extLst>
          </p:cNvPr>
          <p:cNvSpPr txBox="1"/>
          <p:nvPr/>
        </p:nvSpPr>
        <p:spPr>
          <a:xfrm>
            <a:off x="5649164" y="5088168"/>
            <a:ext cx="307777" cy="123111"/>
          </a:xfrm>
          <a:prstGeom prst="rect">
            <a:avLst/>
          </a:prstGeom>
          <a:noFill/>
        </p:spPr>
        <p:txBody>
          <a:bodyPr wrap="none" lIns="0" tIns="0" rIns="0" bIns="0" rtlCol="0">
            <a:spAutoFit/>
          </a:bodyPr>
          <a:lstStyle/>
          <a:p>
            <a:pPr algn="ctr"/>
            <a:r>
              <a:rPr lang="ja-JP" altLang="en-US" sz="800">
                <a:latin typeface="Hiragino Sans W5" panose="020B0400000000000000" pitchFamily="34" charset="-128"/>
                <a:ea typeface="Hiragino Sans W5" panose="020B0400000000000000" pitchFamily="34" charset="-128"/>
              </a:rPr>
              <a:t>接触</a:t>
            </a:r>
            <a:r>
              <a:rPr kumimoji="1" lang="ja-JP" altLang="en-US" sz="800">
                <a:latin typeface="Hiragino Sans W5" panose="020B0400000000000000" pitchFamily="34" charset="-128"/>
                <a:ea typeface="Hiragino Sans W5" panose="020B0400000000000000" pitchFamily="34" charset="-128"/>
              </a:rPr>
              <a:t>者</a:t>
            </a:r>
          </a:p>
        </p:txBody>
      </p:sp>
      <p:sp>
        <p:nvSpPr>
          <p:cNvPr id="101" name="テキスト ボックス 100">
            <a:extLst>
              <a:ext uri="{FF2B5EF4-FFF2-40B4-BE49-F238E27FC236}">
                <a16:creationId xmlns:a16="http://schemas.microsoft.com/office/drawing/2014/main" id="{5A569504-A9B8-3E48-937B-BD5E1BD6D718}"/>
              </a:ext>
            </a:extLst>
          </p:cNvPr>
          <p:cNvSpPr txBox="1"/>
          <p:nvPr/>
        </p:nvSpPr>
        <p:spPr>
          <a:xfrm>
            <a:off x="7505634" y="4405990"/>
            <a:ext cx="343043" cy="215444"/>
          </a:xfrm>
          <a:prstGeom prst="rect">
            <a:avLst/>
          </a:prstGeom>
          <a:noFill/>
        </p:spPr>
        <p:txBody>
          <a:bodyPr wrap="none" lIns="0" tIns="0" rIns="0" bIns="0" rtlCol="0">
            <a:spAutoFit/>
          </a:bodyPr>
          <a:lstStyle/>
          <a:p>
            <a:r>
              <a:rPr kumimoji="1" lang="en-US" altLang="ja-JP" sz="1400" dirty="0">
                <a:latin typeface="Hiragino Sans W5" panose="020B0400000000000000" pitchFamily="34" charset="-128"/>
                <a:ea typeface="Hiragino Sans W5" panose="020B0400000000000000" pitchFamily="34" charset="-128"/>
              </a:rPr>
              <a:t>20</a:t>
            </a:r>
            <a:r>
              <a:rPr kumimoji="1" lang="en-US" altLang="ja-JP" sz="800" dirty="0">
                <a:latin typeface="Hiragino Sans W5" panose="020B0400000000000000" pitchFamily="34" charset="-128"/>
                <a:ea typeface="Hiragino Sans W5" panose="020B0400000000000000" pitchFamily="34" charset="-128"/>
              </a:rPr>
              <a:t>%</a:t>
            </a:r>
            <a:endParaRPr kumimoji="1" lang="ja-JP" altLang="en-US" sz="1200">
              <a:latin typeface="Hiragino Sans W5" panose="020B0400000000000000" pitchFamily="34" charset="-128"/>
              <a:ea typeface="Hiragino Sans W5" panose="020B0400000000000000" pitchFamily="34" charset="-128"/>
            </a:endParaRPr>
          </a:p>
        </p:txBody>
      </p:sp>
      <p:cxnSp>
        <p:nvCxnSpPr>
          <p:cNvPr id="102" name="直線矢印コネクタ 101">
            <a:extLst>
              <a:ext uri="{FF2B5EF4-FFF2-40B4-BE49-F238E27FC236}">
                <a16:creationId xmlns:a16="http://schemas.microsoft.com/office/drawing/2014/main" id="{1ACFB4AF-1D47-BA4D-A604-3BC9DE8A7620}"/>
              </a:ext>
            </a:extLst>
          </p:cNvPr>
          <p:cNvCxnSpPr>
            <a:cxnSpLocks/>
          </p:cNvCxnSpPr>
          <p:nvPr/>
        </p:nvCxnSpPr>
        <p:spPr>
          <a:xfrm flipV="1">
            <a:off x="7479046" y="3857183"/>
            <a:ext cx="292148" cy="368780"/>
          </a:xfrm>
          <a:prstGeom prst="straightConnector1">
            <a:avLst/>
          </a:prstGeom>
          <a:ln w="9525">
            <a:solidFill>
              <a:srgbClr val="E12846"/>
            </a:solidFill>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103" name="テキスト ボックス 102">
            <a:extLst>
              <a:ext uri="{FF2B5EF4-FFF2-40B4-BE49-F238E27FC236}">
                <a16:creationId xmlns:a16="http://schemas.microsoft.com/office/drawing/2014/main" id="{C9D9812B-FFF8-D749-A47E-4FAFE02EE3A3}"/>
              </a:ext>
            </a:extLst>
          </p:cNvPr>
          <p:cNvSpPr txBox="1"/>
          <p:nvPr/>
        </p:nvSpPr>
        <p:spPr>
          <a:xfrm>
            <a:off x="7479046" y="3994292"/>
            <a:ext cx="281094" cy="153888"/>
          </a:xfrm>
          <a:prstGeom prst="rect">
            <a:avLst/>
          </a:prstGeom>
          <a:solidFill>
            <a:schemeClr val="bg1"/>
          </a:solidFill>
        </p:spPr>
        <p:txBody>
          <a:bodyPr wrap="none" lIns="36000" tIns="0" rIns="36000" bIns="0" rtlCol="0">
            <a:spAutoFit/>
          </a:bodyPr>
          <a:lstStyle/>
          <a:p>
            <a:r>
              <a:rPr kumimoji="1" lang="en-US" altLang="ja-JP" sz="1000" dirty="0">
                <a:solidFill>
                  <a:srgbClr val="E12846"/>
                </a:solidFill>
                <a:latin typeface="Hiragino Sans W5" panose="020B0400000000000000" pitchFamily="34" charset="-128"/>
                <a:ea typeface="Hiragino Sans W5" panose="020B0400000000000000" pitchFamily="34" charset="-128"/>
              </a:rPr>
              <a:t>3</a:t>
            </a:r>
            <a:r>
              <a:rPr kumimoji="1" lang="en-US" altLang="ja-JP" sz="700" dirty="0">
                <a:solidFill>
                  <a:srgbClr val="E12846"/>
                </a:solidFill>
                <a:latin typeface="Hiragino Sans W5" panose="020B0400000000000000" pitchFamily="34" charset="-128"/>
                <a:ea typeface="Hiragino Sans W5" panose="020B0400000000000000" pitchFamily="34" charset="-128"/>
              </a:rPr>
              <a:t> </a:t>
            </a:r>
            <a:r>
              <a:rPr kumimoji="1" lang="ja-JP" altLang="en-US" sz="700">
                <a:solidFill>
                  <a:srgbClr val="E12846"/>
                </a:solidFill>
                <a:latin typeface="Hiragino Sans W5" panose="020B0400000000000000" pitchFamily="34" charset="-128"/>
                <a:ea typeface="Hiragino Sans W5" panose="020B0400000000000000" pitchFamily="34" charset="-128"/>
              </a:rPr>
              <a:t>倍</a:t>
            </a:r>
          </a:p>
        </p:txBody>
      </p:sp>
      <p:sp>
        <p:nvSpPr>
          <p:cNvPr id="104" name="テキスト ボックス 103">
            <a:extLst>
              <a:ext uri="{FF2B5EF4-FFF2-40B4-BE49-F238E27FC236}">
                <a16:creationId xmlns:a16="http://schemas.microsoft.com/office/drawing/2014/main" id="{4EDF1F79-43D7-3D47-8BA0-9F8583D29DDA}"/>
              </a:ext>
            </a:extLst>
          </p:cNvPr>
          <p:cNvSpPr txBox="1"/>
          <p:nvPr/>
        </p:nvSpPr>
        <p:spPr>
          <a:xfrm>
            <a:off x="6222284" y="5088168"/>
            <a:ext cx="733479" cy="123111"/>
          </a:xfrm>
          <a:prstGeom prst="rect">
            <a:avLst/>
          </a:prstGeom>
          <a:noFill/>
        </p:spPr>
        <p:txBody>
          <a:bodyPr wrap="square" lIns="0" tIns="0" rIns="0" bIns="0" rtlCol="0">
            <a:spAutoFit/>
          </a:bodyPr>
          <a:lstStyle/>
          <a:p>
            <a:pPr algn="ctr"/>
            <a:r>
              <a:rPr lang="ja-JP" altLang="en-US" sz="800">
                <a:latin typeface="Hiragino Sans W5" panose="020B0400000000000000" pitchFamily="34" charset="-128"/>
                <a:ea typeface="Hiragino Sans W5" panose="020B0400000000000000" pitchFamily="34" charset="-128"/>
              </a:rPr>
              <a:t>非接触</a:t>
            </a:r>
            <a:r>
              <a:rPr kumimoji="1" lang="ja-JP" altLang="en-US" sz="800">
                <a:latin typeface="Hiragino Sans W5" panose="020B0400000000000000" pitchFamily="34" charset="-128"/>
                <a:ea typeface="Hiragino Sans W5" panose="020B0400000000000000" pitchFamily="34" charset="-128"/>
              </a:rPr>
              <a:t>者</a:t>
            </a:r>
          </a:p>
        </p:txBody>
      </p:sp>
      <p:sp>
        <p:nvSpPr>
          <p:cNvPr id="105" name="テキスト ボックス 104">
            <a:extLst>
              <a:ext uri="{FF2B5EF4-FFF2-40B4-BE49-F238E27FC236}">
                <a16:creationId xmlns:a16="http://schemas.microsoft.com/office/drawing/2014/main" id="{9611EAF9-B61A-2A4B-8901-1AE0B44F4841}"/>
              </a:ext>
            </a:extLst>
          </p:cNvPr>
          <p:cNvSpPr txBox="1"/>
          <p:nvPr/>
        </p:nvSpPr>
        <p:spPr>
          <a:xfrm>
            <a:off x="5334696" y="3901593"/>
            <a:ext cx="1687963" cy="123111"/>
          </a:xfrm>
          <a:prstGeom prst="rect">
            <a:avLst/>
          </a:prstGeom>
          <a:noFill/>
        </p:spPr>
        <p:txBody>
          <a:bodyPr wrap="none" lIns="0" tIns="0" rIns="0" bIns="0" rtlCol="0">
            <a:spAutoFit/>
          </a:bodyPr>
          <a:lstStyle/>
          <a:p>
            <a:pPr algn="ctr"/>
            <a:r>
              <a:rPr kumimoji="1" lang="ja-JP" altLang="en-US" sz="800">
                <a:latin typeface="Hiragino Sans W5" panose="020B0400000000000000" pitchFamily="34" charset="-128"/>
                <a:ea typeface="Hiragino Sans W5" panose="020B0400000000000000" pitchFamily="34" charset="-128"/>
              </a:rPr>
              <a:t>広告放映期間 喫煙所利用あり</a:t>
            </a:r>
            <a:r>
              <a:rPr kumimoji="1" lang="en-US" altLang="ja-JP" sz="800" dirty="0">
                <a:latin typeface="Hiragino Sans W5" panose="020B0400000000000000" pitchFamily="34" charset="-128"/>
                <a:ea typeface="Hiragino Sans W5" panose="020B0400000000000000" pitchFamily="34" charset="-128"/>
              </a:rPr>
              <a:t>or</a:t>
            </a:r>
            <a:r>
              <a:rPr kumimoji="1" lang="ja-JP" altLang="en-US" sz="800">
                <a:latin typeface="Hiragino Sans W5" panose="020B0400000000000000" pitchFamily="34" charset="-128"/>
                <a:ea typeface="Hiragino Sans W5" panose="020B0400000000000000" pitchFamily="34" charset="-128"/>
              </a:rPr>
              <a:t>なし</a:t>
            </a:r>
            <a:endParaRPr kumimoji="1" lang="en-US" altLang="ja-JP" sz="800" dirty="0">
              <a:latin typeface="Hiragino Sans W5" panose="020B0400000000000000" pitchFamily="34" charset="-128"/>
              <a:ea typeface="Hiragino Sans W5" panose="020B0400000000000000" pitchFamily="34" charset="-128"/>
            </a:endParaRPr>
          </a:p>
        </p:txBody>
      </p:sp>
      <p:sp>
        <p:nvSpPr>
          <p:cNvPr id="106" name="テキスト ボックス 105">
            <a:extLst>
              <a:ext uri="{FF2B5EF4-FFF2-40B4-BE49-F238E27FC236}">
                <a16:creationId xmlns:a16="http://schemas.microsoft.com/office/drawing/2014/main" id="{67071418-7EC9-444E-8A53-4F7F51F0B427}"/>
              </a:ext>
            </a:extLst>
          </p:cNvPr>
          <p:cNvSpPr txBox="1"/>
          <p:nvPr/>
        </p:nvSpPr>
        <p:spPr>
          <a:xfrm>
            <a:off x="5961470" y="4056888"/>
            <a:ext cx="434414" cy="153888"/>
          </a:xfrm>
          <a:prstGeom prst="rect">
            <a:avLst/>
          </a:prstGeom>
          <a:noFill/>
        </p:spPr>
        <p:txBody>
          <a:bodyPr wrap="none" lIns="0" tIns="0" rIns="0" bIns="0" rtlCol="0">
            <a:spAutoFit/>
          </a:bodyPr>
          <a:lstStyle/>
          <a:p>
            <a:pPr algn="ctr"/>
            <a:r>
              <a:rPr lang="en-US" altLang="ja-JP" sz="1000" dirty="0">
                <a:latin typeface="Hiragino Sans W5" panose="020B0400000000000000" pitchFamily="34" charset="-128"/>
                <a:ea typeface="Hiragino Sans W5" panose="020B0400000000000000" pitchFamily="34" charset="-128"/>
              </a:rPr>
              <a:t>n</a:t>
            </a:r>
            <a:r>
              <a:rPr kumimoji="1" lang="en-US" altLang="ja-JP" sz="1000" dirty="0">
                <a:latin typeface="Hiragino Sans W5" panose="020B0400000000000000" pitchFamily="34" charset="-128"/>
                <a:ea typeface="Hiragino Sans W5" panose="020B0400000000000000" pitchFamily="34" charset="-128"/>
              </a:rPr>
              <a:t>=300</a:t>
            </a:r>
          </a:p>
        </p:txBody>
      </p:sp>
      <p:sp>
        <p:nvSpPr>
          <p:cNvPr id="107" name="テキスト ボックス 106">
            <a:extLst>
              <a:ext uri="{FF2B5EF4-FFF2-40B4-BE49-F238E27FC236}">
                <a16:creationId xmlns:a16="http://schemas.microsoft.com/office/drawing/2014/main" id="{48C86A3C-B571-1F48-8A00-7710D5273664}"/>
              </a:ext>
            </a:extLst>
          </p:cNvPr>
          <p:cNvSpPr txBox="1"/>
          <p:nvPr/>
        </p:nvSpPr>
        <p:spPr>
          <a:xfrm>
            <a:off x="7615789" y="3443102"/>
            <a:ext cx="436017" cy="276999"/>
          </a:xfrm>
          <a:prstGeom prst="rect">
            <a:avLst/>
          </a:prstGeom>
          <a:noFill/>
        </p:spPr>
        <p:txBody>
          <a:bodyPr wrap="none" lIns="0" tIns="0" rIns="0" bIns="0" rtlCol="0">
            <a:spAutoFit/>
          </a:bodyPr>
          <a:lstStyle/>
          <a:p>
            <a:r>
              <a:rPr lang="en-US" altLang="ja-JP" dirty="0">
                <a:solidFill>
                  <a:schemeClr val="bg1"/>
                </a:solidFill>
                <a:latin typeface="Hiragino Sans W5" panose="020B0400000000000000" pitchFamily="34" charset="-128"/>
                <a:ea typeface="Hiragino Sans W5" panose="020B0400000000000000" pitchFamily="34" charset="-128"/>
              </a:rPr>
              <a:t>6</a:t>
            </a:r>
            <a:r>
              <a:rPr kumimoji="1" lang="en-US" altLang="ja-JP" dirty="0">
                <a:solidFill>
                  <a:schemeClr val="bg1"/>
                </a:solidFill>
                <a:latin typeface="Hiragino Sans W5" panose="020B0400000000000000" pitchFamily="34" charset="-128"/>
                <a:ea typeface="Hiragino Sans W5" panose="020B0400000000000000" pitchFamily="34" charset="-128"/>
              </a:rPr>
              <a:t>0</a:t>
            </a:r>
            <a:r>
              <a:rPr kumimoji="1" lang="en-US" altLang="ja-JP" sz="1000" dirty="0">
                <a:solidFill>
                  <a:schemeClr val="bg1"/>
                </a:solidFill>
                <a:latin typeface="Hiragino Sans W5" panose="020B0400000000000000" pitchFamily="34" charset="-128"/>
                <a:ea typeface="Hiragino Sans W5" panose="020B0400000000000000" pitchFamily="34" charset="-128"/>
              </a:rPr>
              <a:t>%</a:t>
            </a:r>
            <a:endParaRPr kumimoji="1" lang="ja-JP" altLang="en-US" sz="1400">
              <a:solidFill>
                <a:schemeClr val="bg1"/>
              </a:solidFill>
              <a:latin typeface="Hiragino Sans W5" panose="020B0400000000000000" pitchFamily="34" charset="-128"/>
              <a:ea typeface="Hiragino Sans W5" panose="020B0400000000000000" pitchFamily="34" charset="-128"/>
            </a:endParaRPr>
          </a:p>
        </p:txBody>
      </p:sp>
      <p:cxnSp>
        <p:nvCxnSpPr>
          <p:cNvPr id="108" name="直線コネクタ 107">
            <a:extLst>
              <a:ext uri="{FF2B5EF4-FFF2-40B4-BE49-F238E27FC236}">
                <a16:creationId xmlns:a16="http://schemas.microsoft.com/office/drawing/2014/main" id="{53B80595-ECBB-3A45-966C-C9BAA8E29273}"/>
              </a:ext>
            </a:extLst>
          </p:cNvPr>
          <p:cNvCxnSpPr>
            <a:cxnSpLocks/>
          </p:cNvCxnSpPr>
          <p:nvPr/>
        </p:nvCxnSpPr>
        <p:spPr>
          <a:xfrm flipV="1">
            <a:off x="7116369" y="3113874"/>
            <a:ext cx="0" cy="184270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09" name="正方形/長方形 108">
            <a:extLst>
              <a:ext uri="{FF2B5EF4-FFF2-40B4-BE49-F238E27FC236}">
                <a16:creationId xmlns:a16="http://schemas.microsoft.com/office/drawing/2014/main" id="{B4529300-5038-0C42-92FF-5EC3F8A8A620}"/>
              </a:ext>
            </a:extLst>
          </p:cNvPr>
          <p:cNvSpPr/>
          <p:nvPr/>
        </p:nvSpPr>
        <p:spPr>
          <a:xfrm>
            <a:off x="8292049" y="4329521"/>
            <a:ext cx="155418" cy="346852"/>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10" name="正方形/長方形 109">
            <a:extLst>
              <a:ext uri="{FF2B5EF4-FFF2-40B4-BE49-F238E27FC236}">
                <a16:creationId xmlns:a16="http://schemas.microsoft.com/office/drawing/2014/main" id="{98A26D7A-F7E8-304D-9938-E7C133D11E9E}"/>
              </a:ext>
            </a:extLst>
          </p:cNvPr>
          <p:cNvSpPr/>
          <p:nvPr/>
        </p:nvSpPr>
        <p:spPr>
          <a:xfrm>
            <a:off x="8291649" y="3383338"/>
            <a:ext cx="813666" cy="346852"/>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12" name="テキスト ボックス 111">
            <a:extLst>
              <a:ext uri="{FF2B5EF4-FFF2-40B4-BE49-F238E27FC236}">
                <a16:creationId xmlns:a16="http://schemas.microsoft.com/office/drawing/2014/main" id="{EA9DCEE8-A5C1-714F-9969-87936C116BF5}"/>
              </a:ext>
            </a:extLst>
          </p:cNvPr>
          <p:cNvSpPr txBox="1"/>
          <p:nvPr/>
        </p:nvSpPr>
        <p:spPr>
          <a:xfrm>
            <a:off x="8535266" y="4405389"/>
            <a:ext cx="343043" cy="215444"/>
          </a:xfrm>
          <a:prstGeom prst="rect">
            <a:avLst/>
          </a:prstGeom>
          <a:noFill/>
        </p:spPr>
        <p:txBody>
          <a:bodyPr wrap="none" lIns="0" tIns="0" rIns="0" bIns="0" rtlCol="0">
            <a:spAutoFit/>
          </a:bodyPr>
          <a:lstStyle/>
          <a:p>
            <a:r>
              <a:rPr lang="en-US" altLang="ja-JP" sz="1400" dirty="0">
                <a:latin typeface="Hiragino Sans W5" panose="020B0400000000000000" pitchFamily="34" charset="-128"/>
                <a:ea typeface="Hiragino Sans W5" panose="020B0400000000000000" pitchFamily="34" charset="-128"/>
              </a:rPr>
              <a:t>1</a:t>
            </a:r>
            <a:r>
              <a:rPr kumimoji="1" lang="en-US" altLang="ja-JP" sz="1400" dirty="0">
                <a:latin typeface="Hiragino Sans W5" panose="020B0400000000000000" pitchFamily="34" charset="-128"/>
                <a:ea typeface="Hiragino Sans W5" panose="020B0400000000000000" pitchFamily="34" charset="-128"/>
              </a:rPr>
              <a:t>0</a:t>
            </a:r>
            <a:r>
              <a:rPr kumimoji="1" lang="en-US" altLang="ja-JP" sz="800" dirty="0">
                <a:latin typeface="Hiragino Sans W5" panose="020B0400000000000000" pitchFamily="34" charset="-128"/>
                <a:ea typeface="Hiragino Sans W5" panose="020B0400000000000000" pitchFamily="34" charset="-128"/>
              </a:rPr>
              <a:t>%</a:t>
            </a:r>
            <a:endParaRPr kumimoji="1" lang="ja-JP" altLang="en-US" sz="1200">
              <a:latin typeface="Hiragino Sans W5" panose="020B0400000000000000" pitchFamily="34" charset="-128"/>
              <a:ea typeface="Hiragino Sans W5" panose="020B0400000000000000" pitchFamily="34" charset="-128"/>
            </a:endParaRPr>
          </a:p>
        </p:txBody>
      </p:sp>
      <p:cxnSp>
        <p:nvCxnSpPr>
          <p:cNvPr id="113" name="直線矢印コネクタ 112">
            <a:extLst>
              <a:ext uri="{FF2B5EF4-FFF2-40B4-BE49-F238E27FC236}">
                <a16:creationId xmlns:a16="http://schemas.microsoft.com/office/drawing/2014/main" id="{09037A59-3B6C-194C-8AD8-7222AA2765B9}"/>
              </a:ext>
            </a:extLst>
          </p:cNvPr>
          <p:cNvCxnSpPr>
            <a:cxnSpLocks/>
          </p:cNvCxnSpPr>
          <p:nvPr/>
        </p:nvCxnSpPr>
        <p:spPr>
          <a:xfrm flipV="1">
            <a:off x="8492803" y="3862932"/>
            <a:ext cx="292148" cy="368780"/>
          </a:xfrm>
          <a:prstGeom prst="straightConnector1">
            <a:avLst/>
          </a:prstGeom>
          <a:ln w="9525">
            <a:solidFill>
              <a:srgbClr val="E12846"/>
            </a:solidFill>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114" name="テキスト ボックス 113">
            <a:extLst>
              <a:ext uri="{FF2B5EF4-FFF2-40B4-BE49-F238E27FC236}">
                <a16:creationId xmlns:a16="http://schemas.microsoft.com/office/drawing/2014/main" id="{19828419-0CA4-3347-9A02-8A61CEA08834}"/>
              </a:ext>
            </a:extLst>
          </p:cNvPr>
          <p:cNvSpPr txBox="1"/>
          <p:nvPr/>
        </p:nvSpPr>
        <p:spPr>
          <a:xfrm>
            <a:off x="8499153" y="3990516"/>
            <a:ext cx="281094" cy="153888"/>
          </a:xfrm>
          <a:prstGeom prst="rect">
            <a:avLst/>
          </a:prstGeom>
          <a:solidFill>
            <a:schemeClr val="bg1"/>
          </a:solidFill>
        </p:spPr>
        <p:txBody>
          <a:bodyPr wrap="none" lIns="36000" tIns="0" rIns="36000" bIns="0" rtlCol="0">
            <a:spAutoFit/>
          </a:bodyPr>
          <a:lstStyle/>
          <a:p>
            <a:r>
              <a:rPr lang="en-US" altLang="ja-JP" sz="1000" dirty="0">
                <a:solidFill>
                  <a:srgbClr val="E12846"/>
                </a:solidFill>
                <a:latin typeface="Hiragino Sans W5" panose="020B0400000000000000" pitchFamily="34" charset="-128"/>
                <a:ea typeface="Hiragino Sans W5" panose="020B0400000000000000" pitchFamily="34" charset="-128"/>
              </a:rPr>
              <a:t>5</a:t>
            </a:r>
            <a:r>
              <a:rPr kumimoji="1" lang="en-US" altLang="ja-JP" sz="700" dirty="0">
                <a:solidFill>
                  <a:srgbClr val="E12846"/>
                </a:solidFill>
                <a:latin typeface="Hiragino Sans W5" panose="020B0400000000000000" pitchFamily="34" charset="-128"/>
                <a:ea typeface="Hiragino Sans W5" panose="020B0400000000000000" pitchFamily="34" charset="-128"/>
              </a:rPr>
              <a:t> </a:t>
            </a:r>
            <a:r>
              <a:rPr kumimoji="1" lang="ja-JP" altLang="en-US" sz="700">
                <a:solidFill>
                  <a:srgbClr val="E12846"/>
                </a:solidFill>
                <a:latin typeface="Hiragino Sans W5" panose="020B0400000000000000" pitchFamily="34" charset="-128"/>
                <a:ea typeface="Hiragino Sans W5" panose="020B0400000000000000" pitchFamily="34" charset="-128"/>
              </a:rPr>
              <a:t>倍</a:t>
            </a:r>
          </a:p>
        </p:txBody>
      </p:sp>
      <p:sp>
        <p:nvSpPr>
          <p:cNvPr id="115" name="テキスト ボックス 114">
            <a:extLst>
              <a:ext uri="{FF2B5EF4-FFF2-40B4-BE49-F238E27FC236}">
                <a16:creationId xmlns:a16="http://schemas.microsoft.com/office/drawing/2014/main" id="{7493C3D7-24FA-0445-82AB-D590FDBDC860}"/>
              </a:ext>
            </a:extLst>
          </p:cNvPr>
          <p:cNvSpPr txBox="1"/>
          <p:nvPr/>
        </p:nvSpPr>
        <p:spPr>
          <a:xfrm>
            <a:off x="8632721" y="3439326"/>
            <a:ext cx="436017" cy="276999"/>
          </a:xfrm>
          <a:prstGeom prst="rect">
            <a:avLst/>
          </a:prstGeom>
          <a:noFill/>
        </p:spPr>
        <p:txBody>
          <a:bodyPr wrap="none" lIns="0" tIns="0" rIns="0" bIns="0" rtlCol="0">
            <a:spAutoFit/>
          </a:bodyPr>
          <a:lstStyle/>
          <a:p>
            <a:r>
              <a:rPr kumimoji="1" lang="en-US" altLang="ja-JP" dirty="0">
                <a:solidFill>
                  <a:schemeClr val="bg1"/>
                </a:solidFill>
                <a:latin typeface="Hiragino Sans W5" panose="020B0400000000000000" pitchFamily="34" charset="-128"/>
                <a:ea typeface="Hiragino Sans W5" panose="020B0400000000000000" pitchFamily="34" charset="-128"/>
              </a:rPr>
              <a:t>50</a:t>
            </a:r>
            <a:r>
              <a:rPr kumimoji="1" lang="en-US" altLang="ja-JP" sz="1000" dirty="0">
                <a:solidFill>
                  <a:schemeClr val="bg1"/>
                </a:solidFill>
                <a:latin typeface="Hiragino Sans W5" panose="020B0400000000000000" pitchFamily="34" charset="-128"/>
                <a:ea typeface="Hiragino Sans W5" panose="020B0400000000000000" pitchFamily="34" charset="-128"/>
              </a:rPr>
              <a:t>%</a:t>
            </a:r>
            <a:endParaRPr kumimoji="1" lang="ja-JP" altLang="en-US" sz="1400">
              <a:solidFill>
                <a:schemeClr val="bg1"/>
              </a:solidFill>
              <a:latin typeface="Hiragino Sans W5" panose="020B0400000000000000" pitchFamily="34" charset="-128"/>
              <a:ea typeface="Hiragino Sans W5" panose="020B0400000000000000" pitchFamily="34" charset="-128"/>
            </a:endParaRPr>
          </a:p>
        </p:txBody>
      </p:sp>
      <p:cxnSp>
        <p:nvCxnSpPr>
          <p:cNvPr id="116" name="直線コネクタ 115">
            <a:extLst>
              <a:ext uri="{FF2B5EF4-FFF2-40B4-BE49-F238E27FC236}">
                <a16:creationId xmlns:a16="http://schemas.microsoft.com/office/drawing/2014/main" id="{951AA160-E16D-5F4D-BBAF-360D1F2176C0}"/>
              </a:ext>
            </a:extLst>
          </p:cNvPr>
          <p:cNvCxnSpPr>
            <a:cxnSpLocks/>
          </p:cNvCxnSpPr>
          <p:nvPr/>
        </p:nvCxnSpPr>
        <p:spPr>
          <a:xfrm flipV="1">
            <a:off x="8291648" y="3113873"/>
            <a:ext cx="0" cy="184270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17" name="正方形/長方形 116">
            <a:extLst>
              <a:ext uri="{FF2B5EF4-FFF2-40B4-BE49-F238E27FC236}">
                <a16:creationId xmlns:a16="http://schemas.microsoft.com/office/drawing/2014/main" id="{A393BCC1-672E-724C-A16B-33903AAE85A7}"/>
              </a:ext>
            </a:extLst>
          </p:cNvPr>
          <p:cNvSpPr/>
          <p:nvPr/>
        </p:nvSpPr>
        <p:spPr>
          <a:xfrm>
            <a:off x="9466900" y="4329521"/>
            <a:ext cx="72000" cy="346852"/>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18" name="正方形/長方形 117">
            <a:extLst>
              <a:ext uri="{FF2B5EF4-FFF2-40B4-BE49-F238E27FC236}">
                <a16:creationId xmlns:a16="http://schemas.microsoft.com/office/drawing/2014/main" id="{344794E3-0A4B-3247-B7C9-320030D0D67A}"/>
              </a:ext>
            </a:extLst>
          </p:cNvPr>
          <p:cNvSpPr/>
          <p:nvPr/>
        </p:nvSpPr>
        <p:spPr>
          <a:xfrm>
            <a:off x="9466500" y="3383338"/>
            <a:ext cx="576000" cy="346852"/>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20" name="テキスト ボックス 119">
            <a:extLst>
              <a:ext uri="{FF2B5EF4-FFF2-40B4-BE49-F238E27FC236}">
                <a16:creationId xmlns:a16="http://schemas.microsoft.com/office/drawing/2014/main" id="{EC1AD01A-06A6-CA45-988D-78E387538BC2}"/>
              </a:ext>
            </a:extLst>
          </p:cNvPr>
          <p:cNvSpPr txBox="1"/>
          <p:nvPr/>
        </p:nvSpPr>
        <p:spPr>
          <a:xfrm>
            <a:off x="9627567" y="4405389"/>
            <a:ext cx="219612" cy="215444"/>
          </a:xfrm>
          <a:prstGeom prst="rect">
            <a:avLst/>
          </a:prstGeom>
          <a:noFill/>
        </p:spPr>
        <p:txBody>
          <a:bodyPr wrap="none" lIns="0" tIns="0" rIns="0" bIns="0" rtlCol="0">
            <a:spAutoFit/>
          </a:bodyPr>
          <a:lstStyle/>
          <a:p>
            <a:r>
              <a:rPr kumimoji="1" lang="en-US" altLang="ja-JP" sz="1400" dirty="0">
                <a:latin typeface="Hiragino Sans W5" panose="020B0400000000000000" pitchFamily="34" charset="-128"/>
                <a:ea typeface="Hiragino Sans W5" panose="020B0400000000000000" pitchFamily="34" charset="-128"/>
              </a:rPr>
              <a:t>5</a:t>
            </a:r>
            <a:r>
              <a:rPr kumimoji="1" lang="en-US" altLang="ja-JP" sz="800" dirty="0">
                <a:latin typeface="Hiragino Sans W5" panose="020B0400000000000000" pitchFamily="34" charset="-128"/>
                <a:ea typeface="Hiragino Sans W5" panose="020B0400000000000000" pitchFamily="34" charset="-128"/>
              </a:rPr>
              <a:t>%</a:t>
            </a:r>
            <a:endParaRPr kumimoji="1" lang="ja-JP" altLang="en-US" sz="1200">
              <a:latin typeface="Hiragino Sans W5" panose="020B0400000000000000" pitchFamily="34" charset="-128"/>
              <a:ea typeface="Hiragino Sans W5" panose="020B0400000000000000" pitchFamily="34" charset="-128"/>
            </a:endParaRPr>
          </a:p>
        </p:txBody>
      </p:sp>
      <p:cxnSp>
        <p:nvCxnSpPr>
          <p:cNvPr id="121" name="直線矢印コネクタ 120">
            <a:extLst>
              <a:ext uri="{FF2B5EF4-FFF2-40B4-BE49-F238E27FC236}">
                <a16:creationId xmlns:a16="http://schemas.microsoft.com/office/drawing/2014/main" id="{E734B86C-D41E-2D4F-9155-0D613C6226AE}"/>
              </a:ext>
            </a:extLst>
          </p:cNvPr>
          <p:cNvCxnSpPr>
            <a:cxnSpLocks/>
          </p:cNvCxnSpPr>
          <p:nvPr/>
        </p:nvCxnSpPr>
        <p:spPr>
          <a:xfrm flipV="1">
            <a:off x="9585104" y="3862932"/>
            <a:ext cx="292148" cy="368780"/>
          </a:xfrm>
          <a:prstGeom prst="straightConnector1">
            <a:avLst/>
          </a:prstGeom>
          <a:ln w="9525">
            <a:solidFill>
              <a:srgbClr val="E12846"/>
            </a:solidFill>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122" name="テキスト ボックス 121">
            <a:extLst>
              <a:ext uri="{FF2B5EF4-FFF2-40B4-BE49-F238E27FC236}">
                <a16:creationId xmlns:a16="http://schemas.microsoft.com/office/drawing/2014/main" id="{669B9C75-6612-874B-AEDB-5D146B378E3E}"/>
              </a:ext>
            </a:extLst>
          </p:cNvPr>
          <p:cNvSpPr txBox="1"/>
          <p:nvPr/>
        </p:nvSpPr>
        <p:spPr>
          <a:xfrm>
            <a:off x="9591454" y="3990516"/>
            <a:ext cx="281094" cy="153888"/>
          </a:xfrm>
          <a:prstGeom prst="rect">
            <a:avLst/>
          </a:prstGeom>
          <a:solidFill>
            <a:schemeClr val="bg1"/>
          </a:solidFill>
        </p:spPr>
        <p:txBody>
          <a:bodyPr wrap="none" lIns="36000" tIns="0" rIns="36000" bIns="0" rtlCol="0">
            <a:spAutoFit/>
          </a:bodyPr>
          <a:lstStyle/>
          <a:p>
            <a:r>
              <a:rPr kumimoji="1" lang="en-US" altLang="ja-JP" sz="1000" dirty="0">
                <a:solidFill>
                  <a:srgbClr val="E12846"/>
                </a:solidFill>
                <a:latin typeface="Hiragino Sans W5" panose="020B0400000000000000" pitchFamily="34" charset="-128"/>
                <a:ea typeface="Hiragino Sans W5" panose="020B0400000000000000" pitchFamily="34" charset="-128"/>
              </a:rPr>
              <a:t>7</a:t>
            </a:r>
            <a:r>
              <a:rPr kumimoji="1" lang="en-US" altLang="ja-JP" sz="700" dirty="0">
                <a:solidFill>
                  <a:srgbClr val="E12846"/>
                </a:solidFill>
                <a:latin typeface="Hiragino Sans W5" panose="020B0400000000000000" pitchFamily="34" charset="-128"/>
                <a:ea typeface="Hiragino Sans W5" panose="020B0400000000000000" pitchFamily="34" charset="-128"/>
              </a:rPr>
              <a:t> </a:t>
            </a:r>
            <a:r>
              <a:rPr kumimoji="1" lang="ja-JP" altLang="en-US" sz="700">
                <a:solidFill>
                  <a:srgbClr val="E12846"/>
                </a:solidFill>
                <a:latin typeface="Hiragino Sans W5" panose="020B0400000000000000" pitchFamily="34" charset="-128"/>
                <a:ea typeface="Hiragino Sans W5" panose="020B0400000000000000" pitchFamily="34" charset="-128"/>
              </a:rPr>
              <a:t>倍</a:t>
            </a:r>
          </a:p>
        </p:txBody>
      </p:sp>
      <p:sp>
        <p:nvSpPr>
          <p:cNvPr id="123" name="テキスト ボックス 122">
            <a:extLst>
              <a:ext uri="{FF2B5EF4-FFF2-40B4-BE49-F238E27FC236}">
                <a16:creationId xmlns:a16="http://schemas.microsoft.com/office/drawing/2014/main" id="{2C3BDBCD-DF43-9E43-80F6-7003D9BF6F4F}"/>
              </a:ext>
            </a:extLst>
          </p:cNvPr>
          <p:cNvSpPr txBox="1"/>
          <p:nvPr/>
        </p:nvSpPr>
        <p:spPr>
          <a:xfrm>
            <a:off x="10106022" y="3439326"/>
            <a:ext cx="436017" cy="276999"/>
          </a:xfrm>
          <a:prstGeom prst="rect">
            <a:avLst/>
          </a:prstGeom>
          <a:noFill/>
        </p:spPr>
        <p:txBody>
          <a:bodyPr wrap="none" lIns="0" tIns="0" rIns="0" bIns="0" rtlCol="0">
            <a:spAutoFit/>
          </a:bodyPr>
          <a:lstStyle/>
          <a:p>
            <a:r>
              <a:rPr lang="en-US" altLang="ja-JP" dirty="0">
                <a:latin typeface="Hiragino Sans W5" panose="020B0400000000000000" pitchFamily="34" charset="-128"/>
                <a:ea typeface="Hiragino Sans W5" panose="020B0400000000000000" pitchFamily="34" charset="-128"/>
              </a:rPr>
              <a:t>35</a:t>
            </a:r>
            <a:r>
              <a:rPr kumimoji="1" lang="en-US" altLang="ja-JP" sz="1000" dirty="0">
                <a:latin typeface="Hiragino Sans W5" panose="020B0400000000000000" pitchFamily="34" charset="-128"/>
                <a:ea typeface="Hiragino Sans W5" panose="020B0400000000000000" pitchFamily="34" charset="-128"/>
              </a:rPr>
              <a:t>%</a:t>
            </a:r>
            <a:endParaRPr kumimoji="1" lang="ja-JP" altLang="en-US" sz="1400">
              <a:latin typeface="Hiragino Sans W5" panose="020B0400000000000000" pitchFamily="34" charset="-128"/>
              <a:ea typeface="Hiragino Sans W5" panose="020B0400000000000000" pitchFamily="34" charset="-128"/>
            </a:endParaRPr>
          </a:p>
        </p:txBody>
      </p:sp>
      <p:cxnSp>
        <p:nvCxnSpPr>
          <p:cNvPr id="124" name="直線コネクタ 123">
            <a:extLst>
              <a:ext uri="{FF2B5EF4-FFF2-40B4-BE49-F238E27FC236}">
                <a16:creationId xmlns:a16="http://schemas.microsoft.com/office/drawing/2014/main" id="{25F34E99-52E4-7249-9C04-C094F6DADEF1}"/>
              </a:ext>
            </a:extLst>
          </p:cNvPr>
          <p:cNvCxnSpPr>
            <a:cxnSpLocks/>
          </p:cNvCxnSpPr>
          <p:nvPr/>
        </p:nvCxnSpPr>
        <p:spPr>
          <a:xfrm flipV="1">
            <a:off x="9466499" y="3113873"/>
            <a:ext cx="0" cy="184270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25" name="正方形/長方形 124">
            <a:extLst>
              <a:ext uri="{FF2B5EF4-FFF2-40B4-BE49-F238E27FC236}">
                <a16:creationId xmlns:a16="http://schemas.microsoft.com/office/drawing/2014/main" id="{FB928225-7EB4-2847-AACD-BAB5C40FED2E}"/>
              </a:ext>
            </a:extLst>
          </p:cNvPr>
          <p:cNvSpPr/>
          <p:nvPr/>
        </p:nvSpPr>
        <p:spPr>
          <a:xfrm>
            <a:off x="10641892" y="4329521"/>
            <a:ext cx="43200" cy="346852"/>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26" name="正方形/長方形 125">
            <a:extLst>
              <a:ext uri="{FF2B5EF4-FFF2-40B4-BE49-F238E27FC236}">
                <a16:creationId xmlns:a16="http://schemas.microsoft.com/office/drawing/2014/main" id="{CB83ECD9-5B26-7C4E-B65F-DADF270E09D3}"/>
              </a:ext>
            </a:extLst>
          </p:cNvPr>
          <p:cNvSpPr/>
          <p:nvPr/>
        </p:nvSpPr>
        <p:spPr>
          <a:xfrm>
            <a:off x="10641491" y="3383338"/>
            <a:ext cx="241200" cy="346852"/>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28" name="テキスト ボックス 127">
            <a:extLst>
              <a:ext uri="{FF2B5EF4-FFF2-40B4-BE49-F238E27FC236}">
                <a16:creationId xmlns:a16="http://schemas.microsoft.com/office/drawing/2014/main" id="{37BFE50A-85B2-AD41-A355-2FEE979E535E}"/>
              </a:ext>
            </a:extLst>
          </p:cNvPr>
          <p:cNvSpPr txBox="1"/>
          <p:nvPr/>
        </p:nvSpPr>
        <p:spPr>
          <a:xfrm>
            <a:off x="10770809" y="4405389"/>
            <a:ext cx="219612" cy="215444"/>
          </a:xfrm>
          <a:prstGeom prst="rect">
            <a:avLst/>
          </a:prstGeom>
          <a:noFill/>
        </p:spPr>
        <p:txBody>
          <a:bodyPr wrap="none" lIns="0" tIns="0" rIns="0" bIns="0" rtlCol="0">
            <a:spAutoFit/>
          </a:bodyPr>
          <a:lstStyle/>
          <a:p>
            <a:r>
              <a:rPr lang="en-US" altLang="ja-JP" sz="1400" dirty="0">
                <a:latin typeface="Hiragino Sans W5" panose="020B0400000000000000" pitchFamily="34" charset="-128"/>
                <a:ea typeface="Hiragino Sans W5" panose="020B0400000000000000" pitchFamily="34" charset="-128"/>
              </a:rPr>
              <a:t>3</a:t>
            </a:r>
            <a:r>
              <a:rPr kumimoji="1" lang="en-US" altLang="ja-JP" sz="800" dirty="0">
                <a:latin typeface="Hiragino Sans W5" panose="020B0400000000000000" pitchFamily="34" charset="-128"/>
                <a:ea typeface="Hiragino Sans W5" panose="020B0400000000000000" pitchFamily="34" charset="-128"/>
              </a:rPr>
              <a:t>%</a:t>
            </a:r>
            <a:endParaRPr kumimoji="1" lang="ja-JP" altLang="en-US" sz="1200">
              <a:latin typeface="Hiragino Sans W5" panose="020B0400000000000000" pitchFamily="34" charset="-128"/>
              <a:ea typeface="Hiragino Sans W5" panose="020B0400000000000000" pitchFamily="34" charset="-128"/>
            </a:endParaRPr>
          </a:p>
        </p:txBody>
      </p:sp>
      <p:cxnSp>
        <p:nvCxnSpPr>
          <p:cNvPr id="129" name="直線矢印コネクタ 128">
            <a:extLst>
              <a:ext uri="{FF2B5EF4-FFF2-40B4-BE49-F238E27FC236}">
                <a16:creationId xmlns:a16="http://schemas.microsoft.com/office/drawing/2014/main" id="{AEEDB9A0-8CAE-9145-A69D-A792A2CBA89E}"/>
              </a:ext>
            </a:extLst>
          </p:cNvPr>
          <p:cNvCxnSpPr>
            <a:cxnSpLocks/>
          </p:cNvCxnSpPr>
          <p:nvPr/>
        </p:nvCxnSpPr>
        <p:spPr>
          <a:xfrm flipV="1">
            <a:off x="10702946" y="3862932"/>
            <a:ext cx="292148" cy="368780"/>
          </a:xfrm>
          <a:prstGeom prst="straightConnector1">
            <a:avLst/>
          </a:prstGeom>
          <a:ln w="9525">
            <a:solidFill>
              <a:srgbClr val="E12846"/>
            </a:solidFill>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130" name="テキスト ボックス 129">
            <a:extLst>
              <a:ext uri="{FF2B5EF4-FFF2-40B4-BE49-F238E27FC236}">
                <a16:creationId xmlns:a16="http://schemas.microsoft.com/office/drawing/2014/main" id="{E76D6546-2694-7A4B-8C18-7F77031FD790}"/>
              </a:ext>
            </a:extLst>
          </p:cNvPr>
          <p:cNvSpPr txBox="1"/>
          <p:nvPr/>
        </p:nvSpPr>
        <p:spPr>
          <a:xfrm>
            <a:off x="10709296" y="3990516"/>
            <a:ext cx="281094" cy="153888"/>
          </a:xfrm>
          <a:prstGeom prst="rect">
            <a:avLst/>
          </a:prstGeom>
          <a:solidFill>
            <a:schemeClr val="bg1"/>
          </a:solidFill>
        </p:spPr>
        <p:txBody>
          <a:bodyPr wrap="none" lIns="36000" tIns="0" rIns="36000" bIns="0" rtlCol="0">
            <a:spAutoFit/>
          </a:bodyPr>
          <a:lstStyle/>
          <a:p>
            <a:r>
              <a:rPr lang="en-US" altLang="ja-JP" sz="1000" dirty="0">
                <a:solidFill>
                  <a:srgbClr val="E12846"/>
                </a:solidFill>
                <a:latin typeface="Hiragino Sans W5" panose="020B0400000000000000" pitchFamily="34" charset="-128"/>
                <a:ea typeface="Hiragino Sans W5" panose="020B0400000000000000" pitchFamily="34" charset="-128"/>
              </a:rPr>
              <a:t>5</a:t>
            </a:r>
            <a:r>
              <a:rPr kumimoji="1" lang="en-US" altLang="ja-JP" sz="700" dirty="0">
                <a:solidFill>
                  <a:srgbClr val="E12846"/>
                </a:solidFill>
                <a:latin typeface="Hiragino Sans W5" panose="020B0400000000000000" pitchFamily="34" charset="-128"/>
                <a:ea typeface="Hiragino Sans W5" panose="020B0400000000000000" pitchFamily="34" charset="-128"/>
              </a:rPr>
              <a:t> </a:t>
            </a:r>
            <a:r>
              <a:rPr kumimoji="1" lang="ja-JP" altLang="en-US" sz="700">
                <a:solidFill>
                  <a:srgbClr val="E12846"/>
                </a:solidFill>
                <a:latin typeface="Hiragino Sans W5" panose="020B0400000000000000" pitchFamily="34" charset="-128"/>
                <a:ea typeface="Hiragino Sans W5" panose="020B0400000000000000" pitchFamily="34" charset="-128"/>
              </a:rPr>
              <a:t>倍</a:t>
            </a:r>
          </a:p>
        </p:txBody>
      </p:sp>
      <p:sp>
        <p:nvSpPr>
          <p:cNvPr id="131" name="テキスト ボックス 130">
            <a:extLst>
              <a:ext uri="{FF2B5EF4-FFF2-40B4-BE49-F238E27FC236}">
                <a16:creationId xmlns:a16="http://schemas.microsoft.com/office/drawing/2014/main" id="{70A1D00D-6396-964A-BB60-E1722E29E230}"/>
              </a:ext>
            </a:extLst>
          </p:cNvPr>
          <p:cNvSpPr txBox="1"/>
          <p:nvPr/>
        </p:nvSpPr>
        <p:spPr>
          <a:xfrm>
            <a:off x="10950814" y="3439326"/>
            <a:ext cx="436017" cy="276999"/>
          </a:xfrm>
          <a:prstGeom prst="rect">
            <a:avLst/>
          </a:prstGeom>
          <a:noFill/>
        </p:spPr>
        <p:txBody>
          <a:bodyPr wrap="none" lIns="0" tIns="0" rIns="0" bIns="0" rtlCol="0">
            <a:spAutoFit/>
          </a:bodyPr>
          <a:lstStyle/>
          <a:p>
            <a:r>
              <a:rPr lang="en-US" altLang="ja-JP" dirty="0">
                <a:latin typeface="Hiragino Sans W5" panose="020B0400000000000000" pitchFamily="34" charset="-128"/>
                <a:ea typeface="Hiragino Sans W5" panose="020B0400000000000000" pitchFamily="34" charset="-128"/>
              </a:rPr>
              <a:t>15</a:t>
            </a:r>
            <a:r>
              <a:rPr kumimoji="1" lang="en-US" altLang="ja-JP" sz="1000" dirty="0">
                <a:latin typeface="Hiragino Sans W5" panose="020B0400000000000000" pitchFamily="34" charset="-128"/>
                <a:ea typeface="Hiragino Sans W5" panose="020B0400000000000000" pitchFamily="34" charset="-128"/>
              </a:rPr>
              <a:t>%</a:t>
            </a:r>
            <a:endParaRPr kumimoji="1" lang="ja-JP" altLang="en-US" sz="1400">
              <a:latin typeface="Hiragino Sans W5" panose="020B0400000000000000" pitchFamily="34" charset="-128"/>
              <a:ea typeface="Hiragino Sans W5" panose="020B0400000000000000" pitchFamily="34" charset="-128"/>
            </a:endParaRPr>
          </a:p>
        </p:txBody>
      </p:sp>
      <p:cxnSp>
        <p:nvCxnSpPr>
          <p:cNvPr id="132" name="直線コネクタ 131">
            <a:extLst>
              <a:ext uri="{FF2B5EF4-FFF2-40B4-BE49-F238E27FC236}">
                <a16:creationId xmlns:a16="http://schemas.microsoft.com/office/drawing/2014/main" id="{C02C105E-C660-E44C-B49D-05F45D5B3B9F}"/>
              </a:ext>
            </a:extLst>
          </p:cNvPr>
          <p:cNvCxnSpPr>
            <a:cxnSpLocks/>
          </p:cNvCxnSpPr>
          <p:nvPr/>
        </p:nvCxnSpPr>
        <p:spPr>
          <a:xfrm flipV="1">
            <a:off x="10641491" y="3113873"/>
            <a:ext cx="0" cy="184270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pic>
        <p:nvPicPr>
          <p:cNvPr id="5" name="図 4" descr="アイコン&#10;&#10;自動的に生成された説明">
            <a:extLst>
              <a:ext uri="{FF2B5EF4-FFF2-40B4-BE49-F238E27FC236}">
                <a16:creationId xmlns:a16="http://schemas.microsoft.com/office/drawing/2014/main" id="{B1EA8941-A50B-A843-9FD2-18696507E49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893877" y="3101991"/>
            <a:ext cx="569601" cy="569601"/>
          </a:xfrm>
          <a:prstGeom prst="rect">
            <a:avLst/>
          </a:prstGeom>
        </p:spPr>
      </p:pic>
      <p:sp>
        <p:nvSpPr>
          <p:cNvPr id="7" name="テキスト ボックス 6">
            <a:extLst>
              <a:ext uri="{FF2B5EF4-FFF2-40B4-BE49-F238E27FC236}">
                <a16:creationId xmlns:a16="http://schemas.microsoft.com/office/drawing/2014/main" id="{6FD12038-9E3A-187B-B5BD-42E9EC0EFF25}"/>
              </a:ext>
            </a:extLst>
          </p:cNvPr>
          <p:cNvSpPr txBox="1"/>
          <p:nvPr/>
        </p:nvSpPr>
        <p:spPr>
          <a:xfrm>
            <a:off x="667689" y="1446069"/>
            <a:ext cx="4955059" cy="1041311"/>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喫煙所サイネージ視聴者の</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広告閲覧後の広告認知度や</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態度変容をレポーティング</a:t>
            </a:r>
            <a:endParaRPr lang="en-US" altLang="ja-JP" sz="3200" spc="300" dirty="0">
              <a:solidFill>
                <a:schemeClr val="bg1"/>
              </a:solidFill>
              <a:latin typeface="Hiragino Sans W5" panose="020B0400000000000000" pitchFamily="34" charset="-128"/>
              <a:ea typeface="Hiragino Sans W5" panose="020B0400000000000000" pitchFamily="34" charset="-128"/>
            </a:endParaRPr>
          </a:p>
        </p:txBody>
      </p:sp>
      <p:sp>
        <p:nvSpPr>
          <p:cNvPr id="4" name="テキスト ボックス 3">
            <a:extLst>
              <a:ext uri="{FF2B5EF4-FFF2-40B4-BE49-F238E27FC236}">
                <a16:creationId xmlns:a16="http://schemas.microsoft.com/office/drawing/2014/main" id="{2C38264B-3B41-9579-06DF-3FD2B85EAFF0}"/>
              </a:ext>
            </a:extLst>
          </p:cNvPr>
          <p:cNvSpPr txBox="1"/>
          <p:nvPr/>
        </p:nvSpPr>
        <p:spPr>
          <a:xfrm>
            <a:off x="702512" y="161966"/>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BRAND LIFT SURVEY </a:t>
            </a:r>
          </a:p>
        </p:txBody>
      </p:sp>
      <p:sp>
        <p:nvSpPr>
          <p:cNvPr id="11" name="テキスト ボックス 10">
            <a:extLst>
              <a:ext uri="{FF2B5EF4-FFF2-40B4-BE49-F238E27FC236}">
                <a16:creationId xmlns:a16="http://schemas.microsoft.com/office/drawing/2014/main" id="{067843F9-A516-D5F0-62FB-B19E29577D33}"/>
              </a:ext>
            </a:extLst>
          </p:cNvPr>
          <p:cNvSpPr txBox="1"/>
          <p:nvPr/>
        </p:nvSpPr>
        <p:spPr>
          <a:xfrm>
            <a:off x="697323" y="59997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ブランドリフト調査</a:t>
            </a:r>
          </a:p>
        </p:txBody>
      </p:sp>
      <p:sp>
        <p:nvSpPr>
          <p:cNvPr id="3" name="スライド番号プレースホルダ 3">
            <a:extLst>
              <a:ext uri="{FF2B5EF4-FFF2-40B4-BE49-F238E27FC236}">
                <a16:creationId xmlns:a16="http://schemas.microsoft.com/office/drawing/2014/main" id="{0A7768CB-9841-E1AD-0C96-4ED5FCBD3B1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40</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8" name="正方形/長方形 7">
            <a:extLst>
              <a:ext uri="{FF2B5EF4-FFF2-40B4-BE49-F238E27FC236}">
                <a16:creationId xmlns:a16="http://schemas.microsoft.com/office/drawing/2014/main" id="{6A6E9DF1-0AA6-9A85-AA94-F8B4ABC9B0B9}"/>
              </a:ext>
            </a:extLst>
          </p:cNvPr>
          <p:cNvSpPr/>
          <p:nvPr/>
        </p:nvSpPr>
        <p:spPr>
          <a:xfrm>
            <a:off x="7783167" y="6444502"/>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April to June 2025 │ </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7434501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2C01208C-9C20-E34B-AB5F-D09FD0E4515B}"/>
              </a:ext>
            </a:extLst>
          </p:cNvPr>
          <p:cNvPicPr>
            <a:picLocks noChangeAspect="1"/>
          </p:cNvPicPr>
          <p:nvPr/>
        </p:nvPicPr>
        <p:blipFill>
          <a:blip r:embed="rId2"/>
          <a:stretch>
            <a:fillRect/>
          </a:stretch>
        </p:blipFill>
        <p:spPr>
          <a:xfrm>
            <a:off x="-1" y="0"/>
            <a:ext cx="12192001" cy="6858000"/>
          </a:xfrm>
          <a:prstGeom prst="rect">
            <a:avLst/>
          </a:prstGeom>
        </p:spPr>
      </p:pic>
      <p:sp>
        <p:nvSpPr>
          <p:cNvPr id="30" name="スライド番号プレースホルダ 3">
            <a:extLst>
              <a:ext uri="{FF2B5EF4-FFF2-40B4-BE49-F238E27FC236}">
                <a16:creationId xmlns:a16="http://schemas.microsoft.com/office/drawing/2014/main" id="{41452322-BBB8-694E-A790-547C047190D1}"/>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41</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9" name="正方形/長方形 18">
            <a:extLst>
              <a:ext uri="{FF2B5EF4-FFF2-40B4-BE49-F238E27FC236}">
                <a16:creationId xmlns:a16="http://schemas.microsoft.com/office/drawing/2014/main" id="{DD8ED357-524D-4C46-94B1-7370E6E1F54C}"/>
              </a:ext>
            </a:extLst>
          </p:cNvPr>
          <p:cNvSpPr/>
          <p:nvPr/>
        </p:nvSpPr>
        <p:spPr>
          <a:xfrm>
            <a:off x="4202814" y="0"/>
            <a:ext cx="383001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0" name="正方形/長方形 19">
            <a:extLst>
              <a:ext uri="{FF2B5EF4-FFF2-40B4-BE49-F238E27FC236}">
                <a16:creationId xmlns:a16="http://schemas.microsoft.com/office/drawing/2014/main" id="{30A6F4C3-4326-8844-9E36-3A9814B9A14B}"/>
              </a:ext>
            </a:extLst>
          </p:cNvPr>
          <p:cNvSpPr/>
          <p:nvPr/>
        </p:nvSpPr>
        <p:spPr>
          <a:xfrm>
            <a:off x="4202814" y="677122"/>
            <a:ext cx="2170855" cy="952030"/>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527998" cy="3786293"/>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BRAND</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LIFT SURVEY</a:t>
            </a:r>
          </a:p>
        </p:txBody>
      </p:sp>
      <p:pic>
        <p:nvPicPr>
          <p:cNvPr id="18" name="図 17" descr="テキスト&#10;&#10;自動的に生成された説明">
            <a:extLst>
              <a:ext uri="{FF2B5EF4-FFF2-40B4-BE49-F238E27FC236}">
                <a16:creationId xmlns:a16="http://schemas.microsoft.com/office/drawing/2014/main" id="{AE5907DC-C707-124C-910B-95C0953850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3" name="テキスト ボックス 12">
            <a:extLst>
              <a:ext uri="{FF2B5EF4-FFF2-40B4-BE49-F238E27FC236}">
                <a16:creationId xmlns:a16="http://schemas.microsoft.com/office/drawing/2014/main" id="{796E10F1-795A-C042-8962-E42A0E04549D}"/>
              </a:ext>
            </a:extLst>
          </p:cNvPr>
          <p:cNvSpPr txBox="1"/>
          <p:nvPr/>
        </p:nvSpPr>
        <p:spPr>
          <a:xfrm>
            <a:off x="6350564" y="5609126"/>
            <a:ext cx="4801314" cy="215444"/>
          </a:xfrm>
          <a:prstGeom prst="rect">
            <a:avLst/>
          </a:prstGeom>
          <a:noFill/>
        </p:spPr>
        <p:txBody>
          <a:bodyPr wrap="none" rtlCol="0">
            <a:spAutoFit/>
          </a:bodyPr>
          <a:lstStyle/>
          <a:p>
            <a:pPr>
              <a:spcBef>
                <a:spcPts val="100"/>
              </a:spcBef>
            </a:pPr>
            <a:r>
              <a:rPr lang="en-US" altLang="ja-JP" sz="800" dirty="0">
                <a:solidFill>
                  <a:schemeClr val="bg1"/>
                </a:solidFill>
                <a:latin typeface="Hiragino Sans W5" panose="020B0400000000000000" pitchFamily="34" charset="-128"/>
                <a:ea typeface="Hiragino Sans W5" panose="020B0400000000000000" pitchFamily="34" charset="-128"/>
              </a:rPr>
              <a:t>※</a:t>
            </a:r>
            <a:r>
              <a:rPr lang="ja-JP" altLang="en-US" sz="800">
                <a:solidFill>
                  <a:schemeClr val="bg1"/>
                </a:solidFill>
                <a:latin typeface="Hiragino Sans W5" panose="020B0400000000000000" pitchFamily="34" charset="-128"/>
                <a:ea typeface="Hiragino Sans W5" panose="020B0400000000000000" pitchFamily="34" charset="-128"/>
              </a:rPr>
              <a:t>上記よりいずれかを選択いただきます。調査票を別途、営業担当よりお送りさせていただきます。</a:t>
            </a:r>
            <a:endParaRPr lang="en-US" altLang="ja-JP" sz="800" dirty="0">
              <a:solidFill>
                <a:schemeClr val="bg1"/>
              </a:solidFill>
              <a:latin typeface="Hiragino Sans W5" panose="020B0400000000000000" pitchFamily="34" charset="-128"/>
              <a:ea typeface="Hiragino Sans W5" panose="020B0400000000000000" pitchFamily="34" charset="-128"/>
            </a:endParaRPr>
          </a:p>
        </p:txBody>
      </p:sp>
      <p:sp>
        <p:nvSpPr>
          <p:cNvPr id="27" name="テキスト ボックス 26">
            <a:extLst>
              <a:ext uri="{FF2B5EF4-FFF2-40B4-BE49-F238E27FC236}">
                <a16:creationId xmlns:a16="http://schemas.microsoft.com/office/drawing/2014/main" id="{EC2A6DC4-2D90-F94C-B4A2-07E934EE828F}"/>
              </a:ext>
            </a:extLst>
          </p:cNvPr>
          <p:cNvSpPr txBox="1"/>
          <p:nvPr/>
        </p:nvSpPr>
        <p:spPr>
          <a:xfrm>
            <a:off x="843510" y="2005721"/>
            <a:ext cx="1073117"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調査方法</a:t>
            </a:r>
          </a:p>
        </p:txBody>
      </p:sp>
      <p:sp>
        <p:nvSpPr>
          <p:cNvPr id="29" name="テキスト ボックス 28">
            <a:extLst>
              <a:ext uri="{FF2B5EF4-FFF2-40B4-BE49-F238E27FC236}">
                <a16:creationId xmlns:a16="http://schemas.microsoft.com/office/drawing/2014/main" id="{9A21A3C6-3955-A64E-83FC-2CDAECD56C78}"/>
              </a:ext>
            </a:extLst>
          </p:cNvPr>
          <p:cNvSpPr txBox="1"/>
          <p:nvPr/>
        </p:nvSpPr>
        <p:spPr>
          <a:xfrm>
            <a:off x="2085453" y="2005720"/>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31" name="テキスト ボックス 30">
            <a:extLst>
              <a:ext uri="{FF2B5EF4-FFF2-40B4-BE49-F238E27FC236}">
                <a16:creationId xmlns:a16="http://schemas.microsoft.com/office/drawing/2014/main" id="{A44788A3-9EE0-2646-AC88-25A04CBECF2B}"/>
              </a:ext>
            </a:extLst>
          </p:cNvPr>
          <p:cNvSpPr txBox="1"/>
          <p:nvPr/>
        </p:nvSpPr>
        <p:spPr>
          <a:xfrm>
            <a:off x="2313472" y="2005721"/>
            <a:ext cx="3364768"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インターネット調査</a:t>
            </a:r>
            <a:r>
              <a:rPr lang="ja-JP" altLang="en-US" sz="800">
                <a:solidFill>
                  <a:schemeClr val="bg1"/>
                </a:solidFill>
                <a:latin typeface="Hiragino Sans W5" panose="020B0400000000000000" pitchFamily="34" charset="-128"/>
                <a:ea typeface="Hiragino Sans W5" panose="020B0400000000000000" pitchFamily="34" charset="-128"/>
              </a:rPr>
              <a:t>（スクリーニング調査</a:t>
            </a:r>
            <a:r>
              <a:rPr lang="en-US" altLang="ja-JP" sz="800" dirty="0">
                <a:solidFill>
                  <a:schemeClr val="bg1"/>
                </a:solidFill>
                <a:latin typeface="Hiragino Sans W5" panose="020B0400000000000000" pitchFamily="34" charset="-128"/>
                <a:ea typeface="Hiragino Sans W5" panose="020B0400000000000000" pitchFamily="34" charset="-128"/>
              </a:rPr>
              <a:t>(SCR)</a:t>
            </a:r>
            <a:r>
              <a:rPr lang="ja-JP" altLang="en-US" sz="800">
                <a:solidFill>
                  <a:schemeClr val="bg1"/>
                </a:solidFill>
                <a:latin typeface="Hiragino Sans W5" panose="020B0400000000000000" pitchFamily="34" charset="-128"/>
                <a:ea typeface="Hiragino Sans W5" panose="020B0400000000000000" pitchFamily="34" charset="-128"/>
              </a:rPr>
              <a:t>＋本調査）</a:t>
            </a:r>
            <a:endParaRPr kumimoji="1" lang="ja-JP" altLang="en-US" sz="900">
              <a:solidFill>
                <a:schemeClr val="bg1"/>
              </a:solidFill>
              <a:latin typeface="Hiragino Sans W5" panose="020B0400000000000000" pitchFamily="34" charset="-128"/>
              <a:ea typeface="Hiragino Sans W5" panose="020B0400000000000000" pitchFamily="34" charset="-128"/>
            </a:endParaRPr>
          </a:p>
        </p:txBody>
      </p:sp>
      <p:cxnSp>
        <p:nvCxnSpPr>
          <p:cNvPr id="32" name="直線コネクタ 31">
            <a:extLst>
              <a:ext uri="{FF2B5EF4-FFF2-40B4-BE49-F238E27FC236}">
                <a16:creationId xmlns:a16="http://schemas.microsoft.com/office/drawing/2014/main" id="{6DF8505A-5BD4-1849-A6B9-9A4964A4FB7F}"/>
              </a:ext>
            </a:extLst>
          </p:cNvPr>
          <p:cNvCxnSpPr>
            <a:cxnSpLocks/>
          </p:cNvCxnSpPr>
          <p:nvPr/>
        </p:nvCxnSpPr>
        <p:spPr>
          <a:xfrm>
            <a:off x="765290" y="1853852"/>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ED7BD993-8407-8941-9E38-C48C4D99F863}"/>
              </a:ext>
            </a:extLst>
          </p:cNvPr>
          <p:cNvCxnSpPr>
            <a:cxnSpLocks/>
          </p:cNvCxnSpPr>
          <p:nvPr/>
        </p:nvCxnSpPr>
        <p:spPr>
          <a:xfrm>
            <a:off x="765290" y="2261229"/>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2E005F9B-C678-E240-AC90-C516246FA02B}"/>
              </a:ext>
            </a:extLst>
          </p:cNvPr>
          <p:cNvCxnSpPr>
            <a:cxnSpLocks/>
          </p:cNvCxnSpPr>
          <p:nvPr/>
        </p:nvCxnSpPr>
        <p:spPr>
          <a:xfrm>
            <a:off x="765290" y="2665675"/>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62F00D3D-399F-0743-80D0-C90FB2386C79}"/>
              </a:ext>
            </a:extLst>
          </p:cNvPr>
          <p:cNvCxnSpPr>
            <a:cxnSpLocks/>
          </p:cNvCxnSpPr>
          <p:nvPr/>
        </p:nvCxnSpPr>
        <p:spPr>
          <a:xfrm>
            <a:off x="765290" y="3070121"/>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4BE5B32B-1016-BD44-9AD3-C02A69B5F047}"/>
              </a:ext>
            </a:extLst>
          </p:cNvPr>
          <p:cNvCxnSpPr>
            <a:cxnSpLocks/>
          </p:cNvCxnSpPr>
          <p:nvPr/>
        </p:nvCxnSpPr>
        <p:spPr>
          <a:xfrm>
            <a:off x="765290" y="3477498"/>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104E7B6D-2167-5945-BCBC-F8100396F1C0}"/>
              </a:ext>
            </a:extLst>
          </p:cNvPr>
          <p:cNvCxnSpPr>
            <a:cxnSpLocks/>
          </p:cNvCxnSpPr>
          <p:nvPr/>
        </p:nvCxnSpPr>
        <p:spPr>
          <a:xfrm>
            <a:off x="765290" y="3881944"/>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EC0E2775-4C5F-344A-A505-B4A24FDEFBAD}"/>
              </a:ext>
            </a:extLst>
          </p:cNvPr>
          <p:cNvCxnSpPr>
            <a:cxnSpLocks/>
          </p:cNvCxnSpPr>
          <p:nvPr/>
        </p:nvCxnSpPr>
        <p:spPr>
          <a:xfrm>
            <a:off x="765290" y="4290786"/>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2406AC6D-949D-974A-AC0D-4890A6150653}"/>
              </a:ext>
            </a:extLst>
          </p:cNvPr>
          <p:cNvCxnSpPr>
            <a:cxnSpLocks/>
          </p:cNvCxnSpPr>
          <p:nvPr/>
        </p:nvCxnSpPr>
        <p:spPr>
          <a:xfrm>
            <a:off x="765290" y="4803667"/>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306947B1-EAA4-DC46-A3D1-C0E07D1B62E2}"/>
              </a:ext>
            </a:extLst>
          </p:cNvPr>
          <p:cNvCxnSpPr>
            <a:cxnSpLocks/>
          </p:cNvCxnSpPr>
          <p:nvPr/>
        </p:nvCxnSpPr>
        <p:spPr>
          <a:xfrm>
            <a:off x="765290" y="5476278"/>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2043AA9E-22D5-5544-A9FF-7EEB0FF96A37}"/>
              </a:ext>
            </a:extLst>
          </p:cNvPr>
          <p:cNvCxnSpPr>
            <a:cxnSpLocks/>
          </p:cNvCxnSpPr>
          <p:nvPr/>
        </p:nvCxnSpPr>
        <p:spPr>
          <a:xfrm>
            <a:off x="765290" y="5879259"/>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FA766290-039B-994D-9848-D2D763C77DEE}"/>
              </a:ext>
            </a:extLst>
          </p:cNvPr>
          <p:cNvCxnSpPr>
            <a:cxnSpLocks/>
          </p:cNvCxnSpPr>
          <p:nvPr/>
        </p:nvCxnSpPr>
        <p:spPr>
          <a:xfrm>
            <a:off x="6177436" y="1853852"/>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C5E5F951-1C2E-514F-9806-A768562F1931}"/>
              </a:ext>
            </a:extLst>
          </p:cNvPr>
          <p:cNvCxnSpPr>
            <a:cxnSpLocks/>
          </p:cNvCxnSpPr>
          <p:nvPr/>
        </p:nvCxnSpPr>
        <p:spPr>
          <a:xfrm>
            <a:off x="6177436" y="2580947"/>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E8C1AD1F-1672-2749-8EB4-26E5BBBE1131}"/>
              </a:ext>
            </a:extLst>
          </p:cNvPr>
          <p:cNvCxnSpPr>
            <a:cxnSpLocks/>
          </p:cNvCxnSpPr>
          <p:nvPr/>
        </p:nvCxnSpPr>
        <p:spPr>
          <a:xfrm>
            <a:off x="6177436" y="3298717"/>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11F50A86-63AF-FB4B-BB5E-F913046645DC}"/>
              </a:ext>
            </a:extLst>
          </p:cNvPr>
          <p:cNvCxnSpPr>
            <a:cxnSpLocks/>
          </p:cNvCxnSpPr>
          <p:nvPr/>
        </p:nvCxnSpPr>
        <p:spPr>
          <a:xfrm>
            <a:off x="6177436" y="4029275"/>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4F64D6B6-DEA5-5640-8A7E-610925F36DC4}"/>
              </a:ext>
            </a:extLst>
          </p:cNvPr>
          <p:cNvCxnSpPr>
            <a:cxnSpLocks/>
          </p:cNvCxnSpPr>
          <p:nvPr/>
        </p:nvCxnSpPr>
        <p:spPr>
          <a:xfrm>
            <a:off x="6177436" y="4743592"/>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BF3E8E94-5CA2-2447-BE72-118F36AC6F31}"/>
              </a:ext>
            </a:extLst>
          </p:cNvPr>
          <p:cNvCxnSpPr>
            <a:cxnSpLocks/>
          </p:cNvCxnSpPr>
          <p:nvPr/>
        </p:nvCxnSpPr>
        <p:spPr>
          <a:xfrm>
            <a:off x="6177436" y="5474143"/>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A0F11181-5A54-A946-A0C6-E8DAB95722BA}"/>
              </a:ext>
            </a:extLst>
          </p:cNvPr>
          <p:cNvSpPr txBox="1"/>
          <p:nvPr/>
        </p:nvSpPr>
        <p:spPr>
          <a:xfrm>
            <a:off x="843510" y="2413098"/>
            <a:ext cx="1073117"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抽出フレーム</a:t>
            </a:r>
            <a:endParaRPr kumimoji="1" lang="ja-JP" altLang="en-US" sz="900">
              <a:solidFill>
                <a:schemeClr val="bg1"/>
              </a:solidFill>
              <a:latin typeface="Hiragino Sans W5" panose="020B0400000000000000" pitchFamily="34" charset="-128"/>
              <a:ea typeface="Hiragino Sans W5" panose="020B0400000000000000" pitchFamily="34" charset="-128"/>
            </a:endParaRPr>
          </a:p>
        </p:txBody>
      </p:sp>
      <p:sp>
        <p:nvSpPr>
          <p:cNvPr id="49" name="テキスト ボックス 48">
            <a:extLst>
              <a:ext uri="{FF2B5EF4-FFF2-40B4-BE49-F238E27FC236}">
                <a16:creationId xmlns:a16="http://schemas.microsoft.com/office/drawing/2014/main" id="{D1ECF457-8954-DA4C-8401-E736E0B45BAC}"/>
              </a:ext>
            </a:extLst>
          </p:cNvPr>
          <p:cNvSpPr txBox="1"/>
          <p:nvPr/>
        </p:nvSpPr>
        <p:spPr>
          <a:xfrm>
            <a:off x="2085453" y="2413097"/>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50" name="テキスト ボックス 49">
            <a:extLst>
              <a:ext uri="{FF2B5EF4-FFF2-40B4-BE49-F238E27FC236}">
                <a16:creationId xmlns:a16="http://schemas.microsoft.com/office/drawing/2014/main" id="{9C26A898-BE5F-654A-920B-4A754AD4F9BA}"/>
              </a:ext>
            </a:extLst>
          </p:cNvPr>
          <p:cNvSpPr txBox="1"/>
          <p:nvPr/>
        </p:nvSpPr>
        <p:spPr>
          <a:xfrm>
            <a:off x="2313472" y="2416275"/>
            <a:ext cx="336476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ネットモニターより適格者を抽出</a:t>
            </a:r>
          </a:p>
        </p:txBody>
      </p:sp>
      <p:sp>
        <p:nvSpPr>
          <p:cNvPr id="51" name="テキスト ボックス 50">
            <a:extLst>
              <a:ext uri="{FF2B5EF4-FFF2-40B4-BE49-F238E27FC236}">
                <a16:creationId xmlns:a16="http://schemas.microsoft.com/office/drawing/2014/main" id="{38669E38-01F2-BE4B-A0FF-893C1850A7F6}"/>
              </a:ext>
            </a:extLst>
          </p:cNvPr>
          <p:cNvSpPr txBox="1"/>
          <p:nvPr/>
        </p:nvSpPr>
        <p:spPr>
          <a:xfrm>
            <a:off x="843510" y="2777224"/>
            <a:ext cx="1252626"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対象地域・対象者条件</a:t>
            </a:r>
          </a:p>
        </p:txBody>
      </p:sp>
      <p:sp>
        <p:nvSpPr>
          <p:cNvPr id="52" name="テキスト ボックス 51">
            <a:extLst>
              <a:ext uri="{FF2B5EF4-FFF2-40B4-BE49-F238E27FC236}">
                <a16:creationId xmlns:a16="http://schemas.microsoft.com/office/drawing/2014/main" id="{6BBDB6A8-D072-C949-95E4-908EB07802FA}"/>
              </a:ext>
            </a:extLst>
          </p:cNvPr>
          <p:cNvSpPr txBox="1"/>
          <p:nvPr/>
        </p:nvSpPr>
        <p:spPr>
          <a:xfrm>
            <a:off x="2085453" y="2823559"/>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53" name="テキスト ボックス 52">
            <a:extLst>
              <a:ext uri="{FF2B5EF4-FFF2-40B4-BE49-F238E27FC236}">
                <a16:creationId xmlns:a16="http://schemas.microsoft.com/office/drawing/2014/main" id="{1A1CA75F-F2CC-0944-965C-13A527640F89}"/>
              </a:ext>
            </a:extLst>
          </p:cNvPr>
          <p:cNvSpPr txBox="1"/>
          <p:nvPr/>
        </p:nvSpPr>
        <p:spPr>
          <a:xfrm>
            <a:off x="2313472" y="2817544"/>
            <a:ext cx="336476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一都三県　</a:t>
            </a:r>
            <a:r>
              <a:rPr kumimoji="1" lang="en-US" altLang="ja-JP" sz="900" dirty="0">
                <a:solidFill>
                  <a:schemeClr val="bg1"/>
                </a:solidFill>
                <a:latin typeface="Hiragino Sans W5" panose="020B0400000000000000" pitchFamily="34" charset="-128"/>
                <a:ea typeface="Hiragino Sans W5" panose="020B0400000000000000" pitchFamily="34" charset="-128"/>
              </a:rPr>
              <a:t>22-60</a:t>
            </a:r>
            <a:r>
              <a:rPr kumimoji="1" lang="ja-JP" altLang="en-US" sz="900">
                <a:solidFill>
                  <a:schemeClr val="bg1"/>
                </a:solidFill>
                <a:latin typeface="Hiragino Sans W5" panose="020B0400000000000000" pitchFamily="34" charset="-128"/>
                <a:ea typeface="Hiragino Sans W5" panose="020B0400000000000000" pitchFamily="34" charset="-128"/>
              </a:rPr>
              <a:t>歳 男性・女性　</a:t>
            </a:r>
            <a:r>
              <a:rPr kumimoji="1" lang="en-US" altLang="ja-JP" sz="800" dirty="0">
                <a:solidFill>
                  <a:schemeClr val="bg1"/>
                </a:solidFill>
                <a:latin typeface="Hiragino Sans W5" panose="020B0400000000000000" pitchFamily="34" charset="-128"/>
                <a:ea typeface="Hiragino Sans W5" panose="020B0400000000000000" pitchFamily="34" charset="-128"/>
              </a:rPr>
              <a:t>※</a:t>
            </a:r>
            <a:r>
              <a:rPr lang="ja-JP" altLang="en-US" sz="800">
                <a:solidFill>
                  <a:schemeClr val="bg1"/>
                </a:solidFill>
                <a:latin typeface="Hiragino Sans W5" panose="020B0400000000000000" pitchFamily="34" charset="-128"/>
                <a:ea typeface="Hiragino Sans W5" panose="020B0400000000000000" pitchFamily="34" charset="-128"/>
              </a:rPr>
              <a:t>キャンペーン商材に合わせ調整</a:t>
            </a:r>
            <a:endParaRPr kumimoji="1" lang="ja-JP" altLang="en-US" sz="800">
              <a:solidFill>
                <a:schemeClr val="bg1"/>
              </a:solidFill>
              <a:latin typeface="Hiragino Sans W5" panose="020B0400000000000000" pitchFamily="34" charset="-128"/>
              <a:ea typeface="Hiragino Sans W5" panose="020B0400000000000000" pitchFamily="34" charset="-128"/>
            </a:endParaRPr>
          </a:p>
        </p:txBody>
      </p:sp>
      <p:sp>
        <p:nvSpPr>
          <p:cNvPr id="54" name="テキスト ボックス 53">
            <a:extLst>
              <a:ext uri="{FF2B5EF4-FFF2-40B4-BE49-F238E27FC236}">
                <a16:creationId xmlns:a16="http://schemas.microsoft.com/office/drawing/2014/main" id="{16819BA7-8A72-324A-A3F7-540E25AB4A35}"/>
              </a:ext>
            </a:extLst>
          </p:cNvPr>
          <p:cNvSpPr txBox="1"/>
          <p:nvPr/>
        </p:nvSpPr>
        <p:spPr>
          <a:xfrm>
            <a:off x="843510" y="3227270"/>
            <a:ext cx="1073117"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除外条件</a:t>
            </a:r>
          </a:p>
        </p:txBody>
      </p:sp>
      <p:sp>
        <p:nvSpPr>
          <p:cNvPr id="55" name="テキスト ボックス 54">
            <a:extLst>
              <a:ext uri="{FF2B5EF4-FFF2-40B4-BE49-F238E27FC236}">
                <a16:creationId xmlns:a16="http://schemas.microsoft.com/office/drawing/2014/main" id="{3998EA51-3F1D-D04E-83BA-5202E1546BED}"/>
              </a:ext>
            </a:extLst>
          </p:cNvPr>
          <p:cNvSpPr txBox="1"/>
          <p:nvPr/>
        </p:nvSpPr>
        <p:spPr>
          <a:xfrm>
            <a:off x="2085453" y="3227270"/>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56" name="テキスト ボックス 55">
            <a:extLst>
              <a:ext uri="{FF2B5EF4-FFF2-40B4-BE49-F238E27FC236}">
                <a16:creationId xmlns:a16="http://schemas.microsoft.com/office/drawing/2014/main" id="{477E475D-B716-7240-A4E7-03C020524386}"/>
              </a:ext>
            </a:extLst>
          </p:cNvPr>
          <p:cNvSpPr txBox="1"/>
          <p:nvPr/>
        </p:nvSpPr>
        <p:spPr>
          <a:xfrm>
            <a:off x="2313472" y="3227270"/>
            <a:ext cx="3450514"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本人および同居家族の職業がマスコミ・広告・市場調査関連の場合</a:t>
            </a:r>
            <a:endParaRPr kumimoji="1" lang="ja-JP" altLang="en-US" sz="800">
              <a:solidFill>
                <a:schemeClr val="bg1"/>
              </a:solidFill>
              <a:latin typeface="Hiragino Sans W5" panose="020B0400000000000000" pitchFamily="34" charset="-128"/>
              <a:ea typeface="Hiragino Sans W5" panose="020B0400000000000000" pitchFamily="34" charset="-128"/>
            </a:endParaRPr>
          </a:p>
        </p:txBody>
      </p:sp>
      <p:sp>
        <p:nvSpPr>
          <p:cNvPr id="57" name="テキスト ボックス 56">
            <a:extLst>
              <a:ext uri="{FF2B5EF4-FFF2-40B4-BE49-F238E27FC236}">
                <a16:creationId xmlns:a16="http://schemas.microsoft.com/office/drawing/2014/main" id="{E442212C-4C99-9C40-A9D2-3F760E54F23C}"/>
              </a:ext>
            </a:extLst>
          </p:cNvPr>
          <p:cNvSpPr txBox="1"/>
          <p:nvPr/>
        </p:nvSpPr>
        <p:spPr>
          <a:xfrm>
            <a:off x="843510" y="3620441"/>
            <a:ext cx="1073117"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サンプルサイズ</a:t>
            </a:r>
            <a:endParaRPr kumimoji="1" lang="ja-JP" altLang="en-US" sz="900">
              <a:solidFill>
                <a:schemeClr val="bg1"/>
              </a:solidFill>
              <a:latin typeface="Hiragino Sans W5" panose="020B0400000000000000" pitchFamily="34" charset="-128"/>
              <a:ea typeface="Hiragino Sans W5" panose="020B0400000000000000" pitchFamily="34" charset="-128"/>
            </a:endParaRPr>
          </a:p>
        </p:txBody>
      </p:sp>
      <p:sp>
        <p:nvSpPr>
          <p:cNvPr id="58" name="テキスト ボックス 57">
            <a:extLst>
              <a:ext uri="{FF2B5EF4-FFF2-40B4-BE49-F238E27FC236}">
                <a16:creationId xmlns:a16="http://schemas.microsoft.com/office/drawing/2014/main" id="{FFD14B1B-191E-6149-8D24-43A6EFE52B8B}"/>
              </a:ext>
            </a:extLst>
          </p:cNvPr>
          <p:cNvSpPr txBox="1"/>
          <p:nvPr/>
        </p:nvSpPr>
        <p:spPr>
          <a:xfrm>
            <a:off x="2085453" y="3620441"/>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59" name="テキスト ボックス 58">
            <a:extLst>
              <a:ext uri="{FF2B5EF4-FFF2-40B4-BE49-F238E27FC236}">
                <a16:creationId xmlns:a16="http://schemas.microsoft.com/office/drawing/2014/main" id="{CB22849C-5571-1143-BF6F-773C75FF0F90}"/>
              </a:ext>
            </a:extLst>
          </p:cNvPr>
          <p:cNvSpPr txBox="1"/>
          <p:nvPr/>
        </p:nvSpPr>
        <p:spPr>
          <a:xfrm>
            <a:off x="2313472" y="3551191"/>
            <a:ext cx="3364768" cy="276999"/>
          </a:xfrm>
          <a:prstGeom prst="rect">
            <a:avLst/>
          </a:prstGeom>
          <a:noFill/>
        </p:spPr>
        <p:txBody>
          <a:bodyPr wrap="square" lIns="0" tIns="0" rIns="0" bIns="0" rtlCol="0">
            <a:spAutoFit/>
          </a:bodyPr>
          <a:lstStyle/>
          <a:p>
            <a:r>
              <a:rPr lang="en-US" altLang="ja-JP" sz="900" dirty="0">
                <a:solidFill>
                  <a:schemeClr val="bg1"/>
                </a:solidFill>
                <a:latin typeface="Hiragino Sans W5" panose="020B0400000000000000" pitchFamily="34" charset="-128"/>
                <a:ea typeface="Hiragino Sans W5" panose="020B0400000000000000" pitchFamily="34" charset="-128"/>
              </a:rPr>
              <a:t>SCR</a:t>
            </a:r>
            <a:r>
              <a:rPr lang="ja-JP" altLang="en-US" sz="900">
                <a:solidFill>
                  <a:schemeClr val="bg1"/>
                </a:solidFill>
                <a:latin typeface="Hiragino Sans W5" panose="020B0400000000000000" pitchFamily="34" charset="-128"/>
                <a:ea typeface="Hiragino Sans W5" panose="020B0400000000000000" pitchFamily="34" charset="-128"/>
              </a:rPr>
              <a:t>：</a:t>
            </a:r>
            <a:r>
              <a:rPr lang="en-US" altLang="ja-JP" sz="900" dirty="0">
                <a:solidFill>
                  <a:schemeClr val="bg1"/>
                </a:solidFill>
                <a:latin typeface="Hiragino Sans W5" panose="020B0400000000000000" pitchFamily="34" charset="-128"/>
                <a:ea typeface="Hiragino Sans W5" panose="020B0400000000000000" pitchFamily="34" charset="-128"/>
              </a:rPr>
              <a:t>40,000s </a:t>
            </a:r>
            <a:r>
              <a:rPr lang="ja-JP" altLang="en-US" sz="900">
                <a:solidFill>
                  <a:schemeClr val="bg1"/>
                </a:solidFill>
                <a:latin typeface="Hiragino Sans W5" panose="020B0400000000000000" pitchFamily="34" charset="-128"/>
                <a:ea typeface="Hiragino Sans W5" panose="020B0400000000000000" pitchFamily="34" charset="-128"/>
              </a:rPr>
              <a:t>回収目標　</a:t>
            </a:r>
            <a:endParaRPr lang="en-US" altLang="ja-JP" sz="900" dirty="0">
              <a:solidFill>
                <a:schemeClr val="bg1"/>
              </a:solidFill>
              <a:latin typeface="Hiragino Sans W5" panose="020B0400000000000000" pitchFamily="34" charset="-128"/>
              <a:ea typeface="Hiragino Sans W5" panose="020B0400000000000000" pitchFamily="34" charset="-128"/>
            </a:endParaRPr>
          </a:p>
          <a:p>
            <a:r>
              <a:rPr lang="ja-JP" altLang="en-US" sz="900">
                <a:solidFill>
                  <a:schemeClr val="bg1"/>
                </a:solidFill>
                <a:latin typeface="Hiragino Sans W5" panose="020B0400000000000000" pitchFamily="34" charset="-128"/>
                <a:ea typeface="Hiragino Sans W5" panose="020B0400000000000000" pitchFamily="34" charset="-128"/>
              </a:rPr>
              <a:t>本調査：</a:t>
            </a:r>
            <a:r>
              <a:rPr lang="en-US" altLang="ja-JP" sz="900" dirty="0">
                <a:solidFill>
                  <a:schemeClr val="bg1"/>
                </a:solidFill>
                <a:latin typeface="Hiragino Sans W5" panose="020B0400000000000000" pitchFamily="34" charset="-128"/>
                <a:ea typeface="Hiragino Sans W5" panose="020B0400000000000000" pitchFamily="34" charset="-128"/>
              </a:rPr>
              <a:t>300s </a:t>
            </a:r>
            <a:r>
              <a:rPr lang="ja-JP" altLang="en-US" sz="900">
                <a:solidFill>
                  <a:schemeClr val="bg1"/>
                </a:solidFill>
                <a:latin typeface="Hiragino Sans W5" panose="020B0400000000000000" pitchFamily="34" charset="-128"/>
                <a:ea typeface="Hiragino Sans W5" panose="020B0400000000000000" pitchFamily="34" charset="-128"/>
              </a:rPr>
              <a:t>回収目標</a:t>
            </a:r>
            <a:r>
              <a:rPr lang="ja-JP" altLang="en-US" sz="800">
                <a:solidFill>
                  <a:schemeClr val="bg1"/>
                </a:solidFill>
                <a:latin typeface="Hiragino Sans W5" panose="020B0400000000000000" pitchFamily="34" charset="-128"/>
                <a:ea typeface="Hiragino Sans W5" panose="020B0400000000000000" pitchFamily="34" charset="-128"/>
              </a:rPr>
              <a:t>（広告認知者：非認知者）</a:t>
            </a:r>
            <a:endParaRPr kumimoji="1" lang="ja-JP" altLang="en-US" sz="800">
              <a:solidFill>
                <a:schemeClr val="bg1"/>
              </a:solidFill>
              <a:latin typeface="Hiragino Sans W5" panose="020B0400000000000000" pitchFamily="34" charset="-128"/>
              <a:ea typeface="Hiragino Sans W5" panose="020B0400000000000000" pitchFamily="34" charset="-128"/>
            </a:endParaRPr>
          </a:p>
        </p:txBody>
      </p:sp>
      <p:sp>
        <p:nvSpPr>
          <p:cNvPr id="60" name="テキスト ボックス 59">
            <a:extLst>
              <a:ext uri="{FF2B5EF4-FFF2-40B4-BE49-F238E27FC236}">
                <a16:creationId xmlns:a16="http://schemas.microsoft.com/office/drawing/2014/main" id="{80A32EA0-6FFD-B54F-A849-E10C0DC52A13}"/>
              </a:ext>
            </a:extLst>
          </p:cNvPr>
          <p:cNvSpPr txBox="1"/>
          <p:nvPr/>
        </p:nvSpPr>
        <p:spPr>
          <a:xfrm>
            <a:off x="843510" y="4039288"/>
            <a:ext cx="1073117"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接触あり</a:t>
            </a:r>
            <a:endParaRPr kumimoji="1" lang="ja-JP" altLang="en-US" sz="900">
              <a:solidFill>
                <a:schemeClr val="bg1"/>
              </a:solidFill>
              <a:latin typeface="Hiragino Sans W5" panose="020B0400000000000000" pitchFamily="34" charset="-128"/>
              <a:ea typeface="Hiragino Sans W5" panose="020B0400000000000000" pitchFamily="34" charset="-128"/>
            </a:endParaRPr>
          </a:p>
        </p:txBody>
      </p:sp>
      <p:sp>
        <p:nvSpPr>
          <p:cNvPr id="61" name="テキスト ボックス 60">
            <a:extLst>
              <a:ext uri="{FF2B5EF4-FFF2-40B4-BE49-F238E27FC236}">
                <a16:creationId xmlns:a16="http://schemas.microsoft.com/office/drawing/2014/main" id="{076BAC50-DB02-D347-A9EA-FC41FE302326}"/>
              </a:ext>
            </a:extLst>
          </p:cNvPr>
          <p:cNvSpPr txBox="1"/>
          <p:nvPr/>
        </p:nvSpPr>
        <p:spPr>
          <a:xfrm>
            <a:off x="2085453" y="4039288"/>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62" name="テキスト ボックス 61">
            <a:extLst>
              <a:ext uri="{FF2B5EF4-FFF2-40B4-BE49-F238E27FC236}">
                <a16:creationId xmlns:a16="http://schemas.microsoft.com/office/drawing/2014/main" id="{877C54F7-E6BD-D541-8EC6-1A056AC8BADF}"/>
              </a:ext>
            </a:extLst>
          </p:cNvPr>
          <p:cNvSpPr txBox="1"/>
          <p:nvPr/>
        </p:nvSpPr>
        <p:spPr>
          <a:xfrm>
            <a:off x="2313472" y="4039288"/>
            <a:ext cx="336476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放映期間中</a:t>
            </a:r>
            <a:r>
              <a:rPr kumimoji="1" lang="en-US" altLang="ja-JP" sz="900" dirty="0">
                <a:solidFill>
                  <a:schemeClr val="bg1"/>
                </a:solidFill>
                <a:latin typeface="Hiragino Sans W5" panose="020B0400000000000000" pitchFamily="34" charset="-128"/>
                <a:ea typeface="Hiragino Sans W5" panose="020B0400000000000000" pitchFamily="34" charset="-128"/>
              </a:rPr>
              <a:t> BREAK</a:t>
            </a:r>
            <a:r>
              <a:rPr kumimoji="1" lang="ja-JP" altLang="en-US" sz="900">
                <a:solidFill>
                  <a:schemeClr val="bg1"/>
                </a:solidFill>
                <a:latin typeface="Hiragino Sans W5" panose="020B0400000000000000" pitchFamily="34" charset="-128"/>
                <a:ea typeface="Hiragino Sans W5" panose="020B0400000000000000" pitchFamily="34" charset="-128"/>
              </a:rPr>
              <a:t>設置喫煙所利用あり</a:t>
            </a:r>
          </a:p>
        </p:txBody>
      </p:sp>
      <p:sp>
        <p:nvSpPr>
          <p:cNvPr id="63" name="テキスト ボックス 62">
            <a:extLst>
              <a:ext uri="{FF2B5EF4-FFF2-40B4-BE49-F238E27FC236}">
                <a16:creationId xmlns:a16="http://schemas.microsoft.com/office/drawing/2014/main" id="{82F9A054-5515-3C4F-9B3D-07D58DE7CED6}"/>
              </a:ext>
            </a:extLst>
          </p:cNvPr>
          <p:cNvSpPr txBox="1"/>
          <p:nvPr/>
        </p:nvSpPr>
        <p:spPr>
          <a:xfrm>
            <a:off x="843510" y="4486506"/>
            <a:ext cx="1073117"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認知なし</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64" name="テキスト ボックス 63">
            <a:extLst>
              <a:ext uri="{FF2B5EF4-FFF2-40B4-BE49-F238E27FC236}">
                <a16:creationId xmlns:a16="http://schemas.microsoft.com/office/drawing/2014/main" id="{E86EEE3F-0E66-6448-83C6-052073210A7D}"/>
              </a:ext>
            </a:extLst>
          </p:cNvPr>
          <p:cNvSpPr txBox="1"/>
          <p:nvPr/>
        </p:nvSpPr>
        <p:spPr>
          <a:xfrm>
            <a:off x="2085453" y="4486506"/>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65" name="テキスト ボックス 64">
            <a:extLst>
              <a:ext uri="{FF2B5EF4-FFF2-40B4-BE49-F238E27FC236}">
                <a16:creationId xmlns:a16="http://schemas.microsoft.com/office/drawing/2014/main" id="{11A4F78F-880C-D84B-B0FA-34A76195CCC6}"/>
              </a:ext>
            </a:extLst>
          </p:cNvPr>
          <p:cNvSpPr txBox="1"/>
          <p:nvPr/>
        </p:nvSpPr>
        <p:spPr>
          <a:xfrm>
            <a:off x="2313472" y="4415327"/>
            <a:ext cx="336476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放映期間中</a:t>
            </a:r>
            <a:r>
              <a:rPr kumimoji="1" lang="en-US" altLang="ja-JP" sz="900" dirty="0">
                <a:solidFill>
                  <a:schemeClr val="bg1"/>
                </a:solidFill>
                <a:latin typeface="Hiragino Sans W5" panose="020B0400000000000000" pitchFamily="34" charset="-128"/>
                <a:ea typeface="Hiragino Sans W5" panose="020B0400000000000000" pitchFamily="34" charset="-128"/>
              </a:rPr>
              <a:t> </a:t>
            </a:r>
            <a:r>
              <a:rPr lang="en-US" altLang="ja-JP" sz="900" dirty="0">
                <a:solidFill>
                  <a:schemeClr val="bg1"/>
                </a:solidFill>
                <a:latin typeface="Hiragino Sans W5" panose="020B0400000000000000" pitchFamily="34" charset="-128"/>
                <a:ea typeface="Hiragino Sans W5" panose="020B0400000000000000" pitchFamily="34" charset="-128"/>
              </a:rPr>
              <a:t>BREAK</a:t>
            </a:r>
            <a:r>
              <a:rPr lang="ja-JP" altLang="en-US" sz="900">
                <a:solidFill>
                  <a:schemeClr val="bg1"/>
                </a:solidFill>
                <a:latin typeface="Hiragino Sans W5" panose="020B0400000000000000" pitchFamily="34" charset="-128"/>
                <a:ea typeface="Hiragino Sans W5" panose="020B0400000000000000" pitchFamily="34" charset="-128"/>
              </a:rPr>
              <a:t>設置喫煙所利用なし</a:t>
            </a:r>
            <a:endParaRPr kumimoji="1"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66" name="テキスト ボックス 65">
            <a:extLst>
              <a:ext uri="{FF2B5EF4-FFF2-40B4-BE49-F238E27FC236}">
                <a16:creationId xmlns:a16="http://schemas.microsoft.com/office/drawing/2014/main" id="{653F1F64-B524-1E4C-BF37-A608859C3664}"/>
              </a:ext>
            </a:extLst>
          </p:cNvPr>
          <p:cNvSpPr txBox="1"/>
          <p:nvPr/>
        </p:nvSpPr>
        <p:spPr>
          <a:xfrm>
            <a:off x="2313472" y="4582553"/>
            <a:ext cx="3364768" cy="123111"/>
          </a:xfrm>
          <a:prstGeom prst="rect">
            <a:avLst/>
          </a:prstGeom>
          <a:noFill/>
        </p:spPr>
        <p:txBody>
          <a:bodyPr wrap="square" lIns="0" tIns="0" rIns="0" bIns="0" rtlCol="0">
            <a:spAutoFit/>
          </a:bodyPr>
          <a:lstStyle/>
          <a:p>
            <a:r>
              <a:rPr kumimoji="1" lang="en-US" altLang="ja-JP" sz="800" dirty="0">
                <a:solidFill>
                  <a:schemeClr val="bg1"/>
                </a:solidFill>
                <a:latin typeface="Hiragino Sans W5" panose="020B0400000000000000" pitchFamily="34" charset="-128"/>
                <a:ea typeface="Hiragino Sans W5" panose="020B0400000000000000" pitchFamily="34" charset="-128"/>
              </a:rPr>
              <a:t>※</a:t>
            </a:r>
            <a:r>
              <a:rPr kumimoji="1" lang="ja-JP" altLang="en-US" sz="800">
                <a:solidFill>
                  <a:schemeClr val="bg1"/>
                </a:solidFill>
                <a:latin typeface="Hiragino Sans W5" panose="020B0400000000000000" pitchFamily="34" charset="-128"/>
                <a:ea typeface="Hiragino Sans W5" panose="020B0400000000000000" pitchFamily="34" charset="-128"/>
              </a:rPr>
              <a:t>認知有無はアンケートより（記憶ベース）</a:t>
            </a:r>
          </a:p>
        </p:txBody>
      </p:sp>
      <p:sp>
        <p:nvSpPr>
          <p:cNvPr id="67" name="テキスト ボックス 66">
            <a:extLst>
              <a:ext uri="{FF2B5EF4-FFF2-40B4-BE49-F238E27FC236}">
                <a16:creationId xmlns:a16="http://schemas.microsoft.com/office/drawing/2014/main" id="{FFD51DEF-7EB7-944C-A24A-9B284253D5EA}"/>
              </a:ext>
            </a:extLst>
          </p:cNvPr>
          <p:cNvSpPr txBox="1"/>
          <p:nvPr/>
        </p:nvSpPr>
        <p:spPr>
          <a:xfrm>
            <a:off x="843510" y="5617160"/>
            <a:ext cx="1073117"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納品物</a:t>
            </a:r>
          </a:p>
        </p:txBody>
      </p:sp>
      <p:sp>
        <p:nvSpPr>
          <p:cNvPr id="68" name="テキスト ボックス 67">
            <a:extLst>
              <a:ext uri="{FF2B5EF4-FFF2-40B4-BE49-F238E27FC236}">
                <a16:creationId xmlns:a16="http://schemas.microsoft.com/office/drawing/2014/main" id="{E90011E8-0A15-F341-BC76-D18F93423CE1}"/>
              </a:ext>
            </a:extLst>
          </p:cNvPr>
          <p:cNvSpPr txBox="1"/>
          <p:nvPr/>
        </p:nvSpPr>
        <p:spPr>
          <a:xfrm>
            <a:off x="2085453" y="5617160"/>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69" name="テキスト ボックス 68">
            <a:extLst>
              <a:ext uri="{FF2B5EF4-FFF2-40B4-BE49-F238E27FC236}">
                <a16:creationId xmlns:a16="http://schemas.microsoft.com/office/drawing/2014/main" id="{A9359037-025C-5E4C-8DC0-5587CCE19549}"/>
              </a:ext>
            </a:extLst>
          </p:cNvPr>
          <p:cNvSpPr txBox="1"/>
          <p:nvPr/>
        </p:nvSpPr>
        <p:spPr>
          <a:xfrm>
            <a:off x="2313472" y="5617160"/>
            <a:ext cx="373779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集計表</a:t>
            </a:r>
            <a:r>
              <a:rPr lang="ja-JP" altLang="en-US" sz="800">
                <a:solidFill>
                  <a:schemeClr val="bg1"/>
                </a:solidFill>
                <a:latin typeface="Hiragino Sans W5" panose="020B0400000000000000" pitchFamily="34" charset="-128"/>
                <a:ea typeface="Hiragino Sans W5" panose="020B0400000000000000" pitchFamily="34" charset="-128"/>
              </a:rPr>
              <a:t>（</a:t>
            </a:r>
            <a:r>
              <a:rPr kumimoji="1" lang="en-US" altLang="ja-JP" sz="800" dirty="0">
                <a:solidFill>
                  <a:schemeClr val="bg1"/>
                </a:solidFill>
                <a:latin typeface="Hiragino Sans W5" panose="020B0400000000000000" pitchFamily="34" charset="-128"/>
                <a:ea typeface="Hiragino Sans W5" panose="020B0400000000000000" pitchFamily="34" charset="-128"/>
              </a:rPr>
              <a:t>Excel</a:t>
            </a:r>
            <a:r>
              <a:rPr kumimoji="1" lang="ja-JP" altLang="en-US" sz="800">
                <a:solidFill>
                  <a:schemeClr val="bg1"/>
                </a:solidFill>
                <a:latin typeface="Hiragino Sans W5" panose="020B0400000000000000" pitchFamily="34" charset="-128"/>
                <a:ea typeface="Hiragino Sans W5" panose="020B0400000000000000" pitchFamily="34" charset="-128"/>
              </a:rPr>
              <a:t>）</a:t>
            </a:r>
            <a:r>
              <a:rPr kumimoji="1" lang="ja-JP" altLang="en-US" sz="900">
                <a:solidFill>
                  <a:schemeClr val="bg1"/>
                </a:solidFill>
                <a:latin typeface="Hiragino Sans W5" panose="020B0400000000000000" pitchFamily="34" charset="-128"/>
                <a:ea typeface="Hiragino Sans W5" panose="020B0400000000000000" pitchFamily="34" charset="-128"/>
              </a:rPr>
              <a:t>、報告書</a:t>
            </a:r>
            <a:r>
              <a:rPr kumimoji="1" lang="ja-JP" altLang="en-US" sz="800">
                <a:solidFill>
                  <a:schemeClr val="bg1"/>
                </a:solidFill>
                <a:latin typeface="Hiragino Sans W5" panose="020B0400000000000000" pitchFamily="34" charset="-128"/>
                <a:ea typeface="Hiragino Sans W5" panose="020B0400000000000000" pitchFamily="34" charset="-128"/>
              </a:rPr>
              <a:t>（チャート＋統計コメント＋サマリー</a:t>
            </a:r>
            <a:r>
              <a:rPr kumimoji="1" lang="en-US" altLang="ja-JP" sz="800" dirty="0">
                <a:solidFill>
                  <a:schemeClr val="bg1"/>
                </a:solidFill>
                <a:latin typeface="Hiragino Sans W5" panose="020B0400000000000000" pitchFamily="34" charset="-128"/>
                <a:ea typeface="Hiragino Sans W5" panose="020B0400000000000000" pitchFamily="34" charset="-128"/>
              </a:rPr>
              <a:t>1</a:t>
            </a:r>
            <a:r>
              <a:rPr kumimoji="1" lang="ja-JP" altLang="en-US" sz="800">
                <a:solidFill>
                  <a:schemeClr val="bg1"/>
                </a:solidFill>
                <a:latin typeface="Hiragino Sans W5" panose="020B0400000000000000" pitchFamily="34" charset="-128"/>
                <a:ea typeface="Hiragino Sans W5" panose="020B0400000000000000" pitchFamily="34" charset="-128"/>
              </a:rPr>
              <a:t>ページ程度</a:t>
            </a:r>
            <a:r>
              <a:rPr lang="ja-JP" altLang="en-US" sz="800">
                <a:solidFill>
                  <a:schemeClr val="bg1"/>
                </a:solidFill>
                <a:latin typeface="Hiragino Sans W5" panose="020B0400000000000000" pitchFamily="34" charset="-128"/>
                <a:ea typeface="Hiragino Sans W5" panose="020B0400000000000000" pitchFamily="34" charset="-128"/>
              </a:rPr>
              <a:t>）</a:t>
            </a:r>
            <a:endParaRPr kumimoji="1" lang="ja-JP" altLang="en-US" sz="800">
              <a:solidFill>
                <a:schemeClr val="bg1"/>
              </a:solidFill>
              <a:latin typeface="Hiragino Sans W5" panose="020B0400000000000000" pitchFamily="34" charset="-128"/>
              <a:ea typeface="Hiragino Sans W5" panose="020B0400000000000000" pitchFamily="34" charset="-128"/>
            </a:endParaRPr>
          </a:p>
        </p:txBody>
      </p:sp>
      <p:sp>
        <p:nvSpPr>
          <p:cNvPr id="70" name="テキスト ボックス 69">
            <a:extLst>
              <a:ext uri="{FF2B5EF4-FFF2-40B4-BE49-F238E27FC236}">
                <a16:creationId xmlns:a16="http://schemas.microsoft.com/office/drawing/2014/main" id="{7287B647-511D-4B48-AAB4-634E3C46F937}"/>
              </a:ext>
            </a:extLst>
          </p:cNvPr>
          <p:cNvSpPr txBox="1"/>
          <p:nvPr/>
        </p:nvSpPr>
        <p:spPr>
          <a:xfrm>
            <a:off x="843510" y="5069681"/>
            <a:ext cx="1073117"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集計・分析仕様</a:t>
            </a:r>
          </a:p>
        </p:txBody>
      </p:sp>
      <p:sp>
        <p:nvSpPr>
          <p:cNvPr id="71" name="テキスト ボックス 70">
            <a:extLst>
              <a:ext uri="{FF2B5EF4-FFF2-40B4-BE49-F238E27FC236}">
                <a16:creationId xmlns:a16="http://schemas.microsoft.com/office/drawing/2014/main" id="{DCD43FD1-E9BE-A84A-86BF-308DDFDF56B6}"/>
              </a:ext>
            </a:extLst>
          </p:cNvPr>
          <p:cNvSpPr txBox="1"/>
          <p:nvPr/>
        </p:nvSpPr>
        <p:spPr>
          <a:xfrm>
            <a:off x="2085453" y="5069681"/>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72" name="テキスト ボックス 71">
            <a:extLst>
              <a:ext uri="{FF2B5EF4-FFF2-40B4-BE49-F238E27FC236}">
                <a16:creationId xmlns:a16="http://schemas.microsoft.com/office/drawing/2014/main" id="{89BA4763-ABF1-8A43-B59C-CA0DF1B6B536}"/>
              </a:ext>
            </a:extLst>
          </p:cNvPr>
          <p:cNvSpPr txBox="1"/>
          <p:nvPr/>
        </p:nvSpPr>
        <p:spPr>
          <a:xfrm>
            <a:off x="2313472" y="4931181"/>
            <a:ext cx="3364768" cy="415498"/>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ウェイトバック集計</a:t>
            </a:r>
            <a:endParaRPr kumimoji="1" lang="en-US" altLang="ja-JP" sz="900" dirty="0">
              <a:solidFill>
                <a:schemeClr val="bg1"/>
              </a:solidFill>
              <a:latin typeface="Hiragino Sans W5" panose="020B0400000000000000" pitchFamily="34" charset="-128"/>
              <a:ea typeface="Hiragino Sans W5" panose="020B0400000000000000" pitchFamily="34" charset="-128"/>
            </a:endParaRPr>
          </a:p>
          <a:p>
            <a:r>
              <a:rPr kumimoji="1" lang="ja-JP" altLang="en-US" sz="900">
                <a:solidFill>
                  <a:schemeClr val="bg1"/>
                </a:solidFill>
                <a:latin typeface="Hiragino Sans W5" panose="020B0400000000000000" pitchFamily="34" charset="-128"/>
                <a:ea typeface="Hiragino Sans W5" panose="020B0400000000000000" pitchFamily="34" charset="-128"/>
              </a:rPr>
              <a:t>スクリーニング調査：日本人口を母集団として実施</a:t>
            </a:r>
            <a:endParaRPr kumimoji="1" lang="en-US" altLang="ja-JP" sz="900" dirty="0">
              <a:solidFill>
                <a:schemeClr val="bg1"/>
              </a:solidFill>
              <a:latin typeface="Hiragino Sans W5" panose="020B0400000000000000" pitchFamily="34" charset="-128"/>
              <a:ea typeface="Hiragino Sans W5" panose="020B0400000000000000" pitchFamily="34" charset="-128"/>
            </a:endParaRPr>
          </a:p>
          <a:p>
            <a:r>
              <a:rPr lang="ja-JP" altLang="en-US" sz="900">
                <a:solidFill>
                  <a:schemeClr val="bg1"/>
                </a:solidFill>
                <a:latin typeface="Hiragino Sans W5" panose="020B0400000000000000" pitchFamily="34" charset="-128"/>
                <a:ea typeface="Hiragino Sans W5" panose="020B0400000000000000" pitchFamily="34" charset="-128"/>
              </a:rPr>
              <a:t>本調査：なし　　</a:t>
            </a:r>
            <a:r>
              <a:rPr kumimoji="1" lang="ja-JP" altLang="en-US" sz="900">
                <a:solidFill>
                  <a:schemeClr val="bg1"/>
                </a:solidFill>
                <a:latin typeface="Hiragino Sans W5" panose="020B0400000000000000" pitchFamily="34" charset="-128"/>
                <a:ea typeface="Hiragino Sans W5" panose="020B0400000000000000" pitchFamily="34" charset="-128"/>
              </a:rPr>
              <a:t>多変量解析：なし　　統計的検定：なし</a:t>
            </a:r>
          </a:p>
        </p:txBody>
      </p:sp>
      <p:sp>
        <p:nvSpPr>
          <p:cNvPr id="74" name="テキスト ボックス 73">
            <a:extLst>
              <a:ext uri="{FF2B5EF4-FFF2-40B4-BE49-F238E27FC236}">
                <a16:creationId xmlns:a16="http://schemas.microsoft.com/office/drawing/2014/main" id="{16393B48-77C8-AF49-A087-6CA97844EB0A}"/>
              </a:ext>
            </a:extLst>
          </p:cNvPr>
          <p:cNvSpPr txBox="1"/>
          <p:nvPr/>
        </p:nvSpPr>
        <p:spPr>
          <a:xfrm>
            <a:off x="6336137" y="2082320"/>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1.</a:t>
            </a:r>
          </a:p>
        </p:txBody>
      </p:sp>
      <p:sp>
        <p:nvSpPr>
          <p:cNvPr id="75" name="テキスト ボックス 74">
            <a:extLst>
              <a:ext uri="{FF2B5EF4-FFF2-40B4-BE49-F238E27FC236}">
                <a16:creationId xmlns:a16="http://schemas.microsoft.com/office/drawing/2014/main" id="{48F7AE25-0482-F04F-B54A-5AC65446DC87}"/>
              </a:ext>
            </a:extLst>
          </p:cNvPr>
          <p:cNvSpPr txBox="1"/>
          <p:nvPr/>
        </p:nvSpPr>
        <p:spPr>
          <a:xfrm>
            <a:off x="6336137" y="2804796"/>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2.</a:t>
            </a:r>
          </a:p>
        </p:txBody>
      </p:sp>
      <p:sp>
        <p:nvSpPr>
          <p:cNvPr id="76" name="テキスト ボックス 75">
            <a:extLst>
              <a:ext uri="{FF2B5EF4-FFF2-40B4-BE49-F238E27FC236}">
                <a16:creationId xmlns:a16="http://schemas.microsoft.com/office/drawing/2014/main" id="{A38C14C7-2D4B-1543-A59B-F8D40221E9B5}"/>
              </a:ext>
            </a:extLst>
          </p:cNvPr>
          <p:cNvSpPr txBox="1"/>
          <p:nvPr/>
        </p:nvSpPr>
        <p:spPr>
          <a:xfrm>
            <a:off x="6336137" y="3530998"/>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3.</a:t>
            </a:r>
          </a:p>
        </p:txBody>
      </p:sp>
      <p:sp>
        <p:nvSpPr>
          <p:cNvPr id="77" name="テキスト ボックス 76">
            <a:extLst>
              <a:ext uri="{FF2B5EF4-FFF2-40B4-BE49-F238E27FC236}">
                <a16:creationId xmlns:a16="http://schemas.microsoft.com/office/drawing/2014/main" id="{7381E85E-2EB0-4740-B429-DE01A12174DF}"/>
              </a:ext>
            </a:extLst>
          </p:cNvPr>
          <p:cNvSpPr txBox="1"/>
          <p:nvPr/>
        </p:nvSpPr>
        <p:spPr>
          <a:xfrm>
            <a:off x="6336137" y="4258263"/>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4.</a:t>
            </a:r>
          </a:p>
        </p:txBody>
      </p:sp>
      <p:sp>
        <p:nvSpPr>
          <p:cNvPr id="78" name="テキスト ボックス 77">
            <a:extLst>
              <a:ext uri="{FF2B5EF4-FFF2-40B4-BE49-F238E27FC236}">
                <a16:creationId xmlns:a16="http://schemas.microsoft.com/office/drawing/2014/main" id="{420D718C-BB60-E744-BEA1-5FAAB46B3315}"/>
              </a:ext>
            </a:extLst>
          </p:cNvPr>
          <p:cNvSpPr txBox="1"/>
          <p:nvPr/>
        </p:nvSpPr>
        <p:spPr>
          <a:xfrm>
            <a:off x="6336137" y="4975516"/>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5.</a:t>
            </a:r>
          </a:p>
        </p:txBody>
      </p:sp>
      <p:sp>
        <p:nvSpPr>
          <p:cNvPr id="79" name="テキスト ボックス 78">
            <a:extLst>
              <a:ext uri="{FF2B5EF4-FFF2-40B4-BE49-F238E27FC236}">
                <a16:creationId xmlns:a16="http://schemas.microsoft.com/office/drawing/2014/main" id="{33095D92-4F32-F343-9483-515EA2F0F9A1}"/>
              </a:ext>
            </a:extLst>
          </p:cNvPr>
          <p:cNvSpPr txBox="1"/>
          <p:nvPr/>
        </p:nvSpPr>
        <p:spPr>
          <a:xfrm>
            <a:off x="6727036" y="2077199"/>
            <a:ext cx="1211870" cy="161583"/>
          </a:xfrm>
          <a:prstGeom prst="rect">
            <a:avLst/>
          </a:prstGeom>
          <a:noFill/>
        </p:spPr>
        <p:txBody>
          <a:bodyPr wrap="none" lIns="0" tIns="0" rIns="0" bIns="0" rtlCol="0">
            <a:spAutoFit/>
          </a:bodyPr>
          <a:lstStyle/>
          <a:p>
            <a:pPr>
              <a:spcBef>
                <a:spcPts val="700"/>
              </a:spcBef>
            </a:pPr>
            <a:r>
              <a:rPr lang="ja-JP" altLang="en-US" sz="1050">
                <a:solidFill>
                  <a:schemeClr val="bg1"/>
                </a:solidFill>
                <a:latin typeface="Hiragino Sans W5" panose="020B0400000000000000" pitchFamily="34" charset="-128"/>
                <a:ea typeface="Hiragino Sans W5" panose="020B0400000000000000" pitchFamily="34" charset="-128"/>
              </a:rPr>
              <a:t>商品・サービス浸透</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0" name="テキスト ボックス 79">
            <a:extLst>
              <a:ext uri="{FF2B5EF4-FFF2-40B4-BE49-F238E27FC236}">
                <a16:creationId xmlns:a16="http://schemas.microsoft.com/office/drawing/2014/main" id="{B606E7FD-03F0-2C45-A286-AB0D22A36B47}"/>
              </a:ext>
            </a:extLst>
          </p:cNvPr>
          <p:cNvSpPr txBox="1"/>
          <p:nvPr/>
        </p:nvSpPr>
        <p:spPr>
          <a:xfrm>
            <a:off x="6727036" y="2263464"/>
            <a:ext cx="3654847"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商品やサービスに対する</a:t>
            </a:r>
            <a:r>
              <a:rPr lang="ja-JP" altLang="en-US" sz="900" spc="-300">
                <a:solidFill>
                  <a:schemeClr val="bg1"/>
                </a:solidFill>
                <a:latin typeface="Hiragino Sans W5" panose="020B0400000000000000" pitchFamily="34" charset="-128"/>
                <a:ea typeface="Hiragino Sans W5" panose="020B0400000000000000" pitchFamily="34" charset="-128"/>
              </a:rPr>
              <a:t>、</a:t>
            </a:r>
            <a:r>
              <a:rPr lang="ja-JP" altLang="en-US" sz="900">
                <a:solidFill>
                  <a:schemeClr val="bg1"/>
                </a:solidFill>
                <a:latin typeface="Hiragino Sans W5" panose="020B0400000000000000" pitchFamily="34" charset="-128"/>
                <a:ea typeface="Hiragino Sans W5" panose="020B0400000000000000" pitchFamily="34" charset="-128"/>
              </a:rPr>
              <a:t>認知や利用意向を把握することができます。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1" name="テキスト ボックス 80">
            <a:extLst>
              <a:ext uri="{FF2B5EF4-FFF2-40B4-BE49-F238E27FC236}">
                <a16:creationId xmlns:a16="http://schemas.microsoft.com/office/drawing/2014/main" id="{61A68EFB-EE8C-BD4A-8691-8D15096F4BE2}"/>
              </a:ext>
            </a:extLst>
          </p:cNvPr>
          <p:cNvSpPr txBox="1"/>
          <p:nvPr/>
        </p:nvSpPr>
        <p:spPr>
          <a:xfrm>
            <a:off x="6725948" y="2797901"/>
            <a:ext cx="538609" cy="161583"/>
          </a:xfrm>
          <a:prstGeom prst="rect">
            <a:avLst/>
          </a:prstGeom>
          <a:noFill/>
        </p:spPr>
        <p:txBody>
          <a:bodyPr wrap="none" lIns="0" tIns="0" rIns="0" bIns="0" rtlCol="0">
            <a:spAutoFit/>
          </a:bodyPr>
          <a:lstStyle/>
          <a:p>
            <a:pPr>
              <a:spcBef>
                <a:spcPts val="700"/>
              </a:spcBef>
            </a:pPr>
            <a:r>
              <a:rPr lang="ja-JP" altLang="en-US" sz="1050">
                <a:solidFill>
                  <a:schemeClr val="bg1"/>
                </a:solidFill>
                <a:latin typeface="Hiragino Sans W5" panose="020B0400000000000000" pitchFamily="34" charset="-128"/>
                <a:ea typeface="Hiragino Sans W5" panose="020B0400000000000000" pitchFamily="34" charset="-128"/>
              </a:rPr>
              <a:t>媒体比較</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2" name="テキスト ボックス 81">
            <a:extLst>
              <a:ext uri="{FF2B5EF4-FFF2-40B4-BE49-F238E27FC236}">
                <a16:creationId xmlns:a16="http://schemas.microsoft.com/office/drawing/2014/main" id="{718D9147-1548-2F49-8EA6-3AB01BBF147A}"/>
              </a:ext>
            </a:extLst>
          </p:cNvPr>
          <p:cNvSpPr txBox="1"/>
          <p:nvPr/>
        </p:nvSpPr>
        <p:spPr>
          <a:xfrm>
            <a:off x="6725948" y="2984166"/>
            <a:ext cx="4154984"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多数のメディアで出稿の際、併用メディアとの認知を比較することができます。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3" name="テキスト ボックス 82">
            <a:extLst>
              <a:ext uri="{FF2B5EF4-FFF2-40B4-BE49-F238E27FC236}">
                <a16:creationId xmlns:a16="http://schemas.microsoft.com/office/drawing/2014/main" id="{6EE9A034-B145-3147-AF7B-3E11782C9BCE}"/>
              </a:ext>
            </a:extLst>
          </p:cNvPr>
          <p:cNvSpPr txBox="1"/>
          <p:nvPr/>
        </p:nvSpPr>
        <p:spPr>
          <a:xfrm>
            <a:off x="6725948" y="3523169"/>
            <a:ext cx="1251946" cy="161583"/>
          </a:xfrm>
          <a:prstGeom prst="rect">
            <a:avLst/>
          </a:prstGeom>
          <a:noFill/>
        </p:spPr>
        <p:txBody>
          <a:bodyPr wrap="none" lIns="0" tIns="0" rIns="0" bIns="0" rtlCol="0">
            <a:spAutoFit/>
          </a:bodyPr>
          <a:lstStyle/>
          <a:p>
            <a:pPr>
              <a:spcBef>
                <a:spcPts val="700"/>
              </a:spcBef>
            </a:pPr>
            <a:r>
              <a:rPr lang="en-US" altLang="ja-JP" sz="1050" dirty="0">
                <a:solidFill>
                  <a:schemeClr val="bg1"/>
                </a:solidFill>
                <a:latin typeface="Hiragino Sans W5" panose="020B0400000000000000" pitchFamily="34" charset="-128"/>
                <a:ea typeface="Hiragino Sans W5" panose="020B0400000000000000" pitchFamily="34" charset="-128"/>
              </a:rPr>
              <a:t>Key </a:t>
            </a:r>
            <a:r>
              <a:rPr lang="ja-JP" altLang="en-US" sz="1050">
                <a:solidFill>
                  <a:schemeClr val="bg1"/>
                </a:solidFill>
                <a:latin typeface="Hiragino Sans W5" panose="020B0400000000000000" pitchFamily="34" charset="-128"/>
                <a:ea typeface="Hiragino Sans W5" panose="020B0400000000000000" pitchFamily="34" charset="-128"/>
              </a:rPr>
              <a:t>メッセージ浸透</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4" name="テキスト ボックス 83">
            <a:extLst>
              <a:ext uri="{FF2B5EF4-FFF2-40B4-BE49-F238E27FC236}">
                <a16:creationId xmlns:a16="http://schemas.microsoft.com/office/drawing/2014/main" id="{B3F5FBA2-4ABB-D644-9698-A349F6461280}"/>
              </a:ext>
            </a:extLst>
          </p:cNvPr>
          <p:cNvSpPr txBox="1"/>
          <p:nvPr/>
        </p:nvSpPr>
        <p:spPr>
          <a:xfrm>
            <a:off x="6725948" y="3709434"/>
            <a:ext cx="3693319"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放映した</a:t>
            </a:r>
            <a:r>
              <a:rPr lang="ja-JP" altLang="en-US" sz="900" spc="-150">
                <a:solidFill>
                  <a:schemeClr val="bg1"/>
                </a:solidFill>
                <a:latin typeface="Hiragino Sans W5" panose="020B0400000000000000" pitchFamily="34" charset="-128"/>
                <a:ea typeface="Hiragino Sans W5" panose="020B0400000000000000" pitchFamily="34" charset="-128"/>
              </a:rPr>
              <a:t>クリエイティブ</a:t>
            </a:r>
            <a:r>
              <a:rPr lang="ja-JP" altLang="en-US" sz="900">
                <a:solidFill>
                  <a:schemeClr val="bg1"/>
                </a:solidFill>
                <a:latin typeface="Hiragino Sans W5" panose="020B0400000000000000" pitchFamily="34" charset="-128"/>
                <a:ea typeface="Hiragino Sans W5" panose="020B0400000000000000" pitchFamily="34" charset="-128"/>
              </a:rPr>
              <a:t>の</a:t>
            </a:r>
            <a:r>
              <a:rPr lang="ja-JP" altLang="en-US" sz="900" spc="-150">
                <a:solidFill>
                  <a:schemeClr val="bg1"/>
                </a:solidFill>
                <a:latin typeface="Hiragino Sans W5" panose="020B0400000000000000" pitchFamily="34" charset="-128"/>
                <a:ea typeface="Hiragino Sans W5" panose="020B0400000000000000" pitchFamily="34" charset="-128"/>
              </a:rPr>
              <a:t>メッセージ</a:t>
            </a:r>
            <a:r>
              <a:rPr lang="ja-JP" altLang="en-US" sz="900">
                <a:solidFill>
                  <a:schemeClr val="bg1"/>
                </a:solidFill>
                <a:latin typeface="Hiragino Sans W5" panose="020B0400000000000000" pitchFamily="34" charset="-128"/>
                <a:ea typeface="Hiragino Sans W5" panose="020B0400000000000000" pitchFamily="34" charset="-128"/>
              </a:rPr>
              <a:t>の浸透率を把握することができます。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5" name="テキスト ボックス 84">
            <a:extLst>
              <a:ext uri="{FF2B5EF4-FFF2-40B4-BE49-F238E27FC236}">
                <a16:creationId xmlns:a16="http://schemas.microsoft.com/office/drawing/2014/main" id="{81E52207-E6C0-EF4D-9CB9-E88D90505EC8}"/>
              </a:ext>
            </a:extLst>
          </p:cNvPr>
          <p:cNvSpPr txBox="1"/>
          <p:nvPr/>
        </p:nvSpPr>
        <p:spPr>
          <a:xfrm>
            <a:off x="6722682" y="4248853"/>
            <a:ext cx="1077218" cy="161583"/>
          </a:xfrm>
          <a:prstGeom prst="rect">
            <a:avLst/>
          </a:prstGeom>
          <a:noFill/>
        </p:spPr>
        <p:txBody>
          <a:bodyPr wrap="none" lIns="0" tIns="0" rIns="0" bIns="0" rtlCol="0">
            <a:spAutoFit/>
          </a:bodyPr>
          <a:lstStyle/>
          <a:p>
            <a:pPr>
              <a:spcBef>
                <a:spcPts val="700"/>
              </a:spcBef>
            </a:pPr>
            <a:r>
              <a:rPr lang="ja-JP" altLang="en-US" sz="1050">
                <a:solidFill>
                  <a:schemeClr val="bg1"/>
                </a:solidFill>
                <a:latin typeface="Hiragino Sans W5" panose="020B0400000000000000" pitchFamily="34" charset="-128"/>
                <a:ea typeface="Hiragino Sans W5" panose="020B0400000000000000" pitchFamily="34" charset="-128"/>
              </a:rPr>
              <a:t>ブランド印象評価</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6" name="テキスト ボックス 85">
            <a:extLst>
              <a:ext uri="{FF2B5EF4-FFF2-40B4-BE49-F238E27FC236}">
                <a16:creationId xmlns:a16="http://schemas.microsoft.com/office/drawing/2014/main" id="{9C4B9004-27EB-B444-B076-CC7EE84E28A2}"/>
              </a:ext>
            </a:extLst>
          </p:cNvPr>
          <p:cNvSpPr txBox="1"/>
          <p:nvPr/>
        </p:nvSpPr>
        <p:spPr>
          <a:xfrm>
            <a:off x="6722682" y="4435118"/>
            <a:ext cx="3000821"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企業やブランドに対する印象を把握することができます。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7" name="テキスト ボックス 86">
            <a:extLst>
              <a:ext uri="{FF2B5EF4-FFF2-40B4-BE49-F238E27FC236}">
                <a16:creationId xmlns:a16="http://schemas.microsoft.com/office/drawing/2014/main" id="{720CC759-5734-5648-909C-A3546C9A6013}"/>
              </a:ext>
            </a:extLst>
          </p:cNvPr>
          <p:cNvSpPr txBox="1"/>
          <p:nvPr/>
        </p:nvSpPr>
        <p:spPr>
          <a:xfrm>
            <a:off x="6722682" y="4971568"/>
            <a:ext cx="807913" cy="161583"/>
          </a:xfrm>
          <a:prstGeom prst="rect">
            <a:avLst/>
          </a:prstGeom>
          <a:noFill/>
        </p:spPr>
        <p:txBody>
          <a:bodyPr wrap="none" lIns="0" tIns="0" rIns="0" bIns="0" rtlCol="0">
            <a:spAutoFit/>
          </a:bodyPr>
          <a:lstStyle/>
          <a:p>
            <a:pPr>
              <a:spcBef>
                <a:spcPts val="700"/>
              </a:spcBef>
            </a:pPr>
            <a:r>
              <a:rPr lang="ja-JP" altLang="en-US" sz="1050">
                <a:solidFill>
                  <a:schemeClr val="bg1"/>
                </a:solidFill>
                <a:latin typeface="Hiragino Sans W5" panose="020B0400000000000000" pitchFamily="34" charset="-128"/>
                <a:ea typeface="Hiragino Sans W5" panose="020B0400000000000000" pitchFamily="34" charset="-128"/>
              </a:rPr>
              <a:t>広告印象評価</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8" name="テキスト ボックス 87">
            <a:extLst>
              <a:ext uri="{FF2B5EF4-FFF2-40B4-BE49-F238E27FC236}">
                <a16:creationId xmlns:a16="http://schemas.microsoft.com/office/drawing/2014/main" id="{AC489E86-90B0-D546-88B9-C027F09AEACD}"/>
              </a:ext>
            </a:extLst>
          </p:cNvPr>
          <p:cNvSpPr txBox="1"/>
          <p:nvPr/>
        </p:nvSpPr>
        <p:spPr>
          <a:xfrm>
            <a:off x="6722682" y="5157833"/>
            <a:ext cx="3443250"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放映</a:t>
            </a:r>
            <a:r>
              <a:rPr lang="ja-JP" altLang="en-US" sz="900" spc="-150">
                <a:solidFill>
                  <a:schemeClr val="bg1"/>
                </a:solidFill>
                <a:latin typeface="Hiragino Sans W5" panose="020B0400000000000000" pitchFamily="34" charset="-128"/>
                <a:ea typeface="Hiragino Sans W5" panose="020B0400000000000000" pitchFamily="34" charset="-128"/>
              </a:rPr>
              <a:t>クリエイティブ</a:t>
            </a:r>
            <a:r>
              <a:rPr lang="ja-JP" altLang="en-US" sz="900">
                <a:solidFill>
                  <a:schemeClr val="bg1"/>
                </a:solidFill>
                <a:latin typeface="Hiragino Sans W5" panose="020B0400000000000000" pitchFamily="34" charset="-128"/>
                <a:ea typeface="Hiragino Sans W5" panose="020B0400000000000000" pitchFamily="34" charset="-128"/>
              </a:rPr>
              <a:t>の表現に対する印象を把握することができます。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9" name="1つの角を切り取り、1つの角を丸めた四角形 88">
            <a:extLst>
              <a:ext uri="{FF2B5EF4-FFF2-40B4-BE49-F238E27FC236}">
                <a16:creationId xmlns:a16="http://schemas.microsoft.com/office/drawing/2014/main" id="{CD498F95-EDB2-1144-8790-4BF84EF7A13F}"/>
              </a:ext>
            </a:extLst>
          </p:cNvPr>
          <p:cNvSpPr/>
          <p:nvPr/>
        </p:nvSpPr>
        <p:spPr>
          <a:xfrm flipH="1" flipV="1">
            <a:off x="6161312" y="1092338"/>
            <a:ext cx="1548182" cy="32027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Hiragino Sans W5" panose="020B0400000000000000" pitchFamily="34" charset="-128"/>
              <a:ea typeface="Hiragino Sans W1"/>
            </a:endParaRPr>
          </a:p>
        </p:txBody>
      </p:sp>
      <p:sp>
        <p:nvSpPr>
          <p:cNvPr id="25" name="テキスト ボックス 24">
            <a:extLst>
              <a:ext uri="{FF2B5EF4-FFF2-40B4-BE49-F238E27FC236}">
                <a16:creationId xmlns:a16="http://schemas.microsoft.com/office/drawing/2014/main" id="{0C9426CB-3160-2A45-BF0D-958938B93EC5}"/>
              </a:ext>
            </a:extLst>
          </p:cNvPr>
          <p:cNvSpPr txBox="1"/>
          <p:nvPr/>
        </p:nvSpPr>
        <p:spPr>
          <a:xfrm>
            <a:off x="6587963" y="1167838"/>
            <a:ext cx="564257" cy="169277"/>
          </a:xfrm>
          <a:prstGeom prst="rect">
            <a:avLst/>
          </a:prstGeom>
          <a:noFill/>
        </p:spPr>
        <p:txBody>
          <a:bodyPr wrap="none" lIns="0" tIns="0" rIns="0" bIns="0" rtlCol="0">
            <a:spAutoFit/>
          </a:bodyPr>
          <a:lstStyle/>
          <a:p>
            <a:pPr algn="ctr">
              <a:spcBef>
                <a:spcPts val="700"/>
              </a:spcBef>
            </a:pPr>
            <a:r>
              <a:rPr lang="ja-JP" altLang="en-US" sz="1100">
                <a:solidFill>
                  <a:srgbClr val="FE5519"/>
                </a:solidFill>
                <a:latin typeface="Hiragino Sans W5" panose="020B0400000000000000" pitchFamily="34" charset="-128"/>
                <a:ea typeface="Hiragino Sans W5" panose="020B0400000000000000" pitchFamily="34" charset="-128"/>
              </a:rPr>
              <a:t>調査目的</a:t>
            </a:r>
            <a:endParaRPr lang="en-US" altLang="ja-JP" sz="1100" dirty="0">
              <a:solidFill>
                <a:srgbClr val="FE5519"/>
              </a:solidFill>
              <a:latin typeface="Hiragino Sans W5" panose="020B0400000000000000" pitchFamily="34" charset="-128"/>
              <a:ea typeface="Hiragino Sans W5" panose="020B0400000000000000" pitchFamily="34" charset="-128"/>
            </a:endParaRPr>
          </a:p>
        </p:txBody>
      </p:sp>
      <p:sp>
        <p:nvSpPr>
          <p:cNvPr id="90" name="1つの角を切り取り、1つの角を丸めた四角形 89">
            <a:extLst>
              <a:ext uri="{FF2B5EF4-FFF2-40B4-BE49-F238E27FC236}">
                <a16:creationId xmlns:a16="http://schemas.microsoft.com/office/drawing/2014/main" id="{02D3DA84-FE90-7A4E-B865-4158E8F95D8F}"/>
              </a:ext>
            </a:extLst>
          </p:cNvPr>
          <p:cNvSpPr/>
          <p:nvPr/>
        </p:nvSpPr>
        <p:spPr>
          <a:xfrm flipH="1" flipV="1">
            <a:off x="765290" y="1097654"/>
            <a:ext cx="1548182" cy="32027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Hiragino Sans W5" panose="020B0400000000000000" pitchFamily="34" charset="-128"/>
              <a:ea typeface="Hiragino Sans W1"/>
            </a:endParaRPr>
          </a:p>
        </p:txBody>
      </p:sp>
      <p:sp>
        <p:nvSpPr>
          <p:cNvPr id="91" name="テキスト ボックス 90">
            <a:extLst>
              <a:ext uri="{FF2B5EF4-FFF2-40B4-BE49-F238E27FC236}">
                <a16:creationId xmlns:a16="http://schemas.microsoft.com/office/drawing/2014/main" id="{F81083F2-FE16-794F-B067-96E2BF08DF89}"/>
              </a:ext>
            </a:extLst>
          </p:cNvPr>
          <p:cNvSpPr txBox="1"/>
          <p:nvPr/>
        </p:nvSpPr>
        <p:spPr>
          <a:xfrm>
            <a:off x="1257253" y="1173154"/>
            <a:ext cx="564257" cy="169277"/>
          </a:xfrm>
          <a:prstGeom prst="rect">
            <a:avLst/>
          </a:prstGeom>
          <a:noFill/>
        </p:spPr>
        <p:txBody>
          <a:bodyPr wrap="none" lIns="0" tIns="0" rIns="0" bIns="0" rtlCol="0">
            <a:spAutoFit/>
          </a:bodyPr>
          <a:lstStyle/>
          <a:p>
            <a:pPr algn="ctr">
              <a:spcBef>
                <a:spcPts val="700"/>
              </a:spcBef>
            </a:pPr>
            <a:r>
              <a:rPr lang="ja-JP" altLang="en-US" sz="1100">
                <a:solidFill>
                  <a:srgbClr val="FE5519"/>
                </a:solidFill>
                <a:latin typeface="Hiragino Sans W5" panose="020B0400000000000000" pitchFamily="34" charset="-128"/>
                <a:ea typeface="Hiragino Sans W5" panose="020B0400000000000000" pitchFamily="34" charset="-128"/>
              </a:rPr>
              <a:t>調査概要</a:t>
            </a:r>
            <a:endParaRPr lang="en-US" altLang="ja-JP" sz="1100" dirty="0">
              <a:solidFill>
                <a:srgbClr val="FE5519"/>
              </a:solidFill>
              <a:latin typeface="Hiragino Sans W5" panose="020B0400000000000000" pitchFamily="34" charset="-128"/>
              <a:ea typeface="Hiragino Sans W5" panose="020B0400000000000000" pitchFamily="34" charset="-128"/>
            </a:endParaRPr>
          </a:p>
        </p:txBody>
      </p:sp>
      <p:sp>
        <p:nvSpPr>
          <p:cNvPr id="3" name="テキスト ボックス 2">
            <a:extLst>
              <a:ext uri="{FF2B5EF4-FFF2-40B4-BE49-F238E27FC236}">
                <a16:creationId xmlns:a16="http://schemas.microsoft.com/office/drawing/2014/main" id="{848B649D-9DAD-D2A0-CF64-9AB17C82B78C}"/>
              </a:ext>
            </a:extLst>
          </p:cNvPr>
          <p:cNvSpPr txBox="1"/>
          <p:nvPr/>
        </p:nvSpPr>
        <p:spPr>
          <a:xfrm>
            <a:off x="636331" y="412914"/>
            <a:ext cx="4955059" cy="843821"/>
          </a:xfrm>
          <a:prstGeom prst="rect">
            <a:avLst/>
          </a:prstGeom>
          <a:noFill/>
          <a:effectLst/>
        </p:spPr>
        <p:txBody>
          <a:bodyPr wrap="square" rtlCol="0">
            <a:spAutoFit/>
          </a:bodyPr>
          <a:lstStyle/>
          <a:p>
            <a:pPr>
              <a:spcBef>
                <a:spcPts val="140"/>
              </a:spcBef>
            </a:pPr>
            <a:r>
              <a:rPr lang="ja-JP" altLang="en-US" sz="2400" b="1">
                <a:solidFill>
                  <a:schemeClr val="bg1"/>
                </a:solidFill>
                <a:latin typeface="DIN Alternate" panose="020B0500000000000000" pitchFamily="34" charset="0"/>
                <a:ea typeface="Hiragino Sans W7" panose="020B0400000000000000" pitchFamily="34" charset="-128"/>
              </a:rPr>
              <a:t>ブランドリフト調査</a:t>
            </a:r>
            <a:r>
              <a:rPr lang="en-US" altLang="ja-JP" sz="2400" b="1" dirty="0">
                <a:solidFill>
                  <a:schemeClr val="bg1"/>
                </a:solidFill>
                <a:latin typeface="DIN Alternate" panose="020B0500000000000000" pitchFamily="34" charset="0"/>
                <a:ea typeface="Hiragino Sans W7" panose="020B0400000000000000" pitchFamily="34" charset="-128"/>
              </a:rPr>
              <a:t> </a:t>
            </a:r>
            <a:r>
              <a:rPr lang="en-US" altLang="ja-JP" b="1" dirty="0">
                <a:solidFill>
                  <a:schemeClr val="bg1"/>
                </a:solidFill>
                <a:latin typeface="DIN Alternate" panose="020B0500000000000000" pitchFamily="34" charset="0"/>
                <a:ea typeface="Hiragino Sans W7" panose="020B0400000000000000" pitchFamily="34" charset="-128"/>
              </a:rPr>
              <a:t>=</a:t>
            </a:r>
            <a:r>
              <a:rPr lang="ja-JP" altLang="en-US" b="1">
                <a:solidFill>
                  <a:schemeClr val="bg1"/>
                </a:solidFill>
                <a:latin typeface="DIN Alternate" panose="020B0500000000000000" pitchFamily="34" charset="0"/>
                <a:ea typeface="Hiragino Sans W7" panose="020B0400000000000000" pitchFamily="34" charset="-128"/>
              </a:rPr>
              <a:t>調査概要</a:t>
            </a:r>
            <a:r>
              <a:rPr lang="en-US" altLang="ja-JP" b="1" dirty="0">
                <a:solidFill>
                  <a:schemeClr val="bg1"/>
                </a:solidFill>
                <a:latin typeface="DIN Alternate" panose="020B0500000000000000" pitchFamily="34" charset="0"/>
                <a:ea typeface="Hiragino Sans W7" panose="020B0400000000000000" pitchFamily="34" charset="-128"/>
              </a:rPr>
              <a:t>=</a:t>
            </a:r>
            <a:endParaRPr lang="ja-JP" altLang="en-US" b="1">
              <a:solidFill>
                <a:schemeClr val="bg1"/>
              </a:solidFill>
              <a:latin typeface="DIN Alternate" panose="020B0500000000000000" pitchFamily="34" charset="0"/>
              <a:ea typeface="Hiragino Sans W7" panose="020B0400000000000000" pitchFamily="34" charset="-128"/>
            </a:endParaRPr>
          </a:p>
          <a:p>
            <a:pPr>
              <a:spcBef>
                <a:spcPts val="140"/>
              </a:spcBef>
            </a:pPr>
            <a:endParaRPr lang="ja-JP" altLang="en-US" sz="2400" b="1">
              <a:solidFill>
                <a:schemeClr val="bg1"/>
              </a:solidFill>
              <a:latin typeface="DIN Alternate" panose="020B0500000000000000" pitchFamily="34" charset="0"/>
              <a:ea typeface="Hiragino Sans W7" panose="020B0400000000000000" pitchFamily="34" charset="-128"/>
            </a:endParaRPr>
          </a:p>
        </p:txBody>
      </p:sp>
      <p:sp>
        <p:nvSpPr>
          <p:cNvPr id="2" name="スライド番号プレースホルダ 3">
            <a:extLst>
              <a:ext uri="{FF2B5EF4-FFF2-40B4-BE49-F238E27FC236}">
                <a16:creationId xmlns:a16="http://schemas.microsoft.com/office/drawing/2014/main" id="{F38C2E50-5A4C-3E65-9F6D-BA1582B3D32A}"/>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41</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B23B8E87-AA24-1894-B7BE-3A4957624C91}"/>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0329601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3AE0A371-D628-95B7-D03A-8D2CCAB372E8}"/>
              </a:ext>
            </a:extLst>
          </p:cNvPr>
          <p:cNvPicPr>
            <a:picLocks noChangeAspect="1"/>
          </p:cNvPicPr>
          <p:nvPr/>
        </p:nvPicPr>
        <p:blipFill>
          <a:blip r:embed="rId2"/>
          <a:stretch>
            <a:fillRect/>
          </a:stretch>
        </p:blipFill>
        <p:spPr>
          <a:xfrm>
            <a:off x="-1" y="0"/>
            <a:ext cx="12192001" cy="6858000"/>
          </a:xfrm>
          <a:prstGeom prst="rect">
            <a:avLst/>
          </a:prstGeom>
        </p:spPr>
      </p:pic>
      <p:sp>
        <p:nvSpPr>
          <p:cNvPr id="7" name="正方形/長方形 6">
            <a:extLst>
              <a:ext uri="{FF2B5EF4-FFF2-40B4-BE49-F238E27FC236}">
                <a16:creationId xmlns:a16="http://schemas.microsoft.com/office/drawing/2014/main" id="{0C643468-D644-CE41-8F24-EDCE17299893}"/>
              </a:ext>
            </a:extLst>
          </p:cNvPr>
          <p:cNvSpPr/>
          <p:nvPr/>
        </p:nvSpPr>
        <p:spPr>
          <a:xfrm>
            <a:off x="165154" y="364707"/>
            <a:ext cx="7527998" cy="3786293"/>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BRAND</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LIFT SURVEY</a:t>
            </a:r>
          </a:p>
        </p:txBody>
      </p:sp>
      <p:sp>
        <p:nvSpPr>
          <p:cNvPr id="19" name="正方形/長方形 18">
            <a:extLst>
              <a:ext uri="{FF2B5EF4-FFF2-40B4-BE49-F238E27FC236}">
                <a16:creationId xmlns:a16="http://schemas.microsoft.com/office/drawing/2014/main" id="{DD8ED357-524D-4C46-94B1-7370E6E1F54C}"/>
              </a:ext>
            </a:extLst>
          </p:cNvPr>
          <p:cNvSpPr/>
          <p:nvPr/>
        </p:nvSpPr>
        <p:spPr>
          <a:xfrm>
            <a:off x="4202814" y="0"/>
            <a:ext cx="383001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18" name="図 17" descr="テキスト&#10;&#10;自動的に生成された説明">
            <a:extLst>
              <a:ext uri="{FF2B5EF4-FFF2-40B4-BE49-F238E27FC236}">
                <a16:creationId xmlns:a16="http://schemas.microsoft.com/office/drawing/2014/main" id="{AE5907DC-C707-124C-910B-95C0953850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92" name="テキスト ボックス 91">
            <a:extLst>
              <a:ext uri="{FF2B5EF4-FFF2-40B4-BE49-F238E27FC236}">
                <a16:creationId xmlns:a16="http://schemas.microsoft.com/office/drawing/2014/main" id="{D6D43B2F-DC1D-E04A-8708-4432DB2940CA}"/>
              </a:ext>
            </a:extLst>
          </p:cNvPr>
          <p:cNvSpPr txBox="1"/>
          <p:nvPr/>
        </p:nvSpPr>
        <p:spPr>
          <a:xfrm>
            <a:off x="7271527" y="5916385"/>
            <a:ext cx="4224233" cy="200055"/>
          </a:xfrm>
          <a:prstGeom prst="rect">
            <a:avLst/>
          </a:prstGeom>
          <a:noFill/>
        </p:spPr>
        <p:txBody>
          <a:bodyPr wrap="none" rtlCol="0">
            <a:spAutoFit/>
          </a:bodyPr>
          <a:lstStyle/>
          <a:p>
            <a:pPr>
              <a:spcBef>
                <a:spcPts val="100"/>
              </a:spcBef>
            </a:pPr>
            <a:r>
              <a:rPr lang="en-US" altLang="ja-JP" sz="700" dirty="0">
                <a:solidFill>
                  <a:schemeClr val="bg1">
                    <a:lumMod val="95000"/>
                  </a:schemeClr>
                </a:solidFill>
                <a:latin typeface="Hiragino Sans W5" panose="020B0400000000000000" pitchFamily="34" charset="-128"/>
                <a:ea typeface="Hiragino Sans W5" panose="020B0400000000000000" pitchFamily="34" charset="-128"/>
              </a:rPr>
              <a:t>※</a:t>
            </a:r>
            <a:r>
              <a:rPr lang="ja-JP" altLang="en-US" sz="700">
                <a:solidFill>
                  <a:schemeClr val="bg1">
                    <a:lumMod val="95000"/>
                  </a:schemeClr>
                </a:solidFill>
                <a:latin typeface="Hiragino Sans W5" panose="020B0400000000000000" pitchFamily="34" charset="-128"/>
                <a:ea typeface="Hiragino Sans W5" panose="020B0400000000000000" pitchFamily="34" charset="-128"/>
              </a:rPr>
              <a:t>上記はサンプルとなります。実際の調査は上記と異なる場合もございます。予めご了承ください。</a:t>
            </a:r>
            <a:endParaRPr lang="en-US" altLang="ja-JP" sz="700" dirty="0">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97" name="直線コネクタ 96">
            <a:extLst>
              <a:ext uri="{FF2B5EF4-FFF2-40B4-BE49-F238E27FC236}">
                <a16:creationId xmlns:a16="http://schemas.microsoft.com/office/drawing/2014/main" id="{B297FF86-E717-1B45-92F4-F82AE7655379}"/>
              </a:ext>
            </a:extLst>
          </p:cNvPr>
          <p:cNvCxnSpPr>
            <a:cxnSpLocks/>
          </p:cNvCxnSpPr>
          <p:nvPr/>
        </p:nvCxnSpPr>
        <p:spPr>
          <a:xfrm>
            <a:off x="762531" y="1846004"/>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66C5E38C-540A-5D45-BD1D-189182DFF76D}"/>
              </a:ext>
            </a:extLst>
          </p:cNvPr>
          <p:cNvCxnSpPr>
            <a:cxnSpLocks/>
          </p:cNvCxnSpPr>
          <p:nvPr/>
        </p:nvCxnSpPr>
        <p:spPr>
          <a:xfrm>
            <a:off x="762531" y="2734623"/>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E55712CF-1C17-054B-AC36-A06536BCE6E1}"/>
              </a:ext>
            </a:extLst>
          </p:cNvPr>
          <p:cNvCxnSpPr>
            <a:cxnSpLocks/>
          </p:cNvCxnSpPr>
          <p:nvPr/>
        </p:nvCxnSpPr>
        <p:spPr>
          <a:xfrm>
            <a:off x="762531" y="3537898"/>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26C13BDC-625A-A848-A33C-4DCF263AAE2C}"/>
              </a:ext>
            </a:extLst>
          </p:cNvPr>
          <p:cNvCxnSpPr>
            <a:cxnSpLocks/>
          </p:cNvCxnSpPr>
          <p:nvPr/>
        </p:nvCxnSpPr>
        <p:spPr>
          <a:xfrm>
            <a:off x="762531" y="4347523"/>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4F242DC6-CB85-0E4D-941F-FDDFA7C79781}"/>
              </a:ext>
            </a:extLst>
          </p:cNvPr>
          <p:cNvCxnSpPr>
            <a:cxnSpLocks/>
          </p:cNvCxnSpPr>
          <p:nvPr/>
        </p:nvCxnSpPr>
        <p:spPr>
          <a:xfrm>
            <a:off x="762531" y="5199566"/>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193F4C24-8425-F445-8F47-3C4601977409}"/>
              </a:ext>
            </a:extLst>
          </p:cNvPr>
          <p:cNvCxnSpPr>
            <a:cxnSpLocks/>
          </p:cNvCxnSpPr>
          <p:nvPr/>
        </p:nvCxnSpPr>
        <p:spPr>
          <a:xfrm>
            <a:off x="762531" y="6006016"/>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3" name="テキスト ボックス 102">
            <a:extLst>
              <a:ext uri="{FF2B5EF4-FFF2-40B4-BE49-F238E27FC236}">
                <a16:creationId xmlns:a16="http://schemas.microsoft.com/office/drawing/2014/main" id="{878889BD-2330-BF40-A7E0-52590D9443C9}"/>
              </a:ext>
            </a:extLst>
          </p:cNvPr>
          <p:cNvSpPr txBox="1"/>
          <p:nvPr/>
        </p:nvSpPr>
        <p:spPr>
          <a:xfrm>
            <a:off x="865453" y="2130599"/>
            <a:ext cx="538609"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申し込み</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4" name="テキスト ボックス 103">
            <a:extLst>
              <a:ext uri="{FF2B5EF4-FFF2-40B4-BE49-F238E27FC236}">
                <a16:creationId xmlns:a16="http://schemas.microsoft.com/office/drawing/2014/main" id="{4B974A66-B2C8-7245-90F0-F1F602297885}"/>
              </a:ext>
            </a:extLst>
          </p:cNvPr>
          <p:cNvSpPr txBox="1"/>
          <p:nvPr/>
        </p:nvSpPr>
        <p:spPr>
          <a:xfrm>
            <a:off x="865453" y="2316864"/>
            <a:ext cx="1391407" cy="138499"/>
          </a:xfrm>
          <a:prstGeom prst="rect">
            <a:avLst/>
          </a:prstGeom>
          <a:noFill/>
        </p:spPr>
        <p:txBody>
          <a:bodyPr wrap="none" lIns="0" tIns="0" rIns="0" bIns="0" rtlCol="0">
            <a:spAutoFit/>
          </a:bodyPr>
          <a:lstStyle/>
          <a:p>
            <a:pPr>
              <a:spcBef>
                <a:spcPts val="700"/>
              </a:spcBef>
            </a:pPr>
            <a:r>
              <a:rPr lang="ja-JP" altLang="en-US" sz="900">
                <a:solidFill>
                  <a:schemeClr val="bg1">
                    <a:lumMod val="95000"/>
                  </a:schemeClr>
                </a:solidFill>
                <a:latin typeface="Hiragino Sans W5" panose="020B0400000000000000" pitchFamily="34" charset="-128"/>
                <a:ea typeface="Hiragino Sans W5" panose="020B0400000000000000" pitchFamily="34" charset="-128"/>
              </a:rPr>
              <a:t>調査開始 </a:t>
            </a:r>
            <a:r>
              <a:rPr lang="en-US" altLang="ja-JP" sz="900" dirty="0">
                <a:solidFill>
                  <a:schemeClr val="bg1">
                    <a:lumMod val="95000"/>
                  </a:schemeClr>
                </a:solidFill>
                <a:latin typeface="Hiragino Sans W5" panose="020B0400000000000000" pitchFamily="34" charset="-128"/>
                <a:ea typeface="Hiragino Sans W5" panose="020B0400000000000000" pitchFamily="34" charset="-128"/>
              </a:rPr>
              <a:t>25 </a:t>
            </a:r>
            <a:r>
              <a:rPr lang="ja-JP" altLang="en-US" sz="900">
                <a:solidFill>
                  <a:schemeClr val="bg1">
                    <a:lumMod val="95000"/>
                  </a:schemeClr>
                </a:solidFill>
                <a:latin typeface="Hiragino Sans W5" panose="020B0400000000000000" pitchFamily="34" charset="-128"/>
                <a:ea typeface="Hiragino Sans W5" panose="020B0400000000000000" pitchFamily="34" charset="-128"/>
              </a:rPr>
              <a:t>営業日前まで</a:t>
            </a:r>
            <a:endParaRPr lang="en-US" altLang="ja-JP" sz="9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5" name="テキスト ボックス 104">
            <a:extLst>
              <a:ext uri="{FF2B5EF4-FFF2-40B4-BE49-F238E27FC236}">
                <a16:creationId xmlns:a16="http://schemas.microsoft.com/office/drawing/2014/main" id="{874E8218-0121-6F4F-8137-AF8BF2286D86}"/>
              </a:ext>
            </a:extLst>
          </p:cNvPr>
          <p:cNvSpPr txBox="1"/>
          <p:nvPr/>
        </p:nvSpPr>
        <p:spPr>
          <a:xfrm>
            <a:off x="865453" y="2983649"/>
            <a:ext cx="1481175"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調査、目的・設計、提出</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6" name="テキスト ボックス 105">
            <a:extLst>
              <a:ext uri="{FF2B5EF4-FFF2-40B4-BE49-F238E27FC236}">
                <a16:creationId xmlns:a16="http://schemas.microsoft.com/office/drawing/2014/main" id="{EB895868-22DF-1745-826A-7FA956160140}"/>
              </a:ext>
            </a:extLst>
          </p:cNvPr>
          <p:cNvSpPr txBox="1"/>
          <p:nvPr/>
        </p:nvSpPr>
        <p:spPr>
          <a:xfrm>
            <a:off x="865453" y="3169914"/>
            <a:ext cx="1391407" cy="138499"/>
          </a:xfrm>
          <a:prstGeom prst="rect">
            <a:avLst/>
          </a:prstGeom>
          <a:noFill/>
        </p:spPr>
        <p:txBody>
          <a:bodyPr wrap="none" lIns="0" tIns="0" rIns="0" bIns="0" rtlCol="0">
            <a:spAutoFit/>
          </a:bodyPr>
          <a:lstStyle/>
          <a:p>
            <a:pPr>
              <a:spcBef>
                <a:spcPts val="700"/>
              </a:spcBef>
            </a:pPr>
            <a:r>
              <a:rPr lang="ja-JP" altLang="en-US" sz="900">
                <a:solidFill>
                  <a:schemeClr val="bg1">
                    <a:lumMod val="95000"/>
                  </a:schemeClr>
                </a:solidFill>
                <a:latin typeface="Hiragino Sans W5" panose="020B0400000000000000" pitchFamily="34" charset="-128"/>
                <a:ea typeface="Hiragino Sans W5" panose="020B0400000000000000" pitchFamily="34" charset="-128"/>
              </a:rPr>
              <a:t>調査開始 </a:t>
            </a:r>
            <a:r>
              <a:rPr lang="en-US" altLang="ja-JP" sz="900" dirty="0">
                <a:solidFill>
                  <a:schemeClr val="bg1">
                    <a:lumMod val="95000"/>
                  </a:schemeClr>
                </a:solidFill>
                <a:latin typeface="Hiragino Sans W5" panose="020B0400000000000000" pitchFamily="34" charset="-128"/>
                <a:ea typeface="Hiragino Sans W5" panose="020B0400000000000000" pitchFamily="34" charset="-128"/>
              </a:rPr>
              <a:t>15 </a:t>
            </a:r>
            <a:r>
              <a:rPr lang="ja-JP" altLang="en-US" sz="900">
                <a:solidFill>
                  <a:schemeClr val="bg1">
                    <a:lumMod val="95000"/>
                  </a:schemeClr>
                </a:solidFill>
                <a:latin typeface="Hiragino Sans W5" panose="020B0400000000000000" pitchFamily="34" charset="-128"/>
                <a:ea typeface="Hiragino Sans W5" panose="020B0400000000000000" pitchFamily="34" charset="-128"/>
              </a:rPr>
              <a:t>営業日前まで</a:t>
            </a:r>
            <a:endParaRPr lang="en-US" altLang="ja-JP" sz="9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7" name="テキスト ボックス 106">
            <a:extLst>
              <a:ext uri="{FF2B5EF4-FFF2-40B4-BE49-F238E27FC236}">
                <a16:creationId xmlns:a16="http://schemas.microsoft.com/office/drawing/2014/main" id="{ACA974E4-B75D-874F-BB83-0BF3B4AD81DA}"/>
              </a:ext>
            </a:extLst>
          </p:cNvPr>
          <p:cNvSpPr txBox="1"/>
          <p:nvPr/>
        </p:nvSpPr>
        <p:spPr>
          <a:xfrm>
            <a:off x="865453" y="3796447"/>
            <a:ext cx="673261"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調査票確定</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8" name="テキスト ボックス 107">
            <a:extLst>
              <a:ext uri="{FF2B5EF4-FFF2-40B4-BE49-F238E27FC236}">
                <a16:creationId xmlns:a16="http://schemas.microsoft.com/office/drawing/2014/main" id="{F592FA66-6B60-F94F-B0F7-7F0B1EA04886}"/>
              </a:ext>
            </a:extLst>
          </p:cNvPr>
          <p:cNvSpPr txBox="1"/>
          <p:nvPr/>
        </p:nvSpPr>
        <p:spPr>
          <a:xfrm>
            <a:off x="865453" y="3982712"/>
            <a:ext cx="1391407" cy="138499"/>
          </a:xfrm>
          <a:prstGeom prst="rect">
            <a:avLst/>
          </a:prstGeom>
          <a:noFill/>
        </p:spPr>
        <p:txBody>
          <a:bodyPr wrap="none" lIns="0" tIns="0" rIns="0" bIns="0" rtlCol="0">
            <a:spAutoFit/>
          </a:bodyPr>
          <a:lstStyle/>
          <a:p>
            <a:pPr>
              <a:spcBef>
                <a:spcPts val="700"/>
              </a:spcBef>
            </a:pPr>
            <a:r>
              <a:rPr lang="ja-JP" altLang="en-US" sz="900">
                <a:solidFill>
                  <a:schemeClr val="bg1">
                    <a:lumMod val="95000"/>
                  </a:schemeClr>
                </a:solidFill>
                <a:latin typeface="Hiragino Sans W5" panose="020B0400000000000000" pitchFamily="34" charset="-128"/>
                <a:ea typeface="Hiragino Sans W5" panose="020B0400000000000000" pitchFamily="34" charset="-128"/>
              </a:rPr>
              <a:t>調査開始 </a:t>
            </a:r>
            <a:r>
              <a:rPr lang="en-US" altLang="ja-JP" sz="900" dirty="0">
                <a:solidFill>
                  <a:schemeClr val="bg1">
                    <a:lumMod val="95000"/>
                  </a:schemeClr>
                </a:solidFill>
                <a:latin typeface="Hiragino Sans W5" panose="020B0400000000000000" pitchFamily="34" charset="-128"/>
                <a:ea typeface="Hiragino Sans W5" panose="020B0400000000000000" pitchFamily="34" charset="-128"/>
              </a:rPr>
              <a:t>10 </a:t>
            </a:r>
            <a:r>
              <a:rPr lang="ja-JP" altLang="en-US" sz="900">
                <a:solidFill>
                  <a:schemeClr val="bg1">
                    <a:lumMod val="95000"/>
                  </a:schemeClr>
                </a:solidFill>
                <a:latin typeface="Hiragino Sans W5" panose="020B0400000000000000" pitchFamily="34" charset="-128"/>
                <a:ea typeface="Hiragino Sans W5" panose="020B0400000000000000" pitchFamily="34" charset="-128"/>
              </a:rPr>
              <a:t>営業日前まで</a:t>
            </a:r>
            <a:endParaRPr lang="en-US" altLang="ja-JP" sz="9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9" name="テキスト ボックス 108">
            <a:extLst>
              <a:ext uri="{FF2B5EF4-FFF2-40B4-BE49-F238E27FC236}">
                <a16:creationId xmlns:a16="http://schemas.microsoft.com/office/drawing/2014/main" id="{1D072A7C-3840-6746-9E47-99A9FC009DE7}"/>
              </a:ext>
            </a:extLst>
          </p:cNvPr>
          <p:cNvSpPr txBox="1"/>
          <p:nvPr/>
        </p:nvSpPr>
        <p:spPr>
          <a:xfrm>
            <a:off x="865453" y="5448103"/>
            <a:ext cx="673261"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報告書納品</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0" name="テキスト ボックス 109">
            <a:extLst>
              <a:ext uri="{FF2B5EF4-FFF2-40B4-BE49-F238E27FC236}">
                <a16:creationId xmlns:a16="http://schemas.microsoft.com/office/drawing/2014/main" id="{C0314F92-D102-0B43-B95B-D3F1469CFDDF}"/>
              </a:ext>
            </a:extLst>
          </p:cNvPr>
          <p:cNvSpPr txBox="1"/>
          <p:nvPr/>
        </p:nvSpPr>
        <p:spPr>
          <a:xfrm>
            <a:off x="865453" y="5634368"/>
            <a:ext cx="1853071" cy="138499"/>
          </a:xfrm>
          <a:prstGeom prst="rect">
            <a:avLst/>
          </a:prstGeom>
          <a:noFill/>
        </p:spPr>
        <p:txBody>
          <a:bodyPr wrap="none" lIns="0" tIns="0" rIns="0" bIns="0" rtlCol="0">
            <a:spAutoFit/>
          </a:bodyPr>
          <a:lstStyle/>
          <a:p>
            <a:pPr>
              <a:spcBef>
                <a:spcPts val="700"/>
              </a:spcBef>
            </a:pPr>
            <a:r>
              <a:rPr lang="ja-JP" altLang="en-US" sz="900">
                <a:solidFill>
                  <a:schemeClr val="bg1">
                    <a:lumMod val="95000"/>
                  </a:schemeClr>
                </a:solidFill>
                <a:latin typeface="Hiragino Sans W5" panose="020B0400000000000000" pitchFamily="34" charset="-128"/>
                <a:ea typeface="Hiragino Sans W5" panose="020B0400000000000000" pitchFamily="34" charset="-128"/>
              </a:rPr>
              <a:t>調査終了後の </a:t>
            </a:r>
            <a:r>
              <a:rPr lang="en-US" altLang="ja-JP" sz="900" dirty="0">
                <a:solidFill>
                  <a:schemeClr val="bg1">
                    <a:lumMod val="95000"/>
                  </a:schemeClr>
                </a:solidFill>
                <a:latin typeface="Hiragino Sans W5" panose="020B0400000000000000" pitchFamily="34" charset="-128"/>
                <a:ea typeface="Hiragino Sans W5" panose="020B0400000000000000" pitchFamily="34" charset="-128"/>
              </a:rPr>
              <a:t>20 </a:t>
            </a:r>
            <a:r>
              <a:rPr lang="ja-JP" altLang="en-US" sz="900">
                <a:solidFill>
                  <a:schemeClr val="bg1">
                    <a:lumMod val="95000"/>
                  </a:schemeClr>
                </a:solidFill>
                <a:latin typeface="Hiragino Sans W5" panose="020B0400000000000000" pitchFamily="34" charset="-128"/>
                <a:ea typeface="Hiragino Sans W5" panose="020B0400000000000000" pitchFamily="34" charset="-128"/>
              </a:rPr>
              <a:t>営業日前後を目安</a:t>
            </a:r>
            <a:endParaRPr lang="en-US" altLang="ja-JP" sz="9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1" name="テキスト ボックス 110">
            <a:extLst>
              <a:ext uri="{FF2B5EF4-FFF2-40B4-BE49-F238E27FC236}">
                <a16:creationId xmlns:a16="http://schemas.microsoft.com/office/drawing/2014/main" id="{F9F12679-1A1B-5C4D-A820-097A5B1A6D58}"/>
              </a:ext>
            </a:extLst>
          </p:cNvPr>
          <p:cNvSpPr txBox="1"/>
          <p:nvPr/>
        </p:nvSpPr>
        <p:spPr>
          <a:xfrm>
            <a:off x="865453" y="4731527"/>
            <a:ext cx="269304"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調査</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6" name="テキスト ボックス 115">
            <a:extLst>
              <a:ext uri="{FF2B5EF4-FFF2-40B4-BE49-F238E27FC236}">
                <a16:creationId xmlns:a16="http://schemas.microsoft.com/office/drawing/2014/main" id="{22F9850D-0319-0541-97C2-7BD1654A897B}"/>
              </a:ext>
            </a:extLst>
          </p:cNvPr>
          <p:cNvSpPr txBox="1"/>
          <p:nvPr/>
        </p:nvSpPr>
        <p:spPr>
          <a:xfrm>
            <a:off x="4002607" y="1859704"/>
            <a:ext cx="89768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ブランド認知度</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7" name="テキスト ボックス 116">
            <a:extLst>
              <a:ext uri="{FF2B5EF4-FFF2-40B4-BE49-F238E27FC236}">
                <a16:creationId xmlns:a16="http://schemas.microsoft.com/office/drawing/2014/main" id="{CAAD112F-FA72-CA4F-8BAA-24EAD7BAD84D}"/>
              </a:ext>
            </a:extLst>
          </p:cNvPr>
          <p:cNvSpPr txBox="1"/>
          <p:nvPr/>
        </p:nvSpPr>
        <p:spPr>
          <a:xfrm>
            <a:off x="5604037" y="1856011"/>
            <a:ext cx="89768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ブランド好意度</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8" name="テキスト ボックス 117">
            <a:extLst>
              <a:ext uri="{FF2B5EF4-FFF2-40B4-BE49-F238E27FC236}">
                <a16:creationId xmlns:a16="http://schemas.microsoft.com/office/drawing/2014/main" id="{DF561911-39D7-4844-BD76-1E55945032AB}"/>
              </a:ext>
            </a:extLst>
          </p:cNvPr>
          <p:cNvSpPr txBox="1"/>
          <p:nvPr/>
        </p:nvSpPr>
        <p:spPr>
          <a:xfrm>
            <a:off x="4002607" y="3142544"/>
            <a:ext cx="89768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ブランド購入度</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9" name="テキスト ボックス 118">
            <a:extLst>
              <a:ext uri="{FF2B5EF4-FFF2-40B4-BE49-F238E27FC236}">
                <a16:creationId xmlns:a16="http://schemas.microsoft.com/office/drawing/2014/main" id="{8E41CA26-37FF-5141-A4EA-63808A5322B4}"/>
              </a:ext>
            </a:extLst>
          </p:cNvPr>
          <p:cNvSpPr txBox="1"/>
          <p:nvPr/>
        </p:nvSpPr>
        <p:spPr>
          <a:xfrm>
            <a:off x="5604037" y="3142544"/>
            <a:ext cx="89768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ブランド推進度</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0" name="テキスト ボックス 119">
            <a:extLst>
              <a:ext uri="{FF2B5EF4-FFF2-40B4-BE49-F238E27FC236}">
                <a16:creationId xmlns:a16="http://schemas.microsoft.com/office/drawing/2014/main" id="{52B31C48-730B-CA43-89E4-85BF15061131}"/>
              </a:ext>
            </a:extLst>
          </p:cNvPr>
          <p:cNvSpPr txBox="1"/>
          <p:nvPr/>
        </p:nvSpPr>
        <p:spPr>
          <a:xfrm>
            <a:off x="3959787" y="4557728"/>
            <a:ext cx="115416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広告接触源比較調査</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1" name="テキスト ボックス 120">
            <a:extLst>
              <a:ext uri="{FF2B5EF4-FFF2-40B4-BE49-F238E27FC236}">
                <a16:creationId xmlns:a16="http://schemas.microsoft.com/office/drawing/2014/main" id="{4509540F-8D80-FA49-B7D9-A4F32B737C80}"/>
              </a:ext>
            </a:extLst>
          </p:cNvPr>
          <p:cNvSpPr txBox="1"/>
          <p:nvPr/>
        </p:nvSpPr>
        <p:spPr>
          <a:xfrm>
            <a:off x="7367893" y="4557728"/>
            <a:ext cx="1410643"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商品・サービス利用経験</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2" name="テキスト ボックス 121">
            <a:extLst>
              <a:ext uri="{FF2B5EF4-FFF2-40B4-BE49-F238E27FC236}">
                <a16:creationId xmlns:a16="http://schemas.microsoft.com/office/drawing/2014/main" id="{0A71B9E9-8711-6748-B619-FAD89A00566A}"/>
              </a:ext>
            </a:extLst>
          </p:cNvPr>
          <p:cNvSpPr txBox="1"/>
          <p:nvPr/>
        </p:nvSpPr>
        <p:spPr>
          <a:xfrm>
            <a:off x="7370425" y="1863385"/>
            <a:ext cx="1532471" cy="153888"/>
          </a:xfrm>
          <a:prstGeom prst="rect">
            <a:avLst/>
          </a:prstGeom>
          <a:noFill/>
        </p:spPr>
        <p:txBody>
          <a:bodyPr wrap="none" lIns="0" tIns="0" rIns="0" bIns="0" rtlCol="0">
            <a:spAutoFit/>
          </a:bodyPr>
          <a:lstStyle/>
          <a:p>
            <a:pPr>
              <a:spcBef>
                <a:spcPts val="700"/>
              </a:spcBef>
            </a:pPr>
            <a:r>
              <a:rPr lang="ja-JP" altLang="en-US" sz="1000" spc="-150">
                <a:solidFill>
                  <a:schemeClr val="bg1">
                    <a:lumMod val="95000"/>
                  </a:schemeClr>
                </a:solidFill>
                <a:latin typeface="Hiragino Sans W5" panose="020B0400000000000000" pitchFamily="34" charset="-128"/>
                <a:ea typeface="Hiragino Sans W5" panose="020B0400000000000000" pitchFamily="34" charset="-128"/>
              </a:rPr>
              <a:t>クリエイティブ</a:t>
            </a:r>
            <a:r>
              <a:rPr lang="ja-JP" altLang="en-US" sz="1000">
                <a:solidFill>
                  <a:schemeClr val="bg1">
                    <a:lumMod val="95000"/>
                  </a:schemeClr>
                </a:solidFill>
                <a:latin typeface="Hiragino Sans W5" panose="020B0400000000000000" pitchFamily="34" charset="-128"/>
                <a:ea typeface="Hiragino Sans W5" panose="020B0400000000000000" pitchFamily="34" charset="-128"/>
              </a:rPr>
              <a:t>印象評価調査</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3" name="テキスト ボックス 122">
            <a:extLst>
              <a:ext uri="{FF2B5EF4-FFF2-40B4-BE49-F238E27FC236}">
                <a16:creationId xmlns:a16="http://schemas.microsoft.com/office/drawing/2014/main" id="{3FE807BE-C0FA-9E4A-80DA-D46163B4EDB4}"/>
              </a:ext>
            </a:extLst>
          </p:cNvPr>
          <p:cNvSpPr txBox="1"/>
          <p:nvPr/>
        </p:nvSpPr>
        <p:spPr>
          <a:xfrm>
            <a:off x="9570618" y="1863211"/>
            <a:ext cx="102592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企業イメージ調査</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4" name="テキスト ボックス 123">
            <a:extLst>
              <a:ext uri="{FF2B5EF4-FFF2-40B4-BE49-F238E27FC236}">
                <a16:creationId xmlns:a16="http://schemas.microsoft.com/office/drawing/2014/main" id="{B7C48C27-EAF0-CD47-A053-AB0432913D93}"/>
              </a:ext>
            </a:extLst>
          </p:cNvPr>
          <p:cNvSpPr txBox="1"/>
          <p:nvPr/>
        </p:nvSpPr>
        <p:spPr>
          <a:xfrm>
            <a:off x="4319521" y="2860499"/>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認知なし</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5" name="テキスト ボックス 124">
            <a:extLst>
              <a:ext uri="{FF2B5EF4-FFF2-40B4-BE49-F238E27FC236}">
                <a16:creationId xmlns:a16="http://schemas.microsoft.com/office/drawing/2014/main" id="{8B97E3F9-CDE9-A449-B58F-5915E4CA100C}"/>
              </a:ext>
            </a:extLst>
          </p:cNvPr>
          <p:cNvSpPr txBox="1"/>
          <p:nvPr/>
        </p:nvSpPr>
        <p:spPr>
          <a:xfrm>
            <a:off x="4773972" y="2860499"/>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認知あり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6" name="テキスト ボックス 125">
            <a:extLst>
              <a:ext uri="{FF2B5EF4-FFF2-40B4-BE49-F238E27FC236}">
                <a16:creationId xmlns:a16="http://schemas.microsoft.com/office/drawing/2014/main" id="{9F375D19-3338-3743-9689-A5C52980F11F}"/>
              </a:ext>
            </a:extLst>
          </p:cNvPr>
          <p:cNvSpPr txBox="1"/>
          <p:nvPr/>
        </p:nvSpPr>
        <p:spPr>
          <a:xfrm>
            <a:off x="4315003" y="4137525"/>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認知なし</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7" name="テキスト ボックス 126">
            <a:extLst>
              <a:ext uri="{FF2B5EF4-FFF2-40B4-BE49-F238E27FC236}">
                <a16:creationId xmlns:a16="http://schemas.microsoft.com/office/drawing/2014/main" id="{208E1330-419F-524D-8816-CE44D05A5D60}"/>
              </a:ext>
            </a:extLst>
          </p:cNvPr>
          <p:cNvSpPr txBox="1"/>
          <p:nvPr/>
        </p:nvSpPr>
        <p:spPr>
          <a:xfrm>
            <a:off x="4769454" y="4137525"/>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認知あり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8" name="テキスト ボックス 127">
            <a:extLst>
              <a:ext uri="{FF2B5EF4-FFF2-40B4-BE49-F238E27FC236}">
                <a16:creationId xmlns:a16="http://schemas.microsoft.com/office/drawing/2014/main" id="{0FBD1011-4B8D-6C49-AB3D-62EC3D1FDD4F}"/>
              </a:ext>
            </a:extLst>
          </p:cNvPr>
          <p:cNvSpPr txBox="1"/>
          <p:nvPr/>
        </p:nvSpPr>
        <p:spPr>
          <a:xfrm>
            <a:off x="5934867" y="2860499"/>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認知なし</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9" name="テキスト ボックス 128">
            <a:extLst>
              <a:ext uri="{FF2B5EF4-FFF2-40B4-BE49-F238E27FC236}">
                <a16:creationId xmlns:a16="http://schemas.microsoft.com/office/drawing/2014/main" id="{68684D7F-D744-9C42-93D0-41B3893BCA53}"/>
              </a:ext>
            </a:extLst>
          </p:cNvPr>
          <p:cNvSpPr txBox="1"/>
          <p:nvPr/>
        </p:nvSpPr>
        <p:spPr>
          <a:xfrm>
            <a:off x="6389318" y="2860499"/>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認知あり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0" name="テキスト ボックス 129">
            <a:extLst>
              <a:ext uri="{FF2B5EF4-FFF2-40B4-BE49-F238E27FC236}">
                <a16:creationId xmlns:a16="http://schemas.microsoft.com/office/drawing/2014/main" id="{B3F8ABA2-70D3-A746-8B2F-0C0377F94970}"/>
              </a:ext>
            </a:extLst>
          </p:cNvPr>
          <p:cNvSpPr txBox="1"/>
          <p:nvPr/>
        </p:nvSpPr>
        <p:spPr>
          <a:xfrm>
            <a:off x="5938554" y="4133838"/>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認知なし</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1" name="テキスト ボックス 130">
            <a:extLst>
              <a:ext uri="{FF2B5EF4-FFF2-40B4-BE49-F238E27FC236}">
                <a16:creationId xmlns:a16="http://schemas.microsoft.com/office/drawing/2014/main" id="{EE08F9D4-7229-4947-9F36-169094BC31B4}"/>
              </a:ext>
            </a:extLst>
          </p:cNvPr>
          <p:cNvSpPr txBox="1"/>
          <p:nvPr/>
        </p:nvSpPr>
        <p:spPr>
          <a:xfrm>
            <a:off x="6393005" y="4133838"/>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認知あり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2" name="テキスト ボックス 131">
            <a:extLst>
              <a:ext uri="{FF2B5EF4-FFF2-40B4-BE49-F238E27FC236}">
                <a16:creationId xmlns:a16="http://schemas.microsoft.com/office/drawing/2014/main" id="{5C4E3F87-8B80-7443-AA36-F7DB0C975A32}"/>
              </a:ext>
            </a:extLst>
          </p:cNvPr>
          <p:cNvSpPr txBox="1"/>
          <p:nvPr/>
        </p:nvSpPr>
        <p:spPr>
          <a:xfrm>
            <a:off x="3959787" y="4846693"/>
            <a:ext cx="320601"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SNS </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広告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3" name="テキスト ボックス 132">
            <a:extLst>
              <a:ext uri="{FF2B5EF4-FFF2-40B4-BE49-F238E27FC236}">
                <a16:creationId xmlns:a16="http://schemas.microsoft.com/office/drawing/2014/main" id="{508F81BC-66F1-B64B-935C-7DCD79770138}"/>
              </a:ext>
            </a:extLst>
          </p:cNvPr>
          <p:cNvSpPr txBox="1"/>
          <p:nvPr/>
        </p:nvSpPr>
        <p:spPr>
          <a:xfrm>
            <a:off x="3965737" y="4994996"/>
            <a:ext cx="35266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喫煙所広告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4" name="テキスト ボックス 133">
            <a:extLst>
              <a:ext uri="{FF2B5EF4-FFF2-40B4-BE49-F238E27FC236}">
                <a16:creationId xmlns:a16="http://schemas.microsoft.com/office/drawing/2014/main" id="{D16D6087-519D-7D42-97DB-60763BE26B8C}"/>
              </a:ext>
            </a:extLst>
          </p:cNvPr>
          <p:cNvSpPr txBox="1"/>
          <p:nvPr/>
        </p:nvSpPr>
        <p:spPr>
          <a:xfrm>
            <a:off x="3959787" y="5140373"/>
            <a:ext cx="35907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テレビ</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 CM</a:t>
            </a:r>
          </a:p>
        </p:txBody>
      </p:sp>
      <p:sp>
        <p:nvSpPr>
          <p:cNvPr id="135" name="テキスト ボックス 134">
            <a:extLst>
              <a:ext uri="{FF2B5EF4-FFF2-40B4-BE49-F238E27FC236}">
                <a16:creationId xmlns:a16="http://schemas.microsoft.com/office/drawing/2014/main" id="{96EBF11E-99DB-2A46-A5B7-DE34399A3D22}"/>
              </a:ext>
            </a:extLst>
          </p:cNvPr>
          <p:cNvSpPr txBox="1"/>
          <p:nvPr/>
        </p:nvSpPr>
        <p:spPr>
          <a:xfrm>
            <a:off x="3965682" y="5288676"/>
            <a:ext cx="80150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知人</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 / </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友人</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 / </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家族の紹介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6" name="テキスト ボックス 135">
            <a:extLst>
              <a:ext uri="{FF2B5EF4-FFF2-40B4-BE49-F238E27FC236}">
                <a16:creationId xmlns:a16="http://schemas.microsoft.com/office/drawing/2014/main" id="{6F9A5393-B7A3-9E49-BC94-E7A32E1AA6E7}"/>
              </a:ext>
            </a:extLst>
          </p:cNvPr>
          <p:cNvSpPr txBox="1"/>
          <p:nvPr/>
        </p:nvSpPr>
        <p:spPr>
          <a:xfrm>
            <a:off x="3959787" y="5433589"/>
            <a:ext cx="916918"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展示会・セミナー・イベント</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7" name="テキスト ボックス 136">
            <a:extLst>
              <a:ext uri="{FF2B5EF4-FFF2-40B4-BE49-F238E27FC236}">
                <a16:creationId xmlns:a16="http://schemas.microsoft.com/office/drawing/2014/main" id="{1EED3535-C4C6-A541-B5D8-0D8C8D639619}"/>
              </a:ext>
            </a:extLst>
          </p:cNvPr>
          <p:cNvSpPr txBox="1"/>
          <p:nvPr/>
        </p:nvSpPr>
        <p:spPr>
          <a:xfrm>
            <a:off x="3959787" y="5577437"/>
            <a:ext cx="84638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チラシ・ダイレクトメール</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8" name="テキスト ボックス 137">
            <a:extLst>
              <a:ext uri="{FF2B5EF4-FFF2-40B4-BE49-F238E27FC236}">
                <a16:creationId xmlns:a16="http://schemas.microsoft.com/office/drawing/2014/main" id="{FE1604A4-AECC-3145-A133-D258D5DA293F}"/>
              </a:ext>
            </a:extLst>
          </p:cNvPr>
          <p:cNvSpPr txBox="1"/>
          <p:nvPr/>
        </p:nvSpPr>
        <p:spPr>
          <a:xfrm>
            <a:off x="3959787" y="5722814"/>
            <a:ext cx="612347"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Web </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での紹介記事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9" name="テキスト ボックス 138">
            <a:extLst>
              <a:ext uri="{FF2B5EF4-FFF2-40B4-BE49-F238E27FC236}">
                <a16:creationId xmlns:a16="http://schemas.microsoft.com/office/drawing/2014/main" id="{1E2F7045-6E18-DE47-8B33-64E3B6D8CB67}"/>
              </a:ext>
            </a:extLst>
          </p:cNvPr>
          <p:cNvSpPr txBox="1"/>
          <p:nvPr/>
        </p:nvSpPr>
        <p:spPr>
          <a:xfrm>
            <a:off x="3959787" y="5869182"/>
            <a:ext cx="79508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交通広告</a:t>
            </a:r>
            <a:r>
              <a:rPr lang="ja-JP" altLang="en-US" sz="400">
                <a:solidFill>
                  <a:schemeClr val="bg1">
                    <a:lumMod val="95000"/>
                  </a:schemeClr>
                </a:solidFill>
                <a:latin typeface="Hiragino Sans W5" panose="020B0400000000000000" pitchFamily="34" charset="-128"/>
                <a:ea typeface="Hiragino Sans W5" panose="020B0400000000000000" pitchFamily="34" charset="-128"/>
              </a:rPr>
              <a:t>（駅や電車内の広告）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0" name="テキスト ボックス 139">
            <a:extLst>
              <a:ext uri="{FF2B5EF4-FFF2-40B4-BE49-F238E27FC236}">
                <a16:creationId xmlns:a16="http://schemas.microsoft.com/office/drawing/2014/main" id="{3E4BD425-5199-354E-B696-3F362F985146}"/>
              </a:ext>
            </a:extLst>
          </p:cNvPr>
          <p:cNvSpPr txBox="1"/>
          <p:nvPr/>
        </p:nvSpPr>
        <p:spPr>
          <a:xfrm>
            <a:off x="4364705" y="4822085"/>
            <a:ext cx="729367" cy="132344"/>
          </a:xfrm>
          <a:prstGeom prst="rect">
            <a:avLst/>
          </a:prstGeom>
          <a:noFill/>
        </p:spPr>
        <p:txBody>
          <a:bodyPr wrap="none" lIns="0" tIns="0" rIns="0" bIns="0" rtlCol="0">
            <a:spAutoFit/>
          </a:bodyPr>
          <a:lstStyle/>
          <a:p>
            <a:r>
              <a:rPr lang="en-US" altLang="ja-JP" sz="430" dirty="0">
                <a:solidFill>
                  <a:schemeClr val="bg1">
                    <a:lumMod val="95000"/>
                  </a:schemeClr>
                </a:solidFill>
                <a:latin typeface="Hiragino Sans W5" panose="020B0400000000000000" pitchFamily="34" charset="-128"/>
                <a:ea typeface="Hiragino Sans W5" panose="020B0400000000000000" pitchFamily="34" charset="-128"/>
              </a:rPr>
              <a:t>LINE</a:t>
            </a:r>
            <a:r>
              <a:rPr lang="ja-JP" altLang="en-US" sz="430">
                <a:solidFill>
                  <a:schemeClr val="bg1">
                    <a:lumMod val="95000"/>
                  </a:schemeClr>
                </a:solidFill>
                <a:latin typeface="Hiragino Sans W5" panose="020B0400000000000000" pitchFamily="34" charset="-128"/>
                <a:ea typeface="Hiragino Sans W5" panose="020B0400000000000000" pitchFamily="34" charset="-128"/>
              </a:rPr>
              <a:t>・</a:t>
            </a:r>
            <a:r>
              <a:rPr lang="en-US" altLang="ja-JP" sz="430" dirty="0">
                <a:solidFill>
                  <a:schemeClr val="bg1">
                    <a:lumMod val="95000"/>
                  </a:schemeClr>
                </a:solidFill>
                <a:latin typeface="Hiragino Sans W5" panose="020B0400000000000000" pitchFamily="34" charset="-128"/>
                <a:ea typeface="Hiragino Sans W5" panose="020B0400000000000000" pitchFamily="34" charset="-128"/>
              </a:rPr>
              <a:t>Twitter</a:t>
            </a:r>
            <a:r>
              <a:rPr lang="ja-JP" altLang="en-US" sz="430">
                <a:solidFill>
                  <a:schemeClr val="bg1">
                    <a:lumMod val="95000"/>
                  </a:schemeClr>
                </a:solidFill>
                <a:latin typeface="Hiragino Sans W5" panose="020B0400000000000000" pitchFamily="34" charset="-128"/>
                <a:ea typeface="Hiragino Sans W5" panose="020B0400000000000000" pitchFamily="34" charset="-128"/>
              </a:rPr>
              <a:t>・</a:t>
            </a:r>
            <a:endParaRPr lang="en-US" altLang="ja-JP" sz="430" dirty="0">
              <a:solidFill>
                <a:schemeClr val="bg1">
                  <a:lumMod val="95000"/>
                </a:schemeClr>
              </a:solidFill>
              <a:latin typeface="Hiragino Sans W5" panose="020B0400000000000000" pitchFamily="34" charset="-128"/>
              <a:ea typeface="Hiragino Sans W5" panose="020B0400000000000000" pitchFamily="34" charset="-128"/>
            </a:endParaRPr>
          </a:p>
          <a:p>
            <a:r>
              <a:rPr lang="en-US" altLang="ja-JP" sz="430" dirty="0">
                <a:solidFill>
                  <a:schemeClr val="bg1">
                    <a:lumMod val="95000"/>
                  </a:schemeClr>
                </a:solidFill>
                <a:latin typeface="Hiragino Sans W5" panose="020B0400000000000000" pitchFamily="34" charset="-128"/>
                <a:ea typeface="Hiragino Sans W5" panose="020B0400000000000000" pitchFamily="34" charset="-128"/>
              </a:rPr>
              <a:t>Facebook</a:t>
            </a:r>
            <a:r>
              <a:rPr lang="ja-JP" altLang="en-US" sz="430">
                <a:solidFill>
                  <a:schemeClr val="bg1">
                    <a:lumMod val="95000"/>
                  </a:schemeClr>
                </a:solidFill>
                <a:latin typeface="Hiragino Sans W5" panose="020B0400000000000000" pitchFamily="34" charset="-128"/>
                <a:ea typeface="Hiragino Sans W5" panose="020B0400000000000000" pitchFamily="34" charset="-128"/>
              </a:rPr>
              <a:t>・</a:t>
            </a:r>
            <a:r>
              <a:rPr lang="en-US" altLang="ja-JP" sz="430" dirty="0">
                <a:solidFill>
                  <a:schemeClr val="bg1">
                    <a:lumMod val="95000"/>
                  </a:schemeClr>
                </a:solidFill>
                <a:latin typeface="Hiragino Sans W5" panose="020B0400000000000000" pitchFamily="34" charset="-128"/>
                <a:ea typeface="Hiragino Sans W5" panose="020B0400000000000000" pitchFamily="34" charset="-128"/>
              </a:rPr>
              <a:t>Instagram</a:t>
            </a:r>
            <a:r>
              <a:rPr lang="ja-JP" altLang="en-US" sz="430">
                <a:solidFill>
                  <a:schemeClr val="bg1">
                    <a:lumMod val="95000"/>
                  </a:schemeClr>
                </a:solidFill>
                <a:latin typeface="Hiragino Sans W5" panose="020B0400000000000000" pitchFamily="34" charset="-128"/>
                <a:ea typeface="Hiragino Sans W5" panose="020B0400000000000000" pitchFamily="34" charset="-128"/>
              </a:rPr>
              <a:t>など</a:t>
            </a:r>
            <a:endParaRPr lang="en-US" altLang="ja-JP" sz="43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1" name="テキスト ボックス 140">
            <a:extLst>
              <a:ext uri="{FF2B5EF4-FFF2-40B4-BE49-F238E27FC236}">
                <a16:creationId xmlns:a16="http://schemas.microsoft.com/office/drawing/2014/main" id="{0933A10E-F1EA-A04B-BD10-30C42C646539}"/>
              </a:ext>
            </a:extLst>
          </p:cNvPr>
          <p:cNvSpPr txBox="1"/>
          <p:nvPr/>
        </p:nvSpPr>
        <p:spPr>
          <a:xfrm>
            <a:off x="4304485" y="4805546"/>
            <a:ext cx="49694" cy="153888"/>
          </a:xfrm>
          <a:prstGeom prst="rect">
            <a:avLst/>
          </a:prstGeom>
          <a:noFill/>
        </p:spPr>
        <p:txBody>
          <a:bodyPr wrap="none" lIns="0" tIns="0" rIns="0" bIns="0" rtlCol="0">
            <a:spAutoFit/>
          </a:bodyPr>
          <a:lstStyle/>
          <a:p>
            <a:r>
              <a:rPr lang="en-US" altLang="ja-JP" sz="100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42" name="テキスト ボックス 141">
            <a:extLst>
              <a:ext uri="{FF2B5EF4-FFF2-40B4-BE49-F238E27FC236}">
                <a16:creationId xmlns:a16="http://schemas.microsoft.com/office/drawing/2014/main" id="{3850440E-F493-1B4B-8530-3347212574E0}"/>
              </a:ext>
            </a:extLst>
          </p:cNvPr>
          <p:cNvSpPr txBox="1"/>
          <p:nvPr/>
        </p:nvSpPr>
        <p:spPr>
          <a:xfrm>
            <a:off x="5105062" y="4805546"/>
            <a:ext cx="49694" cy="153888"/>
          </a:xfrm>
          <a:prstGeom prst="rect">
            <a:avLst/>
          </a:prstGeom>
          <a:noFill/>
        </p:spPr>
        <p:txBody>
          <a:bodyPr wrap="none" lIns="0" tIns="0" rIns="0" bIns="0" rtlCol="0">
            <a:spAutoFit/>
          </a:bodyPr>
          <a:lstStyle/>
          <a:p>
            <a:r>
              <a:rPr lang="en-US" altLang="ja-JP" sz="100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43" name="テキスト ボックス 142">
            <a:extLst>
              <a:ext uri="{FF2B5EF4-FFF2-40B4-BE49-F238E27FC236}">
                <a16:creationId xmlns:a16="http://schemas.microsoft.com/office/drawing/2014/main" id="{13E1A74E-0C1E-924B-B037-6497D8E721B6}"/>
              </a:ext>
            </a:extLst>
          </p:cNvPr>
          <p:cNvSpPr txBox="1"/>
          <p:nvPr/>
        </p:nvSpPr>
        <p:spPr>
          <a:xfrm>
            <a:off x="7367893" y="2150558"/>
            <a:ext cx="849592"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ビジュアル（絵）が印象</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44" name="テキスト ボックス 143">
            <a:extLst>
              <a:ext uri="{FF2B5EF4-FFF2-40B4-BE49-F238E27FC236}">
                <a16:creationId xmlns:a16="http://schemas.microsoft.com/office/drawing/2014/main" id="{72C0617F-1792-7A41-A908-DD2153740C88}"/>
              </a:ext>
            </a:extLst>
          </p:cNvPr>
          <p:cNvSpPr txBox="1"/>
          <p:nvPr/>
        </p:nvSpPr>
        <p:spPr>
          <a:xfrm>
            <a:off x="7367893" y="2293662"/>
            <a:ext cx="815929" cy="76944"/>
          </a:xfrm>
          <a:prstGeom prst="rect">
            <a:avLst/>
          </a:prstGeom>
          <a:noFill/>
        </p:spPr>
        <p:txBody>
          <a:bodyPr wrap="none" lIns="0" tIns="0" rIns="0" bIns="0" rtlCol="0">
            <a:spAutoFit/>
          </a:bodyPr>
          <a:lstStyle/>
          <a:p>
            <a:pPr>
              <a:spcBef>
                <a:spcPts val="700"/>
              </a:spcBef>
            </a:pPr>
            <a:r>
              <a:rPr lang="ja-JP" altLang="en-US" sz="500">
                <a:solidFill>
                  <a:schemeClr val="bg1">
                    <a:lumMod val="95000"/>
                  </a:schemeClr>
                </a:solidFill>
                <a:latin typeface="Hiragino Sans W5" panose="020B0400000000000000" pitchFamily="34" charset="-128"/>
                <a:ea typeface="Hiragino Sans W5" panose="020B0400000000000000" pitchFamily="34" charset="-128"/>
              </a:rPr>
              <a:t>音（</a:t>
            </a:r>
            <a:r>
              <a:rPr lang="en-US" altLang="ja-JP" sz="500" dirty="0">
                <a:solidFill>
                  <a:schemeClr val="bg1">
                    <a:lumMod val="95000"/>
                  </a:schemeClr>
                </a:solidFill>
                <a:latin typeface="Hiragino Sans W5" panose="020B0400000000000000" pitchFamily="34" charset="-128"/>
                <a:ea typeface="Hiragino Sans W5" panose="020B0400000000000000" pitchFamily="34" charset="-128"/>
              </a:rPr>
              <a:t>BGM/</a:t>
            </a:r>
            <a:r>
              <a:rPr lang="ja-JP" altLang="en-US" sz="500">
                <a:solidFill>
                  <a:schemeClr val="bg1">
                    <a:lumMod val="95000"/>
                  </a:schemeClr>
                </a:solidFill>
                <a:latin typeface="Hiragino Sans W5" panose="020B0400000000000000" pitchFamily="34" charset="-128"/>
                <a:ea typeface="Hiragino Sans W5" panose="020B0400000000000000" pitchFamily="34" charset="-128"/>
              </a:rPr>
              <a:t>セリフ）が耳に</a:t>
            </a:r>
            <a:r>
              <a:rPr lang="en-US" altLang="ja-JP" sz="50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45" name="テキスト ボックス 144">
            <a:extLst>
              <a:ext uri="{FF2B5EF4-FFF2-40B4-BE49-F238E27FC236}">
                <a16:creationId xmlns:a16="http://schemas.microsoft.com/office/drawing/2014/main" id="{44B57210-D525-254D-8017-F0933EBA0CBC}"/>
              </a:ext>
            </a:extLst>
          </p:cNvPr>
          <p:cNvSpPr txBox="1"/>
          <p:nvPr/>
        </p:nvSpPr>
        <p:spPr>
          <a:xfrm>
            <a:off x="7367893" y="2436766"/>
            <a:ext cx="21159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笑える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6" name="テキスト ボックス 145">
            <a:extLst>
              <a:ext uri="{FF2B5EF4-FFF2-40B4-BE49-F238E27FC236}">
                <a16:creationId xmlns:a16="http://schemas.microsoft.com/office/drawing/2014/main" id="{F042EC95-FFC2-824E-88C7-521AC2924776}"/>
              </a:ext>
            </a:extLst>
          </p:cNvPr>
          <p:cNvSpPr txBox="1"/>
          <p:nvPr/>
        </p:nvSpPr>
        <p:spPr>
          <a:xfrm>
            <a:off x="7367893" y="2579870"/>
            <a:ext cx="21159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面白い</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7" name="テキスト ボックス 146">
            <a:extLst>
              <a:ext uri="{FF2B5EF4-FFF2-40B4-BE49-F238E27FC236}">
                <a16:creationId xmlns:a16="http://schemas.microsoft.com/office/drawing/2014/main" id="{ACC3D84F-35D7-AE4F-A539-A1A2577B7718}"/>
              </a:ext>
            </a:extLst>
          </p:cNvPr>
          <p:cNvSpPr txBox="1"/>
          <p:nvPr/>
        </p:nvSpPr>
        <p:spPr>
          <a:xfrm>
            <a:off x="7367893" y="2722974"/>
            <a:ext cx="42319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ワクワクする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8" name="テキスト ボックス 147">
            <a:extLst>
              <a:ext uri="{FF2B5EF4-FFF2-40B4-BE49-F238E27FC236}">
                <a16:creationId xmlns:a16="http://schemas.microsoft.com/office/drawing/2014/main" id="{DA6E6B8E-6E89-5741-B14E-0E9FB5DE5A4E}"/>
              </a:ext>
            </a:extLst>
          </p:cNvPr>
          <p:cNvSpPr txBox="1"/>
          <p:nvPr/>
        </p:nvSpPr>
        <p:spPr>
          <a:xfrm>
            <a:off x="7367893" y="2866078"/>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心に響く</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9" name="テキスト ボックス 148">
            <a:extLst>
              <a:ext uri="{FF2B5EF4-FFF2-40B4-BE49-F238E27FC236}">
                <a16:creationId xmlns:a16="http://schemas.microsoft.com/office/drawing/2014/main" id="{CAD57F47-B57C-D148-BF5A-C12AF01EA27E}"/>
              </a:ext>
            </a:extLst>
          </p:cNvPr>
          <p:cNvSpPr txBox="1"/>
          <p:nvPr/>
        </p:nvSpPr>
        <p:spPr>
          <a:xfrm>
            <a:off x="7367893" y="3009182"/>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見ていて引き込まれる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0" name="テキスト ボックス 149">
            <a:extLst>
              <a:ext uri="{FF2B5EF4-FFF2-40B4-BE49-F238E27FC236}">
                <a16:creationId xmlns:a16="http://schemas.microsoft.com/office/drawing/2014/main" id="{0D928AC2-D5D2-9542-85F3-91DA9D4C79E1}"/>
              </a:ext>
            </a:extLst>
          </p:cNvPr>
          <p:cNvSpPr txBox="1"/>
          <p:nvPr/>
        </p:nvSpPr>
        <p:spPr>
          <a:xfrm>
            <a:off x="7367893" y="3152286"/>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シェアしたくなる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1" name="テキスト ボックス 150">
            <a:extLst>
              <a:ext uri="{FF2B5EF4-FFF2-40B4-BE49-F238E27FC236}">
                <a16:creationId xmlns:a16="http://schemas.microsoft.com/office/drawing/2014/main" id="{16DDBBCD-ABB1-604B-B239-F59AAC736540}"/>
              </a:ext>
            </a:extLst>
          </p:cNvPr>
          <p:cNvSpPr txBox="1"/>
          <p:nvPr/>
        </p:nvSpPr>
        <p:spPr>
          <a:xfrm>
            <a:off x="7367893" y="3295390"/>
            <a:ext cx="35266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共感できる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2" name="テキスト ボックス 151">
            <a:extLst>
              <a:ext uri="{FF2B5EF4-FFF2-40B4-BE49-F238E27FC236}">
                <a16:creationId xmlns:a16="http://schemas.microsoft.com/office/drawing/2014/main" id="{0542719A-1996-3B46-98CD-C4362D85BAF4}"/>
              </a:ext>
            </a:extLst>
          </p:cNvPr>
          <p:cNvSpPr txBox="1"/>
          <p:nvPr/>
        </p:nvSpPr>
        <p:spPr>
          <a:xfrm>
            <a:off x="7367893" y="3438494"/>
            <a:ext cx="79028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口ずさみたくなる</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真似</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53" name="テキスト ボックス 152">
            <a:extLst>
              <a:ext uri="{FF2B5EF4-FFF2-40B4-BE49-F238E27FC236}">
                <a16:creationId xmlns:a16="http://schemas.microsoft.com/office/drawing/2014/main" id="{1EBE1FE8-C370-7649-84AB-C91061439AF3}"/>
              </a:ext>
            </a:extLst>
          </p:cNvPr>
          <p:cNvSpPr txBox="1"/>
          <p:nvPr/>
        </p:nvSpPr>
        <p:spPr>
          <a:xfrm>
            <a:off x="7367893" y="3581598"/>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何度も見たくなる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4" name="テキスト ボックス 153">
            <a:extLst>
              <a:ext uri="{FF2B5EF4-FFF2-40B4-BE49-F238E27FC236}">
                <a16:creationId xmlns:a16="http://schemas.microsoft.com/office/drawing/2014/main" id="{2B5EBB05-4352-8F48-9389-9D3A92B97F3E}"/>
              </a:ext>
            </a:extLst>
          </p:cNvPr>
          <p:cNvSpPr txBox="1"/>
          <p:nvPr/>
        </p:nvSpPr>
        <p:spPr>
          <a:xfrm>
            <a:off x="7367893" y="3724702"/>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次が楽しみになる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5" name="テキスト ボックス 154">
            <a:extLst>
              <a:ext uri="{FF2B5EF4-FFF2-40B4-BE49-F238E27FC236}">
                <a16:creationId xmlns:a16="http://schemas.microsoft.com/office/drawing/2014/main" id="{33A55F93-7962-6641-B078-B019730686CE}"/>
              </a:ext>
            </a:extLst>
          </p:cNvPr>
          <p:cNvSpPr txBox="1"/>
          <p:nvPr/>
        </p:nvSpPr>
        <p:spPr>
          <a:xfrm>
            <a:off x="7367893" y="3867806"/>
            <a:ext cx="42319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サービス名称</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6" name="テキスト ボックス 155">
            <a:extLst>
              <a:ext uri="{FF2B5EF4-FFF2-40B4-BE49-F238E27FC236}">
                <a16:creationId xmlns:a16="http://schemas.microsoft.com/office/drawing/2014/main" id="{C21B475D-839B-864C-8FD3-8A30B4BC0754}"/>
              </a:ext>
            </a:extLst>
          </p:cNvPr>
          <p:cNvSpPr txBox="1"/>
          <p:nvPr/>
        </p:nvSpPr>
        <p:spPr>
          <a:xfrm>
            <a:off x="7367893" y="4010912"/>
            <a:ext cx="493725"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サービスのロゴ</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7" name="テキスト ボックス 156">
            <a:extLst>
              <a:ext uri="{FF2B5EF4-FFF2-40B4-BE49-F238E27FC236}">
                <a16:creationId xmlns:a16="http://schemas.microsoft.com/office/drawing/2014/main" id="{322B3DEA-A3EC-794A-8460-6A5939088403}"/>
              </a:ext>
            </a:extLst>
          </p:cNvPr>
          <p:cNvSpPr txBox="1"/>
          <p:nvPr/>
        </p:nvSpPr>
        <p:spPr>
          <a:xfrm>
            <a:off x="9568350" y="2144472"/>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財務内容が優れている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8" name="テキスト ボックス 157">
            <a:extLst>
              <a:ext uri="{FF2B5EF4-FFF2-40B4-BE49-F238E27FC236}">
                <a16:creationId xmlns:a16="http://schemas.microsoft.com/office/drawing/2014/main" id="{F7DCE627-3D79-A542-8533-E8F1E8797060}"/>
              </a:ext>
            </a:extLst>
          </p:cNvPr>
          <p:cNvSpPr txBox="1"/>
          <p:nvPr/>
        </p:nvSpPr>
        <p:spPr>
          <a:xfrm>
            <a:off x="9568350" y="2287576"/>
            <a:ext cx="77585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よい広告活動をしている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9" name="テキスト ボックス 158">
            <a:extLst>
              <a:ext uri="{FF2B5EF4-FFF2-40B4-BE49-F238E27FC236}">
                <a16:creationId xmlns:a16="http://schemas.microsoft.com/office/drawing/2014/main" id="{A58BF421-2B53-454C-82AD-6FB7409A079F}"/>
              </a:ext>
            </a:extLst>
          </p:cNvPr>
          <p:cNvSpPr txBox="1"/>
          <p:nvPr/>
        </p:nvSpPr>
        <p:spPr>
          <a:xfrm>
            <a:off x="9568350" y="2430680"/>
            <a:ext cx="42319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一流だと思う</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0" name="テキスト ボックス 159">
            <a:extLst>
              <a:ext uri="{FF2B5EF4-FFF2-40B4-BE49-F238E27FC236}">
                <a16:creationId xmlns:a16="http://schemas.microsoft.com/office/drawing/2014/main" id="{40637B2B-328C-9143-A139-640663566FED}"/>
              </a:ext>
            </a:extLst>
          </p:cNvPr>
          <p:cNvSpPr txBox="1"/>
          <p:nvPr/>
        </p:nvSpPr>
        <p:spPr>
          <a:xfrm>
            <a:off x="9568350" y="2573784"/>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製品が信頼できる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1" name="テキスト ボックス 160">
            <a:extLst>
              <a:ext uri="{FF2B5EF4-FFF2-40B4-BE49-F238E27FC236}">
                <a16:creationId xmlns:a16="http://schemas.microsoft.com/office/drawing/2014/main" id="{0B88BE39-A962-CF48-8441-2DCC9D9F7090}"/>
              </a:ext>
            </a:extLst>
          </p:cNvPr>
          <p:cNvSpPr txBox="1"/>
          <p:nvPr/>
        </p:nvSpPr>
        <p:spPr>
          <a:xfrm>
            <a:off x="9568350" y="2716888"/>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社会貢献活動に積極的</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2" name="テキスト ボックス 161">
            <a:extLst>
              <a:ext uri="{FF2B5EF4-FFF2-40B4-BE49-F238E27FC236}">
                <a16:creationId xmlns:a16="http://schemas.microsoft.com/office/drawing/2014/main" id="{D09F74AA-5E07-9749-830A-D4F6A173EC38}"/>
              </a:ext>
            </a:extLst>
          </p:cNvPr>
          <p:cNvSpPr txBox="1"/>
          <p:nvPr/>
        </p:nvSpPr>
        <p:spPr>
          <a:xfrm>
            <a:off x="9568350" y="2859992"/>
            <a:ext cx="21159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知的な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3" name="テキスト ボックス 162">
            <a:extLst>
              <a:ext uri="{FF2B5EF4-FFF2-40B4-BE49-F238E27FC236}">
                <a16:creationId xmlns:a16="http://schemas.microsoft.com/office/drawing/2014/main" id="{3F75021A-90A6-CF47-9BC8-577B4E8C12B7}"/>
              </a:ext>
            </a:extLst>
          </p:cNvPr>
          <p:cNvSpPr txBox="1"/>
          <p:nvPr/>
        </p:nvSpPr>
        <p:spPr>
          <a:xfrm>
            <a:off x="9568350" y="3003096"/>
            <a:ext cx="42319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自立している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4" name="テキスト ボックス 163">
            <a:extLst>
              <a:ext uri="{FF2B5EF4-FFF2-40B4-BE49-F238E27FC236}">
                <a16:creationId xmlns:a16="http://schemas.microsoft.com/office/drawing/2014/main" id="{73470724-C6AA-5E4B-BA4F-949F6304F7FC}"/>
              </a:ext>
            </a:extLst>
          </p:cNvPr>
          <p:cNvSpPr txBox="1"/>
          <p:nvPr/>
        </p:nvSpPr>
        <p:spPr>
          <a:xfrm>
            <a:off x="9568350" y="3146200"/>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個性的な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5" name="テキスト ボックス 164">
            <a:extLst>
              <a:ext uri="{FF2B5EF4-FFF2-40B4-BE49-F238E27FC236}">
                <a16:creationId xmlns:a16="http://schemas.microsoft.com/office/drawing/2014/main" id="{218F7183-76CB-144B-AA1B-30FE9D8F13FD}"/>
              </a:ext>
            </a:extLst>
          </p:cNvPr>
          <p:cNvSpPr txBox="1"/>
          <p:nvPr/>
        </p:nvSpPr>
        <p:spPr>
          <a:xfrm>
            <a:off x="9568350" y="3289304"/>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夢のある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6" name="テキスト ボックス 165">
            <a:extLst>
              <a:ext uri="{FF2B5EF4-FFF2-40B4-BE49-F238E27FC236}">
                <a16:creationId xmlns:a16="http://schemas.microsoft.com/office/drawing/2014/main" id="{0C4149A8-2E83-8D4A-BD6B-8D02402E591C}"/>
              </a:ext>
            </a:extLst>
          </p:cNvPr>
          <p:cNvSpPr txBox="1"/>
          <p:nvPr/>
        </p:nvSpPr>
        <p:spPr>
          <a:xfrm>
            <a:off x="9568350" y="3432408"/>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情熱的な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7" name="テキスト ボックス 166">
            <a:extLst>
              <a:ext uri="{FF2B5EF4-FFF2-40B4-BE49-F238E27FC236}">
                <a16:creationId xmlns:a16="http://schemas.microsoft.com/office/drawing/2014/main" id="{B54D6B56-AFAB-3344-8B7C-390C3B2B9EF1}"/>
              </a:ext>
            </a:extLst>
          </p:cNvPr>
          <p:cNvSpPr txBox="1"/>
          <p:nvPr/>
        </p:nvSpPr>
        <p:spPr>
          <a:xfrm>
            <a:off x="9568350" y="3575512"/>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チャレンジ精神のある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8" name="テキスト ボックス 167">
            <a:extLst>
              <a:ext uri="{FF2B5EF4-FFF2-40B4-BE49-F238E27FC236}">
                <a16:creationId xmlns:a16="http://schemas.microsoft.com/office/drawing/2014/main" id="{304DD405-AEDD-1B43-835F-077668CF4A4A}"/>
              </a:ext>
            </a:extLst>
          </p:cNvPr>
          <p:cNvSpPr txBox="1"/>
          <p:nvPr/>
        </p:nvSpPr>
        <p:spPr>
          <a:xfrm>
            <a:off x="9568350" y="3718616"/>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創造的な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9" name="テキスト ボックス 168">
            <a:extLst>
              <a:ext uri="{FF2B5EF4-FFF2-40B4-BE49-F238E27FC236}">
                <a16:creationId xmlns:a16="http://schemas.microsoft.com/office/drawing/2014/main" id="{261270B9-2673-D74C-9597-51519A97029D}"/>
              </a:ext>
            </a:extLst>
          </p:cNvPr>
          <p:cNvSpPr txBox="1"/>
          <p:nvPr/>
        </p:nvSpPr>
        <p:spPr>
          <a:xfrm>
            <a:off x="9568350" y="3861720"/>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新しい価値を提案する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0" name="テキスト ボックス 169">
            <a:extLst>
              <a:ext uri="{FF2B5EF4-FFF2-40B4-BE49-F238E27FC236}">
                <a16:creationId xmlns:a16="http://schemas.microsoft.com/office/drawing/2014/main" id="{8F0A2091-71F9-EB4A-9826-111A876AE059}"/>
              </a:ext>
            </a:extLst>
          </p:cNvPr>
          <p:cNvSpPr txBox="1"/>
          <p:nvPr/>
        </p:nvSpPr>
        <p:spPr>
          <a:xfrm>
            <a:off x="9568349" y="4004824"/>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先進的な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1" name="テキスト ボックス 170">
            <a:extLst>
              <a:ext uri="{FF2B5EF4-FFF2-40B4-BE49-F238E27FC236}">
                <a16:creationId xmlns:a16="http://schemas.microsoft.com/office/drawing/2014/main" id="{AC3A6F90-9FE4-7844-8CCA-3066D3032AE0}"/>
              </a:ext>
            </a:extLst>
          </p:cNvPr>
          <p:cNvSpPr txBox="1"/>
          <p:nvPr/>
        </p:nvSpPr>
        <p:spPr>
          <a:xfrm>
            <a:off x="7375022" y="4841588"/>
            <a:ext cx="1269578"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ホームページにアクセスしたことがある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2" name="テキスト ボックス 171">
            <a:extLst>
              <a:ext uri="{FF2B5EF4-FFF2-40B4-BE49-F238E27FC236}">
                <a16:creationId xmlns:a16="http://schemas.microsoft.com/office/drawing/2014/main" id="{7AFCE8AA-2C41-D54F-8BA2-5F677D97EECD}"/>
              </a:ext>
            </a:extLst>
          </p:cNvPr>
          <p:cNvSpPr txBox="1"/>
          <p:nvPr/>
        </p:nvSpPr>
        <p:spPr>
          <a:xfrm>
            <a:off x="7375022" y="5032458"/>
            <a:ext cx="493725"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あてはまらない</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3" name="テキスト ボックス 172">
            <a:extLst>
              <a:ext uri="{FF2B5EF4-FFF2-40B4-BE49-F238E27FC236}">
                <a16:creationId xmlns:a16="http://schemas.microsoft.com/office/drawing/2014/main" id="{9C042AA6-4A32-3847-8F00-4D4D38C3B685}"/>
              </a:ext>
            </a:extLst>
          </p:cNvPr>
          <p:cNvSpPr txBox="1"/>
          <p:nvPr/>
        </p:nvSpPr>
        <p:spPr>
          <a:xfrm>
            <a:off x="7375022" y="5223328"/>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現在契約している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4" name="テキスト ボックス 173">
            <a:extLst>
              <a:ext uri="{FF2B5EF4-FFF2-40B4-BE49-F238E27FC236}">
                <a16:creationId xmlns:a16="http://schemas.microsoft.com/office/drawing/2014/main" id="{77796A94-B78E-064F-85A7-98CDDB8DBBA5}"/>
              </a:ext>
            </a:extLst>
          </p:cNvPr>
          <p:cNvSpPr txBox="1"/>
          <p:nvPr/>
        </p:nvSpPr>
        <p:spPr>
          <a:xfrm>
            <a:off x="7375022" y="5414198"/>
            <a:ext cx="84638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契約を検討したことがある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5" name="テキスト ボックス 174">
            <a:extLst>
              <a:ext uri="{FF2B5EF4-FFF2-40B4-BE49-F238E27FC236}">
                <a16:creationId xmlns:a16="http://schemas.microsoft.com/office/drawing/2014/main" id="{40EC4C7F-3C54-1B4C-975E-55EB829F4E7F}"/>
              </a:ext>
            </a:extLst>
          </p:cNvPr>
          <p:cNvSpPr txBox="1"/>
          <p:nvPr/>
        </p:nvSpPr>
        <p:spPr>
          <a:xfrm>
            <a:off x="7375022" y="5605069"/>
            <a:ext cx="987450"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過去に契約していたことがある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6" name="テキスト ボックス 175">
            <a:extLst>
              <a:ext uri="{FF2B5EF4-FFF2-40B4-BE49-F238E27FC236}">
                <a16:creationId xmlns:a16="http://schemas.microsoft.com/office/drawing/2014/main" id="{ADE3A617-C2C9-EE49-BF1B-476CEE4F3329}"/>
              </a:ext>
            </a:extLst>
          </p:cNvPr>
          <p:cNvSpPr txBox="1"/>
          <p:nvPr/>
        </p:nvSpPr>
        <p:spPr>
          <a:xfrm>
            <a:off x="4334638" y="2186791"/>
            <a:ext cx="27732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Hiragino Sans W5" panose="020B0400000000000000" pitchFamily="34" charset="-128"/>
                <a:ea typeface="Hiragino Sans W5" panose="020B0400000000000000" pitchFamily="34" charset="-128"/>
              </a:rPr>
              <a:t>30</a:t>
            </a:r>
            <a:r>
              <a:rPr kumimoji="1" lang="en-US" altLang="ja-JP" sz="700" dirty="0">
                <a:solidFill>
                  <a:schemeClr val="bg1">
                    <a:lumMod val="95000"/>
                  </a:schemeClr>
                </a:solidFill>
                <a:latin typeface="Hiragino Sans W5" panose="020B0400000000000000" pitchFamily="34" charset="-128"/>
                <a:ea typeface="Hiragino Sans W5" panose="020B0400000000000000" pitchFamily="34" charset="-128"/>
              </a:rPr>
              <a:t>%</a:t>
            </a:r>
            <a:endParaRPr kumimoji="1" lang="ja-JP" altLang="en-US" sz="120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7" name="テキスト ボックス 176">
            <a:extLst>
              <a:ext uri="{FF2B5EF4-FFF2-40B4-BE49-F238E27FC236}">
                <a16:creationId xmlns:a16="http://schemas.microsoft.com/office/drawing/2014/main" id="{309831B8-E4ED-3940-AAA3-2CF9D31AB7C1}"/>
              </a:ext>
            </a:extLst>
          </p:cNvPr>
          <p:cNvSpPr txBox="1"/>
          <p:nvPr/>
        </p:nvSpPr>
        <p:spPr>
          <a:xfrm>
            <a:off x="4793473" y="2042527"/>
            <a:ext cx="27732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Hiragino Sans W5" panose="020B0400000000000000" pitchFamily="34" charset="-128"/>
                <a:ea typeface="Hiragino Sans W5" panose="020B0400000000000000" pitchFamily="34" charset="-128"/>
              </a:rPr>
              <a:t>40</a:t>
            </a:r>
            <a:r>
              <a:rPr kumimoji="1" lang="en-US" altLang="ja-JP" sz="700" dirty="0">
                <a:solidFill>
                  <a:schemeClr val="bg1">
                    <a:lumMod val="95000"/>
                  </a:schemeClr>
                </a:solidFill>
                <a:latin typeface="Hiragino Sans W5" panose="020B0400000000000000" pitchFamily="34" charset="-128"/>
                <a:ea typeface="Hiragino Sans W5" panose="020B0400000000000000" pitchFamily="34" charset="-128"/>
              </a:rPr>
              <a:t>%</a:t>
            </a:r>
            <a:endParaRPr kumimoji="1" lang="ja-JP" altLang="en-US" sz="120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8" name="テキスト ボックス 177">
            <a:extLst>
              <a:ext uri="{FF2B5EF4-FFF2-40B4-BE49-F238E27FC236}">
                <a16:creationId xmlns:a16="http://schemas.microsoft.com/office/drawing/2014/main" id="{D365E1BE-0D2A-9348-A1A9-EE9F2D0000A3}"/>
              </a:ext>
            </a:extLst>
          </p:cNvPr>
          <p:cNvSpPr txBox="1"/>
          <p:nvPr/>
        </p:nvSpPr>
        <p:spPr>
          <a:xfrm>
            <a:off x="5962118" y="2332193"/>
            <a:ext cx="27732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Hiragino Sans W5" panose="020B0400000000000000" pitchFamily="34" charset="-128"/>
                <a:ea typeface="Hiragino Sans W5" panose="020B0400000000000000" pitchFamily="34" charset="-128"/>
              </a:rPr>
              <a:t>20</a:t>
            </a:r>
            <a:r>
              <a:rPr kumimoji="1" lang="en-US" altLang="ja-JP" sz="700" dirty="0">
                <a:solidFill>
                  <a:schemeClr val="bg1">
                    <a:lumMod val="95000"/>
                  </a:schemeClr>
                </a:solidFill>
                <a:latin typeface="Hiragino Sans W5" panose="020B0400000000000000" pitchFamily="34" charset="-128"/>
                <a:ea typeface="Hiragino Sans W5" panose="020B0400000000000000" pitchFamily="34" charset="-128"/>
              </a:rPr>
              <a:t>%</a:t>
            </a:r>
            <a:endParaRPr kumimoji="1" lang="ja-JP" altLang="en-US" sz="120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9" name="テキスト ボックス 178">
            <a:extLst>
              <a:ext uri="{FF2B5EF4-FFF2-40B4-BE49-F238E27FC236}">
                <a16:creationId xmlns:a16="http://schemas.microsoft.com/office/drawing/2014/main" id="{A72A666A-6EAB-404A-A0FE-8E2CC53A6398}"/>
              </a:ext>
            </a:extLst>
          </p:cNvPr>
          <p:cNvSpPr txBox="1"/>
          <p:nvPr/>
        </p:nvSpPr>
        <p:spPr>
          <a:xfrm>
            <a:off x="6426337" y="2187881"/>
            <a:ext cx="27732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Hiragino Sans W5" panose="020B0400000000000000" pitchFamily="34" charset="-128"/>
                <a:ea typeface="Hiragino Sans W5" panose="020B0400000000000000" pitchFamily="34" charset="-128"/>
              </a:rPr>
              <a:t>30</a:t>
            </a:r>
            <a:r>
              <a:rPr kumimoji="1" lang="en-US" altLang="ja-JP" sz="700" dirty="0">
                <a:solidFill>
                  <a:schemeClr val="bg1">
                    <a:lumMod val="95000"/>
                  </a:schemeClr>
                </a:solidFill>
                <a:latin typeface="Hiragino Sans W5" panose="020B0400000000000000" pitchFamily="34" charset="-128"/>
                <a:ea typeface="Hiragino Sans W5" panose="020B0400000000000000" pitchFamily="34" charset="-128"/>
              </a:rPr>
              <a:t>%</a:t>
            </a:r>
            <a:endParaRPr kumimoji="1" lang="ja-JP" altLang="en-US" sz="120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80" name="テキスト ボックス 179">
            <a:extLst>
              <a:ext uri="{FF2B5EF4-FFF2-40B4-BE49-F238E27FC236}">
                <a16:creationId xmlns:a16="http://schemas.microsoft.com/office/drawing/2014/main" id="{30CEBB68-B4FA-F04C-BD7C-E87B6E0B3529}"/>
              </a:ext>
            </a:extLst>
          </p:cNvPr>
          <p:cNvSpPr txBox="1"/>
          <p:nvPr/>
        </p:nvSpPr>
        <p:spPr>
          <a:xfrm>
            <a:off x="5962118" y="3605531"/>
            <a:ext cx="27732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Hiragino Sans W5" panose="020B0400000000000000" pitchFamily="34" charset="-128"/>
                <a:ea typeface="Hiragino Sans W5" panose="020B0400000000000000" pitchFamily="34" charset="-128"/>
              </a:rPr>
              <a:t>20</a:t>
            </a:r>
            <a:r>
              <a:rPr kumimoji="1" lang="en-US" altLang="ja-JP" sz="700" dirty="0">
                <a:solidFill>
                  <a:schemeClr val="bg1">
                    <a:lumMod val="95000"/>
                  </a:schemeClr>
                </a:solidFill>
                <a:latin typeface="Hiragino Sans W5" panose="020B0400000000000000" pitchFamily="34" charset="-128"/>
                <a:ea typeface="Hiragino Sans W5" panose="020B0400000000000000" pitchFamily="34" charset="-128"/>
              </a:rPr>
              <a:t>%</a:t>
            </a:r>
            <a:endParaRPr kumimoji="1" lang="ja-JP" altLang="en-US" sz="120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81" name="テキスト ボックス 180">
            <a:extLst>
              <a:ext uri="{FF2B5EF4-FFF2-40B4-BE49-F238E27FC236}">
                <a16:creationId xmlns:a16="http://schemas.microsoft.com/office/drawing/2014/main" id="{AE901BE8-D316-9E43-9B50-58AF8D893A89}"/>
              </a:ext>
            </a:extLst>
          </p:cNvPr>
          <p:cNvSpPr txBox="1"/>
          <p:nvPr/>
        </p:nvSpPr>
        <p:spPr>
          <a:xfrm>
            <a:off x="6426337" y="3461219"/>
            <a:ext cx="27732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Hiragino Sans W5" panose="020B0400000000000000" pitchFamily="34" charset="-128"/>
                <a:ea typeface="Hiragino Sans W5" panose="020B0400000000000000" pitchFamily="34" charset="-128"/>
              </a:rPr>
              <a:t>30</a:t>
            </a:r>
            <a:r>
              <a:rPr kumimoji="1" lang="en-US" altLang="ja-JP" sz="700" dirty="0">
                <a:solidFill>
                  <a:schemeClr val="bg1">
                    <a:lumMod val="95000"/>
                  </a:schemeClr>
                </a:solidFill>
                <a:latin typeface="Hiragino Sans W5" panose="020B0400000000000000" pitchFamily="34" charset="-128"/>
                <a:ea typeface="Hiragino Sans W5" panose="020B0400000000000000" pitchFamily="34" charset="-128"/>
              </a:rPr>
              <a:t>%</a:t>
            </a:r>
            <a:endParaRPr kumimoji="1" lang="ja-JP" altLang="en-US" sz="120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82" name="テキスト ボックス 181">
            <a:extLst>
              <a:ext uri="{FF2B5EF4-FFF2-40B4-BE49-F238E27FC236}">
                <a16:creationId xmlns:a16="http://schemas.microsoft.com/office/drawing/2014/main" id="{62D21C97-E5F6-5243-AB72-7F8298E2CB42}"/>
              </a:ext>
            </a:extLst>
          </p:cNvPr>
          <p:cNvSpPr txBox="1"/>
          <p:nvPr/>
        </p:nvSpPr>
        <p:spPr>
          <a:xfrm>
            <a:off x="4336814" y="3630400"/>
            <a:ext cx="27732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Hiragino Sans W5" panose="020B0400000000000000" pitchFamily="34" charset="-128"/>
                <a:ea typeface="Hiragino Sans W5" panose="020B0400000000000000" pitchFamily="34" charset="-128"/>
              </a:rPr>
              <a:t>18</a:t>
            </a:r>
            <a:r>
              <a:rPr kumimoji="1" lang="en-US" altLang="ja-JP" sz="700" dirty="0">
                <a:solidFill>
                  <a:schemeClr val="bg1">
                    <a:lumMod val="95000"/>
                  </a:schemeClr>
                </a:solidFill>
                <a:latin typeface="Hiragino Sans W5" panose="020B0400000000000000" pitchFamily="34" charset="-128"/>
                <a:ea typeface="Hiragino Sans W5" panose="020B0400000000000000" pitchFamily="34" charset="-128"/>
              </a:rPr>
              <a:t>%</a:t>
            </a:r>
            <a:endParaRPr kumimoji="1" lang="ja-JP" altLang="en-US" sz="120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83" name="テキスト ボックス 182">
            <a:extLst>
              <a:ext uri="{FF2B5EF4-FFF2-40B4-BE49-F238E27FC236}">
                <a16:creationId xmlns:a16="http://schemas.microsoft.com/office/drawing/2014/main" id="{0B2A5DD1-DD5F-5F46-9DA0-8C19ADC1F459}"/>
              </a:ext>
            </a:extLst>
          </p:cNvPr>
          <p:cNvSpPr txBox="1"/>
          <p:nvPr/>
        </p:nvSpPr>
        <p:spPr>
          <a:xfrm>
            <a:off x="4798733" y="3564497"/>
            <a:ext cx="27732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Hiragino Sans W5" panose="020B0400000000000000" pitchFamily="34" charset="-128"/>
                <a:ea typeface="Hiragino Sans W5" panose="020B0400000000000000" pitchFamily="34" charset="-128"/>
              </a:rPr>
              <a:t>23</a:t>
            </a:r>
            <a:r>
              <a:rPr kumimoji="1" lang="en-US" altLang="ja-JP" sz="700" dirty="0">
                <a:solidFill>
                  <a:schemeClr val="bg1">
                    <a:lumMod val="95000"/>
                  </a:schemeClr>
                </a:solidFill>
                <a:latin typeface="Hiragino Sans W5" panose="020B0400000000000000" pitchFamily="34" charset="-128"/>
                <a:ea typeface="Hiragino Sans W5" panose="020B0400000000000000" pitchFamily="34" charset="-128"/>
              </a:rPr>
              <a:t>%</a:t>
            </a:r>
            <a:endParaRPr kumimoji="1" lang="ja-JP" altLang="en-US" sz="120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84" name="正方形/長方形 183">
            <a:extLst>
              <a:ext uri="{FF2B5EF4-FFF2-40B4-BE49-F238E27FC236}">
                <a16:creationId xmlns:a16="http://schemas.microsoft.com/office/drawing/2014/main" id="{8DE32A60-32F3-CF4D-AC98-91313DC5F99A}"/>
              </a:ext>
            </a:extLst>
          </p:cNvPr>
          <p:cNvSpPr/>
          <p:nvPr/>
        </p:nvSpPr>
        <p:spPr>
          <a:xfrm>
            <a:off x="4356081" y="2371299"/>
            <a:ext cx="187199" cy="417600"/>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85" name="正方形/長方形 184">
            <a:extLst>
              <a:ext uri="{FF2B5EF4-FFF2-40B4-BE49-F238E27FC236}">
                <a16:creationId xmlns:a16="http://schemas.microsoft.com/office/drawing/2014/main" id="{6A2C73BF-B628-8B49-B008-19A159B195B5}"/>
              </a:ext>
            </a:extLst>
          </p:cNvPr>
          <p:cNvSpPr/>
          <p:nvPr/>
        </p:nvSpPr>
        <p:spPr>
          <a:xfrm>
            <a:off x="4803872" y="2223699"/>
            <a:ext cx="187200" cy="565200"/>
          </a:xfrm>
          <a:prstGeom prst="rect">
            <a:avLst/>
          </a:prstGeom>
          <a:solidFill>
            <a:srgbClr val="F8B588"/>
          </a:solidFill>
          <a:ln>
            <a:solidFill>
              <a:srgbClr val="F8B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187" name="直線コネクタ 186">
            <a:extLst>
              <a:ext uri="{FF2B5EF4-FFF2-40B4-BE49-F238E27FC236}">
                <a16:creationId xmlns:a16="http://schemas.microsoft.com/office/drawing/2014/main" id="{A9325E37-12E3-F94F-B50F-F34DC7C2767A}"/>
              </a:ext>
            </a:extLst>
          </p:cNvPr>
          <p:cNvCxnSpPr>
            <a:cxnSpLocks/>
          </p:cNvCxnSpPr>
          <p:nvPr/>
        </p:nvCxnSpPr>
        <p:spPr>
          <a:xfrm>
            <a:off x="4002607" y="2792442"/>
            <a:ext cx="1356793"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188" name="直線コネクタ 187">
            <a:extLst>
              <a:ext uri="{FF2B5EF4-FFF2-40B4-BE49-F238E27FC236}">
                <a16:creationId xmlns:a16="http://schemas.microsoft.com/office/drawing/2014/main" id="{12D33626-07A4-364D-86DD-E3B03C1A9478}"/>
              </a:ext>
            </a:extLst>
          </p:cNvPr>
          <p:cNvCxnSpPr>
            <a:cxnSpLocks/>
          </p:cNvCxnSpPr>
          <p:nvPr/>
        </p:nvCxnSpPr>
        <p:spPr>
          <a:xfrm flipV="1">
            <a:off x="4002607" y="2088979"/>
            <a:ext cx="0" cy="703095"/>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89" name="正方形/長方形 188">
            <a:extLst>
              <a:ext uri="{FF2B5EF4-FFF2-40B4-BE49-F238E27FC236}">
                <a16:creationId xmlns:a16="http://schemas.microsoft.com/office/drawing/2014/main" id="{7B5BF79B-A4A1-C345-AA42-47DA46C2D846}"/>
              </a:ext>
            </a:extLst>
          </p:cNvPr>
          <p:cNvSpPr/>
          <p:nvPr/>
        </p:nvSpPr>
        <p:spPr>
          <a:xfrm>
            <a:off x="5985338" y="2501468"/>
            <a:ext cx="187199" cy="28700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90" name="正方形/長方形 189">
            <a:extLst>
              <a:ext uri="{FF2B5EF4-FFF2-40B4-BE49-F238E27FC236}">
                <a16:creationId xmlns:a16="http://schemas.microsoft.com/office/drawing/2014/main" id="{B6AADC59-1B54-794C-9C22-EFD5DEA31BE7}"/>
              </a:ext>
            </a:extLst>
          </p:cNvPr>
          <p:cNvSpPr/>
          <p:nvPr/>
        </p:nvSpPr>
        <p:spPr>
          <a:xfrm>
            <a:off x="6426779" y="2359243"/>
            <a:ext cx="187200" cy="432406"/>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192" name="直線コネクタ 191">
            <a:extLst>
              <a:ext uri="{FF2B5EF4-FFF2-40B4-BE49-F238E27FC236}">
                <a16:creationId xmlns:a16="http://schemas.microsoft.com/office/drawing/2014/main" id="{E79C0D3B-782F-B64C-A601-FA554C30AF05}"/>
              </a:ext>
            </a:extLst>
          </p:cNvPr>
          <p:cNvCxnSpPr>
            <a:cxnSpLocks/>
          </p:cNvCxnSpPr>
          <p:nvPr/>
        </p:nvCxnSpPr>
        <p:spPr>
          <a:xfrm>
            <a:off x="5631864" y="2792017"/>
            <a:ext cx="1356793"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193" name="直線コネクタ 192">
            <a:extLst>
              <a:ext uri="{FF2B5EF4-FFF2-40B4-BE49-F238E27FC236}">
                <a16:creationId xmlns:a16="http://schemas.microsoft.com/office/drawing/2014/main" id="{0902CECA-8AC5-2A4A-B168-AF45CB302A9A}"/>
              </a:ext>
            </a:extLst>
          </p:cNvPr>
          <p:cNvCxnSpPr>
            <a:cxnSpLocks/>
          </p:cNvCxnSpPr>
          <p:nvPr/>
        </p:nvCxnSpPr>
        <p:spPr>
          <a:xfrm flipV="1">
            <a:off x="5631864" y="2088554"/>
            <a:ext cx="0" cy="703095"/>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94" name="正方形/長方形 193">
            <a:extLst>
              <a:ext uri="{FF2B5EF4-FFF2-40B4-BE49-F238E27FC236}">
                <a16:creationId xmlns:a16="http://schemas.microsoft.com/office/drawing/2014/main" id="{C5D25186-8F8D-D44C-AFD0-40094A97861C}"/>
              </a:ext>
            </a:extLst>
          </p:cNvPr>
          <p:cNvSpPr/>
          <p:nvPr/>
        </p:nvSpPr>
        <p:spPr>
          <a:xfrm>
            <a:off x="4357316" y="3809340"/>
            <a:ext cx="187199" cy="2540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95" name="正方形/長方形 194">
            <a:extLst>
              <a:ext uri="{FF2B5EF4-FFF2-40B4-BE49-F238E27FC236}">
                <a16:creationId xmlns:a16="http://schemas.microsoft.com/office/drawing/2014/main" id="{35998D55-3984-6349-B4E0-73988C767836}"/>
              </a:ext>
            </a:extLst>
          </p:cNvPr>
          <p:cNvSpPr/>
          <p:nvPr/>
        </p:nvSpPr>
        <p:spPr>
          <a:xfrm>
            <a:off x="4805107" y="3732672"/>
            <a:ext cx="187200" cy="330704"/>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197" name="直線コネクタ 196">
            <a:extLst>
              <a:ext uri="{FF2B5EF4-FFF2-40B4-BE49-F238E27FC236}">
                <a16:creationId xmlns:a16="http://schemas.microsoft.com/office/drawing/2014/main" id="{016EC64B-96C1-274A-A30C-893D6BFB5E9C}"/>
              </a:ext>
            </a:extLst>
          </p:cNvPr>
          <p:cNvCxnSpPr>
            <a:cxnSpLocks/>
          </p:cNvCxnSpPr>
          <p:nvPr/>
        </p:nvCxnSpPr>
        <p:spPr>
          <a:xfrm>
            <a:off x="4003842" y="4066919"/>
            <a:ext cx="1356793"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a:extLst>
              <a:ext uri="{FF2B5EF4-FFF2-40B4-BE49-F238E27FC236}">
                <a16:creationId xmlns:a16="http://schemas.microsoft.com/office/drawing/2014/main" id="{0A030952-7A82-B144-9014-3A1F34FEE9D3}"/>
              </a:ext>
            </a:extLst>
          </p:cNvPr>
          <p:cNvCxnSpPr>
            <a:cxnSpLocks/>
          </p:cNvCxnSpPr>
          <p:nvPr/>
        </p:nvCxnSpPr>
        <p:spPr>
          <a:xfrm flipV="1">
            <a:off x="4003842" y="3363456"/>
            <a:ext cx="0" cy="703095"/>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99" name="正方形/長方形 198">
            <a:extLst>
              <a:ext uri="{FF2B5EF4-FFF2-40B4-BE49-F238E27FC236}">
                <a16:creationId xmlns:a16="http://schemas.microsoft.com/office/drawing/2014/main" id="{26192728-E5CB-D348-A9E2-9D4F0D7E3081}"/>
              </a:ext>
            </a:extLst>
          </p:cNvPr>
          <p:cNvSpPr/>
          <p:nvPr/>
        </p:nvSpPr>
        <p:spPr>
          <a:xfrm>
            <a:off x="5981214" y="3776317"/>
            <a:ext cx="187199" cy="28700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00" name="正方形/長方形 199">
            <a:extLst>
              <a:ext uri="{FF2B5EF4-FFF2-40B4-BE49-F238E27FC236}">
                <a16:creationId xmlns:a16="http://schemas.microsoft.com/office/drawing/2014/main" id="{FB861763-4B26-1A4F-AE3D-D394C9EEEEE1}"/>
              </a:ext>
            </a:extLst>
          </p:cNvPr>
          <p:cNvSpPr/>
          <p:nvPr/>
        </p:nvSpPr>
        <p:spPr>
          <a:xfrm>
            <a:off x="6422655" y="3634092"/>
            <a:ext cx="187200" cy="432406"/>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02" name="直線コネクタ 201">
            <a:extLst>
              <a:ext uri="{FF2B5EF4-FFF2-40B4-BE49-F238E27FC236}">
                <a16:creationId xmlns:a16="http://schemas.microsoft.com/office/drawing/2014/main" id="{6F833036-930A-0843-BF7E-0FA4C3C6C095}"/>
              </a:ext>
            </a:extLst>
          </p:cNvPr>
          <p:cNvCxnSpPr>
            <a:cxnSpLocks/>
          </p:cNvCxnSpPr>
          <p:nvPr/>
        </p:nvCxnSpPr>
        <p:spPr>
          <a:xfrm>
            <a:off x="5627740" y="4066866"/>
            <a:ext cx="1356793"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a:extLst>
              <a:ext uri="{FF2B5EF4-FFF2-40B4-BE49-F238E27FC236}">
                <a16:creationId xmlns:a16="http://schemas.microsoft.com/office/drawing/2014/main" id="{8CEB5E15-4531-084F-B654-760BA30D2258}"/>
              </a:ext>
            </a:extLst>
          </p:cNvPr>
          <p:cNvCxnSpPr>
            <a:cxnSpLocks/>
          </p:cNvCxnSpPr>
          <p:nvPr/>
        </p:nvCxnSpPr>
        <p:spPr>
          <a:xfrm flipV="1">
            <a:off x="5627740" y="3363403"/>
            <a:ext cx="0" cy="703095"/>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205" name="テキスト ボックス 204">
            <a:extLst>
              <a:ext uri="{FF2B5EF4-FFF2-40B4-BE49-F238E27FC236}">
                <a16:creationId xmlns:a16="http://schemas.microsoft.com/office/drawing/2014/main" id="{88ED4C7B-E52B-674B-ABC3-387CC8B496D1}"/>
              </a:ext>
            </a:extLst>
          </p:cNvPr>
          <p:cNvSpPr txBox="1"/>
          <p:nvPr/>
        </p:nvSpPr>
        <p:spPr>
          <a:xfrm>
            <a:off x="5175964" y="6004845"/>
            <a:ext cx="11221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0%</a:t>
            </a:r>
          </a:p>
        </p:txBody>
      </p:sp>
      <p:sp>
        <p:nvSpPr>
          <p:cNvPr id="206" name="テキスト ボックス 205">
            <a:extLst>
              <a:ext uri="{FF2B5EF4-FFF2-40B4-BE49-F238E27FC236}">
                <a16:creationId xmlns:a16="http://schemas.microsoft.com/office/drawing/2014/main" id="{8FC2C6BC-DC6E-8C4A-BF84-D4568619ED66}"/>
              </a:ext>
            </a:extLst>
          </p:cNvPr>
          <p:cNvSpPr txBox="1"/>
          <p:nvPr/>
        </p:nvSpPr>
        <p:spPr>
          <a:xfrm>
            <a:off x="5744191" y="6001025"/>
            <a:ext cx="16030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20%</a:t>
            </a:r>
          </a:p>
        </p:txBody>
      </p:sp>
      <p:sp>
        <p:nvSpPr>
          <p:cNvPr id="207" name="テキスト ボックス 206">
            <a:extLst>
              <a:ext uri="{FF2B5EF4-FFF2-40B4-BE49-F238E27FC236}">
                <a16:creationId xmlns:a16="http://schemas.microsoft.com/office/drawing/2014/main" id="{14F06950-4EA6-F14E-8E83-CE98CD4EA907}"/>
              </a:ext>
            </a:extLst>
          </p:cNvPr>
          <p:cNvSpPr txBox="1"/>
          <p:nvPr/>
        </p:nvSpPr>
        <p:spPr>
          <a:xfrm>
            <a:off x="6330684" y="6001025"/>
            <a:ext cx="16030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40%</a:t>
            </a:r>
          </a:p>
        </p:txBody>
      </p:sp>
      <p:sp>
        <p:nvSpPr>
          <p:cNvPr id="208" name="テキスト ボックス 207">
            <a:extLst>
              <a:ext uri="{FF2B5EF4-FFF2-40B4-BE49-F238E27FC236}">
                <a16:creationId xmlns:a16="http://schemas.microsoft.com/office/drawing/2014/main" id="{1B553CF9-A564-CC42-A120-A8100A0ADF1C}"/>
              </a:ext>
            </a:extLst>
          </p:cNvPr>
          <p:cNvSpPr txBox="1"/>
          <p:nvPr/>
        </p:nvSpPr>
        <p:spPr>
          <a:xfrm>
            <a:off x="6921180" y="6001025"/>
            <a:ext cx="16030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60%</a:t>
            </a:r>
          </a:p>
        </p:txBody>
      </p:sp>
      <p:cxnSp>
        <p:nvCxnSpPr>
          <p:cNvPr id="209" name="直線コネクタ 208">
            <a:extLst>
              <a:ext uri="{FF2B5EF4-FFF2-40B4-BE49-F238E27FC236}">
                <a16:creationId xmlns:a16="http://schemas.microsoft.com/office/drawing/2014/main" id="{540E2D95-7425-4940-BF77-EB4CB05EB906}"/>
              </a:ext>
            </a:extLst>
          </p:cNvPr>
          <p:cNvCxnSpPr>
            <a:cxnSpLocks/>
          </p:cNvCxnSpPr>
          <p:nvPr/>
        </p:nvCxnSpPr>
        <p:spPr>
          <a:xfrm flipV="1">
            <a:off x="5817175" y="4800207"/>
            <a:ext cx="0" cy="1152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cxnSp>
        <p:nvCxnSpPr>
          <p:cNvPr id="210" name="直線コネクタ 209">
            <a:extLst>
              <a:ext uri="{FF2B5EF4-FFF2-40B4-BE49-F238E27FC236}">
                <a16:creationId xmlns:a16="http://schemas.microsoft.com/office/drawing/2014/main" id="{18B5BE29-66F4-9045-99F8-4F653ADA6B84}"/>
              </a:ext>
            </a:extLst>
          </p:cNvPr>
          <p:cNvCxnSpPr>
            <a:cxnSpLocks/>
          </p:cNvCxnSpPr>
          <p:nvPr/>
        </p:nvCxnSpPr>
        <p:spPr>
          <a:xfrm flipV="1">
            <a:off x="6410529" y="4800207"/>
            <a:ext cx="0" cy="1152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cxnSp>
        <p:nvCxnSpPr>
          <p:cNvPr id="211" name="直線コネクタ 210">
            <a:extLst>
              <a:ext uri="{FF2B5EF4-FFF2-40B4-BE49-F238E27FC236}">
                <a16:creationId xmlns:a16="http://schemas.microsoft.com/office/drawing/2014/main" id="{D2F06D8E-195C-C148-8AC5-D1D886556FFC}"/>
              </a:ext>
            </a:extLst>
          </p:cNvPr>
          <p:cNvCxnSpPr>
            <a:cxnSpLocks/>
          </p:cNvCxnSpPr>
          <p:nvPr/>
        </p:nvCxnSpPr>
        <p:spPr>
          <a:xfrm flipV="1">
            <a:off x="6995374" y="4800207"/>
            <a:ext cx="0" cy="1152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12" name="正方形/長方形 211">
            <a:extLst>
              <a:ext uri="{FF2B5EF4-FFF2-40B4-BE49-F238E27FC236}">
                <a16:creationId xmlns:a16="http://schemas.microsoft.com/office/drawing/2014/main" id="{3952A158-672B-BC4D-B2D4-769E977B2C1B}"/>
              </a:ext>
            </a:extLst>
          </p:cNvPr>
          <p:cNvSpPr/>
          <p:nvPr/>
        </p:nvSpPr>
        <p:spPr>
          <a:xfrm>
            <a:off x="5228725" y="4852764"/>
            <a:ext cx="1763789"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3" name="正方形/長方形 212">
            <a:extLst>
              <a:ext uri="{FF2B5EF4-FFF2-40B4-BE49-F238E27FC236}">
                <a16:creationId xmlns:a16="http://schemas.microsoft.com/office/drawing/2014/main" id="{A7C34155-AE51-3743-A396-D0CFA1A8B5D0}"/>
              </a:ext>
            </a:extLst>
          </p:cNvPr>
          <p:cNvSpPr/>
          <p:nvPr/>
        </p:nvSpPr>
        <p:spPr>
          <a:xfrm>
            <a:off x="5228725" y="4978086"/>
            <a:ext cx="1314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5" name="正方形/長方形 214">
            <a:extLst>
              <a:ext uri="{FF2B5EF4-FFF2-40B4-BE49-F238E27FC236}">
                <a16:creationId xmlns:a16="http://schemas.microsoft.com/office/drawing/2014/main" id="{67CD750F-5B5E-C645-8FAF-F336BEC0A83E}"/>
              </a:ext>
            </a:extLst>
          </p:cNvPr>
          <p:cNvSpPr/>
          <p:nvPr/>
        </p:nvSpPr>
        <p:spPr>
          <a:xfrm>
            <a:off x="5228725" y="5108005"/>
            <a:ext cx="8748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6" name="正方形/長方形 215">
            <a:extLst>
              <a:ext uri="{FF2B5EF4-FFF2-40B4-BE49-F238E27FC236}">
                <a16:creationId xmlns:a16="http://schemas.microsoft.com/office/drawing/2014/main" id="{5774ECDD-7D17-A04F-8699-D55FC012E4ED}"/>
              </a:ext>
            </a:extLst>
          </p:cNvPr>
          <p:cNvSpPr/>
          <p:nvPr/>
        </p:nvSpPr>
        <p:spPr>
          <a:xfrm>
            <a:off x="5228725" y="5236526"/>
            <a:ext cx="720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7" name="正方形/長方形 216">
            <a:extLst>
              <a:ext uri="{FF2B5EF4-FFF2-40B4-BE49-F238E27FC236}">
                <a16:creationId xmlns:a16="http://schemas.microsoft.com/office/drawing/2014/main" id="{6ED6B0E3-73FB-AB43-9232-A96BDE6DC177}"/>
              </a:ext>
            </a:extLst>
          </p:cNvPr>
          <p:cNvSpPr/>
          <p:nvPr/>
        </p:nvSpPr>
        <p:spPr>
          <a:xfrm>
            <a:off x="5228725" y="5365047"/>
            <a:ext cx="5868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8" name="正方形/長方形 217">
            <a:extLst>
              <a:ext uri="{FF2B5EF4-FFF2-40B4-BE49-F238E27FC236}">
                <a16:creationId xmlns:a16="http://schemas.microsoft.com/office/drawing/2014/main" id="{FB5F7CB5-941A-764A-A520-CF88E8F09BBE}"/>
              </a:ext>
            </a:extLst>
          </p:cNvPr>
          <p:cNvSpPr/>
          <p:nvPr/>
        </p:nvSpPr>
        <p:spPr>
          <a:xfrm>
            <a:off x="5228725" y="5493568"/>
            <a:ext cx="432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9" name="正方形/長方形 218">
            <a:extLst>
              <a:ext uri="{FF2B5EF4-FFF2-40B4-BE49-F238E27FC236}">
                <a16:creationId xmlns:a16="http://schemas.microsoft.com/office/drawing/2014/main" id="{A5842159-4F27-F245-8076-2F0FC8E6481A}"/>
              </a:ext>
            </a:extLst>
          </p:cNvPr>
          <p:cNvSpPr/>
          <p:nvPr/>
        </p:nvSpPr>
        <p:spPr>
          <a:xfrm>
            <a:off x="5228725" y="5622089"/>
            <a:ext cx="288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20" name="正方形/長方形 219">
            <a:extLst>
              <a:ext uri="{FF2B5EF4-FFF2-40B4-BE49-F238E27FC236}">
                <a16:creationId xmlns:a16="http://schemas.microsoft.com/office/drawing/2014/main" id="{CA7A29B7-6A36-6443-982D-2B12F7E46205}"/>
              </a:ext>
            </a:extLst>
          </p:cNvPr>
          <p:cNvSpPr/>
          <p:nvPr/>
        </p:nvSpPr>
        <p:spPr>
          <a:xfrm>
            <a:off x="5228725" y="5750610"/>
            <a:ext cx="288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21" name="正方形/長方形 220">
            <a:extLst>
              <a:ext uri="{FF2B5EF4-FFF2-40B4-BE49-F238E27FC236}">
                <a16:creationId xmlns:a16="http://schemas.microsoft.com/office/drawing/2014/main" id="{7DCC1135-522E-3F43-807E-0F31AC1E2445}"/>
              </a:ext>
            </a:extLst>
          </p:cNvPr>
          <p:cNvSpPr/>
          <p:nvPr/>
        </p:nvSpPr>
        <p:spPr>
          <a:xfrm>
            <a:off x="5228725" y="5879133"/>
            <a:ext cx="14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22" name="直線コネクタ 221">
            <a:extLst>
              <a:ext uri="{FF2B5EF4-FFF2-40B4-BE49-F238E27FC236}">
                <a16:creationId xmlns:a16="http://schemas.microsoft.com/office/drawing/2014/main" id="{26DA929C-7D1E-0246-BCB8-F21EE2E60F0D}"/>
              </a:ext>
            </a:extLst>
          </p:cNvPr>
          <p:cNvCxnSpPr>
            <a:cxnSpLocks/>
          </p:cNvCxnSpPr>
          <p:nvPr/>
        </p:nvCxnSpPr>
        <p:spPr>
          <a:xfrm flipV="1">
            <a:off x="5228065" y="4788825"/>
            <a:ext cx="0" cy="120575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223" name="テキスト ボックス 222">
            <a:extLst>
              <a:ext uri="{FF2B5EF4-FFF2-40B4-BE49-F238E27FC236}">
                <a16:creationId xmlns:a16="http://schemas.microsoft.com/office/drawing/2014/main" id="{590CA031-F123-D04D-A912-04BBD1EB2AF5}"/>
              </a:ext>
            </a:extLst>
          </p:cNvPr>
          <p:cNvSpPr txBox="1"/>
          <p:nvPr/>
        </p:nvSpPr>
        <p:spPr>
          <a:xfrm>
            <a:off x="8708656" y="5746640"/>
            <a:ext cx="11221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0%</a:t>
            </a:r>
          </a:p>
        </p:txBody>
      </p:sp>
      <p:sp>
        <p:nvSpPr>
          <p:cNvPr id="224" name="テキスト ボックス 223">
            <a:extLst>
              <a:ext uri="{FF2B5EF4-FFF2-40B4-BE49-F238E27FC236}">
                <a16:creationId xmlns:a16="http://schemas.microsoft.com/office/drawing/2014/main" id="{56D87F07-95CB-254C-89AF-55340947D9A0}"/>
              </a:ext>
            </a:extLst>
          </p:cNvPr>
          <p:cNvSpPr txBox="1"/>
          <p:nvPr/>
        </p:nvSpPr>
        <p:spPr>
          <a:xfrm>
            <a:off x="9188695" y="5742820"/>
            <a:ext cx="16030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10%</a:t>
            </a:r>
          </a:p>
        </p:txBody>
      </p:sp>
      <p:sp>
        <p:nvSpPr>
          <p:cNvPr id="225" name="テキスト ボックス 224">
            <a:extLst>
              <a:ext uri="{FF2B5EF4-FFF2-40B4-BE49-F238E27FC236}">
                <a16:creationId xmlns:a16="http://schemas.microsoft.com/office/drawing/2014/main" id="{67DE7E30-A5F6-2C46-B0A3-4B0428CD5456}"/>
              </a:ext>
            </a:extLst>
          </p:cNvPr>
          <p:cNvSpPr txBox="1"/>
          <p:nvPr/>
        </p:nvSpPr>
        <p:spPr>
          <a:xfrm>
            <a:off x="9696274" y="5742820"/>
            <a:ext cx="16030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20%</a:t>
            </a:r>
          </a:p>
        </p:txBody>
      </p:sp>
      <p:sp>
        <p:nvSpPr>
          <p:cNvPr id="226" name="テキスト ボックス 225">
            <a:extLst>
              <a:ext uri="{FF2B5EF4-FFF2-40B4-BE49-F238E27FC236}">
                <a16:creationId xmlns:a16="http://schemas.microsoft.com/office/drawing/2014/main" id="{27E6C26C-59A1-5A46-81C8-9D05BD47E06B}"/>
              </a:ext>
            </a:extLst>
          </p:cNvPr>
          <p:cNvSpPr txBox="1"/>
          <p:nvPr/>
        </p:nvSpPr>
        <p:spPr>
          <a:xfrm>
            <a:off x="10203230" y="5742820"/>
            <a:ext cx="16030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30%</a:t>
            </a:r>
          </a:p>
        </p:txBody>
      </p:sp>
      <p:cxnSp>
        <p:nvCxnSpPr>
          <p:cNvPr id="227" name="直線コネクタ 226">
            <a:extLst>
              <a:ext uri="{FF2B5EF4-FFF2-40B4-BE49-F238E27FC236}">
                <a16:creationId xmlns:a16="http://schemas.microsoft.com/office/drawing/2014/main" id="{8364BBEF-8A75-F740-81D4-7F60529D3A1F}"/>
              </a:ext>
            </a:extLst>
          </p:cNvPr>
          <p:cNvCxnSpPr>
            <a:cxnSpLocks/>
          </p:cNvCxnSpPr>
          <p:nvPr/>
        </p:nvCxnSpPr>
        <p:spPr>
          <a:xfrm flipV="1">
            <a:off x="9261690" y="4806576"/>
            <a:ext cx="0" cy="900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cxnSp>
        <p:nvCxnSpPr>
          <p:cNvPr id="228" name="直線コネクタ 227">
            <a:extLst>
              <a:ext uri="{FF2B5EF4-FFF2-40B4-BE49-F238E27FC236}">
                <a16:creationId xmlns:a16="http://schemas.microsoft.com/office/drawing/2014/main" id="{DE3E331A-D7AB-3243-8172-C5C379B288EC}"/>
              </a:ext>
            </a:extLst>
          </p:cNvPr>
          <p:cNvCxnSpPr>
            <a:cxnSpLocks/>
          </p:cNvCxnSpPr>
          <p:nvPr/>
        </p:nvCxnSpPr>
        <p:spPr>
          <a:xfrm flipV="1">
            <a:off x="9771491" y="4806576"/>
            <a:ext cx="0" cy="900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cxnSp>
        <p:nvCxnSpPr>
          <p:cNvPr id="229" name="直線コネクタ 228">
            <a:extLst>
              <a:ext uri="{FF2B5EF4-FFF2-40B4-BE49-F238E27FC236}">
                <a16:creationId xmlns:a16="http://schemas.microsoft.com/office/drawing/2014/main" id="{F2EB06FA-88A8-6040-8BE1-8253B218697C}"/>
              </a:ext>
            </a:extLst>
          </p:cNvPr>
          <p:cNvCxnSpPr>
            <a:cxnSpLocks/>
          </p:cNvCxnSpPr>
          <p:nvPr/>
        </p:nvCxnSpPr>
        <p:spPr>
          <a:xfrm flipV="1">
            <a:off x="10272785" y="4806576"/>
            <a:ext cx="0" cy="900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30" name="正方形/長方形 229">
            <a:extLst>
              <a:ext uri="{FF2B5EF4-FFF2-40B4-BE49-F238E27FC236}">
                <a16:creationId xmlns:a16="http://schemas.microsoft.com/office/drawing/2014/main" id="{913FCC9C-9C2C-7B41-96ED-CBF5E7C304D6}"/>
              </a:ext>
            </a:extLst>
          </p:cNvPr>
          <p:cNvSpPr/>
          <p:nvPr/>
        </p:nvSpPr>
        <p:spPr>
          <a:xfrm>
            <a:off x="8761417" y="4859133"/>
            <a:ext cx="1763789"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1" name="正方形/長方形 230">
            <a:extLst>
              <a:ext uri="{FF2B5EF4-FFF2-40B4-BE49-F238E27FC236}">
                <a16:creationId xmlns:a16="http://schemas.microsoft.com/office/drawing/2014/main" id="{51573CD9-BAF6-7248-B8A5-C2FE0E7B2D1F}"/>
              </a:ext>
            </a:extLst>
          </p:cNvPr>
          <p:cNvSpPr/>
          <p:nvPr/>
        </p:nvSpPr>
        <p:spPr>
          <a:xfrm>
            <a:off x="8759435" y="4856334"/>
            <a:ext cx="1764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3" name="正方形/長方形 232">
            <a:extLst>
              <a:ext uri="{FF2B5EF4-FFF2-40B4-BE49-F238E27FC236}">
                <a16:creationId xmlns:a16="http://schemas.microsoft.com/office/drawing/2014/main" id="{158ECB67-B07A-5043-AE4F-86A90FE1E4E0}"/>
              </a:ext>
            </a:extLst>
          </p:cNvPr>
          <p:cNvSpPr/>
          <p:nvPr/>
        </p:nvSpPr>
        <p:spPr>
          <a:xfrm>
            <a:off x="8767760" y="5042958"/>
            <a:ext cx="1472727"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34" name="直線コネクタ 233">
            <a:extLst>
              <a:ext uri="{FF2B5EF4-FFF2-40B4-BE49-F238E27FC236}">
                <a16:creationId xmlns:a16="http://schemas.microsoft.com/office/drawing/2014/main" id="{CB4E1240-84C6-424E-B350-04334C3A4818}"/>
              </a:ext>
            </a:extLst>
          </p:cNvPr>
          <p:cNvCxnSpPr>
            <a:cxnSpLocks/>
          </p:cNvCxnSpPr>
          <p:nvPr/>
        </p:nvCxnSpPr>
        <p:spPr>
          <a:xfrm flipV="1">
            <a:off x="8760757" y="4795194"/>
            <a:ext cx="0" cy="91800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235" name="正方形/長方形 234">
            <a:extLst>
              <a:ext uri="{FF2B5EF4-FFF2-40B4-BE49-F238E27FC236}">
                <a16:creationId xmlns:a16="http://schemas.microsoft.com/office/drawing/2014/main" id="{19FA0BE7-AD4A-234E-B347-3EE702C5AC34}"/>
              </a:ext>
            </a:extLst>
          </p:cNvPr>
          <p:cNvSpPr>
            <a:spLocks/>
          </p:cNvSpPr>
          <p:nvPr/>
        </p:nvSpPr>
        <p:spPr>
          <a:xfrm>
            <a:off x="8759435" y="5238054"/>
            <a:ext cx="648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6" name="正方形/長方形 235">
            <a:extLst>
              <a:ext uri="{FF2B5EF4-FFF2-40B4-BE49-F238E27FC236}">
                <a16:creationId xmlns:a16="http://schemas.microsoft.com/office/drawing/2014/main" id="{312E74CF-8F64-B646-A053-3F59D7F48770}"/>
              </a:ext>
            </a:extLst>
          </p:cNvPr>
          <p:cNvSpPr>
            <a:spLocks/>
          </p:cNvSpPr>
          <p:nvPr/>
        </p:nvSpPr>
        <p:spPr>
          <a:xfrm>
            <a:off x="8759435" y="5428750"/>
            <a:ext cx="342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7" name="正方形/長方形 236">
            <a:extLst>
              <a:ext uri="{FF2B5EF4-FFF2-40B4-BE49-F238E27FC236}">
                <a16:creationId xmlns:a16="http://schemas.microsoft.com/office/drawing/2014/main" id="{1B3C7B39-0271-DD4F-B3B3-ACC545F34CAD}"/>
              </a:ext>
            </a:extLst>
          </p:cNvPr>
          <p:cNvSpPr>
            <a:spLocks/>
          </p:cNvSpPr>
          <p:nvPr/>
        </p:nvSpPr>
        <p:spPr>
          <a:xfrm>
            <a:off x="8759435" y="5621494"/>
            <a:ext cx="252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8" name="テキスト ボックス 237">
            <a:extLst>
              <a:ext uri="{FF2B5EF4-FFF2-40B4-BE49-F238E27FC236}">
                <a16:creationId xmlns:a16="http://schemas.microsoft.com/office/drawing/2014/main" id="{06C89FFD-C855-D34C-AFE8-B7F51BCBA679}"/>
              </a:ext>
            </a:extLst>
          </p:cNvPr>
          <p:cNvSpPr txBox="1"/>
          <p:nvPr/>
        </p:nvSpPr>
        <p:spPr>
          <a:xfrm>
            <a:off x="8304149" y="4137223"/>
            <a:ext cx="11221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0%</a:t>
            </a:r>
          </a:p>
        </p:txBody>
      </p:sp>
      <p:sp>
        <p:nvSpPr>
          <p:cNvPr id="239" name="テキスト ボックス 238">
            <a:extLst>
              <a:ext uri="{FF2B5EF4-FFF2-40B4-BE49-F238E27FC236}">
                <a16:creationId xmlns:a16="http://schemas.microsoft.com/office/drawing/2014/main" id="{40463554-189C-764C-A33F-2BA09642F05D}"/>
              </a:ext>
            </a:extLst>
          </p:cNvPr>
          <p:cNvSpPr txBox="1"/>
          <p:nvPr/>
        </p:nvSpPr>
        <p:spPr>
          <a:xfrm>
            <a:off x="8760010" y="4133403"/>
            <a:ext cx="16030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10%</a:t>
            </a:r>
          </a:p>
        </p:txBody>
      </p:sp>
      <p:sp>
        <p:nvSpPr>
          <p:cNvPr id="240" name="テキスト ボックス 239">
            <a:extLst>
              <a:ext uri="{FF2B5EF4-FFF2-40B4-BE49-F238E27FC236}">
                <a16:creationId xmlns:a16="http://schemas.microsoft.com/office/drawing/2014/main" id="{31556E24-DBFA-7840-AB25-B5BB0B9A170E}"/>
              </a:ext>
            </a:extLst>
          </p:cNvPr>
          <p:cNvSpPr txBox="1"/>
          <p:nvPr/>
        </p:nvSpPr>
        <p:spPr>
          <a:xfrm>
            <a:off x="9238008" y="4133403"/>
            <a:ext cx="16030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20%</a:t>
            </a:r>
          </a:p>
        </p:txBody>
      </p:sp>
      <p:cxnSp>
        <p:nvCxnSpPr>
          <p:cNvPr id="241" name="直線コネクタ 240">
            <a:extLst>
              <a:ext uri="{FF2B5EF4-FFF2-40B4-BE49-F238E27FC236}">
                <a16:creationId xmlns:a16="http://schemas.microsoft.com/office/drawing/2014/main" id="{D73CB5A4-F8FA-C440-993F-7A80B5FCB5F6}"/>
              </a:ext>
            </a:extLst>
          </p:cNvPr>
          <p:cNvCxnSpPr>
            <a:cxnSpLocks/>
          </p:cNvCxnSpPr>
          <p:nvPr/>
        </p:nvCxnSpPr>
        <p:spPr>
          <a:xfrm flipV="1">
            <a:off x="8833496" y="2125476"/>
            <a:ext cx="0" cy="1980000"/>
          </a:xfrm>
          <a:prstGeom prst="line">
            <a:avLst/>
          </a:prstGeom>
          <a:ln w="9525"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42" name="正方形/長方形 241">
            <a:extLst>
              <a:ext uri="{FF2B5EF4-FFF2-40B4-BE49-F238E27FC236}">
                <a16:creationId xmlns:a16="http://schemas.microsoft.com/office/drawing/2014/main" id="{2F8A7844-E541-3B44-8D25-7516FD670187}"/>
              </a:ext>
            </a:extLst>
          </p:cNvPr>
          <p:cNvSpPr/>
          <p:nvPr/>
        </p:nvSpPr>
        <p:spPr>
          <a:xfrm>
            <a:off x="8355895" y="2443282"/>
            <a:ext cx="6912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3" name="正方形/長方形 242">
            <a:extLst>
              <a:ext uri="{FF2B5EF4-FFF2-40B4-BE49-F238E27FC236}">
                <a16:creationId xmlns:a16="http://schemas.microsoft.com/office/drawing/2014/main" id="{C7C33178-E461-5F42-9FBF-B9DB4C29A8CF}"/>
              </a:ext>
            </a:extLst>
          </p:cNvPr>
          <p:cNvSpPr/>
          <p:nvPr/>
        </p:nvSpPr>
        <p:spPr>
          <a:xfrm>
            <a:off x="8354237" y="2153439"/>
            <a:ext cx="792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4" name="正方形/長方形 243">
            <a:extLst>
              <a:ext uri="{FF2B5EF4-FFF2-40B4-BE49-F238E27FC236}">
                <a16:creationId xmlns:a16="http://schemas.microsoft.com/office/drawing/2014/main" id="{D5A5E27D-8595-254B-A1C0-A62EC6D2E95F}"/>
              </a:ext>
            </a:extLst>
          </p:cNvPr>
          <p:cNvSpPr/>
          <p:nvPr/>
        </p:nvSpPr>
        <p:spPr>
          <a:xfrm>
            <a:off x="8354237" y="2583034"/>
            <a:ext cx="648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5" name="正方形/長方形 244">
            <a:extLst>
              <a:ext uri="{FF2B5EF4-FFF2-40B4-BE49-F238E27FC236}">
                <a16:creationId xmlns:a16="http://schemas.microsoft.com/office/drawing/2014/main" id="{8C9AE5CB-EAE2-DE45-AA37-BE0A0BCFC845}"/>
              </a:ext>
            </a:extLst>
          </p:cNvPr>
          <p:cNvSpPr/>
          <p:nvPr/>
        </p:nvSpPr>
        <p:spPr>
          <a:xfrm>
            <a:off x="8354237" y="2726189"/>
            <a:ext cx="59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6" name="正方形/長方形 245">
            <a:extLst>
              <a:ext uri="{FF2B5EF4-FFF2-40B4-BE49-F238E27FC236}">
                <a16:creationId xmlns:a16="http://schemas.microsoft.com/office/drawing/2014/main" id="{D4E62AC7-9A0F-BF4E-9EBC-4F2579E0618D}"/>
              </a:ext>
            </a:extLst>
          </p:cNvPr>
          <p:cNvSpPr/>
          <p:nvPr/>
        </p:nvSpPr>
        <p:spPr>
          <a:xfrm>
            <a:off x="8354237" y="2869344"/>
            <a:ext cx="5508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7" name="正方形/長方形 246">
            <a:extLst>
              <a:ext uri="{FF2B5EF4-FFF2-40B4-BE49-F238E27FC236}">
                <a16:creationId xmlns:a16="http://schemas.microsoft.com/office/drawing/2014/main" id="{11FB45A5-229E-E74F-8412-FA2262B89055}"/>
              </a:ext>
            </a:extLst>
          </p:cNvPr>
          <p:cNvSpPr/>
          <p:nvPr/>
        </p:nvSpPr>
        <p:spPr>
          <a:xfrm>
            <a:off x="8354237" y="3012499"/>
            <a:ext cx="50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8" name="正方形/長方形 247">
            <a:extLst>
              <a:ext uri="{FF2B5EF4-FFF2-40B4-BE49-F238E27FC236}">
                <a16:creationId xmlns:a16="http://schemas.microsoft.com/office/drawing/2014/main" id="{D7C7F0AE-2888-5F44-B722-48D6BD088A75}"/>
              </a:ext>
            </a:extLst>
          </p:cNvPr>
          <p:cNvSpPr/>
          <p:nvPr/>
        </p:nvSpPr>
        <p:spPr>
          <a:xfrm>
            <a:off x="8354237" y="3155654"/>
            <a:ext cx="468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9" name="正方形/長方形 248">
            <a:extLst>
              <a:ext uri="{FF2B5EF4-FFF2-40B4-BE49-F238E27FC236}">
                <a16:creationId xmlns:a16="http://schemas.microsoft.com/office/drawing/2014/main" id="{A0C28A65-B995-1C42-8D38-77CC859DF00A}"/>
              </a:ext>
            </a:extLst>
          </p:cNvPr>
          <p:cNvSpPr/>
          <p:nvPr/>
        </p:nvSpPr>
        <p:spPr>
          <a:xfrm>
            <a:off x="8354237" y="3298809"/>
            <a:ext cx="41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0" name="正方形/長方形 249">
            <a:extLst>
              <a:ext uri="{FF2B5EF4-FFF2-40B4-BE49-F238E27FC236}">
                <a16:creationId xmlns:a16="http://schemas.microsoft.com/office/drawing/2014/main" id="{A6FCA112-71AC-FC44-946F-93B9B5310068}"/>
              </a:ext>
            </a:extLst>
          </p:cNvPr>
          <p:cNvSpPr/>
          <p:nvPr/>
        </p:nvSpPr>
        <p:spPr>
          <a:xfrm>
            <a:off x="8354237" y="3585119"/>
            <a:ext cx="32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1" name="正方形/長方形 250">
            <a:extLst>
              <a:ext uri="{FF2B5EF4-FFF2-40B4-BE49-F238E27FC236}">
                <a16:creationId xmlns:a16="http://schemas.microsoft.com/office/drawing/2014/main" id="{6F65AADD-D814-CA41-97E5-7782BF3EDFE2}"/>
              </a:ext>
            </a:extLst>
          </p:cNvPr>
          <p:cNvSpPr/>
          <p:nvPr/>
        </p:nvSpPr>
        <p:spPr>
          <a:xfrm>
            <a:off x="8354237" y="2296659"/>
            <a:ext cx="756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2" name="正方形/長方形 251">
            <a:extLst>
              <a:ext uri="{FF2B5EF4-FFF2-40B4-BE49-F238E27FC236}">
                <a16:creationId xmlns:a16="http://schemas.microsoft.com/office/drawing/2014/main" id="{96A5F248-4B0E-EC49-B31F-E52089DE95E4}"/>
              </a:ext>
            </a:extLst>
          </p:cNvPr>
          <p:cNvSpPr/>
          <p:nvPr/>
        </p:nvSpPr>
        <p:spPr>
          <a:xfrm>
            <a:off x="8354237" y="3441964"/>
            <a:ext cx="360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3" name="正方形/長方形 252">
            <a:extLst>
              <a:ext uri="{FF2B5EF4-FFF2-40B4-BE49-F238E27FC236}">
                <a16:creationId xmlns:a16="http://schemas.microsoft.com/office/drawing/2014/main" id="{EFADB3A9-945C-D848-B3EE-3C048EAFAC3B}"/>
              </a:ext>
            </a:extLst>
          </p:cNvPr>
          <p:cNvSpPr/>
          <p:nvPr/>
        </p:nvSpPr>
        <p:spPr>
          <a:xfrm>
            <a:off x="8354237" y="3728274"/>
            <a:ext cx="270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4" name="正方形/長方形 253">
            <a:extLst>
              <a:ext uri="{FF2B5EF4-FFF2-40B4-BE49-F238E27FC236}">
                <a16:creationId xmlns:a16="http://schemas.microsoft.com/office/drawing/2014/main" id="{A86D60BC-6E67-5E43-8AFD-B618254E4252}"/>
              </a:ext>
            </a:extLst>
          </p:cNvPr>
          <p:cNvSpPr/>
          <p:nvPr/>
        </p:nvSpPr>
        <p:spPr>
          <a:xfrm>
            <a:off x="8354237" y="4014587"/>
            <a:ext cx="180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5" name="正方形/長方形 254">
            <a:extLst>
              <a:ext uri="{FF2B5EF4-FFF2-40B4-BE49-F238E27FC236}">
                <a16:creationId xmlns:a16="http://schemas.microsoft.com/office/drawing/2014/main" id="{5D852C35-585F-9343-B304-04136E5904A6}"/>
              </a:ext>
            </a:extLst>
          </p:cNvPr>
          <p:cNvSpPr/>
          <p:nvPr/>
        </p:nvSpPr>
        <p:spPr>
          <a:xfrm>
            <a:off x="8354237" y="3871429"/>
            <a:ext cx="23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56" name="直線コネクタ 255">
            <a:extLst>
              <a:ext uri="{FF2B5EF4-FFF2-40B4-BE49-F238E27FC236}">
                <a16:creationId xmlns:a16="http://schemas.microsoft.com/office/drawing/2014/main" id="{9C4280F9-3289-6D4B-816B-FBE5F0944DA7}"/>
              </a:ext>
            </a:extLst>
          </p:cNvPr>
          <p:cNvCxnSpPr>
            <a:cxnSpLocks/>
          </p:cNvCxnSpPr>
          <p:nvPr/>
        </p:nvCxnSpPr>
        <p:spPr>
          <a:xfrm flipV="1">
            <a:off x="9309342" y="2134750"/>
            <a:ext cx="0" cy="1980000"/>
          </a:xfrm>
          <a:prstGeom prst="line">
            <a:avLst/>
          </a:prstGeom>
          <a:ln w="9525"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57" name="テキスト ボックス 256">
            <a:extLst>
              <a:ext uri="{FF2B5EF4-FFF2-40B4-BE49-F238E27FC236}">
                <a16:creationId xmlns:a16="http://schemas.microsoft.com/office/drawing/2014/main" id="{B098E6BB-5EA9-074E-B2E6-F8C0B16C228B}"/>
              </a:ext>
            </a:extLst>
          </p:cNvPr>
          <p:cNvSpPr txBox="1"/>
          <p:nvPr/>
        </p:nvSpPr>
        <p:spPr>
          <a:xfrm>
            <a:off x="10429675" y="4137223"/>
            <a:ext cx="11221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0%</a:t>
            </a:r>
          </a:p>
        </p:txBody>
      </p:sp>
      <p:sp>
        <p:nvSpPr>
          <p:cNvPr id="258" name="テキスト ボックス 257">
            <a:extLst>
              <a:ext uri="{FF2B5EF4-FFF2-40B4-BE49-F238E27FC236}">
                <a16:creationId xmlns:a16="http://schemas.microsoft.com/office/drawing/2014/main" id="{4F954F7D-4104-2E4F-B479-0166038E26DB}"/>
              </a:ext>
            </a:extLst>
          </p:cNvPr>
          <p:cNvSpPr txBox="1"/>
          <p:nvPr/>
        </p:nvSpPr>
        <p:spPr>
          <a:xfrm>
            <a:off x="10885536" y="4133403"/>
            <a:ext cx="16030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10%</a:t>
            </a:r>
          </a:p>
        </p:txBody>
      </p:sp>
      <p:sp>
        <p:nvSpPr>
          <p:cNvPr id="259" name="テキスト ボックス 258">
            <a:extLst>
              <a:ext uri="{FF2B5EF4-FFF2-40B4-BE49-F238E27FC236}">
                <a16:creationId xmlns:a16="http://schemas.microsoft.com/office/drawing/2014/main" id="{946B8316-1156-744F-BEF9-CAF5EDC70C29}"/>
              </a:ext>
            </a:extLst>
          </p:cNvPr>
          <p:cNvSpPr txBox="1"/>
          <p:nvPr/>
        </p:nvSpPr>
        <p:spPr>
          <a:xfrm>
            <a:off x="11363534" y="4133403"/>
            <a:ext cx="16030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20%</a:t>
            </a:r>
          </a:p>
        </p:txBody>
      </p:sp>
      <p:cxnSp>
        <p:nvCxnSpPr>
          <p:cNvPr id="260" name="直線コネクタ 259">
            <a:extLst>
              <a:ext uri="{FF2B5EF4-FFF2-40B4-BE49-F238E27FC236}">
                <a16:creationId xmlns:a16="http://schemas.microsoft.com/office/drawing/2014/main" id="{F1900365-2A99-C241-8474-4D08DE555EE6}"/>
              </a:ext>
            </a:extLst>
          </p:cNvPr>
          <p:cNvCxnSpPr>
            <a:cxnSpLocks/>
          </p:cNvCxnSpPr>
          <p:nvPr/>
        </p:nvCxnSpPr>
        <p:spPr>
          <a:xfrm flipV="1">
            <a:off x="10959022" y="2119126"/>
            <a:ext cx="0" cy="1980000"/>
          </a:xfrm>
          <a:prstGeom prst="line">
            <a:avLst/>
          </a:prstGeom>
          <a:ln w="9525"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61" name="正方形/長方形 260">
            <a:extLst>
              <a:ext uri="{FF2B5EF4-FFF2-40B4-BE49-F238E27FC236}">
                <a16:creationId xmlns:a16="http://schemas.microsoft.com/office/drawing/2014/main" id="{58884417-C8EA-6942-9D14-CD6A325DF858}"/>
              </a:ext>
            </a:extLst>
          </p:cNvPr>
          <p:cNvSpPr/>
          <p:nvPr/>
        </p:nvSpPr>
        <p:spPr>
          <a:xfrm>
            <a:off x="10479763" y="2153439"/>
            <a:ext cx="828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2" name="正方形/長方形 261">
            <a:extLst>
              <a:ext uri="{FF2B5EF4-FFF2-40B4-BE49-F238E27FC236}">
                <a16:creationId xmlns:a16="http://schemas.microsoft.com/office/drawing/2014/main" id="{E6062A95-2061-5D46-B3B5-12CCA9474854}"/>
              </a:ext>
            </a:extLst>
          </p:cNvPr>
          <p:cNvSpPr/>
          <p:nvPr/>
        </p:nvSpPr>
        <p:spPr>
          <a:xfrm>
            <a:off x="10479763" y="2583034"/>
            <a:ext cx="666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3" name="正方形/長方形 262">
            <a:extLst>
              <a:ext uri="{FF2B5EF4-FFF2-40B4-BE49-F238E27FC236}">
                <a16:creationId xmlns:a16="http://schemas.microsoft.com/office/drawing/2014/main" id="{8EC08A44-E805-C242-8364-535CC14DBF7E}"/>
              </a:ext>
            </a:extLst>
          </p:cNvPr>
          <p:cNvSpPr/>
          <p:nvPr/>
        </p:nvSpPr>
        <p:spPr>
          <a:xfrm>
            <a:off x="10479763" y="2726189"/>
            <a:ext cx="612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4" name="正方形/長方形 263">
            <a:extLst>
              <a:ext uri="{FF2B5EF4-FFF2-40B4-BE49-F238E27FC236}">
                <a16:creationId xmlns:a16="http://schemas.microsoft.com/office/drawing/2014/main" id="{E530F1E1-FC08-134F-BE52-A3D7265DC357}"/>
              </a:ext>
            </a:extLst>
          </p:cNvPr>
          <p:cNvSpPr/>
          <p:nvPr/>
        </p:nvSpPr>
        <p:spPr>
          <a:xfrm>
            <a:off x="10479763" y="2869344"/>
            <a:ext cx="576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5" name="正方形/長方形 264">
            <a:extLst>
              <a:ext uri="{FF2B5EF4-FFF2-40B4-BE49-F238E27FC236}">
                <a16:creationId xmlns:a16="http://schemas.microsoft.com/office/drawing/2014/main" id="{8E44B60D-81FD-4A47-BDD1-C5D591E14CC7}"/>
              </a:ext>
            </a:extLst>
          </p:cNvPr>
          <p:cNvSpPr/>
          <p:nvPr/>
        </p:nvSpPr>
        <p:spPr>
          <a:xfrm>
            <a:off x="10479763" y="3012499"/>
            <a:ext cx="5328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6" name="正方形/長方形 265">
            <a:extLst>
              <a:ext uri="{FF2B5EF4-FFF2-40B4-BE49-F238E27FC236}">
                <a16:creationId xmlns:a16="http://schemas.microsoft.com/office/drawing/2014/main" id="{26C1C214-9139-FF40-A9C4-DE49AC9F6E2C}"/>
              </a:ext>
            </a:extLst>
          </p:cNvPr>
          <p:cNvSpPr/>
          <p:nvPr/>
        </p:nvSpPr>
        <p:spPr>
          <a:xfrm>
            <a:off x="10479763" y="3155654"/>
            <a:ext cx="4824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7" name="正方形/長方形 266">
            <a:extLst>
              <a:ext uri="{FF2B5EF4-FFF2-40B4-BE49-F238E27FC236}">
                <a16:creationId xmlns:a16="http://schemas.microsoft.com/office/drawing/2014/main" id="{402F34E8-5F0C-8242-9129-702A1DFEFFE3}"/>
              </a:ext>
            </a:extLst>
          </p:cNvPr>
          <p:cNvSpPr/>
          <p:nvPr/>
        </p:nvSpPr>
        <p:spPr>
          <a:xfrm>
            <a:off x="10479763" y="3298809"/>
            <a:ext cx="4248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8" name="正方形/長方形 267">
            <a:extLst>
              <a:ext uri="{FF2B5EF4-FFF2-40B4-BE49-F238E27FC236}">
                <a16:creationId xmlns:a16="http://schemas.microsoft.com/office/drawing/2014/main" id="{78A0949A-18CF-584D-A6EF-2BB2396B7BAD}"/>
              </a:ext>
            </a:extLst>
          </p:cNvPr>
          <p:cNvSpPr/>
          <p:nvPr/>
        </p:nvSpPr>
        <p:spPr>
          <a:xfrm>
            <a:off x="10479763" y="3585119"/>
            <a:ext cx="3348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9" name="正方形/長方形 268">
            <a:extLst>
              <a:ext uri="{FF2B5EF4-FFF2-40B4-BE49-F238E27FC236}">
                <a16:creationId xmlns:a16="http://schemas.microsoft.com/office/drawing/2014/main" id="{C94E104D-1F92-9649-B34D-F87E3F27BE59}"/>
              </a:ext>
            </a:extLst>
          </p:cNvPr>
          <p:cNvSpPr/>
          <p:nvPr/>
        </p:nvSpPr>
        <p:spPr>
          <a:xfrm>
            <a:off x="10479763" y="2296659"/>
            <a:ext cx="7848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70" name="正方形/長方形 269">
            <a:extLst>
              <a:ext uri="{FF2B5EF4-FFF2-40B4-BE49-F238E27FC236}">
                <a16:creationId xmlns:a16="http://schemas.microsoft.com/office/drawing/2014/main" id="{D3EE9CB8-CFCB-AF45-B95B-D97231B6B243}"/>
              </a:ext>
            </a:extLst>
          </p:cNvPr>
          <p:cNvSpPr/>
          <p:nvPr/>
        </p:nvSpPr>
        <p:spPr>
          <a:xfrm>
            <a:off x="10479763" y="3441964"/>
            <a:ext cx="378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71" name="正方形/長方形 270">
            <a:extLst>
              <a:ext uri="{FF2B5EF4-FFF2-40B4-BE49-F238E27FC236}">
                <a16:creationId xmlns:a16="http://schemas.microsoft.com/office/drawing/2014/main" id="{E0142251-D7C7-2C43-B4C6-6A4F8DF6D2F3}"/>
              </a:ext>
            </a:extLst>
          </p:cNvPr>
          <p:cNvSpPr/>
          <p:nvPr/>
        </p:nvSpPr>
        <p:spPr>
          <a:xfrm>
            <a:off x="10479763" y="3728274"/>
            <a:ext cx="2772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72" name="正方形/長方形 271">
            <a:extLst>
              <a:ext uri="{FF2B5EF4-FFF2-40B4-BE49-F238E27FC236}">
                <a16:creationId xmlns:a16="http://schemas.microsoft.com/office/drawing/2014/main" id="{A536EA87-32CD-8D40-8E93-D143DDF8FF5C}"/>
              </a:ext>
            </a:extLst>
          </p:cNvPr>
          <p:cNvSpPr/>
          <p:nvPr/>
        </p:nvSpPr>
        <p:spPr>
          <a:xfrm>
            <a:off x="10479763" y="4014587"/>
            <a:ext cx="1836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73" name="正方形/長方形 272">
            <a:extLst>
              <a:ext uri="{FF2B5EF4-FFF2-40B4-BE49-F238E27FC236}">
                <a16:creationId xmlns:a16="http://schemas.microsoft.com/office/drawing/2014/main" id="{69CA2832-30D8-6B45-87FC-AC3BEC2E2D2D}"/>
              </a:ext>
            </a:extLst>
          </p:cNvPr>
          <p:cNvSpPr/>
          <p:nvPr/>
        </p:nvSpPr>
        <p:spPr>
          <a:xfrm>
            <a:off x="10479763" y="3871429"/>
            <a:ext cx="234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74" name="直線コネクタ 273">
            <a:extLst>
              <a:ext uri="{FF2B5EF4-FFF2-40B4-BE49-F238E27FC236}">
                <a16:creationId xmlns:a16="http://schemas.microsoft.com/office/drawing/2014/main" id="{427BFBAD-7FA3-BF40-81AA-745C1033757A}"/>
              </a:ext>
            </a:extLst>
          </p:cNvPr>
          <p:cNvCxnSpPr>
            <a:cxnSpLocks/>
          </p:cNvCxnSpPr>
          <p:nvPr/>
        </p:nvCxnSpPr>
        <p:spPr>
          <a:xfrm flipV="1">
            <a:off x="11434868" y="2115700"/>
            <a:ext cx="0" cy="1980000"/>
          </a:xfrm>
          <a:prstGeom prst="line">
            <a:avLst/>
          </a:prstGeom>
          <a:ln w="9525"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75" name="正方形/長方形 274">
            <a:extLst>
              <a:ext uri="{FF2B5EF4-FFF2-40B4-BE49-F238E27FC236}">
                <a16:creationId xmlns:a16="http://schemas.microsoft.com/office/drawing/2014/main" id="{EE6966A7-D9E1-D24C-9501-4DF236B4EB8C}"/>
              </a:ext>
            </a:extLst>
          </p:cNvPr>
          <p:cNvSpPr/>
          <p:nvPr/>
        </p:nvSpPr>
        <p:spPr>
          <a:xfrm>
            <a:off x="10479763" y="2446117"/>
            <a:ext cx="738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76" name="直線コネクタ 275">
            <a:extLst>
              <a:ext uri="{FF2B5EF4-FFF2-40B4-BE49-F238E27FC236}">
                <a16:creationId xmlns:a16="http://schemas.microsoft.com/office/drawing/2014/main" id="{EA2A555C-F9E0-FE45-8CB7-3E8B847E4A33}"/>
              </a:ext>
            </a:extLst>
          </p:cNvPr>
          <p:cNvCxnSpPr>
            <a:cxnSpLocks/>
          </p:cNvCxnSpPr>
          <p:nvPr/>
        </p:nvCxnSpPr>
        <p:spPr>
          <a:xfrm flipV="1">
            <a:off x="10477901" y="2116506"/>
            <a:ext cx="0" cy="201689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277" name="直線コネクタ 276">
            <a:extLst>
              <a:ext uri="{FF2B5EF4-FFF2-40B4-BE49-F238E27FC236}">
                <a16:creationId xmlns:a16="http://schemas.microsoft.com/office/drawing/2014/main" id="{696DB9C8-4446-3747-AC27-6999B09B736D}"/>
              </a:ext>
            </a:extLst>
          </p:cNvPr>
          <p:cNvCxnSpPr>
            <a:cxnSpLocks/>
          </p:cNvCxnSpPr>
          <p:nvPr/>
        </p:nvCxnSpPr>
        <p:spPr>
          <a:xfrm flipV="1">
            <a:off x="8352375" y="2116506"/>
            <a:ext cx="0" cy="201689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3" name="直線矢印コネクタ 2">
            <a:extLst>
              <a:ext uri="{FF2B5EF4-FFF2-40B4-BE49-F238E27FC236}">
                <a16:creationId xmlns:a16="http://schemas.microsoft.com/office/drawing/2014/main" id="{B67F349F-3844-AF46-9062-2F956F13C1C5}"/>
              </a:ext>
            </a:extLst>
          </p:cNvPr>
          <p:cNvCxnSpPr/>
          <p:nvPr/>
        </p:nvCxnSpPr>
        <p:spPr>
          <a:xfrm>
            <a:off x="3026618" y="1882432"/>
            <a:ext cx="0" cy="2448796"/>
          </a:xfrm>
          <a:prstGeom prst="straightConnector1">
            <a:avLst/>
          </a:prstGeom>
          <a:ln w="19050">
            <a:solidFill>
              <a:srgbClr val="FDF7E9"/>
            </a:solidFill>
            <a:tailEnd type="triangle"/>
          </a:ln>
        </p:spPr>
        <p:style>
          <a:lnRef idx="1">
            <a:schemeClr val="accent1"/>
          </a:lnRef>
          <a:fillRef idx="0">
            <a:schemeClr val="accent1"/>
          </a:fillRef>
          <a:effectRef idx="0">
            <a:schemeClr val="accent1"/>
          </a:effectRef>
          <a:fontRef idx="minor">
            <a:schemeClr val="tx1"/>
          </a:fontRef>
        </p:style>
      </p:cxnSp>
      <p:sp>
        <p:nvSpPr>
          <p:cNvPr id="114" name="正方形/長方形 113">
            <a:extLst>
              <a:ext uri="{FF2B5EF4-FFF2-40B4-BE49-F238E27FC236}">
                <a16:creationId xmlns:a16="http://schemas.microsoft.com/office/drawing/2014/main" id="{90062D8D-19AA-5C49-A8ED-9EE9398CB723}"/>
              </a:ext>
            </a:extLst>
          </p:cNvPr>
          <p:cNvSpPr/>
          <p:nvPr/>
        </p:nvSpPr>
        <p:spPr>
          <a:xfrm>
            <a:off x="2798018" y="3073799"/>
            <a:ext cx="457200" cy="1368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dirty="0">
                <a:solidFill>
                  <a:srgbClr val="FE5519"/>
                </a:solidFill>
                <a:latin typeface="Hiragino Sans W5" panose="020B0400000000000000" pitchFamily="34" charset="-128"/>
                <a:ea typeface="Hiragino Sans W5" panose="020B0400000000000000" pitchFamily="34" charset="-128"/>
              </a:rPr>
              <a:t>4</a:t>
            </a:r>
            <a:r>
              <a:rPr kumimoji="1" lang="ja-JP" altLang="en-US" sz="700">
                <a:solidFill>
                  <a:srgbClr val="FE5519"/>
                </a:solidFill>
                <a:latin typeface="Hiragino Sans W5" panose="020B0400000000000000" pitchFamily="34" charset="-128"/>
                <a:ea typeface="Hiragino Sans W5" panose="020B0400000000000000" pitchFamily="34" charset="-128"/>
              </a:rPr>
              <a:t> 週間</a:t>
            </a:r>
          </a:p>
        </p:txBody>
      </p:sp>
      <p:cxnSp>
        <p:nvCxnSpPr>
          <p:cNvPr id="278" name="直線矢印コネクタ 277">
            <a:extLst>
              <a:ext uri="{FF2B5EF4-FFF2-40B4-BE49-F238E27FC236}">
                <a16:creationId xmlns:a16="http://schemas.microsoft.com/office/drawing/2014/main" id="{6F74FAF8-2B04-224B-AD50-65B1AB016DCC}"/>
              </a:ext>
            </a:extLst>
          </p:cNvPr>
          <p:cNvCxnSpPr>
            <a:cxnSpLocks/>
          </p:cNvCxnSpPr>
          <p:nvPr/>
        </p:nvCxnSpPr>
        <p:spPr>
          <a:xfrm>
            <a:off x="3026618" y="4549352"/>
            <a:ext cx="0" cy="1272938"/>
          </a:xfrm>
          <a:prstGeom prst="straightConnector1">
            <a:avLst/>
          </a:prstGeom>
          <a:ln w="19050">
            <a:solidFill>
              <a:srgbClr val="FDF7E9"/>
            </a:solidFill>
            <a:tailEnd type="triangle"/>
          </a:ln>
        </p:spPr>
        <p:style>
          <a:lnRef idx="1">
            <a:schemeClr val="accent1"/>
          </a:lnRef>
          <a:fillRef idx="0">
            <a:schemeClr val="accent1"/>
          </a:fillRef>
          <a:effectRef idx="0">
            <a:schemeClr val="accent1"/>
          </a:effectRef>
          <a:fontRef idx="minor">
            <a:schemeClr val="tx1"/>
          </a:fontRef>
        </p:style>
      </p:cxnSp>
      <p:sp>
        <p:nvSpPr>
          <p:cNvPr id="115" name="正方形/長方形 114">
            <a:extLst>
              <a:ext uri="{FF2B5EF4-FFF2-40B4-BE49-F238E27FC236}">
                <a16:creationId xmlns:a16="http://schemas.microsoft.com/office/drawing/2014/main" id="{1CA57907-CDB2-AD43-B31B-83FBAF6851A7}"/>
              </a:ext>
            </a:extLst>
          </p:cNvPr>
          <p:cNvSpPr/>
          <p:nvPr/>
        </p:nvSpPr>
        <p:spPr>
          <a:xfrm>
            <a:off x="2798018" y="5137516"/>
            <a:ext cx="457200" cy="1368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dirty="0">
                <a:solidFill>
                  <a:srgbClr val="FE5519"/>
                </a:solidFill>
                <a:latin typeface="Hiragino Sans W5" panose="020B0400000000000000" pitchFamily="34" charset="-128"/>
                <a:ea typeface="Hiragino Sans W5" panose="020B0400000000000000" pitchFamily="34" charset="-128"/>
              </a:rPr>
              <a:t>4</a:t>
            </a:r>
            <a:r>
              <a:rPr kumimoji="1" lang="ja-JP" altLang="en-US" sz="700">
                <a:solidFill>
                  <a:srgbClr val="FE5519"/>
                </a:solidFill>
                <a:latin typeface="Hiragino Sans W5" panose="020B0400000000000000" pitchFamily="34" charset="-128"/>
                <a:ea typeface="Hiragino Sans W5" panose="020B0400000000000000" pitchFamily="34" charset="-128"/>
              </a:rPr>
              <a:t> 週間</a:t>
            </a:r>
          </a:p>
        </p:txBody>
      </p:sp>
      <p:sp>
        <p:nvSpPr>
          <p:cNvPr id="280" name="1つの角を切り取り、1つの角を丸めた四角形 279">
            <a:extLst>
              <a:ext uri="{FF2B5EF4-FFF2-40B4-BE49-F238E27FC236}">
                <a16:creationId xmlns:a16="http://schemas.microsoft.com/office/drawing/2014/main" id="{877E627A-EDCC-6E4E-8752-601E8F9C2B8A}"/>
              </a:ext>
            </a:extLst>
          </p:cNvPr>
          <p:cNvSpPr/>
          <p:nvPr/>
        </p:nvSpPr>
        <p:spPr>
          <a:xfrm flipH="1" flipV="1">
            <a:off x="766751" y="1111483"/>
            <a:ext cx="1548182" cy="32027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1"/>
            </a:endParaRPr>
          </a:p>
        </p:txBody>
      </p:sp>
      <p:sp>
        <p:nvSpPr>
          <p:cNvPr id="95" name="テキスト ボックス 94">
            <a:extLst>
              <a:ext uri="{FF2B5EF4-FFF2-40B4-BE49-F238E27FC236}">
                <a16:creationId xmlns:a16="http://schemas.microsoft.com/office/drawing/2014/main" id="{3D20CD41-538E-0C4F-8DB7-6DDAFD1E24D6}"/>
              </a:ext>
            </a:extLst>
          </p:cNvPr>
          <p:cNvSpPr txBox="1"/>
          <p:nvPr/>
        </p:nvSpPr>
        <p:spPr>
          <a:xfrm>
            <a:off x="1027881" y="1198759"/>
            <a:ext cx="1025923" cy="153888"/>
          </a:xfrm>
          <a:prstGeom prst="rect">
            <a:avLst/>
          </a:prstGeom>
          <a:noFill/>
        </p:spPr>
        <p:txBody>
          <a:bodyPr wrap="none" lIns="0" tIns="0" rIns="0" bIns="0" rtlCol="0">
            <a:spAutoFit/>
          </a:bodyPr>
          <a:lstStyle/>
          <a:p>
            <a:pPr algn="ctr">
              <a:spcBef>
                <a:spcPts val="700"/>
              </a:spcBef>
            </a:pPr>
            <a:r>
              <a:rPr lang="ja-JP" altLang="en-US" sz="1000">
                <a:solidFill>
                  <a:srgbClr val="FE5519"/>
                </a:solidFill>
                <a:latin typeface="Hiragino Sans W5" panose="020B0400000000000000" pitchFamily="34" charset="-128"/>
                <a:ea typeface="Hiragino Sans W5" panose="020B0400000000000000" pitchFamily="34" charset="-128"/>
              </a:rPr>
              <a:t>調査スケジュール</a:t>
            </a:r>
            <a:endParaRPr lang="en-US" altLang="ja-JP" sz="1000" dirty="0">
              <a:solidFill>
                <a:srgbClr val="FE5519"/>
              </a:solidFill>
              <a:latin typeface="Hiragino Sans W5" panose="020B0400000000000000" pitchFamily="34" charset="-128"/>
              <a:ea typeface="Hiragino Sans W5" panose="020B0400000000000000" pitchFamily="34" charset="-128"/>
            </a:endParaRPr>
          </a:p>
        </p:txBody>
      </p:sp>
      <p:sp>
        <p:nvSpPr>
          <p:cNvPr id="281" name="1つの角を切り取り、1つの角を丸めた四角形 280">
            <a:extLst>
              <a:ext uri="{FF2B5EF4-FFF2-40B4-BE49-F238E27FC236}">
                <a16:creationId xmlns:a16="http://schemas.microsoft.com/office/drawing/2014/main" id="{2603BAB0-3B47-3F46-A4BF-8768B732F86C}"/>
              </a:ext>
            </a:extLst>
          </p:cNvPr>
          <p:cNvSpPr/>
          <p:nvPr/>
        </p:nvSpPr>
        <p:spPr>
          <a:xfrm flipH="1" flipV="1">
            <a:off x="4007151" y="1111483"/>
            <a:ext cx="1548182" cy="32027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1"/>
            </a:endParaRPr>
          </a:p>
        </p:txBody>
      </p:sp>
      <p:sp>
        <p:nvSpPr>
          <p:cNvPr id="96" name="テキスト ボックス 95">
            <a:extLst>
              <a:ext uri="{FF2B5EF4-FFF2-40B4-BE49-F238E27FC236}">
                <a16:creationId xmlns:a16="http://schemas.microsoft.com/office/drawing/2014/main" id="{9670FC73-FAF9-814A-9B25-5FEB8899C5D8}"/>
              </a:ext>
            </a:extLst>
          </p:cNvPr>
          <p:cNvSpPr txBox="1"/>
          <p:nvPr/>
        </p:nvSpPr>
        <p:spPr>
          <a:xfrm>
            <a:off x="4268281" y="1198759"/>
            <a:ext cx="1025922" cy="153888"/>
          </a:xfrm>
          <a:prstGeom prst="rect">
            <a:avLst/>
          </a:prstGeom>
          <a:noFill/>
        </p:spPr>
        <p:txBody>
          <a:bodyPr wrap="none" lIns="0" tIns="0" rIns="0" bIns="0" rtlCol="0">
            <a:spAutoFit/>
          </a:bodyPr>
          <a:lstStyle/>
          <a:p>
            <a:pPr algn="ctr">
              <a:spcBef>
                <a:spcPts val="700"/>
              </a:spcBef>
            </a:pPr>
            <a:r>
              <a:rPr lang="ja-JP" altLang="en-US" sz="1000">
                <a:solidFill>
                  <a:srgbClr val="FE5519"/>
                </a:solidFill>
                <a:latin typeface="Hiragino Sans W5" panose="020B0400000000000000" pitchFamily="34" charset="-128"/>
                <a:ea typeface="Hiragino Sans W5" panose="020B0400000000000000" pitchFamily="34" charset="-128"/>
              </a:rPr>
              <a:t>レポートイメージ</a:t>
            </a:r>
            <a:endParaRPr lang="en-US" altLang="ja-JP" sz="1000" dirty="0">
              <a:solidFill>
                <a:srgbClr val="FE5519"/>
              </a:solidFill>
              <a:latin typeface="Hiragino Sans W5" panose="020B0400000000000000" pitchFamily="34" charset="-128"/>
              <a:ea typeface="Hiragino Sans W5" panose="020B0400000000000000" pitchFamily="34" charset="-128"/>
            </a:endParaRPr>
          </a:p>
        </p:txBody>
      </p:sp>
      <p:sp>
        <p:nvSpPr>
          <p:cNvPr id="5" name="テキスト ボックス 4">
            <a:extLst>
              <a:ext uri="{FF2B5EF4-FFF2-40B4-BE49-F238E27FC236}">
                <a16:creationId xmlns:a16="http://schemas.microsoft.com/office/drawing/2014/main" id="{B49905AF-AEAA-47A4-8AE5-9400FBAD5BE2}"/>
              </a:ext>
            </a:extLst>
          </p:cNvPr>
          <p:cNvSpPr txBox="1"/>
          <p:nvPr/>
        </p:nvSpPr>
        <p:spPr>
          <a:xfrm>
            <a:off x="636331" y="412914"/>
            <a:ext cx="4955059" cy="843821"/>
          </a:xfrm>
          <a:prstGeom prst="rect">
            <a:avLst/>
          </a:prstGeom>
          <a:noFill/>
          <a:effectLst/>
        </p:spPr>
        <p:txBody>
          <a:bodyPr wrap="square" rtlCol="0">
            <a:spAutoFit/>
          </a:bodyPr>
          <a:lstStyle/>
          <a:p>
            <a:pPr>
              <a:spcBef>
                <a:spcPts val="140"/>
              </a:spcBef>
            </a:pPr>
            <a:r>
              <a:rPr lang="ja-JP" altLang="en-US" sz="2400" b="1">
                <a:solidFill>
                  <a:schemeClr val="bg1"/>
                </a:solidFill>
                <a:latin typeface="DIN Alternate" panose="020B0500000000000000" pitchFamily="34" charset="0"/>
                <a:ea typeface="Hiragino Sans W7" panose="020B0400000000000000" pitchFamily="34" charset="-128"/>
              </a:rPr>
              <a:t>ブランドリフト調査</a:t>
            </a:r>
            <a:r>
              <a:rPr lang="en-US" altLang="ja-JP" sz="2400" b="1" dirty="0">
                <a:solidFill>
                  <a:schemeClr val="bg1"/>
                </a:solidFill>
                <a:latin typeface="DIN Alternate" panose="020B0500000000000000" pitchFamily="34" charset="0"/>
                <a:ea typeface="Hiragino Sans W7" panose="020B0400000000000000" pitchFamily="34" charset="-128"/>
              </a:rPr>
              <a:t> </a:t>
            </a:r>
            <a:r>
              <a:rPr lang="en-US" altLang="ja-JP" b="1" dirty="0">
                <a:solidFill>
                  <a:schemeClr val="bg1"/>
                </a:solidFill>
                <a:latin typeface="DIN Alternate" panose="020B0500000000000000" pitchFamily="34" charset="0"/>
                <a:ea typeface="Hiragino Sans W7" panose="020B0400000000000000" pitchFamily="34" charset="-128"/>
              </a:rPr>
              <a:t>=</a:t>
            </a:r>
            <a:r>
              <a:rPr lang="ja-JP" altLang="en-US" b="1">
                <a:solidFill>
                  <a:schemeClr val="bg1"/>
                </a:solidFill>
                <a:latin typeface="DIN Alternate" panose="020B0500000000000000" pitchFamily="34" charset="0"/>
                <a:ea typeface="Hiragino Sans W7" panose="020B0400000000000000" pitchFamily="34" charset="-128"/>
              </a:rPr>
              <a:t>調査概要</a:t>
            </a:r>
            <a:r>
              <a:rPr lang="en-US" altLang="ja-JP" b="1" dirty="0">
                <a:solidFill>
                  <a:schemeClr val="bg1"/>
                </a:solidFill>
                <a:latin typeface="DIN Alternate" panose="020B0500000000000000" pitchFamily="34" charset="0"/>
                <a:ea typeface="Hiragino Sans W7" panose="020B0400000000000000" pitchFamily="34" charset="-128"/>
              </a:rPr>
              <a:t>=</a:t>
            </a:r>
            <a:endParaRPr lang="ja-JP" altLang="en-US" b="1">
              <a:solidFill>
                <a:schemeClr val="bg1"/>
              </a:solidFill>
              <a:latin typeface="DIN Alternate" panose="020B0500000000000000" pitchFamily="34" charset="0"/>
              <a:ea typeface="Hiragino Sans W7" panose="020B0400000000000000" pitchFamily="34" charset="-128"/>
            </a:endParaRPr>
          </a:p>
          <a:p>
            <a:pPr>
              <a:spcBef>
                <a:spcPts val="140"/>
              </a:spcBef>
            </a:pPr>
            <a:endParaRPr lang="ja-JP" altLang="en-US" sz="2400" b="1">
              <a:solidFill>
                <a:schemeClr val="bg1"/>
              </a:solidFill>
              <a:latin typeface="DIN Alternate" panose="020B0500000000000000" pitchFamily="34" charset="0"/>
              <a:ea typeface="Hiragino Sans W7" panose="020B0400000000000000" pitchFamily="34" charset="-128"/>
            </a:endParaRPr>
          </a:p>
        </p:txBody>
      </p:sp>
      <p:sp>
        <p:nvSpPr>
          <p:cNvPr id="10" name="スライド番号プレースホルダ 3">
            <a:extLst>
              <a:ext uri="{FF2B5EF4-FFF2-40B4-BE49-F238E27FC236}">
                <a16:creationId xmlns:a16="http://schemas.microsoft.com/office/drawing/2014/main" id="{AC4D0DDD-5EAB-4EBC-5A83-61E9999CB51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 name="正方形/長方形 1">
            <a:extLst>
              <a:ext uri="{FF2B5EF4-FFF2-40B4-BE49-F238E27FC236}">
                <a16:creationId xmlns:a16="http://schemas.microsoft.com/office/drawing/2014/main" id="{FC4D545D-5266-B15C-B3F5-E9398CF4DA17}"/>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7047206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1" name="スライド番号プレースホルダ 3">
            <a:extLst>
              <a:ext uri="{FF2B5EF4-FFF2-40B4-BE49-F238E27FC236}">
                <a16:creationId xmlns:a16="http://schemas.microsoft.com/office/drawing/2014/main" id="{A0E91A9F-1A21-E941-BD19-ED901C58ACA6}"/>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43</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2" name="正方形/長方形 21">
            <a:extLst>
              <a:ext uri="{FF2B5EF4-FFF2-40B4-BE49-F238E27FC236}">
                <a16:creationId xmlns:a16="http://schemas.microsoft.com/office/drawing/2014/main" id="{C918364B-442B-B34E-A757-B212FF24AD59}"/>
              </a:ext>
            </a:extLst>
          </p:cNvPr>
          <p:cNvSpPr/>
          <p:nvPr/>
        </p:nvSpPr>
        <p:spPr>
          <a:xfrm>
            <a:off x="408742" y="1807812"/>
            <a:ext cx="7311571" cy="1349728"/>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APPENDIX</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 3">
            <a:extLst>
              <a:ext uri="{FF2B5EF4-FFF2-40B4-BE49-F238E27FC236}">
                <a16:creationId xmlns:a16="http://schemas.microsoft.com/office/drawing/2014/main" id="{FD62DCF5-E1B0-D053-0571-10EC7AE65AB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43</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46F11535-91DB-CC6B-CEA6-FB1B8AFEC50A}"/>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7640331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3"/>
          <a:stretch>
            <a:fillRect/>
          </a:stretch>
        </p:blipFill>
        <p:spPr>
          <a:xfrm>
            <a:off x="0" y="0"/>
            <a:ext cx="12192000" cy="6858000"/>
          </a:xfrm>
          <a:prstGeom prst="rect">
            <a:avLst/>
          </a:prstGeom>
        </p:spPr>
      </p:pic>
      <p:sp>
        <p:nvSpPr>
          <p:cNvPr id="75" name="正方形/長方形 74">
            <a:extLst>
              <a:ext uri="{FF2B5EF4-FFF2-40B4-BE49-F238E27FC236}">
                <a16:creationId xmlns:a16="http://schemas.microsoft.com/office/drawing/2014/main" id="{E5042DF6-4804-E642-ABBD-5AB572B22E67}"/>
              </a:ext>
            </a:extLst>
          </p:cNvPr>
          <p:cNvSpPr/>
          <p:nvPr/>
        </p:nvSpPr>
        <p:spPr>
          <a:xfrm>
            <a:off x="711161" y="1196524"/>
            <a:ext cx="11180512" cy="543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latin typeface="Hiragino Sans W5" panose="020B0400000000000000" pitchFamily="34" charset="-128"/>
              <a:ea typeface="Hiragino Sans W5" panose="020B0400000000000000" pitchFamily="34" charset="-128"/>
            </a:endParaRPr>
          </a:p>
        </p:txBody>
      </p:sp>
      <p:graphicFrame>
        <p:nvGraphicFramePr>
          <p:cNvPr id="9" name="表 8">
            <a:extLst>
              <a:ext uri="{FF2B5EF4-FFF2-40B4-BE49-F238E27FC236}">
                <a16:creationId xmlns:a16="http://schemas.microsoft.com/office/drawing/2014/main" id="{BF64841D-9C21-B24B-A020-34EA6F239C17}"/>
              </a:ext>
            </a:extLst>
          </p:cNvPr>
          <p:cNvGraphicFramePr>
            <a:graphicFrameLocks noGrp="1"/>
          </p:cNvGraphicFramePr>
          <p:nvPr>
            <p:extLst>
              <p:ext uri="{D42A27DB-BD31-4B8C-83A1-F6EECF244321}">
                <p14:modId xmlns:p14="http://schemas.microsoft.com/office/powerpoint/2010/main" val="4196827236"/>
              </p:ext>
            </p:extLst>
          </p:nvPr>
        </p:nvGraphicFramePr>
        <p:xfrm>
          <a:off x="706647" y="1215298"/>
          <a:ext cx="11185039" cy="505922"/>
        </p:xfrm>
        <a:graphic>
          <a:graphicData uri="http://schemas.openxmlformats.org/drawingml/2006/table">
            <a:tbl>
              <a:tblPr/>
              <a:tblGrid>
                <a:gridCol w="1370566">
                  <a:extLst>
                    <a:ext uri="{9D8B030D-6E8A-4147-A177-3AD203B41FA5}">
                      <a16:colId xmlns:a16="http://schemas.microsoft.com/office/drawing/2014/main" val="908927919"/>
                    </a:ext>
                  </a:extLst>
                </a:gridCol>
                <a:gridCol w="1849838">
                  <a:extLst>
                    <a:ext uri="{9D8B030D-6E8A-4147-A177-3AD203B41FA5}">
                      <a16:colId xmlns:a16="http://schemas.microsoft.com/office/drawing/2014/main" val="2513994526"/>
                    </a:ext>
                  </a:extLst>
                </a:gridCol>
                <a:gridCol w="2074940">
                  <a:extLst>
                    <a:ext uri="{9D8B030D-6E8A-4147-A177-3AD203B41FA5}">
                      <a16:colId xmlns:a16="http://schemas.microsoft.com/office/drawing/2014/main" val="395549827"/>
                    </a:ext>
                  </a:extLst>
                </a:gridCol>
                <a:gridCol w="2127805">
                  <a:extLst>
                    <a:ext uri="{9D8B030D-6E8A-4147-A177-3AD203B41FA5}">
                      <a16:colId xmlns:a16="http://schemas.microsoft.com/office/drawing/2014/main" val="2439820914"/>
                    </a:ext>
                  </a:extLst>
                </a:gridCol>
                <a:gridCol w="1770968">
                  <a:extLst>
                    <a:ext uri="{9D8B030D-6E8A-4147-A177-3AD203B41FA5}">
                      <a16:colId xmlns:a16="http://schemas.microsoft.com/office/drawing/2014/main" val="991767959"/>
                    </a:ext>
                  </a:extLst>
                </a:gridCol>
                <a:gridCol w="1990922">
                  <a:extLst>
                    <a:ext uri="{9D8B030D-6E8A-4147-A177-3AD203B41FA5}">
                      <a16:colId xmlns:a16="http://schemas.microsoft.com/office/drawing/2014/main" val="609350254"/>
                    </a:ext>
                  </a:extLst>
                </a:gridCol>
              </a:tblGrid>
              <a:tr h="505922">
                <a:tc>
                  <a:txBody>
                    <a:bodyPr/>
                    <a:lstStyle/>
                    <a:p>
                      <a:pPr algn="ctr" fontAlgn="ctr"/>
                      <a:r>
                        <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rPr>
                        <a:t>項目</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1.</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広告</a:t>
                      </a:r>
                      <a:r>
                        <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rPr>
                        <a:t>主審査</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2.</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仮押さえ</a:t>
                      </a:r>
                      <a:endPar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3.</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クリエイティブ</a:t>
                      </a:r>
                      <a:r>
                        <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rPr>
                        <a:t>審査</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4.</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申込</a:t>
                      </a:r>
                      <a:endPar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5.</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入稿</a:t>
                      </a:r>
                      <a:endPar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3637438"/>
                  </a:ext>
                </a:extLst>
              </a:tr>
            </a:tbl>
          </a:graphicData>
        </a:graphic>
      </p:graphicFrame>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grpSp>
        <p:nvGrpSpPr>
          <p:cNvPr id="2" name="グループ化 1">
            <a:extLst>
              <a:ext uri="{FF2B5EF4-FFF2-40B4-BE49-F238E27FC236}">
                <a16:creationId xmlns:a16="http://schemas.microsoft.com/office/drawing/2014/main" id="{87D4DF5F-4EA7-584E-A0BD-8A9DA33BCE01}"/>
              </a:ext>
            </a:extLst>
          </p:cNvPr>
          <p:cNvGrpSpPr/>
          <p:nvPr/>
        </p:nvGrpSpPr>
        <p:grpSpPr>
          <a:xfrm>
            <a:off x="706647" y="1185752"/>
            <a:ext cx="11300694" cy="4878809"/>
            <a:chOff x="414493" y="515781"/>
            <a:chExt cx="11507638" cy="4786711"/>
          </a:xfrm>
        </p:grpSpPr>
        <p:sp>
          <p:nvSpPr>
            <p:cNvPr id="10" name="正方形/長方形 9">
              <a:extLst>
                <a:ext uri="{FF2B5EF4-FFF2-40B4-BE49-F238E27FC236}">
                  <a16:creationId xmlns:a16="http://schemas.microsoft.com/office/drawing/2014/main" id="{388884C3-54FA-204C-A749-EBB49ED969AE}"/>
                </a:ext>
              </a:extLst>
            </p:cNvPr>
            <p:cNvSpPr/>
            <p:nvPr/>
          </p:nvSpPr>
          <p:spPr>
            <a:xfrm>
              <a:off x="647348" y="1305138"/>
              <a:ext cx="931203" cy="307777"/>
            </a:xfrm>
            <a:prstGeom prst="rect">
              <a:avLst/>
            </a:prstGeom>
          </p:spPr>
          <p:txBody>
            <a:bodyPr wrap="square">
              <a:spAutoFit/>
            </a:bodyPr>
            <a:lstStyle/>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原則締切</a:t>
              </a:r>
            </a:p>
          </p:txBody>
        </p:sp>
        <p:sp>
          <p:nvSpPr>
            <p:cNvPr id="11" name="正方形/長方形 10">
              <a:extLst>
                <a:ext uri="{FF2B5EF4-FFF2-40B4-BE49-F238E27FC236}">
                  <a16:creationId xmlns:a16="http://schemas.microsoft.com/office/drawing/2014/main" id="{E8D95533-58BB-5F4B-AD3C-132B5336C443}"/>
                </a:ext>
              </a:extLst>
            </p:cNvPr>
            <p:cNvSpPr/>
            <p:nvPr/>
          </p:nvSpPr>
          <p:spPr>
            <a:xfrm>
              <a:off x="647348" y="2275525"/>
              <a:ext cx="931203" cy="307777"/>
            </a:xfrm>
            <a:prstGeom prst="rect">
              <a:avLst/>
            </a:prstGeom>
          </p:spPr>
          <p:txBody>
            <a:bodyPr wrap="square">
              <a:spAutoFit/>
            </a:bodyPr>
            <a:lstStyle/>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必要期間</a:t>
              </a:r>
            </a:p>
          </p:txBody>
        </p:sp>
        <p:sp>
          <p:nvSpPr>
            <p:cNvPr id="12" name="正方形/長方形 11">
              <a:extLst>
                <a:ext uri="{FF2B5EF4-FFF2-40B4-BE49-F238E27FC236}">
                  <a16:creationId xmlns:a16="http://schemas.microsoft.com/office/drawing/2014/main" id="{0D7DF871-A6F3-5B41-B961-18F345C3CFCA}"/>
                </a:ext>
              </a:extLst>
            </p:cNvPr>
            <p:cNvSpPr/>
            <p:nvPr/>
          </p:nvSpPr>
          <p:spPr>
            <a:xfrm>
              <a:off x="464190" y="3097053"/>
              <a:ext cx="1297520" cy="301967"/>
            </a:xfrm>
            <a:prstGeom prst="rect">
              <a:avLst/>
            </a:prstGeom>
          </p:spPr>
          <p:txBody>
            <a:bodyPr wrap="square">
              <a:spAutoFit/>
            </a:bodyPr>
            <a:lstStyle/>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フォーマット</a:t>
              </a:r>
            </a:p>
          </p:txBody>
        </p:sp>
        <p:sp>
          <p:nvSpPr>
            <p:cNvPr id="13" name="正方形/長方形 12">
              <a:extLst>
                <a:ext uri="{FF2B5EF4-FFF2-40B4-BE49-F238E27FC236}">
                  <a16:creationId xmlns:a16="http://schemas.microsoft.com/office/drawing/2014/main" id="{4369B7B1-1486-B846-A810-641592193D92}"/>
                </a:ext>
              </a:extLst>
            </p:cNvPr>
            <p:cNvSpPr/>
            <p:nvPr/>
          </p:nvSpPr>
          <p:spPr>
            <a:xfrm>
              <a:off x="521302" y="3896235"/>
              <a:ext cx="1183295" cy="523220"/>
            </a:xfrm>
            <a:prstGeom prst="rect">
              <a:avLst/>
            </a:prstGeom>
          </p:spPr>
          <p:txBody>
            <a:bodyPr wrap="square">
              <a:spAutoFit/>
            </a:bodyPr>
            <a:lstStyle/>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主な</a:t>
              </a:r>
              <a:endParaRPr lang="en-US" altLang="ja-JP" sz="1400" b="1" dirty="0">
                <a:solidFill>
                  <a:schemeClr val="bg1"/>
                </a:solidFill>
                <a:latin typeface="DIN Alternate" panose="020B0500000000000000" pitchFamily="34" charset="0"/>
                <a:ea typeface="Hiragino Kaku Gothic ProN W6" panose="020B0300000000000000" pitchFamily="34" charset="-128"/>
              </a:endParaRPr>
            </a:p>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確認事項</a:t>
              </a:r>
            </a:p>
          </p:txBody>
        </p:sp>
        <p:sp>
          <p:nvSpPr>
            <p:cNvPr id="14" name="正方形/長方形 13">
              <a:extLst>
                <a:ext uri="{FF2B5EF4-FFF2-40B4-BE49-F238E27FC236}">
                  <a16:creationId xmlns:a16="http://schemas.microsoft.com/office/drawing/2014/main" id="{343A55C0-FCB7-094A-9A6F-24E2F2642885}"/>
                </a:ext>
              </a:extLst>
            </p:cNvPr>
            <p:cNvSpPr/>
            <p:nvPr/>
          </p:nvSpPr>
          <p:spPr>
            <a:xfrm>
              <a:off x="1809548" y="1258972"/>
              <a:ext cx="2005677" cy="400110"/>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掲載期間開始日</a:t>
              </a:r>
              <a:r>
                <a:rPr lang="en-US" altLang="ja-JP" sz="1000" dirty="0">
                  <a:solidFill>
                    <a:schemeClr val="bg1"/>
                  </a:solidFill>
                  <a:latin typeface="DIN Alternate" panose="020B0500000000000000" pitchFamily="34" charset="0"/>
                  <a:ea typeface="Hiragino Kaku Gothic ProN W3" panose="020B0300000000000000" pitchFamily="34" charset="-128"/>
                </a:rPr>
                <a:t>10</a:t>
              </a:r>
              <a:r>
                <a:rPr lang="ja-JP" altLang="en-US" sz="1000">
                  <a:solidFill>
                    <a:schemeClr val="bg1"/>
                  </a:solidFill>
                  <a:latin typeface="DIN Alternate" panose="020B0500000000000000" pitchFamily="34" charset="0"/>
                  <a:ea typeface="Hiragino Kaku Gothic ProN W3" panose="020B0300000000000000" pitchFamily="34" charset="-128"/>
                </a:rPr>
                <a:t>営業日前</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（前々週月曜日 </a:t>
              </a:r>
              <a:r>
                <a:rPr lang="en-US" altLang="ja-JP" sz="1000" dirty="0">
                  <a:solidFill>
                    <a:schemeClr val="bg1"/>
                  </a:solidFill>
                  <a:latin typeface="DIN Alternate" panose="020B0500000000000000" pitchFamily="34" charset="0"/>
                  <a:ea typeface="Hiragino Kaku Gothic ProN W3" panose="020B0300000000000000" pitchFamily="34" charset="-128"/>
                </a:rPr>
                <a:t>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a:t>
              </a:r>
              <a:r>
                <a:rPr lang="ja-JP" altLang="en-US" sz="1000">
                  <a:solidFill>
                    <a:schemeClr val="bg1"/>
                  </a:solidFill>
                  <a:latin typeface="DIN Alternate" panose="020B0500000000000000" pitchFamily="34" charset="0"/>
                  <a:ea typeface="Hiragino Kaku Gothic ProN W3" panose="020B0300000000000000" pitchFamily="34" charset="-128"/>
                </a:rPr>
                <a:t>）</a:t>
              </a:r>
            </a:p>
          </p:txBody>
        </p:sp>
        <p:sp>
          <p:nvSpPr>
            <p:cNvPr id="15" name="正方形/長方形 14">
              <a:extLst>
                <a:ext uri="{FF2B5EF4-FFF2-40B4-BE49-F238E27FC236}">
                  <a16:creationId xmlns:a16="http://schemas.microsoft.com/office/drawing/2014/main" id="{CC17CFBB-B9EA-0841-A9CD-FBDFE48511CC}"/>
                </a:ext>
              </a:extLst>
            </p:cNvPr>
            <p:cNvSpPr/>
            <p:nvPr/>
          </p:nvSpPr>
          <p:spPr>
            <a:xfrm>
              <a:off x="1758027"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弊社より審査結果を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17" name="正方形/長方形 16">
              <a:extLst>
                <a:ext uri="{FF2B5EF4-FFF2-40B4-BE49-F238E27FC236}">
                  <a16:creationId xmlns:a16="http://schemas.microsoft.com/office/drawing/2014/main" id="{B4D9A932-BC45-2842-8F8B-EE4356200E1B}"/>
                </a:ext>
              </a:extLst>
            </p:cNvPr>
            <p:cNvSpPr/>
            <p:nvPr/>
          </p:nvSpPr>
          <p:spPr>
            <a:xfrm>
              <a:off x="2021547" y="3726958"/>
              <a:ext cx="1512894" cy="861774"/>
            </a:xfrm>
            <a:prstGeom prst="rect">
              <a:avLst/>
            </a:prstGeom>
          </p:spPr>
          <p:txBody>
            <a:bodyPr wrap="square">
              <a:spAutoFit/>
            </a:bodyPr>
            <a:lstStyle/>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広告メニュー名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掲載開始日及び終了日</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広告主名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商材名</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放映クリエイティブ</a:t>
              </a:r>
            </a:p>
          </p:txBody>
        </p:sp>
        <p:sp>
          <p:nvSpPr>
            <p:cNvPr id="18" name="正方形/長方形 17">
              <a:extLst>
                <a:ext uri="{FF2B5EF4-FFF2-40B4-BE49-F238E27FC236}">
                  <a16:creationId xmlns:a16="http://schemas.microsoft.com/office/drawing/2014/main" id="{EA79C85D-460E-5540-98F3-AA885A875EC9}"/>
                </a:ext>
              </a:extLst>
            </p:cNvPr>
            <p:cNvSpPr/>
            <p:nvPr/>
          </p:nvSpPr>
          <p:spPr>
            <a:xfrm>
              <a:off x="1786556" y="3051759"/>
              <a:ext cx="2005677" cy="392557"/>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https://</a:t>
              </a:r>
              <a:r>
                <a:rPr lang="en-US" altLang="ja-JP" sz="1000" dirty="0" err="1">
                  <a:solidFill>
                    <a:schemeClr val="bg1"/>
                  </a:solidFill>
                  <a:latin typeface="DIN Alternate" panose="020B0500000000000000" pitchFamily="34" charset="0"/>
                  <a:ea typeface="Hiragino Kaku Gothic ProN W3" panose="020B0300000000000000" pitchFamily="34" charset="-128"/>
                </a:rPr>
                <a:t>form.run</a:t>
              </a:r>
              <a:r>
                <a:rPr lang="en-US" altLang="ja-JP" sz="1000" dirty="0">
                  <a:solidFill>
                    <a:schemeClr val="bg1"/>
                  </a:solidFill>
                  <a:latin typeface="DIN Alternate" panose="020B0500000000000000" pitchFamily="34" charset="0"/>
                  <a:ea typeface="Hiragino Kaku Gothic ProN W3" panose="020B0300000000000000" pitchFamily="34" charset="-128"/>
                </a:rPr>
                <a:t>/@break-examination</a:t>
              </a:r>
            </a:p>
          </p:txBody>
        </p:sp>
        <p:sp>
          <p:nvSpPr>
            <p:cNvPr id="20" name="正方形/長方形 19">
              <a:extLst>
                <a:ext uri="{FF2B5EF4-FFF2-40B4-BE49-F238E27FC236}">
                  <a16:creationId xmlns:a16="http://schemas.microsoft.com/office/drawing/2014/main" id="{4510F07A-2092-6345-BD42-73A8F79E5443}"/>
                </a:ext>
              </a:extLst>
            </p:cNvPr>
            <p:cNvSpPr/>
            <p:nvPr/>
          </p:nvSpPr>
          <p:spPr>
            <a:xfrm>
              <a:off x="3764170" y="1272057"/>
              <a:ext cx="2005677" cy="400110"/>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掲載期間開始日</a:t>
              </a:r>
              <a:r>
                <a:rPr lang="en-US" altLang="ja-JP" sz="1000" dirty="0">
                  <a:solidFill>
                    <a:schemeClr val="bg1"/>
                  </a:solidFill>
                  <a:latin typeface="DIN Alternate" panose="020B0500000000000000" pitchFamily="34" charset="0"/>
                  <a:ea typeface="Hiragino Kaku Gothic ProN W3" panose="020B0300000000000000" pitchFamily="34" charset="-128"/>
                </a:rPr>
                <a:t>10</a:t>
              </a:r>
              <a:r>
                <a:rPr lang="ja-JP" altLang="en-US" sz="1000">
                  <a:solidFill>
                    <a:schemeClr val="bg1"/>
                  </a:solidFill>
                  <a:latin typeface="DIN Alternate" panose="020B0500000000000000" pitchFamily="34" charset="0"/>
                  <a:ea typeface="Hiragino Kaku Gothic ProN W3" panose="020B0300000000000000" pitchFamily="34" charset="-128"/>
                </a:rPr>
                <a:t>営業日前</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（前々週月曜日 </a:t>
              </a:r>
              <a:r>
                <a:rPr lang="en-US" altLang="ja-JP" sz="1000" dirty="0">
                  <a:solidFill>
                    <a:schemeClr val="bg1"/>
                  </a:solidFill>
                  <a:latin typeface="DIN Alternate" panose="020B0500000000000000" pitchFamily="34" charset="0"/>
                  <a:ea typeface="Hiragino Kaku Gothic ProN W3" panose="020B0300000000000000" pitchFamily="34" charset="-128"/>
                </a:rPr>
                <a:t>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a:t>
              </a:r>
              <a:r>
                <a:rPr lang="ja-JP" altLang="en-US" sz="1000">
                  <a:solidFill>
                    <a:schemeClr val="bg1"/>
                  </a:solidFill>
                  <a:latin typeface="DIN Alternate" panose="020B0500000000000000" pitchFamily="34" charset="0"/>
                  <a:ea typeface="Hiragino Kaku Gothic ProN W3" panose="020B0300000000000000" pitchFamily="34" charset="-128"/>
                </a:rPr>
                <a:t>）</a:t>
              </a:r>
            </a:p>
          </p:txBody>
        </p:sp>
        <p:sp>
          <p:nvSpPr>
            <p:cNvPr id="23" name="正方形/長方形 22">
              <a:extLst>
                <a:ext uri="{FF2B5EF4-FFF2-40B4-BE49-F238E27FC236}">
                  <a16:creationId xmlns:a16="http://schemas.microsoft.com/office/drawing/2014/main" id="{C6697198-5C05-4544-8CD4-2E3B7BC06B7E}"/>
                </a:ext>
              </a:extLst>
            </p:cNvPr>
            <p:cNvSpPr/>
            <p:nvPr/>
          </p:nvSpPr>
          <p:spPr>
            <a:xfrm>
              <a:off x="3789959"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弊社より仮押え受領を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24" name="正方形/長方形 23">
              <a:extLst>
                <a:ext uri="{FF2B5EF4-FFF2-40B4-BE49-F238E27FC236}">
                  <a16:creationId xmlns:a16="http://schemas.microsoft.com/office/drawing/2014/main" id="{F6269EA3-4C85-0E4D-A3CB-3D7B8871EDC8}"/>
                </a:ext>
              </a:extLst>
            </p:cNvPr>
            <p:cNvSpPr/>
            <p:nvPr/>
          </p:nvSpPr>
          <p:spPr>
            <a:xfrm>
              <a:off x="4026845" y="3726958"/>
              <a:ext cx="1512894" cy="861774"/>
            </a:xfrm>
            <a:prstGeom prst="rect">
              <a:avLst/>
            </a:prstGeom>
          </p:spPr>
          <p:txBody>
            <a:bodyPr wrap="square">
              <a:spAutoFit/>
            </a:bodyPr>
            <a:lstStyle/>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広告メニュー名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掲載開始日及び終了日</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広告主名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商材名</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放映クリエイティブ</a:t>
              </a:r>
            </a:p>
          </p:txBody>
        </p:sp>
        <p:sp>
          <p:nvSpPr>
            <p:cNvPr id="25" name="正方形/長方形 24">
              <a:extLst>
                <a:ext uri="{FF2B5EF4-FFF2-40B4-BE49-F238E27FC236}">
                  <a16:creationId xmlns:a16="http://schemas.microsoft.com/office/drawing/2014/main" id="{1AD3847A-551B-B143-9868-8D835C54FD35}"/>
                </a:ext>
              </a:extLst>
            </p:cNvPr>
            <p:cNvSpPr/>
            <p:nvPr/>
          </p:nvSpPr>
          <p:spPr>
            <a:xfrm>
              <a:off x="3756411" y="3127250"/>
              <a:ext cx="2005677" cy="241573"/>
            </a:xfrm>
            <a:prstGeom prst="rect">
              <a:avLst/>
            </a:prstGeom>
          </p:spPr>
          <p:txBody>
            <a:bodyPr wrap="square">
              <a:spAutoFit/>
            </a:bodyPr>
            <a:lstStyle/>
            <a:p>
              <a:pPr algn="ctr" fontAlgn="ctr"/>
              <a:r>
                <a:rPr lang="en" altLang="ja-JP" sz="1000" u="none" strike="noStrike" dirty="0">
                  <a:solidFill>
                    <a:schemeClr val="bg1"/>
                  </a:solidFill>
                  <a:effectLst/>
                  <a:latin typeface="DIN Alternate" panose="020B0500000000000000" pitchFamily="34" charset="0"/>
                  <a:ea typeface="Hiragino Sans W5" panose="020B0400000000000000" pitchFamily="34" charset="-128"/>
                  <a:hlinkClick r:id="rId5">
                    <a:extLst>
                      <a:ext uri="{A12FA001-AC4F-418D-AE19-62706E023703}">
                        <ahyp:hlinkClr xmlns:ahyp="http://schemas.microsoft.com/office/drawing/2018/hyperlinkcolor" val="tx"/>
                      </a:ext>
                    </a:extLst>
                  </a:hlinkClick>
                </a:rPr>
                <a:t>https://form.run/@break-order</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sp>
          <p:nvSpPr>
            <p:cNvPr id="26" name="正方形/長方形 25">
              <a:extLst>
                <a:ext uri="{FF2B5EF4-FFF2-40B4-BE49-F238E27FC236}">
                  <a16:creationId xmlns:a16="http://schemas.microsoft.com/office/drawing/2014/main" id="{5A979D4A-B9EB-0941-969A-AE3B57AC5867}"/>
                </a:ext>
              </a:extLst>
            </p:cNvPr>
            <p:cNvSpPr/>
            <p:nvPr/>
          </p:nvSpPr>
          <p:spPr>
            <a:xfrm>
              <a:off x="5856943" y="1335916"/>
              <a:ext cx="2005677" cy="246221"/>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仮押え後</a:t>
              </a:r>
              <a:r>
                <a:rPr lang="en-US" altLang="ja-JP" sz="1000" dirty="0">
                  <a:solidFill>
                    <a:schemeClr val="bg1"/>
                  </a:solidFill>
                  <a:latin typeface="DIN Alternate" panose="020B0500000000000000" pitchFamily="34" charset="0"/>
                  <a:ea typeface="Hiragino Kaku Gothic ProN W3" panose="020B0300000000000000" pitchFamily="34" charset="-128"/>
                </a:rPr>
                <a:t>3</a:t>
              </a:r>
              <a:r>
                <a:rPr lang="ja-JP" altLang="en-US" sz="1000">
                  <a:solidFill>
                    <a:schemeClr val="bg1"/>
                  </a:solidFill>
                  <a:latin typeface="DIN Alternate" panose="020B0500000000000000" pitchFamily="34" charset="0"/>
                  <a:ea typeface="Hiragino Kaku Gothic ProN W3" panose="020B0300000000000000" pitchFamily="34" charset="-128"/>
                </a:rPr>
                <a:t>日営業日以内</a:t>
              </a:r>
            </a:p>
          </p:txBody>
        </p:sp>
        <p:sp>
          <p:nvSpPr>
            <p:cNvPr id="27" name="正方形/長方形 26">
              <a:extLst>
                <a:ext uri="{FF2B5EF4-FFF2-40B4-BE49-F238E27FC236}">
                  <a16:creationId xmlns:a16="http://schemas.microsoft.com/office/drawing/2014/main" id="{B2C673FA-B812-C746-AA91-C564504DC0FE}"/>
                </a:ext>
              </a:extLst>
            </p:cNvPr>
            <p:cNvSpPr/>
            <p:nvPr/>
          </p:nvSpPr>
          <p:spPr>
            <a:xfrm>
              <a:off x="5846987"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弊社より審査結果を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28" name="正方形/長方形 27">
              <a:extLst>
                <a:ext uri="{FF2B5EF4-FFF2-40B4-BE49-F238E27FC236}">
                  <a16:creationId xmlns:a16="http://schemas.microsoft.com/office/drawing/2014/main" id="{A659AA93-4653-EC46-B248-91B519ACAA69}"/>
                </a:ext>
              </a:extLst>
            </p:cNvPr>
            <p:cNvSpPr/>
            <p:nvPr/>
          </p:nvSpPr>
          <p:spPr>
            <a:xfrm>
              <a:off x="6154621" y="3884014"/>
              <a:ext cx="1512894" cy="323165"/>
            </a:xfrm>
            <a:prstGeom prst="rect">
              <a:avLst/>
            </a:prstGeom>
          </p:spPr>
          <p:txBody>
            <a:bodyPr wrap="square">
              <a:spAutoFit/>
            </a:bodyPr>
            <a:lstStyle/>
            <a:p>
              <a:pPr fontAlgn="ctr">
                <a:lnSpc>
                  <a:spcPct val="150000"/>
                </a:lnSpc>
              </a:pPr>
              <a:r>
                <a:rPr lang="ja-JP" altLang="en-US" sz="1000">
                  <a:solidFill>
                    <a:schemeClr val="bg1"/>
                  </a:solidFill>
                  <a:latin typeface="DIN Alternate" panose="020B0500000000000000" pitchFamily="34" charset="0"/>
                  <a:ea typeface="Hiragino Kaku Gothic ProN W3" panose="020B0300000000000000" pitchFamily="34" charset="-128"/>
                </a:rPr>
                <a:t>クリエイティブ素材</a:t>
              </a:r>
              <a:endParaRPr lang="ja-JP" altLang="en-US" sz="1000" dirty="0">
                <a:solidFill>
                  <a:schemeClr val="bg1"/>
                </a:solidFill>
                <a:latin typeface="DIN Alternate" panose="020B0500000000000000" pitchFamily="34" charset="0"/>
                <a:ea typeface="Hiragino Kaku Gothic ProN W3" panose="020B0300000000000000" pitchFamily="34" charset="-128"/>
              </a:endParaRPr>
            </a:p>
          </p:txBody>
        </p:sp>
        <p:sp>
          <p:nvSpPr>
            <p:cNvPr id="29" name="正方形/長方形 28">
              <a:extLst>
                <a:ext uri="{FF2B5EF4-FFF2-40B4-BE49-F238E27FC236}">
                  <a16:creationId xmlns:a16="http://schemas.microsoft.com/office/drawing/2014/main" id="{F9B21A62-B4EC-324A-A789-8DE64749D087}"/>
                </a:ext>
              </a:extLst>
            </p:cNvPr>
            <p:cNvSpPr/>
            <p:nvPr/>
          </p:nvSpPr>
          <p:spPr>
            <a:xfrm>
              <a:off x="5833951" y="3051759"/>
              <a:ext cx="2005677" cy="392557"/>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https://</a:t>
              </a:r>
              <a:r>
                <a:rPr lang="en-US" altLang="ja-JP" sz="1000" dirty="0" err="1">
                  <a:solidFill>
                    <a:schemeClr val="bg1"/>
                  </a:solidFill>
                  <a:latin typeface="DIN Alternate" panose="020B0500000000000000" pitchFamily="34" charset="0"/>
                  <a:ea typeface="Hiragino Kaku Gothic ProN W3" panose="020B0300000000000000" pitchFamily="34" charset="-128"/>
                </a:rPr>
                <a:t>form.run</a:t>
              </a:r>
              <a:r>
                <a:rPr lang="en-US" altLang="ja-JP" sz="1000" dirty="0">
                  <a:solidFill>
                    <a:schemeClr val="bg1"/>
                  </a:solidFill>
                  <a:latin typeface="DIN Alternate" panose="020B0500000000000000" pitchFamily="34" charset="0"/>
                  <a:ea typeface="Hiragino Kaku Gothic ProN W3" panose="020B0300000000000000" pitchFamily="34" charset="-128"/>
                </a:rPr>
                <a:t>/@break-examination</a:t>
              </a:r>
            </a:p>
          </p:txBody>
        </p:sp>
        <p:sp>
          <p:nvSpPr>
            <p:cNvPr id="30" name="正方形/長方形 29">
              <a:extLst>
                <a:ext uri="{FF2B5EF4-FFF2-40B4-BE49-F238E27FC236}">
                  <a16:creationId xmlns:a16="http://schemas.microsoft.com/office/drawing/2014/main" id="{276E6060-E136-EA4C-BEF7-B924F0935913}"/>
                </a:ext>
              </a:extLst>
            </p:cNvPr>
            <p:cNvSpPr/>
            <p:nvPr/>
          </p:nvSpPr>
          <p:spPr>
            <a:xfrm>
              <a:off x="7989852" y="1262159"/>
              <a:ext cx="2005677" cy="392557"/>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仮押え後</a:t>
              </a:r>
              <a:r>
                <a:rPr lang="en-US" altLang="ja-JP" sz="1000" dirty="0">
                  <a:solidFill>
                    <a:schemeClr val="bg1"/>
                  </a:solidFill>
                  <a:latin typeface="DIN Alternate" panose="020B0500000000000000" pitchFamily="34" charset="0"/>
                  <a:ea typeface="Hiragino Kaku Gothic ProN W3" panose="020B0300000000000000" pitchFamily="34" charset="-128"/>
                </a:rPr>
                <a:t>5</a:t>
              </a:r>
              <a:r>
                <a:rPr lang="ja-JP" altLang="en-US" sz="1000">
                  <a:solidFill>
                    <a:schemeClr val="bg1"/>
                  </a:solidFill>
                  <a:latin typeface="DIN Alternate" panose="020B0500000000000000" pitchFamily="34" charset="0"/>
                  <a:ea typeface="Hiragino Kaku Gothic ProN W3" panose="020B0300000000000000" pitchFamily="34" charset="-128"/>
                </a:rPr>
                <a:t>営業日以内</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（前々週木曜日 </a:t>
              </a:r>
              <a:r>
                <a:rPr lang="en-US" altLang="ja-JP" sz="1000" dirty="0">
                  <a:solidFill>
                    <a:schemeClr val="bg1"/>
                  </a:solidFill>
                  <a:latin typeface="DIN Alternate" panose="020B0500000000000000" pitchFamily="34" charset="0"/>
                  <a:ea typeface="Hiragino Kaku Gothic ProN W3" panose="020B0300000000000000" pitchFamily="34" charset="-128"/>
                </a:rPr>
                <a:t>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a:t>
              </a:r>
              <a:r>
                <a:rPr lang="ja-JP" altLang="en-US" sz="1000">
                  <a:solidFill>
                    <a:schemeClr val="bg1"/>
                  </a:solidFill>
                  <a:latin typeface="DIN Alternate" panose="020B0500000000000000" pitchFamily="34" charset="0"/>
                  <a:ea typeface="Hiragino Kaku Gothic ProN W3" panose="020B0300000000000000" pitchFamily="34" charset="-128"/>
                </a:rPr>
                <a:t>）</a:t>
              </a:r>
            </a:p>
          </p:txBody>
        </p:sp>
        <p:sp>
          <p:nvSpPr>
            <p:cNvPr id="31" name="正方形/長方形 30">
              <a:extLst>
                <a:ext uri="{FF2B5EF4-FFF2-40B4-BE49-F238E27FC236}">
                  <a16:creationId xmlns:a16="http://schemas.microsoft.com/office/drawing/2014/main" id="{5DAFE339-CA0B-C242-91FF-B9A1F5DAF5A4}"/>
                </a:ext>
              </a:extLst>
            </p:cNvPr>
            <p:cNvSpPr/>
            <p:nvPr/>
          </p:nvSpPr>
          <p:spPr>
            <a:xfrm>
              <a:off x="7979377"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弊社より申込受領を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32" name="正方形/長方形 31">
              <a:extLst>
                <a:ext uri="{FF2B5EF4-FFF2-40B4-BE49-F238E27FC236}">
                  <a16:creationId xmlns:a16="http://schemas.microsoft.com/office/drawing/2014/main" id="{37D364E8-6252-CF49-8CF6-A6509C291645}"/>
                </a:ext>
              </a:extLst>
            </p:cNvPr>
            <p:cNvSpPr/>
            <p:nvPr/>
          </p:nvSpPr>
          <p:spPr>
            <a:xfrm>
              <a:off x="7942951" y="3127250"/>
              <a:ext cx="2005677" cy="241573"/>
            </a:xfrm>
            <a:prstGeom prst="rect">
              <a:avLst/>
            </a:prstGeom>
          </p:spPr>
          <p:txBody>
            <a:bodyPr wrap="square">
              <a:spAutoFit/>
            </a:bodyPr>
            <a:lstStyle/>
            <a:p>
              <a:pPr algn="ctr" fontAlgn="ctr"/>
              <a:r>
                <a:rPr lang="en" altLang="ja-JP" sz="1000" u="none" strike="noStrike" dirty="0">
                  <a:solidFill>
                    <a:schemeClr val="bg1"/>
                  </a:solidFill>
                  <a:effectLst/>
                  <a:latin typeface="DIN Alternate" panose="020B0500000000000000" pitchFamily="34" charset="0"/>
                  <a:ea typeface="Hiragino Sans W5" panose="020B0400000000000000" pitchFamily="34" charset="-128"/>
                  <a:hlinkClick r:id="rId5">
                    <a:extLst>
                      <a:ext uri="{A12FA001-AC4F-418D-AE19-62706E023703}">
                        <ahyp:hlinkClr xmlns:ahyp="http://schemas.microsoft.com/office/drawing/2018/hyperlinkcolor" val="tx"/>
                      </a:ext>
                    </a:extLst>
                  </a:hlinkClick>
                </a:rPr>
                <a:t>https://form.run/@break-order</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sp>
          <p:nvSpPr>
            <p:cNvPr id="33" name="正方形/長方形 32">
              <a:extLst>
                <a:ext uri="{FF2B5EF4-FFF2-40B4-BE49-F238E27FC236}">
                  <a16:creationId xmlns:a16="http://schemas.microsoft.com/office/drawing/2014/main" id="{5E52457C-F9C9-AC48-8DA4-DC914D83D616}"/>
                </a:ext>
              </a:extLst>
            </p:cNvPr>
            <p:cNvSpPr/>
            <p:nvPr/>
          </p:nvSpPr>
          <p:spPr>
            <a:xfrm>
              <a:off x="9801715" y="1258972"/>
              <a:ext cx="2005677" cy="400110"/>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a:t>
              </a:r>
              <a:r>
                <a:rPr lang="en-US" altLang="ja-JP" sz="1000" dirty="0">
                  <a:solidFill>
                    <a:schemeClr val="bg1"/>
                  </a:solidFill>
                  <a:latin typeface="DIN Alternate" panose="020B0500000000000000" pitchFamily="34" charset="0"/>
                  <a:ea typeface="Hiragino Kaku Gothic ProN W3" panose="020B0300000000000000" pitchFamily="34" charset="-128"/>
                </a:rPr>
                <a:t>7</a:t>
              </a:r>
              <a:r>
                <a:rPr lang="ja-JP" altLang="en-US" sz="1000">
                  <a:solidFill>
                    <a:schemeClr val="bg1"/>
                  </a:solidFill>
                  <a:latin typeface="DIN Alternate" panose="020B0500000000000000" pitchFamily="34" charset="0"/>
                  <a:ea typeface="Hiragino Kaku Gothic ProN W3" panose="020B0300000000000000" pitchFamily="34" charset="-128"/>
                </a:rPr>
                <a:t>営業日以内</a:t>
              </a:r>
            </a:p>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（前々週木曜日 </a:t>
              </a:r>
              <a:r>
                <a:rPr lang="en-US" altLang="ja-JP" sz="1000" dirty="0">
                  <a:solidFill>
                    <a:schemeClr val="bg1"/>
                  </a:solidFill>
                  <a:latin typeface="DIN Alternate" panose="020B0500000000000000" pitchFamily="34" charset="0"/>
                  <a:ea typeface="Hiragino Kaku Gothic ProN W3" panose="020B0300000000000000" pitchFamily="34" charset="-128"/>
                </a:rPr>
                <a:t>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a:t>
              </a:r>
              <a:r>
                <a:rPr lang="ja-JP" altLang="en-US" sz="1000">
                  <a:solidFill>
                    <a:schemeClr val="bg1"/>
                  </a:solidFill>
                  <a:latin typeface="DIN Alternate" panose="020B0500000000000000" pitchFamily="34" charset="0"/>
                  <a:ea typeface="Hiragino Kaku Gothic ProN W3" panose="020B0300000000000000" pitchFamily="34" charset="-128"/>
                </a:rPr>
                <a:t>）</a:t>
              </a:r>
            </a:p>
          </p:txBody>
        </p:sp>
        <p:sp>
          <p:nvSpPr>
            <p:cNvPr id="34" name="正方形/長方形 33">
              <a:extLst>
                <a:ext uri="{FF2B5EF4-FFF2-40B4-BE49-F238E27FC236}">
                  <a16:creationId xmlns:a16="http://schemas.microsoft.com/office/drawing/2014/main" id="{D8F14BF7-8F4A-D74E-9FD7-62B814347A04}"/>
                </a:ext>
              </a:extLst>
            </p:cNvPr>
            <p:cNvSpPr/>
            <p:nvPr/>
          </p:nvSpPr>
          <p:spPr>
            <a:xfrm>
              <a:off x="9916454"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弊社より入稿受領を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35" name="正方形/長方形 34">
              <a:extLst>
                <a:ext uri="{FF2B5EF4-FFF2-40B4-BE49-F238E27FC236}">
                  <a16:creationId xmlns:a16="http://schemas.microsoft.com/office/drawing/2014/main" id="{E2D54205-BC14-7242-BB48-75402EEA8638}"/>
                </a:ext>
              </a:extLst>
            </p:cNvPr>
            <p:cNvSpPr/>
            <p:nvPr/>
          </p:nvSpPr>
          <p:spPr>
            <a:xfrm>
              <a:off x="10177464" y="3939543"/>
              <a:ext cx="1385254" cy="212108"/>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クリエイティブ素材</a:t>
              </a:r>
            </a:p>
          </p:txBody>
        </p:sp>
        <p:cxnSp>
          <p:nvCxnSpPr>
            <p:cNvPr id="36" name="直線コネクタ 35">
              <a:extLst>
                <a:ext uri="{FF2B5EF4-FFF2-40B4-BE49-F238E27FC236}">
                  <a16:creationId xmlns:a16="http://schemas.microsoft.com/office/drawing/2014/main" id="{438DF069-CEB5-F34D-9154-9807128E8298}"/>
                </a:ext>
              </a:extLst>
            </p:cNvPr>
            <p:cNvCxnSpPr>
              <a:cxnSpLocks/>
            </p:cNvCxnSpPr>
            <p:nvPr/>
          </p:nvCxnSpPr>
          <p:spPr>
            <a:xfrm>
              <a:off x="1809548" y="527465"/>
              <a:ext cx="0" cy="477502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475A39FB-0234-0A40-987B-9264EF6DD41A}"/>
                </a:ext>
              </a:extLst>
            </p:cNvPr>
            <p:cNvCxnSpPr>
              <a:cxnSpLocks/>
            </p:cNvCxnSpPr>
            <p:nvPr/>
          </p:nvCxnSpPr>
          <p:spPr>
            <a:xfrm>
              <a:off x="3763559" y="515781"/>
              <a:ext cx="0" cy="478671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5533D1CB-B3BC-0749-BC0B-1C1994A56BF9}"/>
                </a:ext>
              </a:extLst>
            </p:cNvPr>
            <p:cNvCxnSpPr>
              <a:cxnSpLocks/>
            </p:cNvCxnSpPr>
            <p:nvPr/>
          </p:nvCxnSpPr>
          <p:spPr>
            <a:xfrm>
              <a:off x="5744759" y="527465"/>
              <a:ext cx="0" cy="477502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8F3D7410-D827-4641-80DB-041AEE7647B4}"/>
                </a:ext>
              </a:extLst>
            </p:cNvPr>
            <p:cNvCxnSpPr>
              <a:cxnSpLocks/>
            </p:cNvCxnSpPr>
            <p:nvPr/>
          </p:nvCxnSpPr>
          <p:spPr>
            <a:xfrm>
              <a:off x="7974933" y="527465"/>
              <a:ext cx="0" cy="477502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1A6C1D46-2C9A-0444-AC88-931214811F49}"/>
                </a:ext>
              </a:extLst>
            </p:cNvPr>
            <p:cNvCxnSpPr>
              <a:cxnSpLocks/>
            </p:cNvCxnSpPr>
            <p:nvPr/>
          </p:nvCxnSpPr>
          <p:spPr>
            <a:xfrm>
              <a:off x="9908433" y="544245"/>
              <a:ext cx="0" cy="475824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78BF2C2C-3AC2-0244-B154-734DD89F7102}"/>
                </a:ext>
              </a:extLst>
            </p:cNvPr>
            <p:cNvSpPr/>
            <p:nvPr/>
          </p:nvSpPr>
          <p:spPr>
            <a:xfrm>
              <a:off x="414493" y="527465"/>
              <a:ext cx="11389868" cy="477502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cxnSp>
          <p:nvCxnSpPr>
            <p:cNvPr id="42" name="直線コネクタ 41">
              <a:extLst>
                <a:ext uri="{FF2B5EF4-FFF2-40B4-BE49-F238E27FC236}">
                  <a16:creationId xmlns:a16="http://schemas.microsoft.com/office/drawing/2014/main" id="{C3D39FB1-7377-FB4F-94F8-88278994E350}"/>
                </a:ext>
              </a:extLst>
            </p:cNvPr>
            <p:cNvCxnSpPr>
              <a:cxnSpLocks/>
            </p:cNvCxnSpPr>
            <p:nvPr/>
          </p:nvCxnSpPr>
          <p:spPr>
            <a:xfrm flipH="1">
              <a:off x="414494" y="1834474"/>
              <a:ext cx="1138986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23FE051D-F357-914A-AC9C-DB3E865D279C}"/>
                </a:ext>
              </a:extLst>
            </p:cNvPr>
            <p:cNvCxnSpPr>
              <a:cxnSpLocks/>
            </p:cNvCxnSpPr>
            <p:nvPr/>
          </p:nvCxnSpPr>
          <p:spPr>
            <a:xfrm flipH="1">
              <a:off x="414494" y="2845127"/>
              <a:ext cx="1138986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4FFACE9B-5891-D940-A2E6-E8CC235CBE2E}"/>
                </a:ext>
              </a:extLst>
            </p:cNvPr>
            <p:cNvCxnSpPr>
              <a:cxnSpLocks/>
            </p:cNvCxnSpPr>
            <p:nvPr/>
          </p:nvCxnSpPr>
          <p:spPr>
            <a:xfrm flipH="1">
              <a:off x="414494" y="3637267"/>
              <a:ext cx="1138986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C8001356-4705-724A-91DE-D9ABEB78EB48}"/>
                </a:ext>
              </a:extLst>
            </p:cNvPr>
            <p:cNvSpPr/>
            <p:nvPr/>
          </p:nvSpPr>
          <p:spPr>
            <a:xfrm>
              <a:off x="9853979" y="3127250"/>
              <a:ext cx="2005677" cy="241573"/>
            </a:xfrm>
            <a:prstGeom prst="rect">
              <a:avLst/>
            </a:prstGeom>
          </p:spPr>
          <p:txBody>
            <a:bodyPr wrap="square">
              <a:spAutoFit/>
            </a:bodyPr>
            <a:lstStyle/>
            <a:p>
              <a:pPr algn="ctr" fontAlgn="ctr"/>
              <a:r>
                <a:rPr lang="en" altLang="ja-JP" sz="1000" u="sng" dirty="0">
                  <a:solidFill>
                    <a:schemeClr val="bg1"/>
                  </a:solidFill>
                  <a:effectLst/>
                  <a:latin typeface="DIN Alternate" panose="020B0500000000000000" pitchFamily="34" charset="0"/>
                  <a:ea typeface="Hiragino Sans W5" panose="020B0400000000000000" pitchFamily="34" charset="-128"/>
                  <a:hlinkClick r:id="rId6">
                    <a:extLst>
                      <a:ext uri="{A12FA001-AC4F-418D-AE19-62706E023703}">
                        <ahyp:hlinkClr xmlns:ahyp="http://schemas.microsoft.com/office/drawing/2018/hyperlinkcolor" val="tx"/>
                      </a:ext>
                    </a:extLst>
                  </a:hlinkClick>
                </a:rPr>
                <a:t>https://form.run/@break-submit</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grpSp>
      <p:sp>
        <p:nvSpPr>
          <p:cNvPr id="48" name="テキスト ボックス 47">
            <a:extLst>
              <a:ext uri="{FF2B5EF4-FFF2-40B4-BE49-F238E27FC236}">
                <a16:creationId xmlns:a16="http://schemas.microsoft.com/office/drawing/2014/main" id="{84DA7221-F21C-7441-88E6-BC17C5908324}"/>
              </a:ext>
            </a:extLst>
          </p:cNvPr>
          <p:cNvSpPr txBox="1"/>
          <p:nvPr/>
        </p:nvSpPr>
        <p:spPr>
          <a:xfrm>
            <a:off x="702512" y="161966"/>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HOW TO APPLY</a:t>
            </a:r>
          </a:p>
        </p:txBody>
      </p:sp>
      <p:sp>
        <p:nvSpPr>
          <p:cNvPr id="49" name="テキスト ボックス 48">
            <a:extLst>
              <a:ext uri="{FF2B5EF4-FFF2-40B4-BE49-F238E27FC236}">
                <a16:creationId xmlns:a16="http://schemas.microsoft.com/office/drawing/2014/main" id="{F82D877A-B77B-944E-B064-5796433AA60C}"/>
              </a:ext>
            </a:extLst>
          </p:cNvPr>
          <p:cNvSpPr txBox="1"/>
          <p:nvPr/>
        </p:nvSpPr>
        <p:spPr>
          <a:xfrm>
            <a:off x="702512" y="599979"/>
            <a:ext cx="4695295"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申し込み方法</a:t>
            </a:r>
            <a:endParaRPr lang="en-US" altLang="ja-JP" dirty="0">
              <a:solidFill>
                <a:schemeClr val="bg1"/>
              </a:solidFill>
              <a:latin typeface="Hiragino Kaku Gothic ProN W3" panose="020B0300000000000000" pitchFamily="34" charset="-128"/>
              <a:ea typeface="Hiragino Kaku Gothic ProN W3" panose="020B0300000000000000" pitchFamily="34" charset="-128"/>
            </a:endParaRPr>
          </a:p>
        </p:txBody>
      </p:sp>
      <p:sp>
        <p:nvSpPr>
          <p:cNvPr id="46" name="正方形/長方形 45">
            <a:extLst>
              <a:ext uri="{FF2B5EF4-FFF2-40B4-BE49-F238E27FC236}">
                <a16:creationId xmlns:a16="http://schemas.microsoft.com/office/drawing/2014/main" id="{4FFCB627-F649-3846-B9C9-9546D0DE2FED}"/>
              </a:ext>
            </a:extLst>
          </p:cNvPr>
          <p:cNvSpPr/>
          <p:nvPr/>
        </p:nvSpPr>
        <p:spPr>
          <a:xfrm>
            <a:off x="8342023" y="4469350"/>
            <a:ext cx="1485687" cy="861774"/>
          </a:xfrm>
          <a:prstGeom prst="rect">
            <a:avLst/>
          </a:prstGeom>
        </p:spPr>
        <p:txBody>
          <a:bodyPr wrap="square">
            <a:spAutoFit/>
          </a:bodyPr>
          <a:lstStyle/>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広告メニュー名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掲載開始日及び終了日</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広告主名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商材名</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申込金額</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sp>
        <p:nvSpPr>
          <p:cNvPr id="50" name="正方形/長方形 49">
            <a:extLst>
              <a:ext uri="{FF2B5EF4-FFF2-40B4-BE49-F238E27FC236}">
                <a16:creationId xmlns:a16="http://schemas.microsoft.com/office/drawing/2014/main" id="{B6B8AD16-58AE-744D-A4D6-97C99D877BBC}"/>
              </a:ext>
            </a:extLst>
          </p:cNvPr>
          <p:cNvSpPr/>
          <p:nvPr/>
        </p:nvSpPr>
        <p:spPr>
          <a:xfrm>
            <a:off x="590431" y="6163892"/>
            <a:ext cx="7366119" cy="338554"/>
          </a:xfrm>
          <a:prstGeom prst="rect">
            <a:avLst/>
          </a:prstGeom>
        </p:spPr>
        <p:txBody>
          <a:bodyPr wrap="none">
            <a:spAutoFit/>
          </a:bodyPr>
          <a:lstStyle/>
          <a:p>
            <a:r>
              <a:rPr lang="en-US" altLang="ja-JP" sz="800" dirty="0">
                <a:solidFill>
                  <a:srgbClr val="FFFFFF"/>
                </a:solidFill>
                <a:latin typeface="Hiragino Sans W2" panose="020B0400000000000000" pitchFamily="34" charset="-128"/>
                <a:ea typeface="Hiragino Sans W2" panose="020B0400000000000000" pitchFamily="34" charset="-128"/>
              </a:rPr>
              <a:t>※</a:t>
            </a:r>
            <a:r>
              <a:rPr lang="ja-JP" altLang="en-US" sz="800">
                <a:solidFill>
                  <a:srgbClr val="FFFFFF"/>
                </a:solidFill>
                <a:latin typeface="Hiragino Sans W2" panose="020B0400000000000000" pitchFamily="34" charset="-128"/>
                <a:ea typeface="Hiragino Sans W2" panose="020B0400000000000000" pitchFamily="34" charset="-128"/>
              </a:rPr>
              <a:t>　お申込後に、各ビルへの審査を実施いたします。競合等の理由から一部ビルにおいて放映不可となる可能性もございますので、予めご了承ください。</a:t>
            </a:r>
            <a:endParaRPr lang="en-US" altLang="ja-JP" sz="800" dirty="0">
              <a:solidFill>
                <a:srgbClr val="FFFFFF"/>
              </a:solidFill>
              <a:latin typeface="Hiragino Sans W2" panose="020B0400000000000000" pitchFamily="34" charset="-128"/>
              <a:ea typeface="Hiragino Sans W2" panose="020B0400000000000000" pitchFamily="34" charset="-128"/>
            </a:endParaRPr>
          </a:p>
          <a:p>
            <a:r>
              <a:rPr lang="en-US" altLang="ja-JP" sz="800" dirty="0">
                <a:solidFill>
                  <a:srgbClr val="FFFFFF"/>
                </a:solidFill>
                <a:latin typeface="Hiragino Sans W2" panose="020B0400000000000000" pitchFamily="34" charset="-128"/>
                <a:ea typeface="Hiragino Sans W2" panose="020B0400000000000000" pitchFamily="34" charset="-128"/>
              </a:rPr>
              <a:t>※</a:t>
            </a:r>
            <a:r>
              <a:rPr lang="ja-JP" altLang="en-US" sz="800">
                <a:solidFill>
                  <a:srgbClr val="FFFFFF"/>
                </a:solidFill>
                <a:latin typeface="Hiragino Sans W2" panose="020B0400000000000000" pitchFamily="34" charset="-128"/>
                <a:ea typeface="Hiragino Sans W2" panose="020B0400000000000000" pitchFamily="34" charset="-128"/>
              </a:rPr>
              <a:t>　クリエイティブの差し替えは、</a:t>
            </a:r>
            <a:r>
              <a:rPr lang="en-US" altLang="ja-JP" sz="800" dirty="0">
                <a:solidFill>
                  <a:srgbClr val="FFFFFF"/>
                </a:solidFill>
                <a:latin typeface="Hiragino Sans W2" panose="020B0400000000000000" pitchFamily="34" charset="-128"/>
                <a:ea typeface="Hiragino Sans W2" panose="020B0400000000000000" pitchFamily="34" charset="-128"/>
              </a:rPr>
              <a:t>1</a:t>
            </a:r>
            <a:r>
              <a:rPr lang="ja-JP" altLang="en-US" sz="800">
                <a:solidFill>
                  <a:srgbClr val="FFFFFF"/>
                </a:solidFill>
                <a:latin typeface="Hiragino Sans W2" panose="020B0400000000000000" pitchFamily="34" charset="-128"/>
                <a:ea typeface="Hiragino Sans W2" panose="020B0400000000000000" pitchFamily="34" charset="-128"/>
              </a:rPr>
              <a:t>週間のうち</a:t>
            </a:r>
            <a:r>
              <a:rPr lang="en-US" altLang="ja-JP" sz="800" dirty="0">
                <a:solidFill>
                  <a:srgbClr val="FFFFFF"/>
                </a:solidFill>
                <a:latin typeface="Hiragino Sans W2" panose="020B0400000000000000" pitchFamily="34" charset="-128"/>
                <a:ea typeface="Hiragino Sans W2" panose="020B0400000000000000" pitchFamily="34" charset="-128"/>
              </a:rPr>
              <a:t>1</a:t>
            </a:r>
            <a:r>
              <a:rPr lang="ja-JP" altLang="en-US" sz="800">
                <a:solidFill>
                  <a:srgbClr val="FFFFFF"/>
                </a:solidFill>
                <a:latin typeface="Hiragino Sans W2" panose="020B0400000000000000" pitchFamily="34" charset="-128"/>
                <a:ea typeface="Hiragino Sans W2" panose="020B0400000000000000" pitchFamily="34" charset="-128"/>
              </a:rPr>
              <a:t>回まで可能です。入稿期日までにご入稿をお願いいたします。</a:t>
            </a:r>
          </a:p>
        </p:txBody>
      </p:sp>
      <p:sp>
        <p:nvSpPr>
          <p:cNvPr id="4" name="スライド番号プレースホルダ 3">
            <a:extLst>
              <a:ext uri="{FF2B5EF4-FFF2-40B4-BE49-F238E27FC236}">
                <a16:creationId xmlns:a16="http://schemas.microsoft.com/office/drawing/2014/main" id="{2F17BD29-1901-984D-DCE3-734FBDDCF6E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44</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6" name="正方形/長方形 5">
            <a:extLst>
              <a:ext uri="{FF2B5EF4-FFF2-40B4-BE49-F238E27FC236}">
                <a16:creationId xmlns:a16="http://schemas.microsoft.com/office/drawing/2014/main" id="{68DABB67-DF20-F53C-AA9A-95B6D45AE5A6}"/>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8361856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AB1682C-BACC-E149-B756-935CF845AEC2}"/>
              </a:ext>
            </a:extLst>
          </p:cNvPr>
          <p:cNvPicPr>
            <a:picLocks noChangeAspect="1"/>
          </p:cNvPicPr>
          <p:nvPr/>
        </p:nvPicPr>
        <p:blipFill>
          <a:blip r:embed="rId2"/>
          <a:stretch>
            <a:fillRect/>
          </a:stretch>
        </p:blipFill>
        <p:spPr>
          <a:xfrm>
            <a:off x="0" y="0"/>
            <a:ext cx="12192000" cy="6858000"/>
          </a:xfrm>
          <a:prstGeom prst="rect">
            <a:avLst/>
          </a:prstGeom>
        </p:spPr>
      </p:pic>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1" name="テキスト ボックス 10">
            <a:extLst>
              <a:ext uri="{FF2B5EF4-FFF2-40B4-BE49-F238E27FC236}">
                <a16:creationId xmlns:a16="http://schemas.microsoft.com/office/drawing/2014/main" id="{647090FD-1652-E040-893B-103B3F84D211}"/>
              </a:ext>
            </a:extLst>
          </p:cNvPr>
          <p:cNvSpPr txBox="1"/>
          <p:nvPr/>
        </p:nvSpPr>
        <p:spPr>
          <a:xfrm>
            <a:off x="697324" y="161966"/>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REGULATION</a:t>
            </a:r>
          </a:p>
        </p:txBody>
      </p:sp>
      <p:sp>
        <p:nvSpPr>
          <p:cNvPr id="28" name="テキスト ボックス 27">
            <a:extLst>
              <a:ext uri="{FF2B5EF4-FFF2-40B4-BE49-F238E27FC236}">
                <a16:creationId xmlns:a16="http://schemas.microsoft.com/office/drawing/2014/main" id="{76AF870D-EF7C-684C-9F46-2FD2E7A927CC}"/>
              </a:ext>
            </a:extLst>
          </p:cNvPr>
          <p:cNvSpPr txBox="1"/>
          <p:nvPr/>
        </p:nvSpPr>
        <p:spPr>
          <a:xfrm>
            <a:off x="697324" y="599979"/>
            <a:ext cx="1515792"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入稿規定</a:t>
            </a:r>
            <a:endParaRPr lang="en-US" altLang="ja-JP" dirty="0">
              <a:solidFill>
                <a:schemeClr val="bg1"/>
              </a:solidFill>
              <a:latin typeface="Hiragino Kaku Gothic ProN W3" panose="020B0300000000000000" pitchFamily="34" charset="-128"/>
              <a:ea typeface="Hiragino Kaku Gothic ProN W3" panose="020B0300000000000000" pitchFamily="34" charset="-128"/>
            </a:endParaRPr>
          </a:p>
        </p:txBody>
      </p:sp>
      <p:cxnSp>
        <p:nvCxnSpPr>
          <p:cNvPr id="54" name="直線コネクタ 53">
            <a:extLst>
              <a:ext uri="{FF2B5EF4-FFF2-40B4-BE49-F238E27FC236}">
                <a16:creationId xmlns:a16="http://schemas.microsoft.com/office/drawing/2014/main" id="{F6FDD9D1-A6D0-CA4E-BC40-32F07AE0A5A9}"/>
              </a:ext>
            </a:extLst>
          </p:cNvPr>
          <p:cNvCxnSpPr>
            <a:cxnSpLocks/>
          </p:cNvCxnSpPr>
          <p:nvPr/>
        </p:nvCxnSpPr>
        <p:spPr>
          <a:xfrm>
            <a:off x="2747698" y="1426265"/>
            <a:ext cx="0" cy="49460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12B6EBA3-D92C-F749-8A6A-455DE0E103B1}"/>
              </a:ext>
            </a:extLst>
          </p:cNvPr>
          <p:cNvCxnSpPr>
            <a:cxnSpLocks/>
          </p:cNvCxnSpPr>
          <p:nvPr/>
        </p:nvCxnSpPr>
        <p:spPr>
          <a:xfrm>
            <a:off x="5178453" y="1426265"/>
            <a:ext cx="0" cy="49460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55A1BF0E-0AF1-3B4D-9BDB-8F24E26D0236}"/>
              </a:ext>
            </a:extLst>
          </p:cNvPr>
          <p:cNvCxnSpPr>
            <a:cxnSpLocks/>
          </p:cNvCxnSpPr>
          <p:nvPr/>
        </p:nvCxnSpPr>
        <p:spPr>
          <a:xfrm>
            <a:off x="7436254" y="1426265"/>
            <a:ext cx="0" cy="49460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正方形/長方形 56">
            <a:extLst>
              <a:ext uri="{FF2B5EF4-FFF2-40B4-BE49-F238E27FC236}">
                <a16:creationId xmlns:a16="http://schemas.microsoft.com/office/drawing/2014/main" id="{3F9F7977-503A-164D-9260-E8979E1E0642}"/>
              </a:ext>
            </a:extLst>
          </p:cNvPr>
          <p:cNvSpPr/>
          <p:nvPr/>
        </p:nvSpPr>
        <p:spPr>
          <a:xfrm>
            <a:off x="722975" y="1203750"/>
            <a:ext cx="11185042" cy="516857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8" name="正方形/長方形 57">
            <a:extLst>
              <a:ext uri="{FF2B5EF4-FFF2-40B4-BE49-F238E27FC236}">
                <a16:creationId xmlns:a16="http://schemas.microsoft.com/office/drawing/2014/main" id="{D3CE5CEE-1231-764D-854D-C28A5909624E}"/>
              </a:ext>
            </a:extLst>
          </p:cNvPr>
          <p:cNvSpPr/>
          <p:nvPr/>
        </p:nvSpPr>
        <p:spPr>
          <a:xfrm>
            <a:off x="727489" y="1206344"/>
            <a:ext cx="11180512" cy="535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latin typeface="Hiragino Sans W5" panose="020B0400000000000000" pitchFamily="34" charset="-128"/>
              <a:ea typeface="Hiragino Sans W5" panose="020B0400000000000000" pitchFamily="34" charset="-128"/>
            </a:endParaRPr>
          </a:p>
        </p:txBody>
      </p:sp>
      <p:sp>
        <p:nvSpPr>
          <p:cNvPr id="59" name="テキスト ボックス 58">
            <a:extLst>
              <a:ext uri="{FF2B5EF4-FFF2-40B4-BE49-F238E27FC236}">
                <a16:creationId xmlns:a16="http://schemas.microsoft.com/office/drawing/2014/main" id="{F4899EA3-362D-E14F-880B-8C2C971043B3}"/>
              </a:ext>
            </a:extLst>
          </p:cNvPr>
          <p:cNvSpPr txBox="1"/>
          <p:nvPr/>
        </p:nvSpPr>
        <p:spPr>
          <a:xfrm>
            <a:off x="722975" y="1286447"/>
            <a:ext cx="2033201" cy="375272"/>
          </a:xfrm>
          <a:prstGeom prst="rect">
            <a:avLst/>
          </a:prstGeom>
          <a:noFill/>
          <a:effectLst/>
        </p:spPr>
        <p:txBody>
          <a:bodyPr wrap="square" rtlCol="0" anchor="t">
            <a:spAutoFit/>
          </a:bodyPr>
          <a:lstStyle/>
          <a:p>
            <a:pPr algn="ctr">
              <a:lnSpc>
                <a:spcPct val="150000"/>
              </a:lnSpc>
            </a:pPr>
            <a:r>
              <a:rPr lang="ja-JP" altLang="en-US" sz="1400" b="1">
                <a:solidFill>
                  <a:srgbClr val="FE5519"/>
                </a:solidFill>
                <a:latin typeface="Hiragino Kaku Gothic ProN W6" panose="020B0300000000000000" pitchFamily="34" charset="-128"/>
                <a:ea typeface="Hiragino Kaku Gothic ProN W6" panose="020B0300000000000000" pitchFamily="34" charset="-128"/>
              </a:rPr>
              <a:t>入稿素材</a:t>
            </a:r>
            <a:endParaRPr lang="en-US" altLang="ja-JP" sz="1400" b="1" dirty="0">
              <a:solidFill>
                <a:srgbClr val="FE5519"/>
              </a:solidFill>
              <a:latin typeface="Hiragino Kaku Gothic ProN W6" panose="020B0300000000000000" pitchFamily="34" charset="-128"/>
              <a:ea typeface="Hiragino Kaku Gothic ProN W6" panose="020B0300000000000000" pitchFamily="34" charset="-128"/>
            </a:endParaRPr>
          </a:p>
        </p:txBody>
      </p:sp>
      <p:sp>
        <p:nvSpPr>
          <p:cNvPr id="60" name="テキスト ボックス 59">
            <a:extLst>
              <a:ext uri="{FF2B5EF4-FFF2-40B4-BE49-F238E27FC236}">
                <a16:creationId xmlns:a16="http://schemas.microsoft.com/office/drawing/2014/main" id="{927A66E7-F6A0-EC49-BE1D-F06E98825A07}"/>
              </a:ext>
            </a:extLst>
          </p:cNvPr>
          <p:cNvSpPr txBox="1"/>
          <p:nvPr/>
        </p:nvSpPr>
        <p:spPr>
          <a:xfrm>
            <a:off x="2912101" y="1286447"/>
            <a:ext cx="2033201" cy="375272"/>
          </a:xfrm>
          <a:prstGeom prst="rect">
            <a:avLst/>
          </a:prstGeom>
          <a:noFill/>
          <a:effectLst/>
        </p:spPr>
        <p:txBody>
          <a:bodyPr wrap="square" rtlCol="0" anchor="t">
            <a:spAutoFit/>
          </a:bodyPr>
          <a:lstStyle/>
          <a:p>
            <a:pPr algn="ctr">
              <a:lnSpc>
                <a:spcPct val="150000"/>
              </a:lnSpc>
            </a:pPr>
            <a:r>
              <a:rPr lang="ja-JP" altLang="en-US" sz="1400" b="1">
                <a:solidFill>
                  <a:srgbClr val="FE5519"/>
                </a:solidFill>
                <a:latin typeface="Hiragino Kaku Gothic ProN W6" panose="020B0300000000000000" pitchFamily="34" charset="-128"/>
                <a:ea typeface="Hiragino Kaku Gothic ProN W6" panose="020B0300000000000000" pitchFamily="34" charset="-128"/>
              </a:rPr>
              <a:t>素材詳細</a:t>
            </a:r>
            <a:endParaRPr lang="en-US" altLang="ja-JP" sz="1400" b="1" dirty="0">
              <a:solidFill>
                <a:srgbClr val="FE5519"/>
              </a:solidFill>
              <a:latin typeface="Hiragino Kaku Gothic ProN W6" panose="020B0300000000000000" pitchFamily="34" charset="-128"/>
              <a:ea typeface="Hiragino Kaku Gothic ProN W6" panose="020B0300000000000000" pitchFamily="34" charset="-128"/>
            </a:endParaRPr>
          </a:p>
        </p:txBody>
      </p:sp>
      <p:sp>
        <p:nvSpPr>
          <p:cNvPr id="61" name="テキスト ボックス 60">
            <a:extLst>
              <a:ext uri="{FF2B5EF4-FFF2-40B4-BE49-F238E27FC236}">
                <a16:creationId xmlns:a16="http://schemas.microsoft.com/office/drawing/2014/main" id="{07F69DF1-0A8A-4B44-8BE7-AEADCEA8992C}"/>
              </a:ext>
            </a:extLst>
          </p:cNvPr>
          <p:cNvSpPr txBox="1"/>
          <p:nvPr/>
        </p:nvSpPr>
        <p:spPr>
          <a:xfrm>
            <a:off x="5334378" y="1286447"/>
            <a:ext cx="2033201" cy="375272"/>
          </a:xfrm>
          <a:prstGeom prst="rect">
            <a:avLst/>
          </a:prstGeom>
          <a:noFill/>
          <a:effectLst/>
        </p:spPr>
        <p:txBody>
          <a:bodyPr wrap="square" rtlCol="0" anchor="t">
            <a:spAutoFit/>
          </a:bodyPr>
          <a:lstStyle/>
          <a:p>
            <a:pPr algn="ctr">
              <a:lnSpc>
                <a:spcPct val="150000"/>
              </a:lnSpc>
            </a:pPr>
            <a:r>
              <a:rPr lang="ja-JP" altLang="en-US" sz="1400" b="1">
                <a:solidFill>
                  <a:srgbClr val="FE5519"/>
                </a:solidFill>
                <a:latin typeface="Hiragino Kaku Gothic ProN W6" panose="020B0300000000000000" pitchFamily="34" charset="-128"/>
                <a:ea typeface="Hiragino Kaku Gothic ProN W6" panose="020B0300000000000000" pitchFamily="34" charset="-128"/>
              </a:rPr>
              <a:t>カテゴリ</a:t>
            </a:r>
            <a:endParaRPr lang="en-US" altLang="ja-JP" sz="1400" b="1" dirty="0">
              <a:solidFill>
                <a:srgbClr val="FE5519"/>
              </a:solidFill>
              <a:latin typeface="Hiragino Kaku Gothic ProN W6" panose="020B0300000000000000" pitchFamily="34" charset="-128"/>
              <a:ea typeface="Hiragino Kaku Gothic ProN W6" panose="020B0300000000000000" pitchFamily="34" charset="-128"/>
            </a:endParaRPr>
          </a:p>
        </p:txBody>
      </p:sp>
      <p:sp>
        <p:nvSpPr>
          <p:cNvPr id="62" name="正方形/長方形 61">
            <a:extLst>
              <a:ext uri="{FF2B5EF4-FFF2-40B4-BE49-F238E27FC236}">
                <a16:creationId xmlns:a16="http://schemas.microsoft.com/office/drawing/2014/main" id="{A212672D-E7A1-E343-A4F6-2EB9A3E2AED5}"/>
              </a:ext>
            </a:extLst>
          </p:cNvPr>
          <p:cNvSpPr/>
          <p:nvPr/>
        </p:nvSpPr>
        <p:spPr>
          <a:xfrm>
            <a:off x="804249" y="3731713"/>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動画クリエイティブ</a:t>
            </a:r>
          </a:p>
        </p:txBody>
      </p:sp>
      <p:sp>
        <p:nvSpPr>
          <p:cNvPr id="63" name="テキスト ボックス 62">
            <a:extLst>
              <a:ext uri="{FF2B5EF4-FFF2-40B4-BE49-F238E27FC236}">
                <a16:creationId xmlns:a16="http://schemas.microsoft.com/office/drawing/2014/main" id="{27F2FB13-3D51-8648-A2AB-F905F4E27950}"/>
              </a:ext>
            </a:extLst>
          </p:cNvPr>
          <p:cNvSpPr txBox="1"/>
          <p:nvPr/>
        </p:nvSpPr>
        <p:spPr>
          <a:xfrm>
            <a:off x="3158901" y="3693409"/>
            <a:ext cx="1609007" cy="400110"/>
          </a:xfrm>
          <a:prstGeom prst="rect">
            <a:avLst/>
          </a:prstGeom>
          <a:noFill/>
          <a:effectLst/>
        </p:spPr>
        <p:txBody>
          <a:bodyPr wrap="square" rtlCol="0">
            <a:spAutoFit/>
          </a:bodyPr>
          <a:lstStyle/>
          <a:p>
            <a:r>
              <a:rPr lang="en-US" altLang="ja-JP" sz="2000" b="1" dirty="0">
                <a:solidFill>
                  <a:schemeClr val="bg1"/>
                </a:solidFill>
                <a:latin typeface="DIN Alternate" panose="020B0500000000000000" pitchFamily="34" charset="0"/>
                <a:ea typeface="Hiragino Sans W6" panose="020B0400000000000000" pitchFamily="34" charset="-128"/>
              </a:rPr>
              <a:t>SHORT VIEW</a:t>
            </a:r>
          </a:p>
        </p:txBody>
      </p:sp>
      <p:cxnSp>
        <p:nvCxnSpPr>
          <p:cNvPr id="66" name="直線コネクタ 65">
            <a:extLst>
              <a:ext uri="{FF2B5EF4-FFF2-40B4-BE49-F238E27FC236}">
                <a16:creationId xmlns:a16="http://schemas.microsoft.com/office/drawing/2014/main" id="{877D71B6-92D5-AE48-9BA4-FC22A152D26B}"/>
              </a:ext>
            </a:extLst>
          </p:cNvPr>
          <p:cNvCxnSpPr>
            <a:cxnSpLocks/>
          </p:cNvCxnSpPr>
          <p:nvPr/>
        </p:nvCxnSpPr>
        <p:spPr>
          <a:xfrm flipH="1">
            <a:off x="5178454" y="2204677"/>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20BC423B-9B0F-1E46-A9A7-5616176CD387}"/>
              </a:ext>
            </a:extLst>
          </p:cNvPr>
          <p:cNvCxnSpPr>
            <a:cxnSpLocks/>
          </p:cNvCxnSpPr>
          <p:nvPr/>
        </p:nvCxnSpPr>
        <p:spPr>
          <a:xfrm flipH="1">
            <a:off x="5178453" y="2715417"/>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1590B32C-FBA9-194A-A3D7-D5C1FCDF9AC8}"/>
              </a:ext>
            </a:extLst>
          </p:cNvPr>
          <p:cNvCxnSpPr>
            <a:cxnSpLocks/>
          </p:cNvCxnSpPr>
          <p:nvPr/>
        </p:nvCxnSpPr>
        <p:spPr>
          <a:xfrm flipH="1">
            <a:off x="5178453" y="3219485"/>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0C316AB4-804D-8145-AFE0-891411A2F9EE}"/>
              </a:ext>
            </a:extLst>
          </p:cNvPr>
          <p:cNvCxnSpPr>
            <a:cxnSpLocks/>
          </p:cNvCxnSpPr>
          <p:nvPr/>
        </p:nvCxnSpPr>
        <p:spPr>
          <a:xfrm flipH="1">
            <a:off x="5178453" y="3665682"/>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D1FCBC66-E207-974D-A8E2-6432DA3CBFA1}"/>
              </a:ext>
            </a:extLst>
          </p:cNvPr>
          <p:cNvCxnSpPr>
            <a:cxnSpLocks/>
          </p:cNvCxnSpPr>
          <p:nvPr/>
        </p:nvCxnSpPr>
        <p:spPr>
          <a:xfrm flipH="1">
            <a:off x="5178453" y="4093519"/>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35512B94-629A-D348-B28E-E4A74E4882A3}"/>
              </a:ext>
            </a:extLst>
          </p:cNvPr>
          <p:cNvCxnSpPr>
            <a:cxnSpLocks/>
          </p:cNvCxnSpPr>
          <p:nvPr/>
        </p:nvCxnSpPr>
        <p:spPr>
          <a:xfrm flipH="1">
            <a:off x="5178453" y="4504989"/>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EA85DD7F-7C85-7949-83FE-9076F7D0FBBF}"/>
              </a:ext>
            </a:extLst>
          </p:cNvPr>
          <p:cNvCxnSpPr>
            <a:cxnSpLocks/>
          </p:cNvCxnSpPr>
          <p:nvPr/>
        </p:nvCxnSpPr>
        <p:spPr>
          <a:xfrm flipH="1">
            <a:off x="5178453" y="4927750"/>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26DCE922-C60E-064A-ADE4-3AE1B37D96D3}"/>
              </a:ext>
            </a:extLst>
          </p:cNvPr>
          <p:cNvCxnSpPr>
            <a:cxnSpLocks/>
          </p:cNvCxnSpPr>
          <p:nvPr/>
        </p:nvCxnSpPr>
        <p:spPr>
          <a:xfrm flipH="1">
            <a:off x="5178453" y="5313529"/>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4" name="正方形/長方形 73">
            <a:extLst>
              <a:ext uri="{FF2B5EF4-FFF2-40B4-BE49-F238E27FC236}">
                <a16:creationId xmlns:a16="http://schemas.microsoft.com/office/drawing/2014/main" id="{96BC2403-55D1-8F4F-8695-C8AADF53C0CB}"/>
              </a:ext>
            </a:extLst>
          </p:cNvPr>
          <p:cNvSpPr/>
          <p:nvPr/>
        </p:nvSpPr>
        <p:spPr>
          <a:xfrm>
            <a:off x="5438041" y="1837721"/>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フォーマット</a:t>
            </a:r>
          </a:p>
        </p:txBody>
      </p:sp>
      <p:sp>
        <p:nvSpPr>
          <p:cNvPr id="75" name="正方形/長方形 74">
            <a:extLst>
              <a:ext uri="{FF2B5EF4-FFF2-40B4-BE49-F238E27FC236}">
                <a16:creationId xmlns:a16="http://schemas.microsoft.com/office/drawing/2014/main" id="{2E90AA30-4CD2-0444-B7B0-0713C908C80C}"/>
              </a:ext>
            </a:extLst>
          </p:cNvPr>
          <p:cNvSpPr/>
          <p:nvPr/>
        </p:nvSpPr>
        <p:spPr>
          <a:xfrm>
            <a:off x="5438041" y="2289724"/>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サイズ</a:t>
            </a:r>
          </a:p>
        </p:txBody>
      </p:sp>
      <p:sp>
        <p:nvSpPr>
          <p:cNvPr id="76" name="正方形/長方形 75">
            <a:extLst>
              <a:ext uri="{FF2B5EF4-FFF2-40B4-BE49-F238E27FC236}">
                <a16:creationId xmlns:a16="http://schemas.microsoft.com/office/drawing/2014/main" id="{7841B344-96B4-ED44-B925-5D82CA15DDC2}"/>
              </a:ext>
            </a:extLst>
          </p:cNvPr>
          <p:cNvSpPr/>
          <p:nvPr/>
        </p:nvSpPr>
        <p:spPr>
          <a:xfrm>
            <a:off x="5438041" y="2830559"/>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尺</a:t>
            </a:r>
          </a:p>
        </p:txBody>
      </p:sp>
      <p:sp>
        <p:nvSpPr>
          <p:cNvPr id="77" name="正方形/長方形 76">
            <a:extLst>
              <a:ext uri="{FF2B5EF4-FFF2-40B4-BE49-F238E27FC236}">
                <a16:creationId xmlns:a16="http://schemas.microsoft.com/office/drawing/2014/main" id="{007D365E-5E5F-0241-8F85-0D61A2D8C00A}"/>
              </a:ext>
            </a:extLst>
          </p:cNvPr>
          <p:cNvSpPr/>
          <p:nvPr/>
        </p:nvSpPr>
        <p:spPr>
          <a:xfrm>
            <a:off x="5438041" y="3322501"/>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ファイルサイズ</a:t>
            </a:r>
          </a:p>
        </p:txBody>
      </p:sp>
      <p:sp>
        <p:nvSpPr>
          <p:cNvPr id="78" name="正方形/長方形 77">
            <a:extLst>
              <a:ext uri="{FF2B5EF4-FFF2-40B4-BE49-F238E27FC236}">
                <a16:creationId xmlns:a16="http://schemas.microsoft.com/office/drawing/2014/main" id="{D1FB0DC1-0C52-1047-8AF9-1B2F6DB96CFF}"/>
              </a:ext>
            </a:extLst>
          </p:cNvPr>
          <p:cNvSpPr/>
          <p:nvPr/>
        </p:nvSpPr>
        <p:spPr>
          <a:xfrm>
            <a:off x="5438041" y="3742496"/>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映像コーデック</a:t>
            </a:r>
          </a:p>
        </p:txBody>
      </p:sp>
      <p:sp>
        <p:nvSpPr>
          <p:cNvPr id="79" name="正方形/長方形 78">
            <a:extLst>
              <a:ext uri="{FF2B5EF4-FFF2-40B4-BE49-F238E27FC236}">
                <a16:creationId xmlns:a16="http://schemas.microsoft.com/office/drawing/2014/main" id="{B1682102-08A2-B449-BFC7-4F8A9D6543DC}"/>
              </a:ext>
            </a:extLst>
          </p:cNvPr>
          <p:cNvSpPr/>
          <p:nvPr/>
        </p:nvSpPr>
        <p:spPr>
          <a:xfrm>
            <a:off x="5438041" y="4153412"/>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音声コーデック</a:t>
            </a:r>
          </a:p>
        </p:txBody>
      </p:sp>
      <p:sp>
        <p:nvSpPr>
          <p:cNvPr id="80" name="正方形/長方形 79">
            <a:extLst>
              <a:ext uri="{FF2B5EF4-FFF2-40B4-BE49-F238E27FC236}">
                <a16:creationId xmlns:a16="http://schemas.microsoft.com/office/drawing/2014/main" id="{8EB79DA7-2168-F646-BE9B-FA927EEB4368}"/>
              </a:ext>
            </a:extLst>
          </p:cNvPr>
          <p:cNvSpPr/>
          <p:nvPr/>
        </p:nvSpPr>
        <p:spPr>
          <a:xfrm>
            <a:off x="5438041" y="4561345"/>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平均ラウドネス値</a:t>
            </a:r>
          </a:p>
        </p:txBody>
      </p:sp>
      <p:sp>
        <p:nvSpPr>
          <p:cNvPr id="81" name="正方形/長方形 80">
            <a:extLst>
              <a:ext uri="{FF2B5EF4-FFF2-40B4-BE49-F238E27FC236}">
                <a16:creationId xmlns:a16="http://schemas.microsoft.com/office/drawing/2014/main" id="{C8210351-D1DD-5248-88E2-2D50B5F98473}"/>
              </a:ext>
            </a:extLst>
          </p:cNvPr>
          <p:cNvSpPr/>
          <p:nvPr/>
        </p:nvSpPr>
        <p:spPr>
          <a:xfrm>
            <a:off x="5438041" y="4995415"/>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フレームレート</a:t>
            </a:r>
          </a:p>
        </p:txBody>
      </p:sp>
      <p:sp>
        <p:nvSpPr>
          <p:cNvPr id="82" name="正方形/長方形 81">
            <a:extLst>
              <a:ext uri="{FF2B5EF4-FFF2-40B4-BE49-F238E27FC236}">
                <a16:creationId xmlns:a16="http://schemas.microsoft.com/office/drawing/2014/main" id="{AD9C32B1-EC9F-4543-AE75-5FF81E5A531B}"/>
              </a:ext>
            </a:extLst>
          </p:cNvPr>
          <p:cNvSpPr/>
          <p:nvPr/>
        </p:nvSpPr>
        <p:spPr>
          <a:xfrm>
            <a:off x="5438041" y="5377850"/>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ビットレート</a:t>
            </a:r>
          </a:p>
        </p:txBody>
      </p:sp>
      <p:sp>
        <p:nvSpPr>
          <p:cNvPr id="83" name="正方形/長方形 82">
            <a:extLst>
              <a:ext uri="{FF2B5EF4-FFF2-40B4-BE49-F238E27FC236}">
                <a16:creationId xmlns:a16="http://schemas.microsoft.com/office/drawing/2014/main" id="{B86090D9-D6E3-B548-9B70-31FCC3A431C9}"/>
              </a:ext>
            </a:extLst>
          </p:cNvPr>
          <p:cNvSpPr/>
          <p:nvPr/>
        </p:nvSpPr>
        <p:spPr>
          <a:xfrm>
            <a:off x="7627793" y="1832748"/>
            <a:ext cx="1802918" cy="276999"/>
          </a:xfrm>
          <a:prstGeom prst="rect">
            <a:avLst/>
          </a:prstGeom>
        </p:spPr>
        <p:txBody>
          <a:bodyPr wrap="square">
            <a:spAutoFit/>
          </a:bodyPr>
          <a:lstStyle/>
          <a:p>
            <a:pPr fontAlgn="ctr"/>
            <a:r>
              <a:rPr lang="en-US" altLang="ja-JP" sz="1200" b="1" dirty="0">
                <a:solidFill>
                  <a:schemeClr val="bg1"/>
                </a:solidFill>
                <a:latin typeface="DIN Alternate" panose="020B0500000000000000" pitchFamily="34" charset="0"/>
                <a:ea typeface="Hiragino Kaku Gothic ProN W6" panose="020B0300000000000000" pitchFamily="34" charset="-128"/>
              </a:rPr>
              <a:t>Mp4</a:t>
            </a:r>
            <a:r>
              <a:rPr lang="ja-JP" altLang="en-US" sz="1200" b="1">
                <a:solidFill>
                  <a:schemeClr val="bg1"/>
                </a:solidFill>
                <a:latin typeface="DIN Alternate" panose="020B0500000000000000" pitchFamily="34" charset="0"/>
                <a:ea typeface="Hiragino Kaku Gothic ProN W6" panose="020B0300000000000000" pitchFamily="34" charset="-128"/>
              </a:rPr>
              <a:t>形式</a:t>
            </a:r>
          </a:p>
        </p:txBody>
      </p:sp>
      <p:sp>
        <p:nvSpPr>
          <p:cNvPr id="84" name="正方形/長方形 83">
            <a:extLst>
              <a:ext uri="{FF2B5EF4-FFF2-40B4-BE49-F238E27FC236}">
                <a16:creationId xmlns:a16="http://schemas.microsoft.com/office/drawing/2014/main" id="{0CCE0F31-BFB0-9944-B66E-719C0FCDD5E1}"/>
              </a:ext>
            </a:extLst>
          </p:cNvPr>
          <p:cNvSpPr/>
          <p:nvPr/>
        </p:nvSpPr>
        <p:spPr>
          <a:xfrm>
            <a:off x="7627793" y="2261315"/>
            <a:ext cx="3742435" cy="400110"/>
          </a:xfrm>
          <a:prstGeom prst="rect">
            <a:avLst/>
          </a:prstGeom>
        </p:spPr>
        <p:txBody>
          <a:bodyPr wrap="square">
            <a:spAutoFit/>
          </a:bodyPr>
          <a:lstStyle/>
          <a:p>
            <a:pPr fontAlgn="ctr"/>
            <a:r>
              <a:rPr lang="en" altLang="ja-JP" sz="2000" b="1" dirty="0">
                <a:solidFill>
                  <a:schemeClr val="bg1"/>
                </a:solidFill>
                <a:latin typeface="DIN Alternate" panose="020B0500000000000000" pitchFamily="34" charset="0"/>
                <a:ea typeface="Hiragino Kaku Gothic ProN W6" panose="020B0300000000000000" pitchFamily="34" charset="-128"/>
              </a:rPr>
              <a:t>1,920 x 1,080</a:t>
            </a:r>
          </a:p>
        </p:txBody>
      </p:sp>
      <p:sp>
        <p:nvSpPr>
          <p:cNvPr id="85" name="正方形/長方形 84">
            <a:extLst>
              <a:ext uri="{FF2B5EF4-FFF2-40B4-BE49-F238E27FC236}">
                <a16:creationId xmlns:a16="http://schemas.microsoft.com/office/drawing/2014/main" id="{51C73B3C-FE64-C140-9D93-CA1280407407}"/>
              </a:ext>
            </a:extLst>
          </p:cNvPr>
          <p:cNvSpPr/>
          <p:nvPr/>
        </p:nvSpPr>
        <p:spPr>
          <a:xfrm>
            <a:off x="7627793" y="2825586"/>
            <a:ext cx="3149361" cy="276999"/>
          </a:xfrm>
          <a:prstGeom prst="rect">
            <a:avLst/>
          </a:prstGeom>
        </p:spPr>
        <p:txBody>
          <a:bodyPr wrap="square">
            <a:spAutoFit/>
          </a:bodyPr>
          <a:lstStyle/>
          <a:p>
            <a:pPr fontAlgn="ctr"/>
            <a:r>
              <a:rPr lang="en-US" altLang="ja-JP" sz="1200" b="1" dirty="0">
                <a:solidFill>
                  <a:schemeClr val="bg1"/>
                </a:solidFill>
                <a:latin typeface="DIN Alternate" panose="020B0500000000000000" pitchFamily="34" charset="0"/>
                <a:ea typeface="Hiragino Kaku Gothic ProN W6" panose="020B0300000000000000" pitchFamily="34" charset="-128"/>
              </a:rPr>
              <a:t>15</a:t>
            </a:r>
            <a:r>
              <a:rPr lang="ja-JP" altLang="en-US" sz="1200" b="1">
                <a:solidFill>
                  <a:schemeClr val="bg1"/>
                </a:solidFill>
                <a:latin typeface="DIN Alternate" panose="020B0500000000000000" pitchFamily="34" charset="0"/>
                <a:ea typeface="Hiragino Kaku Gothic ProN W6" panose="020B0300000000000000" pitchFamily="34" charset="-128"/>
              </a:rPr>
              <a:t>秒│</a:t>
            </a:r>
            <a:r>
              <a:rPr lang="en-US" altLang="ja-JP" sz="1200" b="1" dirty="0">
                <a:solidFill>
                  <a:schemeClr val="bg1"/>
                </a:solidFill>
                <a:latin typeface="DIN Alternate" panose="020B0500000000000000" pitchFamily="34" charset="0"/>
                <a:ea typeface="Hiragino Kaku Gothic ProN W6" panose="020B0300000000000000" pitchFamily="34" charset="-128"/>
              </a:rPr>
              <a:t>30</a:t>
            </a:r>
            <a:r>
              <a:rPr lang="ja-JP" altLang="en-US" sz="1200" b="1">
                <a:solidFill>
                  <a:schemeClr val="bg1"/>
                </a:solidFill>
                <a:latin typeface="DIN Alternate" panose="020B0500000000000000" pitchFamily="34" charset="0"/>
                <a:ea typeface="Hiragino Kaku Gothic ProN W6" panose="020B0300000000000000" pitchFamily="34" charset="-128"/>
              </a:rPr>
              <a:t>秒</a:t>
            </a:r>
          </a:p>
        </p:txBody>
      </p:sp>
      <p:sp>
        <p:nvSpPr>
          <p:cNvPr id="86" name="正方形/長方形 85">
            <a:extLst>
              <a:ext uri="{FF2B5EF4-FFF2-40B4-BE49-F238E27FC236}">
                <a16:creationId xmlns:a16="http://schemas.microsoft.com/office/drawing/2014/main" id="{5A95820E-8B1B-0540-94CE-374E8F742337}"/>
              </a:ext>
            </a:extLst>
          </p:cNvPr>
          <p:cNvSpPr/>
          <p:nvPr/>
        </p:nvSpPr>
        <p:spPr>
          <a:xfrm>
            <a:off x="7627793" y="3317528"/>
            <a:ext cx="1802918" cy="276999"/>
          </a:xfrm>
          <a:prstGeom prst="rect">
            <a:avLst/>
          </a:prstGeom>
        </p:spPr>
        <p:txBody>
          <a:bodyPr wrap="square">
            <a:spAutoFit/>
          </a:bodyPr>
          <a:lstStyle/>
          <a:p>
            <a:pPr fontAlgn="ctr"/>
            <a:r>
              <a:rPr lang="ja-JP" altLang="en-US" sz="1200" b="1">
                <a:solidFill>
                  <a:schemeClr val="bg1"/>
                </a:solidFill>
                <a:latin typeface="DIN Alternate" panose="020B0500000000000000" pitchFamily="34" charset="0"/>
                <a:ea typeface="Hiragino Kaku Gothic ProN W6" panose="020B0300000000000000" pitchFamily="34" charset="-128"/>
              </a:rPr>
              <a:t>最大</a:t>
            </a:r>
            <a:r>
              <a:rPr lang="en-US" altLang="ja-JP" sz="1200" b="1" dirty="0">
                <a:solidFill>
                  <a:schemeClr val="bg1"/>
                </a:solidFill>
                <a:latin typeface="DIN Alternate" panose="020B0500000000000000" pitchFamily="34" charset="0"/>
                <a:ea typeface="Hiragino Kaku Gothic ProN W6" panose="020B0300000000000000" pitchFamily="34" charset="-128"/>
              </a:rPr>
              <a:t>100MB</a:t>
            </a:r>
            <a:endParaRPr lang="ja-JP" altLang="en-US" sz="1200" b="1">
              <a:solidFill>
                <a:schemeClr val="bg1"/>
              </a:solidFill>
              <a:latin typeface="DIN Alternate" panose="020B0500000000000000" pitchFamily="34" charset="0"/>
              <a:ea typeface="Hiragino Kaku Gothic ProN W6" panose="020B0300000000000000" pitchFamily="34" charset="-128"/>
            </a:endParaRPr>
          </a:p>
        </p:txBody>
      </p:sp>
      <p:sp>
        <p:nvSpPr>
          <p:cNvPr id="87" name="正方形/長方形 86">
            <a:extLst>
              <a:ext uri="{FF2B5EF4-FFF2-40B4-BE49-F238E27FC236}">
                <a16:creationId xmlns:a16="http://schemas.microsoft.com/office/drawing/2014/main" id="{E0AD6D11-8630-BD47-ADC3-F2311BC13DC7}"/>
              </a:ext>
            </a:extLst>
          </p:cNvPr>
          <p:cNvSpPr/>
          <p:nvPr/>
        </p:nvSpPr>
        <p:spPr>
          <a:xfrm>
            <a:off x="7627793" y="3737523"/>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H.264</a:t>
            </a:r>
          </a:p>
        </p:txBody>
      </p:sp>
      <p:sp>
        <p:nvSpPr>
          <p:cNvPr id="88" name="正方形/長方形 87">
            <a:extLst>
              <a:ext uri="{FF2B5EF4-FFF2-40B4-BE49-F238E27FC236}">
                <a16:creationId xmlns:a16="http://schemas.microsoft.com/office/drawing/2014/main" id="{6AD77574-1826-D640-82FC-A4116BE62C57}"/>
              </a:ext>
            </a:extLst>
          </p:cNvPr>
          <p:cNvSpPr/>
          <p:nvPr/>
        </p:nvSpPr>
        <p:spPr>
          <a:xfrm>
            <a:off x="7627793" y="4148439"/>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AAC LC</a:t>
            </a:r>
          </a:p>
        </p:txBody>
      </p:sp>
      <p:sp>
        <p:nvSpPr>
          <p:cNvPr id="89" name="正方形/長方形 88">
            <a:extLst>
              <a:ext uri="{FF2B5EF4-FFF2-40B4-BE49-F238E27FC236}">
                <a16:creationId xmlns:a16="http://schemas.microsoft.com/office/drawing/2014/main" id="{58751533-8379-874C-85FF-789992BCF7B2}"/>
              </a:ext>
            </a:extLst>
          </p:cNvPr>
          <p:cNvSpPr/>
          <p:nvPr/>
        </p:nvSpPr>
        <p:spPr>
          <a:xfrm>
            <a:off x="7627793" y="4556372"/>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-24.0LKFS±1</a:t>
            </a:r>
          </a:p>
        </p:txBody>
      </p:sp>
      <p:sp>
        <p:nvSpPr>
          <p:cNvPr id="90" name="正方形/長方形 89">
            <a:extLst>
              <a:ext uri="{FF2B5EF4-FFF2-40B4-BE49-F238E27FC236}">
                <a16:creationId xmlns:a16="http://schemas.microsoft.com/office/drawing/2014/main" id="{EB19480F-66F7-B545-81C5-646CA3D41EC6}"/>
              </a:ext>
            </a:extLst>
          </p:cNvPr>
          <p:cNvSpPr/>
          <p:nvPr/>
        </p:nvSpPr>
        <p:spPr>
          <a:xfrm>
            <a:off x="7627793" y="4990442"/>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29.97FPS</a:t>
            </a:r>
            <a:r>
              <a:rPr lang="ja-JP" altLang="en-US" sz="1200" b="1">
                <a:solidFill>
                  <a:schemeClr val="bg1"/>
                </a:solidFill>
                <a:latin typeface="DIN Alternate" panose="020B0500000000000000" pitchFamily="34" charset="0"/>
                <a:ea typeface="Hiragino Kaku Gothic ProN W6" panose="020B0300000000000000" pitchFamily="34" charset="-128"/>
              </a:rPr>
              <a:t>または</a:t>
            </a:r>
            <a:r>
              <a:rPr lang="en-US" altLang="ja-JP" sz="1200" b="1" dirty="0">
                <a:solidFill>
                  <a:schemeClr val="bg1"/>
                </a:solidFill>
                <a:latin typeface="DIN Alternate" panose="020B0500000000000000" pitchFamily="34" charset="0"/>
                <a:ea typeface="Hiragino Kaku Gothic ProN W6" panose="020B0300000000000000" pitchFamily="34" charset="-128"/>
              </a:rPr>
              <a:t>30</a:t>
            </a:r>
            <a:r>
              <a:rPr lang="en" altLang="ja-JP" sz="1200" b="1" dirty="0">
                <a:solidFill>
                  <a:schemeClr val="bg1"/>
                </a:solidFill>
                <a:latin typeface="DIN Alternate" panose="020B0500000000000000" pitchFamily="34" charset="0"/>
                <a:ea typeface="Hiragino Kaku Gothic ProN W6" panose="020B0300000000000000" pitchFamily="34" charset="-128"/>
              </a:rPr>
              <a:t>FPS</a:t>
            </a:r>
          </a:p>
        </p:txBody>
      </p:sp>
      <p:sp>
        <p:nvSpPr>
          <p:cNvPr id="91" name="正方形/長方形 90">
            <a:extLst>
              <a:ext uri="{FF2B5EF4-FFF2-40B4-BE49-F238E27FC236}">
                <a16:creationId xmlns:a16="http://schemas.microsoft.com/office/drawing/2014/main" id="{A7E53107-E386-B24C-88C9-1701F7AE48AA}"/>
              </a:ext>
            </a:extLst>
          </p:cNvPr>
          <p:cNvSpPr/>
          <p:nvPr/>
        </p:nvSpPr>
        <p:spPr>
          <a:xfrm>
            <a:off x="7627793" y="5372877"/>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10Mbps</a:t>
            </a:r>
            <a:r>
              <a:rPr lang="ja-JP" altLang="en-US" sz="1200" b="1">
                <a:solidFill>
                  <a:schemeClr val="bg1"/>
                </a:solidFill>
                <a:latin typeface="DIN Alternate" panose="020B0500000000000000" pitchFamily="34" charset="0"/>
                <a:ea typeface="Hiragino Kaku Gothic ProN W6" panose="020B0300000000000000" pitchFamily="34" charset="-128"/>
              </a:rPr>
              <a:t>以上</a:t>
            </a:r>
          </a:p>
        </p:txBody>
      </p:sp>
      <p:sp>
        <p:nvSpPr>
          <p:cNvPr id="92" name="テキスト ボックス 91">
            <a:extLst>
              <a:ext uri="{FF2B5EF4-FFF2-40B4-BE49-F238E27FC236}">
                <a16:creationId xmlns:a16="http://schemas.microsoft.com/office/drawing/2014/main" id="{6DF132FC-D883-1845-A632-1FB64F44B544}"/>
              </a:ext>
            </a:extLst>
          </p:cNvPr>
          <p:cNvSpPr txBox="1"/>
          <p:nvPr/>
        </p:nvSpPr>
        <p:spPr>
          <a:xfrm>
            <a:off x="8655527" y="1284576"/>
            <a:ext cx="2033201" cy="379015"/>
          </a:xfrm>
          <a:prstGeom prst="rect">
            <a:avLst/>
          </a:prstGeom>
          <a:noFill/>
          <a:effectLst/>
        </p:spPr>
        <p:txBody>
          <a:bodyPr wrap="square" rtlCol="0" anchor="t">
            <a:spAutoFit/>
          </a:bodyPr>
          <a:lstStyle/>
          <a:p>
            <a:pPr algn="ctr">
              <a:lnSpc>
                <a:spcPct val="150000"/>
              </a:lnSpc>
            </a:pPr>
            <a:r>
              <a:rPr lang="ja-JP" altLang="en-US" sz="1400" b="1">
                <a:solidFill>
                  <a:srgbClr val="FE5519"/>
                </a:solidFill>
                <a:latin typeface="Hiragino Kaku Gothic ProN W6" panose="020B0300000000000000" pitchFamily="34" charset="-128"/>
                <a:ea typeface="Hiragino Kaku Gothic ProN W6" panose="020B0300000000000000" pitchFamily="34" charset="-128"/>
              </a:rPr>
              <a:t>詳細</a:t>
            </a:r>
            <a:endParaRPr lang="en-US" altLang="ja-JP" sz="1400" b="1" dirty="0">
              <a:solidFill>
                <a:srgbClr val="FE5519"/>
              </a:solidFill>
              <a:latin typeface="Hiragino Kaku Gothic ProN W6" panose="020B0300000000000000" pitchFamily="34" charset="-128"/>
              <a:ea typeface="Hiragino Kaku Gothic ProN W6" panose="020B0300000000000000" pitchFamily="34" charset="-128"/>
            </a:endParaRPr>
          </a:p>
        </p:txBody>
      </p:sp>
      <p:sp>
        <p:nvSpPr>
          <p:cNvPr id="47" name="正方形/長方形 46">
            <a:extLst>
              <a:ext uri="{FF2B5EF4-FFF2-40B4-BE49-F238E27FC236}">
                <a16:creationId xmlns:a16="http://schemas.microsoft.com/office/drawing/2014/main" id="{BC8FAD8F-08E0-D54F-B481-47728CDF0E87}"/>
              </a:ext>
            </a:extLst>
          </p:cNvPr>
          <p:cNvSpPr/>
          <p:nvPr/>
        </p:nvSpPr>
        <p:spPr>
          <a:xfrm>
            <a:off x="588217" y="6439783"/>
            <a:ext cx="8220117" cy="200055"/>
          </a:xfrm>
          <a:prstGeom prst="rect">
            <a:avLst/>
          </a:prstGeom>
        </p:spPr>
        <p:txBody>
          <a:bodyPr wrap="square">
            <a:spAutoFit/>
          </a:bodyPr>
          <a:lstStyle/>
          <a:p>
            <a:r>
              <a:rPr lang="en-US" altLang="ja-JP" sz="700" dirty="0">
                <a:solidFill>
                  <a:schemeClr val="bg1"/>
                </a:solidFill>
                <a:latin typeface="DIN Condensed" pitchFamily="2" charset="0"/>
                <a:ea typeface="Hiragino Sans W7" panose="020B0400000000000000" pitchFamily="34" charset="-128"/>
              </a:rPr>
              <a:t>※</a:t>
            </a:r>
            <a:r>
              <a:rPr lang="ja-JP" altLang="en-US" sz="700" b="1" dirty="0">
                <a:solidFill>
                  <a:schemeClr val="bg1"/>
                </a:solidFill>
                <a:latin typeface="DIN Condensed" pitchFamily="2" charset="0"/>
                <a:ea typeface="Hiragino Sans W7" panose="020B0400000000000000" pitchFamily="34" charset="-128"/>
              </a:rPr>
              <a:t> </a:t>
            </a:r>
            <a:r>
              <a:rPr lang="ja-JP" altLang="en-US" sz="700">
                <a:solidFill>
                  <a:schemeClr val="bg1"/>
                </a:solidFill>
                <a:latin typeface="Hiragino Sans W1" panose="020B0400000000000000" pitchFamily="34" charset="-128"/>
                <a:ea typeface="Hiragino Sans W1" panose="020B0400000000000000" pitchFamily="34" charset="-128"/>
              </a:rPr>
              <a:t>放映内容は</a:t>
            </a:r>
            <a:r>
              <a:rPr lang="en-US" altLang="ja-JP" sz="700" dirty="0">
                <a:solidFill>
                  <a:schemeClr val="bg1"/>
                </a:solidFill>
                <a:latin typeface="Hiragino Sans W1" panose="020B0400000000000000" pitchFamily="34" charset="-128"/>
                <a:ea typeface="Hiragino Sans W1" panose="020B0400000000000000" pitchFamily="34" charset="-128"/>
              </a:rPr>
              <a:t>1</a:t>
            </a:r>
            <a:r>
              <a:rPr lang="ja-JP" altLang="en-US" sz="700">
                <a:solidFill>
                  <a:schemeClr val="bg1"/>
                </a:solidFill>
                <a:latin typeface="Hiragino Sans W1" panose="020B0400000000000000" pitchFamily="34" charset="-128"/>
                <a:ea typeface="Hiragino Sans W1" panose="020B0400000000000000" pitchFamily="34" charset="-128"/>
              </a:rPr>
              <a:t>申し込みにつき、</a:t>
            </a:r>
            <a:r>
              <a:rPr lang="en-US" altLang="ja-JP" sz="700" dirty="0">
                <a:solidFill>
                  <a:schemeClr val="bg1"/>
                </a:solidFill>
                <a:latin typeface="Hiragino Sans W1" panose="020B0400000000000000" pitchFamily="34" charset="-128"/>
                <a:ea typeface="Hiragino Sans W1" panose="020B0400000000000000" pitchFamily="34" charset="-128"/>
              </a:rPr>
              <a:t>1</a:t>
            </a:r>
            <a:r>
              <a:rPr lang="ja-JP" altLang="en-US" sz="700">
                <a:solidFill>
                  <a:schemeClr val="bg1"/>
                </a:solidFill>
                <a:latin typeface="Hiragino Sans W1" panose="020B0400000000000000" pitchFamily="34" charset="-128"/>
                <a:ea typeface="Hiragino Sans W1" panose="020B0400000000000000" pitchFamily="34" charset="-128"/>
              </a:rPr>
              <a:t>商品・</a:t>
            </a:r>
            <a:r>
              <a:rPr lang="en-US" altLang="ja-JP" sz="700" dirty="0">
                <a:solidFill>
                  <a:schemeClr val="bg1"/>
                </a:solidFill>
                <a:latin typeface="Hiragino Sans W1" panose="020B0400000000000000" pitchFamily="34" charset="-128"/>
                <a:ea typeface="Hiragino Sans W1" panose="020B0400000000000000" pitchFamily="34" charset="-128"/>
              </a:rPr>
              <a:t>1</a:t>
            </a:r>
            <a:r>
              <a:rPr lang="ja-JP" altLang="en-US" sz="700">
                <a:solidFill>
                  <a:schemeClr val="bg1"/>
                </a:solidFill>
                <a:latin typeface="Hiragino Sans W1" panose="020B0400000000000000" pitchFamily="34" charset="-128"/>
                <a:ea typeface="Hiragino Sans W1" panose="020B0400000000000000" pitchFamily="34" charset="-128"/>
              </a:rPr>
              <a:t>サービスが基本となります。</a:t>
            </a:r>
            <a:r>
              <a:rPr lang="en-US" altLang="ja-JP" sz="700" dirty="0">
                <a:solidFill>
                  <a:schemeClr val="bg1"/>
                </a:solidFill>
                <a:latin typeface="Hiragino Sans W7" panose="020B0400000000000000" pitchFamily="34" charset="-128"/>
                <a:ea typeface="Hiragino Sans W7" panose="020B0400000000000000" pitchFamily="34" charset="-128"/>
              </a:rPr>
              <a:t> </a:t>
            </a:r>
            <a:r>
              <a:rPr lang="ja-JP" altLang="en-US" sz="700">
                <a:solidFill>
                  <a:schemeClr val="bg1"/>
                </a:solidFill>
                <a:latin typeface="Hiragino Sans W1" panose="020B0400000000000000" pitchFamily="34" charset="-128"/>
                <a:ea typeface="Hiragino Sans W1" panose="020B0400000000000000" pitchFamily="34" charset="-128"/>
              </a:rPr>
              <a:t>同一商材であれば、掲載尺内で異なるクリエイティブの組み合わせも可能となります</a:t>
            </a:r>
            <a:endParaRPr lang="en-US" altLang="ja-JP" sz="700" dirty="0">
              <a:solidFill>
                <a:schemeClr val="bg1"/>
              </a:solidFill>
              <a:latin typeface="Hiragino Sans W1" panose="020B0400000000000000" pitchFamily="34" charset="-128"/>
              <a:ea typeface="Hiragino Sans W1" panose="020B0400000000000000" pitchFamily="34" charset="-128"/>
            </a:endParaRPr>
          </a:p>
        </p:txBody>
      </p:sp>
      <p:sp>
        <p:nvSpPr>
          <p:cNvPr id="48" name="正方形/長方形 47">
            <a:extLst>
              <a:ext uri="{FF2B5EF4-FFF2-40B4-BE49-F238E27FC236}">
                <a16:creationId xmlns:a16="http://schemas.microsoft.com/office/drawing/2014/main" id="{352111BB-3C90-B849-A057-2B1717C22B2D}"/>
              </a:ext>
            </a:extLst>
          </p:cNvPr>
          <p:cNvSpPr/>
          <p:nvPr/>
        </p:nvSpPr>
        <p:spPr>
          <a:xfrm>
            <a:off x="10739222" y="2844748"/>
            <a:ext cx="365806" cy="246221"/>
          </a:xfrm>
          <a:prstGeom prst="rect">
            <a:avLst/>
          </a:prstGeom>
        </p:spPr>
        <p:txBody>
          <a:bodyPr wrap="none">
            <a:spAutoFit/>
          </a:bodyPr>
          <a:lstStyle/>
          <a:p>
            <a:r>
              <a:rPr lang="en-US" altLang="ja-JP" sz="1000" b="1" dirty="0">
                <a:solidFill>
                  <a:schemeClr val="bg1"/>
                </a:solidFill>
                <a:latin typeface="DIN Condensed" pitchFamily="2" charset="0"/>
                <a:ea typeface="Hiragino Sans W7" panose="020B0400000000000000" pitchFamily="34" charset="-128"/>
              </a:rPr>
              <a:t>※1</a:t>
            </a:r>
            <a:endParaRPr lang="ja-JP" altLang="en-US" sz="1000">
              <a:latin typeface="DIN Condensed" pitchFamily="2" charset="0"/>
              <a:ea typeface="Hiragino Sans W5" panose="020B0400000000000000" pitchFamily="34" charset="-128"/>
            </a:endParaRPr>
          </a:p>
        </p:txBody>
      </p:sp>
      <p:cxnSp>
        <p:nvCxnSpPr>
          <p:cNvPr id="49" name="直線コネクタ 48">
            <a:extLst>
              <a:ext uri="{FF2B5EF4-FFF2-40B4-BE49-F238E27FC236}">
                <a16:creationId xmlns:a16="http://schemas.microsoft.com/office/drawing/2014/main" id="{563A1D7F-908F-F845-B159-3ECA9DB3977A}"/>
              </a:ext>
            </a:extLst>
          </p:cNvPr>
          <p:cNvCxnSpPr>
            <a:cxnSpLocks/>
          </p:cNvCxnSpPr>
          <p:nvPr/>
        </p:nvCxnSpPr>
        <p:spPr>
          <a:xfrm flipH="1">
            <a:off x="5180380" y="5697424"/>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97C6E77C-80D6-6F45-8E02-43CE15B9A083}"/>
              </a:ext>
            </a:extLst>
          </p:cNvPr>
          <p:cNvSpPr/>
          <p:nvPr/>
        </p:nvSpPr>
        <p:spPr>
          <a:xfrm>
            <a:off x="5438041" y="5727018"/>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走査方式</a:t>
            </a:r>
          </a:p>
        </p:txBody>
      </p:sp>
      <p:sp>
        <p:nvSpPr>
          <p:cNvPr id="52" name="正方形/長方形 51">
            <a:extLst>
              <a:ext uri="{FF2B5EF4-FFF2-40B4-BE49-F238E27FC236}">
                <a16:creationId xmlns:a16="http://schemas.microsoft.com/office/drawing/2014/main" id="{187FE6EF-C0A6-6E41-8D88-3C20D9EF49B6}"/>
              </a:ext>
            </a:extLst>
          </p:cNvPr>
          <p:cNvSpPr/>
          <p:nvPr/>
        </p:nvSpPr>
        <p:spPr>
          <a:xfrm>
            <a:off x="7627793" y="5733620"/>
            <a:ext cx="3909131" cy="276999"/>
          </a:xfrm>
          <a:prstGeom prst="rect">
            <a:avLst/>
          </a:prstGeom>
        </p:spPr>
        <p:txBody>
          <a:bodyPr wrap="square">
            <a:spAutoFit/>
          </a:bodyPr>
          <a:lstStyle/>
          <a:p>
            <a:pPr fontAlgn="ctr"/>
            <a:r>
              <a:rPr lang="ja-JP" altLang="en-US" sz="1200" b="1">
                <a:solidFill>
                  <a:schemeClr val="bg1"/>
                </a:solidFill>
                <a:latin typeface="DIN Alternate" panose="020B0500000000000000" pitchFamily="34" charset="0"/>
                <a:ea typeface="Hiragino Kaku Gothic ProN W6" panose="020B0300000000000000" pitchFamily="34" charset="-128"/>
              </a:rPr>
              <a:t>プログレッシブ方式（インターレース方式は不可）</a:t>
            </a:r>
          </a:p>
        </p:txBody>
      </p:sp>
      <p:cxnSp>
        <p:nvCxnSpPr>
          <p:cNvPr id="53" name="直線コネクタ 52">
            <a:extLst>
              <a:ext uri="{FF2B5EF4-FFF2-40B4-BE49-F238E27FC236}">
                <a16:creationId xmlns:a16="http://schemas.microsoft.com/office/drawing/2014/main" id="{F87978A7-ACDD-6745-ADF3-DFA651ECF280}"/>
              </a:ext>
            </a:extLst>
          </p:cNvPr>
          <p:cNvCxnSpPr>
            <a:cxnSpLocks/>
          </p:cNvCxnSpPr>
          <p:nvPr/>
        </p:nvCxnSpPr>
        <p:spPr>
          <a:xfrm flipH="1">
            <a:off x="5178453" y="6016672"/>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3" name="正方形/長方形 92">
            <a:extLst>
              <a:ext uri="{FF2B5EF4-FFF2-40B4-BE49-F238E27FC236}">
                <a16:creationId xmlns:a16="http://schemas.microsoft.com/office/drawing/2014/main" id="{379172F6-316A-3746-BBF7-EC5F2A0A5E62}"/>
              </a:ext>
            </a:extLst>
          </p:cNvPr>
          <p:cNvSpPr/>
          <p:nvPr/>
        </p:nvSpPr>
        <p:spPr>
          <a:xfrm>
            <a:off x="5438041" y="6061366"/>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最低級数</a:t>
            </a:r>
          </a:p>
        </p:txBody>
      </p:sp>
      <p:sp>
        <p:nvSpPr>
          <p:cNvPr id="94" name="正方形/長方形 93">
            <a:extLst>
              <a:ext uri="{FF2B5EF4-FFF2-40B4-BE49-F238E27FC236}">
                <a16:creationId xmlns:a16="http://schemas.microsoft.com/office/drawing/2014/main" id="{72001F2C-3A93-FB41-BDE3-2071D2C84721}"/>
              </a:ext>
            </a:extLst>
          </p:cNvPr>
          <p:cNvSpPr/>
          <p:nvPr/>
        </p:nvSpPr>
        <p:spPr>
          <a:xfrm>
            <a:off x="7627793" y="6056393"/>
            <a:ext cx="1802918" cy="276999"/>
          </a:xfrm>
          <a:prstGeom prst="rect">
            <a:avLst/>
          </a:prstGeom>
        </p:spPr>
        <p:txBody>
          <a:bodyPr wrap="square">
            <a:spAutoFit/>
          </a:bodyPr>
          <a:lstStyle/>
          <a:p>
            <a:pPr fontAlgn="ctr"/>
            <a:r>
              <a:rPr lang="en-US" altLang="ja-JP" sz="1200" b="1" dirty="0">
                <a:solidFill>
                  <a:schemeClr val="bg1"/>
                </a:solidFill>
                <a:latin typeface="DIN Alternate" panose="020B0500000000000000" pitchFamily="34" charset="0"/>
                <a:ea typeface="Hiragino Kaku Gothic ProN W6" panose="020B0300000000000000" pitchFamily="34" charset="-128"/>
              </a:rPr>
              <a:t>26pt</a:t>
            </a:r>
            <a:endParaRPr lang="ja-JP" altLang="en-US" sz="1200" b="1">
              <a:solidFill>
                <a:schemeClr val="bg1"/>
              </a:solidFill>
              <a:latin typeface="DIN Alternate" panose="020B0500000000000000" pitchFamily="34" charset="0"/>
              <a:ea typeface="Hiragino Kaku Gothic ProN W6" panose="020B0300000000000000" pitchFamily="34" charset="-128"/>
            </a:endParaRPr>
          </a:p>
        </p:txBody>
      </p:sp>
      <p:sp>
        <p:nvSpPr>
          <p:cNvPr id="2" name="スライド番号プレースホルダ 3">
            <a:extLst>
              <a:ext uri="{FF2B5EF4-FFF2-40B4-BE49-F238E27FC236}">
                <a16:creationId xmlns:a16="http://schemas.microsoft.com/office/drawing/2014/main" id="{2020991B-42C0-6514-B8E9-4F981A2B587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45</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3" name="正方形/長方形 2">
            <a:extLst>
              <a:ext uri="{FF2B5EF4-FFF2-40B4-BE49-F238E27FC236}">
                <a16:creationId xmlns:a16="http://schemas.microsoft.com/office/drawing/2014/main" id="{2A83BEDC-BE4D-4DCD-52EC-20389A4006BE}"/>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155651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18126EA-748A-2649-F8A9-24E23A5C0FCA}"/>
              </a:ext>
            </a:extLst>
          </p:cNvPr>
          <p:cNvSpPr>
            <a:spLocks noGrp="1"/>
          </p:cNvSpPr>
          <p:nvPr>
            <p:ph type="sldNum" sz="quarter" idx="12"/>
          </p:nvPr>
        </p:nvSpPr>
        <p:spPr/>
        <p:txBody>
          <a:bodyPr/>
          <a:lstStyle/>
          <a:p>
            <a:fld id="{0B46171A-CA4F-C948-9CC4-3794EFAF3AE3}" type="slidenum">
              <a:rPr kumimoji="1" lang="ja-JP" altLang="en-US" smtClean="0"/>
              <a:t>46</a:t>
            </a:fld>
            <a:endParaRPr kumimoji="1" lang="ja-JP" altLang="en-US"/>
          </a:p>
        </p:txBody>
      </p:sp>
      <p:pic>
        <p:nvPicPr>
          <p:cNvPr id="3" name="図 2">
            <a:extLst>
              <a:ext uri="{FF2B5EF4-FFF2-40B4-BE49-F238E27FC236}">
                <a16:creationId xmlns:a16="http://schemas.microsoft.com/office/drawing/2014/main" id="{4EBAE873-4D65-0A34-58EF-BD288E5BEF4F}"/>
              </a:ext>
            </a:extLst>
          </p:cNvPr>
          <p:cNvPicPr>
            <a:picLocks noChangeAspect="1"/>
          </p:cNvPicPr>
          <p:nvPr/>
        </p:nvPicPr>
        <p:blipFill>
          <a:blip r:embed="rId2"/>
          <a:stretch>
            <a:fillRect/>
          </a:stretch>
        </p:blipFill>
        <p:spPr>
          <a:xfrm>
            <a:off x="0" y="0"/>
            <a:ext cx="12192000" cy="6858000"/>
          </a:xfrm>
          <a:prstGeom prst="rect">
            <a:avLst/>
          </a:prstGeom>
        </p:spPr>
      </p:pic>
      <p:pic>
        <p:nvPicPr>
          <p:cNvPr id="4" name="図 3" descr="テキスト&#10;&#10;自動的に生成された説明">
            <a:extLst>
              <a:ext uri="{FF2B5EF4-FFF2-40B4-BE49-F238E27FC236}">
                <a16:creationId xmlns:a16="http://schemas.microsoft.com/office/drawing/2014/main" id="{99102626-0C84-BB4E-A5D5-9A0F8DD9032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5" name="テキスト ボックス 4">
            <a:extLst>
              <a:ext uri="{FF2B5EF4-FFF2-40B4-BE49-F238E27FC236}">
                <a16:creationId xmlns:a16="http://schemas.microsoft.com/office/drawing/2014/main" id="{F5A52EC7-A1B9-FAD8-4598-F6B10B73EF3D}"/>
              </a:ext>
            </a:extLst>
          </p:cNvPr>
          <p:cNvSpPr txBox="1"/>
          <p:nvPr/>
        </p:nvSpPr>
        <p:spPr>
          <a:xfrm>
            <a:off x="697324" y="161966"/>
            <a:ext cx="6518398" cy="646331"/>
          </a:xfrm>
          <a:prstGeom prst="rect">
            <a:avLst/>
          </a:prstGeom>
          <a:noFill/>
          <a:effectLst/>
        </p:spPr>
        <p:txBody>
          <a:bodyPr wrap="square" rtlCol="0">
            <a:spAutoFit/>
          </a:bodyPr>
          <a:lstStyle/>
          <a:p>
            <a:r>
              <a:rPr kumimoji="1" lang="en-US" altLang="ja-JP" sz="3600" b="1" dirty="0">
                <a:solidFill>
                  <a:schemeClr val="bg1"/>
                </a:solidFill>
                <a:latin typeface="DIN Alternate" panose="020B0500000000000000" pitchFamily="34" charset="0"/>
              </a:rPr>
              <a:t>SCHEDULE</a:t>
            </a:r>
            <a:endParaRPr kumimoji="1" lang="ja-JP" altLang="en-US" sz="3600" b="1">
              <a:solidFill>
                <a:schemeClr val="bg1"/>
              </a:solidFill>
              <a:latin typeface="DIN Alternate" panose="020B0500000000000000" pitchFamily="34" charset="0"/>
            </a:endParaRPr>
          </a:p>
        </p:txBody>
      </p:sp>
      <p:sp>
        <p:nvSpPr>
          <p:cNvPr id="6" name="テキスト ボックス 5">
            <a:extLst>
              <a:ext uri="{FF2B5EF4-FFF2-40B4-BE49-F238E27FC236}">
                <a16:creationId xmlns:a16="http://schemas.microsoft.com/office/drawing/2014/main" id="{7D920B2A-8946-AF03-BFBB-D31B074646E0}"/>
              </a:ext>
            </a:extLst>
          </p:cNvPr>
          <p:cNvSpPr txBox="1"/>
          <p:nvPr/>
        </p:nvSpPr>
        <p:spPr>
          <a:xfrm>
            <a:off x="697324" y="599979"/>
            <a:ext cx="2655476"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締切スケジュール</a:t>
            </a:r>
            <a:endParaRPr lang="en-US" altLang="ja-JP" dirty="0">
              <a:solidFill>
                <a:schemeClr val="bg1"/>
              </a:solidFill>
              <a:latin typeface="Hiragino Kaku Gothic ProN W3" panose="020B0300000000000000" pitchFamily="34" charset="-128"/>
              <a:ea typeface="Hiragino Kaku Gothic ProN W3" panose="020B0300000000000000" pitchFamily="34" charset="-128"/>
            </a:endParaRPr>
          </a:p>
        </p:txBody>
      </p:sp>
      <p:graphicFrame>
        <p:nvGraphicFramePr>
          <p:cNvPr id="7" name="表 6">
            <a:extLst>
              <a:ext uri="{FF2B5EF4-FFF2-40B4-BE49-F238E27FC236}">
                <a16:creationId xmlns:a16="http://schemas.microsoft.com/office/drawing/2014/main" id="{E2C6EDA9-2478-80A0-00B2-260A92B377B0}"/>
              </a:ext>
            </a:extLst>
          </p:cNvPr>
          <p:cNvGraphicFramePr>
            <a:graphicFrameLocks noGrp="1"/>
          </p:cNvGraphicFramePr>
          <p:nvPr>
            <p:extLst>
              <p:ext uri="{D42A27DB-BD31-4B8C-83A1-F6EECF244321}">
                <p14:modId xmlns:p14="http://schemas.microsoft.com/office/powerpoint/2010/main" val="1597684903"/>
              </p:ext>
            </p:extLst>
          </p:nvPr>
        </p:nvGraphicFramePr>
        <p:xfrm>
          <a:off x="697324" y="1282601"/>
          <a:ext cx="11012076" cy="4922981"/>
        </p:xfrm>
        <a:graphic>
          <a:graphicData uri="http://schemas.openxmlformats.org/drawingml/2006/table">
            <a:tbl>
              <a:tblPr firstRow="1" bandRow="1">
                <a:tableStyleId>{5C22544A-7EE6-4342-B048-85BDC9FD1C3A}</a:tableStyleId>
              </a:tblPr>
              <a:tblGrid>
                <a:gridCol w="2753019">
                  <a:extLst>
                    <a:ext uri="{9D8B030D-6E8A-4147-A177-3AD203B41FA5}">
                      <a16:colId xmlns:a16="http://schemas.microsoft.com/office/drawing/2014/main" val="324995462"/>
                    </a:ext>
                  </a:extLst>
                </a:gridCol>
                <a:gridCol w="2753019">
                  <a:extLst>
                    <a:ext uri="{9D8B030D-6E8A-4147-A177-3AD203B41FA5}">
                      <a16:colId xmlns:a16="http://schemas.microsoft.com/office/drawing/2014/main" val="89135501"/>
                    </a:ext>
                  </a:extLst>
                </a:gridCol>
                <a:gridCol w="2753019">
                  <a:extLst>
                    <a:ext uri="{9D8B030D-6E8A-4147-A177-3AD203B41FA5}">
                      <a16:colId xmlns:a16="http://schemas.microsoft.com/office/drawing/2014/main" val="3121299857"/>
                    </a:ext>
                  </a:extLst>
                </a:gridCol>
                <a:gridCol w="2753019">
                  <a:extLst>
                    <a:ext uri="{9D8B030D-6E8A-4147-A177-3AD203B41FA5}">
                      <a16:colId xmlns:a16="http://schemas.microsoft.com/office/drawing/2014/main" val="641772769"/>
                    </a:ext>
                  </a:extLst>
                </a:gridCol>
              </a:tblGrid>
              <a:tr h="482012">
                <a:tc>
                  <a:txBody>
                    <a:bodyPr/>
                    <a:lstStyle/>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ご掲載開始週</a:t>
                      </a:r>
                    </a:p>
                  </a:txBody>
                  <a:tcPr marL="85772" marR="85772" marT="42886" marB="42886" anchor="ctr">
                    <a:lnB w="12700" cap="flat" cmpd="sng" algn="ctr">
                      <a:solidFill>
                        <a:schemeClr val="bg1"/>
                      </a:solidFill>
                      <a:prstDash val="solid"/>
                      <a:round/>
                      <a:headEnd type="none" w="med" len="med"/>
                      <a:tailEnd type="none" w="med" len="med"/>
                    </a:lnB>
                    <a:solidFill>
                      <a:schemeClr val="bg1"/>
                    </a:solidFill>
                  </a:tcPr>
                </a:tc>
                <a:tc>
                  <a:txBody>
                    <a:bodyPr/>
                    <a:lstStyle/>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クリエイティブ審査締切日</a:t>
                      </a:r>
                      <a:endPar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endParaRPr>
                    </a:p>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（当日</a:t>
                      </a:r>
                      <a:r>
                        <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rPr>
                        <a:t>17:00</a:t>
                      </a: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まで）</a:t>
                      </a:r>
                    </a:p>
                  </a:txBody>
                  <a:tcPr marL="85772" marR="85772" marT="42886" marB="42886">
                    <a:lnB w="12700" cap="flat" cmpd="sng" algn="ctr">
                      <a:solidFill>
                        <a:schemeClr val="bg1"/>
                      </a:solidFill>
                      <a:prstDash val="solid"/>
                      <a:round/>
                      <a:headEnd type="none" w="med" len="med"/>
                      <a:tailEnd type="none" w="med" len="med"/>
                    </a:lnB>
                    <a:solidFill>
                      <a:schemeClr val="bg1"/>
                    </a:solidFill>
                  </a:tcPr>
                </a:tc>
                <a:tc>
                  <a:txBody>
                    <a:bodyPr/>
                    <a:lstStyle/>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申込締切日</a:t>
                      </a:r>
                      <a:endPar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endParaRPr>
                    </a:p>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（当日</a:t>
                      </a:r>
                      <a:r>
                        <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rPr>
                        <a:t>17:00</a:t>
                      </a: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まで）</a:t>
                      </a:r>
                    </a:p>
                  </a:txBody>
                  <a:tcPr marL="85772" marR="85772" marT="42886" marB="42886">
                    <a:lnB w="12700" cap="flat" cmpd="sng" algn="ctr">
                      <a:solidFill>
                        <a:schemeClr val="bg1"/>
                      </a:solidFill>
                      <a:prstDash val="solid"/>
                      <a:round/>
                      <a:headEnd type="none" w="med" len="med"/>
                      <a:tailEnd type="none" w="med" len="med"/>
                    </a:lnB>
                    <a:solidFill>
                      <a:schemeClr val="bg1"/>
                    </a:solidFill>
                  </a:tcPr>
                </a:tc>
                <a:tc>
                  <a:txBody>
                    <a:bodyPr/>
                    <a:lstStyle/>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入稿締切日</a:t>
                      </a:r>
                      <a:endPar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endParaRPr>
                    </a:p>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（当日</a:t>
                      </a:r>
                      <a:r>
                        <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rPr>
                        <a:t>17:00</a:t>
                      </a: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まで）</a:t>
                      </a:r>
                    </a:p>
                  </a:txBody>
                  <a:tcPr marL="85772" marR="85772" marT="42886" marB="42886">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76126055"/>
                  </a:ext>
                </a:extLst>
              </a:tr>
              <a:tr h="341613">
                <a:tc>
                  <a:txBody>
                    <a:bodyPr/>
                    <a:lstStyle/>
                    <a:p>
                      <a:pPr marL="763588" indent="0" algn="l">
                        <a:tabLst/>
                      </a:pP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4</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7</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日</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  </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indent="44450" algn="l">
                        <a:tabLst/>
                      </a:pP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3</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24</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日</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  </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indent="763588" algn="l">
                        <a:tabLst/>
                      </a:pP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3</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27</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日</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  </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indent="763588" algn="l">
                        <a:tabLst/>
                      </a:pP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3</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27</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日</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  </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38879743"/>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4276326"/>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    （月）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543905027"/>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6584953"/>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36185698"/>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53897547"/>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  （木）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4057405"/>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62265654"/>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9203809"/>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65683970"/>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59953541"/>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660681772"/>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61843174"/>
                  </a:ext>
                </a:extLst>
              </a:tr>
            </a:tbl>
          </a:graphicData>
        </a:graphic>
      </p:graphicFrame>
      <p:sp>
        <p:nvSpPr>
          <p:cNvPr id="8" name="テキスト ボックス 7">
            <a:extLst>
              <a:ext uri="{FF2B5EF4-FFF2-40B4-BE49-F238E27FC236}">
                <a16:creationId xmlns:a16="http://schemas.microsoft.com/office/drawing/2014/main" id="{C3D7733F-9A60-A405-5198-69A2739C56B8}"/>
              </a:ext>
            </a:extLst>
          </p:cNvPr>
          <p:cNvSpPr txBox="1"/>
          <p:nvPr/>
        </p:nvSpPr>
        <p:spPr>
          <a:xfrm>
            <a:off x="662399" y="6483425"/>
            <a:ext cx="7428637" cy="320601"/>
          </a:xfrm>
          <a:prstGeom prst="rect">
            <a:avLst/>
          </a:prstGeom>
          <a:noFill/>
        </p:spPr>
        <p:txBody>
          <a:bodyPr wrap="none" rtlCol="0">
            <a:spAutoFit/>
          </a:bodyPr>
          <a:lstStyle/>
          <a:p>
            <a:pPr>
              <a:spcBef>
                <a:spcPts val="100"/>
              </a:spcBef>
            </a:pP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上記スケジュールは、クリエイティブ審査</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放映</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10</a:t>
            </a:r>
            <a:r>
              <a:rPr lang="ja-JP" altLang="en-US" sz="700">
                <a:solidFill>
                  <a:schemeClr val="bg1"/>
                </a:solidFill>
                <a:latin typeface="Hiragino Kaku Gothic ProN W3" panose="020B0300000000000000" pitchFamily="34" charset="-128"/>
                <a:ea typeface="Hiragino Kaku Gothic ProN W3" panose="020B0300000000000000" pitchFamily="34" charset="-128"/>
              </a:rPr>
              <a:t>営業日前</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、申し込み・入稿</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放映</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7</a:t>
            </a:r>
            <a:r>
              <a:rPr lang="ja-JP" altLang="en-US" sz="700">
                <a:solidFill>
                  <a:schemeClr val="bg1"/>
                </a:solidFill>
                <a:latin typeface="Hiragino Kaku Gothic ProN W3" panose="020B0300000000000000" pitchFamily="34" charset="-128"/>
                <a:ea typeface="Hiragino Kaku Gothic ProN W3" panose="020B0300000000000000" pitchFamily="34" charset="-128"/>
              </a:rPr>
              <a:t>営業日前</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にて記載しております。</a:t>
            </a:r>
          </a:p>
          <a:p>
            <a:pPr>
              <a:spcBef>
                <a:spcPts val="100"/>
              </a:spcBef>
            </a:pPr>
            <a:r>
              <a:rPr lang="ja-JP" altLang="en-US" sz="700">
                <a:solidFill>
                  <a:schemeClr val="bg1"/>
                </a:solidFill>
                <a:latin typeface="Hiragino Kaku Gothic ProN W3" panose="020B0300000000000000" pitchFamily="34" charset="-128"/>
                <a:ea typeface="Hiragino Kaku Gothic ProN W3" panose="020B0300000000000000" pitchFamily="34" charset="-128"/>
              </a:rPr>
              <a:t>　クリエイティブは入稿規定</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(P36)</a:t>
            </a:r>
            <a:r>
              <a:rPr lang="ja-JP" altLang="en-US" sz="700">
                <a:solidFill>
                  <a:schemeClr val="bg1"/>
                </a:solidFill>
                <a:latin typeface="Hiragino Kaku Gothic ProN W3" panose="020B0300000000000000" pitchFamily="34" charset="-128"/>
                <a:ea typeface="Hiragino Kaku Gothic ProN W3" panose="020B0300000000000000" pitchFamily="34" charset="-128"/>
              </a:rPr>
              <a:t>をご確認の上、ご入稿をお願い致します。入稿規定に合わない場合、入稿締切までにご修正をして頂く必要がございます。予めご了承ください。</a:t>
            </a:r>
          </a:p>
        </p:txBody>
      </p:sp>
      <p:sp>
        <p:nvSpPr>
          <p:cNvPr id="11" name="スライド番号プレースホルダ 3">
            <a:extLst>
              <a:ext uri="{FF2B5EF4-FFF2-40B4-BE49-F238E27FC236}">
                <a16:creationId xmlns:a16="http://schemas.microsoft.com/office/drawing/2014/main" id="{BCE60A43-3042-249C-80AC-C3FC4441C517}"/>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46</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9" name="正方形/長方形 8">
            <a:extLst>
              <a:ext uri="{FF2B5EF4-FFF2-40B4-BE49-F238E27FC236}">
                <a16:creationId xmlns:a16="http://schemas.microsoft.com/office/drawing/2014/main" id="{4F4EEB93-1114-9586-1A10-30E3C51082D5}"/>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3579424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AB1682C-BACC-E149-B756-935CF845AEC2}"/>
              </a:ext>
            </a:extLst>
          </p:cNvPr>
          <p:cNvPicPr>
            <a:picLocks noChangeAspect="1"/>
          </p:cNvPicPr>
          <p:nvPr/>
        </p:nvPicPr>
        <p:blipFill>
          <a:blip r:embed="rId2"/>
          <a:stretch>
            <a:fillRect/>
          </a:stretch>
        </p:blipFill>
        <p:spPr>
          <a:xfrm>
            <a:off x="0" y="0"/>
            <a:ext cx="12192000" cy="6858000"/>
          </a:xfrm>
          <a:prstGeom prst="rect">
            <a:avLst/>
          </a:prstGeom>
        </p:spPr>
      </p:pic>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6" name="テキスト ボックス 15">
            <a:extLst>
              <a:ext uri="{FF2B5EF4-FFF2-40B4-BE49-F238E27FC236}">
                <a16:creationId xmlns:a16="http://schemas.microsoft.com/office/drawing/2014/main" id="{D8BDB362-6FF6-D045-AE72-42B3F62D0D79}"/>
              </a:ext>
            </a:extLst>
          </p:cNvPr>
          <p:cNvSpPr txBox="1"/>
          <p:nvPr/>
        </p:nvSpPr>
        <p:spPr>
          <a:xfrm>
            <a:off x="703631" y="161966"/>
            <a:ext cx="10084954"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ACCEPTABILITY STANDARD</a:t>
            </a:r>
          </a:p>
        </p:txBody>
      </p:sp>
      <p:sp>
        <p:nvSpPr>
          <p:cNvPr id="17" name="テキスト ボックス 16">
            <a:extLst>
              <a:ext uri="{FF2B5EF4-FFF2-40B4-BE49-F238E27FC236}">
                <a16:creationId xmlns:a16="http://schemas.microsoft.com/office/drawing/2014/main" id="{6223DF55-D983-9144-A8BC-2677AF691727}"/>
              </a:ext>
            </a:extLst>
          </p:cNvPr>
          <p:cNvSpPr txBox="1"/>
          <p:nvPr/>
        </p:nvSpPr>
        <p:spPr>
          <a:xfrm>
            <a:off x="703631" y="599979"/>
            <a:ext cx="4695295" cy="458972"/>
          </a:xfrm>
          <a:prstGeom prst="rect">
            <a:avLst/>
          </a:prstGeom>
          <a:noFill/>
          <a:effectLst/>
        </p:spPr>
        <p:txBody>
          <a:bodyPr wrap="square" rtlCol="0">
            <a:spAutoFit/>
          </a:bodyPr>
          <a:lstStyle/>
          <a:p>
            <a:pPr>
              <a:lnSpc>
                <a:spcPct val="150000"/>
              </a:lnSpc>
            </a:pPr>
            <a:r>
              <a:rPr lang="ja-JP" altLang="en-US">
                <a:solidFill>
                  <a:schemeClr val="bg1"/>
                </a:solidFill>
                <a:latin typeface="DIN Alternate" panose="020B0500000000000000" pitchFamily="34" charset="0"/>
                <a:ea typeface="Hiragino Kaku Gothic ProN W3" panose="020B0300000000000000" pitchFamily="34" charset="-128"/>
              </a:rPr>
              <a:t>掲載可否基準</a:t>
            </a:r>
            <a:r>
              <a:rPr lang="en-US" altLang="ja-JP" dirty="0">
                <a:solidFill>
                  <a:schemeClr val="bg1"/>
                </a:solidFill>
                <a:latin typeface="DIN Alternate" panose="020B0500000000000000" pitchFamily="34" charset="0"/>
                <a:ea typeface="Hiragino Kaku Gothic ProN W3" panose="020B0300000000000000" pitchFamily="34" charset="-128"/>
              </a:rPr>
              <a:t>1</a:t>
            </a:r>
            <a:endParaRPr lang="ja-JP" altLang="en-US">
              <a:solidFill>
                <a:schemeClr val="bg1"/>
              </a:solidFill>
              <a:latin typeface="DIN Alternate" panose="020B0500000000000000" pitchFamily="34" charset="0"/>
              <a:ea typeface="Hiragino Kaku Gothic ProN W3" panose="020B0300000000000000" pitchFamily="34" charset="-128"/>
            </a:endParaRPr>
          </a:p>
        </p:txBody>
      </p:sp>
      <p:sp>
        <p:nvSpPr>
          <p:cNvPr id="18" name="テキスト ボックス 17">
            <a:extLst>
              <a:ext uri="{FF2B5EF4-FFF2-40B4-BE49-F238E27FC236}">
                <a16:creationId xmlns:a16="http://schemas.microsoft.com/office/drawing/2014/main" id="{CD18DEA9-ECD8-564B-9049-6DEAC2B14B9A}"/>
              </a:ext>
            </a:extLst>
          </p:cNvPr>
          <p:cNvSpPr txBox="1"/>
          <p:nvPr/>
        </p:nvSpPr>
        <p:spPr>
          <a:xfrm>
            <a:off x="703631" y="1402684"/>
            <a:ext cx="6182482" cy="646331"/>
          </a:xfrm>
          <a:prstGeom prst="rect">
            <a:avLst/>
          </a:prstGeom>
          <a:noFill/>
          <a:effectLst/>
        </p:spPr>
        <p:txBody>
          <a:bodyPr wrap="square" rtlCol="0">
            <a:spAutoFit/>
          </a:bodyPr>
          <a:lstStyle/>
          <a:p>
            <a:r>
              <a:rPr lang="ja-JP" altLang="en-US" b="1">
                <a:solidFill>
                  <a:schemeClr val="bg1"/>
                </a:solidFill>
                <a:latin typeface="Hiragino Kaku Gothic ProN W6" panose="020B0300000000000000" pitchFamily="34" charset="-128"/>
                <a:ea typeface="Hiragino Kaku Gothic ProN W6" panose="020B0300000000000000" pitchFamily="34" charset="-128"/>
              </a:rPr>
              <a:t>下記業種・サービスは広告掲載をお断りしております。</a:t>
            </a:r>
          </a:p>
          <a:p>
            <a:r>
              <a:rPr lang="ja-JP" altLang="en-US" b="1">
                <a:solidFill>
                  <a:schemeClr val="bg1"/>
                </a:solidFill>
                <a:latin typeface="Hiragino Kaku Gothic ProN W6" panose="020B0300000000000000" pitchFamily="34" charset="-128"/>
                <a:ea typeface="Hiragino Kaku Gothic ProN W6" panose="020B0300000000000000" pitchFamily="34" charset="-128"/>
              </a:rPr>
              <a:t>詳細は別途お問い合わせの上、ご確認願います。</a:t>
            </a:r>
          </a:p>
        </p:txBody>
      </p:sp>
      <p:sp>
        <p:nvSpPr>
          <p:cNvPr id="19" name="正方形/長方形 18">
            <a:extLst>
              <a:ext uri="{FF2B5EF4-FFF2-40B4-BE49-F238E27FC236}">
                <a16:creationId xmlns:a16="http://schemas.microsoft.com/office/drawing/2014/main" id="{851BA322-DB8D-914B-83C5-EAABE98AE81F}"/>
              </a:ext>
            </a:extLst>
          </p:cNvPr>
          <p:cNvSpPr/>
          <p:nvPr/>
        </p:nvSpPr>
        <p:spPr>
          <a:xfrm>
            <a:off x="1416748" y="2447628"/>
            <a:ext cx="5449037" cy="2677656"/>
          </a:xfrm>
          <a:prstGeom prst="rect">
            <a:avLst/>
          </a:prstGeom>
        </p:spPr>
        <p:txBody>
          <a:bodyPr wrap="square">
            <a:spAutoFit/>
          </a:bodyPr>
          <a:lstStyle/>
          <a:p>
            <a:r>
              <a:rPr lang="ja-JP" altLang="en-US" sz="1200">
                <a:solidFill>
                  <a:schemeClr val="bg1"/>
                </a:solidFill>
                <a:latin typeface="DIN Alternate" panose="020B0500000000000000" pitchFamily="34" charset="0"/>
                <a:ea typeface="Hiragino Kaku Gothic ProN W3" panose="020B0300000000000000" pitchFamily="34" charset="-128"/>
              </a:rPr>
              <a:t>・情報商材</a:t>
            </a:r>
          </a:p>
          <a:p>
            <a:r>
              <a:rPr lang="ja-JP" altLang="en-US" sz="1200">
                <a:solidFill>
                  <a:schemeClr val="bg1"/>
                </a:solidFill>
                <a:latin typeface="DIN Alternate" panose="020B0500000000000000" pitchFamily="34" charset="0"/>
                <a:ea typeface="Hiragino Kaku Gothic ProN W3" panose="020B0300000000000000" pitchFamily="34" charset="-128"/>
              </a:rPr>
              <a:t>・ギャンブル関連 (射幸心をそそる表現のもの</a:t>
            </a:r>
            <a:r>
              <a:rPr lang="en-US" altLang="ja-JP" sz="1200" dirty="0">
                <a:solidFill>
                  <a:schemeClr val="bg1"/>
                </a:solidFill>
                <a:latin typeface="DIN Alternate" panose="020B0500000000000000" pitchFamily="34" charset="0"/>
                <a:ea typeface="Hiragino Kaku Gothic ProN W3" panose="020B0300000000000000" pitchFamily="34" charset="-128"/>
              </a:rPr>
              <a:t>)</a:t>
            </a:r>
            <a:endParaRPr lang="ja-JP" altLang="en-US" sz="120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・アダルト</a:t>
            </a:r>
          </a:p>
          <a:p>
            <a:r>
              <a:rPr lang="ja-JP" altLang="en-US" sz="1200">
                <a:solidFill>
                  <a:schemeClr val="bg1"/>
                </a:solidFill>
                <a:latin typeface="DIN Alternate" panose="020B0500000000000000" pitchFamily="34" charset="0"/>
                <a:ea typeface="Hiragino Kaku Gothic ProN W3" panose="020B0300000000000000" pitchFamily="34" charset="-128"/>
              </a:rPr>
              <a:t>・占い</a:t>
            </a:r>
          </a:p>
          <a:p>
            <a:r>
              <a:rPr lang="ja-JP" altLang="en-US" sz="1200">
                <a:solidFill>
                  <a:schemeClr val="bg1"/>
                </a:solidFill>
                <a:latin typeface="DIN Alternate" panose="020B0500000000000000" pitchFamily="34" charset="0"/>
                <a:ea typeface="Hiragino Kaku Gothic ProN W3" panose="020B0300000000000000" pitchFamily="34" charset="-128"/>
              </a:rPr>
              <a:t>・宗教関連 (魔除け・霊感商法霊視商法、神社仏閣等)</a:t>
            </a:r>
          </a:p>
          <a:p>
            <a:r>
              <a:rPr lang="ja-JP" altLang="en-US" sz="1200">
                <a:solidFill>
                  <a:schemeClr val="bg1"/>
                </a:solidFill>
                <a:latin typeface="DIN Alternate" panose="020B0500000000000000" pitchFamily="34" charset="0"/>
                <a:ea typeface="Hiragino Kaku Gothic ProN W3" panose="020B0300000000000000" pitchFamily="34" charset="-128"/>
              </a:rPr>
              <a:t>・無限連鎖講</a:t>
            </a:r>
          </a:p>
          <a:p>
            <a:r>
              <a:rPr lang="ja-JP" altLang="en-US" sz="1200">
                <a:solidFill>
                  <a:schemeClr val="bg1"/>
                </a:solidFill>
                <a:latin typeface="DIN Alternate" panose="020B0500000000000000" pitchFamily="34" charset="0"/>
                <a:ea typeface="Hiragino Kaku Gothic ProN W3" panose="020B0300000000000000" pitchFamily="34" charset="-128"/>
              </a:rPr>
              <a:t>・探偵業</a:t>
            </a:r>
          </a:p>
          <a:p>
            <a:r>
              <a:rPr lang="ja-JP" altLang="en-US" sz="1200">
                <a:solidFill>
                  <a:schemeClr val="bg1"/>
                </a:solidFill>
                <a:latin typeface="DIN Alternate" panose="020B0500000000000000" pitchFamily="34" charset="0"/>
                <a:ea typeface="Hiragino Kaku Gothic ProN W3" panose="020B0300000000000000" pitchFamily="34" charset="-128"/>
              </a:rPr>
              <a:t>・家政婦紹介・斡旋</a:t>
            </a:r>
          </a:p>
          <a:p>
            <a:r>
              <a:rPr lang="ja-JP" altLang="en-US" sz="1200">
                <a:solidFill>
                  <a:schemeClr val="bg1"/>
                </a:solidFill>
                <a:latin typeface="DIN Alternate" panose="020B0500000000000000" pitchFamily="34" charset="0"/>
                <a:ea typeface="Hiragino Kaku Gothic ProN W3" panose="020B0300000000000000" pitchFamily="34" charset="-128"/>
              </a:rPr>
              <a:t>・産経用品 (避妊具、女性用体温計)</a:t>
            </a:r>
          </a:p>
          <a:p>
            <a:r>
              <a:rPr lang="ja-JP" altLang="en-US" sz="1200">
                <a:solidFill>
                  <a:schemeClr val="bg1"/>
                </a:solidFill>
                <a:latin typeface="DIN Alternate" panose="020B0500000000000000" pitchFamily="34" charset="0"/>
                <a:ea typeface="Hiragino Kaku Gothic ProN W3" panose="020B0300000000000000" pitchFamily="34" charset="-128"/>
              </a:rPr>
              <a:t>・武器全般</a:t>
            </a:r>
          </a:p>
          <a:p>
            <a:r>
              <a:rPr lang="ja-JP" altLang="en-US" sz="1200">
                <a:solidFill>
                  <a:schemeClr val="bg1"/>
                </a:solidFill>
                <a:latin typeface="DIN Alternate" panose="020B0500000000000000" pitchFamily="34" charset="0"/>
                <a:ea typeface="Hiragino Kaku Gothic ProN W3" panose="020B0300000000000000" pitchFamily="34" charset="-128"/>
              </a:rPr>
              <a:t>・毒物劇物</a:t>
            </a:r>
          </a:p>
          <a:p>
            <a:r>
              <a:rPr lang="ja-JP" altLang="en-US" sz="1200">
                <a:solidFill>
                  <a:schemeClr val="bg1"/>
                </a:solidFill>
                <a:latin typeface="DIN Alternate" panose="020B0500000000000000" pitchFamily="34" charset="0"/>
                <a:ea typeface="Hiragino Kaku Gothic ProN W3" panose="020B0300000000000000" pitchFamily="34" charset="-128"/>
              </a:rPr>
              <a:t>・政党/政治関連</a:t>
            </a:r>
          </a:p>
          <a:p>
            <a:r>
              <a:rPr lang="ja-JP" altLang="en-US" sz="1200">
                <a:solidFill>
                  <a:schemeClr val="bg1"/>
                </a:solidFill>
                <a:latin typeface="DIN Alternate" panose="020B0500000000000000" pitchFamily="34" charset="0"/>
                <a:ea typeface="Hiragino Kaku Gothic ProN W3" panose="020B0300000000000000" pitchFamily="34" charset="-128"/>
              </a:rPr>
              <a:t>・公益法人 (NPO/NGO、社団法人)</a:t>
            </a:r>
          </a:p>
          <a:p>
            <a:r>
              <a:rPr lang="ja-JP" altLang="en-US" sz="1200">
                <a:solidFill>
                  <a:schemeClr val="bg1"/>
                </a:solidFill>
                <a:latin typeface="DIN Alternate" panose="020B0500000000000000" pitchFamily="34" charset="0"/>
                <a:ea typeface="Hiragino Kaku Gothic ProN W3" panose="020B0300000000000000" pitchFamily="34" charset="-128"/>
              </a:rPr>
              <a:t>・生体販売</a:t>
            </a:r>
          </a:p>
        </p:txBody>
      </p:sp>
      <p:sp>
        <p:nvSpPr>
          <p:cNvPr id="20" name="正方形/長方形 19">
            <a:extLst>
              <a:ext uri="{FF2B5EF4-FFF2-40B4-BE49-F238E27FC236}">
                <a16:creationId xmlns:a16="http://schemas.microsoft.com/office/drawing/2014/main" id="{1B9EB04B-024A-AB4C-9934-656FA40F351C}"/>
              </a:ext>
            </a:extLst>
          </p:cNvPr>
          <p:cNvSpPr/>
          <p:nvPr/>
        </p:nvSpPr>
        <p:spPr>
          <a:xfrm>
            <a:off x="6781699" y="2447628"/>
            <a:ext cx="4461331" cy="1938992"/>
          </a:xfrm>
          <a:prstGeom prst="rect">
            <a:avLst/>
          </a:prstGeom>
        </p:spPr>
        <p:txBody>
          <a:bodyPr wrap="square">
            <a:spAutoFit/>
          </a:bodyPr>
          <a:lstStyle/>
          <a:p>
            <a:r>
              <a:rPr lang="ja-JP" altLang="en-US" sz="1200">
                <a:solidFill>
                  <a:schemeClr val="bg1"/>
                </a:solidFill>
                <a:latin typeface="DIN Alternate" panose="020B0500000000000000" pitchFamily="34" charset="0"/>
                <a:ea typeface="Hiragino Kaku Gothic ProN W3" panose="020B0300000000000000" pitchFamily="34" charset="-128"/>
              </a:rPr>
              <a:t>・入札権購入型オークション、オークション</a:t>
            </a:r>
          </a:p>
          <a:p>
            <a:r>
              <a:rPr lang="ja-JP" altLang="en-US" sz="1200">
                <a:solidFill>
                  <a:schemeClr val="bg1"/>
                </a:solidFill>
                <a:latin typeface="DIN Alternate" panose="020B0500000000000000" pitchFamily="34" charset="0"/>
                <a:ea typeface="Hiragino Kaku Gothic ProN W3" panose="020B0300000000000000" pitchFamily="34" charset="-128"/>
              </a:rPr>
              <a:t>・ファクタリング</a:t>
            </a:r>
          </a:p>
          <a:p>
            <a:r>
              <a:rPr lang="ja-JP" altLang="en-US" sz="1200">
                <a:solidFill>
                  <a:schemeClr val="bg1"/>
                </a:solidFill>
                <a:latin typeface="DIN Alternate" panose="020B0500000000000000" pitchFamily="34" charset="0"/>
                <a:ea typeface="Hiragino Kaku Gothic ProN W3" panose="020B0300000000000000" pitchFamily="34" charset="-128"/>
              </a:rPr>
              <a:t>・過払い金請求</a:t>
            </a:r>
          </a:p>
          <a:p>
            <a:r>
              <a:rPr lang="ja-JP" altLang="en-US" sz="1200">
                <a:solidFill>
                  <a:schemeClr val="bg1"/>
                </a:solidFill>
                <a:latin typeface="DIN Alternate" panose="020B0500000000000000" pitchFamily="34" charset="0"/>
                <a:ea typeface="Hiragino Kaku Gothic ProN W3" panose="020B0300000000000000" pitchFamily="34" charset="-128"/>
              </a:rPr>
              <a:t>・</a:t>
            </a:r>
            <a:r>
              <a:rPr lang="en-US" altLang="ja-JP" sz="1200" dirty="0">
                <a:solidFill>
                  <a:schemeClr val="bg1"/>
                </a:solidFill>
                <a:latin typeface="DIN Alternate" panose="020B0500000000000000" pitchFamily="34" charset="0"/>
                <a:ea typeface="Hiragino Kaku Gothic ProN W3" panose="020B0300000000000000" pitchFamily="34" charset="-128"/>
              </a:rPr>
              <a:t>ICO</a:t>
            </a:r>
          </a:p>
          <a:p>
            <a:r>
              <a:rPr lang="ja-JP" altLang="en-US" sz="1200">
                <a:solidFill>
                  <a:schemeClr val="bg1"/>
                </a:solidFill>
                <a:latin typeface="DIN Alternate" panose="020B0500000000000000" pitchFamily="34" charset="0"/>
                <a:ea typeface="Hiragino Kaku Gothic ProN W3" panose="020B0300000000000000" pitchFamily="34" charset="-128"/>
              </a:rPr>
              <a:t>・転職、退職、またそれに類する行動を促すサービス</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・競合サービス</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・たばこ、電子たばこ（たばこ関連サービスも含む）</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・不動産</a:t>
            </a:r>
          </a:p>
          <a:p>
            <a:r>
              <a:rPr lang="ja-JP" altLang="en-US" sz="1200">
                <a:solidFill>
                  <a:schemeClr val="bg1"/>
                </a:solidFill>
                <a:latin typeface="DIN Alternate" panose="020B0500000000000000" pitchFamily="34" charset="0"/>
                <a:ea typeface="Hiragino Kaku Gothic ProN W3" panose="020B0300000000000000" pitchFamily="34" charset="-128"/>
              </a:rPr>
              <a:t>・設置オフィス入居企業の競合サービス</a:t>
            </a:r>
          </a:p>
          <a:p>
            <a:r>
              <a:rPr lang="ja-JP" altLang="en-US" sz="1200">
                <a:solidFill>
                  <a:schemeClr val="bg1"/>
                </a:solidFill>
                <a:latin typeface="DIN Alternate" panose="020B0500000000000000" pitchFamily="34" charset="0"/>
                <a:ea typeface="Hiragino Kaku Gothic ProN W3" panose="020B0300000000000000" pitchFamily="34" charset="-128"/>
              </a:rPr>
              <a:t>・その他、当社が不適切と判断したもの</a:t>
            </a:r>
          </a:p>
        </p:txBody>
      </p:sp>
      <p:sp>
        <p:nvSpPr>
          <p:cNvPr id="2" name="スライド番号プレースホルダ 3">
            <a:extLst>
              <a:ext uri="{FF2B5EF4-FFF2-40B4-BE49-F238E27FC236}">
                <a16:creationId xmlns:a16="http://schemas.microsoft.com/office/drawing/2014/main" id="{3254BA0E-E05A-F53E-ED2F-CA56C3B3EF8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47</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3" name="正方形/長方形 2">
            <a:extLst>
              <a:ext uri="{FF2B5EF4-FFF2-40B4-BE49-F238E27FC236}">
                <a16:creationId xmlns:a16="http://schemas.microsoft.com/office/drawing/2014/main" id="{ACDE5DB9-B385-BBC6-0540-ED6B8139DC05}"/>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0517878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AB1682C-BACC-E149-B756-935CF845AEC2}"/>
              </a:ext>
            </a:extLst>
          </p:cNvPr>
          <p:cNvPicPr>
            <a:picLocks noChangeAspect="1"/>
          </p:cNvPicPr>
          <p:nvPr/>
        </p:nvPicPr>
        <p:blipFill>
          <a:blip r:embed="rId2"/>
          <a:stretch>
            <a:fillRect/>
          </a:stretch>
        </p:blipFill>
        <p:spPr>
          <a:xfrm>
            <a:off x="0" y="0"/>
            <a:ext cx="12192000" cy="6858000"/>
          </a:xfrm>
          <a:prstGeom prst="rect">
            <a:avLst/>
          </a:prstGeom>
        </p:spPr>
      </p:pic>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6" name="テキスト ボックス 15">
            <a:extLst>
              <a:ext uri="{FF2B5EF4-FFF2-40B4-BE49-F238E27FC236}">
                <a16:creationId xmlns:a16="http://schemas.microsoft.com/office/drawing/2014/main" id="{D8BDB362-6FF6-D045-AE72-42B3F62D0D79}"/>
              </a:ext>
            </a:extLst>
          </p:cNvPr>
          <p:cNvSpPr txBox="1"/>
          <p:nvPr/>
        </p:nvSpPr>
        <p:spPr>
          <a:xfrm>
            <a:off x="703631" y="161966"/>
            <a:ext cx="10084954"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ACCEPTABILITY STANDARD</a:t>
            </a:r>
          </a:p>
        </p:txBody>
      </p:sp>
      <p:sp>
        <p:nvSpPr>
          <p:cNvPr id="17" name="テキスト ボックス 16">
            <a:extLst>
              <a:ext uri="{FF2B5EF4-FFF2-40B4-BE49-F238E27FC236}">
                <a16:creationId xmlns:a16="http://schemas.microsoft.com/office/drawing/2014/main" id="{6223DF55-D983-9144-A8BC-2677AF691727}"/>
              </a:ext>
            </a:extLst>
          </p:cNvPr>
          <p:cNvSpPr txBox="1"/>
          <p:nvPr/>
        </p:nvSpPr>
        <p:spPr>
          <a:xfrm>
            <a:off x="703631" y="599979"/>
            <a:ext cx="4695295" cy="458972"/>
          </a:xfrm>
          <a:prstGeom prst="rect">
            <a:avLst/>
          </a:prstGeom>
          <a:noFill/>
          <a:effectLst/>
        </p:spPr>
        <p:txBody>
          <a:bodyPr wrap="square" rtlCol="0">
            <a:spAutoFit/>
          </a:bodyPr>
          <a:lstStyle/>
          <a:p>
            <a:pPr>
              <a:lnSpc>
                <a:spcPct val="150000"/>
              </a:lnSpc>
            </a:pPr>
            <a:r>
              <a:rPr lang="ja-JP" altLang="en-US">
                <a:solidFill>
                  <a:schemeClr val="bg1"/>
                </a:solidFill>
                <a:latin typeface="DIN Alternate" panose="020B0500000000000000" pitchFamily="34" charset="0"/>
                <a:ea typeface="Hiragino Kaku Gothic ProN W3" panose="020B0300000000000000" pitchFamily="34" charset="-128"/>
              </a:rPr>
              <a:t>掲載可否基準</a:t>
            </a:r>
            <a:r>
              <a:rPr lang="en-US" altLang="ja-JP" dirty="0">
                <a:solidFill>
                  <a:schemeClr val="bg1"/>
                </a:solidFill>
                <a:latin typeface="DIN Alternate" panose="020B0500000000000000" pitchFamily="34" charset="0"/>
                <a:ea typeface="Hiragino Kaku Gothic ProN W3" panose="020B0300000000000000" pitchFamily="34" charset="-128"/>
              </a:rPr>
              <a:t>2</a:t>
            </a:r>
            <a:endParaRPr lang="ja-JP" altLang="en-US">
              <a:solidFill>
                <a:schemeClr val="bg1"/>
              </a:solidFill>
              <a:latin typeface="DIN Alternate" panose="020B0500000000000000" pitchFamily="34" charset="0"/>
              <a:ea typeface="Hiragino Kaku Gothic ProN W3" panose="020B0300000000000000" pitchFamily="34" charset="-128"/>
            </a:endParaRPr>
          </a:p>
        </p:txBody>
      </p:sp>
      <p:sp>
        <p:nvSpPr>
          <p:cNvPr id="11" name="正方形/長方形 10">
            <a:extLst>
              <a:ext uri="{FF2B5EF4-FFF2-40B4-BE49-F238E27FC236}">
                <a16:creationId xmlns:a16="http://schemas.microsoft.com/office/drawing/2014/main" id="{1A15858E-E55E-7045-A699-109714FA599F}"/>
              </a:ext>
            </a:extLst>
          </p:cNvPr>
          <p:cNvSpPr/>
          <p:nvPr/>
        </p:nvSpPr>
        <p:spPr>
          <a:xfrm>
            <a:off x="1132663" y="2447628"/>
            <a:ext cx="5755817" cy="3046988"/>
          </a:xfrm>
          <a:prstGeom prst="rect">
            <a:avLst/>
          </a:prstGeom>
        </p:spPr>
        <p:txBody>
          <a:bodyPr wrap="square">
            <a:spAutoFit/>
          </a:bodyPr>
          <a:lstStyle/>
          <a:p>
            <a:r>
              <a:rPr lang="ja-JP" altLang="en-US" sz="1200">
                <a:solidFill>
                  <a:schemeClr val="bg1"/>
                </a:solidFill>
                <a:latin typeface="DIN Alternate" panose="020B0500000000000000" pitchFamily="34" charset="0"/>
                <a:ea typeface="Hiragino Kaku Gothic ProN W3" panose="020B0300000000000000" pitchFamily="34" charset="-128"/>
              </a:rPr>
              <a:t>・ </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枠で複数クライアント、複数ブランド、複数アイテムの広告を流すこと</a:t>
            </a:r>
          </a:p>
          <a:p>
            <a:r>
              <a:rPr lang="ja-JP" altLang="en-US" sz="1200">
                <a:solidFill>
                  <a:schemeClr val="bg1"/>
                </a:solidFill>
                <a:latin typeface="DIN Alternate" panose="020B0500000000000000" pitchFamily="34" charset="0"/>
                <a:ea typeface="Hiragino Kaku Gothic ProN W3" panose="020B0300000000000000" pitchFamily="34" charset="-128"/>
              </a:rPr>
              <a:t>・事実と異なる虚偽の情報を掲載したもの</a:t>
            </a:r>
          </a:p>
          <a:p>
            <a:r>
              <a:rPr lang="ja-JP" altLang="en-US" sz="1200">
                <a:solidFill>
                  <a:schemeClr val="bg1"/>
                </a:solidFill>
                <a:latin typeface="DIN Alternate" panose="020B0500000000000000" pitchFamily="34" charset="0"/>
                <a:ea typeface="Hiragino Kaku Gothic ProN W3" panose="020B0300000000000000" pitchFamily="34" charset="-128"/>
              </a:rPr>
              <a:t>・優良誤認表示や有利誤認表示などの不当表示となるもの</a:t>
            </a:r>
          </a:p>
          <a:p>
            <a:r>
              <a:rPr lang="ja-JP" altLang="en-US" sz="1200">
                <a:solidFill>
                  <a:schemeClr val="bg1"/>
                </a:solidFill>
                <a:latin typeface="DIN Alternate" panose="020B0500000000000000" pitchFamily="34" charset="0"/>
                <a:ea typeface="Hiragino Kaku Gothic ProN W3" panose="020B0300000000000000" pitchFamily="34" charset="-128"/>
              </a:rPr>
              <a:t>・「最大」「最高」「最小」「最速」「</a:t>
            </a:r>
            <a:r>
              <a:rPr lang="en-US" altLang="ja-JP" sz="1200" dirty="0">
                <a:solidFill>
                  <a:schemeClr val="bg1"/>
                </a:solidFill>
                <a:latin typeface="DIN Alternate" panose="020B0500000000000000" pitchFamily="34" charset="0"/>
                <a:ea typeface="Hiragino Kaku Gothic ProN W3" panose="020B0300000000000000" pitchFamily="34" charset="-128"/>
              </a:rPr>
              <a:t>No.1</a:t>
            </a:r>
            <a:r>
              <a:rPr lang="ja-JP" altLang="en-US" sz="1200">
                <a:solidFill>
                  <a:schemeClr val="bg1"/>
                </a:solidFill>
                <a:latin typeface="DIN Alternate" panose="020B0500000000000000" pitchFamily="34" charset="0"/>
                <a:ea typeface="Hiragino Kaku Gothic ProN W3" panose="020B0300000000000000" pitchFamily="34" charset="-128"/>
              </a:rPr>
              <a:t>」「世界初」などの言葉を</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en-US" altLang="ja-JP" sz="1200" dirty="0">
                <a:solidFill>
                  <a:schemeClr val="bg1"/>
                </a:solidFill>
                <a:latin typeface="DIN Alternate" panose="020B0500000000000000" pitchFamily="34" charset="0"/>
                <a:ea typeface="Hiragino Kaku Gothic ProN W3" panose="020B0300000000000000" pitchFamily="34" charset="-128"/>
              </a:rPr>
              <a:t>   </a:t>
            </a:r>
            <a:r>
              <a:rPr lang="ja-JP" altLang="en-US" sz="1200">
                <a:solidFill>
                  <a:schemeClr val="bg1"/>
                </a:solidFill>
                <a:latin typeface="DIN Alternate" panose="020B0500000000000000" pitchFamily="34" charset="0"/>
                <a:ea typeface="Hiragino Kaku Gothic ProN W3" panose="020B0300000000000000" pitchFamily="34" charset="-128"/>
              </a:rPr>
              <a:t>表示する際に客観的な出典がないもの</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（放映開始日を起点とし、直近</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年以内のデータのみ有効）</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・順位、割合、件数など調査結果等の定量的な言葉を表示する際に調査年月の</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　記載がないもの</a:t>
            </a:r>
          </a:p>
          <a:p>
            <a:r>
              <a:rPr lang="ja-JP" altLang="en-US" sz="1200">
                <a:solidFill>
                  <a:schemeClr val="bg1"/>
                </a:solidFill>
                <a:latin typeface="DIN Alternate" panose="020B0500000000000000" pitchFamily="34" charset="0"/>
                <a:ea typeface="Hiragino Kaku Gothic ProN W3" panose="020B0300000000000000" pitchFamily="34" charset="-128"/>
              </a:rPr>
              <a:t>・公正取引協議会が定める公正競争規約で定められた表示を遵守していないもの</a:t>
            </a:r>
          </a:p>
          <a:p>
            <a:r>
              <a:rPr lang="ja-JP" altLang="en-US" sz="1200">
                <a:solidFill>
                  <a:schemeClr val="bg1"/>
                </a:solidFill>
                <a:latin typeface="DIN Alternate" panose="020B0500000000000000" pitchFamily="34" charset="0"/>
                <a:ea typeface="Hiragino Kaku Gothic ProN W3" panose="020B0300000000000000" pitchFamily="34" charset="-128"/>
              </a:rPr>
              <a:t>・比較広告</a:t>
            </a:r>
          </a:p>
          <a:p>
            <a:r>
              <a:rPr lang="ja-JP" altLang="en-US" sz="1200">
                <a:solidFill>
                  <a:schemeClr val="bg1"/>
                </a:solidFill>
                <a:latin typeface="DIN Alternate" panose="020B0500000000000000" pitchFamily="34" charset="0"/>
                <a:ea typeface="Hiragino Kaku Gothic ProN W3" panose="020B0300000000000000" pitchFamily="34" charset="-128"/>
              </a:rPr>
              <a:t>・税込価格と誤認される恐れのある税抜価格の表示</a:t>
            </a:r>
          </a:p>
          <a:p>
            <a:r>
              <a:rPr lang="ja-JP" altLang="en-US" sz="1200">
                <a:solidFill>
                  <a:schemeClr val="bg1"/>
                </a:solidFill>
                <a:latin typeface="DIN Alternate" panose="020B0500000000000000" pitchFamily="34" charset="0"/>
                <a:ea typeface="Hiragino Kaku Gothic ProN W3" panose="020B0300000000000000" pitchFamily="34" charset="-128"/>
              </a:rPr>
              <a:t>・誹謗中傷するもの、名誉を毀損するもの</a:t>
            </a:r>
          </a:p>
          <a:p>
            <a:r>
              <a:rPr lang="ja-JP" altLang="en-US" sz="1200">
                <a:solidFill>
                  <a:schemeClr val="bg1"/>
                </a:solidFill>
                <a:latin typeface="DIN Alternate" panose="020B0500000000000000" pitchFamily="34" charset="0"/>
                <a:ea typeface="Hiragino Kaku Gothic ProN W3" panose="020B0300000000000000" pitchFamily="34" charset="-128"/>
              </a:rPr>
              <a:t>・著作権や商標権等の知的財産権を侵害するもの</a:t>
            </a:r>
          </a:p>
          <a:p>
            <a:r>
              <a:rPr lang="ja-JP" altLang="en-US" sz="1200">
                <a:solidFill>
                  <a:schemeClr val="bg1"/>
                </a:solidFill>
                <a:latin typeface="DIN Alternate" panose="020B0500000000000000" pitchFamily="34" charset="0"/>
                <a:ea typeface="Hiragino Kaku Gothic ProN W3" panose="020B0300000000000000" pitchFamily="34" charset="-128"/>
              </a:rPr>
              <a:t>・プライバシーを侵害するもの、個人情報の取得、管理、</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en-US" altLang="ja-JP" sz="1200" dirty="0">
                <a:solidFill>
                  <a:schemeClr val="bg1"/>
                </a:solidFill>
                <a:latin typeface="DIN Alternate" panose="020B0500000000000000" pitchFamily="34" charset="0"/>
                <a:ea typeface="Hiragino Kaku Gothic ProN W3" panose="020B0300000000000000" pitchFamily="34" charset="-128"/>
              </a:rPr>
              <a:t>   </a:t>
            </a:r>
            <a:r>
              <a:rPr lang="ja-JP" altLang="en-US" sz="1200">
                <a:solidFill>
                  <a:schemeClr val="bg1"/>
                </a:solidFill>
                <a:latin typeface="DIN Alternate" panose="020B0500000000000000" pitchFamily="34" charset="0"/>
                <a:ea typeface="Hiragino Kaku Gothic ProN W3" panose="020B0300000000000000" pitchFamily="34" charset="-128"/>
              </a:rPr>
              <a:t>利用等に十分な配慮がされていないもの</a:t>
            </a:r>
          </a:p>
          <a:p>
            <a:r>
              <a:rPr lang="ja-JP" altLang="en-US" sz="1200">
                <a:solidFill>
                  <a:schemeClr val="bg1"/>
                </a:solidFill>
                <a:latin typeface="DIN Alternate" panose="020B0500000000000000" pitchFamily="34" charset="0"/>
                <a:ea typeface="Hiragino Kaku Gothic ProN W3" panose="020B0300000000000000" pitchFamily="34" charset="-128"/>
              </a:rPr>
              <a:t>・他人を差別するもの、人権を侵害するもの</a:t>
            </a:r>
          </a:p>
        </p:txBody>
      </p:sp>
      <p:sp>
        <p:nvSpPr>
          <p:cNvPr id="12" name="正方形/長方形 11">
            <a:extLst>
              <a:ext uri="{FF2B5EF4-FFF2-40B4-BE49-F238E27FC236}">
                <a16:creationId xmlns:a16="http://schemas.microsoft.com/office/drawing/2014/main" id="{064D9A28-C7A3-1246-A10D-5C9EBEA66439}"/>
              </a:ext>
            </a:extLst>
          </p:cNvPr>
          <p:cNvSpPr/>
          <p:nvPr/>
        </p:nvSpPr>
        <p:spPr>
          <a:xfrm>
            <a:off x="6758871" y="2447628"/>
            <a:ext cx="4461331" cy="2308324"/>
          </a:xfrm>
          <a:prstGeom prst="rect">
            <a:avLst/>
          </a:prstGeom>
        </p:spPr>
        <p:txBody>
          <a:bodyPr wrap="square">
            <a:spAutoFit/>
          </a:bodyPr>
          <a:lstStyle/>
          <a:p>
            <a:r>
              <a:rPr lang="ja-JP" altLang="en-US" sz="1200">
                <a:solidFill>
                  <a:schemeClr val="bg1"/>
                </a:solidFill>
                <a:latin typeface="DIN Alternate" panose="020B0500000000000000" pitchFamily="34" charset="0"/>
                <a:ea typeface="Hiragino Kaku Gothic ProN W3" panose="020B0300000000000000" pitchFamily="34" charset="-128"/>
              </a:rPr>
              <a:t>・セクシュアルハラスメントとなるもの</a:t>
            </a:r>
          </a:p>
          <a:p>
            <a:r>
              <a:rPr lang="ja-JP" altLang="en-US" sz="1200">
                <a:solidFill>
                  <a:schemeClr val="bg1"/>
                </a:solidFill>
                <a:latin typeface="DIN Alternate" panose="020B0500000000000000" pitchFamily="34" charset="0"/>
                <a:ea typeface="Hiragino Kaku Gothic ProN W3" panose="020B0300000000000000" pitchFamily="34" charset="-128"/>
              </a:rPr>
              <a:t>・バイオレンス、暴力的な描写、表現</a:t>
            </a:r>
          </a:p>
          <a:p>
            <a:r>
              <a:rPr lang="ja-JP" altLang="en-US" sz="1200">
                <a:solidFill>
                  <a:schemeClr val="bg1"/>
                </a:solidFill>
                <a:latin typeface="DIN Alternate" panose="020B0500000000000000" pitchFamily="34" charset="0"/>
                <a:ea typeface="Hiragino Kaku Gothic ProN W3" panose="020B0300000000000000" pitchFamily="34" charset="-128"/>
              </a:rPr>
              <a:t>・投機心、射幸心を著しくあおる表現のもの</a:t>
            </a:r>
          </a:p>
          <a:p>
            <a:r>
              <a:rPr lang="ja-JP" altLang="en-US" sz="1200">
                <a:solidFill>
                  <a:schemeClr val="bg1"/>
                </a:solidFill>
                <a:latin typeface="DIN Alternate" panose="020B0500000000000000" pitchFamily="34" charset="0"/>
                <a:ea typeface="Hiragino Kaku Gothic ProN W3" panose="020B0300000000000000" pitchFamily="34" charset="-128"/>
              </a:rPr>
              <a:t>・非科学的または迷信に類するもので、利用者を惑わせたり、</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en-US" altLang="ja-JP" sz="1200" dirty="0">
                <a:solidFill>
                  <a:schemeClr val="bg1"/>
                </a:solidFill>
                <a:latin typeface="DIN Alternate" panose="020B0500000000000000" pitchFamily="34" charset="0"/>
                <a:ea typeface="Hiragino Kaku Gothic ProN W3" panose="020B0300000000000000" pitchFamily="34" charset="-128"/>
              </a:rPr>
              <a:t>   </a:t>
            </a:r>
            <a:r>
              <a:rPr lang="ja-JP" altLang="en-US" sz="1200">
                <a:solidFill>
                  <a:schemeClr val="bg1"/>
                </a:solidFill>
                <a:latin typeface="DIN Alternate" panose="020B0500000000000000" pitchFamily="34" charset="0"/>
                <a:ea typeface="Hiragino Kaku Gothic ProN W3" panose="020B0300000000000000" pitchFamily="34" charset="-128"/>
              </a:rPr>
              <a:t>不安を与えるもの</a:t>
            </a:r>
          </a:p>
          <a:p>
            <a:r>
              <a:rPr lang="ja-JP" altLang="en-US" sz="1200">
                <a:solidFill>
                  <a:schemeClr val="bg1"/>
                </a:solidFill>
                <a:latin typeface="DIN Alternate" panose="020B0500000000000000" pitchFamily="34" charset="0"/>
                <a:ea typeface="Hiragino Kaku Gothic ProN W3" panose="020B0300000000000000" pitchFamily="34" charset="-128"/>
              </a:rPr>
              <a:t>・犯罪を肯定、美化、助長するもの</a:t>
            </a:r>
          </a:p>
          <a:p>
            <a:r>
              <a:rPr lang="ja-JP" altLang="en-US" sz="1200">
                <a:solidFill>
                  <a:schemeClr val="bg1"/>
                </a:solidFill>
                <a:latin typeface="DIN Alternate" panose="020B0500000000000000" pitchFamily="34" charset="0"/>
                <a:ea typeface="Hiragino Kaku Gothic ProN W3" panose="020B0300000000000000" pitchFamily="34" charset="-128"/>
              </a:rPr>
              <a:t>・反社会的勢力によるもの</a:t>
            </a:r>
          </a:p>
          <a:p>
            <a:r>
              <a:rPr lang="ja-JP" altLang="en-US" sz="1200">
                <a:solidFill>
                  <a:schemeClr val="bg1"/>
                </a:solidFill>
                <a:latin typeface="DIN Alternate" panose="020B0500000000000000" pitchFamily="34" charset="0"/>
                <a:ea typeface="Hiragino Kaku Gothic ProN W3" panose="020B0300000000000000" pitchFamily="34" charset="-128"/>
              </a:rPr>
              <a:t>・醜悪、残虐、猟奇的等で不快感を与えるもの</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・サービス、商品の内容が不明確なもの</a:t>
            </a:r>
          </a:p>
          <a:p>
            <a:r>
              <a:rPr lang="ja-JP" altLang="en-US" sz="1200">
                <a:solidFill>
                  <a:schemeClr val="bg1"/>
                </a:solidFill>
                <a:latin typeface="DIN Alternate" panose="020B0500000000000000" pitchFamily="34" charset="0"/>
                <a:ea typeface="Hiragino Kaku Gothic ProN W3" panose="020B0300000000000000" pitchFamily="34" charset="-128"/>
              </a:rPr>
              <a:t>・業界で定めるガイドラインなどに違反し、</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en-US" altLang="ja-JP" sz="1200" dirty="0">
                <a:solidFill>
                  <a:schemeClr val="bg1"/>
                </a:solidFill>
                <a:latin typeface="DIN Alternate" panose="020B0500000000000000" pitchFamily="34" charset="0"/>
                <a:ea typeface="Hiragino Kaku Gothic ProN W3" panose="020B0300000000000000" pitchFamily="34" charset="-128"/>
              </a:rPr>
              <a:t>   </a:t>
            </a:r>
            <a:r>
              <a:rPr lang="ja-JP" altLang="en-US" sz="1200">
                <a:solidFill>
                  <a:schemeClr val="bg1"/>
                </a:solidFill>
                <a:latin typeface="DIN Alternate" panose="020B0500000000000000" pitchFamily="34" charset="0"/>
                <a:ea typeface="Hiragino Kaku Gothic ProN W3" panose="020B0300000000000000" pitchFamily="34" charset="-128"/>
              </a:rPr>
              <a:t>または、違反するおそれのあるもの</a:t>
            </a:r>
          </a:p>
          <a:p>
            <a:r>
              <a:rPr lang="ja-JP" altLang="en-US" sz="1200">
                <a:solidFill>
                  <a:schemeClr val="bg1"/>
                </a:solidFill>
                <a:latin typeface="DIN Alternate" panose="020B0500000000000000" pitchFamily="34" charset="0"/>
                <a:ea typeface="Hiragino Kaku Gothic ProN W3" panose="020B0300000000000000" pitchFamily="34" charset="-128"/>
              </a:rPr>
              <a:t>・その他、当社が不適切と判断したもの</a:t>
            </a:r>
          </a:p>
        </p:txBody>
      </p:sp>
      <p:sp>
        <p:nvSpPr>
          <p:cNvPr id="13" name="テキスト ボックス 12">
            <a:extLst>
              <a:ext uri="{FF2B5EF4-FFF2-40B4-BE49-F238E27FC236}">
                <a16:creationId xmlns:a16="http://schemas.microsoft.com/office/drawing/2014/main" id="{F1616FBC-0D54-8D41-8708-940375967133}"/>
              </a:ext>
            </a:extLst>
          </p:cNvPr>
          <p:cNvSpPr txBox="1"/>
          <p:nvPr/>
        </p:nvSpPr>
        <p:spPr>
          <a:xfrm>
            <a:off x="703631" y="1402684"/>
            <a:ext cx="9685308" cy="646331"/>
          </a:xfrm>
          <a:prstGeom prst="rect">
            <a:avLst/>
          </a:prstGeom>
          <a:noFill/>
          <a:effectLst/>
        </p:spPr>
        <p:txBody>
          <a:bodyPr wrap="square" rtlCol="0">
            <a:spAutoFit/>
          </a:bodyPr>
          <a:lstStyle/>
          <a:p>
            <a:r>
              <a:rPr lang="ja-JP" altLang="en-US" b="1">
                <a:solidFill>
                  <a:schemeClr val="bg1"/>
                </a:solidFill>
                <a:latin typeface="DIN Alternate" panose="020B0500000000000000" pitchFamily="34" charset="0"/>
                <a:ea typeface="Hiragino Kaku Gothic ProN W6" panose="020B0300000000000000" pitchFamily="34" charset="-128"/>
              </a:rPr>
              <a:t>広告表現の注意点は下記ご確認ください。</a:t>
            </a:r>
          </a:p>
          <a:p>
            <a:r>
              <a:rPr lang="ja-JP" altLang="en-US" b="1">
                <a:solidFill>
                  <a:schemeClr val="bg1"/>
                </a:solidFill>
                <a:latin typeface="DIN Alternate" panose="020B0500000000000000" pitchFamily="34" charset="0"/>
                <a:ea typeface="Hiragino Kaku Gothic ProN W6" panose="020B0300000000000000" pitchFamily="34" charset="-128"/>
              </a:rPr>
              <a:t>以下の基準で</a:t>
            </a:r>
            <a:r>
              <a:rPr lang="en" altLang="ja-JP" b="1" dirty="0">
                <a:solidFill>
                  <a:schemeClr val="bg1"/>
                </a:solidFill>
                <a:latin typeface="DIN Alternate" panose="020B0500000000000000" pitchFamily="34" charset="0"/>
                <a:ea typeface="Hiragino Kaku Gothic ProN W6" panose="020B0300000000000000" pitchFamily="34" charset="-128"/>
              </a:rPr>
              <a:t>NG</a:t>
            </a:r>
            <a:r>
              <a:rPr lang="ja-JP" altLang="en-US" b="1">
                <a:solidFill>
                  <a:schemeClr val="bg1"/>
                </a:solidFill>
                <a:latin typeface="DIN Alternate" panose="020B0500000000000000" pitchFamily="34" charset="0"/>
                <a:ea typeface="Hiragino Kaku Gothic ProN W6" panose="020B0300000000000000" pitchFamily="34" charset="-128"/>
              </a:rPr>
              <a:t>で無い場合にも、表現によっては考査が通らないケースがございます。</a:t>
            </a:r>
          </a:p>
        </p:txBody>
      </p:sp>
      <p:sp>
        <p:nvSpPr>
          <p:cNvPr id="2" name="スライド番号プレースホルダ 3">
            <a:extLst>
              <a:ext uri="{FF2B5EF4-FFF2-40B4-BE49-F238E27FC236}">
                <a16:creationId xmlns:a16="http://schemas.microsoft.com/office/drawing/2014/main" id="{00484B3A-22E9-4350-9D69-46DBEC802F1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48</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3" name="正方形/長方形 2">
            <a:extLst>
              <a:ext uri="{FF2B5EF4-FFF2-40B4-BE49-F238E27FC236}">
                <a16:creationId xmlns:a16="http://schemas.microsoft.com/office/drawing/2014/main" id="{4E32AEB1-21AA-54D0-C2A8-914CFF28171F}"/>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9061774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AB1682C-BACC-E149-B756-935CF845AEC2}"/>
              </a:ext>
            </a:extLst>
          </p:cNvPr>
          <p:cNvPicPr>
            <a:picLocks noChangeAspect="1"/>
          </p:cNvPicPr>
          <p:nvPr/>
        </p:nvPicPr>
        <p:blipFill>
          <a:blip r:embed="rId2"/>
          <a:stretch>
            <a:fillRect/>
          </a:stretch>
        </p:blipFill>
        <p:spPr>
          <a:xfrm>
            <a:off x="0" y="0"/>
            <a:ext cx="12192000" cy="6858000"/>
          </a:xfrm>
          <a:prstGeom prst="rect">
            <a:avLst/>
          </a:prstGeom>
        </p:spPr>
      </p:pic>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8" name="テキスト ボックス 17">
            <a:extLst>
              <a:ext uri="{FF2B5EF4-FFF2-40B4-BE49-F238E27FC236}">
                <a16:creationId xmlns:a16="http://schemas.microsoft.com/office/drawing/2014/main" id="{88122C6E-E707-A543-A8B5-F11C0CB7B85A}"/>
              </a:ext>
            </a:extLst>
          </p:cNvPr>
          <p:cNvSpPr txBox="1"/>
          <p:nvPr/>
        </p:nvSpPr>
        <p:spPr>
          <a:xfrm>
            <a:off x="695467" y="161966"/>
            <a:ext cx="10084954"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PRECAUTION</a:t>
            </a:r>
          </a:p>
        </p:txBody>
      </p:sp>
      <p:sp>
        <p:nvSpPr>
          <p:cNvPr id="19" name="テキスト ボックス 18">
            <a:extLst>
              <a:ext uri="{FF2B5EF4-FFF2-40B4-BE49-F238E27FC236}">
                <a16:creationId xmlns:a16="http://schemas.microsoft.com/office/drawing/2014/main" id="{372197DC-FBEF-584B-8987-D0AB0DC33CBB}"/>
              </a:ext>
            </a:extLst>
          </p:cNvPr>
          <p:cNvSpPr txBox="1"/>
          <p:nvPr/>
        </p:nvSpPr>
        <p:spPr>
          <a:xfrm>
            <a:off x="695467" y="599979"/>
            <a:ext cx="4695295" cy="458972"/>
          </a:xfrm>
          <a:prstGeom prst="rect">
            <a:avLst/>
          </a:prstGeom>
          <a:noFill/>
          <a:effectLst/>
        </p:spPr>
        <p:txBody>
          <a:bodyPr wrap="square" rtlCol="0">
            <a:spAutoFit/>
          </a:bodyPr>
          <a:lstStyle/>
          <a:p>
            <a:pPr>
              <a:lnSpc>
                <a:spcPct val="150000"/>
              </a:lnSpc>
            </a:pPr>
            <a:r>
              <a:rPr lang="ja-JP" altLang="en-US">
                <a:solidFill>
                  <a:schemeClr val="bg1"/>
                </a:solidFill>
                <a:latin typeface="DIN Alternate" panose="020B0500000000000000" pitchFamily="34" charset="0"/>
                <a:ea typeface="Hiragino Kaku Gothic ProN W3" panose="020B0300000000000000" pitchFamily="34" charset="-128"/>
              </a:rPr>
              <a:t>注意事項</a:t>
            </a:r>
            <a:r>
              <a:rPr lang="en-US" altLang="ja-JP" dirty="0">
                <a:solidFill>
                  <a:schemeClr val="bg1"/>
                </a:solidFill>
                <a:latin typeface="DIN Alternate" panose="020B0500000000000000" pitchFamily="34" charset="0"/>
                <a:ea typeface="Hiragino Kaku Gothic ProN W3" panose="020B0300000000000000" pitchFamily="34" charset="-128"/>
              </a:rPr>
              <a:t>1</a:t>
            </a:r>
            <a:endParaRPr lang="ja-JP" altLang="en-US">
              <a:solidFill>
                <a:schemeClr val="bg1"/>
              </a:solidFill>
              <a:latin typeface="DIN Alternate" panose="020B0500000000000000" pitchFamily="34" charset="0"/>
              <a:ea typeface="Hiragino Kaku Gothic ProN W3" panose="020B0300000000000000" pitchFamily="34" charset="-128"/>
            </a:endParaRPr>
          </a:p>
        </p:txBody>
      </p:sp>
      <p:sp>
        <p:nvSpPr>
          <p:cNvPr id="21" name="テキスト ボックス 20">
            <a:extLst>
              <a:ext uri="{FF2B5EF4-FFF2-40B4-BE49-F238E27FC236}">
                <a16:creationId xmlns:a16="http://schemas.microsoft.com/office/drawing/2014/main" id="{9367C1E1-C6E6-DB4D-9645-13728044DE57}"/>
              </a:ext>
            </a:extLst>
          </p:cNvPr>
          <p:cNvSpPr txBox="1"/>
          <p:nvPr/>
        </p:nvSpPr>
        <p:spPr>
          <a:xfrm>
            <a:off x="695467" y="1402684"/>
            <a:ext cx="9685308" cy="646331"/>
          </a:xfrm>
          <a:prstGeom prst="rect">
            <a:avLst/>
          </a:prstGeom>
          <a:noFill/>
          <a:effectLst/>
        </p:spPr>
        <p:txBody>
          <a:bodyPr wrap="square" rtlCol="0">
            <a:spAutoFit/>
          </a:bodyPr>
          <a:lstStyle/>
          <a:p>
            <a:r>
              <a:rPr lang="ja-JP" altLang="en-US" b="1">
                <a:solidFill>
                  <a:schemeClr val="bg1"/>
                </a:solidFill>
                <a:latin typeface="Hiragino Kaku Gothic ProN W6" panose="020B0300000000000000" pitchFamily="34" charset="-128"/>
                <a:ea typeface="Hiragino Kaku Gothic ProN W6" panose="020B0300000000000000" pitchFamily="34" charset="-128"/>
              </a:rPr>
              <a:t>仮押さえ・申し込み及び入稿時には、</a:t>
            </a:r>
            <a:endParaRPr lang="en-US" altLang="ja-JP" b="1" dirty="0">
              <a:solidFill>
                <a:schemeClr val="bg1"/>
              </a:solidFill>
              <a:latin typeface="Hiragino Kaku Gothic ProN W6" panose="020B0300000000000000" pitchFamily="34" charset="-128"/>
              <a:ea typeface="Hiragino Kaku Gothic ProN W6" panose="020B0300000000000000" pitchFamily="34" charset="-128"/>
            </a:endParaRPr>
          </a:p>
          <a:p>
            <a:r>
              <a:rPr lang="ja-JP" altLang="en-US" b="1">
                <a:solidFill>
                  <a:schemeClr val="bg1"/>
                </a:solidFill>
                <a:latin typeface="Hiragino Kaku Gothic ProN W6" panose="020B0300000000000000" pitchFamily="34" charset="-128"/>
                <a:ea typeface="Hiragino Kaku Gothic ProN W6" panose="020B0300000000000000" pitchFamily="34" charset="-128"/>
              </a:rPr>
              <a:t>下記項目ご確認の上対応をお願い致します。</a:t>
            </a:r>
          </a:p>
        </p:txBody>
      </p:sp>
      <p:sp>
        <p:nvSpPr>
          <p:cNvPr id="22" name="正方形/長方形 21">
            <a:extLst>
              <a:ext uri="{FF2B5EF4-FFF2-40B4-BE49-F238E27FC236}">
                <a16:creationId xmlns:a16="http://schemas.microsoft.com/office/drawing/2014/main" id="{DD24CE33-1C3C-B244-8874-11E947F3F789}"/>
              </a:ext>
            </a:extLst>
          </p:cNvPr>
          <p:cNvSpPr/>
          <p:nvPr/>
        </p:nvSpPr>
        <p:spPr>
          <a:xfrm>
            <a:off x="1166985" y="2359316"/>
            <a:ext cx="10200186" cy="1015663"/>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入稿素材に関する権利処理について</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入稿素材および当該入稿素材からの誘導先（ドメイン名、</a:t>
            </a:r>
            <a:r>
              <a:rPr lang="en-US" altLang="ja-JP" sz="1200" dirty="0">
                <a:solidFill>
                  <a:schemeClr val="bg1"/>
                </a:solidFill>
                <a:latin typeface="DIN Alternate" panose="020B0500000000000000" pitchFamily="34" charset="0"/>
                <a:ea typeface="Hiragino Kaku Gothic ProN W3" panose="020B0300000000000000" pitchFamily="34" charset="-128"/>
              </a:rPr>
              <a:t>URL</a:t>
            </a:r>
            <a:r>
              <a:rPr lang="ja-JP" altLang="en-US" sz="1200">
                <a:solidFill>
                  <a:schemeClr val="bg1"/>
                </a:solidFill>
                <a:latin typeface="DIN Alternate" panose="020B0500000000000000" pitchFamily="34" charset="0"/>
                <a:ea typeface="Hiragino Kaku Gothic ProN W3" panose="020B0300000000000000" pitchFamily="34" charset="-128"/>
              </a:rPr>
              <a:t>、同一ドメイン内のウェブサイト、アプリなどを含み、以下「誘導先」）における権利処理（</a:t>
            </a:r>
            <a:r>
              <a:rPr lang="en-US" altLang="ja-JP" sz="1200" dirty="0">
                <a:solidFill>
                  <a:schemeClr val="bg1"/>
                </a:solidFill>
                <a:latin typeface="DIN Alternate" panose="020B0500000000000000" pitchFamily="34" charset="0"/>
                <a:ea typeface="Hiragino Kaku Gothic ProN W3" panose="020B0300000000000000" pitchFamily="34" charset="-128"/>
              </a:rPr>
              <a:t>JASRAC</a:t>
            </a:r>
            <a:r>
              <a:rPr lang="ja-JP" altLang="en-US" sz="1200">
                <a:solidFill>
                  <a:schemeClr val="bg1"/>
                </a:solidFill>
                <a:latin typeface="DIN Alternate" panose="020B0500000000000000" pitchFamily="34" charset="0"/>
                <a:ea typeface="Hiragino Kaku Gothic ProN W3" panose="020B0300000000000000" pitchFamily="34" charset="-128"/>
              </a:rPr>
              <a:t>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p>
        </p:txBody>
      </p:sp>
      <p:sp>
        <p:nvSpPr>
          <p:cNvPr id="23" name="正方形/長方形 22">
            <a:extLst>
              <a:ext uri="{FF2B5EF4-FFF2-40B4-BE49-F238E27FC236}">
                <a16:creationId xmlns:a16="http://schemas.microsoft.com/office/drawing/2014/main" id="{FE7EAB41-2D51-7347-B5F9-AD7E2369953C}"/>
              </a:ext>
            </a:extLst>
          </p:cNvPr>
          <p:cNvSpPr/>
          <p:nvPr/>
        </p:nvSpPr>
        <p:spPr>
          <a:xfrm>
            <a:off x="1166986" y="3410968"/>
            <a:ext cx="10065696" cy="830997"/>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2.</a:t>
            </a:r>
            <a:r>
              <a:rPr lang="ja-JP" altLang="en-US" sz="1200">
                <a:solidFill>
                  <a:schemeClr val="bg1"/>
                </a:solidFill>
                <a:latin typeface="DIN Alternate" panose="020B0500000000000000" pitchFamily="34" charset="0"/>
                <a:ea typeface="Hiragino Kaku Gothic ProN W3" panose="020B0300000000000000" pitchFamily="34" charset="-128"/>
              </a:rPr>
              <a:t>入稿素材および誘導先の審査について</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入稿素材の内容および形式ならびに誘導先については掲載ガイドライン等に従って当社所定の審査がありますが、当該審査は、入稿素材または入稿素材からの誘導先の内容の適法性、安全性、信頼性、正確性、完全性、有効性、特定の目的への適合性、セキュリティなどに関する欠陥、エラーやバグ、権利侵害など、事実上または法律上の瑕疵がないことをなんら担保するものではありません。</a:t>
            </a:r>
          </a:p>
        </p:txBody>
      </p:sp>
      <p:sp>
        <p:nvSpPr>
          <p:cNvPr id="24" name="正方形/長方形 23">
            <a:extLst>
              <a:ext uri="{FF2B5EF4-FFF2-40B4-BE49-F238E27FC236}">
                <a16:creationId xmlns:a16="http://schemas.microsoft.com/office/drawing/2014/main" id="{AED0DFC0-6641-4147-A922-922993D8BC84}"/>
              </a:ext>
            </a:extLst>
          </p:cNvPr>
          <p:cNvSpPr/>
          <p:nvPr/>
        </p:nvSpPr>
        <p:spPr>
          <a:xfrm>
            <a:off x="1180237" y="4280266"/>
            <a:ext cx="10331500" cy="830997"/>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3.</a:t>
            </a:r>
            <a:r>
              <a:rPr lang="ja-JP" altLang="en-US" sz="1200">
                <a:solidFill>
                  <a:schemeClr val="bg1"/>
                </a:solidFill>
                <a:latin typeface="DIN Alternate" panose="020B0500000000000000" pitchFamily="34" charset="0"/>
                <a:ea typeface="Hiragino Kaku Gothic ProN W3" panose="020B0300000000000000" pitchFamily="34" charset="-128"/>
              </a:rPr>
              <a:t>申し込みキャンセルについて</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申し込みメール送付後、広告主様都合による出稿停止の場合、違約金が発生します。</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配信開始予定日の</a:t>
            </a:r>
            <a:r>
              <a:rPr lang="en-US" altLang="ja-JP" sz="1200" dirty="0">
                <a:solidFill>
                  <a:schemeClr val="bg1"/>
                </a:solidFill>
                <a:latin typeface="DIN Alternate" panose="020B0500000000000000" pitchFamily="34" charset="0"/>
                <a:ea typeface="Hiragino Kaku Gothic ProN W3" panose="020B0300000000000000" pitchFamily="34" charset="-128"/>
              </a:rPr>
              <a:t>15</a:t>
            </a:r>
            <a:r>
              <a:rPr lang="ja-JP" altLang="en-US" sz="1200">
                <a:solidFill>
                  <a:schemeClr val="bg1"/>
                </a:solidFill>
                <a:latin typeface="DIN Alternate" panose="020B0500000000000000" pitchFamily="34" charset="0"/>
                <a:ea typeface="Hiragino Kaku Gothic ProN W3" panose="020B0300000000000000" pitchFamily="34" charset="-128"/>
              </a:rPr>
              <a:t>営業日より前：</a:t>
            </a:r>
            <a:r>
              <a:rPr lang="en-US" altLang="ja-JP" sz="1200" dirty="0">
                <a:solidFill>
                  <a:schemeClr val="bg1"/>
                </a:solidFill>
                <a:latin typeface="DIN Alternate" panose="020B0500000000000000" pitchFamily="34" charset="0"/>
                <a:ea typeface="Hiragino Kaku Gothic ProN W3" panose="020B0300000000000000" pitchFamily="34" charset="-128"/>
              </a:rPr>
              <a:t>50</a:t>
            </a:r>
            <a:r>
              <a:rPr lang="ja-JP" altLang="en-US" sz="1200">
                <a:solidFill>
                  <a:schemeClr val="bg1"/>
                </a:solidFill>
                <a:latin typeface="DIN Alternate" panose="020B0500000000000000" pitchFamily="34" charset="0"/>
                <a:ea typeface="Hiragino Kaku Gothic ProN W3" panose="020B0300000000000000" pitchFamily="34" charset="-128"/>
              </a:rPr>
              <a:t>％、配信開始予定日から</a:t>
            </a:r>
            <a:r>
              <a:rPr lang="en-US" altLang="ja-JP" sz="1200" dirty="0">
                <a:solidFill>
                  <a:schemeClr val="bg1"/>
                </a:solidFill>
                <a:latin typeface="DIN Alternate" panose="020B0500000000000000" pitchFamily="34" charset="0"/>
                <a:ea typeface="Hiragino Kaku Gothic ProN W3" panose="020B0300000000000000" pitchFamily="34" charset="-128"/>
              </a:rPr>
              <a:t>15</a:t>
            </a:r>
            <a:r>
              <a:rPr lang="ja-JP" altLang="en-US" sz="1200">
                <a:solidFill>
                  <a:schemeClr val="bg1"/>
                </a:solidFill>
                <a:latin typeface="DIN Alternate" panose="020B0500000000000000" pitchFamily="34" charset="0"/>
                <a:ea typeface="Hiragino Kaku Gothic ProN W3" panose="020B0300000000000000" pitchFamily="34" charset="-128"/>
              </a:rPr>
              <a:t>営業日以内：</a:t>
            </a:r>
            <a:r>
              <a:rPr lang="en-US" altLang="ja-JP" sz="1200" dirty="0">
                <a:solidFill>
                  <a:schemeClr val="bg1"/>
                </a:solidFill>
                <a:latin typeface="DIN Alternate" panose="020B0500000000000000" pitchFamily="34" charset="0"/>
                <a:ea typeface="Hiragino Kaku Gothic ProN W3" panose="020B0300000000000000" pitchFamily="34" charset="-128"/>
              </a:rPr>
              <a:t>80</a:t>
            </a:r>
            <a:r>
              <a:rPr lang="ja-JP" altLang="en-US" sz="1200">
                <a:solidFill>
                  <a:schemeClr val="bg1"/>
                </a:solidFill>
                <a:latin typeface="DIN Alternate" panose="020B0500000000000000" pitchFamily="34" charset="0"/>
                <a:ea typeface="Hiragino Kaku Gothic ProN W3" panose="020B0300000000000000" pitchFamily="34" charset="-128"/>
              </a:rPr>
              <a:t>％、配信開始予定日から</a:t>
            </a: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営業日以内：</a:t>
            </a:r>
            <a:r>
              <a:rPr lang="en-US" altLang="ja-JP" sz="1200" dirty="0">
                <a:solidFill>
                  <a:schemeClr val="bg1"/>
                </a:solidFill>
                <a:latin typeface="DIN Alternate" panose="020B0500000000000000" pitchFamily="34" charset="0"/>
                <a:ea typeface="Hiragino Kaku Gothic ProN W3" panose="020B0300000000000000" pitchFamily="34" charset="-128"/>
              </a:rPr>
              <a:t>100</a:t>
            </a:r>
            <a:r>
              <a:rPr lang="ja-JP" altLang="en-US" sz="1200">
                <a:solidFill>
                  <a:schemeClr val="bg1"/>
                </a:solidFill>
                <a:latin typeface="DIN Alternate" panose="020B0500000000000000" pitchFamily="34" charset="0"/>
                <a:ea typeface="Hiragino Kaku Gothic ProN W3" panose="020B0300000000000000" pitchFamily="34" charset="-128"/>
              </a:rPr>
              <a:t>％</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a:t>
            </a:r>
            <a:r>
              <a:rPr lang="ja-JP" altLang="en-US" sz="1200">
                <a:solidFill>
                  <a:schemeClr val="bg1"/>
                </a:solidFill>
                <a:latin typeface="DIN Alternate" panose="020B0500000000000000" pitchFamily="34" charset="0"/>
                <a:ea typeface="Hiragino Kaku Gothic ProN W3" panose="020B0300000000000000" pitchFamily="34" charset="-128"/>
              </a:rPr>
              <a:t>キャンセル対象週毎に違約金発生となります。</a:t>
            </a:r>
          </a:p>
        </p:txBody>
      </p:sp>
      <p:sp>
        <p:nvSpPr>
          <p:cNvPr id="25" name="正方形/長方形 24">
            <a:extLst>
              <a:ext uri="{FF2B5EF4-FFF2-40B4-BE49-F238E27FC236}">
                <a16:creationId xmlns:a16="http://schemas.microsoft.com/office/drawing/2014/main" id="{896A5432-72C7-1749-89AF-C5066DBC39FA}"/>
              </a:ext>
            </a:extLst>
          </p:cNvPr>
          <p:cNvSpPr/>
          <p:nvPr/>
        </p:nvSpPr>
        <p:spPr>
          <a:xfrm>
            <a:off x="1166985" y="5131967"/>
            <a:ext cx="9963859" cy="646331"/>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4.</a:t>
            </a:r>
            <a:r>
              <a:rPr lang="ja-JP" altLang="en-US" sz="1200">
                <a:solidFill>
                  <a:schemeClr val="bg1"/>
                </a:solidFill>
                <a:latin typeface="DIN Alternate" panose="020B0500000000000000" pitchFamily="34" charset="0"/>
                <a:ea typeface="Hiragino Kaku Gothic ProN W3" panose="020B0300000000000000" pitchFamily="34" charset="-128"/>
              </a:rPr>
              <a:t>仮押さえについて</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仮押さえ期間終了タイミング（</a:t>
            </a: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営業日</a:t>
            </a:r>
            <a:r>
              <a:rPr lang="en-US" altLang="ja-JP" sz="1200" dirty="0">
                <a:solidFill>
                  <a:schemeClr val="bg1"/>
                </a:solidFill>
                <a:latin typeface="DIN Alternate" panose="020B0500000000000000" pitchFamily="34" charset="0"/>
                <a:ea typeface="Hiragino Kaku Gothic ProN W3" panose="020B0300000000000000" pitchFamily="34" charset="-128"/>
              </a:rPr>
              <a:t>17</a:t>
            </a:r>
            <a:r>
              <a:rPr lang="ja-JP" altLang="en-US" sz="1200">
                <a:solidFill>
                  <a:schemeClr val="bg1"/>
                </a:solidFill>
                <a:latin typeface="DIN Alternate" panose="020B0500000000000000" pitchFamily="34" charset="0"/>
                <a:ea typeface="Hiragino Kaku Gothic ProN W3" panose="020B0300000000000000" pitchFamily="34" charset="-128"/>
              </a:rPr>
              <a:t>時）に連絡ない場合は原則仮押さえ枠の自動開放となります。</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同一商材・サービスでの再度の仮押さえに関しては、仮押さえ枠リリース後の</a:t>
            </a: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営業日後から</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回まで可能となります。</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p:txBody>
      </p:sp>
      <p:sp>
        <p:nvSpPr>
          <p:cNvPr id="2" name="スライド番号プレースホルダ 3">
            <a:extLst>
              <a:ext uri="{FF2B5EF4-FFF2-40B4-BE49-F238E27FC236}">
                <a16:creationId xmlns:a16="http://schemas.microsoft.com/office/drawing/2014/main" id="{9AAB53D2-2EF1-FA86-6A00-3E81B11F93F3}"/>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49</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3" name="正方形/長方形 2">
            <a:extLst>
              <a:ext uri="{FF2B5EF4-FFF2-40B4-BE49-F238E27FC236}">
                <a16:creationId xmlns:a16="http://schemas.microsoft.com/office/drawing/2014/main" id="{3EF1B802-8C76-602C-E052-9CA985A8BC61}"/>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6896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ロゴ, 会社名&#10;&#10;自動的に生成された説明">
            <a:extLst>
              <a:ext uri="{FF2B5EF4-FFF2-40B4-BE49-F238E27FC236}">
                <a16:creationId xmlns:a16="http://schemas.microsoft.com/office/drawing/2014/main" id="{18B5076B-91F2-859A-C66C-AD40D4D7FAD6}"/>
              </a:ext>
            </a:extLst>
          </p:cNvPr>
          <p:cNvPicPr>
            <a:picLocks noChangeAspect="1"/>
          </p:cNvPicPr>
          <p:nvPr/>
        </p:nvPicPr>
        <p:blipFill rotWithShape="1">
          <a:blip r:embed="rId2"/>
          <a:srcRect b="33602"/>
          <a:stretch/>
        </p:blipFill>
        <p:spPr>
          <a:xfrm>
            <a:off x="6226549" y="2563570"/>
            <a:ext cx="1105652" cy="477626"/>
          </a:xfrm>
          <a:prstGeom prst="rect">
            <a:avLst/>
          </a:prstGeom>
        </p:spPr>
      </p:pic>
      <p:pic>
        <p:nvPicPr>
          <p:cNvPr id="4" name="図 3" descr="ロゴ&#10;&#10;自動的に生成された説明">
            <a:extLst>
              <a:ext uri="{FF2B5EF4-FFF2-40B4-BE49-F238E27FC236}">
                <a16:creationId xmlns:a16="http://schemas.microsoft.com/office/drawing/2014/main" id="{3D8D51A2-750E-4EB3-CE4B-D05D2F8415A3}"/>
              </a:ext>
            </a:extLst>
          </p:cNvPr>
          <p:cNvPicPr>
            <a:picLocks noChangeAspect="1"/>
          </p:cNvPicPr>
          <p:nvPr/>
        </p:nvPicPr>
        <p:blipFill>
          <a:blip r:embed="rId3"/>
          <a:stretch>
            <a:fillRect/>
          </a:stretch>
        </p:blipFill>
        <p:spPr>
          <a:xfrm>
            <a:off x="10147636" y="4928350"/>
            <a:ext cx="1044440" cy="696293"/>
          </a:xfrm>
          <a:prstGeom prst="rect">
            <a:avLst/>
          </a:prstGeom>
        </p:spPr>
      </p:pic>
      <p:pic>
        <p:nvPicPr>
          <p:cNvPr id="15" name="図 14" descr="挿絵 が含まれている画像&#10;&#10;自動的に生成された説明">
            <a:extLst>
              <a:ext uri="{FF2B5EF4-FFF2-40B4-BE49-F238E27FC236}">
                <a16:creationId xmlns:a16="http://schemas.microsoft.com/office/drawing/2014/main" id="{802291DB-B5BE-217D-79D3-A47C936C003C}"/>
              </a:ext>
            </a:extLst>
          </p:cNvPr>
          <p:cNvPicPr>
            <a:picLocks noChangeAspect="1"/>
          </p:cNvPicPr>
          <p:nvPr/>
        </p:nvPicPr>
        <p:blipFill>
          <a:blip r:embed="rId4"/>
          <a:stretch>
            <a:fillRect/>
          </a:stretch>
        </p:blipFill>
        <p:spPr>
          <a:xfrm>
            <a:off x="8160755" y="2647483"/>
            <a:ext cx="1075323" cy="301090"/>
          </a:xfrm>
          <a:prstGeom prst="rect">
            <a:avLst/>
          </a:prstGeom>
        </p:spPr>
      </p:pic>
      <p:pic>
        <p:nvPicPr>
          <p:cNvPr id="28" name="図 27">
            <a:extLst>
              <a:ext uri="{FF2B5EF4-FFF2-40B4-BE49-F238E27FC236}">
                <a16:creationId xmlns:a16="http://schemas.microsoft.com/office/drawing/2014/main" id="{934EB974-1353-C34C-B5A3-3883099D2D55}"/>
              </a:ext>
            </a:extLst>
          </p:cNvPr>
          <p:cNvPicPr>
            <a:picLocks noChangeAspect="1"/>
          </p:cNvPicPr>
          <p:nvPr/>
        </p:nvPicPr>
        <p:blipFill>
          <a:blip r:embed="rId5"/>
          <a:stretch>
            <a:fillRect/>
          </a:stretch>
        </p:blipFill>
        <p:spPr>
          <a:xfrm>
            <a:off x="-1" y="-1"/>
            <a:ext cx="5345101" cy="3588148"/>
          </a:xfrm>
          <a:prstGeom prst="rect">
            <a:avLst/>
          </a:prstGeom>
        </p:spPr>
      </p:pic>
      <p:sp>
        <p:nvSpPr>
          <p:cNvPr id="26" name="正方形/長方形 25">
            <a:extLst>
              <a:ext uri="{FF2B5EF4-FFF2-40B4-BE49-F238E27FC236}">
                <a16:creationId xmlns:a16="http://schemas.microsoft.com/office/drawing/2014/main" id="{83B79D9B-4C27-924B-A8B6-F2607A929CB2}"/>
              </a:ext>
            </a:extLst>
          </p:cNvPr>
          <p:cNvSpPr/>
          <p:nvPr/>
        </p:nvSpPr>
        <p:spPr>
          <a:xfrm>
            <a:off x="4202814" y="0"/>
            <a:ext cx="4612543"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7" name="正方形/長方形 26">
            <a:extLst>
              <a:ext uri="{FF2B5EF4-FFF2-40B4-BE49-F238E27FC236}">
                <a16:creationId xmlns:a16="http://schemas.microsoft.com/office/drawing/2014/main" id="{66033EE8-EFB3-E94F-A047-D0EAD9CEF082}"/>
              </a:ext>
            </a:extLst>
          </p:cNvPr>
          <p:cNvSpPr/>
          <p:nvPr/>
        </p:nvSpPr>
        <p:spPr>
          <a:xfrm>
            <a:off x="4202814" y="677122"/>
            <a:ext cx="3344538" cy="952030"/>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31" name="正方形/長方形 30">
            <a:extLst>
              <a:ext uri="{FF2B5EF4-FFF2-40B4-BE49-F238E27FC236}">
                <a16:creationId xmlns:a16="http://schemas.microsoft.com/office/drawing/2014/main" id="{DF89EA91-4954-214B-B09F-419F0C63587D}"/>
              </a:ext>
            </a:extLst>
          </p:cNvPr>
          <p:cNvSpPr/>
          <p:nvPr/>
        </p:nvSpPr>
        <p:spPr>
          <a:xfrm>
            <a:off x="165152" y="375862"/>
            <a:ext cx="10978649"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ACHIEVE</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MENT</a:t>
            </a:r>
          </a:p>
        </p:txBody>
      </p:sp>
      <p:sp>
        <p:nvSpPr>
          <p:cNvPr id="9" name="テキスト ボックス 8">
            <a:extLst>
              <a:ext uri="{FF2B5EF4-FFF2-40B4-BE49-F238E27FC236}">
                <a16:creationId xmlns:a16="http://schemas.microsoft.com/office/drawing/2014/main" id="{FD6A82BA-5024-834C-1CB1-842F2A74584F}"/>
              </a:ext>
            </a:extLst>
          </p:cNvPr>
          <p:cNvSpPr txBox="1"/>
          <p:nvPr/>
        </p:nvSpPr>
        <p:spPr>
          <a:xfrm>
            <a:off x="452364" y="1132757"/>
            <a:ext cx="4955059" cy="1595309"/>
          </a:xfrm>
          <a:prstGeom prst="rect">
            <a:avLst/>
          </a:prstGeom>
          <a:noFill/>
          <a:effectLst/>
        </p:spPr>
        <p:txBody>
          <a:bodyPr wrap="square" rtlCol="0">
            <a:spAutoFit/>
          </a:bodyPr>
          <a:lstStyle/>
          <a:p>
            <a:pPr>
              <a:spcBef>
                <a:spcPts val="140"/>
              </a:spcBef>
            </a:pPr>
            <a:r>
              <a:rPr lang="ja-JP" altLang="en-US" sz="2400" b="1" spc="300">
                <a:solidFill>
                  <a:schemeClr val="bg1"/>
                </a:solidFill>
                <a:latin typeface="Hiragino Sans W7" panose="020B0400000000000000" pitchFamily="34" charset="-128"/>
                <a:ea typeface="Hiragino Sans W7" panose="020B0400000000000000" pitchFamily="34" charset="-128"/>
              </a:rPr>
              <a:t>ビジネスターゲットから</a:t>
            </a:r>
            <a:r>
              <a:rPr lang="en-US" altLang="ja-JP" sz="3200" b="1" spc="300" dirty="0">
                <a:solidFill>
                  <a:schemeClr val="bg1"/>
                </a:solidFill>
                <a:latin typeface="Hiragino Sans W7" panose="020B0400000000000000" pitchFamily="34" charset="-128"/>
                <a:ea typeface="Hiragino Sans W7" panose="020B0400000000000000" pitchFamily="34" charset="-128"/>
              </a:rPr>
              <a:t> </a:t>
            </a:r>
            <a:endParaRPr lang="en-US" altLang="ja-JP" sz="2400" b="1" spc="300" dirty="0">
              <a:solidFill>
                <a:schemeClr val="bg1"/>
              </a:solidFill>
              <a:latin typeface="Hiragino Sans W7" panose="020B0400000000000000" pitchFamily="34" charset="-128"/>
              <a:ea typeface="Hiragino Sans W7" panose="020B0400000000000000" pitchFamily="34" charset="-128"/>
            </a:endParaRPr>
          </a:p>
          <a:p>
            <a:pPr>
              <a:spcBef>
                <a:spcPts val="140"/>
              </a:spcBef>
            </a:pPr>
            <a:r>
              <a:rPr lang="ja-JP" altLang="en-US" sz="2400" b="1" spc="300">
                <a:solidFill>
                  <a:schemeClr val="bg1"/>
                </a:solidFill>
                <a:latin typeface="Hiragino Sans W7" panose="020B0400000000000000" pitchFamily="34" charset="-128"/>
                <a:ea typeface="Hiragino Sans W7" panose="020B0400000000000000" pitchFamily="34" charset="-128"/>
              </a:rPr>
              <a:t>一般消費者向け商材まで</a:t>
            </a:r>
            <a:r>
              <a:rPr lang="en-US" altLang="ja-JP" sz="3200" b="1" spc="300" dirty="0">
                <a:solidFill>
                  <a:schemeClr val="bg1"/>
                </a:solidFill>
                <a:latin typeface="Hiragino Sans W7" panose="020B0400000000000000" pitchFamily="34" charset="-128"/>
                <a:ea typeface="Hiragino Sans W7" panose="020B0400000000000000" pitchFamily="34" charset="-128"/>
              </a:rPr>
              <a:t> </a:t>
            </a:r>
          </a:p>
          <a:p>
            <a:pPr>
              <a:spcBef>
                <a:spcPts val="140"/>
              </a:spcBef>
            </a:pPr>
            <a:r>
              <a:rPr lang="ja-JP" altLang="en-US" sz="2400" b="1" spc="300">
                <a:solidFill>
                  <a:schemeClr val="bg1"/>
                </a:solidFill>
                <a:latin typeface="Hiragino Sans W7" panose="020B0400000000000000" pitchFamily="34" charset="-128"/>
                <a:ea typeface="Hiragino Sans W7" panose="020B0400000000000000" pitchFamily="34" charset="-128"/>
              </a:rPr>
              <a:t>様々な業界の企業様が出稿</a:t>
            </a:r>
            <a:r>
              <a:rPr lang="en-US" altLang="ja-JP" sz="3200" b="1" spc="300" dirty="0">
                <a:solidFill>
                  <a:schemeClr val="bg1"/>
                </a:solidFill>
                <a:latin typeface="Hiragino Sans W7" panose="020B0400000000000000" pitchFamily="34" charset="-128"/>
                <a:ea typeface="Hiragino Sans W7" panose="020B0400000000000000" pitchFamily="34" charset="-128"/>
              </a:rPr>
              <a:t> </a:t>
            </a:r>
            <a:endParaRPr lang="en-US" altLang="ja-JP" sz="3600" b="1" spc="300" dirty="0">
              <a:solidFill>
                <a:schemeClr val="bg1"/>
              </a:solidFill>
              <a:latin typeface="Hiragino Sans W7" panose="020B0400000000000000" pitchFamily="34" charset="-128"/>
              <a:ea typeface="Hiragino Sans W7" panose="020B0400000000000000" pitchFamily="34" charset="-128"/>
            </a:endParaRPr>
          </a:p>
        </p:txBody>
      </p:sp>
      <p:pic>
        <p:nvPicPr>
          <p:cNvPr id="39" name="図 38">
            <a:extLst>
              <a:ext uri="{FF2B5EF4-FFF2-40B4-BE49-F238E27FC236}">
                <a16:creationId xmlns:a16="http://schemas.microsoft.com/office/drawing/2014/main" id="{EADD99A8-503E-6E4E-9971-DA6A94B745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26843" y="5745751"/>
            <a:ext cx="1090488" cy="454121"/>
          </a:xfrm>
          <a:prstGeom prst="rect">
            <a:avLst/>
          </a:prstGeom>
        </p:spPr>
      </p:pic>
      <p:pic>
        <p:nvPicPr>
          <p:cNvPr id="45" name="図 44">
            <a:extLst>
              <a:ext uri="{FF2B5EF4-FFF2-40B4-BE49-F238E27FC236}">
                <a16:creationId xmlns:a16="http://schemas.microsoft.com/office/drawing/2014/main" id="{70CF9FFD-6793-6946-80F4-FDEB650AB54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85313" y="4300048"/>
            <a:ext cx="1778574" cy="376030"/>
          </a:xfrm>
          <a:prstGeom prst="rect">
            <a:avLst/>
          </a:prstGeom>
        </p:spPr>
      </p:pic>
      <p:pic>
        <p:nvPicPr>
          <p:cNvPr id="1026" name="Picture 2" descr="PIVOT株式会社">
            <a:extLst>
              <a:ext uri="{FF2B5EF4-FFF2-40B4-BE49-F238E27FC236}">
                <a16:creationId xmlns:a16="http://schemas.microsoft.com/office/drawing/2014/main" id="{982131C9-19CB-FF9F-2686-24D75D09F8D6}"/>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0207805" y="5900950"/>
            <a:ext cx="915223" cy="2129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6715D4D-0D08-A9E9-1C90-C175853DFCC4}"/>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8346891" y="3521570"/>
            <a:ext cx="703047" cy="314550"/>
          </a:xfrm>
          <a:prstGeom prst="rect">
            <a:avLst/>
          </a:prstGeom>
          <a:noFill/>
          <a:extLst>
            <a:ext uri="{909E8E84-426E-40DD-AFC4-6F175D3DCCD1}">
              <a14:hiddenFill xmlns:a14="http://schemas.microsoft.com/office/drawing/2010/main">
                <a:solidFill>
                  <a:srgbClr val="FFFFFF"/>
                </a:solidFill>
              </a14:hiddenFill>
            </a:ext>
          </a:extLst>
        </p:spPr>
      </p:pic>
      <p:pic>
        <p:nvPicPr>
          <p:cNvPr id="13" name="図 12" descr="ロゴ&#10;&#10;自動的に生成された説明">
            <a:extLst>
              <a:ext uri="{FF2B5EF4-FFF2-40B4-BE49-F238E27FC236}">
                <a16:creationId xmlns:a16="http://schemas.microsoft.com/office/drawing/2014/main" id="{52D6C7C6-F987-62BD-2F12-FCAC50BEDD6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347253" y="5006699"/>
            <a:ext cx="864243" cy="609771"/>
          </a:xfrm>
          <a:prstGeom prst="rect">
            <a:avLst/>
          </a:prstGeom>
        </p:spPr>
      </p:pic>
      <p:pic>
        <p:nvPicPr>
          <p:cNvPr id="18" name="図 17" descr="アイコン&#10;&#10;自動的に生成された説明">
            <a:extLst>
              <a:ext uri="{FF2B5EF4-FFF2-40B4-BE49-F238E27FC236}">
                <a16:creationId xmlns:a16="http://schemas.microsoft.com/office/drawing/2014/main" id="{16C2C48E-F687-EA42-5BAF-1319F5DA8C84}"/>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0408935" y="4211576"/>
            <a:ext cx="512965" cy="512965"/>
          </a:xfrm>
          <a:prstGeom prst="rect">
            <a:avLst/>
          </a:prstGeom>
        </p:spPr>
      </p:pic>
      <p:pic>
        <p:nvPicPr>
          <p:cNvPr id="1027" name="図 1026" descr="グラフィカル ユーザー インターフェイス&#10;&#10;中程度の精度で自動的に生成された説明">
            <a:extLst>
              <a:ext uri="{FF2B5EF4-FFF2-40B4-BE49-F238E27FC236}">
                <a16:creationId xmlns:a16="http://schemas.microsoft.com/office/drawing/2014/main" id="{87318C39-BCB9-D97C-28A1-A1C8B70DA634}"/>
              </a:ext>
            </a:extLst>
          </p:cNvPr>
          <p:cNvPicPr>
            <a:picLocks noChangeAspect="1"/>
          </p:cNvPicPr>
          <p:nvPr/>
        </p:nvPicPr>
        <p:blipFill>
          <a:blip r:embed="rId12"/>
          <a:stretch>
            <a:fillRect/>
          </a:stretch>
        </p:blipFill>
        <p:spPr>
          <a:xfrm>
            <a:off x="606671" y="4660362"/>
            <a:ext cx="1143863" cy="1143235"/>
          </a:xfrm>
          <a:prstGeom prst="rect">
            <a:avLst/>
          </a:prstGeom>
        </p:spPr>
      </p:pic>
      <p:pic>
        <p:nvPicPr>
          <p:cNvPr id="1034" name="図 1033" descr="ロゴ&#10;&#10;自動的に生成された説明">
            <a:extLst>
              <a:ext uri="{FF2B5EF4-FFF2-40B4-BE49-F238E27FC236}">
                <a16:creationId xmlns:a16="http://schemas.microsoft.com/office/drawing/2014/main" id="{42C96205-7A89-BC71-3921-6A3ED903B67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26578" y="4052872"/>
            <a:ext cx="1704049" cy="765922"/>
          </a:xfrm>
          <a:prstGeom prst="rect">
            <a:avLst/>
          </a:prstGeom>
        </p:spPr>
      </p:pic>
      <p:pic>
        <p:nvPicPr>
          <p:cNvPr id="1035" name="図 1034">
            <a:extLst>
              <a:ext uri="{FF2B5EF4-FFF2-40B4-BE49-F238E27FC236}">
                <a16:creationId xmlns:a16="http://schemas.microsoft.com/office/drawing/2014/main" id="{B176FABD-7FB4-0A78-78EB-91A5CD65F89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167474" y="5841569"/>
            <a:ext cx="1223800" cy="307154"/>
          </a:xfrm>
          <a:prstGeom prst="rect">
            <a:avLst/>
          </a:prstGeom>
        </p:spPr>
      </p:pic>
      <p:pic>
        <p:nvPicPr>
          <p:cNvPr id="1036" name="図 1035" descr="挿絵 が含まれている画像&#10;&#10;自動的に生成された説明">
            <a:extLst>
              <a:ext uri="{FF2B5EF4-FFF2-40B4-BE49-F238E27FC236}">
                <a16:creationId xmlns:a16="http://schemas.microsoft.com/office/drawing/2014/main" id="{DFC258C8-1077-1217-734B-B71A3C35FC56}"/>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95198" y="5821027"/>
            <a:ext cx="1366808" cy="303569"/>
          </a:xfrm>
          <a:prstGeom prst="rect">
            <a:avLst/>
          </a:prstGeom>
        </p:spPr>
      </p:pic>
      <p:pic>
        <p:nvPicPr>
          <p:cNvPr id="1024" name="Picture 14" descr="マーケティングの学習・勉強・研修ならグロースＸ">
            <a:extLst>
              <a:ext uri="{FF2B5EF4-FFF2-40B4-BE49-F238E27FC236}">
                <a16:creationId xmlns:a16="http://schemas.microsoft.com/office/drawing/2014/main" id="{3EB052AE-84D9-B7B7-3F0E-47ADDC6A5E40}"/>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2384160" y="5828527"/>
            <a:ext cx="1366808" cy="288568"/>
          </a:xfrm>
          <a:prstGeom prst="rect">
            <a:avLst/>
          </a:prstGeom>
          <a:noFill/>
          <a:extLst>
            <a:ext uri="{909E8E84-426E-40DD-AFC4-6F175D3DCCD1}">
              <a14:hiddenFill xmlns:a14="http://schemas.microsoft.com/office/drawing/2010/main">
                <a:solidFill>
                  <a:srgbClr val="FFFFFF"/>
                </a:solidFill>
              </a14:hiddenFill>
            </a:ext>
          </a:extLst>
        </p:spPr>
      </p:pic>
      <p:pic>
        <p:nvPicPr>
          <p:cNvPr id="62" name="図 61" descr="テキスト&#10;&#10;自動的に生成された説明">
            <a:extLst>
              <a:ext uri="{FF2B5EF4-FFF2-40B4-BE49-F238E27FC236}">
                <a16:creationId xmlns:a16="http://schemas.microsoft.com/office/drawing/2014/main" id="{9A64C996-6633-BC52-0490-E68AFCBCB780}"/>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2315349" y="5073411"/>
            <a:ext cx="1469895" cy="317137"/>
          </a:xfrm>
          <a:prstGeom prst="rect">
            <a:avLst/>
          </a:prstGeom>
        </p:spPr>
      </p:pic>
      <p:pic>
        <p:nvPicPr>
          <p:cNvPr id="6" name="図 5" descr="ロゴ&#10;&#10;自動的に生成された説明">
            <a:extLst>
              <a:ext uri="{FF2B5EF4-FFF2-40B4-BE49-F238E27FC236}">
                <a16:creationId xmlns:a16="http://schemas.microsoft.com/office/drawing/2014/main" id="{2F62D0F0-C6EF-CAD3-E5E6-AA12E8FEB434}"/>
              </a:ext>
            </a:extLst>
          </p:cNvPr>
          <p:cNvPicPr>
            <a:picLocks noChangeAspect="1"/>
          </p:cNvPicPr>
          <p:nvPr/>
        </p:nvPicPr>
        <p:blipFill rotWithShape="1">
          <a:blip r:embed="rId18"/>
          <a:srcRect l="10817" t="33811" r="12800" b="33638"/>
          <a:stretch/>
        </p:blipFill>
        <p:spPr>
          <a:xfrm>
            <a:off x="8195845" y="5843674"/>
            <a:ext cx="1005138" cy="302945"/>
          </a:xfrm>
          <a:prstGeom prst="rect">
            <a:avLst/>
          </a:prstGeom>
        </p:spPr>
      </p:pic>
      <p:pic>
        <p:nvPicPr>
          <p:cNvPr id="11" name="図 10" descr="アイコン&#10;&#10;自動的に生成された説明">
            <a:extLst>
              <a:ext uri="{FF2B5EF4-FFF2-40B4-BE49-F238E27FC236}">
                <a16:creationId xmlns:a16="http://schemas.microsoft.com/office/drawing/2014/main" id="{74F5F7BC-0E2E-B5B2-4D80-22077DCB58BB}"/>
              </a:ext>
            </a:extLst>
          </p:cNvPr>
          <p:cNvPicPr>
            <a:picLocks noChangeAspect="1"/>
          </p:cNvPicPr>
          <p:nvPr/>
        </p:nvPicPr>
        <p:blipFill>
          <a:blip r:embed="rId19"/>
          <a:stretch>
            <a:fillRect/>
          </a:stretch>
        </p:blipFill>
        <p:spPr>
          <a:xfrm>
            <a:off x="4404578" y="4277265"/>
            <a:ext cx="1135018" cy="317137"/>
          </a:xfrm>
          <a:prstGeom prst="rect">
            <a:avLst/>
          </a:prstGeom>
        </p:spPr>
      </p:pic>
      <p:pic>
        <p:nvPicPr>
          <p:cNvPr id="16" name="Picture 4">
            <a:extLst>
              <a:ext uri="{FF2B5EF4-FFF2-40B4-BE49-F238E27FC236}">
                <a16:creationId xmlns:a16="http://schemas.microsoft.com/office/drawing/2014/main" id="{6B791B68-3131-4B6B-C22A-CC0D85459E2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29069" y="4872264"/>
            <a:ext cx="1202217" cy="7194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株式会社ブレインスリープのプレスリリース｜PR TIMES">
            <a:extLst>
              <a:ext uri="{FF2B5EF4-FFF2-40B4-BE49-F238E27FC236}">
                <a16:creationId xmlns:a16="http://schemas.microsoft.com/office/drawing/2014/main" id="{3B8F5140-AC50-5711-D4A6-90C1F90EBC8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314228" y="4269868"/>
            <a:ext cx="768375" cy="403397"/>
          </a:xfrm>
          <a:prstGeom prst="rect">
            <a:avLst/>
          </a:prstGeom>
          <a:noFill/>
          <a:extLst>
            <a:ext uri="{909E8E84-426E-40DD-AFC4-6F175D3DCCD1}">
              <a14:hiddenFill xmlns:a14="http://schemas.microsoft.com/office/drawing/2010/main">
                <a:solidFill>
                  <a:srgbClr val="FFFFFF"/>
                </a:solidFill>
              </a14:hiddenFill>
            </a:ext>
          </a:extLst>
        </p:spPr>
      </p:pic>
      <p:pic>
        <p:nvPicPr>
          <p:cNvPr id="19" name="図 18" descr="挿絵 が含まれている画像&#10;&#10;自動的に生成された説明">
            <a:extLst>
              <a:ext uri="{FF2B5EF4-FFF2-40B4-BE49-F238E27FC236}">
                <a16:creationId xmlns:a16="http://schemas.microsoft.com/office/drawing/2014/main" id="{BA6C64C4-2E70-AB0D-AACE-5F41807B8B98}"/>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385112" y="5138341"/>
            <a:ext cx="1192919" cy="237810"/>
          </a:xfrm>
          <a:prstGeom prst="rect">
            <a:avLst/>
          </a:prstGeom>
        </p:spPr>
      </p:pic>
      <p:pic>
        <p:nvPicPr>
          <p:cNvPr id="21" name="Picture 2" descr="GMO Play Ads">
            <a:extLst>
              <a:ext uri="{FF2B5EF4-FFF2-40B4-BE49-F238E27FC236}">
                <a16:creationId xmlns:a16="http://schemas.microsoft.com/office/drawing/2014/main" id="{3720227F-83A7-1C26-9CCC-022BADE2C6D3}"/>
              </a:ext>
            </a:extLst>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2443175" y="4392649"/>
            <a:ext cx="1202218" cy="190828"/>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descr="挿絵, 記号 が含まれている画像&#10;&#10;自動的に生成された説明">
            <a:extLst>
              <a:ext uri="{FF2B5EF4-FFF2-40B4-BE49-F238E27FC236}">
                <a16:creationId xmlns:a16="http://schemas.microsoft.com/office/drawing/2014/main" id="{4546A93F-0D78-8152-610E-F2813849BB03}"/>
              </a:ext>
            </a:extLst>
          </p:cNvPr>
          <p:cNvPicPr>
            <a:picLocks noChangeAspect="1"/>
          </p:cNvPicPr>
          <p:nvPr/>
        </p:nvPicPr>
        <p:blipFill>
          <a:blip r:embed="rId24"/>
          <a:stretch>
            <a:fillRect/>
          </a:stretch>
        </p:blipFill>
        <p:spPr>
          <a:xfrm>
            <a:off x="9927845" y="3430493"/>
            <a:ext cx="1411480" cy="490746"/>
          </a:xfrm>
          <a:prstGeom prst="rect">
            <a:avLst/>
          </a:prstGeom>
        </p:spPr>
      </p:pic>
      <p:pic>
        <p:nvPicPr>
          <p:cNvPr id="14" name="図 13" descr="ロゴ&#10;&#10;自動的に生成された説明">
            <a:extLst>
              <a:ext uri="{FF2B5EF4-FFF2-40B4-BE49-F238E27FC236}">
                <a16:creationId xmlns:a16="http://schemas.microsoft.com/office/drawing/2014/main" id="{60293210-0634-8AE7-FE76-DA5E163ACD12}"/>
              </a:ext>
            </a:extLst>
          </p:cNvPr>
          <p:cNvPicPr>
            <a:picLocks noChangeAspect="1"/>
          </p:cNvPicPr>
          <p:nvPr/>
        </p:nvPicPr>
        <p:blipFill>
          <a:blip r:embed="rId25"/>
          <a:stretch>
            <a:fillRect/>
          </a:stretch>
        </p:blipFill>
        <p:spPr>
          <a:xfrm>
            <a:off x="9608401" y="2561072"/>
            <a:ext cx="2023305" cy="606991"/>
          </a:xfrm>
          <a:prstGeom prst="rect">
            <a:avLst/>
          </a:prstGeom>
        </p:spPr>
      </p:pic>
      <p:pic>
        <p:nvPicPr>
          <p:cNvPr id="22" name="図 21" descr="アイコン&#10;&#10;自動的に生成された説明">
            <a:extLst>
              <a:ext uri="{FF2B5EF4-FFF2-40B4-BE49-F238E27FC236}">
                <a16:creationId xmlns:a16="http://schemas.microsoft.com/office/drawing/2014/main" id="{9A900BAA-1767-9F2E-A1AC-AA496BDC9667}"/>
              </a:ext>
            </a:extLst>
          </p:cNvPr>
          <p:cNvPicPr>
            <a:picLocks noChangeAspect="1"/>
          </p:cNvPicPr>
          <p:nvPr/>
        </p:nvPicPr>
        <p:blipFill>
          <a:blip r:embed="rId26"/>
          <a:stretch>
            <a:fillRect/>
          </a:stretch>
        </p:blipFill>
        <p:spPr>
          <a:xfrm>
            <a:off x="6071050" y="3516837"/>
            <a:ext cx="1397934" cy="372649"/>
          </a:xfrm>
          <a:prstGeom prst="rect">
            <a:avLst/>
          </a:prstGeom>
        </p:spPr>
      </p:pic>
      <p:sp>
        <p:nvSpPr>
          <p:cNvPr id="7" name="スライド番号プレースホルダ 3">
            <a:extLst>
              <a:ext uri="{FF2B5EF4-FFF2-40B4-BE49-F238E27FC236}">
                <a16:creationId xmlns:a16="http://schemas.microsoft.com/office/drawing/2014/main" id="{ED9FA414-A3F5-FE4B-236A-23E657358ABA}"/>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5</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8" name="正方形/長方形 7">
            <a:extLst>
              <a:ext uri="{FF2B5EF4-FFF2-40B4-BE49-F238E27FC236}">
                <a16:creationId xmlns:a16="http://schemas.microsoft.com/office/drawing/2014/main" id="{D860F71C-EFCF-7BF1-40AF-42CBF25179F1}"/>
              </a:ext>
            </a:extLst>
          </p:cNvPr>
          <p:cNvSpPr/>
          <p:nvPr/>
        </p:nvSpPr>
        <p:spPr>
          <a:xfrm>
            <a:off x="7783167" y="6444502"/>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April to June 2025 │ </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2881884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AB1682C-BACC-E149-B756-935CF845AEC2}"/>
              </a:ext>
            </a:extLst>
          </p:cNvPr>
          <p:cNvPicPr>
            <a:picLocks noChangeAspect="1"/>
          </p:cNvPicPr>
          <p:nvPr/>
        </p:nvPicPr>
        <p:blipFill>
          <a:blip r:embed="rId2"/>
          <a:stretch>
            <a:fillRect/>
          </a:stretch>
        </p:blipFill>
        <p:spPr>
          <a:xfrm>
            <a:off x="0" y="0"/>
            <a:ext cx="12192000" cy="6858000"/>
          </a:xfrm>
          <a:prstGeom prst="rect">
            <a:avLst/>
          </a:prstGeom>
        </p:spPr>
      </p:pic>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8" name="テキスト ボックス 17">
            <a:extLst>
              <a:ext uri="{FF2B5EF4-FFF2-40B4-BE49-F238E27FC236}">
                <a16:creationId xmlns:a16="http://schemas.microsoft.com/office/drawing/2014/main" id="{88122C6E-E707-A543-A8B5-F11C0CB7B85A}"/>
              </a:ext>
            </a:extLst>
          </p:cNvPr>
          <p:cNvSpPr txBox="1"/>
          <p:nvPr/>
        </p:nvSpPr>
        <p:spPr>
          <a:xfrm>
            <a:off x="703633" y="161966"/>
            <a:ext cx="10084954"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PRECAUTION</a:t>
            </a:r>
          </a:p>
        </p:txBody>
      </p:sp>
      <p:sp>
        <p:nvSpPr>
          <p:cNvPr id="19" name="テキスト ボックス 18">
            <a:extLst>
              <a:ext uri="{FF2B5EF4-FFF2-40B4-BE49-F238E27FC236}">
                <a16:creationId xmlns:a16="http://schemas.microsoft.com/office/drawing/2014/main" id="{372197DC-FBEF-584B-8987-D0AB0DC33CBB}"/>
              </a:ext>
            </a:extLst>
          </p:cNvPr>
          <p:cNvSpPr txBox="1"/>
          <p:nvPr/>
        </p:nvSpPr>
        <p:spPr>
          <a:xfrm>
            <a:off x="703633" y="599979"/>
            <a:ext cx="4695295" cy="458972"/>
          </a:xfrm>
          <a:prstGeom prst="rect">
            <a:avLst/>
          </a:prstGeom>
          <a:noFill/>
          <a:effectLst/>
        </p:spPr>
        <p:txBody>
          <a:bodyPr wrap="square" rtlCol="0">
            <a:spAutoFit/>
          </a:bodyPr>
          <a:lstStyle/>
          <a:p>
            <a:pPr>
              <a:lnSpc>
                <a:spcPct val="150000"/>
              </a:lnSpc>
            </a:pPr>
            <a:r>
              <a:rPr lang="ja-JP" altLang="en-US">
                <a:solidFill>
                  <a:schemeClr val="bg1"/>
                </a:solidFill>
                <a:latin typeface="DIN Alternate" panose="020B0500000000000000" pitchFamily="34" charset="0"/>
                <a:ea typeface="Hiragino Kaku Gothic ProN W3" panose="020B0300000000000000" pitchFamily="34" charset="-128"/>
              </a:rPr>
              <a:t>注意事項</a:t>
            </a:r>
            <a:r>
              <a:rPr lang="en-US" altLang="ja-JP" dirty="0">
                <a:solidFill>
                  <a:schemeClr val="bg1"/>
                </a:solidFill>
                <a:latin typeface="DIN Alternate" panose="020B0500000000000000" pitchFamily="34" charset="0"/>
                <a:ea typeface="Hiragino Kaku Gothic ProN W3" panose="020B0300000000000000" pitchFamily="34" charset="-128"/>
              </a:rPr>
              <a:t>2</a:t>
            </a:r>
            <a:endParaRPr lang="ja-JP" altLang="en-US">
              <a:solidFill>
                <a:schemeClr val="bg1"/>
              </a:solidFill>
              <a:latin typeface="DIN Alternate" panose="020B0500000000000000" pitchFamily="34" charset="0"/>
              <a:ea typeface="Hiragino Kaku Gothic ProN W3" panose="020B0300000000000000" pitchFamily="34" charset="-128"/>
            </a:endParaRPr>
          </a:p>
        </p:txBody>
      </p:sp>
      <p:sp>
        <p:nvSpPr>
          <p:cNvPr id="21" name="テキスト ボックス 20">
            <a:extLst>
              <a:ext uri="{FF2B5EF4-FFF2-40B4-BE49-F238E27FC236}">
                <a16:creationId xmlns:a16="http://schemas.microsoft.com/office/drawing/2014/main" id="{9367C1E1-C6E6-DB4D-9645-13728044DE57}"/>
              </a:ext>
            </a:extLst>
          </p:cNvPr>
          <p:cNvSpPr txBox="1"/>
          <p:nvPr/>
        </p:nvSpPr>
        <p:spPr>
          <a:xfrm>
            <a:off x="703633" y="1402684"/>
            <a:ext cx="9685308" cy="646331"/>
          </a:xfrm>
          <a:prstGeom prst="rect">
            <a:avLst/>
          </a:prstGeom>
          <a:noFill/>
          <a:effectLst/>
        </p:spPr>
        <p:txBody>
          <a:bodyPr wrap="square" rtlCol="0">
            <a:spAutoFit/>
          </a:bodyPr>
          <a:lstStyle/>
          <a:p>
            <a:r>
              <a:rPr lang="ja-JP" altLang="en-US" b="1">
                <a:solidFill>
                  <a:schemeClr val="bg1"/>
                </a:solidFill>
                <a:latin typeface="Hiragino Kaku Gothic ProN W6" panose="020B0300000000000000" pitchFamily="34" charset="-128"/>
                <a:ea typeface="Hiragino Kaku Gothic ProN W6" panose="020B0300000000000000" pitchFamily="34" charset="-128"/>
              </a:rPr>
              <a:t>仮押さえ・申し込み及び入稿時には、</a:t>
            </a:r>
            <a:endParaRPr lang="en-US" altLang="ja-JP" b="1" dirty="0">
              <a:solidFill>
                <a:schemeClr val="bg1"/>
              </a:solidFill>
              <a:latin typeface="Hiragino Kaku Gothic ProN W6" panose="020B0300000000000000" pitchFamily="34" charset="-128"/>
              <a:ea typeface="Hiragino Kaku Gothic ProN W6" panose="020B0300000000000000" pitchFamily="34" charset="-128"/>
            </a:endParaRPr>
          </a:p>
          <a:p>
            <a:r>
              <a:rPr lang="ja-JP" altLang="en-US" b="1">
                <a:solidFill>
                  <a:schemeClr val="bg1"/>
                </a:solidFill>
                <a:latin typeface="Hiragino Kaku Gothic ProN W6" panose="020B0300000000000000" pitchFamily="34" charset="-128"/>
                <a:ea typeface="Hiragino Kaku Gothic ProN W6" panose="020B0300000000000000" pitchFamily="34" charset="-128"/>
              </a:rPr>
              <a:t>下記項目ご確認の上対応をお願い致します。</a:t>
            </a:r>
          </a:p>
        </p:txBody>
      </p:sp>
      <p:sp>
        <p:nvSpPr>
          <p:cNvPr id="15" name="正方形/長方形 14">
            <a:extLst>
              <a:ext uri="{FF2B5EF4-FFF2-40B4-BE49-F238E27FC236}">
                <a16:creationId xmlns:a16="http://schemas.microsoft.com/office/drawing/2014/main" id="{9B2097EE-6EE6-E54F-A52C-1166C6F70EF3}"/>
              </a:ext>
            </a:extLst>
          </p:cNvPr>
          <p:cNvSpPr/>
          <p:nvPr/>
        </p:nvSpPr>
        <p:spPr>
          <a:xfrm>
            <a:off x="1166985" y="2372287"/>
            <a:ext cx="9963859" cy="1754326"/>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4.</a:t>
            </a:r>
            <a:r>
              <a:rPr lang="ja-JP" altLang="en-US" sz="1200">
                <a:solidFill>
                  <a:schemeClr val="bg1"/>
                </a:solidFill>
                <a:latin typeface="DIN Alternate" panose="020B0500000000000000" pitchFamily="34" charset="0"/>
                <a:ea typeface="Hiragino Kaku Gothic ProN W3" panose="020B0300000000000000" pitchFamily="34" charset="-128"/>
              </a:rPr>
              <a:t>広告主様の責任について</a:t>
            </a: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広告主様は、入稿素材および誘導先が、</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第三者の著作権、産業財産権、パブリシティ権、プライバシー権その他一切の権利を侵害していないこと、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(2)</a:t>
            </a:r>
            <a:r>
              <a:rPr lang="ja-JP" altLang="en-US" sz="1200">
                <a:solidFill>
                  <a:schemeClr val="bg1"/>
                </a:solidFill>
                <a:latin typeface="DIN Alternate" panose="020B0500000000000000" pitchFamily="34" charset="0"/>
                <a:ea typeface="Hiragino Kaku Gothic ProN W3" panose="020B0300000000000000" pitchFamily="34" charset="-128"/>
              </a:rPr>
              <a:t>薬事法、不当景品類および不当表示防止法その他一切の関連法令に抵触していないこと、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(3) </a:t>
            </a:r>
            <a:r>
              <a:rPr lang="ja-JP" altLang="en-US" sz="1200">
                <a:solidFill>
                  <a:schemeClr val="bg1"/>
                </a:solidFill>
                <a:latin typeface="DIN Alternate" panose="020B0500000000000000" pitchFamily="34" charset="0"/>
                <a:ea typeface="Hiragino Kaku Gothic ProN W3" panose="020B0300000000000000" pitchFamily="34" charset="-128"/>
              </a:rPr>
              <a:t>正確かつ最新の記載であり、かつ利用者に混乱を生じさせたり、コンピューターウイルスや虚偽の内容を含んだり、相互に無関係な内容となっていたりしないこと、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(4)</a:t>
            </a:r>
            <a:r>
              <a:rPr lang="ja-JP" altLang="en-US" sz="1200">
                <a:solidFill>
                  <a:schemeClr val="bg1"/>
                </a:solidFill>
                <a:latin typeface="DIN Alternate" panose="020B0500000000000000" pitchFamily="34" charset="0"/>
                <a:ea typeface="Hiragino Kaku Gothic ProN W3" panose="020B0300000000000000" pitchFamily="34" charset="-128"/>
              </a:rPr>
              <a:t>デッドリンクとなっていないこと、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公序良俗に反し、または第三者を誹謗中傷したり、名誉を毀損する内容を含まないこと、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(6)</a:t>
            </a:r>
            <a:r>
              <a:rPr lang="ja-JP" altLang="en-US" sz="1200">
                <a:solidFill>
                  <a:schemeClr val="bg1"/>
                </a:solidFill>
                <a:latin typeface="DIN Alternate" panose="020B0500000000000000" pitchFamily="34" charset="0"/>
                <a:ea typeface="Hiragino Kaku Gothic ProN W3" panose="020B0300000000000000" pitchFamily="34" charset="-128"/>
              </a:rPr>
              <a:t>掲載ガイドライン等に抵触していないことを当社に対し保証します。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p>
        </p:txBody>
      </p:sp>
      <p:sp>
        <p:nvSpPr>
          <p:cNvPr id="16" name="正方形/長方形 15">
            <a:extLst>
              <a:ext uri="{FF2B5EF4-FFF2-40B4-BE49-F238E27FC236}">
                <a16:creationId xmlns:a16="http://schemas.microsoft.com/office/drawing/2014/main" id="{83AD57C4-B3BF-EF48-8F54-4084639B1396}"/>
              </a:ext>
            </a:extLst>
          </p:cNvPr>
          <p:cNvSpPr/>
          <p:nvPr/>
        </p:nvSpPr>
        <p:spPr>
          <a:xfrm>
            <a:off x="1166985" y="4259404"/>
            <a:ext cx="9963859" cy="1815882"/>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掲載停止について</a:t>
            </a: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当社は、入稿素材の内容および形式ならびに誘導先について掲載ガイドライン等に従って当社所定の審査をした後においても、</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入稿素材および当該入稿素材からの誘導先について当社所定の審査をした後において入稿素材もしくは当該入稿素材からの誘導先が変更になった場合、</a:t>
            </a:r>
            <a:r>
              <a:rPr lang="en-US" altLang="ja-JP" sz="1200" dirty="0">
                <a:solidFill>
                  <a:schemeClr val="bg1"/>
                </a:solidFill>
                <a:latin typeface="DIN Alternate" panose="020B0500000000000000" pitchFamily="34" charset="0"/>
                <a:ea typeface="Hiragino Kaku Gothic ProN W3" panose="020B0300000000000000" pitchFamily="34" charset="-128"/>
              </a:rPr>
              <a:t>(2)</a:t>
            </a:r>
            <a:r>
              <a:rPr lang="ja-JP" altLang="en-US" sz="1200">
                <a:solidFill>
                  <a:schemeClr val="bg1"/>
                </a:solidFill>
                <a:latin typeface="DIN Alternate" panose="020B0500000000000000" pitchFamily="34" charset="0"/>
                <a:ea typeface="Hiragino Kaku Gothic ProN W3" panose="020B0300000000000000" pitchFamily="34" charset="-128"/>
              </a:rPr>
              <a:t>本媒体資料に規定する広告主様の保証義務または遵守事項の違反がある場合、または当該違反のおそれがあると当社の裁量により判断された場合、または</a:t>
            </a:r>
            <a:r>
              <a:rPr lang="en-US" altLang="ja-JP" sz="1200" dirty="0">
                <a:solidFill>
                  <a:schemeClr val="bg1"/>
                </a:solidFill>
                <a:latin typeface="DIN Alternate" panose="020B0500000000000000" pitchFamily="34" charset="0"/>
                <a:ea typeface="Hiragino Kaku Gothic ProN W3" panose="020B0300000000000000" pitchFamily="34" charset="-128"/>
              </a:rPr>
              <a:t>(3)</a:t>
            </a:r>
            <a:r>
              <a:rPr lang="ja-JP" altLang="en-US" sz="1200">
                <a:solidFill>
                  <a:schemeClr val="bg1"/>
                </a:solidFill>
                <a:latin typeface="DIN Alternate" panose="020B0500000000000000" pitchFamily="34" charset="0"/>
                <a:ea typeface="Hiragino Kaku Gothic ProN W3" panose="020B0300000000000000" pitchFamily="34"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p>
        </p:txBody>
      </p:sp>
      <p:sp>
        <p:nvSpPr>
          <p:cNvPr id="2" name="スライド番号プレースホルダ 3">
            <a:extLst>
              <a:ext uri="{FF2B5EF4-FFF2-40B4-BE49-F238E27FC236}">
                <a16:creationId xmlns:a16="http://schemas.microsoft.com/office/drawing/2014/main" id="{FBCADBB5-FE8C-9064-9914-BB9ECA40C15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50</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3" name="正方形/長方形 2">
            <a:extLst>
              <a:ext uri="{FF2B5EF4-FFF2-40B4-BE49-F238E27FC236}">
                <a16:creationId xmlns:a16="http://schemas.microsoft.com/office/drawing/2014/main" id="{20EF0D78-D53D-0339-04A6-A308571766EA}"/>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653403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42F74F89-3325-5243-AE65-ED35C6A0121B}"/>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6" name="正方形/長方形 15">
            <a:extLst>
              <a:ext uri="{FF2B5EF4-FFF2-40B4-BE49-F238E27FC236}">
                <a16:creationId xmlns:a16="http://schemas.microsoft.com/office/drawing/2014/main" id="{6394F32A-05AE-6C42-952F-A8DC63697391}"/>
              </a:ext>
            </a:extLst>
          </p:cNvPr>
          <p:cNvSpPr/>
          <p:nvPr/>
        </p:nvSpPr>
        <p:spPr>
          <a:xfrm>
            <a:off x="2864927" y="3917365"/>
            <a:ext cx="6462146" cy="369332"/>
          </a:xfrm>
          <a:prstGeom prst="rect">
            <a:avLst/>
          </a:prstGeom>
        </p:spPr>
        <p:txBody>
          <a:bodyPr wrap="square">
            <a:spAutoFit/>
          </a:bodyPr>
          <a:lstStyle/>
          <a:p>
            <a:pPr algn="ctr"/>
            <a:r>
              <a:rPr lang="en-US" altLang="ja-JP" dirty="0">
                <a:solidFill>
                  <a:schemeClr val="bg1"/>
                </a:solidFill>
                <a:latin typeface="DIN Alternate" panose="020B0500000000000000" pitchFamily="34" charset="0"/>
                <a:ea typeface="Hiragino Kaku Gothic ProN W3" panose="020B0300000000000000" pitchFamily="34" charset="-128"/>
              </a:rPr>
              <a:t>03-5544-8775 </a:t>
            </a:r>
            <a:r>
              <a:rPr lang="ja-JP" altLang="en-US">
                <a:solidFill>
                  <a:schemeClr val="bg1"/>
                </a:solidFill>
                <a:latin typeface="DIN Alternate" panose="020B0500000000000000" pitchFamily="34" charset="0"/>
                <a:ea typeface="Hiragino Kaku Gothic ProN W3" panose="020B0300000000000000" pitchFamily="34" charset="-128"/>
              </a:rPr>
              <a:t>│</a:t>
            </a:r>
            <a:r>
              <a:rPr lang="en-US" altLang="ja-JP" dirty="0">
                <a:solidFill>
                  <a:schemeClr val="bg1"/>
                </a:solidFill>
                <a:latin typeface="DIN Alternate" panose="020B0500000000000000" pitchFamily="34" charset="0"/>
                <a:ea typeface="Hiragino Kaku Gothic ProN W3" panose="020B0300000000000000" pitchFamily="34" charset="-128"/>
              </a:rPr>
              <a:t> </a:t>
            </a:r>
            <a:r>
              <a:rPr lang="en-US" altLang="ja-JP" dirty="0" err="1">
                <a:solidFill>
                  <a:schemeClr val="bg1"/>
                </a:solidFill>
                <a:latin typeface="DIN Alternate" panose="020B0500000000000000" pitchFamily="34" charset="0"/>
                <a:ea typeface="Hiragino Kaku Gothic ProN W3" panose="020B0300000000000000" pitchFamily="34" charset="-128"/>
              </a:rPr>
              <a:t>smokead@newstech.co.jp</a:t>
            </a:r>
            <a:endParaRPr lang="en-US" altLang="ja-JP" dirty="0">
              <a:solidFill>
                <a:schemeClr val="bg1"/>
              </a:solidFill>
              <a:latin typeface="DIN Alternate" panose="020B0500000000000000" pitchFamily="34" charset="0"/>
              <a:ea typeface="Hiragino Kaku Gothic ProN W3" panose="020B0300000000000000" pitchFamily="34" charset="-128"/>
            </a:endParaRPr>
          </a:p>
        </p:txBody>
      </p:sp>
      <p:pic>
        <p:nvPicPr>
          <p:cNvPr id="17" name="図 16" descr="テキスト&#10;&#10;自動的に生成された説明">
            <a:extLst>
              <a:ext uri="{FF2B5EF4-FFF2-40B4-BE49-F238E27FC236}">
                <a16:creationId xmlns:a16="http://schemas.microsoft.com/office/drawing/2014/main" id="{957842FB-5EC7-9F4B-91D2-5766478818E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371475" y="4519094"/>
            <a:ext cx="1449050" cy="390038"/>
          </a:xfrm>
          <a:prstGeom prst="rect">
            <a:avLst/>
          </a:prstGeom>
        </p:spPr>
      </p:pic>
      <p:pic>
        <p:nvPicPr>
          <p:cNvPr id="6" name="図 5" descr="テキスト&#10;&#10;自動的に生成された説明">
            <a:extLst>
              <a:ext uri="{FF2B5EF4-FFF2-40B4-BE49-F238E27FC236}">
                <a16:creationId xmlns:a16="http://schemas.microsoft.com/office/drawing/2014/main" id="{36B9BFC3-42BD-1247-BCC2-DA4FCB5DDB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0787" y="1938301"/>
            <a:ext cx="5502670" cy="1746735"/>
          </a:xfrm>
          <a:prstGeom prst="rect">
            <a:avLst/>
          </a:prstGeom>
        </p:spPr>
      </p:pic>
    </p:spTree>
    <p:extLst>
      <p:ext uri="{BB962C8B-B14F-4D97-AF65-F5344CB8AC3E}">
        <p14:creationId xmlns:p14="http://schemas.microsoft.com/office/powerpoint/2010/main" val="1479101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32249" y="1937202"/>
            <a:ext cx="10469431"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SPACE</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VALUE</a:t>
            </a:r>
          </a:p>
        </p:txBody>
      </p:sp>
      <p:sp>
        <p:nvSpPr>
          <p:cNvPr id="3" name="スライド番号プレースホルダ 3">
            <a:extLst>
              <a:ext uri="{FF2B5EF4-FFF2-40B4-BE49-F238E27FC236}">
                <a16:creationId xmlns:a16="http://schemas.microsoft.com/office/drawing/2014/main" id="{6C21BB36-CDC2-EB61-8227-9B7D0727507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6</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 name="正方形/長方形 1">
            <a:extLst>
              <a:ext uri="{FF2B5EF4-FFF2-40B4-BE49-F238E27FC236}">
                <a16:creationId xmlns:a16="http://schemas.microsoft.com/office/drawing/2014/main" id="{4B229A95-26D9-B923-17A8-4358802E1A83}"/>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61817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64C6417-0F8C-0F34-9D54-09C6A1980DE0}"/>
              </a:ext>
            </a:extLst>
          </p:cNvPr>
          <p:cNvPicPr>
            <a:picLocks noChangeAspect="1"/>
          </p:cNvPicPr>
          <p:nvPr/>
        </p:nvPicPr>
        <p:blipFill>
          <a:blip r:embed="rId2"/>
          <a:stretch>
            <a:fillRect/>
          </a:stretch>
        </p:blipFill>
        <p:spPr>
          <a:xfrm>
            <a:off x="7654410" y="0"/>
            <a:ext cx="4537589" cy="6858000"/>
          </a:xfrm>
          <a:prstGeom prst="rect">
            <a:avLst/>
          </a:prstGeom>
        </p:spPr>
      </p:pic>
      <p:pic>
        <p:nvPicPr>
          <p:cNvPr id="5" name="図 4" descr="部屋に備えている様々な家具&#10;&#10;中程度の精度で自動的に生成された説明">
            <a:extLst>
              <a:ext uri="{FF2B5EF4-FFF2-40B4-BE49-F238E27FC236}">
                <a16:creationId xmlns:a16="http://schemas.microsoft.com/office/drawing/2014/main" id="{C3E7F2BA-C76A-5CEB-E9DC-58A324E67F3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77"/>
          <a:stretch/>
        </p:blipFill>
        <p:spPr>
          <a:xfrm>
            <a:off x="7736661" y="-20387"/>
            <a:ext cx="4448112" cy="6878387"/>
          </a:xfrm>
          <a:prstGeom prst="rect">
            <a:avLst/>
          </a:prstGeom>
        </p:spPr>
      </p:pic>
      <p:sp>
        <p:nvSpPr>
          <p:cNvPr id="3" name="正方形/長方形 2">
            <a:extLst>
              <a:ext uri="{FF2B5EF4-FFF2-40B4-BE49-F238E27FC236}">
                <a16:creationId xmlns:a16="http://schemas.microsoft.com/office/drawing/2014/main" id="{B7D09604-E935-CE17-BD63-6FCFEF2F0FCB}"/>
              </a:ext>
            </a:extLst>
          </p:cNvPr>
          <p:cNvSpPr/>
          <p:nvPr/>
        </p:nvSpPr>
        <p:spPr>
          <a:xfrm>
            <a:off x="2012882" y="-41045"/>
            <a:ext cx="4148629" cy="1185389"/>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6000" b="1" i="0" u="none" strike="noStrike" kern="1200" cap="none" normalizeH="0" baseline="0" noProof="0" dirty="0">
                <a:ln w="25400">
                  <a:solidFill>
                    <a:srgbClr val="FE5519"/>
                  </a:solidFill>
                </a:ln>
                <a:solidFill>
                  <a:prstClr val="white"/>
                </a:solidFill>
                <a:effectLst/>
                <a:uLnTx/>
                <a:uFillTx/>
                <a:latin typeface="DIN Alternate" panose="020B0500000000000000" pitchFamily="34" charset="0"/>
                <a:ea typeface="Hiragino Sans W6" panose="020B0400000000000000" pitchFamily="34" charset="-128"/>
                <a:cs typeface="+mn-cs"/>
              </a:rPr>
              <a:t>SPACE</a:t>
            </a:r>
          </a:p>
        </p:txBody>
      </p:sp>
      <p:sp>
        <p:nvSpPr>
          <p:cNvPr id="10" name="テキスト ボックス 9">
            <a:extLst>
              <a:ext uri="{FF2B5EF4-FFF2-40B4-BE49-F238E27FC236}">
                <a16:creationId xmlns:a16="http://schemas.microsoft.com/office/drawing/2014/main" id="{8AF6E355-12AB-5E5E-B3C6-7944B3427F0B}"/>
              </a:ext>
            </a:extLst>
          </p:cNvPr>
          <p:cNvSpPr txBox="1"/>
          <p:nvPr/>
        </p:nvSpPr>
        <p:spPr>
          <a:xfrm>
            <a:off x="432249" y="220661"/>
            <a:ext cx="6800748" cy="646331"/>
          </a:xfrm>
          <a:prstGeom prst="rect">
            <a:avLst/>
          </a:prstGeom>
          <a:noFill/>
          <a:effectLst/>
        </p:spPr>
        <p:txBody>
          <a:bodyPr wrap="square" rtlCol="0">
            <a:spAutoFit/>
          </a:bodyPr>
          <a:lstStyle/>
          <a:p>
            <a:r>
              <a:rPr lang="en-US" altLang="ja-JP" sz="3600" b="1" dirty="0">
                <a:solidFill>
                  <a:srgbClr val="FE5519"/>
                </a:solidFill>
                <a:latin typeface="DIN Alternate" panose="020B0500000000000000" pitchFamily="34" charset="0"/>
                <a:ea typeface="Hiragino Sans W6" panose="020B0400000000000000" pitchFamily="34" charset="-128"/>
              </a:rPr>
              <a:t>VALUE</a:t>
            </a:r>
          </a:p>
        </p:txBody>
      </p:sp>
      <p:sp>
        <p:nvSpPr>
          <p:cNvPr id="6" name="テキスト ボックス 5">
            <a:extLst>
              <a:ext uri="{FF2B5EF4-FFF2-40B4-BE49-F238E27FC236}">
                <a16:creationId xmlns:a16="http://schemas.microsoft.com/office/drawing/2014/main" id="{4105E091-0542-3C9D-D305-A6A6BBC4C1ED}"/>
              </a:ext>
            </a:extLst>
          </p:cNvPr>
          <p:cNvSpPr txBox="1"/>
          <p:nvPr/>
        </p:nvSpPr>
        <p:spPr>
          <a:xfrm>
            <a:off x="432249" y="2112989"/>
            <a:ext cx="6933751" cy="1199816"/>
          </a:xfrm>
          <a:prstGeom prst="rect">
            <a:avLst/>
          </a:prstGeom>
        </p:spPr>
        <p:txBody>
          <a:bodyPr wrap="square" rtlCol="0">
            <a:spAutoFit/>
          </a:bodyPr>
          <a:lstStyle/>
          <a:p>
            <a:pPr marL="0" marR="0" lvl="0" indent="0" algn="l" defTabSz="1006543" rtl="0" eaLnBrk="1" fontAlgn="base" latinLnBrk="0" hangingPunct="1">
              <a:lnSpc>
                <a:spcPct val="200000"/>
              </a:lnSpc>
              <a:spcBef>
                <a:spcPct val="0"/>
              </a:spcBef>
              <a:spcAft>
                <a:spcPct val="0"/>
              </a:spcAft>
              <a:buClrTx/>
              <a:buSzTx/>
              <a:buFontTx/>
              <a:buNone/>
              <a:tabLst/>
              <a:defRPr/>
            </a:pPr>
            <a:r>
              <a:rPr kumimoji="1" lang="ja-JP" altLang="en-US" sz="1199" b="0" i="0" u="none" strike="noStrike" kern="1200" cap="none" spc="300" normalizeH="0" baseline="0" noProof="0">
                <a:ln>
                  <a:noFill/>
                </a:ln>
                <a:solidFill>
                  <a:srgbClr val="575756"/>
                </a:solidFill>
                <a:effectLst/>
                <a:uLnTx/>
                <a:uFillTx/>
                <a:latin typeface="Hiragino Sans W4" panose="020B0400000000000000" pitchFamily="34" charset="-128"/>
                <a:ea typeface="Hiragino Sans W4" panose="020B0400000000000000" pitchFamily="34" charset="-128"/>
                <a:cs typeface="+mn-cs"/>
              </a:rPr>
              <a:t>オフィスビルには、執務スペースをはじめ、</a:t>
            </a:r>
            <a:endParaRPr kumimoji="1" lang="en-US" altLang="ja-JP" sz="1199" b="0" i="0" u="none" strike="noStrike" kern="1200" cap="none" spc="300" normalizeH="0" baseline="0" noProof="0" dirty="0">
              <a:ln>
                <a:noFill/>
              </a:ln>
              <a:solidFill>
                <a:srgbClr val="575756"/>
              </a:solidFill>
              <a:effectLst/>
              <a:uLnTx/>
              <a:uFillTx/>
              <a:latin typeface="Hiragino Sans W4" panose="020B0400000000000000" pitchFamily="34" charset="-128"/>
              <a:ea typeface="Hiragino Sans W4" panose="020B0400000000000000" pitchFamily="34" charset="-128"/>
              <a:cs typeface="+mn-cs"/>
            </a:endParaRPr>
          </a:p>
          <a:p>
            <a:pPr marL="0" marR="0" lvl="0" indent="0" algn="l" defTabSz="1006543" rtl="0" eaLnBrk="1" fontAlgn="base" latinLnBrk="0" hangingPunct="1">
              <a:lnSpc>
                <a:spcPct val="200000"/>
              </a:lnSpc>
              <a:spcBef>
                <a:spcPct val="0"/>
              </a:spcBef>
              <a:spcAft>
                <a:spcPct val="0"/>
              </a:spcAft>
              <a:buClrTx/>
              <a:buSzTx/>
              <a:buFontTx/>
              <a:buNone/>
              <a:tabLst/>
              <a:defRPr/>
            </a:pPr>
            <a:r>
              <a:rPr kumimoji="1" lang="ja-JP" altLang="en-US" sz="1199" b="0" i="0" u="none" strike="noStrike" kern="1200" cap="none" spc="300" normalizeH="0" baseline="0" noProof="0">
                <a:ln>
                  <a:noFill/>
                </a:ln>
                <a:solidFill>
                  <a:srgbClr val="575756"/>
                </a:solidFill>
                <a:effectLst/>
                <a:uLnTx/>
                <a:uFillTx/>
                <a:latin typeface="Hiragino Sans W4" panose="020B0400000000000000" pitchFamily="34" charset="-128"/>
                <a:ea typeface="Hiragino Sans W4" panose="020B0400000000000000" pitchFamily="34" charset="-128"/>
                <a:cs typeface="+mn-cs"/>
              </a:rPr>
              <a:t>ゆったりとパーソナル休憩できる空間が少なく、</a:t>
            </a:r>
            <a:endParaRPr kumimoji="1" lang="en-US" altLang="ja-JP" sz="1199" b="0" i="0" u="none" strike="noStrike" kern="1200" cap="none" spc="300" normalizeH="0" baseline="0" noProof="0" dirty="0">
              <a:ln>
                <a:noFill/>
              </a:ln>
              <a:solidFill>
                <a:srgbClr val="575756"/>
              </a:solidFill>
              <a:effectLst/>
              <a:uLnTx/>
              <a:uFillTx/>
              <a:latin typeface="Hiragino Sans W4" panose="020B0400000000000000" pitchFamily="34" charset="-128"/>
              <a:ea typeface="Hiragino Sans W4" panose="020B0400000000000000" pitchFamily="34" charset="-128"/>
              <a:cs typeface="+mn-cs"/>
            </a:endParaRPr>
          </a:p>
          <a:p>
            <a:pPr marL="0" marR="0" lvl="0" indent="0" algn="l" defTabSz="1006543" rtl="0" eaLnBrk="1" fontAlgn="base" latinLnBrk="0" hangingPunct="1">
              <a:lnSpc>
                <a:spcPct val="200000"/>
              </a:lnSpc>
              <a:spcBef>
                <a:spcPct val="0"/>
              </a:spcBef>
              <a:spcAft>
                <a:spcPct val="0"/>
              </a:spcAft>
              <a:buClrTx/>
              <a:buSzTx/>
              <a:buFontTx/>
              <a:buNone/>
              <a:tabLst/>
              <a:defRPr/>
            </a:pPr>
            <a:r>
              <a:rPr kumimoji="1" lang="ja-JP" altLang="en-US" sz="1199" b="0" i="0" u="none" strike="noStrike" kern="1200" cap="none" spc="300" normalizeH="0" baseline="0" noProof="0">
                <a:ln>
                  <a:noFill/>
                </a:ln>
                <a:solidFill>
                  <a:srgbClr val="575756"/>
                </a:solidFill>
                <a:effectLst/>
                <a:uLnTx/>
                <a:uFillTx/>
                <a:latin typeface="Hiragino Sans W4" panose="020B0400000000000000" pitchFamily="34" charset="-128"/>
                <a:ea typeface="Hiragino Sans W4" panose="020B0400000000000000" pitchFamily="34" charset="-128"/>
                <a:cs typeface="+mn-cs"/>
              </a:rPr>
              <a:t>喫煙所は、</a:t>
            </a:r>
            <a:r>
              <a:rPr kumimoji="1" lang="ja-JP" altLang="en-US" sz="14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「ビジネス</a:t>
            </a:r>
            <a:r>
              <a:rPr kumimoji="1" lang="en-US" altLang="ja-JP" sz="1400" b="1" i="0" u="none" strike="noStrike" kern="1200" cap="none" spc="3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ON Time</a:t>
            </a:r>
            <a:r>
              <a:rPr kumimoji="1" lang="ja-JP" altLang="en-US" sz="14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」から開放</a:t>
            </a:r>
            <a:r>
              <a:rPr kumimoji="1" lang="ja-JP" altLang="en-US" sz="1199" b="0" i="0" u="none" strike="noStrike" kern="1200" cap="none" spc="300" normalizeH="0" baseline="0" noProof="0">
                <a:ln>
                  <a:noFill/>
                </a:ln>
                <a:solidFill>
                  <a:srgbClr val="575756"/>
                </a:solidFill>
                <a:effectLst/>
                <a:uLnTx/>
                <a:uFillTx/>
                <a:latin typeface="Hiragino Sans W5" panose="020B0400000000000000" pitchFamily="34" charset="-128"/>
                <a:ea typeface="Hiragino Sans W5" panose="020B0400000000000000" pitchFamily="34" charset="-128"/>
                <a:cs typeface="+mn-cs"/>
              </a:rPr>
              <a:t>される休憩空間</a:t>
            </a:r>
            <a:r>
              <a:rPr kumimoji="1" lang="ja-JP" altLang="en-US" sz="1199" b="0" i="0" u="none" strike="noStrike" kern="1200" cap="none" spc="300" normalizeH="0" baseline="0" noProof="0">
                <a:ln>
                  <a:noFill/>
                </a:ln>
                <a:solidFill>
                  <a:srgbClr val="575756"/>
                </a:solidFill>
                <a:effectLst/>
                <a:uLnTx/>
                <a:uFillTx/>
                <a:latin typeface="Hiragino Sans W4" panose="020B0400000000000000" pitchFamily="34" charset="-128"/>
                <a:ea typeface="Hiragino Sans W4" panose="020B0400000000000000" pitchFamily="34" charset="-128"/>
                <a:cs typeface="+mn-cs"/>
              </a:rPr>
              <a:t>です。</a:t>
            </a:r>
            <a:endParaRPr kumimoji="1" lang="en-US" altLang="ja-JP" sz="1199" b="0" i="0" u="none" strike="noStrike" kern="1200" cap="none" spc="300" normalizeH="0" baseline="0" noProof="0" dirty="0">
              <a:ln>
                <a:noFill/>
              </a:ln>
              <a:solidFill>
                <a:srgbClr val="575756"/>
              </a:solidFill>
              <a:effectLst/>
              <a:uLnTx/>
              <a:uFillTx/>
              <a:latin typeface="Hiragino Sans W4" panose="020B0400000000000000" pitchFamily="34" charset="-128"/>
              <a:ea typeface="Hiragino Sans W4" panose="020B0400000000000000" pitchFamily="34" charset="-128"/>
              <a:cs typeface="+mn-cs"/>
            </a:endParaRPr>
          </a:p>
        </p:txBody>
      </p:sp>
      <p:pic>
        <p:nvPicPr>
          <p:cNvPr id="8" name="図 7">
            <a:extLst>
              <a:ext uri="{FF2B5EF4-FFF2-40B4-BE49-F238E27FC236}">
                <a16:creationId xmlns:a16="http://schemas.microsoft.com/office/drawing/2014/main" id="{6F8E47F8-C3A3-2EFF-6E32-1D53BB675828}"/>
              </a:ext>
            </a:extLst>
          </p:cNvPr>
          <p:cNvPicPr>
            <a:picLocks/>
          </p:cNvPicPr>
          <p:nvPr/>
        </p:nvPicPr>
        <p:blipFill>
          <a:blip r:embed="rId2"/>
          <a:stretch>
            <a:fillRect/>
          </a:stretch>
        </p:blipFill>
        <p:spPr>
          <a:xfrm>
            <a:off x="1976837" y="1717009"/>
            <a:ext cx="4294871" cy="417285"/>
          </a:xfrm>
          <a:prstGeom prst="rect">
            <a:avLst/>
          </a:prstGeom>
        </p:spPr>
      </p:pic>
      <p:sp>
        <p:nvSpPr>
          <p:cNvPr id="17" name="テキスト ボックス 16">
            <a:extLst>
              <a:ext uri="{FF2B5EF4-FFF2-40B4-BE49-F238E27FC236}">
                <a16:creationId xmlns:a16="http://schemas.microsoft.com/office/drawing/2014/main" id="{1E76245F-14C5-951D-958D-6F3E9128DF42}"/>
              </a:ext>
            </a:extLst>
          </p:cNvPr>
          <p:cNvSpPr txBox="1"/>
          <p:nvPr/>
        </p:nvSpPr>
        <p:spPr>
          <a:xfrm>
            <a:off x="432249" y="1649721"/>
            <a:ext cx="6493845" cy="46326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喫煙所は、</a:t>
            </a:r>
            <a:r>
              <a:rPr kumimoji="1" lang="ja-JP" altLang="en-US" sz="1800" b="1" i="0" u="none" strike="noStrike" kern="1200" cap="none" spc="6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ビジネスパーソンの休憩空間。</a:t>
            </a:r>
          </a:p>
        </p:txBody>
      </p:sp>
      <p:pic>
        <p:nvPicPr>
          <p:cNvPr id="18" name="図 17">
            <a:extLst>
              <a:ext uri="{FF2B5EF4-FFF2-40B4-BE49-F238E27FC236}">
                <a16:creationId xmlns:a16="http://schemas.microsoft.com/office/drawing/2014/main" id="{86F3082C-3142-A629-4E3F-7E6779A49E4B}"/>
              </a:ext>
            </a:extLst>
          </p:cNvPr>
          <p:cNvPicPr>
            <a:picLocks/>
          </p:cNvPicPr>
          <p:nvPr/>
        </p:nvPicPr>
        <p:blipFill>
          <a:blip r:embed="rId2"/>
          <a:stretch>
            <a:fillRect/>
          </a:stretch>
        </p:blipFill>
        <p:spPr>
          <a:xfrm>
            <a:off x="2453176" y="3876721"/>
            <a:ext cx="4625356" cy="417285"/>
          </a:xfrm>
          <a:prstGeom prst="rect">
            <a:avLst/>
          </a:prstGeom>
        </p:spPr>
      </p:pic>
      <p:sp>
        <p:nvSpPr>
          <p:cNvPr id="19" name="テキスト ボックス 18">
            <a:extLst>
              <a:ext uri="{FF2B5EF4-FFF2-40B4-BE49-F238E27FC236}">
                <a16:creationId xmlns:a16="http://schemas.microsoft.com/office/drawing/2014/main" id="{D61F7F1D-F0A2-B76B-3F30-75DC52C26D52}"/>
              </a:ext>
            </a:extLst>
          </p:cNvPr>
          <p:cNvSpPr txBox="1"/>
          <p:nvPr/>
        </p:nvSpPr>
        <p:spPr>
          <a:xfrm>
            <a:off x="432249" y="3708785"/>
            <a:ext cx="7135870" cy="1213474"/>
          </a:xfrm>
          <a:prstGeom prst="rect">
            <a:avLst/>
          </a:prstGeom>
        </p:spPr>
        <p:txBody>
          <a:bodyPr wrap="square" rtlCol="0">
            <a:spAutoFit/>
          </a:bodyPr>
          <a:lstStyle/>
          <a:p>
            <a:pPr marL="0" marR="0" lvl="0" indent="0" algn="l" defTabSz="1006543" rtl="0" eaLnBrk="1" fontAlgn="base" latinLnBrk="0" hangingPunct="1">
              <a:lnSpc>
                <a:spcPct val="200000"/>
              </a:lnSpc>
              <a:spcBef>
                <a:spcPct val="0"/>
              </a:spcBef>
              <a:spcAft>
                <a:spcPct val="0"/>
              </a:spcAft>
              <a:buClrTx/>
              <a:buSzTx/>
              <a:buFontTx/>
              <a:buNone/>
              <a:tabLst/>
              <a:defRPr/>
            </a:pPr>
            <a:r>
              <a:rPr kumimoji="1" lang="ja-JP" altLang="en-US" sz="1199" b="0" i="0" u="none" strike="noStrike" kern="1200" cap="none" spc="300" normalizeH="0" baseline="0" noProof="0">
                <a:ln>
                  <a:noFill/>
                </a:ln>
                <a:solidFill>
                  <a:srgbClr val="575756"/>
                </a:solidFill>
                <a:effectLst/>
                <a:uLnTx/>
                <a:uFillTx/>
                <a:latin typeface="Hiragino Sans W4" panose="020B0400000000000000" pitchFamily="34" charset="-128"/>
                <a:ea typeface="Hiragino Sans W4" panose="020B0400000000000000" pitchFamily="34" charset="-128"/>
                <a:cs typeface="+mn-cs"/>
              </a:rPr>
              <a:t>出社時の</a:t>
            </a:r>
            <a:r>
              <a:rPr kumimoji="1" lang="ja-JP" altLang="en-US"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利用頻度</a:t>
            </a:r>
            <a:r>
              <a:rPr kumimoji="1" lang="ja-JP" altLang="en-US" sz="1199"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a:t>
            </a:r>
            <a:r>
              <a:rPr kumimoji="1" lang="en-US" altLang="ja-JP" b="1" i="0" u="none" strike="noStrike" kern="1200" cap="none" spc="3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t>1</a:t>
            </a:r>
            <a:r>
              <a:rPr kumimoji="1" lang="ja-JP" altLang="en-US" b="1" i="0" u="none" strike="noStrike" kern="1200" cap="none" spc="3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日平均</a:t>
            </a:r>
            <a:r>
              <a:rPr kumimoji="1" lang="en-US" altLang="ja-JP" b="1" i="0" u="none" strike="noStrike" kern="1200" cap="none" spc="3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t>5</a:t>
            </a:r>
            <a:r>
              <a:rPr kumimoji="1" lang="ja-JP" altLang="en-US" b="1" i="0" u="none" strike="noStrike" kern="1200" cap="none" spc="3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回</a:t>
            </a:r>
            <a:r>
              <a:rPr kumimoji="1" lang="en-US" altLang="ja-JP" b="1" i="0" u="none" strike="noStrike" kern="1200" cap="none" spc="3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t>/1</a:t>
            </a:r>
            <a:r>
              <a:rPr kumimoji="1" lang="ja-JP" altLang="en-US" b="1" i="0" u="none" strike="noStrike" kern="1200" cap="none" spc="3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回あたり滞在時間</a:t>
            </a:r>
            <a:r>
              <a:rPr kumimoji="1" lang="en-US" altLang="ja-JP" b="1" i="0" u="none" strike="noStrike" kern="1200" cap="none" spc="3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t>6</a:t>
            </a:r>
            <a:r>
              <a:rPr kumimoji="1" lang="ja-JP" altLang="en-US" b="1" i="0" u="none" strike="noStrike" kern="1200" cap="none" spc="3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分</a:t>
            </a:r>
            <a:endParaRPr kumimoji="1" lang="ja-JP" altLang="en-US" b="0" i="0" u="none" strike="noStrike" kern="1200" cap="none" spc="300" normalizeH="0" baseline="0" noProof="0">
              <a:ln>
                <a:noFill/>
              </a:ln>
              <a:solidFill>
                <a:schemeClr val="bg1"/>
              </a:solidFill>
              <a:effectLst/>
              <a:uLnTx/>
              <a:uFillTx/>
              <a:latin typeface="Hiragino Sans W4" panose="020B0400000000000000" pitchFamily="34" charset="-128"/>
              <a:ea typeface="Hiragino Sans W4" panose="020B0400000000000000" pitchFamily="34" charset="-128"/>
              <a:cs typeface="+mn-cs"/>
            </a:endParaRPr>
          </a:p>
          <a:p>
            <a:pPr marL="0" marR="0" lvl="0" indent="0" algn="l" defTabSz="1006543" rtl="0" eaLnBrk="1" fontAlgn="base" latinLnBrk="0" hangingPunct="1">
              <a:lnSpc>
                <a:spcPct val="200000"/>
              </a:lnSpc>
              <a:spcBef>
                <a:spcPct val="0"/>
              </a:spcBef>
              <a:spcAft>
                <a:spcPct val="0"/>
              </a:spcAft>
              <a:buClrTx/>
              <a:buSzTx/>
              <a:buFontTx/>
              <a:buNone/>
              <a:tabLst/>
              <a:defRPr/>
            </a:pPr>
            <a:endParaRPr kumimoji="1" lang="en-US" altLang="ja-JP" sz="300" b="1" u="none" strike="noStrike" kern="1200" cap="none" spc="3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endParaRPr>
          </a:p>
          <a:p>
            <a:pPr marL="0" marR="0" lvl="0" indent="0" algn="l" defTabSz="1006543" rtl="0" eaLnBrk="1" fontAlgn="base" latinLnBrk="0" hangingPunct="1">
              <a:lnSpc>
                <a:spcPct val="200000"/>
              </a:lnSpc>
              <a:spcBef>
                <a:spcPct val="0"/>
              </a:spcBef>
              <a:spcAft>
                <a:spcPct val="0"/>
              </a:spcAft>
              <a:buClrTx/>
              <a:buSzTx/>
              <a:buFontTx/>
              <a:buNone/>
              <a:tabLst/>
              <a:defRPr/>
            </a:pPr>
            <a:r>
              <a:rPr kumimoji="1" lang="ja-JP" altLang="en-US" b="1"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rPr>
              <a:t>業界最高水準の接触ポテンシャル</a:t>
            </a:r>
            <a:r>
              <a:rPr kumimoji="1" lang="ja-JP" altLang="en-US" sz="1199" b="0" i="0" u="none" strike="noStrike" kern="1200" cap="none" spc="300" normalizeH="0" baseline="0" noProof="0">
                <a:ln>
                  <a:noFill/>
                </a:ln>
                <a:solidFill>
                  <a:srgbClr val="575756"/>
                </a:solidFill>
                <a:effectLst/>
                <a:uLnTx/>
                <a:uFillTx/>
                <a:latin typeface="Hiragino Sans W4" panose="020B0400000000000000" pitchFamily="34" charset="-128"/>
                <a:ea typeface="Hiragino Sans W4" panose="020B0400000000000000" pitchFamily="34" charset="-128"/>
                <a:cs typeface="+mn-cs"/>
              </a:rPr>
              <a:t>があります。</a:t>
            </a:r>
          </a:p>
        </p:txBody>
      </p:sp>
      <p:sp>
        <p:nvSpPr>
          <p:cNvPr id="9" name="スライド番号プレースホルダ 3">
            <a:extLst>
              <a:ext uri="{FF2B5EF4-FFF2-40B4-BE49-F238E27FC236}">
                <a16:creationId xmlns:a16="http://schemas.microsoft.com/office/drawing/2014/main" id="{8613B2EC-F706-4642-2038-08BAC9E36BD4}"/>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7</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8AF8AA90-B9C4-EFA1-B45D-099D00CF6638}"/>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289305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F4BBF-66BA-3426-2B74-C79AAEA92007}"/>
            </a:ext>
          </a:extLst>
        </p:cNvPr>
        <p:cNvGrpSpPr/>
        <p:nvPr/>
      </p:nvGrpSpPr>
      <p:grpSpPr>
        <a:xfrm>
          <a:off x="0" y="0"/>
          <a:ext cx="0" cy="0"/>
          <a:chOff x="0" y="0"/>
          <a:chExt cx="0" cy="0"/>
        </a:xfrm>
      </p:grpSpPr>
      <p:pic>
        <p:nvPicPr>
          <p:cNvPr id="14" name="図 13" descr="ダイアグラム&#10;&#10;自動的に生成された説明">
            <a:extLst>
              <a:ext uri="{FF2B5EF4-FFF2-40B4-BE49-F238E27FC236}">
                <a16:creationId xmlns:a16="http://schemas.microsoft.com/office/drawing/2014/main" id="{5D26582B-0ED4-1606-7808-FD5B2DC8F028}"/>
              </a:ext>
            </a:extLst>
          </p:cNvPr>
          <p:cNvPicPr>
            <a:picLocks noChangeAspect="1"/>
          </p:cNvPicPr>
          <p:nvPr/>
        </p:nvPicPr>
        <p:blipFill rotWithShape="1">
          <a:blip r:embed="rId3" cstate="hqprint">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a:stretch/>
        </p:blipFill>
        <p:spPr>
          <a:xfrm>
            <a:off x="7416186" y="0"/>
            <a:ext cx="4775814" cy="6858000"/>
          </a:xfrm>
          <a:prstGeom prst="rect">
            <a:avLst/>
          </a:prstGeom>
        </p:spPr>
      </p:pic>
      <p:pic>
        <p:nvPicPr>
          <p:cNvPr id="6" name="図 5">
            <a:extLst>
              <a:ext uri="{FF2B5EF4-FFF2-40B4-BE49-F238E27FC236}">
                <a16:creationId xmlns:a16="http://schemas.microsoft.com/office/drawing/2014/main" id="{6F67AB4E-DEC1-E8E9-3485-E003DEC99FFB}"/>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7432352" y="1418491"/>
            <a:ext cx="4759648" cy="4231645"/>
          </a:xfrm>
          <a:prstGeom prst="rect">
            <a:avLst/>
          </a:prstGeom>
        </p:spPr>
      </p:pic>
      <p:grpSp>
        <p:nvGrpSpPr>
          <p:cNvPr id="33" name="グループ化 32">
            <a:extLst>
              <a:ext uri="{FF2B5EF4-FFF2-40B4-BE49-F238E27FC236}">
                <a16:creationId xmlns:a16="http://schemas.microsoft.com/office/drawing/2014/main" id="{F29B767B-6DFE-C85F-E94F-1090F2BAD00C}"/>
              </a:ext>
            </a:extLst>
          </p:cNvPr>
          <p:cNvGrpSpPr/>
          <p:nvPr/>
        </p:nvGrpSpPr>
        <p:grpSpPr>
          <a:xfrm>
            <a:off x="595263" y="1418491"/>
            <a:ext cx="6193586" cy="4695028"/>
            <a:chOff x="1131569" y="1491549"/>
            <a:chExt cx="6193586" cy="4695028"/>
          </a:xfrm>
        </p:grpSpPr>
        <p:sp>
          <p:nvSpPr>
            <p:cNvPr id="10" name="正方形/長方形 9">
              <a:extLst>
                <a:ext uri="{FF2B5EF4-FFF2-40B4-BE49-F238E27FC236}">
                  <a16:creationId xmlns:a16="http://schemas.microsoft.com/office/drawing/2014/main" id="{06673BD4-F2DD-C039-39D2-1D5C0169A8EA}"/>
                </a:ext>
              </a:extLst>
            </p:cNvPr>
            <p:cNvSpPr/>
            <p:nvPr/>
          </p:nvSpPr>
          <p:spPr>
            <a:xfrm>
              <a:off x="1766849" y="1616324"/>
              <a:ext cx="5558306" cy="1100814"/>
            </a:xfrm>
            <a:prstGeom prst="rect">
              <a:avLst/>
            </a:prstGeom>
          </p:spPr>
          <p:txBody>
            <a:bodyPr wrap="square"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音と映像に集中できる小空間</a:t>
              </a:r>
              <a:endParaRPr kumimoji="1" lang="en-US" altLang="ja-JP" sz="2000" b="1" i="0" u="none" strike="noStrike" kern="1200" cap="none" spc="6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400" spc="300">
                  <a:solidFill>
                    <a:srgbClr val="FE5519"/>
                  </a:solidFill>
                  <a:latin typeface="Hiragino Sans W5" panose="020B0400000000000000" pitchFamily="34" charset="-128"/>
                  <a:ea typeface="Hiragino Sans W5" panose="020B0400000000000000" pitchFamily="34" charset="-128"/>
                </a:rPr>
                <a:t>　　　</a:t>
              </a:r>
              <a:r>
                <a:rPr lang="en-US" altLang="ja-JP" sz="1400" spc="300" dirty="0">
                  <a:solidFill>
                    <a:srgbClr val="FE5519"/>
                  </a:solidFill>
                  <a:latin typeface="Hiragino Sans W5" panose="020B0400000000000000" pitchFamily="34" charset="-128"/>
                  <a:ea typeface="Hiragino Sans W5" panose="020B0400000000000000" pitchFamily="34" charset="-128"/>
                </a:rPr>
                <a:t> </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空気が外に漏れないほどの密閉空間</a:t>
              </a:r>
              <a:endParaRPr lang="en-US" altLang="ja-JP" sz="1400" spc="300" dirty="0">
                <a:solidFill>
                  <a:srgbClr val="FE5519"/>
                </a:solidFill>
                <a:latin typeface="Hiragino Sans W5" panose="020B0400000000000000" pitchFamily="34" charset="-128"/>
                <a:ea typeface="Hiragino Sans W5" panose="020B0400000000000000" pitchFamily="34"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　　　</a:t>
              </a:r>
              <a:r>
                <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rPr>
                <a:t> </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室外の音が入りにくい構造</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sp>
          <p:nvSpPr>
            <p:cNvPr id="16" name="正方形/長方形 15">
              <a:extLst>
                <a:ext uri="{FF2B5EF4-FFF2-40B4-BE49-F238E27FC236}">
                  <a16:creationId xmlns:a16="http://schemas.microsoft.com/office/drawing/2014/main" id="{7E54EDD2-93EA-054A-BB8B-6C2246479434}"/>
                </a:ext>
              </a:extLst>
            </p:cNvPr>
            <p:cNvSpPr/>
            <p:nvPr/>
          </p:nvSpPr>
          <p:spPr>
            <a:xfrm>
              <a:off x="1760219" y="3103350"/>
              <a:ext cx="5160957" cy="1387060"/>
            </a:xfrm>
            <a:prstGeom prst="rect">
              <a:avLst/>
            </a:prstGeom>
            <a:noFill/>
            <a:ln>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5519"/>
                </a:solidFill>
                <a:effectLst/>
                <a:uLnTx/>
                <a:uFillTx/>
                <a:latin typeface="游ゴシック" panose="020F0502020204030204"/>
                <a:ea typeface="游ゴシック" panose="020B0400000000000000" pitchFamily="34" charset="-128"/>
                <a:cs typeface="+mn-cs"/>
              </a:endParaRPr>
            </a:p>
          </p:txBody>
        </p:sp>
        <p:sp>
          <p:nvSpPr>
            <p:cNvPr id="21" name="正方形/長方形 20">
              <a:extLst>
                <a:ext uri="{FF2B5EF4-FFF2-40B4-BE49-F238E27FC236}">
                  <a16:creationId xmlns:a16="http://schemas.microsoft.com/office/drawing/2014/main" id="{5EB24B7F-B245-88C8-C793-39A65F6F0835}"/>
                </a:ext>
              </a:extLst>
            </p:cNvPr>
            <p:cNvSpPr/>
            <p:nvPr/>
          </p:nvSpPr>
          <p:spPr>
            <a:xfrm>
              <a:off x="1131569" y="1491549"/>
              <a:ext cx="511991" cy="1387060"/>
            </a:xfrm>
            <a:prstGeom prst="rect">
              <a:avLst/>
            </a:prstGeom>
            <a:solidFill>
              <a:srgbClr val="FE5519"/>
            </a:solidFill>
            <a:ln>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chemeClr val="bg1"/>
                  </a:solidFill>
                  <a:effectLst/>
                  <a:uLnTx/>
                  <a:uFillTx/>
                  <a:latin typeface="Hiragino Sans W6" panose="020B0400000000000000" pitchFamily="34" charset="-128"/>
                  <a:ea typeface="Hiragino Sans W6" panose="020B0400000000000000" pitchFamily="34" charset="-128"/>
                  <a:cs typeface="+mn-cs"/>
                </a:rPr>
                <a:t>1</a:t>
              </a:r>
              <a:endParaRPr kumimoji="1" lang="ja-JP" altLang="en-US" sz="2000" b="1" i="0" u="none" strike="noStrike" kern="1200" cap="none" spc="0" normalizeH="0" baseline="0" noProof="0">
                <a:ln>
                  <a:noFill/>
                </a:ln>
                <a:solidFill>
                  <a:schemeClr val="bg1"/>
                </a:solidFill>
                <a:effectLst/>
                <a:uLnTx/>
                <a:uFillTx/>
                <a:latin typeface="Hiragino Sans W6" panose="020B0400000000000000" pitchFamily="34" charset="-128"/>
                <a:ea typeface="Hiragino Sans W6" panose="020B0400000000000000" pitchFamily="34" charset="-128"/>
                <a:cs typeface="+mn-cs"/>
              </a:endParaRPr>
            </a:p>
          </p:txBody>
        </p:sp>
        <p:sp>
          <p:nvSpPr>
            <p:cNvPr id="22" name="正方形/長方形 21">
              <a:extLst>
                <a:ext uri="{FF2B5EF4-FFF2-40B4-BE49-F238E27FC236}">
                  <a16:creationId xmlns:a16="http://schemas.microsoft.com/office/drawing/2014/main" id="{EFFB091B-CD9F-B378-C572-2CE360B54DB0}"/>
                </a:ext>
              </a:extLst>
            </p:cNvPr>
            <p:cNvSpPr/>
            <p:nvPr/>
          </p:nvSpPr>
          <p:spPr>
            <a:xfrm>
              <a:off x="1131569" y="3103350"/>
              <a:ext cx="511991" cy="1387060"/>
            </a:xfrm>
            <a:prstGeom prst="rect">
              <a:avLst/>
            </a:prstGeom>
            <a:solidFill>
              <a:srgbClr val="FE5519"/>
            </a:solidFill>
            <a:ln>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chemeClr val="bg1"/>
                  </a:solidFill>
                  <a:effectLst/>
                  <a:uLnTx/>
                  <a:uFillTx/>
                  <a:latin typeface="Hiragino Sans W6" panose="020B0400000000000000" pitchFamily="34" charset="-128"/>
                  <a:ea typeface="Hiragino Sans W6" panose="020B0400000000000000" pitchFamily="34" charset="-128"/>
                  <a:cs typeface="+mn-cs"/>
                </a:rPr>
                <a:t>2</a:t>
              </a:r>
              <a:endParaRPr kumimoji="1" lang="ja-JP" altLang="en-US" sz="2000" b="1" i="0" u="none" strike="noStrike" kern="1200" cap="none" spc="0" normalizeH="0" baseline="0" noProof="0">
                <a:ln>
                  <a:noFill/>
                </a:ln>
                <a:solidFill>
                  <a:schemeClr val="bg1"/>
                </a:solidFill>
                <a:effectLst/>
                <a:uLnTx/>
                <a:uFillTx/>
                <a:latin typeface="Hiragino Sans W6" panose="020B0400000000000000" pitchFamily="34" charset="-128"/>
                <a:ea typeface="Hiragino Sans W6" panose="020B0400000000000000" pitchFamily="34" charset="-128"/>
                <a:cs typeface="+mn-cs"/>
              </a:endParaRPr>
            </a:p>
          </p:txBody>
        </p:sp>
        <p:sp>
          <p:nvSpPr>
            <p:cNvPr id="23" name="正方形/長方形 22">
              <a:extLst>
                <a:ext uri="{FF2B5EF4-FFF2-40B4-BE49-F238E27FC236}">
                  <a16:creationId xmlns:a16="http://schemas.microsoft.com/office/drawing/2014/main" id="{063E1E5A-87F2-15FD-9160-06B76F35C76B}"/>
                </a:ext>
              </a:extLst>
            </p:cNvPr>
            <p:cNvSpPr/>
            <p:nvPr/>
          </p:nvSpPr>
          <p:spPr>
            <a:xfrm>
              <a:off x="1131569" y="4799517"/>
              <a:ext cx="511991" cy="1387060"/>
            </a:xfrm>
            <a:prstGeom prst="rect">
              <a:avLst/>
            </a:prstGeom>
            <a:solidFill>
              <a:srgbClr val="FE5519"/>
            </a:solidFill>
            <a:ln>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chemeClr val="bg1"/>
                  </a:solidFill>
                  <a:effectLst/>
                  <a:uLnTx/>
                  <a:uFillTx/>
                  <a:latin typeface="Hiragino Sans W6" panose="020B0400000000000000" pitchFamily="34" charset="-128"/>
                  <a:ea typeface="Hiragino Sans W6" panose="020B0400000000000000" pitchFamily="34" charset="-128"/>
                  <a:cs typeface="+mn-cs"/>
                </a:rPr>
                <a:t>3</a:t>
              </a:r>
              <a:endParaRPr kumimoji="1" lang="ja-JP" altLang="en-US" sz="2000" b="1" i="0" u="none" strike="noStrike" kern="1200" cap="none" spc="0" normalizeH="0" baseline="0" noProof="0">
                <a:ln>
                  <a:noFill/>
                </a:ln>
                <a:solidFill>
                  <a:schemeClr val="bg1"/>
                </a:solidFill>
                <a:effectLst/>
                <a:uLnTx/>
                <a:uFillTx/>
                <a:latin typeface="Hiragino Sans W6" panose="020B0400000000000000" pitchFamily="34" charset="-128"/>
                <a:ea typeface="Hiragino Sans W6" panose="020B0400000000000000" pitchFamily="34" charset="-128"/>
                <a:cs typeface="+mn-cs"/>
              </a:endParaRPr>
            </a:p>
          </p:txBody>
        </p:sp>
        <p:sp>
          <p:nvSpPr>
            <p:cNvPr id="24" name="正方形/長方形 23">
              <a:extLst>
                <a:ext uri="{FF2B5EF4-FFF2-40B4-BE49-F238E27FC236}">
                  <a16:creationId xmlns:a16="http://schemas.microsoft.com/office/drawing/2014/main" id="{1575C5FF-7F8B-7E74-1BA8-516C9E70BC70}"/>
                </a:ext>
              </a:extLst>
            </p:cNvPr>
            <p:cNvSpPr/>
            <p:nvPr/>
          </p:nvSpPr>
          <p:spPr>
            <a:xfrm>
              <a:off x="1760219" y="1494940"/>
              <a:ext cx="5160957" cy="1387060"/>
            </a:xfrm>
            <a:prstGeom prst="rect">
              <a:avLst/>
            </a:prstGeom>
            <a:noFill/>
            <a:ln>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5519"/>
                </a:solidFill>
                <a:effectLst/>
                <a:uLnTx/>
                <a:uFillTx/>
                <a:latin typeface="游ゴシック" panose="020F0502020204030204"/>
                <a:ea typeface="游ゴシック" panose="020B0400000000000000" pitchFamily="34" charset="-128"/>
                <a:cs typeface="+mn-cs"/>
              </a:endParaRPr>
            </a:p>
          </p:txBody>
        </p:sp>
        <p:sp>
          <p:nvSpPr>
            <p:cNvPr id="25" name="正方形/長方形 24">
              <a:extLst>
                <a:ext uri="{FF2B5EF4-FFF2-40B4-BE49-F238E27FC236}">
                  <a16:creationId xmlns:a16="http://schemas.microsoft.com/office/drawing/2014/main" id="{827215D8-4A4E-6B03-CC01-B4A7503CCBB5}"/>
                </a:ext>
              </a:extLst>
            </p:cNvPr>
            <p:cNvSpPr/>
            <p:nvPr/>
          </p:nvSpPr>
          <p:spPr>
            <a:xfrm>
              <a:off x="1760219" y="4799517"/>
              <a:ext cx="5160957" cy="1387060"/>
            </a:xfrm>
            <a:prstGeom prst="rect">
              <a:avLst/>
            </a:prstGeom>
            <a:noFill/>
            <a:ln>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5519"/>
                </a:solidFill>
                <a:effectLst/>
                <a:uLnTx/>
                <a:uFillTx/>
                <a:latin typeface="游ゴシック" panose="020F0502020204030204"/>
                <a:ea typeface="游ゴシック" panose="020B0400000000000000" pitchFamily="34" charset="-128"/>
                <a:cs typeface="+mn-cs"/>
              </a:endParaRPr>
            </a:p>
          </p:txBody>
        </p:sp>
        <p:sp>
          <p:nvSpPr>
            <p:cNvPr id="2" name="正方形/長方形 1">
              <a:extLst>
                <a:ext uri="{FF2B5EF4-FFF2-40B4-BE49-F238E27FC236}">
                  <a16:creationId xmlns:a16="http://schemas.microsoft.com/office/drawing/2014/main" id="{08FEC3C9-EB2B-EC12-9898-998E446BBAF7}"/>
                </a:ext>
              </a:extLst>
            </p:cNvPr>
            <p:cNvSpPr/>
            <p:nvPr/>
          </p:nvSpPr>
          <p:spPr>
            <a:xfrm>
              <a:off x="1836050" y="3242252"/>
              <a:ext cx="4891845" cy="1100814"/>
            </a:xfrm>
            <a:prstGeom prst="rect">
              <a:avLst/>
            </a:prstGeom>
          </p:spPr>
          <p:txBody>
            <a:bodyPr wrap="square"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喫煙以外の目的がない</a:t>
              </a:r>
              <a:endParaRPr kumimoji="1" lang="en-US" altLang="ja-JP" sz="2000" b="1" i="0" u="none" strike="noStrike" kern="1200" cap="none" spc="6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　　　</a:t>
              </a:r>
              <a:r>
                <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rPr>
                <a:t> “</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何か</a:t>
              </a:r>
              <a:r>
                <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rPr>
                <a:t>”</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に没頭</a:t>
              </a:r>
              <a:r>
                <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rPr>
                <a:t>=</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行動する余裕がある</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400" spc="300">
                  <a:solidFill>
                    <a:srgbClr val="FE5519"/>
                  </a:solidFill>
                  <a:latin typeface="Hiragino Sans W5" panose="020B0400000000000000" pitchFamily="34" charset="-128"/>
                  <a:ea typeface="Hiragino Sans W5" panose="020B0400000000000000" pitchFamily="34" charset="-128"/>
                </a:rPr>
                <a:t>　　　</a:t>
              </a:r>
              <a:r>
                <a:rPr lang="en-US" altLang="ja-JP" sz="1400" spc="300" dirty="0">
                  <a:solidFill>
                    <a:srgbClr val="FE5519"/>
                  </a:solidFill>
                  <a:latin typeface="Hiragino Sans W5" panose="020B0400000000000000" pitchFamily="34" charset="-128"/>
                  <a:ea typeface="Hiragino Sans W5" panose="020B0400000000000000" pitchFamily="34" charset="-128"/>
                </a:rPr>
                <a:t> </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興味から行動までのハードルが低い</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sp>
          <p:nvSpPr>
            <p:cNvPr id="3" name="正方形/長方形 2">
              <a:extLst>
                <a:ext uri="{FF2B5EF4-FFF2-40B4-BE49-F238E27FC236}">
                  <a16:creationId xmlns:a16="http://schemas.microsoft.com/office/drawing/2014/main" id="{0E3E6EAF-28AD-C902-2936-D1A978B8E24C}"/>
                </a:ext>
              </a:extLst>
            </p:cNvPr>
            <p:cNvSpPr/>
            <p:nvPr/>
          </p:nvSpPr>
          <p:spPr>
            <a:xfrm>
              <a:off x="1836049" y="4930221"/>
              <a:ext cx="5101293" cy="1100814"/>
            </a:xfrm>
            <a:prstGeom prst="rect">
              <a:avLst/>
            </a:prstGeom>
          </p:spPr>
          <p:txBody>
            <a:bodyPr wrap="square"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手持ち無沙汰</a:t>
              </a:r>
              <a:endParaRPr kumimoji="1" lang="en-US" altLang="ja-JP" sz="2000" b="1" i="0" u="none" strike="noStrike" kern="1200" cap="none" spc="6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　　　モニターの他に視線を奪うものがない</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　　　スタンバイモード状態</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grpSp>
      <p:sp>
        <p:nvSpPr>
          <p:cNvPr id="31" name="正方形/長方形 30">
            <a:extLst>
              <a:ext uri="{FF2B5EF4-FFF2-40B4-BE49-F238E27FC236}">
                <a16:creationId xmlns:a16="http://schemas.microsoft.com/office/drawing/2014/main" id="{6D66C421-2A49-C4A4-DED1-32CCBDE0EF6F}"/>
              </a:ext>
            </a:extLst>
          </p:cNvPr>
          <p:cNvSpPr/>
          <p:nvPr/>
        </p:nvSpPr>
        <p:spPr>
          <a:xfrm>
            <a:off x="2012882" y="-41045"/>
            <a:ext cx="4148629" cy="1185389"/>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6000" b="1" i="0" u="none" strike="noStrike" kern="1200" cap="none" normalizeH="0" baseline="0" noProof="0" dirty="0">
                <a:ln w="25400">
                  <a:solidFill>
                    <a:srgbClr val="FE5519"/>
                  </a:solidFill>
                </a:ln>
                <a:solidFill>
                  <a:prstClr val="white"/>
                </a:solidFill>
                <a:effectLst/>
                <a:uLnTx/>
                <a:uFillTx/>
                <a:latin typeface="DIN Alternate" panose="020B0500000000000000" pitchFamily="34" charset="0"/>
                <a:ea typeface="Hiragino Sans W6" panose="020B0400000000000000" pitchFamily="34" charset="-128"/>
                <a:cs typeface="+mn-cs"/>
              </a:rPr>
              <a:t>SPACE</a:t>
            </a:r>
          </a:p>
        </p:txBody>
      </p:sp>
      <p:sp>
        <p:nvSpPr>
          <p:cNvPr id="32" name="テキスト ボックス 31">
            <a:extLst>
              <a:ext uri="{FF2B5EF4-FFF2-40B4-BE49-F238E27FC236}">
                <a16:creationId xmlns:a16="http://schemas.microsoft.com/office/drawing/2014/main" id="{19FE11B6-6E9F-D234-919A-C82759DCDCF8}"/>
              </a:ext>
            </a:extLst>
          </p:cNvPr>
          <p:cNvSpPr txBox="1"/>
          <p:nvPr/>
        </p:nvSpPr>
        <p:spPr>
          <a:xfrm>
            <a:off x="432249" y="220661"/>
            <a:ext cx="6800748" cy="646331"/>
          </a:xfrm>
          <a:prstGeom prst="rect">
            <a:avLst/>
          </a:prstGeom>
          <a:noFill/>
          <a:effectLst/>
        </p:spPr>
        <p:txBody>
          <a:bodyPr wrap="square" rtlCol="0">
            <a:spAutoFit/>
          </a:bodyPr>
          <a:lstStyle/>
          <a:p>
            <a:r>
              <a:rPr lang="en-US" altLang="ja-JP" sz="3600" b="1" dirty="0">
                <a:solidFill>
                  <a:srgbClr val="FE5519"/>
                </a:solidFill>
                <a:latin typeface="DIN Alternate" panose="020B0500000000000000" pitchFamily="34" charset="0"/>
                <a:ea typeface="Hiragino Sans W6" panose="020B0400000000000000" pitchFamily="34" charset="-128"/>
              </a:rPr>
              <a:t>VALUE</a:t>
            </a:r>
          </a:p>
        </p:txBody>
      </p:sp>
      <p:pic>
        <p:nvPicPr>
          <p:cNvPr id="39" name="図 38" descr="黒い背景に白い文字がある&#10;&#10;中程度の精度で自動的に生成された説明">
            <a:extLst>
              <a:ext uri="{FF2B5EF4-FFF2-40B4-BE49-F238E27FC236}">
                <a16:creationId xmlns:a16="http://schemas.microsoft.com/office/drawing/2014/main" id="{83D0C0A0-D9A2-359B-E93E-71CFBE37819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595059" y="2080968"/>
            <a:ext cx="279063" cy="354305"/>
          </a:xfrm>
          <a:prstGeom prst="rect">
            <a:avLst/>
          </a:prstGeom>
        </p:spPr>
      </p:pic>
      <p:pic>
        <p:nvPicPr>
          <p:cNvPr id="40" name="図 39" descr="黒い背景に白い文字がある&#10;&#10;中程度の精度で自動的に生成された説明">
            <a:extLst>
              <a:ext uri="{FF2B5EF4-FFF2-40B4-BE49-F238E27FC236}">
                <a16:creationId xmlns:a16="http://schemas.microsoft.com/office/drawing/2014/main" id="{35CCE0E1-5910-B866-606F-5165E687B08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595058" y="3700857"/>
            <a:ext cx="279063" cy="354305"/>
          </a:xfrm>
          <a:prstGeom prst="rect">
            <a:avLst/>
          </a:prstGeom>
        </p:spPr>
      </p:pic>
      <p:pic>
        <p:nvPicPr>
          <p:cNvPr id="41" name="図 40" descr="黒い背景に白い文字がある&#10;&#10;中程度の精度で自動的に生成された説明">
            <a:extLst>
              <a:ext uri="{FF2B5EF4-FFF2-40B4-BE49-F238E27FC236}">
                <a16:creationId xmlns:a16="http://schemas.microsoft.com/office/drawing/2014/main" id="{B0685DA9-74E4-26BB-B091-BEC2EDC6426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597346" y="5387639"/>
            <a:ext cx="279063" cy="354305"/>
          </a:xfrm>
          <a:prstGeom prst="rect">
            <a:avLst/>
          </a:prstGeom>
        </p:spPr>
      </p:pic>
      <p:sp>
        <p:nvSpPr>
          <p:cNvPr id="4" name="スライド番号プレースホルダ 3">
            <a:extLst>
              <a:ext uri="{FF2B5EF4-FFF2-40B4-BE49-F238E27FC236}">
                <a16:creationId xmlns:a16="http://schemas.microsoft.com/office/drawing/2014/main" id="{F565E9B8-9AAD-A44F-903B-C84A66EB94FF}"/>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8</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5" name="正方形/長方形 4">
            <a:extLst>
              <a:ext uri="{FF2B5EF4-FFF2-40B4-BE49-F238E27FC236}">
                <a16:creationId xmlns:a16="http://schemas.microsoft.com/office/drawing/2014/main" id="{11D551B9-2E07-2EDC-175B-C4BA6304FBA1}"/>
              </a:ext>
            </a:extLst>
          </p:cNvPr>
          <p:cNvSpPr/>
          <p:nvPr/>
        </p:nvSpPr>
        <p:spPr>
          <a:xfrm>
            <a:off x="7783167" y="6444502"/>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April to June 2025 │ </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974852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22CEB97E-1CE5-3F55-C564-C4561B85A552}"/>
              </a:ext>
            </a:extLst>
          </p:cNvPr>
          <p:cNvPicPr>
            <a:picLocks noChangeAspect="1"/>
          </p:cNvPicPr>
          <p:nvPr/>
        </p:nvPicPr>
        <p:blipFill>
          <a:blip r:embed="rId3"/>
          <a:stretch>
            <a:fillRect/>
          </a:stretch>
        </p:blipFill>
        <p:spPr>
          <a:xfrm>
            <a:off x="0" y="0"/>
            <a:ext cx="12192000" cy="6858000"/>
          </a:xfrm>
          <a:prstGeom prst="rect">
            <a:avLst/>
          </a:prstGeom>
        </p:spPr>
      </p:pic>
      <p:pic>
        <p:nvPicPr>
          <p:cNvPr id="16" name="図 15" descr="グラフィカル ユーザー インターフェイス&#10;&#10;自動的に生成された説明">
            <a:extLst>
              <a:ext uri="{FF2B5EF4-FFF2-40B4-BE49-F238E27FC236}">
                <a16:creationId xmlns:a16="http://schemas.microsoft.com/office/drawing/2014/main" id="{7C5EE5BF-39AD-ACA3-DC6A-894CBF0342D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096000" y="2320876"/>
            <a:ext cx="5356327" cy="682856"/>
          </a:xfrm>
          <a:prstGeom prst="rect">
            <a:avLst/>
          </a:prstGeom>
        </p:spPr>
      </p:pic>
      <p:grpSp>
        <p:nvGrpSpPr>
          <p:cNvPr id="6" name="グループ化 5">
            <a:extLst>
              <a:ext uri="{FF2B5EF4-FFF2-40B4-BE49-F238E27FC236}">
                <a16:creationId xmlns:a16="http://schemas.microsoft.com/office/drawing/2014/main" id="{062246BE-8221-78DD-BDBE-38174AB712AF}"/>
              </a:ext>
            </a:extLst>
          </p:cNvPr>
          <p:cNvGrpSpPr>
            <a:grpSpLocks noChangeAspect="1"/>
          </p:cNvGrpSpPr>
          <p:nvPr/>
        </p:nvGrpSpPr>
        <p:grpSpPr>
          <a:xfrm>
            <a:off x="7259072" y="4493125"/>
            <a:ext cx="2496294" cy="1117898"/>
            <a:chOff x="6781253" y="5036876"/>
            <a:chExt cx="2269358" cy="1016271"/>
          </a:xfrm>
        </p:grpSpPr>
        <p:grpSp>
          <p:nvGrpSpPr>
            <p:cNvPr id="18" name="グループ化 17">
              <a:extLst>
                <a:ext uri="{FF2B5EF4-FFF2-40B4-BE49-F238E27FC236}">
                  <a16:creationId xmlns:a16="http://schemas.microsoft.com/office/drawing/2014/main" id="{A864B925-1431-7F3F-12B7-B3F4E066E7C4}"/>
                </a:ext>
              </a:extLst>
            </p:cNvPr>
            <p:cNvGrpSpPr/>
            <p:nvPr/>
          </p:nvGrpSpPr>
          <p:grpSpPr>
            <a:xfrm>
              <a:off x="6781253" y="5036876"/>
              <a:ext cx="1059348" cy="764715"/>
              <a:chOff x="10412402" y="3249423"/>
              <a:chExt cx="1059348" cy="764715"/>
            </a:xfrm>
          </p:grpSpPr>
          <p:sp>
            <p:nvSpPr>
              <p:cNvPr id="19" name="円形吹き出し 18">
                <a:extLst>
                  <a:ext uri="{FF2B5EF4-FFF2-40B4-BE49-F238E27FC236}">
                    <a16:creationId xmlns:a16="http://schemas.microsoft.com/office/drawing/2014/main" id="{96074E9B-21CF-E7C6-1404-9B339E22BB32}"/>
                  </a:ext>
                </a:extLst>
              </p:cNvPr>
              <p:cNvSpPr/>
              <p:nvPr/>
            </p:nvSpPr>
            <p:spPr>
              <a:xfrm rot="1921974">
                <a:off x="10542819" y="3249423"/>
                <a:ext cx="771150" cy="764715"/>
              </a:xfrm>
              <a:prstGeom prst="wedgeEllipseCallout">
                <a:avLst>
                  <a:gd name="adj1" fmla="val 11504"/>
                  <a:gd name="adj2" fmla="val -707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22" name="テキスト ボックス 21">
                <a:extLst>
                  <a:ext uri="{FF2B5EF4-FFF2-40B4-BE49-F238E27FC236}">
                    <a16:creationId xmlns:a16="http://schemas.microsoft.com/office/drawing/2014/main" id="{D9E0DC5C-4E80-3105-73BF-B17DF2C6412F}"/>
                  </a:ext>
                </a:extLst>
              </p:cNvPr>
              <p:cNvSpPr txBox="1"/>
              <p:nvPr/>
            </p:nvSpPr>
            <p:spPr>
              <a:xfrm>
                <a:off x="10412402" y="3422472"/>
                <a:ext cx="1059348" cy="4196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会話</a:t>
                </a:r>
                <a:r>
                  <a:rPr kumimoji="1" lang="ja-JP" altLang="en-US" sz="9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が</a:t>
                </a:r>
                <a:endParaRPr kumimoji="1" lang="ja-JP" altLang="en-US" sz="9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生まれやすく</a:t>
                </a:r>
                <a:endParaRPr kumimoji="1" lang="ja-JP" altLang="en-US" sz="9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grpSp>
        <p:grpSp>
          <p:nvGrpSpPr>
            <p:cNvPr id="26" name="グループ化 25">
              <a:extLst>
                <a:ext uri="{FF2B5EF4-FFF2-40B4-BE49-F238E27FC236}">
                  <a16:creationId xmlns:a16="http://schemas.microsoft.com/office/drawing/2014/main" id="{5E2AD8F9-0AEC-11CF-DE81-CED45D50B68B}"/>
                </a:ext>
              </a:extLst>
            </p:cNvPr>
            <p:cNvGrpSpPr/>
            <p:nvPr/>
          </p:nvGrpSpPr>
          <p:grpSpPr>
            <a:xfrm>
              <a:off x="7991263" y="5288432"/>
              <a:ext cx="1059348" cy="764715"/>
              <a:chOff x="10412402" y="3249423"/>
              <a:chExt cx="1059348" cy="764715"/>
            </a:xfrm>
          </p:grpSpPr>
          <p:sp>
            <p:nvSpPr>
              <p:cNvPr id="28" name="円形吹き出し 27">
                <a:extLst>
                  <a:ext uri="{FF2B5EF4-FFF2-40B4-BE49-F238E27FC236}">
                    <a16:creationId xmlns:a16="http://schemas.microsoft.com/office/drawing/2014/main" id="{B6312EB4-05CB-EA52-0F64-4C12B68C90C1}"/>
                  </a:ext>
                </a:extLst>
              </p:cNvPr>
              <p:cNvSpPr/>
              <p:nvPr/>
            </p:nvSpPr>
            <p:spPr>
              <a:xfrm rot="1921974">
                <a:off x="10542819" y="3249423"/>
                <a:ext cx="771150" cy="764715"/>
              </a:xfrm>
              <a:prstGeom prst="wedgeEllipseCallout">
                <a:avLst>
                  <a:gd name="adj1" fmla="val 11504"/>
                  <a:gd name="adj2" fmla="val -707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30" name="テキスト ボックス 29">
                <a:extLst>
                  <a:ext uri="{FF2B5EF4-FFF2-40B4-BE49-F238E27FC236}">
                    <a16:creationId xmlns:a16="http://schemas.microsoft.com/office/drawing/2014/main" id="{400D0A2C-DC0B-81D8-5DA7-DEBEE046640B}"/>
                  </a:ext>
                </a:extLst>
              </p:cNvPr>
              <p:cNvSpPr txBox="1"/>
              <p:nvPr/>
            </p:nvSpPr>
            <p:spPr>
              <a:xfrm>
                <a:off x="10412402" y="3329059"/>
                <a:ext cx="1059348" cy="6015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動画</a:t>
                </a:r>
                <a:r>
                  <a:rPr kumimoji="1" lang="ja-JP" altLang="en-US" sz="9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が</a:t>
                </a:r>
                <a:endParaRPr kumimoji="1" lang="ja-JP" altLang="en-US" sz="9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話題</a:t>
                </a:r>
                <a:r>
                  <a:rPr kumimoji="1" lang="ja-JP" altLang="en-US" sz="9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に</a:t>
                </a:r>
                <a:endParaRPr kumimoji="1" lang="en-US" altLang="ja-JP" sz="900" b="0" i="0" u="none" strike="noStrike" kern="1200" cap="none" spc="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なりやすい</a:t>
                </a:r>
                <a:endParaRPr kumimoji="1" lang="ja-JP" altLang="en-US" sz="9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grpSp>
      </p:grpSp>
      <p:sp>
        <p:nvSpPr>
          <p:cNvPr id="35" name="角丸四角形 34">
            <a:extLst>
              <a:ext uri="{FF2B5EF4-FFF2-40B4-BE49-F238E27FC236}">
                <a16:creationId xmlns:a16="http://schemas.microsoft.com/office/drawing/2014/main" id="{C4A6055F-5FC3-1D5E-D58A-F11A05A7AB95}"/>
              </a:ext>
            </a:extLst>
          </p:cNvPr>
          <p:cNvSpPr/>
          <p:nvPr/>
        </p:nvSpPr>
        <p:spPr>
          <a:xfrm>
            <a:off x="558133" y="1393334"/>
            <a:ext cx="1676705" cy="41039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grpSp>
        <p:nvGrpSpPr>
          <p:cNvPr id="2" name="グループ化 1">
            <a:extLst>
              <a:ext uri="{FF2B5EF4-FFF2-40B4-BE49-F238E27FC236}">
                <a16:creationId xmlns:a16="http://schemas.microsoft.com/office/drawing/2014/main" id="{EBE69095-1B25-6456-13B1-21D68416E28E}"/>
              </a:ext>
            </a:extLst>
          </p:cNvPr>
          <p:cNvGrpSpPr>
            <a:grpSpLocks noChangeAspect="1"/>
          </p:cNvGrpSpPr>
          <p:nvPr/>
        </p:nvGrpSpPr>
        <p:grpSpPr>
          <a:xfrm>
            <a:off x="824979" y="2027714"/>
            <a:ext cx="4499867" cy="4062814"/>
            <a:chOff x="1003205" y="1805163"/>
            <a:chExt cx="5207534" cy="4701748"/>
          </a:xfrm>
        </p:grpSpPr>
        <p:pic>
          <p:nvPicPr>
            <p:cNvPr id="57" name="図 56">
              <a:extLst>
                <a:ext uri="{FF2B5EF4-FFF2-40B4-BE49-F238E27FC236}">
                  <a16:creationId xmlns:a16="http://schemas.microsoft.com/office/drawing/2014/main" id="{C6CC8225-8A2B-BD61-C964-7EA123E6870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61109" y="5221250"/>
              <a:ext cx="2248142" cy="1258606"/>
            </a:xfrm>
            <a:prstGeom prst="rect">
              <a:avLst/>
            </a:prstGeom>
            <a:ln w="127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0" name="図 49">
              <a:extLst>
                <a:ext uri="{FF2B5EF4-FFF2-40B4-BE49-F238E27FC236}">
                  <a16:creationId xmlns:a16="http://schemas.microsoft.com/office/drawing/2014/main" id="{1483B070-E530-E8B8-DC4C-5D2EEF41DEE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59622" y="1954468"/>
              <a:ext cx="2251117" cy="1256727"/>
            </a:xfrm>
            <a:prstGeom prst="rect">
              <a:avLst/>
            </a:prstGeom>
            <a:ln w="127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cxnSp>
          <p:nvCxnSpPr>
            <p:cNvPr id="17" name="直線矢印コネクタ 16">
              <a:extLst>
                <a:ext uri="{FF2B5EF4-FFF2-40B4-BE49-F238E27FC236}">
                  <a16:creationId xmlns:a16="http://schemas.microsoft.com/office/drawing/2014/main" id="{210D81A3-F7AA-6F4F-A710-33E4A5294A64}"/>
                </a:ext>
              </a:extLst>
            </p:cNvPr>
            <p:cNvCxnSpPr>
              <a:cxnSpLocks/>
            </p:cNvCxnSpPr>
            <p:nvPr/>
          </p:nvCxnSpPr>
          <p:spPr>
            <a:xfrm>
              <a:off x="1279816" y="1805163"/>
              <a:ext cx="0" cy="4701748"/>
            </a:xfrm>
            <a:prstGeom prst="straightConnector1">
              <a:avLst/>
            </a:prstGeom>
            <a:ln w="7620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円/楕円 19">
              <a:extLst>
                <a:ext uri="{FF2B5EF4-FFF2-40B4-BE49-F238E27FC236}">
                  <a16:creationId xmlns:a16="http://schemas.microsoft.com/office/drawing/2014/main" id="{08C26C9E-7407-EA65-CCAB-9D415CC035D0}"/>
                </a:ext>
              </a:extLst>
            </p:cNvPr>
            <p:cNvSpPr/>
            <p:nvPr/>
          </p:nvSpPr>
          <p:spPr>
            <a:xfrm>
              <a:off x="1006224" y="2066050"/>
              <a:ext cx="538480" cy="528320"/>
            </a:xfrm>
            <a:prstGeom prst="ellipse">
              <a:avLst/>
            </a:prstGeom>
            <a:solidFill>
              <a:srgbClr val="FE551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27" name="テキスト ボックス 26">
              <a:extLst>
                <a:ext uri="{FF2B5EF4-FFF2-40B4-BE49-F238E27FC236}">
                  <a16:creationId xmlns:a16="http://schemas.microsoft.com/office/drawing/2014/main" id="{6529BEAA-73E9-51D4-4E24-F2C7EAE78858}"/>
                </a:ext>
              </a:extLst>
            </p:cNvPr>
            <p:cNvSpPr txBox="1"/>
            <p:nvPr/>
          </p:nvSpPr>
          <p:spPr>
            <a:xfrm>
              <a:off x="1485354" y="1960877"/>
              <a:ext cx="1436820" cy="39179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出勤前</a:t>
              </a:r>
              <a:endParaRPr kumimoji="1" lang="en-US" altLang="ja-JP" sz="12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29" name="円/楕円 28">
              <a:extLst>
                <a:ext uri="{FF2B5EF4-FFF2-40B4-BE49-F238E27FC236}">
                  <a16:creationId xmlns:a16="http://schemas.microsoft.com/office/drawing/2014/main" id="{4D067E02-6E5E-B5BC-8624-595FFF53F918}"/>
                </a:ext>
              </a:extLst>
            </p:cNvPr>
            <p:cNvSpPr/>
            <p:nvPr/>
          </p:nvSpPr>
          <p:spPr>
            <a:xfrm>
              <a:off x="1006224" y="3789245"/>
              <a:ext cx="538480" cy="528320"/>
            </a:xfrm>
            <a:prstGeom prst="ellipse">
              <a:avLst/>
            </a:prstGeom>
            <a:solidFill>
              <a:srgbClr val="FE551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31" name="テキスト ボックス 30">
              <a:extLst>
                <a:ext uri="{FF2B5EF4-FFF2-40B4-BE49-F238E27FC236}">
                  <a16:creationId xmlns:a16="http://schemas.microsoft.com/office/drawing/2014/main" id="{A25F86B7-5827-2405-E63B-3AC9F9CEADAC}"/>
                </a:ext>
              </a:extLst>
            </p:cNvPr>
            <p:cNvSpPr txBox="1"/>
            <p:nvPr/>
          </p:nvSpPr>
          <p:spPr>
            <a:xfrm>
              <a:off x="1485354" y="3852915"/>
              <a:ext cx="1436820" cy="39179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ランチ</a:t>
              </a:r>
              <a:endParaRPr kumimoji="1" lang="en-US" altLang="ja-JP" sz="12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32" name="円/楕円 31">
              <a:extLst>
                <a:ext uri="{FF2B5EF4-FFF2-40B4-BE49-F238E27FC236}">
                  <a16:creationId xmlns:a16="http://schemas.microsoft.com/office/drawing/2014/main" id="{A159B298-C810-4AAE-325C-BAEA670E3482}"/>
                </a:ext>
              </a:extLst>
            </p:cNvPr>
            <p:cNvSpPr/>
            <p:nvPr/>
          </p:nvSpPr>
          <p:spPr>
            <a:xfrm>
              <a:off x="1006224" y="5488363"/>
              <a:ext cx="538480" cy="528320"/>
            </a:xfrm>
            <a:prstGeom prst="ellipse">
              <a:avLst/>
            </a:prstGeom>
            <a:solidFill>
              <a:srgbClr val="FE551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33" name="テキスト ボックス 32">
              <a:extLst>
                <a:ext uri="{FF2B5EF4-FFF2-40B4-BE49-F238E27FC236}">
                  <a16:creationId xmlns:a16="http://schemas.microsoft.com/office/drawing/2014/main" id="{920D5FC9-D7C0-456C-E61B-15203A9AE0B9}"/>
                </a:ext>
              </a:extLst>
            </p:cNvPr>
            <p:cNvSpPr txBox="1"/>
            <p:nvPr/>
          </p:nvSpPr>
          <p:spPr>
            <a:xfrm>
              <a:off x="1485354" y="5523825"/>
              <a:ext cx="1436820" cy="39179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退勤後</a:t>
              </a:r>
              <a:endParaRPr kumimoji="1" lang="en-US" altLang="ja-JP" sz="12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34" name="円/楕円 33">
              <a:extLst>
                <a:ext uri="{FF2B5EF4-FFF2-40B4-BE49-F238E27FC236}">
                  <a16:creationId xmlns:a16="http://schemas.microsoft.com/office/drawing/2014/main" id="{6E06C34D-9C62-79AD-8CF1-EEF574CFFA92}"/>
                </a:ext>
              </a:extLst>
            </p:cNvPr>
            <p:cNvSpPr/>
            <p:nvPr/>
          </p:nvSpPr>
          <p:spPr>
            <a:xfrm>
              <a:off x="1003205" y="2907365"/>
              <a:ext cx="538480" cy="528320"/>
            </a:xfrm>
            <a:prstGeom prst="ellipse">
              <a:avLst/>
            </a:prstGeom>
            <a:solidFill>
              <a:schemeClr val="bg1"/>
            </a:solidFill>
            <a:ln w="76200">
              <a:solidFill>
                <a:srgbClr val="FE5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36" name="円/楕円 35">
              <a:extLst>
                <a:ext uri="{FF2B5EF4-FFF2-40B4-BE49-F238E27FC236}">
                  <a16:creationId xmlns:a16="http://schemas.microsoft.com/office/drawing/2014/main" id="{8A1D20FB-2BA4-0313-E8A4-747035B5765C}"/>
                </a:ext>
              </a:extLst>
            </p:cNvPr>
            <p:cNvSpPr/>
            <p:nvPr/>
          </p:nvSpPr>
          <p:spPr>
            <a:xfrm>
              <a:off x="1003495" y="4644886"/>
              <a:ext cx="538480" cy="528320"/>
            </a:xfrm>
            <a:prstGeom prst="ellipse">
              <a:avLst/>
            </a:prstGeom>
            <a:solidFill>
              <a:schemeClr val="bg1"/>
            </a:solidFill>
            <a:ln w="76200">
              <a:solidFill>
                <a:srgbClr val="FE5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46" name="テキスト ボックス 45">
              <a:extLst>
                <a:ext uri="{FF2B5EF4-FFF2-40B4-BE49-F238E27FC236}">
                  <a16:creationId xmlns:a16="http://schemas.microsoft.com/office/drawing/2014/main" id="{A95EA125-F3C3-AEF8-4EDA-5A61A688E7DD}"/>
                </a:ext>
              </a:extLst>
            </p:cNvPr>
            <p:cNvSpPr txBox="1"/>
            <p:nvPr/>
          </p:nvSpPr>
          <p:spPr>
            <a:xfrm>
              <a:off x="1532962" y="2934673"/>
              <a:ext cx="1341607" cy="320561"/>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打合せ</a:t>
              </a: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訪問</a:t>
              </a: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sp>
          <p:nvSpPr>
            <p:cNvPr id="48" name="テキスト ボックス 47">
              <a:extLst>
                <a:ext uri="{FF2B5EF4-FFF2-40B4-BE49-F238E27FC236}">
                  <a16:creationId xmlns:a16="http://schemas.microsoft.com/office/drawing/2014/main" id="{CD3D1BE9-2027-B675-8E40-6F695DCE82FE}"/>
                </a:ext>
              </a:extLst>
            </p:cNvPr>
            <p:cNvSpPr txBox="1"/>
            <p:nvPr/>
          </p:nvSpPr>
          <p:spPr>
            <a:xfrm>
              <a:off x="1532962" y="4746439"/>
              <a:ext cx="1341607" cy="320561"/>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打合せ</a:t>
              </a: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訪問</a:t>
              </a: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pic>
          <p:nvPicPr>
            <p:cNvPr id="10" name="図 9" descr="黒い背景に白い文字がある&#10;&#10;低い精度で自動的に生成された説明">
              <a:extLst>
                <a:ext uri="{FF2B5EF4-FFF2-40B4-BE49-F238E27FC236}">
                  <a16:creationId xmlns:a16="http://schemas.microsoft.com/office/drawing/2014/main" id="{B3FCB8D0-2B48-717D-BB29-DC90CF9E91C2}"/>
                </a:ext>
              </a:extLst>
            </p:cNvPr>
            <p:cNvPicPr>
              <a:picLocks noChangeAspect="1"/>
            </p:cNvPicPr>
            <p:nvPr/>
          </p:nvPicPr>
          <p:blipFill rotWithShape="1">
            <a:blip r:embed="rId7" cstate="print">
              <a:lum bright="70000" contrast="-70000"/>
              <a:extLst>
                <a:ext uri="{28A0092B-C50C-407E-A947-70E740481C1C}">
                  <a14:useLocalDpi xmlns:a14="http://schemas.microsoft.com/office/drawing/2010/main"/>
                </a:ext>
              </a:extLst>
            </a:blip>
            <a:srcRect/>
            <a:stretch/>
          </p:blipFill>
          <p:spPr>
            <a:xfrm>
              <a:off x="2935141" y="1830264"/>
              <a:ext cx="482804" cy="501835"/>
            </a:xfrm>
            <a:prstGeom prst="rect">
              <a:avLst/>
            </a:prstGeom>
          </p:spPr>
        </p:pic>
        <p:pic>
          <p:nvPicPr>
            <p:cNvPr id="11" name="図 10" descr="黒い背景に白い文字がある&#10;&#10;低い精度で自動的に生成された説明">
              <a:extLst>
                <a:ext uri="{FF2B5EF4-FFF2-40B4-BE49-F238E27FC236}">
                  <a16:creationId xmlns:a16="http://schemas.microsoft.com/office/drawing/2014/main" id="{D1AC0886-7D2C-1EA1-62EF-31874E453BB2}"/>
                </a:ext>
              </a:extLst>
            </p:cNvPr>
            <p:cNvPicPr>
              <a:picLocks noChangeAspect="1"/>
            </p:cNvPicPr>
            <p:nvPr/>
          </p:nvPicPr>
          <p:blipFill rotWithShape="1">
            <a:blip r:embed="rId7" cstate="print">
              <a:lum bright="70000" contrast="-70000"/>
              <a:extLst>
                <a:ext uri="{28A0092B-C50C-407E-A947-70E740481C1C}">
                  <a14:useLocalDpi xmlns:a14="http://schemas.microsoft.com/office/drawing/2010/main"/>
                </a:ext>
              </a:extLst>
            </a:blip>
            <a:srcRect/>
            <a:stretch/>
          </p:blipFill>
          <p:spPr>
            <a:xfrm>
              <a:off x="2935141" y="2709360"/>
              <a:ext cx="482804" cy="501835"/>
            </a:xfrm>
            <a:prstGeom prst="rect">
              <a:avLst/>
            </a:prstGeom>
          </p:spPr>
        </p:pic>
        <p:pic>
          <p:nvPicPr>
            <p:cNvPr id="12" name="図 11" descr="黒い背景に白い文字がある&#10;&#10;低い精度で自動的に生成された説明">
              <a:extLst>
                <a:ext uri="{FF2B5EF4-FFF2-40B4-BE49-F238E27FC236}">
                  <a16:creationId xmlns:a16="http://schemas.microsoft.com/office/drawing/2014/main" id="{B6BF9074-AB64-66E3-B9A0-9E92856D6C77}"/>
                </a:ext>
              </a:extLst>
            </p:cNvPr>
            <p:cNvPicPr>
              <a:picLocks noChangeAspect="1"/>
            </p:cNvPicPr>
            <p:nvPr/>
          </p:nvPicPr>
          <p:blipFill rotWithShape="1">
            <a:blip r:embed="rId7" cstate="print">
              <a:lum bright="70000" contrast="-70000"/>
              <a:extLst>
                <a:ext uri="{28A0092B-C50C-407E-A947-70E740481C1C}">
                  <a14:useLocalDpi xmlns:a14="http://schemas.microsoft.com/office/drawing/2010/main"/>
                </a:ext>
              </a:extLst>
            </a:blip>
            <a:srcRect/>
            <a:stretch/>
          </p:blipFill>
          <p:spPr>
            <a:xfrm>
              <a:off x="2935092" y="3718093"/>
              <a:ext cx="482804" cy="501835"/>
            </a:xfrm>
            <a:prstGeom prst="rect">
              <a:avLst/>
            </a:prstGeom>
          </p:spPr>
        </p:pic>
        <p:pic>
          <p:nvPicPr>
            <p:cNvPr id="13" name="図 12" descr="黒い背景に白い文字がある&#10;&#10;低い精度で自動的に生成された説明">
              <a:extLst>
                <a:ext uri="{FF2B5EF4-FFF2-40B4-BE49-F238E27FC236}">
                  <a16:creationId xmlns:a16="http://schemas.microsoft.com/office/drawing/2014/main" id="{09ACBE5A-2428-EA76-DFB9-87AE62605D2B}"/>
                </a:ext>
              </a:extLst>
            </p:cNvPr>
            <p:cNvPicPr>
              <a:picLocks noChangeAspect="1"/>
            </p:cNvPicPr>
            <p:nvPr/>
          </p:nvPicPr>
          <p:blipFill rotWithShape="1">
            <a:blip r:embed="rId7" cstate="print">
              <a:lum bright="70000" contrast="-70000"/>
              <a:extLst>
                <a:ext uri="{28A0092B-C50C-407E-A947-70E740481C1C}">
                  <a14:useLocalDpi xmlns:a14="http://schemas.microsoft.com/office/drawing/2010/main"/>
                </a:ext>
              </a:extLst>
            </a:blip>
            <a:srcRect/>
            <a:stretch/>
          </p:blipFill>
          <p:spPr>
            <a:xfrm>
              <a:off x="2935092" y="4597189"/>
              <a:ext cx="482804" cy="501835"/>
            </a:xfrm>
            <a:prstGeom prst="rect">
              <a:avLst/>
            </a:prstGeom>
          </p:spPr>
        </p:pic>
        <p:pic>
          <p:nvPicPr>
            <p:cNvPr id="14" name="図 13" descr="黒い背景に白い文字がある&#10;&#10;低い精度で自動的に生成された説明">
              <a:extLst>
                <a:ext uri="{FF2B5EF4-FFF2-40B4-BE49-F238E27FC236}">
                  <a16:creationId xmlns:a16="http://schemas.microsoft.com/office/drawing/2014/main" id="{D90B9828-A376-2647-496C-28B874B03CE6}"/>
                </a:ext>
              </a:extLst>
            </p:cNvPr>
            <p:cNvPicPr>
              <a:picLocks noChangeAspect="1"/>
            </p:cNvPicPr>
            <p:nvPr/>
          </p:nvPicPr>
          <p:blipFill rotWithShape="1">
            <a:blip r:embed="rId7" cstate="print">
              <a:lum bright="70000" contrast="-70000"/>
              <a:extLst>
                <a:ext uri="{28A0092B-C50C-407E-A947-70E740481C1C}">
                  <a14:useLocalDpi xmlns:a14="http://schemas.microsoft.com/office/drawing/2010/main"/>
                </a:ext>
              </a:extLst>
            </a:blip>
            <a:srcRect/>
            <a:stretch/>
          </p:blipFill>
          <p:spPr>
            <a:xfrm>
              <a:off x="2935092" y="5314486"/>
              <a:ext cx="482804" cy="501835"/>
            </a:xfrm>
            <a:prstGeom prst="rect">
              <a:avLst/>
            </a:prstGeom>
          </p:spPr>
        </p:pic>
        <p:pic>
          <p:nvPicPr>
            <p:cNvPr id="9" name="図 8">
              <a:extLst>
                <a:ext uri="{FF2B5EF4-FFF2-40B4-BE49-F238E27FC236}">
                  <a16:creationId xmlns:a16="http://schemas.microsoft.com/office/drawing/2014/main" id="{1382564B-ED57-E323-D814-FA404CC02DE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961996" y="3591620"/>
              <a:ext cx="2246368" cy="1258605"/>
            </a:xfrm>
            <a:prstGeom prst="rect">
              <a:avLst/>
            </a:prstGeom>
            <a:ln w="127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テキスト ボックス 6">
              <a:extLst>
                <a:ext uri="{FF2B5EF4-FFF2-40B4-BE49-F238E27FC236}">
                  <a16:creationId xmlns:a16="http://schemas.microsoft.com/office/drawing/2014/main" id="{C9B9DA8F-D8A1-87DE-5282-0DEF40F8594D}"/>
                </a:ext>
              </a:extLst>
            </p:cNvPr>
            <p:cNvSpPr txBox="1"/>
            <p:nvPr/>
          </p:nvSpPr>
          <p:spPr>
            <a:xfrm>
              <a:off x="1940157" y="2385757"/>
              <a:ext cx="527219" cy="320561"/>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9:00</a:t>
              </a:r>
            </a:p>
          </p:txBody>
        </p:sp>
        <p:sp>
          <p:nvSpPr>
            <p:cNvPr id="23" name="テキスト ボックス 22">
              <a:extLst>
                <a:ext uri="{FF2B5EF4-FFF2-40B4-BE49-F238E27FC236}">
                  <a16:creationId xmlns:a16="http://schemas.microsoft.com/office/drawing/2014/main" id="{DB04DA4B-3599-A40C-6DE4-0EA1D67B0FD0}"/>
                </a:ext>
              </a:extLst>
            </p:cNvPr>
            <p:cNvSpPr txBox="1"/>
            <p:nvPr/>
          </p:nvSpPr>
          <p:spPr>
            <a:xfrm>
              <a:off x="1895633" y="3337351"/>
              <a:ext cx="616264" cy="320561"/>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11:00</a:t>
              </a:r>
            </a:p>
          </p:txBody>
        </p:sp>
        <p:sp>
          <p:nvSpPr>
            <p:cNvPr id="24" name="テキスト ボックス 23">
              <a:extLst>
                <a:ext uri="{FF2B5EF4-FFF2-40B4-BE49-F238E27FC236}">
                  <a16:creationId xmlns:a16="http://schemas.microsoft.com/office/drawing/2014/main" id="{973F3F9A-FB84-78BE-4C04-6492722DCE82}"/>
                </a:ext>
              </a:extLst>
            </p:cNvPr>
            <p:cNvSpPr txBox="1"/>
            <p:nvPr/>
          </p:nvSpPr>
          <p:spPr>
            <a:xfrm>
              <a:off x="1895633" y="4300999"/>
              <a:ext cx="616264" cy="320561"/>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13:00</a:t>
              </a:r>
            </a:p>
          </p:txBody>
        </p:sp>
        <p:sp>
          <p:nvSpPr>
            <p:cNvPr id="25" name="テキスト ボックス 24">
              <a:extLst>
                <a:ext uri="{FF2B5EF4-FFF2-40B4-BE49-F238E27FC236}">
                  <a16:creationId xmlns:a16="http://schemas.microsoft.com/office/drawing/2014/main" id="{4C0D1C62-46B1-6181-02AC-5D0162B52621}"/>
                </a:ext>
              </a:extLst>
            </p:cNvPr>
            <p:cNvSpPr txBox="1"/>
            <p:nvPr/>
          </p:nvSpPr>
          <p:spPr>
            <a:xfrm>
              <a:off x="1895633" y="5142854"/>
              <a:ext cx="616264" cy="320561"/>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16:00</a:t>
              </a:r>
            </a:p>
          </p:txBody>
        </p:sp>
        <p:sp>
          <p:nvSpPr>
            <p:cNvPr id="37" name="テキスト ボックス 36">
              <a:extLst>
                <a:ext uri="{FF2B5EF4-FFF2-40B4-BE49-F238E27FC236}">
                  <a16:creationId xmlns:a16="http://schemas.microsoft.com/office/drawing/2014/main" id="{5D37EF9F-18A3-F372-CC0F-1FE3FF83F7F1}"/>
                </a:ext>
              </a:extLst>
            </p:cNvPr>
            <p:cNvSpPr txBox="1"/>
            <p:nvPr/>
          </p:nvSpPr>
          <p:spPr>
            <a:xfrm>
              <a:off x="1895633" y="6030906"/>
              <a:ext cx="616264" cy="320561"/>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19:00</a:t>
              </a:r>
            </a:p>
          </p:txBody>
        </p:sp>
      </p:grpSp>
      <p:sp>
        <p:nvSpPr>
          <p:cNvPr id="3" name="テキスト ボックス 2">
            <a:extLst>
              <a:ext uri="{FF2B5EF4-FFF2-40B4-BE49-F238E27FC236}">
                <a16:creationId xmlns:a16="http://schemas.microsoft.com/office/drawing/2014/main" id="{3CF0E533-12BB-9B42-5187-A733F025DCD3}"/>
              </a:ext>
            </a:extLst>
          </p:cNvPr>
          <p:cNvSpPr txBox="1"/>
          <p:nvPr/>
        </p:nvSpPr>
        <p:spPr>
          <a:xfrm>
            <a:off x="7824781" y="1439512"/>
            <a:ext cx="4274291" cy="65915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140"/>
              </a:spcBef>
              <a:spcAft>
                <a:spcPts val="0"/>
              </a:spcAft>
              <a:buClrTx/>
              <a:buSzTx/>
              <a:buFontTx/>
              <a:buNone/>
              <a:tabLst/>
              <a:defRPr/>
            </a:pPr>
            <a:r>
              <a:rPr kumimoji="1" lang="ja-JP" altLang="en-US" sz="18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仕事もプライベートも</a:t>
            </a:r>
            <a:endParaRPr kumimoji="1" lang="en-US" altLang="ja-JP" sz="18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00000"/>
              </a:lnSpc>
              <a:spcBef>
                <a:spcPts val="140"/>
              </a:spcBef>
              <a:spcAft>
                <a:spcPts val="0"/>
              </a:spcAft>
              <a:buClrTx/>
              <a:buSzTx/>
              <a:buFontTx/>
              <a:buNone/>
              <a:tabLst/>
              <a:defRPr/>
            </a:pPr>
            <a:r>
              <a:rPr kumimoji="1" lang="ja-JP" altLang="en-US" sz="18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サイネージ広告との親和性が高い</a:t>
            </a:r>
            <a:endParaRPr kumimoji="1" lang="en-US" altLang="ja-JP" sz="36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sp>
        <p:nvSpPr>
          <p:cNvPr id="38" name="テキスト ボックス 37">
            <a:extLst>
              <a:ext uri="{FF2B5EF4-FFF2-40B4-BE49-F238E27FC236}">
                <a16:creationId xmlns:a16="http://schemas.microsoft.com/office/drawing/2014/main" id="{38E6ABE2-4C81-886A-DC94-67A80D656D02}"/>
              </a:ext>
            </a:extLst>
          </p:cNvPr>
          <p:cNvSpPr txBox="1"/>
          <p:nvPr/>
        </p:nvSpPr>
        <p:spPr>
          <a:xfrm>
            <a:off x="2332106" y="1419115"/>
            <a:ext cx="3347744" cy="4001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140"/>
              </a:spcBef>
              <a:spcAft>
                <a:spcPts val="0"/>
              </a:spcAft>
              <a:buClrTx/>
              <a:buSzTx/>
              <a:buFontTx/>
              <a:buNone/>
              <a:tabLst/>
              <a:defRPr/>
            </a:pPr>
            <a:r>
              <a:rPr kumimoji="1" lang="ja-JP" altLang="en-US" sz="20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生活の一部</a:t>
            </a:r>
            <a:r>
              <a:rPr kumimoji="1" lang="en-US" altLang="ja-JP" sz="20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rPr>
              <a:t>=</a:t>
            </a:r>
            <a:r>
              <a:rPr kumimoji="1" lang="ja-JP" altLang="en-US" sz="20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ルーティン</a:t>
            </a:r>
            <a:endParaRPr kumimoji="1" lang="en-US" altLang="ja-JP" sz="40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sp>
        <p:nvSpPr>
          <p:cNvPr id="39" name="角丸四角形 38">
            <a:extLst>
              <a:ext uri="{FF2B5EF4-FFF2-40B4-BE49-F238E27FC236}">
                <a16:creationId xmlns:a16="http://schemas.microsoft.com/office/drawing/2014/main" id="{FCAFA98A-B5B0-2640-DAE8-59D6D36C97E2}"/>
              </a:ext>
            </a:extLst>
          </p:cNvPr>
          <p:cNvSpPr/>
          <p:nvPr/>
        </p:nvSpPr>
        <p:spPr>
          <a:xfrm>
            <a:off x="6050809" y="1389203"/>
            <a:ext cx="1676705" cy="41039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喫煙所で</a:t>
            </a:r>
            <a:endPar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やっていること</a:t>
            </a:r>
            <a:endParaRPr kumimoji="1" lang="en-US" altLang="ja-JP" sz="12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sp>
        <p:nvSpPr>
          <p:cNvPr id="40" name="角丸四角形 39">
            <a:extLst>
              <a:ext uri="{FF2B5EF4-FFF2-40B4-BE49-F238E27FC236}">
                <a16:creationId xmlns:a16="http://schemas.microsoft.com/office/drawing/2014/main" id="{946304F3-8092-A2AB-0975-6E969072D4B4}"/>
              </a:ext>
            </a:extLst>
          </p:cNvPr>
          <p:cNvSpPr/>
          <p:nvPr/>
        </p:nvSpPr>
        <p:spPr>
          <a:xfrm>
            <a:off x="581446" y="1409882"/>
            <a:ext cx="1676705" cy="41039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rPr>
              <a:t>1</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日</a:t>
            </a:r>
            <a:r>
              <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rPr>
              <a:t>5</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回の</a:t>
            </a:r>
            <a:endPar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利用</a:t>
            </a:r>
            <a:r>
              <a:rPr kumimoji="1" lang="ja-JP" altLang="en-US" sz="12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イメージ</a:t>
            </a:r>
            <a:endPar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graphicFrame>
        <p:nvGraphicFramePr>
          <p:cNvPr id="41" name="グラフ 40">
            <a:extLst>
              <a:ext uri="{FF2B5EF4-FFF2-40B4-BE49-F238E27FC236}">
                <a16:creationId xmlns:a16="http://schemas.microsoft.com/office/drawing/2014/main" id="{041144F0-5C5D-4F03-F587-2784C720C8F2}"/>
              </a:ext>
            </a:extLst>
          </p:cNvPr>
          <p:cNvGraphicFramePr/>
          <p:nvPr/>
        </p:nvGraphicFramePr>
        <p:xfrm>
          <a:off x="5925193" y="3073101"/>
          <a:ext cx="2875712" cy="12240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44" name="グラフ 43">
            <a:extLst>
              <a:ext uri="{FF2B5EF4-FFF2-40B4-BE49-F238E27FC236}">
                <a16:creationId xmlns:a16="http://schemas.microsoft.com/office/drawing/2014/main" id="{01A0BE49-3EE4-2A70-EAD2-BAF7887CA324}"/>
              </a:ext>
            </a:extLst>
          </p:cNvPr>
          <p:cNvGraphicFramePr/>
          <p:nvPr/>
        </p:nvGraphicFramePr>
        <p:xfrm>
          <a:off x="8740163" y="3092544"/>
          <a:ext cx="2701278" cy="1446281"/>
        </p:xfrm>
        <a:graphic>
          <a:graphicData uri="http://schemas.openxmlformats.org/drawingml/2006/chart">
            <c:chart xmlns:c="http://schemas.openxmlformats.org/drawingml/2006/chart" xmlns:r="http://schemas.openxmlformats.org/officeDocument/2006/relationships" r:id="rId10"/>
          </a:graphicData>
        </a:graphic>
      </p:graphicFrame>
      <p:sp>
        <p:nvSpPr>
          <p:cNvPr id="4" name="正方形/長方形 3">
            <a:extLst>
              <a:ext uri="{FF2B5EF4-FFF2-40B4-BE49-F238E27FC236}">
                <a16:creationId xmlns:a16="http://schemas.microsoft.com/office/drawing/2014/main" id="{9E5AF010-0292-98D4-B80B-88BFA9456D9D}"/>
              </a:ext>
            </a:extLst>
          </p:cNvPr>
          <p:cNvSpPr/>
          <p:nvPr/>
        </p:nvSpPr>
        <p:spPr>
          <a:xfrm>
            <a:off x="504071" y="6623137"/>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首都圏喫煙所設置オフィスビルの喫煙所利用者インターネット調査より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(2024</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6</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43" name="スライド番号プレースホルダ 3">
            <a:extLst>
              <a:ext uri="{FF2B5EF4-FFF2-40B4-BE49-F238E27FC236}">
                <a16:creationId xmlns:a16="http://schemas.microsoft.com/office/drawing/2014/main" id="{EE9EF7F6-35CE-E226-301F-6F49FE8935E6}"/>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5" name="テキスト ボックス 4">
            <a:extLst>
              <a:ext uri="{FF2B5EF4-FFF2-40B4-BE49-F238E27FC236}">
                <a16:creationId xmlns:a16="http://schemas.microsoft.com/office/drawing/2014/main" id="{905040C0-AA5B-A55B-7B98-074A9CAB544B}"/>
              </a:ext>
            </a:extLst>
          </p:cNvPr>
          <p:cNvSpPr txBox="1"/>
          <p:nvPr/>
        </p:nvSpPr>
        <p:spPr>
          <a:xfrm>
            <a:off x="432249" y="220661"/>
            <a:ext cx="680074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USAGE IMAGE</a:t>
            </a:r>
          </a:p>
        </p:txBody>
      </p:sp>
      <p:pic>
        <p:nvPicPr>
          <p:cNvPr id="42" name="図 41" descr="テキスト&#10;&#10;自動的に生成された説明">
            <a:extLst>
              <a:ext uri="{FF2B5EF4-FFF2-40B4-BE49-F238E27FC236}">
                <a16:creationId xmlns:a16="http://schemas.microsoft.com/office/drawing/2014/main" id="{271B0306-5845-C8C7-1E89-CC0A13E34E0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5" name="正方形/長方形 14">
            <a:extLst>
              <a:ext uri="{FF2B5EF4-FFF2-40B4-BE49-F238E27FC236}">
                <a16:creationId xmlns:a16="http://schemas.microsoft.com/office/drawing/2014/main" id="{90BDECB6-3D8E-C9ED-E917-B6E5E299B5D7}"/>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31050638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B2024"/>
        </a:soli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161852</TotalTime>
  <Words>7515</Words>
  <Application>Microsoft Macintosh PowerPoint</Application>
  <PresentationFormat>ワイド画面</PresentationFormat>
  <Paragraphs>1424</Paragraphs>
  <Slides>51</Slides>
  <Notes>18</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51</vt:i4>
      </vt:variant>
    </vt:vector>
  </HeadingPairs>
  <TitlesOfParts>
    <vt:vector size="69" baseType="lpstr">
      <vt:lpstr>Hiragino Kaku Gothic Pro W6</vt:lpstr>
      <vt:lpstr>Hiragino Kaku Gothic ProN W3</vt:lpstr>
      <vt:lpstr>Hiragino Kaku Gothic ProN W6</vt:lpstr>
      <vt:lpstr>Hiragino Sans W1</vt:lpstr>
      <vt:lpstr>Hiragino Sans W2</vt:lpstr>
      <vt:lpstr>Hiragino Sans W3</vt:lpstr>
      <vt:lpstr>Hiragino Sans W4</vt:lpstr>
      <vt:lpstr>Hiragino Sans W5</vt:lpstr>
      <vt:lpstr>Hiragino Sans W6</vt:lpstr>
      <vt:lpstr>Hiragino Sans W7</vt:lpstr>
      <vt:lpstr>Noto Sans JP Medium</vt:lpstr>
      <vt:lpstr>游ゴシック</vt:lpstr>
      <vt:lpstr>Arial</vt:lpstr>
      <vt:lpstr>DIN Alternate</vt:lpstr>
      <vt:lpstr>DIN Condensed</vt:lpstr>
      <vt:lpstr>Nunito Sans</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user0031@vectorinc.onmicrosoft.com</dc:creator>
  <cp:lastModifiedBy>湯川 健太</cp:lastModifiedBy>
  <cp:revision>525</cp:revision>
  <cp:lastPrinted>2022-11-24T06:07:34Z</cp:lastPrinted>
  <dcterms:created xsi:type="dcterms:W3CDTF">2021-04-21T09:24:54Z</dcterms:created>
  <dcterms:modified xsi:type="dcterms:W3CDTF">2025-02-12T04:33:34Z</dcterms:modified>
</cp:coreProperties>
</file>