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2"/>
  </p:notesMasterIdLst>
  <p:handoutMasterIdLst>
    <p:handoutMasterId r:id="rId33"/>
  </p:handoutMasterIdLst>
  <p:sldIdLst>
    <p:sldId id="3233" r:id="rId3"/>
    <p:sldId id="3247" r:id="rId4"/>
    <p:sldId id="1400" r:id="rId5"/>
    <p:sldId id="2826" r:id="rId6"/>
    <p:sldId id="2134807717" r:id="rId7"/>
    <p:sldId id="2134807719" r:id="rId8"/>
    <p:sldId id="3246" r:id="rId9"/>
    <p:sldId id="1387" r:id="rId10"/>
    <p:sldId id="3238" r:id="rId11"/>
    <p:sldId id="1432" r:id="rId12"/>
    <p:sldId id="1434" r:id="rId13"/>
    <p:sldId id="1431" r:id="rId14"/>
    <p:sldId id="1436" r:id="rId15"/>
    <p:sldId id="1441" r:id="rId16"/>
    <p:sldId id="3256" r:id="rId17"/>
    <p:sldId id="3249" r:id="rId18"/>
    <p:sldId id="1446" r:id="rId19"/>
    <p:sldId id="3240" r:id="rId20"/>
    <p:sldId id="3242" r:id="rId21"/>
    <p:sldId id="3255" r:id="rId22"/>
    <p:sldId id="3254" r:id="rId23"/>
    <p:sldId id="3257" r:id="rId24"/>
    <p:sldId id="3243" r:id="rId25"/>
    <p:sldId id="3244" r:id="rId26"/>
    <p:sldId id="1481" r:id="rId27"/>
    <p:sldId id="1482" r:id="rId28"/>
    <p:sldId id="1483" r:id="rId29"/>
    <p:sldId id="1484" r:id="rId30"/>
    <p:sldId id="564" r:id="rId3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E26"/>
    <a:srgbClr val="FFE1DB"/>
    <a:srgbClr val="FD5418"/>
    <a:srgbClr val="45140A"/>
    <a:srgbClr val="000000"/>
    <a:srgbClr val="712210"/>
    <a:srgbClr val="4C180B"/>
    <a:srgbClr val="983112"/>
    <a:srgbClr val="FFCCAC"/>
    <a:srgbClr val="FFD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26"/>
    <p:restoredTop sz="95850"/>
  </p:normalViewPr>
  <p:slideViewPr>
    <p:cSldViewPr snapToGrid="0" snapToObjects="1">
      <p:cViewPr varScale="1">
        <p:scale>
          <a:sx n="122" d="100"/>
          <a:sy n="122" d="100"/>
        </p:scale>
        <p:origin x="81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E655F33-77FB-BAFF-027F-523993F404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BC1D714-5EBE-C5E0-F966-10E7F6AEC3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2CCB02-C593-D549-BA60-B808D9CCD718}" type="datetimeFigureOut">
              <a:rPr kumimoji="1" lang="ja-JP" altLang="en-US" smtClean="0"/>
              <a:t>2025/2/12</a:t>
            </a:fld>
            <a:endParaRPr kumimoji="1" lang="ja-JP" altLang="en-US"/>
          </a:p>
        </p:txBody>
      </p:sp>
      <p:sp>
        <p:nvSpPr>
          <p:cNvPr id="4" name="フッター プレースホルダー 3">
            <a:extLst>
              <a:ext uri="{FF2B5EF4-FFF2-40B4-BE49-F238E27FC236}">
                <a16:creationId xmlns:a16="http://schemas.microsoft.com/office/drawing/2014/main" id="{5662AC01-341B-2A47-4207-B2D6AF1CF2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0D62534-0013-AA00-EFB7-508916DE17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5478D6-4F86-FB42-824B-3B3E01CCF01A}" type="slidenum">
              <a:rPr kumimoji="1" lang="ja-JP" altLang="en-US" smtClean="0"/>
              <a:t>‹#›</a:t>
            </a:fld>
            <a:endParaRPr kumimoji="1" lang="ja-JP" altLang="en-US"/>
          </a:p>
        </p:txBody>
      </p:sp>
    </p:spTree>
    <p:extLst>
      <p:ext uri="{BB962C8B-B14F-4D97-AF65-F5344CB8AC3E}">
        <p14:creationId xmlns:p14="http://schemas.microsoft.com/office/powerpoint/2010/main" val="1712405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8E42D-A262-C34D-82FE-7E32D5D294B9}" type="datetimeFigureOut">
              <a:rPr kumimoji="1" lang="ja-JP" altLang="en-US" smtClean="0"/>
              <a:t>2025/2/12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A31520-52E2-1E44-9DE5-EBA0E4CF88BB}" type="slidenum">
              <a:rPr kumimoji="1" lang="ja-JP" altLang="en-US" smtClean="0"/>
              <a:t>‹#›</a:t>
            </a:fld>
            <a:endParaRPr kumimoji="1" lang="ja-JP" altLang="en-US"/>
          </a:p>
        </p:txBody>
      </p:sp>
    </p:spTree>
    <p:extLst>
      <p:ext uri="{BB962C8B-B14F-4D97-AF65-F5344CB8AC3E}">
        <p14:creationId xmlns:p14="http://schemas.microsoft.com/office/powerpoint/2010/main" val="18186938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2A31520-52E2-1E44-9DE5-EBA0E4CF88BB}" type="slidenum">
              <a:rPr kumimoji="1" lang="ja-JP" altLang="en-US" smtClean="0"/>
              <a:t>1</a:t>
            </a:fld>
            <a:endParaRPr kumimoji="1" lang="ja-JP" altLang="en-US"/>
          </a:p>
        </p:txBody>
      </p:sp>
    </p:spTree>
    <p:extLst>
      <p:ext uri="{BB962C8B-B14F-4D97-AF65-F5344CB8AC3E}">
        <p14:creationId xmlns:p14="http://schemas.microsoft.com/office/powerpoint/2010/main" val="92283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13</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966966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14</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779750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3175737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46413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endParaRPr lang="en-US" altLang="ja-JP"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36836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99682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6E6F73"/>
              </a:solidFill>
              <a:effectLst/>
              <a:uLnTx/>
              <a:uFillTx/>
              <a:latin typeface="Hiragino Kaku Gothic Pro W3" panose="020B0300000000000000" pitchFamily="34" charset="-128"/>
              <a:ea typeface="Hiragino Kaku Gothic Pro W3" panose="020B0300000000000000" pitchFamily="34" charset="-128"/>
              <a:cs typeface="+mn-cs"/>
              <a:sym typeface="Noto Sans JP Regular" panose="020B0500000000000000" pitchFamily="34" charset="-128"/>
            </a:endParaRPr>
          </a:p>
        </p:txBody>
      </p:sp>
    </p:spTree>
    <p:extLst>
      <p:ext uri="{BB962C8B-B14F-4D97-AF65-F5344CB8AC3E}">
        <p14:creationId xmlns:p14="http://schemas.microsoft.com/office/powerpoint/2010/main" val="1043344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9</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67111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10</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2296250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11</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326398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574675"/>
            <a:ext cx="6592888" cy="3709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r>
              <a:rPr lang="en-US" dirty="0">
                <a:latin typeface="Hiragino Kaku Gothic Pro W3" panose="020B0300000000000000" pitchFamily="34" charset="-128"/>
                <a:ea typeface="Hiragino Kaku Gothic Pro W3" panose="020B0300000000000000" pitchFamily="34" charset="-128"/>
              </a:rPr>
              <a:t>Notes view: </a:t>
            </a:r>
            <a:fld id="{128CEAFE-FA94-43E5-B0FF-D47E1CCDD1B4}" type="slidenum">
              <a:rPr lang="en-US" smtClean="0">
                <a:latin typeface="Hiragino Kaku Gothic Pro W3" panose="020B0300000000000000" pitchFamily="34" charset="-128"/>
                <a:ea typeface="Hiragino Kaku Gothic Pro W3" panose="020B0300000000000000" pitchFamily="34" charset="-128"/>
              </a:rPr>
              <a:pPr/>
              <a:t>12</a:t>
            </a:fld>
            <a:endParaRPr lang="en-US" dirty="0">
              <a:latin typeface="Hiragino Kaku Gothic Pro W3" panose="020B0300000000000000" pitchFamily="34" charset="-128"/>
              <a:ea typeface="Hiragino Kaku Gothic Pro W3" panose="020B0300000000000000" pitchFamily="34" charset="-128"/>
            </a:endParaRPr>
          </a:p>
        </p:txBody>
      </p:sp>
    </p:spTree>
    <p:extLst>
      <p:ext uri="{BB962C8B-B14F-4D97-AF65-F5344CB8AC3E}">
        <p14:creationId xmlns:p14="http://schemas.microsoft.com/office/powerpoint/2010/main" val="1168987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8BDFE2-8380-C646-ADE4-9E67841615A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415986B-6101-7C44-9AFC-87C2A2040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B9F464-A93C-0749-BD1E-81BA5C03EF73}"/>
              </a:ext>
            </a:extLst>
          </p:cNvPr>
          <p:cNvSpPr>
            <a:spLocks noGrp="1"/>
          </p:cNvSpPr>
          <p:nvPr>
            <p:ph type="dt" sz="half" idx="10"/>
          </p:nvPr>
        </p:nvSpPr>
        <p:spPr/>
        <p:txBody>
          <a:bodyPr/>
          <a:lstStyle/>
          <a:p>
            <a:fld id="{EFDC2BF0-543E-324F-9F8E-4FF05B86EAE1}"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317C2758-BD65-8448-B9DA-777914E19D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B427A1-F951-104F-8B5B-7D1A7CCFAB2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42181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7A0B4-F0CE-5C44-A12D-C2DB4A5759A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E9A4A82-CAC8-A14C-B3B2-A6F6F840EE6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669158-24C7-5446-A43E-E6684F3F716D}"/>
              </a:ext>
            </a:extLst>
          </p:cNvPr>
          <p:cNvSpPr>
            <a:spLocks noGrp="1"/>
          </p:cNvSpPr>
          <p:nvPr>
            <p:ph type="dt" sz="half" idx="10"/>
          </p:nvPr>
        </p:nvSpPr>
        <p:spPr/>
        <p:txBody>
          <a:bodyPr/>
          <a:lstStyle/>
          <a:p>
            <a:fld id="{EFDC2BF0-543E-324F-9F8E-4FF05B86EAE1}"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0DB1E3F1-5A13-644D-8729-5E282DDAD8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23CA86-34AB-4448-9EB5-503C14BCFBE6}"/>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43291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E789C3-A019-0C43-95F1-3B8BDCD40A9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9D9771D-9838-7440-B84A-9EF666D3BB8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BE723F6-3180-E447-9567-355069DAFF55}"/>
              </a:ext>
            </a:extLst>
          </p:cNvPr>
          <p:cNvSpPr>
            <a:spLocks noGrp="1"/>
          </p:cNvSpPr>
          <p:nvPr>
            <p:ph type="dt" sz="half" idx="10"/>
          </p:nvPr>
        </p:nvSpPr>
        <p:spPr/>
        <p:txBody>
          <a:bodyPr/>
          <a:lstStyle/>
          <a:p>
            <a:fld id="{EFDC2BF0-543E-324F-9F8E-4FF05B86EAE1}"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6BB6B582-1934-854D-A6F4-3030BFF0F4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2E4A635-18E6-1F45-9974-E0F4F8E5F910}"/>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71918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72598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a:solidFill>
                <a:srgbClr val="FFFFFF"/>
              </a:solidFill>
              <a:latin typeface="Hiragino Kaku Gothic Pro W3" panose="020B0300000000000000" pitchFamily="34" charset="-128"/>
              <a:ea typeface="Hiragino Kaku Gothic Pro W3" panose="020B0300000000000000" pitchFamily="34" charset="-128"/>
              <a:cs typeface="+mj-cs"/>
              <a:sym typeface="Noto Sans JP Bold" panose="020B0800000000000000" pitchFamily="34" charset="-128"/>
            </a:endParaRPr>
          </a:p>
        </p:txBody>
      </p:sp>
      <p:sp>
        <p:nvSpPr>
          <p:cNvPr id="8" name="Title 7"/>
          <p:cNvSpPr>
            <a:spLocks noGrp="1"/>
          </p:cNvSpPr>
          <p:nvPr>
            <p:ph type="title" hasCustomPrompt="1"/>
          </p:nvPr>
        </p:nvSpPr>
        <p:spPr>
          <a:xfrm>
            <a:off x="630000" y="622800"/>
            <a:ext cx="10933350" cy="332399"/>
          </a:xfrm>
        </p:spPr>
        <p:txBody>
          <a:bodyPr/>
          <a:lstStyle>
            <a:lvl1pPr>
              <a:defRPr b="0" i="0">
                <a:latin typeface="Hiragino Kaku Gothic Pro W3" panose="020B0300000000000000" pitchFamily="34" charset="-128"/>
                <a:ea typeface="Hiragino Kaku Gothic Pro W3" panose="020B0300000000000000" pitchFamily="34" charset="-128"/>
                <a:sym typeface="Noto Sans JP Bold" panose="020B0800000000000000" pitchFamily="34" charset="-128"/>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b="0" i="0" dirty="0">
                <a:solidFill>
                  <a:schemeClr val="bg1">
                    <a:lumMod val="50000"/>
                  </a:schemeClr>
                </a:solidFill>
                <a:latin typeface="Hiragino Kaku Gothic Pro W3" panose="020B0300000000000000" pitchFamily="34" charset="-128"/>
                <a:ea typeface="Hiragino Kaku Gothic Pro W3" panose="020B0300000000000000" pitchFamily="34" charset="-128"/>
                <a:sym typeface="Noto Sans JP Bold" panose="020B0800000000000000" pitchFamily="34" charset="-128"/>
              </a:rPr>
              <a:t>tobacco2019_ver2.pptx</a:t>
            </a:r>
          </a:p>
        </p:txBody>
      </p:sp>
    </p:spTree>
    <p:extLst>
      <p:ext uri="{BB962C8B-B14F-4D97-AF65-F5344CB8AC3E}">
        <p14:creationId xmlns:p14="http://schemas.microsoft.com/office/powerpoint/2010/main" val="1728695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4115786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3" name="Object 2" hidden="1"/>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8" name="Title 7"/>
          <p:cNvSpPr>
            <a:spLocks noGrp="1"/>
          </p:cNvSpPr>
          <p:nvPr>
            <p:ph type="title" hasCustomPrompt="1"/>
          </p:nvPr>
        </p:nvSpPr>
        <p:spPr>
          <a:xfrm>
            <a:off x="630001" y="622801"/>
            <a:ext cx="10933351" cy="336054"/>
          </a:xfrm>
        </p:spPr>
        <p:txBody>
          <a:bodyPr/>
          <a:lstStyle>
            <a:lvl1pPr>
              <a:defRPr b="1" i="0">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r>
              <a:rPr lang="en-US" dirty="0"/>
              <a:t>Click to add title</a:t>
            </a:r>
          </a:p>
        </p:txBody>
      </p:sp>
      <p:sp>
        <p:nvSpPr>
          <p:cNvPr id="2" name="テキスト ボックス 1">
            <a:extLst>
              <a:ext uri="{FF2B5EF4-FFF2-40B4-BE49-F238E27FC236}">
                <a16:creationId xmlns:a16="http://schemas.microsoft.com/office/drawing/2014/main" id="{BA039603-C23A-E8A7-5B81-50C082B76F70}"/>
              </a:ext>
            </a:extLst>
          </p:cNvPr>
          <p:cNvSpPr txBox="1"/>
          <p:nvPr userDrawn="1"/>
        </p:nvSpPr>
        <p:spPr>
          <a:xfrm>
            <a:off x="11475308" y="6474941"/>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kumimoji="1" lang="ja-JP" altLang="en-US" dirty="0" err="1">
              <a:solidFill>
                <a:srgbClr val="575757"/>
              </a:solidFill>
            </a:endParaRPr>
          </a:p>
        </p:txBody>
      </p:sp>
    </p:spTree>
    <p:extLst>
      <p:ext uri="{BB962C8B-B14F-4D97-AF65-F5344CB8AC3E}">
        <p14:creationId xmlns:p14="http://schemas.microsoft.com/office/powerpoint/2010/main" val="3982470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B7FF4-7DE4-A442-8A5F-5FE0D26006B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B9A01A-6D48-504A-980A-5575F178F3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A435C2-B9BE-1F42-968C-2486D049AC85}"/>
              </a:ext>
            </a:extLst>
          </p:cNvPr>
          <p:cNvSpPr>
            <a:spLocks noGrp="1"/>
          </p:cNvSpPr>
          <p:nvPr>
            <p:ph type="dt" sz="half" idx="10"/>
          </p:nvPr>
        </p:nvSpPr>
        <p:spPr/>
        <p:txBody>
          <a:bodyPr/>
          <a:lstStyle/>
          <a:p>
            <a:fld id="{452403DE-42A9-E24D-87C0-CF0FEE9CF4CF}" type="datetime1">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AE6F69A5-91BE-4C40-8ABD-BB001E544E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F3C45F-AA75-FE47-8E34-D8CA581A07F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443377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5D7305-532B-AD40-9EFF-624B8519F6C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6FE60A6-8CF1-F34E-9EF8-CC3252996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6F67E8-E820-5246-A24F-ECAE9667018F}"/>
              </a:ext>
            </a:extLst>
          </p:cNvPr>
          <p:cNvSpPr>
            <a:spLocks noGrp="1"/>
          </p:cNvSpPr>
          <p:nvPr>
            <p:ph type="dt" sz="half" idx="10"/>
          </p:nvPr>
        </p:nvSpPr>
        <p:spPr/>
        <p:txBody>
          <a:bodyPr/>
          <a:lstStyle/>
          <a:p>
            <a:fld id="{8A008FBD-3973-AB40-9FE1-6B3235DC5015}" type="datetime1">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76A60B24-4765-BF45-8B28-C96F0C909D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0D45D5-F3AF-CB4C-B3A2-86A798DCC7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6014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2601E0-B7DE-0D49-8119-ED6B2C4DBA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E259FB6-606C-8F4A-99E0-BFF183841CE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890B2F8-8D9A-104A-B670-F608EDD66D44}"/>
              </a:ext>
            </a:extLst>
          </p:cNvPr>
          <p:cNvSpPr>
            <a:spLocks noGrp="1"/>
          </p:cNvSpPr>
          <p:nvPr>
            <p:ph type="dt" sz="half" idx="10"/>
          </p:nvPr>
        </p:nvSpPr>
        <p:spPr/>
        <p:txBody>
          <a:bodyPr/>
          <a:lstStyle/>
          <a:p>
            <a:fld id="{EFDC2BF0-543E-324F-9F8E-4FF05B86EAE1}"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2A2EFD34-D815-A146-86E0-664A4DE753B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042606-05D9-2343-AD74-61C0F43F0DA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453844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55884D-6153-EF4D-963E-43AFBDCAADD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F947A42-A52D-F448-95D3-333E5DAD6B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E75A38C-D524-FB49-85A6-10F0903EBBB1}"/>
              </a:ext>
            </a:extLst>
          </p:cNvPr>
          <p:cNvSpPr>
            <a:spLocks noGrp="1"/>
          </p:cNvSpPr>
          <p:nvPr>
            <p:ph type="dt" sz="half" idx="10"/>
          </p:nvPr>
        </p:nvSpPr>
        <p:spPr/>
        <p:txBody>
          <a:bodyPr/>
          <a:lstStyle/>
          <a:p>
            <a:fld id="{EFDC2BF0-543E-324F-9F8E-4FF05B86EAE1}"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2F378C20-4DA3-514C-B589-7D65847B59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D64625-8093-924E-B278-FFDA9C6A307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258672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49D69-58D0-4042-B9B0-006C95440E9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D8AEE48-9B63-DE4A-B4D0-B59B3D2F3A8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98EDF2F-1521-6743-A613-965F7BF6E60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DE90597-946E-0A46-82CD-AA856FEEA9C2}"/>
              </a:ext>
            </a:extLst>
          </p:cNvPr>
          <p:cNvSpPr>
            <a:spLocks noGrp="1"/>
          </p:cNvSpPr>
          <p:nvPr>
            <p:ph type="dt" sz="half" idx="10"/>
          </p:nvPr>
        </p:nvSpPr>
        <p:spPr/>
        <p:txBody>
          <a:bodyPr/>
          <a:lstStyle/>
          <a:p>
            <a:fld id="{EFDC2BF0-543E-324F-9F8E-4FF05B86EAE1}" type="datetimeFigureOut">
              <a:rPr kumimoji="1" lang="ja-JP" altLang="en-US" smtClean="0"/>
              <a:t>2025/2/12</a:t>
            </a:fld>
            <a:endParaRPr kumimoji="1" lang="ja-JP" altLang="en-US"/>
          </a:p>
        </p:txBody>
      </p:sp>
      <p:sp>
        <p:nvSpPr>
          <p:cNvPr id="6" name="フッター プレースホルダー 5">
            <a:extLst>
              <a:ext uri="{FF2B5EF4-FFF2-40B4-BE49-F238E27FC236}">
                <a16:creationId xmlns:a16="http://schemas.microsoft.com/office/drawing/2014/main" id="{9491231C-2683-804E-9323-77669AB26B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BFF84C-F96F-0E47-AB3B-BCAA1F5BF67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366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C431EE-2B26-BF40-8DD9-77ED40EFC1E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3BC6984-692F-B140-81D1-6CDE66097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F25B450-4272-C348-892B-C783BEE65FC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6EF556E-318C-E446-B947-A03FCD47C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4FF548D-FCC6-6C4B-AF17-EEA0902EFCB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0EBD44F-3D19-B34F-8488-410854A08460}"/>
              </a:ext>
            </a:extLst>
          </p:cNvPr>
          <p:cNvSpPr>
            <a:spLocks noGrp="1"/>
          </p:cNvSpPr>
          <p:nvPr>
            <p:ph type="dt" sz="half" idx="10"/>
          </p:nvPr>
        </p:nvSpPr>
        <p:spPr/>
        <p:txBody>
          <a:bodyPr/>
          <a:lstStyle/>
          <a:p>
            <a:fld id="{EFDC2BF0-543E-324F-9F8E-4FF05B86EAE1}" type="datetimeFigureOut">
              <a:rPr kumimoji="1" lang="ja-JP" altLang="en-US" smtClean="0"/>
              <a:t>2025/2/12</a:t>
            </a:fld>
            <a:endParaRPr kumimoji="1" lang="ja-JP" altLang="en-US"/>
          </a:p>
        </p:txBody>
      </p:sp>
      <p:sp>
        <p:nvSpPr>
          <p:cNvPr id="8" name="フッター プレースホルダー 7">
            <a:extLst>
              <a:ext uri="{FF2B5EF4-FFF2-40B4-BE49-F238E27FC236}">
                <a16:creationId xmlns:a16="http://schemas.microsoft.com/office/drawing/2014/main" id="{60058DC7-5A96-A841-AF08-FA667A5E2AB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BB9DED2-E3AF-384B-8C9D-54DFE09CF3F1}"/>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71605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3B0C68-D4F9-EE41-ADAF-0FF56E2B3F6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AF5FFE9-A1A3-2A40-A44D-26E6A71DA177}"/>
              </a:ext>
            </a:extLst>
          </p:cNvPr>
          <p:cNvSpPr>
            <a:spLocks noGrp="1"/>
          </p:cNvSpPr>
          <p:nvPr>
            <p:ph type="dt" sz="half" idx="10"/>
          </p:nvPr>
        </p:nvSpPr>
        <p:spPr/>
        <p:txBody>
          <a:bodyPr/>
          <a:lstStyle/>
          <a:p>
            <a:fld id="{EFDC2BF0-543E-324F-9F8E-4FF05B86EAE1}" type="datetimeFigureOut">
              <a:rPr kumimoji="1" lang="ja-JP" altLang="en-US" smtClean="0"/>
              <a:t>2025/2/12</a:t>
            </a:fld>
            <a:endParaRPr kumimoji="1" lang="ja-JP" altLang="en-US"/>
          </a:p>
        </p:txBody>
      </p:sp>
      <p:sp>
        <p:nvSpPr>
          <p:cNvPr id="4" name="フッター プレースホルダー 3">
            <a:extLst>
              <a:ext uri="{FF2B5EF4-FFF2-40B4-BE49-F238E27FC236}">
                <a16:creationId xmlns:a16="http://schemas.microsoft.com/office/drawing/2014/main" id="{D71F823A-E57D-2E4F-A9E1-D057B916A4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28A9015-69F6-DB41-A585-3EDE5C65C9FF}"/>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61898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39DB26D-AD1E-234D-B344-CA5FB467CE42}"/>
              </a:ext>
            </a:extLst>
          </p:cNvPr>
          <p:cNvSpPr>
            <a:spLocks noGrp="1"/>
          </p:cNvSpPr>
          <p:nvPr>
            <p:ph type="dt" sz="half" idx="10"/>
          </p:nvPr>
        </p:nvSpPr>
        <p:spPr/>
        <p:txBody>
          <a:bodyPr/>
          <a:lstStyle/>
          <a:p>
            <a:fld id="{EFDC2BF0-543E-324F-9F8E-4FF05B86EAE1}" type="datetimeFigureOut">
              <a:rPr kumimoji="1" lang="ja-JP" altLang="en-US" smtClean="0"/>
              <a:t>2025/2/12</a:t>
            </a:fld>
            <a:endParaRPr kumimoji="1" lang="ja-JP" altLang="en-US"/>
          </a:p>
        </p:txBody>
      </p:sp>
      <p:sp>
        <p:nvSpPr>
          <p:cNvPr id="3" name="フッター プレースホルダー 2">
            <a:extLst>
              <a:ext uri="{FF2B5EF4-FFF2-40B4-BE49-F238E27FC236}">
                <a16:creationId xmlns:a16="http://schemas.microsoft.com/office/drawing/2014/main" id="{79D9857B-36FB-4F4E-9755-300BA87B307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8694CC8-91AE-0049-8203-014DDD524148}"/>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79679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FA1542-D217-7443-9D3A-739F3FE600F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443B32-0288-B149-A1FE-5AD348A0A1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A43A2FB-A2A1-A042-BC8E-B21B902EE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65B3E93-01FE-9440-BB4A-56AEED1C380B}"/>
              </a:ext>
            </a:extLst>
          </p:cNvPr>
          <p:cNvSpPr>
            <a:spLocks noGrp="1"/>
          </p:cNvSpPr>
          <p:nvPr>
            <p:ph type="dt" sz="half" idx="10"/>
          </p:nvPr>
        </p:nvSpPr>
        <p:spPr/>
        <p:txBody>
          <a:bodyPr/>
          <a:lstStyle/>
          <a:p>
            <a:fld id="{EFDC2BF0-543E-324F-9F8E-4FF05B86EAE1}" type="datetimeFigureOut">
              <a:rPr kumimoji="1" lang="ja-JP" altLang="en-US" smtClean="0"/>
              <a:t>2025/2/12</a:t>
            </a:fld>
            <a:endParaRPr kumimoji="1" lang="ja-JP" altLang="en-US"/>
          </a:p>
        </p:txBody>
      </p:sp>
      <p:sp>
        <p:nvSpPr>
          <p:cNvPr id="6" name="フッター プレースホルダー 5">
            <a:extLst>
              <a:ext uri="{FF2B5EF4-FFF2-40B4-BE49-F238E27FC236}">
                <a16:creationId xmlns:a16="http://schemas.microsoft.com/office/drawing/2014/main" id="{65A26131-8B1B-264D-82F5-6A41FC9B3F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F13F3F3-B146-A243-A735-3CDFDD90C3A5}"/>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33609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EE6EC7-A287-BA42-ADD4-F2FEDA2188C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F3B3A0A-A6F0-E349-B278-1BE5A24E73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C79B8D-28E1-C744-8DE1-9A64652BE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98FA6B0-D313-2740-84BE-E9DFF5577F4E}"/>
              </a:ext>
            </a:extLst>
          </p:cNvPr>
          <p:cNvSpPr>
            <a:spLocks noGrp="1"/>
          </p:cNvSpPr>
          <p:nvPr>
            <p:ph type="dt" sz="half" idx="10"/>
          </p:nvPr>
        </p:nvSpPr>
        <p:spPr/>
        <p:txBody>
          <a:bodyPr/>
          <a:lstStyle/>
          <a:p>
            <a:fld id="{EFDC2BF0-543E-324F-9F8E-4FF05B86EAE1}" type="datetimeFigureOut">
              <a:rPr kumimoji="1" lang="ja-JP" altLang="en-US" smtClean="0"/>
              <a:t>2025/2/12</a:t>
            </a:fld>
            <a:endParaRPr kumimoji="1" lang="ja-JP" altLang="en-US"/>
          </a:p>
        </p:txBody>
      </p:sp>
      <p:sp>
        <p:nvSpPr>
          <p:cNvPr id="6" name="フッター プレースホルダー 5">
            <a:extLst>
              <a:ext uri="{FF2B5EF4-FFF2-40B4-BE49-F238E27FC236}">
                <a16:creationId xmlns:a16="http://schemas.microsoft.com/office/drawing/2014/main" id="{4E5DDED1-1FE8-1640-988E-2FAE4A99B4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0ACD380-78DA-8240-9064-3FC11838D95B}"/>
              </a:ext>
            </a:extLst>
          </p:cNvPr>
          <p:cNvSpPr>
            <a:spLocks noGrp="1"/>
          </p:cNvSpPr>
          <p:nvPr>
            <p:ph type="sldNum" sz="quarter" idx="12"/>
          </p:nvPr>
        </p:nvSpPr>
        <p:spPr/>
        <p:txBody>
          <a:body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246785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oleObject" Target="../embeddings/oleObject2.bin"/><Relationship Id="rId5" Type="http://schemas.openxmlformats.org/officeDocument/2006/relationships/tags" Target="../tags/tag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AD4B1D3-8584-3A4F-B22B-0E9986E33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D66E3A-48C1-7243-8555-7AE0A0A095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BF7300D-24C4-D846-99E9-0928FEA30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C2BF0-543E-324F-9F8E-4FF05B86EAE1}" type="datetimeFigureOut">
              <a:rPr kumimoji="1" lang="ja-JP" altLang="en-US" smtClean="0"/>
              <a:t>2025/2/12</a:t>
            </a:fld>
            <a:endParaRPr kumimoji="1" lang="ja-JP" altLang="en-US"/>
          </a:p>
        </p:txBody>
      </p:sp>
      <p:sp>
        <p:nvSpPr>
          <p:cNvPr id="5" name="フッター プレースホルダー 4">
            <a:extLst>
              <a:ext uri="{FF2B5EF4-FFF2-40B4-BE49-F238E27FC236}">
                <a16:creationId xmlns:a16="http://schemas.microsoft.com/office/drawing/2014/main" id="{607BFC66-1410-754E-8742-D1F78BCD8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55618E2-28EB-6C46-8C79-503228601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E82B5-C0C8-F140-AE38-F9AD27DAE4EC}" type="slidenum">
              <a:rPr kumimoji="1" lang="ja-JP" altLang="en-US" smtClean="0"/>
              <a:t>‹#›</a:t>
            </a:fld>
            <a:endParaRPr kumimoji="1" lang="ja-JP" altLang="en-US"/>
          </a:p>
        </p:txBody>
      </p:sp>
    </p:spTree>
    <p:extLst>
      <p:ext uri="{BB962C8B-B14F-4D97-AF65-F5344CB8AC3E}">
        <p14:creationId xmlns:p14="http://schemas.microsoft.com/office/powerpoint/2010/main" val="1007679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extLst>
              <p:ext uri="{D42A27DB-BD31-4B8C-83A1-F6EECF244321}">
                <p14:modId xmlns:p14="http://schemas.microsoft.com/office/powerpoint/2010/main" val="139202274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9" y="1590"/>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1" y="6405036"/>
            <a:ext cx="1482051" cy="153888"/>
          </a:xfrm>
          <a:prstGeom prst="rect">
            <a:avLst/>
          </a:prstGeom>
        </p:spPr>
        <p:txBody>
          <a:bodyPr vert="horz" wrap="square" lIns="0" tIns="0" rIns="0" bIns="0" rtlCol="0" anchor="b">
            <a:spAutoFit/>
          </a:bodyPr>
          <a:lstStyle>
            <a:lvl1pPr algn="r">
              <a:defRPr sz="1000" b="1" i="0">
                <a:solidFill>
                  <a:schemeClr val="bg1">
                    <a:lumMod val="50000"/>
                  </a:schemeClr>
                </a:solidFill>
                <a:latin typeface="Hiragino Kaku Gothic Pro W6" panose="020B0300000000000000" pitchFamily="34" charset="-128"/>
                <a:ea typeface="Hiragino Kaku Gothic Pro W6" panose="020B0300000000000000" pitchFamily="34" charset="-128"/>
                <a:sym typeface="Noto Sans JP Regular" panose="020B0500000000000000" pitchFamily="34" charset="-128"/>
              </a:defRPr>
            </a:lvl1pPr>
          </a:lstStyle>
          <a:p>
            <a:endParaRPr lang="en-US" dirty="0"/>
          </a:p>
        </p:txBody>
      </p:sp>
      <p:sp>
        <p:nvSpPr>
          <p:cNvPr id="9" name="Title Placeholder 1"/>
          <p:cNvSpPr>
            <a:spLocks noGrp="1"/>
          </p:cNvSpPr>
          <p:nvPr>
            <p:ph type="title"/>
          </p:nvPr>
        </p:nvSpPr>
        <p:spPr>
          <a:xfrm>
            <a:off x="630001" y="622801"/>
            <a:ext cx="10933351" cy="336054"/>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1" y="1825625"/>
            <a:ext cx="10933351"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1271715184"/>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69"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i="0" kern="1200">
          <a:solidFill>
            <a:schemeClr val="tx2"/>
          </a:solidFill>
          <a:latin typeface="Hiragino Kaku Gothic Pro W6" panose="020B0300000000000000" pitchFamily="34" charset="-128"/>
          <a:ea typeface="Hiragino Kaku Gothic Pro W6" panose="020B0300000000000000" pitchFamily="34" charset="-128"/>
          <a:cs typeface="+mj-cs"/>
          <a:sym typeface="Noto Sans JP Regular" panose="020B0500000000000000" pitchFamily="34" charset="-128"/>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b="1" i="0" kern="120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b="1" i="0" kern="120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b="1" i="0" kern="120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b="1" i="0" kern="1200" baseline="0" smtClean="0">
          <a:solidFill>
            <a:schemeClr val="tx1"/>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b="1" i="0" kern="1200" baseline="0" smtClean="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b="1" i="0" kern="1200" baseline="0" dirty="0">
          <a:solidFill>
            <a:schemeClr val="tx2"/>
          </a:solidFill>
          <a:latin typeface="Hiragino Kaku Gothic Pro W6" panose="020B0300000000000000" pitchFamily="34" charset="-128"/>
          <a:ea typeface="Hiragino Kaku Gothic Pro W6" panose="020B0300000000000000" pitchFamily="34" charset="-128"/>
          <a:cs typeface="+mn-cs"/>
          <a:sym typeface="Noto Sans JP Regular" panose="020B0500000000000000"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7.xml"/><Relationship Id="rId7" Type="http://schemas.openxmlformats.org/officeDocument/2006/relationships/image" Target="../media/image39.jpe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34.emf"/><Relationship Id="rId5" Type="http://schemas.openxmlformats.org/officeDocument/2006/relationships/oleObject" Target="../embeddings/oleObject4.bin"/><Relationship Id="rId4" Type="http://schemas.openxmlformats.org/officeDocument/2006/relationships/image" Target="../media/image38.jpeg"/><Relationship Id="rId9" Type="http://schemas.openxmlformats.org/officeDocument/2006/relationships/image" Target="../media/image35.tiff"/></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image" Target="../media/image34.emf"/><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oleObject" Target="../embeddings/oleObject4.bin"/><Relationship Id="rId5" Type="http://schemas.openxmlformats.org/officeDocument/2006/relationships/image" Target="../media/image41.png"/><Relationship Id="rId10" Type="http://schemas.openxmlformats.org/officeDocument/2006/relationships/image" Target="../media/image35.tiff"/><Relationship Id="rId4" Type="http://schemas.openxmlformats.org/officeDocument/2006/relationships/image" Target="../media/image40.jpe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25.jpe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34.emf"/><Relationship Id="rId5" Type="http://schemas.openxmlformats.org/officeDocument/2006/relationships/oleObject" Target="../embeddings/oleObject4.bin"/><Relationship Id="rId4" Type="http://schemas.openxmlformats.org/officeDocument/2006/relationships/image" Target="../media/image43.jpeg"/><Relationship Id="rId9" Type="http://schemas.openxmlformats.org/officeDocument/2006/relationships/image" Target="../media/image35.tiff"/></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10.xml"/><Relationship Id="rId7" Type="http://schemas.openxmlformats.org/officeDocument/2006/relationships/image" Target="../media/image45.jpe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34.emf"/><Relationship Id="rId5" Type="http://schemas.openxmlformats.org/officeDocument/2006/relationships/oleObject" Target="../embeddings/oleObject4.bin"/><Relationship Id="rId10" Type="http://schemas.openxmlformats.org/officeDocument/2006/relationships/image" Target="../media/image35.tiff"/><Relationship Id="rId4" Type="http://schemas.openxmlformats.org/officeDocument/2006/relationships/image" Target="../media/image44.jpe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1.xml"/><Relationship Id="rId7" Type="http://schemas.openxmlformats.org/officeDocument/2006/relationships/image" Target="../media/image48.jpe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47.jpeg"/><Relationship Id="rId5" Type="http://schemas.openxmlformats.org/officeDocument/2006/relationships/image" Target="../media/image34.emf"/><Relationship Id="rId10" Type="http://schemas.openxmlformats.org/officeDocument/2006/relationships/image" Target="../media/image35.tiff"/><Relationship Id="rId4" Type="http://schemas.openxmlformats.org/officeDocument/2006/relationships/oleObject" Target="../embeddings/oleObject4.bin"/><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2.xml"/><Relationship Id="rId7" Type="http://schemas.openxmlformats.org/officeDocument/2006/relationships/hyperlink" Target="https://docs.google.com/spreadsheets/d/1X8nIOVn5HNYcgrApXx85Fvz3-y2LzplMGV77ePDdDFo/edit?gid=120935941#gid=120935941" TargetMode="External"/><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40.jpe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5.jpe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2.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oleObject" Target="../embeddings/oleObject4.bin"/><Relationship Id="rId12"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7.jpe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jpeg"/><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emf"/><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emf"/><Relationship Id="rId2" Type="http://schemas.openxmlformats.org/officeDocument/2006/relationships/image" Target="../media/image5.emf"/><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3.xml"/><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1.emf"/><Relationship Id="rId10" Type="http://schemas.openxmlformats.org/officeDocument/2006/relationships/image" Target="../media/image26.png"/><Relationship Id="rId4" Type="http://schemas.openxmlformats.org/officeDocument/2006/relationships/oleObject" Target="../embeddings/oleObject4.bin"/><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1.emf"/><Relationship Id="rId10" Type="http://schemas.openxmlformats.org/officeDocument/2006/relationships/image" Target="../media/image32.png"/><Relationship Id="rId4" Type="http://schemas.openxmlformats.org/officeDocument/2006/relationships/oleObject" Target="../embeddings/oleObject4.bin"/><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6.xml"/><Relationship Id="rId7" Type="http://schemas.openxmlformats.org/officeDocument/2006/relationships/image" Target="../media/image35.tiff"/><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34.emf"/><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33.jpe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BB808AE-5940-47FE-E116-31CF9985735B}"/>
              </a:ext>
            </a:extLst>
          </p:cNvPr>
          <p:cNvSpPr/>
          <p:nvPr/>
        </p:nvSpPr>
        <p:spPr>
          <a:xfrm>
            <a:off x="0" y="0"/>
            <a:ext cx="12192000" cy="6858000"/>
          </a:xfrm>
          <a:prstGeom prst="rect">
            <a:avLst/>
          </a:prstGeom>
          <a:noFill/>
          <a:ln w="762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9E6FE659-4459-7AA8-86BF-7772B4E303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6321" y="5900465"/>
            <a:ext cx="2032000" cy="689337"/>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276455FF-82B3-E17E-EBE1-68C1A1F624CC}"/>
              </a:ext>
            </a:extLst>
          </p:cNvPr>
          <p:cNvPicPr>
            <a:picLocks noChangeAspect="1"/>
          </p:cNvPicPr>
          <p:nvPr/>
        </p:nvPicPr>
        <p:blipFill>
          <a:blip r:embed="rId4"/>
          <a:stretch>
            <a:fillRect/>
          </a:stretch>
        </p:blipFill>
        <p:spPr>
          <a:xfrm>
            <a:off x="228446" y="1247222"/>
            <a:ext cx="6707614" cy="2420865"/>
          </a:xfrm>
          <a:prstGeom prst="rect">
            <a:avLst/>
          </a:prstGeom>
        </p:spPr>
      </p:pic>
      <p:sp>
        <p:nvSpPr>
          <p:cNvPr id="7" name="テキスト ボックス 6">
            <a:extLst>
              <a:ext uri="{FF2B5EF4-FFF2-40B4-BE49-F238E27FC236}">
                <a16:creationId xmlns:a16="http://schemas.microsoft.com/office/drawing/2014/main" id="{D365C2CD-A653-27A7-30C6-46225EFE3913}"/>
              </a:ext>
            </a:extLst>
          </p:cNvPr>
          <p:cNvSpPr txBox="1"/>
          <p:nvPr/>
        </p:nvSpPr>
        <p:spPr>
          <a:xfrm>
            <a:off x="6298058" y="5913838"/>
            <a:ext cx="5799459" cy="704039"/>
          </a:xfrm>
          <a:prstGeom prst="rect">
            <a:avLst/>
          </a:prstGeom>
          <a:noFill/>
        </p:spPr>
        <p:txBody>
          <a:bodyPr wrap="square" anchor="ctr">
            <a:spAutoFit/>
          </a:bodyPr>
          <a:lstStyle/>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本資料は、サイネージ媒体「</a:t>
            </a:r>
            <a:r>
              <a:rPr lang="en-US" altLang="ja-JP" sz="1400" b="1" dirty="0">
                <a:solidFill>
                  <a:srgbClr val="FD5418"/>
                </a:solidFill>
                <a:latin typeface="Hiragino Sans W7" panose="020B0400000000000000" pitchFamily="34" charset="-128"/>
                <a:ea typeface="Hiragino Sans W7" panose="020B0400000000000000" pitchFamily="34" charset="-128"/>
              </a:rPr>
              <a:t>BREAK</a:t>
            </a:r>
            <a:r>
              <a:rPr lang="ja-JP" altLang="en-US" sz="1400" b="1">
                <a:solidFill>
                  <a:srgbClr val="FD5418"/>
                </a:solidFill>
                <a:latin typeface="Hiragino Sans W7" panose="020B0400000000000000" pitchFamily="34" charset="-128"/>
                <a:ea typeface="Hiragino Sans W7" panose="020B0400000000000000" pitchFamily="34" charset="-128"/>
              </a:rPr>
              <a:t>」のオプションメニューです。</a:t>
            </a:r>
            <a:endParaRPr lang="en-US" altLang="ja-JP" sz="1400" b="1" dirty="0">
              <a:solidFill>
                <a:srgbClr val="FD5418"/>
              </a:solidFill>
              <a:latin typeface="Hiragino Sans W7" panose="020B0400000000000000" pitchFamily="34" charset="-128"/>
              <a:ea typeface="Hiragino Sans W7" panose="020B0400000000000000" pitchFamily="34" charset="-128"/>
            </a:endParaRPr>
          </a:p>
          <a:p>
            <a:pPr>
              <a:lnSpc>
                <a:spcPct val="150000"/>
              </a:lnSpc>
            </a:pPr>
            <a:r>
              <a:rPr lang="en-US" altLang="ja-JP" sz="1400" b="1" dirty="0">
                <a:solidFill>
                  <a:srgbClr val="FD5418"/>
                </a:solidFill>
                <a:latin typeface="Hiragino Sans W7" panose="020B0400000000000000" pitchFamily="34" charset="-128"/>
                <a:ea typeface="Hiragino Sans W7" panose="020B0400000000000000" pitchFamily="34" charset="-128"/>
              </a:rPr>
              <a:t>※</a:t>
            </a:r>
            <a:r>
              <a:rPr lang="ja-JP" altLang="en-US" sz="1400" b="1">
                <a:solidFill>
                  <a:srgbClr val="FD5418"/>
                </a:solidFill>
                <a:latin typeface="Hiragino Sans W7" panose="020B0400000000000000" pitchFamily="34" charset="-128"/>
                <a:ea typeface="Hiragino Sans W7" panose="020B0400000000000000" pitchFamily="34" charset="-128"/>
              </a:rPr>
              <a:t>オプション単体でのご利用は、お受けしておりません。</a:t>
            </a:r>
            <a:endParaRPr lang="en-US" altLang="ja-JP" sz="1400" b="1" dirty="0">
              <a:solidFill>
                <a:srgbClr val="FD5418"/>
              </a:solidFill>
              <a:latin typeface="Hiragino Sans W7" panose="020B0400000000000000" pitchFamily="34" charset="-128"/>
              <a:ea typeface="Hiragino Sans W7" panose="020B0400000000000000" pitchFamily="34" charset="-128"/>
            </a:endParaRPr>
          </a:p>
        </p:txBody>
      </p:sp>
      <p:pic>
        <p:nvPicPr>
          <p:cNvPr id="5" name="図 4">
            <a:extLst>
              <a:ext uri="{FF2B5EF4-FFF2-40B4-BE49-F238E27FC236}">
                <a16:creationId xmlns:a16="http://schemas.microsoft.com/office/drawing/2014/main" id="{5DEBEFF5-1C33-56C9-CC78-953D95412CC4}"/>
              </a:ext>
            </a:extLst>
          </p:cNvPr>
          <p:cNvPicPr>
            <a:picLocks noChangeAspect="1"/>
          </p:cNvPicPr>
          <p:nvPr/>
        </p:nvPicPr>
        <p:blipFill>
          <a:blip r:embed="rId5"/>
          <a:stretch>
            <a:fillRect/>
          </a:stretch>
        </p:blipFill>
        <p:spPr>
          <a:xfrm>
            <a:off x="484822" y="3818451"/>
            <a:ext cx="3676212" cy="640534"/>
          </a:xfrm>
          <a:prstGeom prst="rect">
            <a:avLst/>
          </a:prstGeom>
        </p:spPr>
      </p:pic>
      <p:sp>
        <p:nvSpPr>
          <p:cNvPr id="9" name="正方形/長方形 8">
            <a:extLst>
              <a:ext uri="{FF2B5EF4-FFF2-40B4-BE49-F238E27FC236}">
                <a16:creationId xmlns:a16="http://schemas.microsoft.com/office/drawing/2014/main" id="{684D431D-9BA8-A847-7734-D2BC62AADA72}"/>
              </a:ext>
            </a:extLst>
          </p:cNvPr>
          <p:cNvSpPr/>
          <p:nvPr/>
        </p:nvSpPr>
        <p:spPr>
          <a:xfrm>
            <a:off x="484821" y="3818451"/>
            <a:ext cx="6096000" cy="1011752"/>
          </a:xfrm>
          <a:prstGeom prst="rect">
            <a:avLst/>
          </a:prstGeom>
        </p:spPr>
        <p:txBody>
          <a:bodyPr>
            <a:spAutoFit/>
          </a:bodyPr>
          <a:lstStyle/>
          <a:p>
            <a:pPr>
              <a:lnSpc>
                <a:spcPct val="150000"/>
              </a:lnSpc>
            </a:pPr>
            <a:r>
              <a:rPr lang="en-US" altLang="ja-JP" sz="2400" b="1" spc="300" dirty="0">
                <a:solidFill>
                  <a:schemeClr val="bg1"/>
                </a:solidFill>
                <a:latin typeface="DIN Alternate" panose="020B0500000000000000" pitchFamily="34" charset="0"/>
                <a:ea typeface="Hiragino Sans W6" panose="020B0400000000000000" pitchFamily="34" charset="-128"/>
              </a:rPr>
              <a:t>OPTION MENU GUIDE</a:t>
            </a:r>
            <a:r>
              <a:rPr lang="en-US" altLang="ja-JP" sz="2400" b="1" spc="300" dirty="0">
                <a:solidFill>
                  <a:srgbClr val="FF6E26"/>
                </a:solidFill>
                <a:latin typeface="DIN Alternate" panose="020B0500000000000000" pitchFamily="34" charset="0"/>
                <a:ea typeface="Hiragino Sans W6" panose="020B0400000000000000" pitchFamily="34" charset="-128"/>
              </a:rPr>
              <a:t> </a:t>
            </a:r>
            <a:endParaRPr lang="en-US" altLang="ja-JP" b="1" spc="300" dirty="0">
              <a:solidFill>
                <a:srgbClr val="FF6E26"/>
              </a:solidFill>
              <a:latin typeface="DIN Alternate" panose="020B0500000000000000" pitchFamily="34" charset="0"/>
              <a:ea typeface="Hiragino Sans W6" panose="020B0400000000000000" pitchFamily="34" charset="-128"/>
            </a:endParaRPr>
          </a:p>
          <a:p>
            <a:pPr>
              <a:lnSpc>
                <a:spcPct val="150000"/>
              </a:lnSpc>
            </a:pPr>
            <a:r>
              <a:rPr lang="en-US" altLang="ja-JP" dirty="0">
                <a:solidFill>
                  <a:srgbClr val="FF6E26"/>
                </a:solidFill>
                <a:latin typeface="DIN Alternate" panose="020B0500000000000000" pitchFamily="34" charset="0"/>
                <a:ea typeface="Hiragino Sans W2" panose="020B0300000000000000" pitchFamily="34" charset="-128"/>
              </a:rPr>
              <a:t>April</a:t>
            </a:r>
            <a:r>
              <a:rPr lang="ja-JP" altLang="en-US">
                <a:solidFill>
                  <a:srgbClr val="FF6E26"/>
                </a:solidFill>
                <a:latin typeface="DIN Alternate" panose="020B0500000000000000" pitchFamily="34" charset="0"/>
                <a:ea typeface="Hiragino Sans W2" panose="020B0300000000000000" pitchFamily="34" charset="-128"/>
              </a:rPr>
              <a:t> </a:t>
            </a:r>
            <a:r>
              <a:rPr lang="en-US" altLang="ja-JP" dirty="0">
                <a:solidFill>
                  <a:srgbClr val="FF6E26"/>
                </a:solidFill>
                <a:latin typeface="DIN Alternate" panose="020B0500000000000000" pitchFamily="34" charset="0"/>
                <a:ea typeface="Hiragino Sans W2" panose="020B0300000000000000" pitchFamily="34" charset="-128"/>
              </a:rPr>
              <a:t>to June 2025</a:t>
            </a:r>
          </a:p>
        </p:txBody>
      </p:sp>
    </p:spTree>
    <p:extLst>
      <p:ext uri="{BB962C8B-B14F-4D97-AF65-F5344CB8AC3E}">
        <p14:creationId xmlns:p14="http://schemas.microsoft.com/office/powerpoint/2010/main" val="308792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駅の天井からぶら下がっている&#10;&#10;中程度の精度で自動的に生成された説明">
            <a:extLst>
              <a:ext uri="{FF2B5EF4-FFF2-40B4-BE49-F238E27FC236}">
                <a16:creationId xmlns:a16="http://schemas.microsoft.com/office/drawing/2014/main" id="{08FD773C-39B1-C15A-1400-C5E2E2FE4E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3" y="631186"/>
            <a:ext cx="7818886"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02932" y="6060614"/>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HIBIYA</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834484" y="5980591"/>
            <a:ext cx="1124916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東京都千代田区内幸町</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7-1 </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OKUROJI</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内</a:t>
            </a:r>
          </a:p>
        </p:txBody>
      </p:sp>
      <p:pic>
        <p:nvPicPr>
          <p:cNvPr id="11" name="図 10" descr="屋内, 天井, 建物, 床 が含まれている画像&#10;&#10;自動的に生成された説明">
            <a:extLst>
              <a:ext uri="{FF2B5EF4-FFF2-40B4-BE49-F238E27FC236}">
                <a16:creationId xmlns:a16="http://schemas.microsoft.com/office/drawing/2014/main" id="{1C8B03C5-01BB-051D-B32F-707BBC59564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08556" y="631186"/>
            <a:ext cx="3478198" cy="5215683"/>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E764CEF7-4A7E-76E5-9FF4-754204A7F2B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C0B65E8E-03F1-42E1-F63C-28BDC945CEB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A6D86921-364A-5349-F760-93595398CDD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1016990B-A2C6-08F3-58A9-A93544BF749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0317" y="6083828"/>
            <a:ext cx="2593980" cy="265649"/>
          </a:xfrm>
          <a:prstGeom prst="rect">
            <a:avLst/>
          </a:prstGeom>
        </p:spPr>
      </p:pic>
      <p:sp>
        <p:nvSpPr>
          <p:cNvPr id="9" name="テキスト ボックス 8">
            <a:extLst>
              <a:ext uri="{FF2B5EF4-FFF2-40B4-BE49-F238E27FC236}">
                <a16:creationId xmlns:a16="http://schemas.microsoft.com/office/drawing/2014/main" id="{A79FC410-3C03-FB20-41D2-C70ADDCC9233}"/>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7C9C6D64-F8A8-6BEF-216C-DB83C184094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82508D43-8148-D708-6A42-DF5B48F2C10C}"/>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10</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5AC154EA-58AB-758F-1233-B0B357C34A67}"/>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36092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B8CAF485-FCCF-4BE5-2D0E-5E5C0DBEAE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8033" y="631351"/>
            <a:ext cx="7747046" cy="517508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ダイニングルームの一角&#10;&#10;中程度の精度で自動的に生成された説明">
            <a:extLst>
              <a:ext uri="{FF2B5EF4-FFF2-40B4-BE49-F238E27FC236}">
                <a16:creationId xmlns:a16="http://schemas.microsoft.com/office/drawing/2014/main" id="{F7FFF14F-042A-538D-2DAD-574925A46C0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60771" y="3124893"/>
            <a:ext cx="3629891" cy="2681538"/>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31" name="Object 30" hidden="1"/>
                      <p:cNvPicPr/>
                      <p:nvPr/>
                    </p:nvPicPr>
                    <p:blipFill>
                      <a:blip r:embed="rId7"/>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60546" y="6034452"/>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SHIODOME</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08904" y="5910276"/>
            <a:ext cx="11574744"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90,000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3</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,000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東京都港区東新橋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8-2</a:t>
            </a:r>
          </a:p>
        </p:txBody>
      </p:sp>
      <p:pic>
        <p:nvPicPr>
          <p:cNvPr id="2" name="図 1" descr="屋内, 建物, テーブル, 部屋 が含まれている画像&#10;&#10;自動的に生成された説明">
            <a:extLst>
              <a:ext uri="{FF2B5EF4-FFF2-40B4-BE49-F238E27FC236}">
                <a16:creationId xmlns:a16="http://schemas.microsoft.com/office/drawing/2014/main" id="{E3C89244-0C74-609F-32CE-3489E962F7BD}"/>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8260772" y="631351"/>
            <a:ext cx="3629891" cy="2493542"/>
          </a:xfrm>
          <a:prstGeom prst="rect">
            <a:avLst/>
          </a:prstGeom>
        </p:spPr>
      </p:pic>
      <p:pic>
        <p:nvPicPr>
          <p:cNvPr id="4" name="図 3" descr="黒い背景に白い文字がある&#10;&#10;中程度の精度で自動的に生成された説明">
            <a:extLst>
              <a:ext uri="{FF2B5EF4-FFF2-40B4-BE49-F238E27FC236}">
                <a16:creationId xmlns:a16="http://schemas.microsoft.com/office/drawing/2014/main" id="{E17981C6-C172-5FDE-D068-027C48411C4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C6DF3EDB-C78F-10AE-3E39-7A8BCD48A1B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9" name="図 8" descr="黒い背景に白い文字がある&#10;&#10;中程度の精度で自動的に生成された説明">
            <a:extLst>
              <a:ext uri="{FF2B5EF4-FFF2-40B4-BE49-F238E27FC236}">
                <a16:creationId xmlns:a16="http://schemas.microsoft.com/office/drawing/2014/main" id="{0EF55194-A240-D124-EB49-7D6AD3C93DE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11" name="図 10">
            <a:extLst>
              <a:ext uri="{FF2B5EF4-FFF2-40B4-BE49-F238E27FC236}">
                <a16:creationId xmlns:a16="http://schemas.microsoft.com/office/drawing/2014/main" id="{96771AA7-BD76-02B1-605A-7D4B1972E73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5614" y="6062774"/>
            <a:ext cx="2593980" cy="265649"/>
          </a:xfrm>
          <a:prstGeom prst="rect">
            <a:avLst/>
          </a:prstGeom>
        </p:spPr>
      </p:pic>
      <p:sp>
        <p:nvSpPr>
          <p:cNvPr id="12" name="テキスト ボックス 11">
            <a:extLst>
              <a:ext uri="{FF2B5EF4-FFF2-40B4-BE49-F238E27FC236}">
                <a16:creationId xmlns:a16="http://schemas.microsoft.com/office/drawing/2014/main" id="{D20CA91E-9F52-F643-EFF2-FCB3B96FB340}"/>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ADD76BF8-B703-1708-F704-85F6F933D5DC}"/>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1176C02C-7882-FDAD-8043-19A49090D615}"/>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11</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5" name="正方形/長方形 14">
            <a:extLst>
              <a:ext uri="{FF2B5EF4-FFF2-40B4-BE49-F238E27FC236}">
                <a16:creationId xmlns:a16="http://schemas.microsoft.com/office/drawing/2014/main" id="{E64D52D0-C055-90EE-E7F1-FBC1DEA47047}"/>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8641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鏡のある部屋&#10;&#10;低い精度で自動的に生成された説明">
            <a:extLst>
              <a:ext uri="{FF2B5EF4-FFF2-40B4-BE49-F238E27FC236}">
                <a16:creationId xmlns:a16="http://schemas.microsoft.com/office/drawing/2014/main" id="{BF737BAD-7110-6B29-E934-9E6207FF25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356" y="631350"/>
            <a:ext cx="7818732" cy="5215683"/>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30066" y="6060450"/>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IIDABASHI</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592922" y="5983462"/>
            <a:ext cx="11490726"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東京都千代田区飯田橋</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4-9-11</a:t>
            </a:r>
          </a:p>
        </p:txBody>
      </p:sp>
      <p:pic>
        <p:nvPicPr>
          <p:cNvPr id="11" name="図 10" descr="建物の間の道&#10;&#10;中程度の精度で自動的に生成された説明">
            <a:extLst>
              <a:ext uri="{FF2B5EF4-FFF2-40B4-BE49-F238E27FC236}">
                <a16:creationId xmlns:a16="http://schemas.microsoft.com/office/drawing/2014/main" id="{AD298CFC-5202-FFD1-F7CE-C951F2393C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28688" y="631350"/>
            <a:ext cx="3477956" cy="5213840"/>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D76D3EDB-EFCA-088D-4726-6E55AD9B05A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34A21439-E7A7-B1C5-4AAF-09DABF9E28F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E0FDEDAA-EBC8-2D2F-6B8B-C150B623E18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A7C3C1D8-34F6-3AD0-68A3-39EFF08871C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5614" y="6076653"/>
            <a:ext cx="2593980" cy="265649"/>
          </a:xfrm>
          <a:prstGeom prst="rect">
            <a:avLst/>
          </a:prstGeom>
        </p:spPr>
      </p:pic>
      <p:sp>
        <p:nvSpPr>
          <p:cNvPr id="9" name="テキスト ボックス 8">
            <a:extLst>
              <a:ext uri="{FF2B5EF4-FFF2-40B4-BE49-F238E27FC236}">
                <a16:creationId xmlns:a16="http://schemas.microsoft.com/office/drawing/2014/main" id="{8B5F4CC6-364D-DE30-2155-439E5C2AA4BE}"/>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923C29A-A2AE-31DA-71A8-7B5FA95322D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74F3600C-0716-A0BC-DF2E-7A17B1D27FF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12</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AC577A47-040C-DD3C-B270-F1A29535CA6C}"/>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598938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内, 建物, 部屋, 床 が含まれている画像&#10;&#10;自動的に生成された説明">
            <a:extLst>
              <a:ext uri="{FF2B5EF4-FFF2-40B4-BE49-F238E27FC236}">
                <a16:creationId xmlns:a16="http://schemas.microsoft.com/office/drawing/2014/main" id="{3C38E4B7-1001-2ED3-6B15-4486F19F91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31350"/>
            <a:ext cx="7822299" cy="5220287"/>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453141" y="6129885"/>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TORANOMON</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6028076"/>
            <a:ext cx="11758318"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4</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2-3-17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2</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丁目タワー </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1</a:t>
            </a:r>
            <a:r>
              <a:rPr kumimoji="1" lang="es-419"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F</a:t>
            </a:r>
          </a:p>
        </p:txBody>
      </p:sp>
      <p:pic>
        <p:nvPicPr>
          <p:cNvPr id="11" name="図 10" descr="建物, キッチン, 座る, 冷蔵庫 が含まれている画像&#10;&#10;自動的に生成された説明">
            <a:extLst>
              <a:ext uri="{FF2B5EF4-FFF2-40B4-BE49-F238E27FC236}">
                <a16:creationId xmlns:a16="http://schemas.microsoft.com/office/drawing/2014/main" id="{3B95F00D-D433-DA6A-BA82-E8569243D9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73481" y="631349"/>
            <a:ext cx="4003782" cy="2671963"/>
          </a:xfrm>
          <a:prstGeom prst="rect">
            <a:avLst/>
          </a:prstGeom>
        </p:spPr>
      </p:pic>
      <p:pic>
        <p:nvPicPr>
          <p:cNvPr id="17" name="図 16" descr="障子, 建物, 屋内, 座る が含まれている画像&#10;&#10;自動的に生成された説明">
            <a:extLst>
              <a:ext uri="{FF2B5EF4-FFF2-40B4-BE49-F238E27FC236}">
                <a16:creationId xmlns:a16="http://schemas.microsoft.com/office/drawing/2014/main" id="{8718633E-C5E5-0C7C-24FB-B3459E236D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73480" y="3303312"/>
            <a:ext cx="3818519" cy="2548325"/>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34DDE70F-C8FE-651E-CD41-D5B808C4FDB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8201F70D-6774-399D-5894-C7293FADE56C}"/>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5" name="図 4" descr="黒い背景に白い文字がある&#10;&#10;中程度の精度で自動的に生成された説明">
            <a:extLst>
              <a:ext uri="{FF2B5EF4-FFF2-40B4-BE49-F238E27FC236}">
                <a16:creationId xmlns:a16="http://schemas.microsoft.com/office/drawing/2014/main" id="{D2B987E4-4105-852C-4457-7A172659342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7" name="図 6">
            <a:extLst>
              <a:ext uri="{FF2B5EF4-FFF2-40B4-BE49-F238E27FC236}">
                <a16:creationId xmlns:a16="http://schemas.microsoft.com/office/drawing/2014/main" id="{7C2D09AD-6DB0-FED8-59E4-A7CAC5E4E7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0478" y="6141474"/>
            <a:ext cx="2593980" cy="265649"/>
          </a:xfrm>
          <a:prstGeom prst="rect">
            <a:avLst/>
          </a:prstGeom>
        </p:spPr>
      </p:pic>
      <p:sp>
        <p:nvSpPr>
          <p:cNvPr id="9" name="テキスト ボックス 8">
            <a:extLst>
              <a:ext uri="{FF2B5EF4-FFF2-40B4-BE49-F238E27FC236}">
                <a16:creationId xmlns:a16="http://schemas.microsoft.com/office/drawing/2014/main" id="{4B6F5250-829B-6037-BCEC-E8DB8CF709B6}"/>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2" name="直線コネクタ 11">
            <a:extLst>
              <a:ext uri="{FF2B5EF4-FFF2-40B4-BE49-F238E27FC236}">
                <a16:creationId xmlns:a16="http://schemas.microsoft.com/office/drawing/2014/main" id="{DF842F83-4DC5-A108-ED89-90E6FE8F4CD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3">
            <a:extLst>
              <a:ext uri="{FF2B5EF4-FFF2-40B4-BE49-F238E27FC236}">
                <a16:creationId xmlns:a16="http://schemas.microsoft.com/office/drawing/2014/main" id="{3D5B9B75-0B0B-B235-C5A8-2F4DD6A2BDB2}"/>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13</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4882EF8A-2183-DBC1-647E-0AE63FF05A39}"/>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7311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1" name="Object 30" hidden="1"/>
                      <p:cNvPicPr/>
                      <p:nvPr/>
                    </p:nvPicPr>
                    <p:blipFill>
                      <a:blip r:embed="rId5"/>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3514103" y="6134817"/>
            <a:ext cx="5738562" cy="332399"/>
          </a:xfrm>
        </p:spPr>
        <p:txBody>
          <a:bodyPr vert="horz" wrap="square" lIns="0" tIns="0" rIns="0" bIns="0" rtlCol="0" anchor="t" anchorCtr="0">
            <a:spAutoFit/>
          </a:bodyPr>
          <a:lstStyle/>
          <a:p>
            <a:r>
              <a:rPr lang="ja-JP" altLang="en-US" b="1">
                <a:solidFill>
                  <a:schemeClr val="tx1"/>
                </a:solidFill>
              </a:rPr>
              <a:t>／</a:t>
            </a:r>
            <a:r>
              <a:rPr lang="en-US" altLang="ja-JP" b="1" dirty="0">
                <a:solidFill>
                  <a:schemeClr val="tx1"/>
                </a:solidFill>
              </a:rPr>
              <a:t> KAMIYACHO</a:t>
            </a:r>
            <a:endParaRPr lang="en-US" b="1" dirty="0">
              <a:solidFill>
                <a:schemeClr val="tx1"/>
              </a:solidFill>
            </a:endParaRPr>
          </a:p>
        </p:txBody>
      </p:sp>
      <p:sp>
        <p:nvSpPr>
          <p:cNvPr id="8" name="テキスト ボックス 7">
            <a:extLst>
              <a:ext uri="{FF2B5EF4-FFF2-40B4-BE49-F238E27FC236}">
                <a16:creationId xmlns:a16="http://schemas.microsoft.com/office/drawing/2014/main" id="{F162E45F-45EA-A94A-8CE5-D41AE5E76832}"/>
              </a:ext>
            </a:extLst>
          </p:cNvPr>
          <p:cNvSpPr txBox="1"/>
          <p:nvPr/>
        </p:nvSpPr>
        <p:spPr>
          <a:xfrm>
            <a:off x="246334" y="6044633"/>
            <a:ext cx="11876082"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lang="en-US" altLang="ja-JP" sz="1400" b="1" spc="300" dirty="0">
                <a:latin typeface="Hiragino Kaku Gothic Pro W6" panose="020B0300000000000000" pitchFamily="34" charset="-128"/>
                <a:ea typeface="Hiragino Kaku Gothic Pro W6" panose="020B0300000000000000" pitchFamily="34" charset="-128"/>
                <a:cs typeface="ヒラギノ角ゴ Pro W3"/>
              </a:rPr>
              <a:t>45</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a:t>
            </a:r>
            <a:r>
              <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,500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東京都港区虎ノ門</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4</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丁目</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3-13 </a:t>
            </a: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ヒューリック神谷町ビル</a:t>
            </a:r>
          </a:p>
        </p:txBody>
      </p:sp>
      <p:pic>
        <p:nvPicPr>
          <p:cNvPr id="4" name="図 3">
            <a:extLst>
              <a:ext uri="{FF2B5EF4-FFF2-40B4-BE49-F238E27FC236}">
                <a16:creationId xmlns:a16="http://schemas.microsoft.com/office/drawing/2014/main" id="{BCFE5DA2-EFE7-12D5-E2C7-D46D471400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031" y="631349"/>
            <a:ext cx="7825786" cy="5220286"/>
          </a:xfrm>
          <a:prstGeom prst="rect">
            <a:avLst/>
          </a:prstGeom>
        </p:spPr>
      </p:pic>
      <p:pic>
        <p:nvPicPr>
          <p:cNvPr id="12" name="図 11">
            <a:extLst>
              <a:ext uri="{FF2B5EF4-FFF2-40B4-BE49-F238E27FC236}">
                <a16:creationId xmlns:a16="http://schemas.microsoft.com/office/drawing/2014/main" id="{31F80E16-B4A6-65B1-2395-81B9639A61E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95854" y="631349"/>
            <a:ext cx="4026154" cy="2685695"/>
          </a:xfrm>
          <a:prstGeom prst="rect">
            <a:avLst/>
          </a:prstGeom>
        </p:spPr>
      </p:pic>
      <p:pic>
        <p:nvPicPr>
          <p:cNvPr id="14" name="図 13">
            <a:extLst>
              <a:ext uri="{FF2B5EF4-FFF2-40B4-BE49-F238E27FC236}">
                <a16:creationId xmlns:a16="http://schemas.microsoft.com/office/drawing/2014/main" id="{607DA826-C532-EDE1-03D8-9A8A52C1CC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92368" y="3317044"/>
            <a:ext cx="3799632" cy="2534591"/>
          </a:xfrm>
          <a:prstGeom prst="rect">
            <a:avLst/>
          </a:prstGeom>
        </p:spPr>
      </p:pic>
      <p:pic>
        <p:nvPicPr>
          <p:cNvPr id="2" name="図 1" descr="黒い背景に白い文字がある&#10;&#10;中程度の精度で自動的に生成された説明">
            <a:extLst>
              <a:ext uri="{FF2B5EF4-FFF2-40B4-BE49-F238E27FC236}">
                <a16:creationId xmlns:a16="http://schemas.microsoft.com/office/drawing/2014/main" id="{4A6DD33A-ECD2-394E-8245-75D0C3C71FB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5" name="テキスト ボックス 4">
            <a:extLst>
              <a:ext uri="{FF2B5EF4-FFF2-40B4-BE49-F238E27FC236}">
                <a16:creationId xmlns:a16="http://schemas.microsoft.com/office/drawing/2014/main" id="{3206F538-52EB-DD38-9B65-D728251C2365}"/>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AE4DB24A-4DA8-420E-81E5-78CDB6BC375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9" name="図 8">
            <a:extLst>
              <a:ext uri="{FF2B5EF4-FFF2-40B4-BE49-F238E27FC236}">
                <a16:creationId xmlns:a16="http://schemas.microsoft.com/office/drawing/2014/main" id="{9A40F502-FEB4-D1CB-FF9C-571E1815C6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7403" y="6158031"/>
            <a:ext cx="2593980" cy="265649"/>
          </a:xfrm>
          <a:prstGeom prst="rect">
            <a:avLst/>
          </a:prstGeom>
        </p:spPr>
      </p:pic>
      <p:sp>
        <p:nvSpPr>
          <p:cNvPr id="11" name="テキスト ボックス 10">
            <a:extLst>
              <a:ext uri="{FF2B5EF4-FFF2-40B4-BE49-F238E27FC236}">
                <a16:creationId xmlns:a16="http://schemas.microsoft.com/office/drawing/2014/main" id="{6D1D7510-78F5-9E98-6C55-DE4E3E054CA8}"/>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13" name="直線コネクタ 12">
            <a:extLst>
              <a:ext uri="{FF2B5EF4-FFF2-40B4-BE49-F238E27FC236}">
                <a16:creationId xmlns:a16="http://schemas.microsoft.com/office/drawing/2014/main" id="{33D75AEF-5BF9-B54A-19AF-695836A70715}"/>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 name="スライド番号プレースホルダ 3">
            <a:extLst>
              <a:ext uri="{FF2B5EF4-FFF2-40B4-BE49-F238E27FC236}">
                <a16:creationId xmlns:a16="http://schemas.microsoft.com/office/drawing/2014/main" id="{49FE25ED-493A-1A18-6E8C-3D670CFFDAE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14</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5" name="正方形/長方形 14">
            <a:extLst>
              <a:ext uri="{FF2B5EF4-FFF2-40B4-BE49-F238E27FC236}">
                <a16:creationId xmlns:a16="http://schemas.microsoft.com/office/drawing/2014/main" id="{F0DCA321-69DD-4BB2-7386-319176186DC3}"/>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09818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10" name="テキスト ボックス 9">
            <a:extLst>
              <a:ext uri="{FF2B5EF4-FFF2-40B4-BE49-F238E27FC236}">
                <a16:creationId xmlns:a16="http://schemas.microsoft.com/office/drawing/2014/main" id="{EDB2A432-ABA1-93FC-38E5-071EA1FABAF1}"/>
              </a:ext>
            </a:extLst>
          </p:cNvPr>
          <p:cNvSpPr txBox="1"/>
          <p:nvPr/>
        </p:nvSpPr>
        <p:spPr>
          <a:xfrm>
            <a:off x="2189546" y="139005"/>
            <a:ext cx="2643451" cy="430887"/>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kumimoji="0" lang="ja-JP" altLang="en-US" sz="2200" b="1" spc="300">
                <a:solidFill>
                  <a:srgbClr val="FF6E26"/>
                </a:solidFill>
                <a:latin typeface="Hiragino Sans W7" panose="020B0400000000000000" pitchFamily="34" charset="-128"/>
                <a:ea typeface="Hiragino Sans W7" panose="020B0400000000000000" pitchFamily="34" charset="-128"/>
              </a:rPr>
              <a:t>店舗情報一覧</a:t>
            </a:r>
            <a:endParaRPr kumimoji="0"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2" name="直線コネクタ 1">
            <a:extLst>
              <a:ext uri="{FF2B5EF4-FFF2-40B4-BE49-F238E27FC236}">
                <a16:creationId xmlns:a16="http://schemas.microsoft.com/office/drawing/2014/main" id="{C607C595-FD71-12F9-CF4A-45E96CDB1100}"/>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2" name="角丸四角形 11">
            <a:extLst>
              <a:ext uri="{FF2B5EF4-FFF2-40B4-BE49-F238E27FC236}">
                <a16:creationId xmlns:a16="http://schemas.microsoft.com/office/drawing/2014/main" id="{5655A35C-771F-7D0D-EBAA-AE767C130C6E}"/>
              </a:ext>
            </a:extLst>
          </p:cNvPr>
          <p:cNvSpPr/>
          <p:nvPr/>
        </p:nvSpPr>
        <p:spPr>
          <a:xfrm>
            <a:off x="6969760" y="5835788"/>
            <a:ext cx="3577102" cy="492351"/>
          </a:xfrm>
          <a:prstGeom prst="roundRect">
            <a:avLst>
              <a:gd name="adj" fmla="val 50000"/>
            </a:avLst>
          </a:prstGeom>
          <a:solidFill>
            <a:srgbClr val="FF6E26"/>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b="1" u="sng" spc="600">
                <a:solidFill>
                  <a:schemeClr val="bg1"/>
                </a:solidFill>
                <a:latin typeface="Hiragino Sans W6" panose="020B0400000000000000" pitchFamily="34" charset="-128"/>
                <a:ea typeface="Hiragino Sans W6" panose="020B0400000000000000" pitchFamily="34" charset="-128"/>
                <a:hlinkClick r:id="rId7">
                  <a:extLst>
                    <a:ext uri="{A12FA001-AC4F-418D-AE19-62706E023703}">
                      <ahyp:hlinkClr xmlns:ahyp="http://schemas.microsoft.com/office/drawing/2018/hyperlinkcolor" val="tx"/>
                    </a:ext>
                  </a:extLst>
                </a:hlinkClick>
              </a:rPr>
              <a:t>施設情報の一覧はコチラ</a:t>
            </a:r>
            <a:r>
              <a:rPr lang="en-US" altLang="ja-JP" sz="1200" b="1" u="sng" spc="600" dirty="0">
                <a:solidFill>
                  <a:schemeClr val="bg1"/>
                </a:solidFill>
                <a:latin typeface="Hiragino Sans W6" panose="020B0400000000000000" pitchFamily="34" charset="-128"/>
                <a:ea typeface="Hiragino Sans W6" panose="020B0400000000000000" pitchFamily="34" charset="-128"/>
                <a:hlinkClick r:id="rId7">
                  <a:extLst>
                    <a:ext uri="{A12FA001-AC4F-418D-AE19-62706E023703}">
                      <ahyp:hlinkClr xmlns:ahyp="http://schemas.microsoft.com/office/drawing/2018/hyperlinkcolor" val="tx"/>
                    </a:ext>
                  </a:extLst>
                </a:hlinkClick>
              </a:rPr>
              <a:t> 〉</a:t>
            </a:r>
            <a:endParaRPr kumimoji="1" lang="ja-JP" altLang="en-US" sz="1200" b="1" u="sng" spc="600" dirty="0">
              <a:solidFill>
                <a:schemeClr val="bg1"/>
              </a:solidFill>
              <a:latin typeface="Hiragino Sans W6" panose="020B0400000000000000" pitchFamily="34" charset="-128"/>
              <a:ea typeface="Hiragino Sans W6" panose="020B0400000000000000" pitchFamily="34" charset="-128"/>
            </a:endParaRPr>
          </a:p>
        </p:txBody>
      </p:sp>
      <p:pic>
        <p:nvPicPr>
          <p:cNvPr id="13" name="図 12">
            <a:extLst>
              <a:ext uri="{FF2B5EF4-FFF2-40B4-BE49-F238E27FC236}">
                <a16:creationId xmlns:a16="http://schemas.microsoft.com/office/drawing/2014/main" id="{6443198B-60F2-971B-43EE-4C4613A90267}"/>
              </a:ext>
            </a:extLst>
          </p:cNvPr>
          <p:cNvPicPr>
            <a:picLocks noChangeAspect="1"/>
          </p:cNvPicPr>
          <p:nvPr/>
        </p:nvPicPr>
        <p:blipFill>
          <a:blip r:embed="rId8"/>
          <a:srcRect b="27011"/>
          <a:stretch/>
        </p:blipFill>
        <p:spPr>
          <a:xfrm>
            <a:off x="1140526" y="786258"/>
            <a:ext cx="9406335" cy="5015962"/>
          </a:xfrm>
          <a:prstGeom prst="flowChartDocumen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テキスト ボックス 14">
            <a:extLst>
              <a:ext uri="{FF2B5EF4-FFF2-40B4-BE49-F238E27FC236}">
                <a16:creationId xmlns:a16="http://schemas.microsoft.com/office/drawing/2014/main" id="{928C9BE4-286C-8FE7-0205-82ACD077C434}"/>
              </a:ext>
            </a:extLst>
          </p:cNvPr>
          <p:cNvSpPr txBox="1"/>
          <p:nvPr/>
        </p:nvSpPr>
        <p:spPr>
          <a:xfrm>
            <a:off x="6746241" y="5330189"/>
            <a:ext cx="4128814" cy="46935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u="none" strike="noStrike" kern="1200" cap="none" normalizeH="0" baseline="0" noProof="0">
                <a:ln>
                  <a:noFill/>
                </a:ln>
                <a:solidFill>
                  <a:prstClr val="black">
                    <a:lumMod val="85000"/>
                    <a:lumOff val="15000"/>
                  </a:prstClr>
                </a:solidFill>
                <a:effectLst/>
                <a:uLnTx/>
                <a:uFillTx/>
                <a:latin typeface="Hiragino Sans W5" panose="020B0400000000000000" pitchFamily="34" charset="-128"/>
                <a:ea typeface="Hiragino Sans W5" panose="020B0400000000000000" pitchFamily="34" charset="-128"/>
              </a:rPr>
              <a:t>全ての店舗情報はスプレッドシートよりご確認いただけます</a:t>
            </a:r>
            <a:endParaRPr kumimoji="1" lang="en-US" altLang="ja-JP" sz="1050" u="none" strike="noStrike" kern="1200" cap="none" normalizeH="0" baseline="0" noProof="0" dirty="0">
              <a:ln>
                <a:noFill/>
              </a:ln>
              <a:solidFill>
                <a:prstClr val="black">
                  <a:lumMod val="85000"/>
                  <a:lumOff val="15000"/>
                </a:prstClr>
              </a:solidFill>
              <a:effectLst/>
              <a:uLnTx/>
              <a:uFillTx/>
              <a:latin typeface="Hiragino Sans W5" panose="020B0400000000000000" pitchFamily="34" charset="-128"/>
              <a:ea typeface="Hiragino Sans W5"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a:solidFill>
                  <a:srgbClr val="FF6E26"/>
                </a:solidFill>
                <a:latin typeface="Hiragino Sans W5" panose="020B0400000000000000" pitchFamily="34" charset="-128"/>
                <a:ea typeface="Hiragino Sans W5" panose="020B0400000000000000" pitchFamily="34" charset="-128"/>
              </a:rPr>
              <a:t>▼</a:t>
            </a:r>
            <a:endParaRPr kumimoji="1" lang="ja-JP" altLang="en-US" sz="1050" b="1" u="none" strike="noStrike" kern="1200" cap="none"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sp>
        <p:nvSpPr>
          <p:cNvPr id="3" name="スライド番号プレースホルダ 3">
            <a:extLst>
              <a:ext uri="{FF2B5EF4-FFF2-40B4-BE49-F238E27FC236}">
                <a16:creationId xmlns:a16="http://schemas.microsoft.com/office/drawing/2014/main" id="{0A240318-B26D-D9CA-747E-3E02398940E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15</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7AA40DB8-8405-AA2C-8B74-3F9D4C633884}"/>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149730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8" name="スライド番号プレースホルダ 3">
            <a:extLst>
              <a:ext uri="{FF2B5EF4-FFF2-40B4-BE49-F238E27FC236}">
                <a16:creationId xmlns:a16="http://schemas.microsoft.com/office/drawing/2014/main" id="{3E5EB617-A406-02D6-0C03-B312A3FD8F5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スライド番号プレースホルダ 3">
            <a:extLst>
              <a:ext uri="{FF2B5EF4-FFF2-40B4-BE49-F238E27FC236}">
                <a16:creationId xmlns:a16="http://schemas.microsoft.com/office/drawing/2014/main" id="{4B10E6E1-5E04-FF23-33DC-0EBA474B49C7}"/>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080E4F93-B594-1410-5836-ADAC4346244D}"/>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chemeClr val="bg1"/>
                </a:solidFill>
                <a:latin typeface="DIN Alternate" panose="020B0500000000000000" pitchFamily="34" charset="0"/>
                <a:ea typeface="Hiragino Sans W1" panose="020B0300000000000000" pitchFamily="34" charset="-128"/>
              </a:rPr>
              <a:t>　　　　　　　　 </a:t>
            </a:r>
            <a:r>
              <a:rPr lang="es-419" altLang="ja-JP" sz="1000" dirty="0">
                <a:solidFill>
                  <a:schemeClr val="bg1"/>
                </a:solidFill>
                <a:latin typeface="DIN Alternate" panose="020B0500000000000000" pitchFamily="34" charset="0"/>
                <a:ea typeface="Hiragino Sans W1" panose="020B0300000000000000" pitchFamily="34" charset="-128"/>
              </a:rPr>
              <a:t>April to June 2025</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18205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C3A43C9-7E03-B273-5EAD-58F713EEE06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4">
            <a:extLst>
              <a:ext uri="{FF2B5EF4-FFF2-40B4-BE49-F238E27FC236}">
                <a16:creationId xmlns:a16="http://schemas.microsoft.com/office/drawing/2014/main" id="{45B96B32-24D8-9A1F-7494-E36EDD3AB6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5177" y="1613273"/>
            <a:ext cx="5677103" cy="379234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51451" y="201885"/>
            <a:ext cx="1492716"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ポスター掲出</a:t>
            </a:r>
          </a:p>
        </p:txBody>
      </p:sp>
      <p:sp>
        <p:nvSpPr>
          <p:cNvPr id="17" name="テキスト ボックス 16">
            <a:extLst>
              <a:ext uri="{FF2B5EF4-FFF2-40B4-BE49-F238E27FC236}">
                <a16:creationId xmlns:a16="http://schemas.microsoft.com/office/drawing/2014/main" id="{6718E864-71AA-D2E2-2118-70B5B24C0C19}"/>
              </a:ext>
            </a:extLst>
          </p:cNvPr>
          <p:cNvSpPr txBox="1"/>
          <p:nvPr/>
        </p:nvSpPr>
        <p:spPr>
          <a:xfrm>
            <a:off x="984774" y="5241155"/>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ポスターはデータでの納品、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掲出時期や店舗の都合により、急遽掲出ができなくなる場合がございます。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0" name="テキスト ボックス 19">
            <a:extLst>
              <a:ext uri="{FF2B5EF4-FFF2-40B4-BE49-F238E27FC236}">
                <a16:creationId xmlns:a16="http://schemas.microsoft.com/office/drawing/2014/main" id="{B9B40913-795E-EA6C-DA59-9E16452E2FD9}"/>
              </a:ext>
            </a:extLst>
          </p:cNvPr>
          <p:cNvSpPr txBox="1"/>
          <p:nvPr/>
        </p:nvSpPr>
        <p:spPr>
          <a:xfrm>
            <a:off x="5228893" y="5624004"/>
            <a:ext cx="5753688" cy="584775"/>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65EA68A3-6416-1950-3368-8C953E3EB151}"/>
              </a:ext>
            </a:extLst>
          </p:cNvPr>
          <p:cNvSpPr txBox="1"/>
          <p:nvPr/>
        </p:nvSpPr>
        <p:spPr>
          <a:xfrm>
            <a:off x="4136848" y="5223751"/>
            <a:ext cx="1092045" cy="261610"/>
          </a:xfrm>
          <a:prstGeom prst="rect">
            <a:avLst/>
          </a:prstGeom>
          <a:noFill/>
        </p:spPr>
        <p:txBody>
          <a:bodyPr wrap="square" rtlCol="0">
            <a:spAutoFit/>
          </a:bodyPr>
          <a:lstStyle/>
          <a:p>
            <a:pPr algn="ct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イメージ</a:t>
            </a:r>
            <a:r>
              <a:rPr lang="en-US" altLang="ja-JP" sz="11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a:t>
            </a:r>
            <a:endParaRPr lang="ja-JP" altLang="en-US" sz="11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6" name="上矢印 15">
            <a:extLst>
              <a:ext uri="{FF2B5EF4-FFF2-40B4-BE49-F238E27FC236}">
                <a16:creationId xmlns:a16="http://schemas.microsoft.com/office/drawing/2014/main" id="{4F129701-EE81-1E50-2AA7-CCF1F14A89A9}"/>
              </a:ext>
            </a:extLst>
          </p:cNvPr>
          <p:cNvSpPr/>
          <p:nvPr/>
        </p:nvSpPr>
        <p:spPr>
          <a:xfrm rot="5400000">
            <a:off x="5948347" y="2271096"/>
            <a:ext cx="420866" cy="2307784"/>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Poster</a:t>
            </a:r>
          </a:p>
        </p:txBody>
      </p:sp>
      <p:sp>
        <p:nvSpPr>
          <p:cNvPr id="8" name="テキスト ボックス 7">
            <a:extLst>
              <a:ext uri="{FF2B5EF4-FFF2-40B4-BE49-F238E27FC236}">
                <a16:creationId xmlns:a16="http://schemas.microsoft.com/office/drawing/2014/main" id="{5B231A17-EE32-E82D-4D41-6519FC1957A3}"/>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喫煙所店舗の壁面にポスターを掲出します。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ユーザーの目線を集中させることで</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広告認知効果を高める最もシンプルな施策です。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店舗を指定して設置することができるため、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エリアを限定した展開も可能です。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pic>
        <p:nvPicPr>
          <p:cNvPr id="13" name="図 12" descr="抽象, スーツ が含まれている画像&#10;&#10;自動的に生成された説明">
            <a:extLst>
              <a:ext uri="{FF2B5EF4-FFF2-40B4-BE49-F238E27FC236}">
                <a16:creationId xmlns:a16="http://schemas.microsoft.com/office/drawing/2014/main" id="{17DC5FBF-EA08-B103-D912-E398B283D398}"/>
              </a:ext>
            </a:extLst>
          </p:cNvPr>
          <p:cNvPicPr>
            <a:picLocks noChangeAspect="1"/>
          </p:cNvPicPr>
          <p:nvPr/>
        </p:nvPicPr>
        <p:blipFill rotWithShape="1">
          <a:blip r:embed="rId4"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rcRect/>
          <a:stretch/>
        </p:blipFill>
        <p:spPr>
          <a:xfrm>
            <a:off x="9017486" y="3214555"/>
            <a:ext cx="650181" cy="1245686"/>
          </a:xfrm>
          <a:prstGeom prst="rect">
            <a:avLst/>
          </a:prstGeom>
        </p:spPr>
      </p:pic>
      <p:pic>
        <p:nvPicPr>
          <p:cNvPr id="22" name="図 21" descr="抽象 が含まれている画像&#10;&#10;自動的に生成された説明">
            <a:extLst>
              <a:ext uri="{FF2B5EF4-FFF2-40B4-BE49-F238E27FC236}">
                <a16:creationId xmlns:a16="http://schemas.microsoft.com/office/drawing/2014/main" id="{DCC2440A-4650-3687-7FF7-6F29742D932D}"/>
              </a:ext>
            </a:extLst>
          </p:cNvPr>
          <p:cNvPicPr>
            <a:picLocks noChangeAspect="1"/>
          </p:cNvPicPr>
          <p:nvPr/>
        </p:nvPicPr>
        <p:blipFill>
          <a:blip r:embed="rId5">
            <a:clrChange>
              <a:clrFrom>
                <a:srgbClr val="FFFFFF"/>
              </a:clrFrom>
              <a:clrTo>
                <a:srgbClr val="FFFFFF">
                  <a:alpha val="0"/>
                </a:srgbClr>
              </a:clrTo>
            </a:clrChange>
            <a:alphaModFix amt="70000"/>
          </a:blip>
          <a:stretch>
            <a:fillRect/>
          </a:stretch>
        </p:blipFill>
        <p:spPr>
          <a:xfrm>
            <a:off x="9520167" y="3020595"/>
            <a:ext cx="1084523" cy="2169043"/>
          </a:xfrm>
          <a:prstGeom prst="rect">
            <a:avLst/>
          </a:prstGeom>
        </p:spPr>
      </p:pic>
      <p:graphicFrame>
        <p:nvGraphicFramePr>
          <p:cNvPr id="6" name="表 5">
            <a:extLst>
              <a:ext uri="{FF2B5EF4-FFF2-40B4-BE49-F238E27FC236}">
                <a16:creationId xmlns:a16="http://schemas.microsoft.com/office/drawing/2014/main" id="{B0F9C577-DE81-FCAB-3432-C9D5A99371E7}"/>
              </a:ext>
            </a:extLst>
          </p:cNvPr>
          <p:cNvGraphicFramePr>
            <a:graphicFrameLocks noGrp="1"/>
          </p:cNvGraphicFramePr>
          <p:nvPr>
            <p:extLst>
              <p:ext uri="{D42A27DB-BD31-4B8C-83A1-F6EECF244321}">
                <p14:modId xmlns:p14="http://schemas.microsoft.com/office/powerpoint/2010/main" val="555326390"/>
              </p:ext>
            </p:extLst>
          </p:nvPr>
        </p:nvGraphicFramePr>
        <p:xfrm>
          <a:off x="1084979" y="3243581"/>
          <a:ext cx="2132944" cy="1270000"/>
        </p:xfrm>
        <a:graphic>
          <a:graphicData uri="http://schemas.openxmlformats.org/drawingml/2006/table">
            <a:tbl>
              <a:tblPr>
                <a:tableStyleId>{5C22544A-7EE6-4342-B048-85BDC9FD1C3A}</a:tableStyleId>
              </a:tblPr>
              <a:tblGrid>
                <a:gridCol w="860255">
                  <a:extLst>
                    <a:ext uri="{9D8B030D-6E8A-4147-A177-3AD203B41FA5}">
                      <a16:colId xmlns:a16="http://schemas.microsoft.com/office/drawing/2014/main" val="981460506"/>
                    </a:ext>
                  </a:extLst>
                </a:gridCol>
                <a:gridCol w="127268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サイズ</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 sz="1050" u="none" strike="noStrike" dirty="0">
                          <a:effectLst/>
                        </a:rPr>
                        <a:t>タテB2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 </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実施店舗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1</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店舗</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4980103"/>
                  </a:ext>
                </a:extLst>
              </a:tr>
              <a:tr h="254000">
                <a:tc>
                  <a:txBody>
                    <a:bodyPr/>
                    <a:lstStyle/>
                    <a:p>
                      <a:pPr algn="l" fontAlgn="ctr"/>
                      <a:r>
                        <a:rPr lang="ja-JP" altLang="en-US" sz="1050" u="none" strike="noStrike">
                          <a:effectLst/>
                        </a:rPr>
                        <a:t> 掲出枚数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1</a:t>
                      </a:r>
                      <a:r>
                        <a:rPr lang="ja-JP" altLang="en-US" sz="1050" u="none" strike="noStrike">
                          <a:effectLst/>
                        </a:rPr>
                        <a:t>枚</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4</a:t>
                      </a:r>
                      <a:r>
                        <a:rPr lang="ja-JP" altLang="en-US" sz="1050" u="none" strike="noStrike">
                          <a:effectLst/>
                        </a:rPr>
                        <a:t>週間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納品形態</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bl>
          </a:graphicData>
        </a:graphic>
      </p:graphicFrame>
      <p:sp>
        <p:nvSpPr>
          <p:cNvPr id="10" name="テキスト ボックス 9">
            <a:extLst>
              <a:ext uri="{FF2B5EF4-FFF2-40B4-BE49-F238E27FC236}">
                <a16:creationId xmlns:a16="http://schemas.microsoft.com/office/drawing/2014/main" id="{C0C9B780-9D5E-BA10-DBF2-B8787F182EC1}"/>
              </a:ext>
            </a:extLst>
          </p:cNvPr>
          <p:cNvSpPr txBox="1"/>
          <p:nvPr/>
        </p:nvSpPr>
        <p:spPr>
          <a:xfrm>
            <a:off x="979451" y="2978631"/>
            <a:ext cx="607859" cy="261610"/>
          </a:xfrm>
          <a:prstGeom prst="rect">
            <a:avLst/>
          </a:prstGeom>
          <a:noFill/>
        </p:spPr>
        <p:txBody>
          <a:bodyPr wrap="none" rtlCol="0">
            <a:spAutoFit/>
          </a:bodyPr>
          <a:lstStyle/>
          <a:p>
            <a:r>
              <a:rPr kumimoji="1" lang="ja-JP" altLang="en-US" sz="1050"/>
              <a:t>■仕様</a:t>
            </a:r>
          </a:p>
        </p:txBody>
      </p:sp>
      <p:sp>
        <p:nvSpPr>
          <p:cNvPr id="11" name="テキスト ボックス 10">
            <a:extLst>
              <a:ext uri="{FF2B5EF4-FFF2-40B4-BE49-F238E27FC236}">
                <a16:creationId xmlns:a16="http://schemas.microsoft.com/office/drawing/2014/main" id="{10716DF0-E59F-49A5-66F5-2178D8757140}"/>
              </a:ext>
            </a:extLst>
          </p:cNvPr>
          <p:cNvSpPr txBox="1"/>
          <p:nvPr/>
        </p:nvSpPr>
        <p:spPr>
          <a:xfrm>
            <a:off x="984774" y="5014138"/>
            <a:ext cx="857927" cy="253916"/>
          </a:xfrm>
          <a:prstGeom prst="rect">
            <a:avLst/>
          </a:prstGeom>
          <a:noFill/>
        </p:spPr>
        <p:txBody>
          <a:bodyPr wrap="none" rtlCol="0">
            <a:spAutoFit/>
          </a:bodyPr>
          <a:lstStyle/>
          <a:p>
            <a:r>
              <a:rPr kumimoji="1" lang="ja-JP" altLang="en-US" sz="1050"/>
              <a:t>■注意事項</a:t>
            </a:r>
          </a:p>
        </p:txBody>
      </p:sp>
      <p:sp>
        <p:nvSpPr>
          <p:cNvPr id="14" name="テキスト ボックス 13">
            <a:extLst>
              <a:ext uri="{FF2B5EF4-FFF2-40B4-BE49-F238E27FC236}">
                <a16:creationId xmlns:a16="http://schemas.microsoft.com/office/drawing/2014/main" id="{5C8C5FD0-24BE-9AC5-97F7-D6D26FB1B746}"/>
              </a:ext>
            </a:extLst>
          </p:cNvPr>
          <p:cNvSpPr txBox="1"/>
          <p:nvPr/>
        </p:nvSpPr>
        <p:spPr>
          <a:xfrm>
            <a:off x="1018302" y="4563652"/>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pic>
        <p:nvPicPr>
          <p:cNvPr id="1026" name="Picture 2">
            <a:extLst>
              <a:ext uri="{FF2B5EF4-FFF2-40B4-BE49-F238E27FC236}">
                <a16:creationId xmlns:a16="http://schemas.microsoft.com/office/drawing/2014/main" id="{149BE777-812B-3743-7247-FE299D31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25" b="98250" l="10000" r="90000">
                        <a14:foregroundMark x1="80750" y1="4250" x2="28250" y2="10000"/>
                        <a14:foregroundMark x1="28250" y1="10000" x2="21125" y2="9625"/>
                        <a14:foregroundMark x1="21125" y1="9625" x2="15500" y2="21125"/>
                        <a14:foregroundMark x1="15500" y1="21125" x2="18125" y2="85750"/>
                        <a14:foregroundMark x1="18125" y1="85750" x2="21750" y2="93250"/>
                        <a14:foregroundMark x1="21750" y1="93250" x2="35875" y2="95750"/>
                        <a14:foregroundMark x1="35875" y1="95750" x2="63375" y2="91500"/>
                        <a14:foregroundMark x1="63375" y1="91500" x2="80125" y2="94000"/>
                        <a14:foregroundMark x1="80125" y1="94000" x2="81000" y2="90500"/>
                        <a14:foregroundMark x1="19750" y1="96125" x2="33750" y2="97625"/>
                        <a14:foregroundMark x1="33750" y1="97625" x2="51500" y2="96250"/>
                        <a14:foregroundMark x1="51500" y1="96250" x2="72875" y2="98250"/>
                        <a14:foregroundMark x1="72875" y1="98250" x2="82375" y2="96250"/>
                        <a14:foregroundMark x1="15875" y1="3125" x2="23375" y2="3500"/>
                        <a14:foregroundMark x1="23375" y1="3500" x2="52375" y2="1500"/>
                        <a14:foregroundMark x1="52375" y1="1500" x2="79250" y2="2000"/>
                        <a14:foregroundMark x1="79250" y1="2000" x2="83500" y2="7625"/>
                        <a14:foregroundMark x1="83500" y1="7625" x2="83625" y2="8250"/>
                        <a14:foregroundMark x1="44125" y1="18625" x2="49625" y2="35250"/>
                        <a14:foregroundMark x1="49625" y1="35250" x2="51375" y2="50875"/>
                        <a14:foregroundMark x1="51375" y1="50875" x2="55000" y2="61375"/>
                        <a14:foregroundMark x1="55000" y1="61375" x2="55250" y2="61750"/>
                        <a14:foregroundMark x1="65750" y1="17875" x2="38250" y2="77000"/>
                        <a14:foregroundMark x1="83500" y1="96875" x2="83500" y2="96875"/>
                        <a14:foregroundMark x1="84000" y1="95000" x2="84000" y2="95000"/>
                        <a14:foregroundMark x1="84625" y1="94875" x2="84625" y2="94875"/>
                        <a14:foregroundMark x1="83625" y1="97125" x2="83625" y2="97125"/>
                        <a14:foregroundMark x1="16000" y1="95000" x2="16000" y2="95000"/>
                        <a14:foregroundMark x1="14875" y1="96875" x2="14875" y2="96875"/>
                        <a14:foregroundMark x1="16375" y1="95250" x2="16375" y2="95250"/>
                        <a14:foregroundMark x1="17875" y1="96375" x2="17875" y2="96375"/>
                        <a14:foregroundMark x1="16000" y1="95000" x2="16000" y2="95000"/>
                        <a14:foregroundMark x1="14250" y1="95500" x2="14250" y2="95500"/>
                        <a14:foregroundMark x1="24875" y1="3875" x2="48375" y2="1125"/>
                        <a14:foregroundMark x1="30000" y1="40000" x2="71000" y2="40500"/>
                        <a14:foregroundMark x1="69500" y1="15250" x2="75375" y2="63375"/>
                        <a14:foregroundMark x1="28250" y1="22875" x2="27000" y2="73750"/>
                        <a14:foregroundMark x1="27000" y1="73750" x2="27750" y2="79750"/>
                        <a14:foregroundMark x1="63125" y1="79750" x2="63125" y2="79750"/>
                        <a14:foregroundMark x1="49625" y1="83625" x2="49625" y2="83625"/>
                        <a14:foregroundMark x1="42875" y1="84375" x2="71750" y2="82750"/>
                        <a14:foregroundMark x1="64250" y1="58375" x2="56750" y2="75375"/>
                        <a14:foregroundMark x1="56750" y1="75375" x2="54500" y2="77750"/>
                      </a14:backgroundRemoval>
                    </a14:imgEffect>
                  </a14:imgLayer>
                </a14:imgProps>
              </a:ext>
              <a:ext uri="{28A0092B-C50C-407E-A947-70E740481C1C}">
                <a14:useLocalDpi xmlns:a14="http://schemas.microsoft.com/office/drawing/2010/main" val="0"/>
              </a:ext>
            </a:extLst>
          </a:blip>
          <a:srcRect/>
          <a:stretch>
            <a:fillRect/>
          </a:stretch>
        </p:blipFill>
        <p:spPr bwMode="auto">
          <a:xfrm>
            <a:off x="3088693" y="3091025"/>
            <a:ext cx="2051079" cy="2051079"/>
          </a:xfrm>
          <a:prstGeom prst="rect">
            <a:avLst/>
          </a:prstGeom>
          <a:noFill/>
          <a:extLst>
            <a:ext uri="{909E8E84-426E-40DD-AFC4-6F175D3DCCD1}">
              <a14:hiddenFill xmlns:a14="http://schemas.microsoft.com/office/drawing/2010/main">
                <a:solidFill>
                  <a:srgbClr val="FFFFFF"/>
                </a:solidFill>
              </a14:hiddenFill>
            </a:ext>
          </a:extLst>
        </p:spPr>
      </p:pic>
      <p:sp>
        <p:nvSpPr>
          <p:cNvPr id="12" name="スライド番号プレースホルダ 3">
            <a:extLst>
              <a:ext uri="{FF2B5EF4-FFF2-40B4-BE49-F238E27FC236}">
                <a16:creationId xmlns:a16="http://schemas.microsoft.com/office/drawing/2014/main" id="{ED394553-38BB-676A-A451-1472DAFB88E3}"/>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17</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8F979AAF-7AC3-90AC-4D0B-A09D7079D03D}"/>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756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53CBCAA-1558-3AE2-C051-9676C7A431D0}"/>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屋内, 天井, テーブル, 大きい が含まれている画像&#10;&#10;自動的に生成された説明">
            <a:extLst>
              <a:ext uri="{FF2B5EF4-FFF2-40B4-BE49-F238E27FC236}">
                <a16:creationId xmlns:a16="http://schemas.microsoft.com/office/drawing/2014/main" id="{CB4CEEFC-3646-8567-DEDB-12C796C4A244}"/>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5038982" y="1797230"/>
            <a:ext cx="4575498" cy="3346038"/>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167031" y="201885"/>
            <a:ext cx="1685077"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タッチ</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&amp;</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トライ</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67435"/>
          </a:xfrm>
          <a:prstGeom prst="rect">
            <a:avLst/>
          </a:prstGeom>
        </p:spPr>
        <p:txBody>
          <a:bodyPr wrap="square">
            <a:spAutoFit/>
          </a:bodyPr>
          <a:lstStyle/>
          <a:p>
            <a:pPr>
              <a:lnSpc>
                <a:spcPts val="9500"/>
              </a:lnSpc>
            </a:pPr>
            <a:r>
              <a:rPr lang="en-US" altLang="ja-JP" sz="5400" b="1" spc="200" dirty="0" err="1">
                <a:ln w="19050">
                  <a:solidFill>
                    <a:srgbClr val="FF6E26"/>
                  </a:solidFill>
                </a:ln>
                <a:solidFill>
                  <a:schemeClr val="bg1"/>
                </a:solidFill>
                <a:latin typeface="DIN Alternate" panose="020B0500000000000000" pitchFamily="34" charset="0"/>
                <a:ea typeface="Hiragino Sans W6" panose="020B0400000000000000" pitchFamily="34" charset="-128"/>
              </a:rPr>
              <a:t>Touch&amp;Try</a:t>
            </a:r>
            <a:endPar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endParaRPr>
          </a:p>
        </p:txBody>
      </p:sp>
      <p:pic>
        <p:nvPicPr>
          <p:cNvPr id="5" name="図 4" descr="カウンターの上のパンフレットの束&#10;&#10;自動的に生成された説明">
            <a:extLst>
              <a:ext uri="{FF2B5EF4-FFF2-40B4-BE49-F238E27FC236}">
                <a16:creationId xmlns:a16="http://schemas.microsoft.com/office/drawing/2014/main" id="{6EA60814-0366-2430-B10F-4076A494150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32598" y="2863888"/>
            <a:ext cx="1922624" cy="1278440"/>
          </a:xfrm>
          <a:prstGeom prst="rect">
            <a:avLst/>
          </a:prstGeom>
          <a:ln>
            <a:noFill/>
          </a:ln>
          <a:effectLst>
            <a:outerShdw blurRad="292100" dist="139700" dir="2700000" algn="tl" rotWithShape="0">
              <a:srgbClr val="333333">
                <a:alpha val="65000"/>
              </a:srgbClr>
            </a:outerShdw>
          </a:effectLst>
        </p:spPr>
      </p:pic>
      <p:sp>
        <p:nvSpPr>
          <p:cNvPr id="8" name="テキスト ボックス 7">
            <a:extLst>
              <a:ext uri="{FF2B5EF4-FFF2-40B4-BE49-F238E27FC236}">
                <a16:creationId xmlns:a16="http://schemas.microsoft.com/office/drawing/2014/main" id="{52B8959D-D235-2F23-B01E-C71301CDFEC9}"/>
              </a:ext>
            </a:extLst>
          </p:cNvPr>
          <p:cNvSpPr txBox="1"/>
          <p:nvPr/>
        </p:nvSpPr>
        <p:spPr>
          <a:xfrm>
            <a:off x="4603932" y="5560077"/>
            <a:ext cx="6376778" cy="754053"/>
          </a:xfrm>
          <a:prstGeom prst="rect">
            <a:avLst/>
          </a:prstGeom>
          <a:noFill/>
        </p:spPr>
        <p:txBody>
          <a:bodyPr wrap="square" rtlCol="0">
            <a:spAutoFit/>
          </a:bodyPr>
          <a:lstStyle/>
          <a:p>
            <a:pPr algn="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価格　</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 </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1,000,000</a:t>
            </a:r>
            <a:r>
              <a:rPr lang="ja-JP" altLang="en-US" sz="2000" b="1" u="sng">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円</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2000" b="1" u="sng"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20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a:p>
            <a:pPr algn="r"/>
            <a:r>
              <a:rPr lang="en-US" altLang="ja-JP" sz="1100" b="1"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ja-JP" altLang="en-US" sz="1100" b="1">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商材により応相談となります。</a:t>
            </a:r>
          </a:p>
        </p:txBody>
      </p:sp>
      <p:sp>
        <p:nvSpPr>
          <p:cNvPr id="27" name="円/楕円 26">
            <a:extLst>
              <a:ext uri="{FF2B5EF4-FFF2-40B4-BE49-F238E27FC236}">
                <a16:creationId xmlns:a16="http://schemas.microsoft.com/office/drawing/2014/main" id="{C6CD74AF-6880-7451-A019-C61DB0A28844}"/>
              </a:ext>
            </a:extLst>
          </p:cNvPr>
          <p:cNvSpPr>
            <a:spLocks noChangeAspect="1"/>
          </p:cNvSpPr>
          <p:nvPr/>
        </p:nvSpPr>
        <p:spPr>
          <a:xfrm>
            <a:off x="7792321" y="3064542"/>
            <a:ext cx="881694" cy="877135"/>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6" name="上矢印 15">
            <a:extLst>
              <a:ext uri="{FF2B5EF4-FFF2-40B4-BE49-F238E27FC236}">
                <a16:creationId xmlns:a16="http://schemas.microsoft.com/office/drawing/2014/main" id="{4F129701-EE81-1E50-2AA7-CCF1F14A89A9}"/>
              </a:ext>
            </a:extLst>
          </p:cNvPr>
          <p:cNvSpPr/>
          <p:nvPr/>
        </p:nvSpPr>
        <p:spPr>
          <a:xfrm rot="16200000">
            <a:off x="8790956" y="3326463"/>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3" name="図 12" descr="抽象 が含まれている画像&#10;&#10;自動的に生成された説明">
            <a:extLst>
              <a:ext uri="{FF2B5EF4-FFF2-40B4-BE49-F238E27FC236}">
                <a16:creationId xmlns:a16="http://schemas.microsoft.com/office/drawing/2014/main" id="{44C48B4C-C45B-8E79-1B69-C97042DED096}"/>
              </a:ext>
            </a:extLst>
          </p:cNvPr>
          <p:cNvPicPr>
            <a:picLocks noChangeAspect="1"/>
          </p:cNvPicPr>
          <p:nvPr/>
        </p:nvPicPr>
        <p:blipFill>
          <a:blip r:embed="rId6"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566634" y="3045801"/>
            <a:ext cx="819136" cy="1638271"/>
          </a:xfrm>
          <a:prstGeom prst="rect">
            <a:avLst/>
          </a:prstGeom>
        </p:spPr>
      </p:pic>
      <p:sp>
        <p:nvSpPr>
          <p:cNvPr id="2" name="テキスト ボックス 1">
            <a:extLst>
              <a:ext uri="{FF2B5EF4-FFF2-40B4-BE49-F238E27FC236}">
                <a16:creationId xmlns:a16="http://schemas.microsoft.com/office/drawing/2014/main" id="{B41DA917-FA03-C81A-E284-2AE2FA47867C}"/>
              </a:ext>
            </a:extLst>
          </p:cNvPr>
          <p:cNvSpPr txBox="1"/>
          <p:nvPr/>
        </p:nvSpPr>
        <p:spPr>
          <a:xfrm>
            <a:off x="984774" y="5167947"/>
            <a:ext cx="4779922" cy="132343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配布用カードはデータでの納品、もしくは現物納品のいずれでも対応可能ですが、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データ納品の場合、別途印刷費が発生いたします。</a:t>
            </a: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実施時期や店舗の都合により、急遽実施ができなくなる場合がございます。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その際はご指定条件に合った代替店舗を再度し、</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その店舗での実施へ切り替えさせていただきます。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商品テスター・配布カードと合わせて、ポップの設置も可能です。（現物納品）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14" name="テキスト ボックス 13">
            <a:extLst>
              <a:ext uri="{FF2B5EF4-FFF2-40B4-BE49-F238E27FC236}">
                <a16:creationId xmlns:a16="http://schemas.microsoft.com/office/drawing/2014/main" id="{EB386321-54C5-1D34-A621-E1B0958DB37F}"/>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喫煙所店舗に商品のテスターと配布用のカードを</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商品の認知から興味・関心、商品体験、さらには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購入までの行動ステップを一度に完結できる</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特別なプロモーション施策です。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graphicFrame>
        <p:nvGraphicFramePr>
          <p:cNvPr id="17" name="表 16">
            <a:extLst>
              <a:ext uri="{FF2B5EF4-FFF2-40B4-BE49-F238E27FC236}">
                <a16:creationId xmlns:a16="http://schemas.microsoft.com/office/drawing/2014/main" id="{5EC6E10E-DB42-C698-EAAB-16574293EE01}"/>
              </a:ext>
            </a:extLst>
          </p:cNvPr>
          <p:cNvGraphicFramePr>
            <a:graphicFrameLocks noGrp="1"/>
          </p:cNvGraphicFramePr>
          <p:nvPr>
            <p:extLst>
              <p:ext uri="{D42A27DB-BD31-4B8C-83A1-F6EECF244321}">
                <p14:modId xmlns:p14="http://schemas.microsoft.com/office/powerpoint/2010/main" val="1603273846"/>
              </p:ext>
            </p:extLst>
          </p:nvPr>
        </p:nvGraphicFramePr>
        <p:xfrm>
          <a:off x="1084979" y="3041486"/>
          <a:ext cx="3518954" cy="1524000"/>
        </p:xfrm>
        <a:graphic>
          <a:graphicData uri="http://schemas.openxmlformats.org/drawingml/2006/table">
            <a:tbl>
              <a:tblPr>
                <a:tableStyleId>{5C22544A-7EE6-4342-B048-85BDC9FD1C3A}</a:tableStyleId>
              </a:tblPr>
              <a:tblGrid>
                <a:gridCol w="1020045">
                  <a:extLst>
                    <a:ext uri="{9D8B030D-6E8A-4147-A177-3AD203B41FA5}">
                      <a16:colId xmlns:a16="http://schemas.microsoft.com/office/drawing/2014/main" val="981460506"/>
                    </a:ext>
                  </a:extLst>
                </a:gridCol>
                <a:gridCol w="2498909">
                  <a:extLst>
                    <a:ext uri="{9D8B030D-6E8A-4147-A177-3AD203B41FA5}">
                      <a16:colId xmlns:a16="http://schemas.microsoft.com/office/drawing/2014/main" val="2531197863"/>
                    </a:ext>
                  </a:extLst>
                </a:gridCol>
              </a:tblGrid>
              <a:tr h="254000">
                <a:tc>
                  <a:txBody>
                    <a:bodyPr/>
                    <a:lstStyle/>
                    <a:p>
                      <a:pPr algn="l" fontAlgn="ctr"/>
                      <a:r>
                        <a:rPr lang="ja-JP" altLang="en-US" sz="1050" u="none" strike="noStrike">
                          <a:effectLst/>
                        </a:rPr>
                        <a:t> 設置個数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別途協議</a:t>
                      </a:r>
                      <a:endParaRPr lang="en" sz="105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0359923"/>
                  </a:ext>
                </a:extLst>
              </a:tr>
              <a:tr h="254000">
                <a:tc>
                  <a:txBody>
                    <a:bodyPr/>
                    <a:lstStyle/>
                    <a:p>
                      <a:pPr algn="l" fontAlgn="ctr"/>
                      <a:r>
                        <a:rPr lang="ja-JP" altLang="en-US" sz="1050" u="none" strike="noStrike">
                          <a:effectLst/>
                        </a:rPr>
                        <a:t> 実施店舗</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20</a:t>
                      </a:r>
                      <a:r>
                        <a:rPr lang="ja-JP" altLang="en-US" sz="1050" u="none" strike="noStrike">
                          <a:effectLst/>
                        </a:rPr>
                        <a:t>店舗　</a:t>
                      </a:r>
                      <a:r>
                        <a:rPr lang="en-US" altLang="ja-JP" sz="1050" u="none" strike="noStrike" dirty="0">
                          <a:effectLst/>
                        </a:rPr>
                        <a:t>※</a:t>
                      </a:r>
                      <a:r>
                        <a:rPr lang="ja-JP" altLang="en-US" sz="1050" u="none" strike="noStrike">
                          <a:effectLst/>
                        </a:rPr>
                        <a:t>商材により変動いたします</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6406805"/>
                  </a:ext>
                </a:extLst>
              </a:tr>
              <a:tr h="254000">
                <a:tc>
                  <a:txBody>
                    <a:bodyPr/>
                    <a:lstStyle/>
                    <a:p>
                      <a:pPr algn="l" fontAlgn="ctr"/>
                      <a:r>
                        <a:rPr lang="ja-JP" altLang="en-US" sz="1050" u="none" strike="noStrike">
                          <a:effectLst/>
                        </a:rPr>
                        <a:t> 期間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u="none" strike="noStrike">
                          <a:effectLst/>
                        </a:rPr>
                        <a:t> </a:t>
                      </a:r>
                      <a:r>
                        <a:rPr lang="en-US" altLang="ja-JP" sz="1050" u="none" strike="noStrike" dirty="0">
                          <a:effectLst/>
                        </a:rPr>
                        <a:t>2</a:t>
                      </a:r>
                      <a:r>
                        <a:rPr lang="ja-JP" altLang="en-US" sz="1050" u="none" strike="noStrike">
                          <a:effectLst/>
                        </a:rPr>
                        <a:t>週間</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1050" u="none" strike="noStrike">
                          <a:effectLst/>
                        </a:rPr>
                        <a:t> 設置カード枚数</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US" altLang="ja-JP" sz="1050" b="0" i="0" u="none" strike="noStrike" dirty="0">
                          <a:solidFill>
                            <a:srgbClr val="000000"/>
                          </a:solidFill>
                          <a:effectLst/>
                          <a:latin typeface="游ゴシック" panose="020B0400000000000000" pitchFamily="34" charset="-128"/>
                          <a:ea typeface="游ゴシック" panose="020B0400000000000000" pitchFamily="34" charset="-128"/>
                        </a:rPr>
                        <a:t>2000</a:t>
                      </a: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カードサイズ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a:t>
                      </a:r>
                      <a:r>
                        <a:rPr lang="en" altLang="ja-JP" sz="1050" b="0" i="0" u="none" strike="noStrike" dirty="0">
                          <a:solidFill>
                            <a:srgbClr val="000000"/>
                          </a:solidFill>
                          <a:effectLst/>
                          <a:latin typeface="游ゴシック" panose="020B0400000000000000" pitchFamily="34" charset="-128"/>
                          <a:ea typeface="+mn-ea"/>
                        </a:rPr>
                        <a:t>55×91mm</a:t>
                      </a:r>
                      <a:endParaRPr lang="ja-JP" altLang="en-US" sz="105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カード納品形態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1050" b="0" i="0" u="none" strike="noStrike">
                          <a:solidFill>
                            <a:srgbClr val="000000"/>
                          </a:solidFill>
                          <a:effectLst/>
                          <a:latin typeface="游ゴシック" panose="020B0400000000000000" pitchFamily="34" charset="-128"/>
                          <a:ea typeface="游ゴシック" panose="020B0400000000000000" pitchFamily="34" charset="-128"/>
                        </a:rPr>
                        <a:t> 原則現物納品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446048"/>
                  </a:ext>
                </a:extLst>
              </a:tr>
            </a:tbl>
          </a:graphicData>
        </a:graphic>
      </p:graphicFrame>
      <p:sp>
        <p:nvSpPr>
          <p:cNvPr id="19" name="テキスト ボックス 18">
            <a:extLst>
              <a:ext uri="{FF2B5EF4-FFF2-40B4-BE49-F238E27FC236}">
                <a16:creationId xmlns:a16="http://schemas.microsoft.com/office/drawing/2014/main" id="{25E664BC-7C21-2491-9795-79A036F89846}"/>
              </a:ext>
            </a:extLst>
          </p:cNvPr>
          <p:cNvSpPr txBox="1"/>
          <p:nvPr/>
        </p:nvSpPr>
        <p:spPr>
          <a:xfrm>
            <a:off x="979451" y="2776536"/>
            <a:ext cx="607859" cy="261610"/>
          </a:xfrm>
          <a:prstGeom prst="rect">
            <a:avLst/>
          </a:prstGeom>
          <a:noFill/>
        </p:spPr>
        <p:txBody>
          <a:bodyPr wrap="none" rtlCol="0">
            <a:spAutoFit/>
          </a:bodyPr>
          <a:lstStyle/>
          <a:p>
            <a:r>
              <a:rPr kumimoji="1" lang="ja-JP" altLang="en-US" sz="1050"/>
              <a:t>■仕様</a:t>
            </a:r>
          </a:p>
        </p:txBody>
      </p:sp>
      <p:sp>
        <p:nvSpPr>
          <p:cNvPr id="20" name="テキスト ボックス 19">
            <a:extLst>
              <a:ext uri="{FF2B5EF4-FFF2-40B4-BE49-F238E27FC236}">
                <a16:creationId xmlns:a16="http://schemas.microsoft.com/office/drawing/2014/main" id="{E8940AF5-755C-E7C5-3745-24C7097FAD7C}"/>
              </a:ext>
            </a:extLst>
          </p:cNvPr>
          <p:cNvSpPr txBox="1"/>
          <p:nvPr/>
        </p:nvSpPr>
        <p:spPr>
          <a:xfrm>
            <a:off x="984774" y="4961250"/>
            <a:ext cx="857927" cy="253916"/>
          </a:xfrm>
          <a:prstGeom prst="rect">
            <a:avLst/>
          </a:prstGeom>
          <a:noFill/>
        </p:spPr>
        <p:txBody>
          <a:bodyPr wrap="none" rtlCol="0">
            <a:spAutoFit/>
          </a:bodyPr>
          <a:lstStyle/>
          <a:p>
            <a:r>
              <a:rPr kumimoji="1" lang="ja-JP" altLang="en-US" sz="1050"/>
              <a:t>■注意事項</a:t>
            </a:r>
          </a:p>
        </p:txBody>
      </p:sp>
      <p:sp>
        <p:nvSpPr>
          <p:cNvPr id="21" name="テキスト ボックス 20">
            <a:extLst>
              <a:ext uri="{FF2B5EF4-FFF2-40B4-BE49-F238E27FC236}">
                <a16:creationId xmlns:a16="http://schemas.microsoft.com/office/drawing/2014/main" id="{3ACCFED4-6C5F-87A4-109A-44A677E57258}"/>
              </a:ext>
            </a:extLst>
          </p:cNvPr>
          <p:cNvSpPr txBox="1"/>
          <p:nvPr/>
        </p:nvSpPr>
        <p:spPr>
          <a:xfrm>
            <a:off x="1018302" y="4590718"/>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6" name="スライド番号プレースホルダ 3">
            <a:extLst>
              <a:ext uri="{FF2B5EF4-FFF2-40B4-BE49-F238E27FC236}">
                <a16:creationId xmlns:a16="http://schemas.microsoft.com/office/drawing/2014/main" id="{D85F2B98-D094-5243-1865-D6BEE76A8A12}"/>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18</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C2BEE123-9510-1007-D3DB-DD72E00EF997}"/>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14745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EA776D-0621-6B26-1AA9-6A8A8FDEB19F}"/>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屋内, 天井, テーブル, 大きい が含まれている画像&#10;&#10;自動的に生成された説明">
            <a:extLst>
              <a:ext uri="{FF2B5EF4-FFF2-40B4-BE49-F238E27FC236}">
                <a16:creationId xmlns:a16="http://schemas.microsoft.com/office/drawing/2014/main" id="{E9DE3508-68CD-AFBB-BCCA-521D4BE520BB}"/>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916"/>
                    </a14:imgEffect>
                    <a14:imgEffect>
                      <a14:saturation sat="45000"/>
                    </a14:imgEffect>
                  </a14:imgLayer>
                </a14:imgProps>
              </a:ext>
              <a:ext uri="{28A0092B-C50C-407E-A947-70E740481C1C}">
                <a14:useLocalDpi xmlns:a14="http://schemas.microsoft.com/office/drawing/2010/main"/>
              </a:ext>
            </a:extLst>
          </a:blip>
          <a:stretch>
            <a:fillRect/>
          </a:stretch>
        </p:blipFill>
        <p:spPr>
          <a:xfrm>
            <a:off x="4870749" y="1498732"/>
            <a:ext cx="4014810" cy="2936010"/>
          </a:xfrm>
          <a:prstGeom prst="rect">
            <a:avLst/>
          </a:prstGeom>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7764" y="201885"/>
            <a:ext cx="1928734"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設置サンプリング</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619027"/>
            <a:ext cx="3916231" cy="1175065"/>
          </a:xfrm>
          <a:prstGeom prst="rect">
            <a:avLst/>
          </a:prstGeom>
        </p:spPr>
        <p:txBody>
          <a:bodyPr wrap="square">
            <a:spAutoFit/>
          </a:bodyPr>
          <a:lstStyle/>
          <a:p>
            <a:pPr>
              <a:lnSpc>
                <a:spcPts val="9500"/>
              </a:lnSpc>
            </a:pPr>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Sampling</a:t>
            </a:r>
          </a:p>
        </p:txBody>
      </p:sp>
      <p:graphicFrame>
        <p:nvGraphicFramePr>
          <p:cNvPr id="9" name="表 8">
            <a:extLst>
              <a:ext uri="{FF2B5EF4-FFF2-40B4-BE49-F238E27FC236}">
                <a16:creationId xmlns:a16="http://schemas.microsoft.com/office/drawing/2014/main" id="{09675AB7-E875-1D4A-9653-3065AD83BBC4}"/>
              </a:ext>
            </a:extLst>
          </p:cNvPr>
          <p:cNvGraphicFramePr>
            <a:graphicFrameLocks noGrp="1"/>
          </p:cNvGraphicFramePr>
          <p:nvPr>
            <p:extLst>
              <p:ext uri="{D42A27DB-BD31-4B8C-83A1-F6EECF244321}">
                <p14:modId xmlns:p14="http://schemas.microsoft.com/office/powerpoint/2010/main" val="28313126"/>
              </p:ext>
            </p:extLst>
          </p:nvPr>
        </p:nvGraphicFramePr>
        <p:xfrm>
          <a:off x="1148920" y="4801232"/>
          <a:ext cx="9743988" cy="1435911"/>
        </p:xfrm>
        <a:graphic>
          <a:graphicData uri="http://schemas.openxmlformats.org/drawingml/2006/table">
            <a:tbl>
              <a:tblPr firstRow="1" bandRow="1">
                <a:tableStyleId>{5C22544A-7EE6-4342-B048-85BDC9FD1C3A}</a:tableStyleId>
              </a:tblPr>
              <a:tblGrid>
                <a:gridCol w="1623998">
                  <a:extLst>
                    <a:ext uri="{9D8B030D-6E8A-4147-A177-3AD203B41FA5}">
                      <a16:colId xmlns:a16="http://schemas.microsoft.com/office/drawing/2014/main" val="2433599681"/>
                    </a:ext>
                  </a:extLst>
                </a:gridCol>
                <a:gridCol w="1623998">
                  <a:extLst>
                    <a:ext uri="{9D8B030D-6E8A-4147-A177-3AD203B41FA5}">
                      <a16:colId xmlns:a16="http://schemas.microsoft.com/office/drawing/2014/main" val="457019145"/>
                    </a:ext>
                  </a:extLst>
                </a:gridCol>
                <a:gridCol w="1623998">
                  <a:extLst>
                    <a:ext uri="{9D8B030D-6E8A-4147-A177-3AD203B41FA5}">
                      <a16:colId xmlns:a16="http://schemas.microsoft.com/office/drawing/2014/main" val="425097484"/>
                    </a:ext>
                  </a:extLst>
                </a:gridCol>
                <a:gridCol w="1623998">
                  <a:extLst>
                    <a:ext uri="{9D8B030D-6E8A-4147-A177-3AD203B41FA5}">
                      <a16:colId xmlns:a16="http://schemas.microsoft.com/office/drawing/2014/main" val="784168710"/>
                    </a:ext>
                  </a:extLst>
                </a:gridCol>
                <a:gridCol w="1623998">
                  <a:extLst>
                    <a:ext uri="{9D8B030D-6E8A-4147-A177-3AD203B41FA5}">
                      <a16:colId xmlns:a16="http://schemas.microsoft.com/office/drawing/2014/main" val="2654506607"/>
                    </a:ext>
                  </a:extLst>
                </a:gridCol>
                <a:gridCol w="1623998">
                  <a:extLst>
                    <a:ext uri="{9D8B030D-6E8A-4147-A177-3AD203B41FA5}">
                      <a16:colId xmlns:a16="http://schemas.microsoft.com/office/drawing/2014/main" val="452867704"/>
                    </a:ext>
                  </a:extLst>
                </a:gridCol>
              </a:tblGrid>
              <a:tr h="478637">
                <a:tc>
                  <a:txBody>
                    <a:bodyPr/>
                    <a:lstStyle/>
                    <a:p>
                      <a:pPr algn="ctr"/>
                      <a:r>
                        <a:rPr kumimoji="1" lang="ja-JP" altLang="en-US" sz="1400" b="0" i="0">
                          <a:latin typeface="Hiragino Sans W5" panose="020B0400000000000000" pitchFamily="34" charset="-128"/>
                          <a:ea typeface="Hiragino Sans W5" panose="020B0400000000000000" pitchFamily="34" charset="-128"/>
                        </a:rPr>
                        <a:t>個数</a:t>
                      </a: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3,000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5,000</a:t>
                      </a:r>
                      <a:r>
                        <a:rPr kumimoji="1" lang="ja-JP" altLang="en-US" sz="1400" b="0" i="0">
                          <a:latin typeface="Hiragino Sans W5" panose="020B0400000000000000" pitchFamily="34" charset="-128"/>
                          <a:ea typeface="Hiragino Sans W5" panose="020B0400000000000000" pitchFamily="34" charset="-128"/>
                        </a:rPr>
                        <a:t>個</a:t>
                      </a:r>
                      <a:r>
                        <a:rPr kumimoji="1" lang="en-US" altLang="ja-JP" sz="1400" b="0" i="0" dirty="0">
                          <a:latin typeface="Hiragino Sans W5" panose="020B0400000000000000" pitchFamily="34" charset="-128"/>
                          <a:ea typeface="Hiragino Sans W5" panose="020B0400000000000000" pitchFamily="34" charset="-128"/>
                        </a:rPr>
                        <a:t>〜</a:t>
                      </a:r>
                      <a:endParaRPr kumimoji="1" lang="ja-JP" altLang="en-US" sz="1400" b="0" i="0">
                        <a:latin typeface="Hiragino Sans W5" panose="020B0400000000000000" pitchFamily="34" charset="-128"/>
                        <a:ea typeface="Hiragino Sans W5" panose="020B0400000000000000" pitchFamily="34" charset="-128"/>
                      </a:endParaRPr>
                    </a:p>
                  </a:txBody>
                  <a:tcPr anchor="ctr">
                    <a:solidFill>
                      <a:srgbClr val="FF6E26"/>
                    </a:solidFill>
                  </a:tcPr>
                </a:tc>
                <a:tc>
                  <a:txBody>
                    <a:bodyPr/>
                    <a:lstStyle/>
                    <a:p>
                      <a:pPr algn="ctr"/>
                      <a:r>
                        <a:rPr kumimoji="1" lang="en-US" altLang="ja-JP" sz="1400" b="0" i="0" dirty="0">
                          <a:latin typeface="Hiragino Sans W5" panose="020B0400000000000000" pitchFamily="34" charset="-128"/>
                          <a:ea typeface="Hiragino Sans W5" panose="020B0400000000000000" pitchFamily="34" charset="-128"/>
                        </a:rPr>
                        <a:t>10,000</a:t>
                      </a:r>
                      <a:r>
                        <a:rPr kumimoji="1" lang="ja-JP" altLang="en-US" sz="1400" b="0" i="0">
                          <a:latin typeface="Hiragino Sans W5" panose="020B0400000000000000" pitchFamily="34" charset="-128"/>
                          <a:ea typeface="Hiragino Sans W5" panose="020B0400000000000000" pitchFamily="34" charset="-128"/>
                        </a:rPr>
                        <a:t>個</a:t>
                      </a:r>
                    </a:p>
                  </a:txBody>
                  <a:tcPr anchor="ctr">
                    <a:solidFill>
                      <a:srgbClr val="FF6E26"/>
                    </a:solidFill>
                  </a:tcPr>
                </a:tc>
                <a:extLst>
                  <a:ext uri="{0D108BD9-81ED-4DB2-BD59-A6C34878D82A}">
                    <a16:rowId xmlns:a16="http://schemas.microsoft.com/office/drawing/2014/main" val="3680375951"/>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単価</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200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150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100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90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tc>
                  <a:txBody>
                    <a:bodyPr/>
                    <a:lstStyle/>
                    <a:p>
                      <a:pPr algn="r"/>
                      <a:r>
                        <a:rPr kumimoji="1" lang="en-US" altLang="ja-JP" sz="1400" b="0" i="0" dirty="0">
                          <a:latin typeface="Hiragino Sans W5" panose="020B0400000000000000" pitchFamily="34" charset="-128"/>
                          <a:ea typeface="Hiragino Sans W5" panose="020B0400000000000000" pitchFamily="34" charset="-128"/>
                        </a:rPr>
                        <a:t>60</a:t>
                      </a:r>
                      <a:r>
                        <a:rPr kumimoji="1" lang="ja-JP" altLang="en-US" sz="1400" b="0" i="0">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4007754586"/>
                  </a:ext>
                </a:extLst>
              </a:tr>
              <a:tr h="478637">
                <a:tc>
                  <a:txBody>
                    <a:bodyPr/>
                    <a:lstStyle/>
                    <a:p>
                      <a:pPr algn="r"/>
                      <a:r>
                        <a:rPr kumimoji="1" lang="ja-JP" altLang="en-US" sz="1400" b="0" i="0">
                          <a:latin typeface="Hiragino Sans W5" panose="020B0400000000000000" pitchFamily="34" charset="-128"/>
                          <a:ea typeface="Hiragino Sans W5" panose="020B0400000000000000" pitchFamily="34" charset="-128"/>
                        </a:rPr>
                        <a:t>総額</a:t>
                      </a: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150,000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300,000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450,000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r>
                        <a:rPr kumimoji="1" lang="en-US" altLang="ja-JP" sz="1400" b="1" i="0" dirty="0">
                          <a:solidFill>
                            <a:srgbClr val="FF6E26"/>
                          </a:solidFill>
                          <a:latin typeface="Hiragino Sans W5" panose="020B0400000000000000" pitchFamily="34" charset="-128"/>
                          <a:ea typeface="Hiragino Sans W5" panose="020B0400000000000000" pitchFamily="34" charset="-128"/>
                        </a:rPr>
                        <a:t>〜</a:t>
                      </a:r>
                      <a:endParaRPr kumimoji="1" lang="ja-JP" altLang="en-US" sz="1400" b="1" i="0">
                        <a:solidFill>
                          <a:srgbClr val="FF6E26"/>
                        </a:solidFill>
                        <a:latin typeface="Hiragino Sans W5" panose="020B0400000000000000" pitchFamily="34" charset="-128"/>
                        <a:ea typeface="Hiragino Sans W5" panose="020B0400000000000000" pitchFamily="34" charset="-128"/>
                      </a:endParaRPr>
                    </a:p>
                  </a:txBody>
                  <a:tcPr anchor="ctr">
                    <a:solidFill>
                      <a:srgbClr val="FFE1DB"/>
                    </a:solidFill>
                  </a:tcPr>
                </a:tc>
                <a:tc>
                  <a:txBody>
                    <a:bodyPr/>
                    <a:lstStyle/>
                    <a:p>
                      <a:pPr algn="r"/>
                      <a:r>
                        <a:rPr kumimoji="1" lang="en-US" altLang="ja-JP" sz="1600" b="1" i="0" dirty="0">
                          <a:solidFill>
                            <a:srgbClr val="FF6E26"/>
                          </a:solidFill>
                          <a:latin typeface="Hiragino Sans W5" panose="020B0400000000000000" pitchFamily="34" charset="-128"/>
                          <a:ea typeface="Hiragino Sans W5" panose="020B0400000000000000" pitchFamily="34" charset="-128"/>
                        </a:rPr>
                        <a:t>600,000</a:t>
                      </a:r>
                      <a:r>
                        <a:rPr kumimoji="1" lang="ja-JP" altLang="en-US" sz="1400" b="1" i="0">
                          <a:solidFill>
                            <a:srgbClr val="FF6E26"/>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2088948"/>
                  </a:ext>
                </a:extLst>
              </a:tr>
            </a:tbl>
          </a:graphicData>
        </a:graphic>
      </p:graphicFrame>
      <p:sp>
        <p:nvSpPr>
          <p:cNvPr id="10" name="円/楕円 9">
            <a:extLst>
              <a:ext uri="{FF2B5EF4-FFF2-40B4-BE49-F238E27FC236}">
                <a16:creationId xmlns:a16="http://schemas.microsoft.com/office/drawing/2014/main" id="{21ADD2A0-48D9-4EED-D523-25D211079877}"/>
              </a:ext>
            </a:extLst>
          </p:cNvPr>
          <p:cNvSpPr>
            <a:spLocks noChangeAspect="1"/>
          </p:cNvSpPr>
          <p:nvPr/>
        </p:nvSpPr>
        <p:spPr>
          <a:xfrm>
            <a:off x="7326684" y="2766045"/>
            <a:ext cx="618410" cy="615212"/>
          </a:xfrm>
          <a:prstGeom prst="ellipse">
            <a:avLst/>
          </a:prstGeom>
          <a:solidFill>
            <a:srgbClr val="FF6E26">
              <a:alpha val="47000"/>
            </a:srgbClr>
          </a:solidFill>
          <a:ln w="9525" cap="rnd" cmpd="sng" algn="ctr">
            <a:solidFill>
              <a:srgbClr val="FF6E2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11" name="上矢印 10">
            <a:extLst>
              <a:ext uri="{FF2B5EF4-FFF2-40B4-BE49-F238E27FC236}">
                <a16:creationId xmlns:a16="http://schemas.microsoft.com/office/drawing/2014/main" id="{042C1D9D-4D44-7786-868C-3CEFD0028F42}"/>
              </a:ext>
            </a:extLst>
          </p:cNvPr>
          <p:cNvSpPr/>
          <p:nvPr/>
        </p:nvSpPr>
        <p:spPr>
          <a:xfrm rot="16200000">
            <a:off x="8083039" y="2866706"/>
            <a:ext cx="353291" cy="353291"/>
          </a:xfrm>
          <a:prstGeom prst="upArrow">
            <a:avLst/>
          </a:prstGeom>
          <a:solidFill>
            <a:srgbClr val="FF6E26"/>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7" name="図 16" descr="抽象 が含まれている画像&#10;&#10;自動的に生成された説明">
            <a:extLst>
              <a:ext uri="{FF2B5EF4-FFF2-40B4-BE49-F238E27FC236}">
                <a16:creationId xmlns:a16="http://schemas.microsoft.com/office/drawing/2014/main" id="{87247608-14AD-8E09-9CAD-9A644DC4A24F}"/>
              </a:ext>
            </a:extLst>
          </p:cNvPr>
          <p:cNvPicPr>
            <a:picLocks noChangeAspect="1"/>
          </p:cNvPicPr>
          <p:nvPr/>
        </p:nvPicPr>
        <p:blipFill>
          <a:blip r:embed="rId5" cstate="hqprint">
            <a:clrChange>
              <a:clrFrom>
                <a:srgbClr val="FFFFFF"/>
              </a:clrFrom>
              <a:clrTo>
                <a:srgbClr val="FFFFFF">
                  <a:alpha val="0"/>
                </a:srgbClr>
              </a:clrTo>
            </a:clrChange>
            <a:alphaModFix amt="70000"/>
            <a:extLst>
              <a:ext uri="{28A0092B-C50C-407E-A947-70E740481C1C}">
                <a14:useLocalDpi xmlns:a14="http://schemas.microsoft.com/office/drawing/2010/main"/>
              </a:ext>
            </a:extLst>
          </a:blip>
          <a:stretch>
            <a:fillRect/>
          </a:stretch>
        </p:blipFill>
        <p:spPr>
          <a:xfrm flipH="1">
            <a:off x="6205700" y="2608384"/>
            <a:ext cx="717818" cy="1435635"/>
          </a:xfrm>
          <a:prstGeom prst="rect">
            <a:avLst/>
          </a:prstGeom>
        </p:spPr>
      </p:pic>
      <p:grpSp>
        <p:nvGrpSpPr>
          <p:cNvPr id="20" name="グループ化 19">
            <a:extLst>
              <a:ext uri="{FF2B5EF4-FFF2-40B4-BE49-F238E27FC236}">
                <a16:creationId xmlns:a16="http://schemas.microsoft.com/office/drawing/2014/main" id="{E66C121B-BE49-D85D-3D0D-82C2DD8DF4AF}"/>
              </a:ext>
            </a:extLst>
          </p:cNvPr>
          <p:cNvGrpSpPr/>
          <p:nvPr/>
        </p:nvGrpSpPr>
        <p:grpSpPr>
          <a:xfrm>
            <a:off x="8825716" y="2417803"/>
            <a:ext cx="2447967" cy="1544162"/>
            <a:chOff x="8885559" y="2403343"/>
            <a:chExt cx="2447967" cy="1544162"/>
          </a:xfrm>
        </p:grpSpPr>
        <p:sp>
          <p:nvSpPr>
            <p:cNvPr id="19" name="正方形/長方形 18">
              <a:extLst>
                <a:ext uri="{FF2B5EF4-FFF2-40B4-BE49-F238E27FC236}">
                  <a16:creationId xmlns:a16="http://schemas.microsoft.com/office/drawing/2014/main" id="{ABBB8D4C-A93D-0E5A-1BE7-C064E776DD80}"/>
                </a:ext>
              </a:extLst>
            </p:cNvPr>
            <p:cNvSpPr/>
            <p:nvPr/>
          </p:nvSpPr>
          <p:spPr>
            <a:xfrm>
              <a:off x="9015507" y="2403343"/>
              <a:ext cx="2252714" cy="1403556"/>
            </a:xfrm>
            <a:prstGeom prst="rect">
              <a:avLst/>
            </a:prstGeom>
            <a:solidFill>
              <a:srgbClr val="FFE1DB"/>
            </a:solidFill>
            <a:ln w="38100" cap="rnd" cmpd="sng" algn="ctr">
              <a:noFill/>
              <a:prstDash val="solid"/>
              <a:round/>
              <a:headEnd type="none" w="med" len="med"/>
              <a:tailEnd type="none" w="med" len="med"/>
            </a:ln>
            <a:effectLst>
              <a:outerShdw blurRad="292100" dist="149512" dir="2400000" algn="ctr" rotWithShape="0">
                <a:srgbClr val="000000">
                  <a:alpha val="64736"/>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b="1" dirty="0">
                <a:solidFill>
                  <a:srgbClr val="FF6E26"/>
                </a:solidFill>
                <a:latin typeface="Arial" panose="020B0604020202020204" pitchFamily="34" charset="0"/>
                <a:cs typeface="Arial" panose="020B0604020202020204" pitchFamily="34" charset="0"/>
              </a:endParaRPr>
            </a:p>
          </p:txBody>
        </p:sp>
        <p:pic>
          <p:nvPicPr>
            <p:cNvPr id="6" name="Picture 4" descr="化粧水 イラスト 無料 (414 無料写真)">
              <a:extLst>
                <a:ext uri="{FF2B5EF4-FFF2-40B4-BE49-F238E27FC236}">
                  <a16:creationId xmlns:a16="http://schemas.microsoft.com/office/drawing/2014/main" id="{39FDD25D-5A33-7105-DAB0-56A88BE04BF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8432" r="90725">
                          <a14:foregroundMark x1="30185" y1="39118" x2="32209" y2="72647"/>
                          <a14:foregroundMark x1="13997" y1="60000" x2="13997" y2="60000"/>
                          <a14:foregroundMark x1="8432" y1="70588" x2="8432" y2="70588"/>
                          <a14:foregroundMark x1="10793" y1="72647" x2="10793" y2="72647"/>
                          <a14:foregroundMark x1="10961" y1="64706" x2="10961" y2="64706"/>
                          <a14:foregroundMark x1="11804" y1="61471" x2="11804" y2="61471"/>
                          <a14:foregroundMark x1="12142" y1="76471" x2="12142" y2="76471"/>
                          <a14:foregroundMark x1="28668" y1="40882" x2="28668" y2="40882"/>
                          <a14:foregroundMark x1="45194" y1="25000" x2="45194" y2="25000"/>
                          <a14:foregroundMark x1="46037" y1="27059" x2="46037" y2="27059"/>
                          <a14:foregroundMark x1="66948" y1="28824" x2="69815" y2="58824"/>
                          <a14:foregroundMark x1="63406" y1="75882" x2="63406" y2="75882"/>
                          <a14:foregroundMark x1="63238" y1="74412" x2="63238" y2="74412"/>
                          <a14:foregroundMark x1="88870" y1="65000" x2="88870" y2="65000"/>
                          <a14:foregroundMark x1="77403" y1="52647" x2="77403" y2="52647"/>
                          <a14:foregroundMark x1="90725" y1="78235" x2="90725" y2="78235"/>
                          <a14:foregroundMark x1="77234" y1="54706" x2="77234" y2="54706"/>
                          <a14:foregroundMark x1="80776" y1="52941" x2="80776" y2="52941"/>
                          <a14:foregroundMark x1="84486" y1="51471" x2="84486" y2="51471"/>
                          <a14:foregroundMark x1="77066" y1="65882" x2="77066" y2="65882"/>
                          <a14:foregroundMark x1="77066" y1="59706" x2="77066" y2="59706"/>
                          <a14:foregroundMark x1="77066" y1="58235" x2="77066" y2="58235"/>
                          <a14:foregroundMark x1="52108" y1="42647" x2="52108" y2="42647"/>
                          <a14:foregroundMark x1="44688" y1="51176" x2="44688" y2="51176"/>
                          <a14:foregroundMark x1="43845" y1="54412" x2="43845" y2="54412"/>
                          <a14:foregroundMark x1="28331" y1="56176" x2="28331" y2="56176"/>
                          <a14:foregroundMark x1="18381" y1="73529" x2="18381" y2="73529"/>
                          <a14:foregroundMark x1="20742" y1="73235" x2="20742" y2="73235"/>
                          <a14:foregroundMark x1="27993" y1="76176" x2="27993" y2="76176"/>
                          <a14:foregroundMark x1="27993" y1="75000" x2="27993" y2="75000"/>
                          <a14:foregroundMark x1="27993" y1="73235" x2="27993" y2="73235"/>
                          <a14:foregroundMark x1="28162" y1="71765" x2="28162" y2="71765"/>
                          <a14:foregroundMark x1="28162" y1="70588" x2="28162" y2="70588"/>
                          <a14:foregroundMark x1="28162" y1="78824" x2="28162" y2="78824"/>
                        </a14:backgroundRemoval>
                      </a14:imgEffect>
                    </a14:imgLayer>
                  </a14:imgProps>
                </a:ext>
                <a:ext uri="{28A0092B-C50C-407E-A947-70E740481C1C}">
                  <a14:useLocalDpi xmlns:a14="http://schemas.microsoft.com/office/drawing/2010/main"/>
                </a:ext>
              </a:extLst>
            </a:blip>
            <a:srcRect/>
            <a:stretch>
              <a:fillRect/>
            </a:stretch>
          </p:blipFill>
          <p:spPr bwMode="auto">
            <a:xfrm>
              <a:off x="8885559" y="2543949"/>
              <a:ext cx="2447967" cy="140355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E48FC8DE-5063-257B-DFF6-796B47946E1A}"/>
                </a:ext>
              </a:extLst>
            </p:cNvPr>
            <p:cNvSpPr txBox="1"/>
            <p:nvPr/>
          </p:nvSpPr>
          <p:spPr>
            <a:xfrm>
              <a:off x="9805612" y="2415290"/>
              <a:ext cx="607859" cy="261610"/>
            </a:xfrm>
            <a:prstGeom prst="rect">
              <a:avLst/>
            </a:prstGeom>
            <a:noFill/>
          </p:spPr>
          <p:txBody>
            <a:bodyPr wrap="none" rtlCol="0">
              <a:spAutoFit/>
            </a:bodyPr>
            <a:lstStyle/>
            <a:p>
              <a:r>
                <a:rPr kumimoji="1" lang="ja-JP" altLang="en-US" sz="1050" b="1"/>
                <a:t>試供品</a:t>
              </a:r>
            </a:p>
          </p:txBody>
        </p:sp>
      </p:grpSp>
      <p:sp>
        <p:nvSpPr>
          <p:cNvPr id="21" name="テキスト ボックス 20">
            <a:extLst>
              <a:ext uri="{FF2B5EF4-FFF2-40B4-BE49-F238E27FC236}">
                <a16:creationId xmlns:a16="http://schemas.microsoft.com/office/drawing/2014/main" id="{357FB986-F86B-4C32-B98A-1B23E25B4970}"/>
              </a:ext>
            </a:extLst>
          </p:cNvPr>
          <p:cNvSpPr txBox="1"/>
          <p:nvPr/>
        </p:nvSpPr>
        <p:spPr>
          <a:xfrm>
            <a:off x="9910538" y="4554671"/>
            <a:ext cx="1097457" cy="276999"/>
          </a:xfrm>
          <a:prstGeom prst="rect">
            <a:avLst/>
          </a:prstGeom>
          <a:noFill/>
        </p:spPr>
        <p:txBody>
          <a:bodyPr wrap="square">
            <a:spAutoFit/>
          </a:bodyPr>
          <a:lstStyle/>
          <a:p>
            <a:pPr algn="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NET</a:t>
            </a: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A610E356-441D-169F-DD72-330A2F043A22}"/>
              </a:ext>
            </a:extLst>
          </p:cNvPr>
          <p:cNvSpPr txBox="1"/>
          <p:nvPr/>
        </p:nvSpPr>
        <p:spPr>
          <a:xfrm>
            <a:off x="976382" y="1774092"/>
            <a:ext cx="6196148" cy="1015663"/>
          </a:xfrm>
          <a:prstGeom prst="rect">
            <a:avLst/>
          </a:prstGeom>
          <a:noFill/>
        </p:spPr>
        <p:txBody>
          <a:bodyPr wrap="square">
            <a:spAutoFit/>
          </a:bodyPr>
          <a:lstStyle/>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喫煙所店舗に個包装の商品サンプルを設置し、</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都内で働くビジネスパーソンに配布します。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配布されたサンプルは</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オフィスや自宅の持ち帰るため、</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周囲や</a:t>
            </a:r>
            <a:r>
              <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SNS</a:t>
            </a:r>
            <a:r>
              <a:rPr lang="ja-JP" altLang="en-US" sz="1200" b="1">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への拡散性も期待できます。</a:t>
            </a:r>
            <a:endParaRPr lang="en-US" altLang="ja-JP" sz="1200" b="1"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4" name="テキスト ボックス 23">
            <a:extLst>
              <a:ext uri="{FF2B5EF4-FFF2-40B4-BE49-F238E27FC236}">
                <a16:creationId xmlns:a16="http://schemas.microsoft.com/office/drawing/2014/main" id="{4DC28911-F6B3-90E2-3589-616CFC4770C3}"/>
              </a:ext>
            </a:extLst>
          </p:cNvPr>
          <p:cNvSpPr txBox="1"/>
          <p:nvPr/>
        </p:nvSpPr>
        <p:spPr>
          <a:xfrm>
            <a:off x="984774" y="3098843"/>
            <a:ext cx="4244119" cy="1200329"/>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BREAK</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実施店舗はご希望の配布数に応じて要調整となります。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実施期間は</a:t>
            </a:r>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ヶ月を最長期間とし、予め定めた配布個数に達し次第、</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終了とさせていただきます。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実施時期や店舗の都合により、途中で実施店舗数・各店舗の配布数が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変更になる場合がございます。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商品サンプルと合わせて、ポップの設置も可能です。（現物納品）</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p:txBody>
      </p:sp>
      <p:sp>
        <p:nvSpPr>
          <p:cNvPr id="25" name="テキスト ボックス 24">
            <a:extLst>
              <a:ext uri="{FF2B5EF4-FFF2-40B4-BE49-F238E27FC236}">
                <a16:creationId xmlns:a16="http://schemas.microsoft.com/office/drawing/2014/main" id="{8EE24C2B-899C-734A-6083-0FA4934E68ED}"/>
              </a:ext>
            </a:extLst>
          </p:cNvPr>
          <p:cNvSpPr txBox="1"/>
          <p:nvPr/>
        </p:nvSpPr>
        <p:spPr>
          <a:xfrm>
            <a:off x="984774" y="2892146"/>
            <a:ext cx="857927" cy="253916"/>
          </a:xfrm>
          <a:prstGeom prst="rect">
            <a:avLst/>
          </a:prstGeom>
          <a:noFill/>
        </p:spPr>
        <p:txBody>
          <a:bodyPr wrap="none" rtlCol="0">
            <a:spAutoFit/>
          </a:bodyPr>
          <a:lstStyle/>
          <a:p>
            <a:r>
              <a:rPr kumimoji="1" lang="ja-JP" altLang="en-US" sz="1050"/>
              <a:t>■注意事項</a:t>
            </a:r>
          </a:p>
        </p:txBody>
      </p:sp>
      <p:sp>
        <p:nvSpPr>
          <p:cNvPr id="26" name="テキスト ボックス 25">
            <a:extLst>
              <a:ext uri="{FF2B5EF4-FFF2-40B4-BE49-F238E27FC236}">
                <a16:creationId xmlns:a16="http://schemas.microsoft.com/office/drawing/2014/main" id="{22171195-0D38-2A22-96B4-A6E146CF6535}"/>
              </a:ext>
            </a:extLst>
          </p:cNvPr>
          <p:cNvSpPr txBox="1"/>
          <p:nvPr/>
        </p:nvSpPr>
        <p:spPr>
          <a:xfrm>
            <a:off x="1018302" y="4311100"/>
            <a:ext cx="2056938" cy="415498"/>
          </a:xfrm>
          <a:prstGeom prst="rect">
            <a:avLst/>
          </a:prstGeom>
          <a:noFill/>
        </p:spPr>
        <p:txBody>
          <a:bodyPr wrap="square">
            <a:spAutoFit/>
          </a:bodyPr>
          <a:lstStyle/>
          <a:p>
            <a:r>
              <a:rPr lang="ja-JP" altLang="en-US" sz="1050" b="1">
                <a:solidFill>
                  <a:schemeClr val="tx1">
                    <a:lumMod val="75000"/>
                    <a:lumOff val="25000"/>
                  </a:schemeClr>
                </a:solidFill>
              </a:rPr>
              <a:t>申込：実施</a:t>
            </a:r>
            <a:r>
              <a:rPr lang="en-US" altLang="ja-JP" sz="1050" b="1" dirty="0">
                <a:solidFill>
                  <a:schemeClr val="tx1">
                    <a:lumMod val="75000"/>
                    <a:lumOff val="25000"/>
                  </a:schemeClr>
                </a:solidFill>
              </a:rPr>
              <a:t>45</a:t>
            </a:r>
            <a:r>
              <a:rPr lang="ja-JP" altLang="en-US" sz="1050" b="1">
                <a:solidFill>
                  <a:schemeClr val="tx1">
                    <a:lumMod val="75000"/>
                    <a:lumOff val="25000"/>
                  </a:schemeClr>
                </a:solidFill>
              </a:rPr>
              <a:t>日前</a:t>
            </a:r>
            <a:endParaRPr lang="en-US" altLang="ja-JP" sz="1050" b="1" dirty="0">
              <a:solidFill>
                <a:schemeClr val="tx1">
                  <a:lumMod val="75000"/>
                  <a:lumOff val="25000"/>
                </a:schemeClr>
              </a:solidFill>
            </a:endParaRPr>
          </a:p>
          <a:p>
            <a:r>
              <a:rPr lang="ja-JP" altLang="en-US" sz="1050" b="1">
                <a:solidFill>
                  <a:schemeClr val="tx1">
                    <a:lumMod val="75000"/>
                    <a:lumOff val="25000"/>
                  </a:schemeClr>
                </a:solidFill>
              </a:rPr>
              <a:t>販促物納品：実施</a:t>
            </a:r>
            <a:r>
              <a:rPr lang="en-US" altLang="ja-JP" sz="1050" b="1" dirty="0">
                <a:solidFill>
                  <a:schemeClr val="tx1">
                    <a:lumMod val="75000"/>
                    <a:lumOff val="25000"/>
                  </a:schemeClr>
                </a:solidFill>
              </a:rPr>
              <a:t>10</a:t>
            </a:r>
            <a:r>
              <a:rPr lang="ja-JP" altLang="en-US" sz="1050" b="1">
                <a:solidFill>
                  <a:schemeClr val="tx1">
                    <a:lumMod val="75000"/>
                    <a:lumOff val="25000"/>
                  </a:schemeClr>
                </a:solidFill>
              </a:rPr>
              <a:t>営業日前</a:t>
            </a:r>
          </a:p>
        </p:txBody>
      </p:sp>
      <p:sp>
        <p:nvSpPr>
          <p:cNvPr id="2" name="スライド番号プレースホルダ 3">
            <a:extLst>
              <a:ext uri="{FF2B5EF4-FFF2-40B4-BE49-F238E27FC236}">
                <a16:creationId xmlns:a16="http://schemas.microsoft.com/office/drawing/2014/main" id="{A8087819-C386-B746-AE12-0858220F4E1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19</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EC78E5C0-F49E-AC40-1B79-A37866BA1FB6}"/>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02645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リモコンを持っている男性&#10;&#10;中程度の精度で自動的に生成された説明">
            <a:extLst>
              <a:ext uri="{FF2B5EF4-FFF2-40B4-BE49-F238E27FC236}">
                <a16:creationId xmlns:a16="http://schemas.microsoft.com/office/drawing/2014/main" id="{87AD159A-0447-358C-A54A-09B2BE86CF9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1000"/>
                    </a14:imgEffect>
                  </a14:imgLayer>
                </a14:imgProps>
              </a:ext>
              <a:ext uri="{28A0092B-C50C-407E-A947-70E740481C1C}">
                <a14:useLocalDpi xmlns:a14="http://schemas.microsoft.com/office/drawing/2010/main"/>
              </a:ext>
            </a:extLst>
          </a:blip>
          <a:srcRect/>
          <a:stretch/>
        </p:blipFill>
        <p:spPr>
          <a:xfrm>
            <a:off x="4093867" y="-16993"/>
            <a:ext cx="4045767" cy="5454893"/>
          </a:xfrm>
          <a:prstGeom prst="rect">
            <a:avLst/>
          </a:prstGeom>
        </p:spPr>
      </p:pic>
      <p:pic>
        <p:nvPicPr>
          <p:cNvPr id="14" name="図 13" descr="部屋に備えている色々な家具&#10;&#10;低い精度で自動的に生成された説明">
            <a:extLst>
              <a:ext uri="{FF2B5EF4-FFF2-40B4-BE49-F238E27FC236}">
                <a16:creationId xmlns:a16="http://schemas.microsoft.com/office/drawing/2014/main" id="{B572EBB2-4FAD-B391-878D-55B3DD9AA85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839" y="-16993"/>
            <a:ext cx="4104052" cy="5454893"/>
          </a:xfrm>
          <a:prstGeom prst="rect">
            <a:avLst/>
          </a:prstGeom>
        </p:spPr>
      </p:pic>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73" imgH="476" progId="TCLayout.ActiveDocument.1">
                  <p:embed/>
                </p:oleObj>
              </mc:Choice>
              <mc:Fallback>
                <p:oleObj name="think-cell Slide" r:id="rId7" imgW="473" imgH="476" progId="TCLayout.ActiveDocument.1">
                  <p:embed/>
                  <p:pic>
                    <p:nvPicPr>
                      <p:cNvPr id="6" name="Object 5"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8" name="図 27" descr="携帯電話を持っている人の手&#10;&#10;自動的に生成された説明">
            <a:extLst>
              <a:ext uri="{FF2B5EF4-FFF2-40B4-BE49-F238E27FC236}">
                <a16:creationId xmlns:a16="http://schemas.microsoft.com/office/drawing/2014/main" id="{C7895D3D-CC25-EF91-63E5-D6D90EF457D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rightnessContrast bright="-30000"/>
                    </a14:imgEffect>
                  </a14:imgLayer>
                </a14:imgProps>
              </a:ext>
              <a:ext uri="{28A0092B-C50C-407E-A947-70E740481C1C}">
                <a14:useLocalDpi xmlns:a14="http://schemas.microsoft.com/office/drawing/2010/main"/>
              </a:ext>
            </a:extLst>
          </a:blip>
          <a:srcRect/>
          <a:stretch/>
        </p:blipFill>
        <p:spPr>
          <a:xfrm>
            <a:off x="8133384" y="-16993"/>
            <a:ext cx="4067455" cy="5454893"/>
          </a:xfrm>
          <a:prstGeom prst="rect">
            <a:avLst/>
          </a:prstGeom>
        </p:spPr>
      </p:pic>
      <p:sp>
        <p:nvSpPr>
          <p:cNvPr id="34" name="正方形/長方形 33">
            <a:extLst>
              <a:ext uri="{FF2B5EF4-FFF2-40B4-BE49-F238E27FC236}">
                <a16:creationId xmlns:a16="http://schemas.microsoft.com/office/drawing/2014/main" id="{E7C0A935-6E56-EC27-23C1-6E709898BE28}"/>
              </a:ext>
            </a:extLst>
          </p:cNvPr>
          <p:cNvSpPr/>
          <p:nvPr/>
        </p:nvSpPr>
        <p:spPr>
          <a:xfrm>
            <a:off x="0" y="-2"/>
            <a:ext cx="12192000" cy="5437902"/>
          </a:xfrm>
          <a:prstGeom prst="rect">
            <a:avLst/>
          </a:prstGeom>
          <a:solidFill>
            <a:srgbClr val="45140A">
              <a:alpha val="14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1" name="加算記号 40">
            <a:extLst>
              <a:ext uri="{FF2B5EF4-FFF2-40B4-BE49-F238E27FC236}">
                <a16:creationId xmlns:a16="http://schemas.microsoft.com/office/drawing/2014/main" id="{52CFDC98-D279-6A41-CA77-EB9BEED6140D}"/>
              </a:ext>
            </a:extLst>
          </p:cNvPr>
          <p:cNvSpPr/>
          <p:nvPr/>
        </p:nvSpPr>
        <p:spPr>
          <a:xfrm>
            <a:off x="3617684" y="4240010"/>
            <a:ext cx="972731" cy="960455"/>
          </a:xfrm>
          <a:prstGeom prst="mathPlus">
            <a:avLst/>
          </a:prstGeom>
          <a:solidFill>
            <a:schemeClr val="bg1"/>
          </a:solidFill>
          <a:ln w="19050" cap="rnd" cmpd="sng" algn="ctr">
            <a:solidFill>
              <a:srgbClr val="FF6E26"/>
            </a:solidFill>
            <a:prstDash val="solid"/>
            <a:round/>
            <a:headEnd type="none" w="med" len="med"/>
            <a:tailEnd type="none" w="med" len="med"/>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3" name="正方形/長方形 42">
            <a:extLst>
              <a:ext uri="{FF2B5EF4-FFF2-40B4-BE49-F238E27FC236}">
                <a16:creationId xmlns:a16="http://schemas.microsoft.com/office/drawing/2014/main" id="{3BC64551-A9A6-923D-4688-B31528991441}"/>
              </a:ext>
            </a:extLst>
          </p:cNvPr>
          <p:cNvSpPr/>
          <p:nvPr/>
        </p:nvSpPr>
        <p:spPr>
          <a:xfrm>
            <a:off x="866843" y="429298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サイネージ放映</a:t>
            </a:r>
            <a:endParaRPr kumimoji="1" lang="ja-JP" altLang="en-US" sz="2000" b="1" dirty="0">
              <a:solidFill>
                <a:srgbClr val="FD5418"/>
              </a:solidFill>
            </a:endParaRPr>
          </a:p>
        </p:txBody>
      </p:sp>
      <p:sp>
        <p:nvSpPr>
          <p:cNvPr id="44" name="正方形/長方形 43">
            <a:extLst>
              <a:ext uri="{FF2B5EF4-FFF2-40B4-BE49-F238E27FC236}">
                <a16:creationId xmlns:a16="http://schemas.microsoft.com/office/drawing/2014/main" id="{209FB0A9-04AA-3190-B646-5D66D6CE283C}"/>
              </a:ext>
            </a:extLst>
          </p:cNvPr>
          <p:cNvSpPr/>
          <p:nvPr/>
        </p:nvSpPr>
        <p:spPr>
          <a:xfrm>
            <a:off x="4898571" y="4288624"/>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2000" b="1">
                <a:solidFill>
                  <a:srgbClr val="FD5418"/>
                </a:solidFill>
              </a:rPr>
              <a:t>商品</a:t>
            </a:r>
            <a:r>
              <a:rPr kumimoji="1" lang="en-US" altLang="ja-JP" sz="2000" b="1" dirty="0">
                <a:solidFill>
                  <a:srgbClr val="FD5418"/>
                </a:solidFill>
              </a:rPr>
              <a:t>/</a:t>
            </a:r>
            <a:r>
              <a:rPr kumimoji="1" lang="ja-JP" altLang="en-US" sz="2000" b="1">
                <a:solidFill>
                  <a:srgbClr val="FD5418"/>
                </a:solidFill>
              </a:rPr>
              <a:t>サービス体験</a:t>
            </a:r>
            <a:endParaRPr kumimoji="1" lang="ja-JP" altLang="en-US" sz="2000" b="1" dirty="0">
              <a:solidFill>
                <a:srgbClr val="FD5418"/>
              </a:solidFill>
            </a:endParaRPr>
          </a:p>
        </p:txBody>
      </p:sp>
      <p:sp>
        <p:nvSpPr>
          <p:cNvPr id="47" name="等号 46">
            <a:extLst>
              <a:ext uri="{FF2B5EF4-FFF2-40B4-BE49-F238E27FC236}">
                <a16:creationId xmlns:a16="http://schemas.microsoft.com/office/drawing/2014/main" id="{CFFC6B9E-A291-0DAA-7E29-90610407DC34}"/>
              </a:ext>
            </a:extLst>
          </p:cNvPr>
          <p:cNvSpPr/>
          <p:nvPr/>
        </p:nvSpPr>
        <p:spPr>
          <a:xfrm>
            <a:off x="7683487" y="4228729"/>
            <a:ext cx="914400" cy="914400"/>
          </a:xfrm>
          <a:prstGeom prst="mathEqual">
            <a:avLst/>
          </a:prstGeom>
          <a:solidFill>
            <a:schemeClr val="bg1"/>
          </a:solidFill>
          <a:ln w="1905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49" name="正方形/長方形 48">
            <a:extLst>
              <a:ext uri="{FF2B5EF4-FFF2-40B4-BE49-F238E27FC236}">
                <a16:creationId xmlns:a16="http://schemas.microsoft.com/office/drawing/2014/main" id="{FD7A23DE-4C54-4FA9-9530-B6CE1936341F}"/>
              </a:ext>
            </a:extLst>
          </p:cNvPr>
          <p:cNvSpPr/>
          <p:nvPr/>
        </p:nvSpPr>
        <p:spPr>
          <a:xfrm>
            <a:off x="8972309" y="4258676"/>
            <a:ext cx="2394857" cy="854505"/>
          </a:xfrm>
          <a:prstGeom prst="rect">
            <a:avLst/>
          </a:prstGeom>
          <a:solidFill>
            <a:schemeClr val="bg1"/>
          </a:solidFill>
          <a:ln w="38100"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b="1">
                <a:solidFill>
                  <a:srgbClr val="FD5418"/>
                </a:solidFill>
              </a:rPr>
              <a:t>購入</a:t>
            </a:r>
            <a:r>
              <a:rPr lang="en-US" altLang="ja-JP" sz="2000" b="1" dirty="0">
                <a:solidFill>
                  <a:srgbClr val="FD5418"/>
                </a:solidFill>
              </a:rPr>
              <a:t>/</a:t>
            </a:r>
            <a:r>
              <a:rPr lang="ja-JP" altLang="en-US" sz="2000" b="1">
                <a:solidFill>
                  <a:srgbClr val="FD5418"/>
                </a:solidFill>
              </a:rPr>
              <a:t>登録</a:t>
            </a:r>
            <a:endParaRPr kumimoji="1" lang="ja-JP" altLang="en-US" sz="1600" b="1" dirty="0">
              <a:solidFill>
                <a:srgbClr val="FD5418"/>
              </a:solidFill>
            </a:endParaRPr>
          </a:p>
        </p:txBody>
      </p:sp>
      <p:grpSp>
        <p:nvGrpSpPr>
          <p:cNvPr id="66" name="グループ化 65">
            <a:extLst>
              <a:ext uri="{FF2B5EF4-FFF2-40B4-BE49-F238E27FC236}">
                <a16:creationId xmlns:a16="http://schemas.microsoft.com/office/drawing/2014/main" id="{2F4F8A61-E446-665F-A113-CC7193F2AC39}"/>
              </a:ext>
            </a:extLst>
          </p:cNvPr>
          <p:cNvGrpSpPr/>
          <p:nvPr/>
        </p:nvGrpSpPr>
        <p:grpSpPr>
          <a:xfrm>
            <a:off x="3012374" y="3194693"/>
            <a:ext cx="957943" cy="968828"/>
            <a:chOff x="3348773" y="222268"/>
            <a:chExt cx="957943" cy="968828"/>
          </a:xfrm>
        </p:grpSpPr>
        <p:sp>
          <p:nvSpPr>
            <p:cNvPr id="59" name="円形吹き出し 58">
              <a:extLst>
                <a:ext uri="{FF2B5EF4-FFF2-40B4-BE49-F238E27FC236}">
                  <a16:creationId xmlns:a16="http://schemas.microsoft.com/office/drawing/2014/main" id="{015A645B-DD2B-6FF9-AADE-07ADDA038BB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64" name="テキスト ボックス 63">
              <a:extLst>
                <a:ext uri="{FF2B5EF4-FFF2-40B4-BE49-F238E27FC236}">
                  <a16:creationId xmlns:a16="http://schemas.microsoft.com/office/drawing/2014/main" id="{5EE338BB-8B05-FED6-76D8-917A844ED7D6}"/>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b="1">
                  <a:solidFill>
                    <a:schemeClr val="bg1"/>
                  </a:solidFill>
                </a:rPr>
                <a:t>認知</a:t>
              </a:r>
              <a:endParaRPr kumimoji="1" lang="ja-JP" altLang="en-US" b="1" dirty="0" err="1">
                <a:solidFill>
                  <a:schemeClr val="bg1"/>
                </a:solidFill>
              </a:endParaRPr>
            </a:p>
          </p:txBody>
        </p:sp>
      </p:grpSp>
      <p:grpSp>
        <p:nvGrpSpPr>
          <p:cNvPr id="68" name="グループ化 67">
            <a:extLst>
              <a:ext uri="{FF2B5EF4-FFF2-40B4-BE49-F238E27FC236}">
                <a16:creationId xmlns:a16="http://schemas.microsoft.com/office/drawing/2014/main" id="{CE6A659B-4CFD-6044-FB74-0E83DA691426}"/>
              </a:ext>
            </a:extLst>
          </p:cNvPr>
          <p:cNvGrpSpPr/>
          <p:nvPr/>
        </p:nvGrpSpPr>
        <p:grpSpPr>
          <a:xfrm>
            <a:off x="7045537" y="3167479"/>
            <a:ext cx="957943" cy="968828"/>
            <a:chOff x="3348773" y="222268"/>
            <a:chExt cx="957943" cy="968828"/>
          </a:xfrm>
        </p:grpSpPr>
        <p:sp>
          <p:nvSpPr>
            <p:cNvPr id="69" name="円形吹き出し 68">
              <a:extLst>
                <a:ext uri="{FF2B5EF4-FFF2-40B4-BE49-F238E27FC236}">
                  <a16:creationId xmlns:a16="http://schemas.microsoft.com/office/drawing/2014/main" id="{67DCEB2E-AB8F-C7A6-14E2-94380ED2CFE8}"/>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0" name="テキスト ボックス 69">
              <a:extLst>
                <a:ext uri="{FF2B5EF4-FFF2-40B4-BE49-F238E27FC236}">
                  <a16:creationId xmlns:a16="http://schemas.microsoft.com/office/drawing/2014/main" id="{4CD943DA-3D85-10E6-2F38-1BDBC027DA3A}"/>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興味</a:t>
              </a:r>
              <a:endParaRPr kumimoji="1" lang="ja-JP" altLang="en-US" b="1" dirty="0" err="1">
                <a:solidFill>
                  <a:schemeClr val="bg1"/>
                </a:solidFill>
              </a:endParaRPr>
            </a:p>
          </p:txBody>
        </p:sp>
      </p:grpSp>
      <p:grpSp>
        <p:nvGrpSpPr>
          <p:cNvPr id="71" name="グループ化 70">
            <a:extLst>
              <a:ext uri="{FF2B5EF4-FFF2-40B4-BE49-F238E27FC236}">
                <a16:creationId xmlns:a16="http://schemas.microsoft.com/office/drawing/2014/main" id="{26379A1D-9ADF-71CA-5F67-3BE15616C52B}"/>
              </a:ext>
            </a:extLst>
          </p:cNvPr>
          <p:cNvGrpSpPr/>
          <p:nvPr/>
        </p:nvGrpSpPr>
        <p:grpSpPr>
          <a:xfrm>
            <a:off x="11025967" y="3140265"/>
            <a:ext cx="957943" cy="968828"/>
            <a:chOff x="3348773" y="222268"/>
            <a:chExt cx="957943" cy="968828"/>
          </a:xfrm>
        </p:grpSpPr>
        <p:sp>
          <p:nvSpPr>
            <p:cNvPr id="72" name="円形吹き出し 71">
              <a:extLst>
                <a:ext uri="{FF2B5EF4-FFF2-40B4-BE49-F238E27FC236}">
                  <a16:creationId xmlns:a16="http://schemas.microsoft.com/office/drawing/2014/main" id="{AE1B4437-3783-38F6-AADB-FFA672C449C6}"/>
                </a:ext>
              </a:extLst>
            </p:cNvPr>
            <p:cNvSpPr/>
            <p:nvPr/>
          </p:nvSpPr>
          <p:spPr>
            <a:xfrm rot="1269676">
              <a:off x="3348773" y="222268"/>
              <a:ext cx="957943" cy="968828"/>
            </a:xfrm>
            <a:prstGeom prst="wedgeEllipseCallout">
              <a:avLst/>
            </a:prstGeom>
            <a:solidFill>
              <a:srgbClr val="FD5418"/>
            </a:solidFill>
            <a:ln w="9525" cap="rnd" cmpd="sng" algn="ctr">
              <a:solidFill>
                <a:srgbClr val="FD541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3" name="テキスト ボックス 72">
              <a:extLst>
                <a:ext uri="{FF2B5EF4-FFF2-40B4-BE49-F238E27FC236}">
                  <a16:creationId xmlns:a16="http://schemas.microsoft.com/office/drawing/2014/main" id="{623DC805-066D-0512-AA81-F680952F3F5C}"/>
                </a:ext>
              </a:extLst>
            </p:cNvPr>
            <p:cNvSpPr txBox="1"/>
            <p:nvPr/>
          </p:nvSpPr>
          <p:spPr>
            <a:xfrm>
              <a:off x="3370544" y="249482"/>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a:solidFill>
                    <a:schemeClr val="bg1"/>
                  </a:solidFill>
                </a:rPr>
                <a:t>行動</a:t>
              </a:r>
              <a:endParaRPr kumimoji="1" lang="ja-JP" altLang="en-US" b="1" dirty="0" err="1">
                <a:solidFill>
                  <a:schemeClr val="bg1"/>
                </a:solidFill>
              </a:endParaRPr>
            </a:p>
          </p:txBody>
        </p:sp>
      </p:grpSp>
      <p:sp>
        <p:nvSpPr>
          <p:cNvPr id="74" name="テキスト ボックス 73">
            <a:extLst>
              <a:ext uri="{FF2B5EF4-FFF2-40B4-BE49-F238E27FC236}">
                <a16:creationId xmlns:a16="http://schemas.microsoft.com/office/drawing/2014/main" id="{E87E23D0-2C33-8421-FB7C-23DB30815ED2}"/>
              </a:ext>
            </a:extLst>
          </p:cNvPr>
          <p:cNvSpPr txBox="1"/>
          <p:nvPr/>
        </p:nvSpPr>
        <p:spPr>
          <a:xfrm>
            <a:off x="5638799" y="563074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動画配信と店舗での商品体験を掛け合わせることで</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a:p>
            <a:pPr algn="ctr">
              <a:lnSpc>
                <a:spcPct val="150000"/>
              </a:lnSpc>
            </a:pPr>
            <a:r>
              <a:rPr kumimoji="1" lang="ja-JP" altLang="en-US" sz="2400" b="1" spc="300">
                <a:solidFill>
                  <a:srgbClr val="FD5418"/>
                </a:solidFill>
                <a:latin typeface="Hiragino Sans W7" panose="020B0400000000000000" pitchFamily="34" charset="-128"/>
                <a:ea typeface="Hiragino Sans W7" panose="020B0400000000000000" pitchFamily="34" charset="-128"/>
              </a:rPr>
              <a:t>喫煙所内で</a:t>
            </a:r>
            <a:r>
              <a:rPr lang="ja-JP" altLang="en-US" sz="2400" b="1" spc="300">
                <a:solidFill>
                  <a:srgbClr val="FD5418"/>
                </a:solidFill>
                <a:latin typeface="Hiragino Sans W7" panose="020B0400000000000000" pitchFamily="34" charset="-128"/>
                <a:ea typeface="Hiragino Sans W7" panose="020B0400000000000000" pitchFamily="34" charset="-128"/>
              </a:rPr>
              <a:t>「</a:t>
            </a:r>
            <a:r>
              <a:rPr kumimoji="1" lang="ja-JP" altLang="en-US" sz="2400" b="1" spc="300">
                <a:solidFill>
                  <a:srgbClr val="FD5418"/>
                </a:solidFill>
                <a:latin typeface="Hiragino Sans W7" panose="020B0400000000000000" pitchFamily="34" charset="-128"/>
                <a:ea typeface="Hiragino Sans W7" panose="020B0400000000000000" pitchFamily="34" charset="-128"/>
              </a:rPr>
              <a:t>認知」から「購入」までをスムーズに完結</a:t>
            </a:r>
            <a:endParaRPr kumimoji="1" lang="en-US" altLang="ja-JP" sz="2400" b="1" spc="300" dirty="0">
              <a:solidFill>
                <a:srgbClr val="FD5418"/>
              </a:solidFill>
              <a:latin typeface="Hiragino Sans W7" panose="020B0400000000000000" pitchFamily="34" charset="-128"/>
              <a:ea typeface="Hiragino Sans W7" panose="020B0400000000000000" pitchFamily="34" charset="-128"/>
            </a:endParaRPr>
          </a:p>
        </p:txBody>
      </p:sp>
      <p:pic>
        <p:nvPicPr>
          <p:cNvPr id="5" name="図 4" descr="アイコン&#10;&#10;自動的に生成された説明">
            <a:extLst>
              <a:ext uri="{FF2B5EF4-FFF2-40B4-BE49-F238E27FC236}">
                <a16:creationId xmlns:a16="http://schemas.microsoft.com/office/drawing/2014/main" id="{8C752635-3A05-E598-3390-BDE21A668BDB}"/>
              </a:ext>
            </a:extLst>
          </p:cNvPr>
          <p:cNvPicPr>
            <a:picLocks noChangeAspect="1"/>
          </p:cNvPicPr>
          <p:nvPr/>
        </p:nvPicPr>
        <p:blipFill>
          <a:blip r:embed="rId12"/>
          <a:stretch>
            <a:fillRect/>
          </a:stretch>
        </p:blipFill>
        <p:spPr>
          <a:xfrm>
            <a:off x="634498" y="2171707"/>
            <a:ext cx="2905943" cy="2905943"/>
          </a:xfrm>
          <a:prstGeom prst="rect">
            <a:avLst/>
          </a:prstGeom>
        </p:spPr>
      </p:pic>
      <p:pic>
        <p:nvPicPr>
          <p:cNvPr id="10" name="図 9" descr="アイコン&#10;&#10;自動的に生成された説明">
            <a:extLst>
              <a:ext uri="{FF2B5EF4-FFF2-40B4-BE49-F238E27FC236}">
                <a16:creationId xmlns:a16="http://schemas.microsoft.com/office/drawing/2014/main" id="{6CBFAA65-6D20-36BD-F9C6-77E9D6D7F27A}"/>
              </a:ext>
            </a:extLst>
          </p:cNvPr>
          <p:cNvPicPr>
            <a:picLocks noChangeAspect="1"/>
          </p:cNvPicPr>
          <p:nvPr/>
        </p:nvPicPr>
        <p:blipFill>
          <a:blip r:embed="rId13"/>
          <a:stretch>
            <a:fillRect/>
          </a:stretch>
        </p:blipFill>
        <p:spPr>
          <a:xfrm>
            <a:off x="8795262" y="2258161"/>
            <a:ext cx="2733031" cy="2733031"/>
          </a:xfrm>
          <a:prstGeom prst="rect">
            <a:avLst/>
          </a:prstGeom>
        </p:spPr>
      </p:pic>
      <p:pic>
        <p:nvPicPr>
          <p:cNvPr id="12" name="図 11" descr="アイコン&#10;&#10;自動的に生成された説明">
            <a:extLst>
              <a:ext uri="{FF2B5EF4-FFF2-40B4-BE49-F238E27FC236}">
                <a16:creationId xmlns:a16="http://schemas.microsoft.com/office/drawing/2014/main" id="{284EE8B7-36CE-9B85-7BA7-B985927F325D}"/>
              </a:ext>
            </a:extLst>
          </p:cNvPr>
          <p:cNvPicPr>
            <a:picLocks noChangeAspect="1"/>
          </p:cNvPicPr>
          <p:nvPr/>
        </p:nvPicPr>
        <p:blipFill>
          <a:blip r:embed="rId14"/>
          <a:stretch>
            <a:fillRect/>
          </a:stretch>
        </p:blipFill>
        <p:spPr>
          <a:xfrm>
            <a:off x="4770937" y="2303292"/>
            <a:ext cx="2642771" cy="2642771"/>
          </a:xfrm>
          <a:prstGeom prst="rect">
            <a:avLst/>
          </a:prstGeom>
        </p:spPr>
      </p:pic>
    </p:spTree>
    <p:extLst>
      <p:ext uri="{BB962C8B-B14F-4D97-AF65-F5344CB8AC3E}">
        <p14:creationId xmlns:p14="http://schemas.microsoft.com/office/powerpoint/2010/main" val="2649077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2" name="Picture 4">
            <a:extLst>
              <a:ext uri="{FF2B5EF4-FFF2-40B4-BE49-F238E27FC236}">
                <a16:creationId xmlns:a16="http://schemas.microsoft.com/office/drawing/2014/main" id="{5C9B378E-6824-7DD3-A417-0FFC603B67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0480" y="1384166"/>
            <a:ext cx="4267201" cy="285052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0CB3109-84F6-95F0-EF84-D6878FFB0957}"/>
              </a:ext>
            </a:extLst>
          </p:cNvPr>
          <p:cNvSpPr txBox="1"/>
          <p:nvPr/>
        </p:nvSpPr>
        <p:spPr>
          <a:xfrm>
            <a:off x="2205874" y="201885"/>
            <a:ext cx="25827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300" normalizeH="0" baseline="0" noProof="0">
                <a:ln>
                  <a:noFill/>
                </a:ln>
                <a:solidFill>
                  <a:srgbClr val="FF6E26"/>
                </a:solidFill>
                <a:effectLst/>
                <a:uLnTx/>
                <a:uFillTx/>
                <a:latin typeface="Hiragino Kaku Gothic Pro W6" panose="020B0300000000000000" pitchFamily="34" charset="-128"/>
                <a:ea typeface="Hiragino Kaku Gothic Pro W6" panose="020B0300000000000000" pitchFamily="34" charset="-128"/>
                <a:cs typeface="ヒラギノ角ゴ Pro W3"/>
              </a:rPr>
              <a:t>セールスプロモーション</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300" normalizeH="0" baseline="0" noProof="0" dirty="0">
                <a:ln>
                  <a:noFill/>
                </a:ln>
                <a:solidFill>
                  <a:srgbClr val="FF6E26"/>
                </a:solidFill>
                <a:effectLst/>
                <a:uLnTx/>
                <a:uFillTx/>
                <a:latin typeface="DIN Alternate" panose="020B0500000000000000" pitchFamily="34" charset="0"/>
                <a:ea typeface="Hiragino Sans W6" panose="020B0400000000000000" pitchFamily="34" charset="-128"/>
                <a:cs typeface="+mn-cs"/>
              </a:rPr>
              <a:t>OPTION MENU</a:t>
            </a:r>
            <a:endParaRPr kumimoji="1" lang="ja-JP" altLang="en-US" sz="12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862867"/>
            <a:ext cx="391623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Sales</a:t>
            </a:r>
            <a:b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b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Promotion</a:t>
            </a:r>
          </a:p>
        </p:txBody>
      </p:sp>
      <p:pic>
        <p:nvPicPr>
          <p:cNvPr id="2" name="Google Shape;89;p1" descr="人, 男, 屋内, 立つ が含まれている画像&#10;&#10;自動的に生成された説明">
            <a:extLst>
              <a:ext uri="{FF2B5EF4-FFF2-40B4-BE49-F238E27FC236}">
                <a16:creationId xmlns:a16="http://schemas.microsoft.com/office/drawing/2014/main" id="{9942EED6-B8D9-595C-E573-7CD74652D9ED}"/>
              </a:ext>
            </a:extLst>
          </p:cNvPr>
          <p:cNvPicPr preferRelativeResize="0">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8786778" y="2071776"/>
            <a:ext cx="2228057" cy="2970742"/>
          </a:xfrm>
          <a:prstGeom prst="rect">
            <a:avLst/>
          </a:prstGeom>
          <a:noFill/>
          <a:ln>
            <a:noFill/>
          </a:ln>
          <a:effectLst>
            <a:outerShdw blurRad="294594" dist="142931" dir="2700000" algn="ctr" rotWithShape="0">
              <a:srgbClr val="000000">
                <a:alpha val="65218"/>
              </a:srgbClr>
            </a:outerShdw>
          </a:effectLst>
        </p:spPr>
      </p:pic>
      <p:sp>
        <p:nvSpPr>
          <p:cNvPr id="5" name="テキスト ボックス 4">
            <a:extLst>
              <a:ext uri="{FF2B5EF4-FFF2-40B4-BE49-F238E27FC236}">
                <a16:creationId xmlns:a16="http://schemas.microsoft.com/office/drawing/2014/main" id="{B31E49F9-4452-51AA-61AC-F7C5C74A0B8E}"/>
              </a:ext>
            </a:extLst>
          </p:cNvPr>
          <p:cNvSpPr txBox="1"/>
          <p:nvPr/>
        </p:nvSpPr>
        <p:spPr>
          <a:xfrm>
            <a:off x="4429290" y="5451261"/>
            <a:ext cx="6733154"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価格　</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¥100,000〜</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en-US" altLang="ja-JP" sz="24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NET</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endParaRPr kumimoji="1" lang="en-US" altLang="ja-JP" sz="16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上記金額は</a:t>
            </a: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1</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日あたりのスタッフ稼働費の参考となります。</a:t>
            </a:r>
            <a:endPar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店舗数や稼働日数など、案件に応じて都度お見積もりさせていただきます。</a:t>
            </a:r>
          </a:p>
        </p:txBody>
      </p:sp>
      <p:pic>
        <p:nvPicPr>
          <p:cNvPr id="16" name="図 15">
            <a:extLst>
              <a:ext uri="{FF2B5EF4-FFF2-40B4-BE49-F238E27FC236}">
                <a16:creationId xmlns:a16="http://schemas.microsoft.com/office/drawing/2014/main" id="{A02CF219-BD37-91FC-0860-7D4DD5A240CB}"/>
              </a:ext>
            </a:extLst>
          </p:cNvPr>
          <p:cNvPicPr>
            <a:picLocks noChangeAspect="1"/>
          </p:cNvPicPr>
          <p:nvPr/>
        </p:nvPicPr>
        <p:blipFill rotWithShape="1">
          <a:blip r:embed="rId5" cstate="hqprint">
            <a:clrChange>
              <a:clrFrom>
                <a:srgbClr val="F8F8F8"/>
              </a:clrFrom>
              <a:clrTo>
                <a:srgbClr val="F8F8F8">
                  <a:alpha val="0"/>
                </a:srgbClr>
              </a:clrTo>
            </a:clrChange>
            <a:alphaModFix amt="70000"/>
            <a:extLst>
              <a:ext uri="{28A0092B-C50C-407E-A947-70E740481C1C}">
                <a14:useLocalDpi xmlns:a14="http://schemas.microsoft.com/office/drawing/2010/main"/>
              </a:ext>
            </a:extLst>
          </a:blip>
          <a:srcRect/>
          <a:stretch/>
        </p:blipFill>
        <p:spPr>
          <a:xfrm>
            <a:off x="5482346" y="2204397"/>
            <a:ext cx="1077136" cy="2030289"/>
          </a:xfrm>
          <a:prstGeom prst="rect">
            <a:avLst/>
          </a:prstGeom>
        </p:spPr>
      </p:pic>
      <p:sp>
        <p:nvSpPr>
          <p:cNvPr id="11" name="テキスト ボックス 10">
            <a:extLst>
              <a:ext uri="{FF2B5EF4-FFF2-40B4-BE49-F238E27FC236}">
                <a16:creationId xmlns:a16="http://schemas.microsoft.com/office/drawing/2014/main" id="{D1268905-6C55-2A73-35BD-1B604BAC179C}"/>
              </a:ext>
            </a:extLst>
          </p:cNvPr>
          <p:cNvSpPr txBox="1"/>
          <p:nvPr/>
        </p:nvSpPr>
        <p:spPr>
          <a:xfrm>
            <a:off x="976382" y="2668172"/>
            <a:ext cx="619614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喫煙所店舗に当社の接客スタッフを派遣し、</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アンケート調査や商品体験、販売など</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様々なインストアプロモーションを実施いたします。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スタッフが喫煙所ユーザーに直接声かけをして</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接客を行うため、ユーザーに強烈な印象を残します。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また、実施後には接客数・成功数などを</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レポーティングいたします。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ユーザーの反応や生の声をダイレクトに収集することが</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rPr>
              <a:t>可能です。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cs typeface="ヒラギノ角ゴ Pro W3"/>
            </a:endParaRPr>
          </a:p>
        </p:txBody>
      </p:sp>
      <p:sp>
        <p:nvSpPr>
          <p:cNvPr id="22" name="正方形/長方形 21">
            <a:extLst>
              <a:ext uri="{FF2B5EF4-FFF2-40B4-BE49-F238E27FC236}">
                <a16:creationId xmlns:a16="http://schemas.microsoft.com/office/drawing/2014/main" id="{E247AF01-CF84-3934-635D-F6723AFBE91E}"/>
              </a:ext>
            </a:extLst>
          </p:cNvPr>
          <p:cNvSpPr/>
          <p:nvPr/>
        </p:nvSpPr>
        <p:spPr>
          <a:xfrm>
            <a:off x="976382" y="5211596"/>
            <a:ext cx="4762842" cy="1032478"/>
          </a:xfrm>
          <a:prstGeom prst="rect">
            <a:avLst/>
          </a:prstGeom>
          <a:noFill/>
          <a:ln w="31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0" name="テキスト ボックス 19">
            <a:extLst>
              <a:ext uri="{FF2B5EF4-FFF2-40B4-BE49-F238E27FC236}">
                <a16:creationId xmlns:a16="http://schemas.microsoft.com/office/drawing/2014/main" id="{29E5ED0A-814B-26B7-7CBF-53A1C8676FB8}"/>
              </a:ext>
            </a:extLst>
          </p:cNvPr>
          <p:cNvSpPr txBox="1"/>
          <p:nvPr/>
        </p:nvSpPr>
        <p:spPr>
          <a:xfrm>
            <a:off x="1099886" y="5129509"/>
            <a:ext cx="1338828" cy="230832"/>
          </a:xfrm>
          <a:prstGeom prst="rect">
            <a:avLst/>
          </a:prstGeom>
          <a:solidFill>
            <a:schemeClr val="bg1">
              <a:lumMod val="9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接客スタッフについて</a:t>
            </a:r>
          </a:p>
        </p:txBody>
      </p:sp>
      <p:sp>
        <p:nvSpPr>
          <p:cNvPr id="23" name="テキスト ボックス 22">
            <a:extLst>
              <a:ext uri="{FF2B5EF4-FFF2-40B4-BE49-F238E27FC236}">
                <a16:creationId xmlns:a16="http://schemas.microsoft.com/office/drawing/2014/main" id="{8AD6F979-7670-4A3F-FEBA-6E0B9E721E9E}"/>
              </a:ext>
            </a:extLst>
          </p:cNvPr>
          <p:cNvSpPr txBox="1"/>
          <p:nvPr/>
        </p:nvSpPr>
        <p:spPr>
          <a:xfrm>
            <a:off x="1130032" y="5422263"/>
            <a:ext cx="433484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当社の店舗で日常的にデバイスの接客販売を行う</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接客のプロフェッショナルを育成しております。</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高い接客レベルでユーザーからの支持も厚く、数多くの販売実績を誇る</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経験豊富なスタッフが、</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2</a:t>
            </a:r>
            <a:r>
              <a:rPr kumimoji="1" lang="ja-JP" altLang="en-US"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名体制で対応いたします。</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24" name="テキスト ボックス 23">
            <a:extLst>
              <a:ext uri="{FF2B5EF4-FFF2-40B4-BE49-F238E27FC236}">
                <a16:creationId xmlns:a16="http://schemas.microsoft.com/office/drawing/2014/main" id="{42D71A49-4D58-EE5E-40C5-335E4C77E96B}"/>
              </a:ext>
            </a:extLst>
          </p:cNvPr>
          <p:cNvSpPr txBox="1"/>
          <p:nvPr/>
        </p:nvSpPr>
        <p:spPr>
          <a:xfrm>
            <a:off x="1018302" y="4687020"/>
            <a:ext cx="2056938"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rPr>
              <a:t>申込：別途協議</a:t>
            </a:r>
            <a:endParaRPr kumimoji="1" lang="en-US" altLang="ja-JP" sz="105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black">
                    <a:lumMod val="75000"/>
                    <a:lumOff val="25000"/>
                  </a:prstClr>
                </a:solidFill>
                <a:effectLst/>
                <a:uLnTx/>
                <a:uFillTx/>
                <a:latin typeface="游ゴシック" panose="020F0502020204030204"/>
                <a:ea typeface="游ゴシック" panose="020B0400000000000000" pitchFamily="34" charset="-128"/>
                <a:cs typeface="+mn-cs"/>
              </a:rPr>
              <a:t>販促物納品：別途協議</a:t>
            </a:r>
          </a:p>
        </p:txBody>
      </p:sp>
      <p:sp>
        <p:nvSpPr>
          <p:cNvPr id="17" name="線吹き出し 2 (枠付き) 16">
            <a:extLst>
              <a:ext uri="{FF2B5EF4-FFF2-40B4-BE49-F238E27FC236}">
                <a16:creationId xmlns:a16="http://schemas.microsoft.com/office/drawing/2014/main" id="{ACF1876A-FFBF-9021-75E9-D31DF29FE325}"/>
              </a:ext>
            </a:extLst>
          </p:cNvPr>
          <p:cNvSpPr/>
          <p:nvPr/>
        </p:nvSpPr>
        <p:spPr>
          <a:xfrm>
            <a:off x="9486900" y="1158719"/>
            <a:ext cx="1839191" cy="650220"/>
          </a:xfrm>
          <a:prstGeom prst="borderCallout2">
            <a:avLst>
              <a:gd name="adj1" fmla="val 49279"/>
              <a:gd name="adj2" fmla="val 1300"/>
              <a:gd name="adj3" fmla="val 49279"/>
              <a:gd name="adj4" fmla="val -15142"/>
              <a:gd name="adj5" fmla="val 107411"/>
              <a:gd name="adj6" fmla="val -47735"/>
            </a:avLst>
          </a:prstGeom>
          <a:solidFill>
            <a:schemeClr val="bg1"/>
          </a:solidFill>
          <a:ln>
            <a:solidFill>
              <a:srgbClr val="FD54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9" name="テキスト ボックス 18">
            <a:extLst>
              <a:ext uri="{FF2B5EF4-FFF2-40B4-BE49-F238E27FC236}">
                <a16:creationId xmlns:a16="http://schemas.microsoft.com/office/drawing/2014/main" id="{B717391A-1ADD-51CA-5308-5AC38945C62C}"/>
              </a:ext>
            </a:extLst>
          </p:cNvPr>
          <p:cNvSpPr txBox="1"/>
          <p:nvPr/>
        </p:nvSpPr>
        <p:spPr>
          <a:xfrm>
            <a:off x="9442128" y="1194205"/>
            <a:ext cx="19287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活用例</a:t>
            </a: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・手渡しによるサンプリング</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・スマホアプリのインストール獲得</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　・</a:t>
            </a:r>
            <a:r>
              <a:rPr kumimoji="1" lang="en-US" altLang="ja-JP" sz="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BtoB</a:t>
            </a:r>
            <a:r>
              <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のリード獲得　　</a:t>
            </a:r>
            <a:r>
              <a:rPr kumimoji="1" lang="en-US" altLang="ja-JP" sz="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etc</a:t>
            </a:r>
            <a:r>
              <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6" name="スライド番号プレースホルダ 3">
            <a:extLst>
              <a:ext uri="{FF2B5EF4-FFF2-40B4-BE49-F238E27FC236}">
                <a16:creationId xmlns:a16="http://schemas.microsoft.com/office/drawing/2014/main" id="{34DF9696-11D3-7F8B-5A02-953417172041}"/>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20</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295C5545-4E11-A995-C070-2B131A525FA0}"/>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449385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636114" y="782320"/>
            <a:ext cx="10769600" cy="57245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0CB3109-84F6-95F0-EF84-D6878FFB0957}"/>
              </a:ext>
            </a:extLst>
          </p:cNvPr>
          <p:cNvSpPr txBox="1"/>
          <p:nvPr/>
        </p:nvSpPr>
        <p:spPr>
          <a:xfrm>
            <a:off x="2423887" y="201885"/>
            <a:ext cx="2146742" cy="307777"/>
          </a:xfrm>
          <a:prstGeom prst="rect">
            <a:avLst/>
          </a:prstGeom>
          <a:noFill/>
        </p:spPr>
        <p:txBody>
          <a:bodyPr wrap="none" rtlCol="0">
            <a:spAutoFit/>
          </a:bodyPr>
          <a:lstStyle/>
          <a:p>
            <a:pPr algn="ct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店舗ジャックプラン</a:t>
            </a:r>
          </a:p>
        </p:txBody>
      </p:sp>
      <p:pic>
        <p:nvPicPr>
          <p:cNvPr id="3" name="図 2" descr="黒い背景に白い文字がある&#10;&#10;中程度の精度で自動的に生成された説明">
            <a:extLst>
              <a:ext uri="{FF2B5EF4-FFF2-40B4-BE49-F238E27FC236}">
                <a16:creationId xmlns:a16="http://schemas.microsoft.com/office/drawing/2014/main" id="{EDD40A53-AAE3-8535-5F47-D9E833E1C3A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B170DCA0-A4A7-AF81-4A33-7BDB86730BEF}"/>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5" name="図 14" descr="黒い背景に白い文字がある&#10;&#10;中程度の精度で自動的に生成された説明">
            <a:extLst>
              <a:ext uri="{FF2B5EF4-FFF2-40B4-BE49-F238E27FC236}">
                <a16:creationId xmlns:a16="http://schemas.microsoft.com/office/drawing/2014/main" id="{020FA44E-14A8-D649-7CE5-A805DD31B79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1B6E5CB-675C-E4EC-724B-AB5C7655C3AE}"/>
              </a:ext>
            </a:extLst>
          </p:cNvPr>
          <p:cNvSpPr/>
          <p:nvPr/>
        </p:nvSpPr>
        <p:spPr>
          <a:xfrm>
            <a:off x="786286" y="862867"/>
            <a:ext cx="3916231" cy="923330"/>
          </a:xfrm>
          <a:prstGeom prst="rect">
            <a:avLst/>
          </a:prstGeom>
        </p:spPr>
        <p:txBody>
          <a:bodyPr wrap="square">
            <a:spAutoFit/>
          </a:bodyPr>
          <a:lstStyle/>
          <a:p>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Store Jack</a:t>
            </a:r>
          </a:p>
        </p:txBody>
      </p:sp>
      <p:sp>
        <p:nvSpPr>
          <p:cNvPr id="6" name="テキスト ボックス 5">
            <a:extLst>
              <a:ext uri="{FF2B5EF4-FFF2-40B4-BE49-F238E27FC236}">
                <a16:creationId xmlns:a16="http://schemas.microsoft.com/office/drawing/2014/main" id="{76B50EF4-45D5-3B14-A302-CB2544B490B4}"/>
              </a:ext>
            </a:extLst>
          </p:cNvPr>
          <p:cNvSpPr txBox="1"/>
          <p:nvPr/>
        </p:nvSpPr>
        <p:spPr>
          <a:xfrm>
            <a:off x="786286" y="5167947"/>
            <a:ext cx="4779922" cy="707886"/>
          </a:xfrm>
          <a:prstGeom prst="rect">
            <a:avLst/>
          </a:prstGeom>
          <a:noFill/>
        </p:spPr>
        <p:txBody>
          <a:bodyPr wrap="square" rtlCol="0">
            <a:spAutoFit/>
          </a:bodyPr>
          <a:lstStyle/>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消費税は別途となります。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BREAK</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」での放映期間中のみ、実施が可能です。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設置にはデザイン審査がございます。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a:p>
            <a:r>
              <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a:t>
            </a:r>
            <a:r>
              <a:rPr lang="ja-JP" altLang="en-US" sz="80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rPr>
              <a:t>実施時期や店舗の都合により、急遽実施ができなくなる場合がございます。</a:t>
            </a:r>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p:txBody>
      </p:sp>
      <p:sp>
        <p:nvSpPr>
          <p:cNvPr id="13" name="テキスト ボックス 12">
            <a:extLst>
              <a:ext uri="{FF2B5EF4-FFF2-40B4-BE49-F238E27FC236}">
                <a16:creationId xmlns:a16="http://schemas.microsoft.com/office/drawing/2014/main" id="{D5682212-3C1F-10A4-6F54-6193F2061EC6}"/>
              </a:ext>
            </a:extLst>
          </p:cNvPr>
          <p:cNvSpPr txBox="1"/>
          <p:nvPr/>
        </p:nvSpPr>
        <p:spPr>
          <a:xfrm>
            <a:off x="786286" y="1774092"/>
            <a:ext cx="6196148" cy="967444"/>
          </a:xfrm>
          <a:prstGeom prst="rect">
            <a:avLst/>
          </a:prstGeom>
          <a:noFill/>
        </p:spPr>
        <p:txBody>
          <a:bodyPr wrap="square">
            <a:spAutoFit/>
          </a:bodyPr>
          <a:lstStyle/>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丸の内・有楽町エリアにある</a:t>
            </a:r>
            <a:r>
              <a:rPr lang="en-US" altLang="ja-JP" sz="1200" spc="80" dirty="0">
                <a:latin typeface="Hiragino Sans W5" panose="020B0400000000000000" pitchFamily="34" charset="-128"/>
                <a:ea typeface="Hiragino Sans W5" panose="020B0400000000000000" pitchFamily="34" charset="-128"/>
              </a:rPr>
              <a:t>『THE TOBACCO 2:50.76』</a:t>
            </a:r>
            <a:r>
              <a:rPr lang="ja-JP" altLang="en-US" sz="1200" spc="80">
                <a:latin typeface="Hiragino Sans W5" panose="020B0400000000000000" pitchFamily="34" charset="-128"/>
                <a:ea typeface="Hiragino Sans W5" panose="020B0400000000000000" pitchFamily="34" charset="-128"/>
              </a:rPr>
              <a:t>を</a:t>
            </a:r>
            <a:endParaRPr lang="en-US" altLang="ja-JP" sz="1200" spc="80" dirty="0">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壁面・灰皿ラッピングやサイネージ独占放映等</a:t>
            </a:r>
            <a:endParaRPr lang="en-US" altLang="ja-JP" sz="1200" spc="80" dirty="0">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1200" spc="80">
                <a:latin typeface="Hiragino Sans W5" panose="020B0400000000000000" pitchFamily="34" charset="-128"/>
                <a:ea typeface="Hiragino Sans W5" panose="020B0400000000000000" pitchFamily="34" charset="-128"/>
              </a:rPr>
              <a:t>広告ジャック可能な特別施策です。</a:t>
            </a:r>
            <a:endParaRPr lang="en-US" altLang="ja-JP" sz="1200" spc="80" dirty="0">
              <a:latin typeface="Hiragino Sans W5" panose="020B0400000000000000" pitchFamily="34" charset="-128"/>
              <a:ea typeface="Hiragino Sans W5" panose="020B0400000000000000" pitchFamily="34" charset="-128"/>
            </a:endParaRPr>
          </a:p>
          <a:p>
            <a:endParaRPr lang="en-US" altLang="ja-JP" sz="1200" b="1" dirty="0">
              <a:solidFill>
                <a:schemeClr val="tx1">
                  <a:lumMod val="75000"/>
                  <a:lumOff val="25000"/>
                </a:schemeClr>
              </a:solidFill>
              <a:latin typeface="Hiragino Sans W6" panose="020B0400000000000000" pitchFamily="34" charset="-128"/>
              <a:ea typeface="Hiragino Sans W6" panose="020B0400000000000000" pitchFamily="34" charset="-128"/>
              <a:cs typeface="ヒラギノ角ゴ Pro W3"/>
            </a:endParaRPr>
          </a:p>
        </p:txBody>
      </p:sp>
      <p:graphicFrame>
        <p:nvGraphicFramePr>
          <p:cNvPr id="14" name="表 13">
            <a:extLst>
              <a:ext uri="{FF2B5EF4-FFF2-40B4-BE49-F238E27FC236}">
                <a16:creationId xmlns:a16="http://schemas.microsoft.com/office/drawing/2014/main" id="{6D369052-9FFF-21F0-4980-F62D011EBA6C}"/>
              </a:ext>
            </a:extLst>
          </p:cNvPr>
          <p:cNvGraphicFramePr>
            <a:graphicFrameLocks noGrp="1"/>
          </p:cNvGraphicFramePr>
          <p:nvPr/>
        </p:nvGraphicFramePr>
        <p:xfrm>
          <a:off x="786286" y="3176106"/>
          <a:ext cx="4045821" cy="1016000"/>
        </p:xfrm>
        <a:graphic>
          <a:graphicData uri="http://schemas.openxmlformats.org/drawingml/2006/table">
            <a:tbl>
              <a:tblPr>
                <a:tableStyleId>{5C22544A-7EE6-4342-B048-85BDC9FD1C3A}</a:tableStyleId>
              </a:tblPr>
              <a:tblGrid>
                <a:gridCol w="1172769">
                  <a:extLst>
                    <a:ext uri="{9D8B030D-6E8A-4147-A177-3AD203B41FA5}">
                      <a16:colId xmlns:a16="http://schemas.microsoft.com/office/drawing/2014/main" val="981460506"/>
                    </a:ext>
                  </a:extLst>
                </a:gridCol>
                <a:gridCol w="2873052">
                  <a:extLst>
                    <a:ext uri="{9D8B030D-6E8A-4147-A177-3AD203B41FA5}">
                      <a16:colId xmlns:a16="http://schemas.microsoft.com/office/drawing/2014/main" val="2531197863"/>
                    </a:ext>
                  </a:extLst>
                </a:gridCol>
              </a:tblGrid>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期間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2</a:t>
                      </a:r>
                      <a:r>
                        <a:rPr lang="ja-JP" altLang="en-US" sz="900" b="0" i="0" u="none" strike="noStrike">
                          <a:effectLst/>
                          <a:latin typeface="Hiragino Kaku Gothic Pro W3" panose="020B0300000000000000" pitchFamily="34" charset="-128"/>
                          <a:ea typeface="Hiragino Kaku Gothic Pro W3" panose="020B0300000000000000" pitchFamily="34" charset="-128"/>
                        </a:rPr>
                        <a:t>週間　または　</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4</a:t>
                      </a:r>
                      <a:r>
                        <a:rPr lang="ja-JP" altLang="en-US" sz="900" b="0" i="0" u="none" strike="noStrike">
                          <a:effectLst/>
                          <a:latin typeface="Hiragino Kaku Gothic Pro W3" panose="020B0300000000000000" pitchFamily="34" charset="-128"/>
                          <a:ea typeface="Hiragino Kaku Gothic Pro W3" panose="020B0300000000000000" pitchFamily="34" charset="-128"/>
                        </a:rPr>
                        <a:t>週間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ラッピング可能箇所</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b="0" i="0">
                          <a:latin typeface="Hiragino Kaku Gothic Pro W3" panose="020B0300000000000000" pitchFamily="34" charset="-128"/>
                          <a:ea typeface="Hiragino Kaku Gothic Pro W3" panose="020B0300000000000000" pitchFamily="34" charset="-128"/>
                        </a:rPr>
                        <a:t> 壁面、灰皿横、ベンチ面、カウンターテーブル側面</a:t>
                      </a:r>
                      <a:endParaRPr kumimoji="1" lang="en-US" altLang="ja-JP" sz="900" b="0" i="0" dirty="0">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規定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別途ご案内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納品形態</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データ納品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5446048"/>
                  </a:ext>
                </a:extLst>
              </a:tr>
            </a:tbl>
          </a:graphicData>
        </a:graphic>
      </p:graphicFrame>
      <p:sp>
        <p:nvSpPr>
          <p:cNvPr id="17" name="テキスト ボックス 16">
            <a:extLst>
              <a:ext uri="{FF2B5EF4-FFF2-40B4-BE49-F238E27FC236}">
                <a16:creationId xmlns:a16="http://schemas.microsoft.com/office/drawing/2014/main" id="{C1B71257-40D6-0F0B-9EC1-BC6993B20BF0}"/>
              </a:ext>
            </a:extLst>
          </p:cNvPr>
          <p:cNvSpPr txBox="1"/>
          <p:nvPr/>
        </p:nvSpPr>
        <p:spPr>
          <a:xfrm>
            <a:off x="786286" y="2776536"/>
            <a:ext cx="607859" cy="261610"/>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■仕様</a:t>
            </a:r>
          </a:p>
        </p:txBody>
      </p:sp>
      <p:sp>
        <p:nvSpPr>
          <p:cNvPr id="19" name="テキスト ボックス 18">
            <a:extLst>
              <a:ext uri="{FF2B5EF4-FFF2-40B4-BE49-F238E27FC236}">
                <a16:creationId xmlns:a16="http://schemas.microsoft.com/office/drawing/2014/main" id="{3067D316-AB66-9A86-C9C1-06E1EF3AEE47}"/>
              </a:ext>
            </a:extLst>
          </p:cNvPr>
          <p:cNvSpPr txBox="1"/>
          <p:nvPr/>
        </p:nvSpPr>
        <p:spPr>
          <a:xfrm>
            <a:off x="786286" y="4961250"/>
            <a:ext cx="857927" cy="253916"/>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■注意事項</a:t>
            </a:r>
          </a:p>
        </p:txBody>
      </p:sp>
      <p:sp>
        <p:nvSpPr>
          <p:cNvPr id="21" name="テキスト ボックス 20">
            <a:extLst>
              <a:ext uri="{FF2B5EF4-FFF2-40B4-BE49-F238E27FC236}">
                <a16:creationId xmlns:a16="http://schemas.microsoft.com/office/drawing/2014/main" id="{D6031103-5C86-56CE-18B8-71FA35B80312}"/>
              </a:ext>
            </a:extLst>
          </p:cNvPr>
          <p:cNvSpPr txBox="1"/>
          <p:nvPr/>
        </p:nvSpPr>
        <p:spPr>
          <a:xfrm>
            <a:off x="786286" y="4456891"/>
            <a:ext cx="3036414" cy="415498"/>
          </a:xfrm>
          <a:prstGeom prst="rect">
            <a:avLst/>
          </a:prstGeom>
          <a:noFill/>
        </p:spPr>
        <p:txBody>
          <a:bodyPr wrap="square">
            <a:spAutoFit/>
          </a:bodyPr>
          <a:lstStyle/>
          <a:p>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申込：実施</a:t>
            </a:r>
            <a:r>
              <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rPr>
              <a:t>30</a:t>
            </a:r>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営業日前</a:t>
            </a:r>
            <a:endPar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endParaRPr>
          </a:p>
          <a:p>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ラッピングデータ納品：実施</a:t>
            </a:r>
            <a:r>
              <a:rPr lang="en-US" altLang="ja-JP" sz="1050" b="1" dirty="0">
                <a:solidFill>
                  <a:schemeClr val="tx1">
                    <a:lumMod val="75000"/>
                    <a:lumOff val="25000"/>
                  </a:schemeClr>
                </a:solidFill>
                <a:latin typeface="Hiragino Sans W5" panose="020B0400000000000000" pitchFamily="34" charset="-128"/>
                <a:ea typeface="Hiragino Sans W5" panose="020B0400000000000000" pitchFamily="34" charset="-128"/>
              </a:rPr>
              <a:t>25</a:t>
            </a:r>
            <a:r>
              <a:rPr lang="ja-JP" altLang="en-US" sz="1050" b="1">
                <a:solidFill>
                  <a:schemeClr val="tx1">
                    <a:lumMod val="75000"/>
                    <a:lumOff val="25000"/>
                  </a:schemeClr>
                </a:solidFill>
                <a:latin typeface="Hiragino Sans W5" panose="020B0400000000000000" pitchFamily="34" charset="-128"/>
                <a:ea typeface="Hiragino Sans W5" panose="020B0400000000000000" pitchFamily="34" charset="-128"/>
              </a:rPr>
              <a:t>営業日前</a:t>
            </a:r>
          </a:p>
        </p:txBody>
      </p:sp>
      <p:pic>
        <p:nvPicPr>
          <p:cNvPr id="26" name="図 25" descr="地下鉄の駅&#10;&#10;中程度の精度で自動的に生成された説明">
            <a:extLst>
              <a:ext uri="{FF2B5EF4-FFF2-40B4-BE49-F238E27FC236}">
                <a16:creationId xmlns:a16="http://schemas.microsoft.com/office/drawing/2014/main" id="{396AA357-8202-0170-65C0-395BF41CE5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78034" y="925220"/>
            <a:ext cx="5561466" cy="3127745"/>
          </a:xfrm>
          <a:prstGeom prst="rect">
            <a:avLst/>
          </a:prstGeom>
        </p:spPr>
      </p:pic>
      <p:graphicFrame>
        <p:nvGraphicFramePr>
          <p:cNvPr id="27" name="表 26">
            <a:extLst>
              <a:ext uri="{FF2B5EF4-FFF2-40B4-BE49-F238E27FC236}">
                <a16:creationId xmlns:a16="http://schemas.microsoft.com/office/drawing/2014/main" id="{CFD7324F-73FC-B8E0-7BAD-85CC111072A4}"/>
              </a:ext>
            </a:extLst>
          </p:cNvPr>
          <p:cNvGraphicFramePr>
            <a:graphicFrameLocks noGrp="1"/>
          </p:cNvGraphicFramePr>
          <p:nvPr>
            <p:extLst>
              <p:ext uri="{D42A27DB-BD31-4B8C-83A1-F6EECF244321}">
                <p14:modId xmlns:p14="http://schemas.microsoft.com/office/powerpoint/2010/main" val="851105508"/>
              </p:ext>
            </p:extLst>
          </p:nvPr>
        </p:nvGraphicFramePr>
        <p:xfrm>
          <a:off x="6216726" y="4803934"/>
          <a:ext cx="4767092" cy="1435911"/>
        </p:xfrm>
        <a:graphic>
          <a:graphicData uri="http://schemas.openxmlformats.org/drawingml/2006/table">
            <a:tbl>
              <a:tblPr firstRow="1" bandRow="1">
                <a:tableStyleId>{5C22544A-7EE6-4342-B048-85BDC9FD1C3A}</a:tableStyleId>
              </a:tblPr>
              <a:tblGrid>
                <a:gridCol w="1839497">
                  <a:extLst>
                    <a:ext uri="{9D8B030D-6E8A-4147-A177-3AD203B41FA5}">
                      <a16:colId xmlns:a16="http://schemas.microsoft.com/office/drawing/2014/main" val="2806157159"/>
                    </a:ext>
                  </a:extLst>
                </a:gridCol>
                <a:gridCol w="2927595">
                  <a:extLst>
                    <a:ext uri="{9D8B030D-6E8A-4147-A177-3AD203B41FA5}">
                      <a16:colId xmlns:a16="http://schemas.microsoft.com/office/drawing/2014/main" val="2278982353"/>
                    </a:ext>
                  </a:extLst>
                </a:gridCol>
              </a:tblGrid>
              <a:tr h="478637">
                <a:tc>
                  <a:txBody>
                    <a:bodyPr/>
                    <a:lstStyle/>
                    <a:p>
                      <a:pPr algn="ctr"/>
                      <a:r>
                        <a:rPr kumimoji="1" lang="ja-JP" altLang="en-US" sz="1400" b="0" i="0">
                          <a:latin typeface="Hiragino Sans W5" panose="020B0400000000000000" pitchFamily="34" charset="-128"/>
                          <a:ea typeface="Hiragino Sans W5" panose="020B0400000000000000" pitchFamily="34" charset="-128"/>
                        </a:rPr>
                        <a:t>期間</a:t>
                      </a:r>
                    </a:p>
                  </a:txBody>
                  <a:tcPr anchor="ctr">
                    <a:solidFill>
                      <a:srgbClr val="FF6E26"/>
                    </a:solidFill>
                  </a:tcPr>
                </a:tc>
                <a:tc>
                  <a:txBody>
                    <a:bodyPr/>
                    <a:lstStyle/>
                    <a:p>
                      <a:pPr algn="ctr"/>
                      <a:r>
                        <a:rPr kumimoji="1" lang="ja-JP" altLang="en-US" sz="1400" b="0" i="0">
                          <a:latin typeface="Hiragino Sans W5" panose="020B0400000000000000" pitchFamily="34" charset="-128"/>
                          <a:ea typeface="Hiragino Sans W5" panose="020B0400000000000000" pitchFamily="34" charset="-128"/>
                        </a:rPr>
                        <a:t>価格</a:t>
                      </a:r>
                    </a:p>
                  </a:txBody>
                  <a:tcPr anchor="ctr">
                    <a:solidFill>
                      <a:srgbClr val="FF6E26"/>
                    </a:solidFill>
                  </a:tcPr>
                </a:tc>
                <a:extLst>
                  <a:ext uri="{0D108BD9-81ED-4DB2-BD59-A6C34878D82A}">
                    <a16:rowId xmlns:a16="http://schemas.microsoft.com/office/drawing/2014/main" val="3751320879"/>
                  </a:ext>
                </a:extLst>
              </a:tr>
              <a:tr h="478637">
                <a:tc>
                  <a:txBody>
                    <a:bodyPr/>
                    <a:lstStyle/>
                    <a:p>
                      <a:pPr algn="ctr"/>
                      <a:r>
                        <a:rPr kumimoji="1" lang="en-US" altLang="ja-JP" sz="1400" b="0" i="0" dirty="0">
                          <a:latin typeface="Hiragino Sans W5" panose="020B0400000000000000" pitchFamily="34" charset="-128"/>
                          <a:ea typeface="Hiragino Sans W5" panose="020B0400000000000000" pitchFamily="34" charset="-128"/>
                        </a:rPr>
                        <a:t>2</a:t>
                      </a:r>
                      <a:r>
                        <a:rPr kumimoji="1" lang="ja-JP" altLang="en-US" sz="1400" b="0" i="0">
                          <a:latin typeface="Hiragino Sans W5" panose="020B0400000000000000" pitchFamily="34" charset="-128"/>
                          <a:ea typeface="Hiragino Sans W5" panose="020B0400000000000000" pitchFamily="34" charset="-128"/>
                        </a:rPr>
                        <a:t>週間</a:t>
                      </a:r>
                    </a:p>
                  </a:txBody>
                  <a:tcPr anchor="ctr">
                    <a:solidFill>
                      <a:srgbClr val="FFE1DB"/>
                    </a:solidFill>
                  </a:tcPr>
                </a:tc>
                <a:tc>
                  <a:txBody>
                    <a:bodyPr/>
                    <a:lstStyle/>
                    <a:p>
                      <a:pPr algn="r"/>
                      <a:r>
                        <a:rPr kumimoji="1" lang="en-US" altLang="ja-JP" sz="1400" b="1" i="0" dirty="0">
                          <a:solidFill>
                            <a:srgbClr val="FD5418"/>
                          </a:solidFill>
                          <a:latin typeface="Hiragino Sans W5" panose="020B0400000000000000" pitchFamily="34" charset="-128"/>
                          <a:ea typeface="Hiragino Sans W5" panose="020B0400000000000000" pitchFamily="34" charset="-128"/>
                        </a:rPr>
                        <a:t>1,800,000</a:t>
                      </a:r>
                      <a:r>
                        <a:rPr kumimoji="1" lang="ja-JP" altLang="en-US" sz="1400" b="1" i="0">
                          <a:solidFill>
                            <a:srgbClr val="FD5418"/>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1332602356"/>
                  </a:ext>
                </a:extLst>
              </a:tr>
              <a:tr h="478637">
                <a:tc>
                  <a:txBody>
                    <a:bodyPr/>
                    <a:lstStyle/>
                    <a:p>
                      <a:pPr algn="ctr"/>
                      <a:r>
                        <a:rPr kumimoji="1" lang="en-US" altLang="ja-JP" sz="1400" b="0" i="0" dirty="0">
                          <a:latin typeface="Hiragino Sans W5" panose="020B0400000000000000" pitchFamily="34" charset="-128"/>
                          <a:ea typeface="Hiragino Sans W5" panose="020B0400000000000000" pitchFamily="34" charset="-128"/>
                        </a:rPr>
                        <a:t>4</a:t>
                      </a:r>
                      <a:r>
                        <a:rPr kumimoji="1" lang="ja-JP" altLang="en-US" sz="1400" b="0" i="0">
                          <a:latin typeface="Hiragino Sans W5" panose="020B0400000000000000" pitchFamily="34" charset="-128"/>
                          <a:ea typeface="Hiragino Sans W5" panose="020B0400000000000000" pitchFamily="34" charset="-128"/>
                        </a:rPr>
                        <a:t>週間</a:t>
                      </a:r>
                    </a:p>
                  </a:txBody>
                  <a:tcPr anchor="ctr">
                    <a:solidFill>
                      <a:srgbClr val="FFE1DB"/>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400" b="1" i="0" dirty="0">
                          <a:solidFill>
                            <a:srgbClr val="FD5418"/>
                          </a:solidFill>
                          <a:latin typeface="Hiragino Sans W5" panose="020B0400000000000000" pitchFamily="34" charset="-128"/>
                          <a:ea typeface="Hiragino Sans W5" panose="020B0400000000000000" pitchFamily="34" charset="-128"/>
                        </a:rPr>
                        <a:t>2,600,000</a:t>
                      </a:r>
                      <a:r>
                        <a:rPr kumimoji="1" lang="ja-JP" altLang="en-US" sz="1400" b="1" i="0">
                          <a:solidFill>
                            <a:srgbClr val="FD5418"/>
                          </a:solidFill>
                          <a:latin typeface="Hiragino Sans W5" panose="020B0400000000000000" pitchFamily="34" charset="-128"/>
                          <a:ea typeface="Hiragino Sans W5" panose="020B0400000000000000" pitchFamily="34" charset="-128"/>
                        </a:rPr>
                        <a:t>円</a:t>
                      </a:r>
                    </a:p>
                  </a:txBody>
                  <a:tcPr anchor="ctr">
                    <a:solidFill>
                      <a:srgbClr val="FFE1DB"/>
                    </a:solidFill>
                  </a:tcPr>
                </a:tc>
                <a:extLst>
                  <a:ext uri="{0D108BD9-81ED-4DB2-BD59-A6C34878D82A}">
                    <a16:rowId xmlns:a16="http://schemas.microsoft.com/office/drawing/2014/main" val="2466485797"/>
                  </a:ext>
                </a:extLst>
              </a:tr>
            </a:tbl>
          </a:graphicData>
        </a:graphic>
      </p:graphicFrame>
      <p:sp>
        <p:nvSpPr>
          <p:cNvPr id="2" name="テキスト ボックス 1">
            <a:extLst>
              <a:ext uri="{FF2B5EF4-FFF2-40B4-BE49-F238E27FC236}">
                <a16:creationId xmlns:a16="http://schemas.microsoft.com/office/drawing/2014/main" id="{7B13AE5F-EA04-FA2A-91A7-90AA65348586}"/>
              </a:ext>
            </a:extLst>
          </p:cNvPr>
          <p:cNvSpPr txBox="1"/>
          <p:nvPr/>
        </p:nvSpPr>
        <p:spPr>
          <a:xfrm>
            <a:off x="9578375" y="4526140"/>
            <a:ext cx="1537873" cy="276999"/>
          </a:xfrm>
          <a:prstGeom prst="rect">
            <a:avLst/>
          </a:prstGeom>
          <a:noFill/>
        </p:spPr>
        <p:txBody>
          <a:bodyPr wrap="square">
            <a:spAutoFit/>
          </a:bodyPr>
          <a:lstStyle/>
          <a:p>
            <a:pPr algn="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r>
              <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GROSS</a:t>
            </a:r>
            <a:r>
              <a:rPr lang="ja-JP" altLang="en-US" sz="1200" b="1" spc="30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a:t>
            </a:r>
            <a:endParaRPr lang="en-US" altLang="ja-JP" sz="1200" b="1"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endParaRPr>
          </a:p>
        </p:txBody>
      </p:sp>
      <p:sp>
        <p:nvSpPr>
          <p:cNvPr id="12" name="スライド番号プレースホルダ 3">
            <a:extLst>
              <a:ext uri="{FF2B5EF4-FFF2-40B4-BE49-F238E27FC236}">
                <a16:creationId xmlns:a16="http://schemas.microsoft.com/office/drawing/2014/main" id="{C65D52F4-9015-A593-23E2-D08E0CE66BE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21</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F85FBAB3-5948-3690-646B-FF95B3F68DEC}"/>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456626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E1AC7E0-45A2-9B52-3C00-26964FB5BF95}"/>
              </a:ext>
            </a:extLst>
          </p:cNvPr>
          <p:cNvSpPr/>
          <p:nvPr/>
        </p:nvSpPr>
        <p:spPr>
          <a:xfrm>
            <a:off x="457891" y="782320"/>
            <a:ext cx="11566293" cy="57432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6FA2917-1DFA-64C3-33CC-4C9061942FF6}"/>
              </a:ext>
            </a:extLst>
          </p:cNvPr>
          <p:cNvSpPr/>
          <p:nvPr/>
        </p:nvSpPr>
        <p:spPr>
          <a:xfrm>
            <a:off x="9976710" y="2039189"/>
            <a:ext cx="1897615" cy="3114702"/>
          </a:xfrm>
          <a:prstGeom prst="rect">
            <a:avLst/>
          </a:prstGeom>
          <a:solidFill>
            <a:schemeClr val="bg1"/>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8" name="正方形/長方形 7">
            <a:extLst>
              <a:ext uri="{FF2B5EF4-FFF2-40B4-BE49-F238E27FC236}">
                <a16:creationId xmlns:a16="http://schemas.microsoft.com/office/drawing/2014/main" id="{061AD571-0FC0-09F1-83D6-2EA3B71CD02B}"/>
              </a:ext>
            </a:extLst>
          </p:cNvPr>
          <p:cNvSpPr/>
          <p:nvPr/>
        </p:nvSpPr>
        <p:spPr>
          <a:xfrm>
            <a:off x="5956766" y="2017791"/>
            <a:ext cx="1880406" cy="3136091"/>
          </a:xfrm>
          <a:prstGeom prst="rect">
            <a:avLst/>
          </a:prstGeom>
          <a:solidFill>
            <a:schemeClr val="bg1"/>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 name="テキスト ボックス 6">
            <a:extLst>
              <a:ext uri="{FF2B5EF4-FFF2-40B4-BE49-F238E27FC236}">
                <a16:creationId xmlns:a16="http://schemas.microsoft.com/office/drawing/2014/main" id="{30CB3109-84F6-95F0-EF84-D6878FFB0957}"/>
              </a:ext>
            </a:extLst>
          </p:cNvPr>
          <p:cNvSpPr txBox="1"/>
          <p:nvPr/>
        </p:nvSpPr>
        <p:spPr>
          <a:xfrm>
            <a:off x="1695256" y="201885"/>
            <a:ext cx="2582759" cy="307777"/>
          </a:xfrm>
          <a:prstGeom prst="rect">
            <a:avLst/>
          </a:prstGeom>
          <a:noFill/>
        </p:spPr>
        <p:txBody>
          <a:bodyPr wrap="none" rtlCol="0">
            <a:spAutoFit/>
          </a:bodyPr>
          <a:lstStyle/>
          <a:p>
            <a:pPr algn="ct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体験型</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調査サービス</a:t>
            </a:r>
          </a:p>
        </p:txBody>
      </p:sp>
      <p:sp>
        <p:nvSpPr>
          <p:cNvPr id="4" name="テキスト ボックス 3">
            <a:extLst>
              <a:ext uri="{FF2B5EF4-FFF2-40B4-BE49-F238E27FC236}">
                <a16:creationId xmlns:a16="http://schemas.microsoft.com/office/drawing/2014/main" id="{B170DCA0-A4A7-AF81-4A33-7BDB86730BEF}"/>
              </a:ext>
            </a:extLst>
          </p:cNvPr>
          <p:cNvSpPr txBox="1"/>
          <p:nvPr/>
        </p:nvSpPr>
        <p:spPr>
          <a:xfrm>
            <a:off x="570705" y="115384"/>
            <a:ext cx="953655"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solidFill>
                <a:srgbClr val="FF6E26"/>
              </a:solidFill>
            </a:endParaRPr>
          </a:p>
        </p:txBody>
      </p:sp>
      <p:cxnSp>
        <p:nvCxnSpPr>
          <p:cNvPr id="18" name="直線コネクタ 17">
            <a:extLst>
              <a:ext uri="{FF2B5EF4-FFF2-40B4-BE49-F238E27FC236}">
                <a16:creationId xmlns:a16="http://schemas.microsoft.com/office/drawing/2014/main" id="{1E88A085-FB36-FF89-5F7C-2CB38856EF8F}"/>
              </a:ext>
            </a:extLst>
          </p:cNvPr>
          <p:cNvCxnSpPr>
            <a:cxnSpLocks/>
          </p:cNvCxnSpPr>
          <p:nvPr/>
        </p:nvCxnSpPr>
        <p:spPr>
          <a:xfrm>
            <a:off x="1592491"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76B50EF4-45D5-3B14-A302-CB2544B490B4}"/>
              </a:ext>
            </a:extLst>
          </p:cNvPr>
          <p:cNvSpPr txBox="1"/>
          <p:nvPr/>
        </p:nvSpPr>
        <p:spPr>
          <a:xfrm>
            <a:off x="608160" y="5785451"/>
            <a:ext cx="4779922" cy="830997"/>
          </a:xfrm>
          <a:prstGeom prst="rect">
            <a:avLst/>
          </a:prstGeom>
          <a:noFill/>
        </p:spPr>
        <p:txBody>
          <a:bodyPr wrap="square" rtlCol="0">
            <a:spAutoFit/>
          </a:bodyPr>
          <a:lstStyle/>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消費税は別途となります。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店舗での商品販売は不可となります。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実施店舗はご希望の配布数に応じて要調整となります。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実施時期や店舗の都合により、途中で実施店舗数・各店舗の配布数が</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r>
              <a:rPr lang="ja-JP" altLang="en-US" sz="8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　変更になる場合がございます。</a:t>
            </a:r>
            <a:endParaRPr lang="en-US" altLang="ja-JP" sz="8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endParaRPr lang="en-US" altLang="ja-JP" sz="800" dirty="0">
              <a:solidFill>
                <a:schemeClr val="tx1">
                  <a:lumMod val="75000"/>
                  <a:lumOff val="25000"/>
                </a:schemeClr>
              </a:solidFill>
              <a:latin typeface="Hiragino Sans W5" panose="020B0400000000000000" pitchFamily="34" charset="-128"/>
              <a:ea typeface="Hiragino Sans W5" panose="020B0400000000000000" pitchFamily="34" charset="-128"/>
              <a:cs typeface="ヒラギノ角ゴ Pro W3"/>
            </a:endParaRPr>
          </a:p>
        </p:txBody>
      </p:sp>
      <p:graphicFrame>
        <p:nvGraphicFramePr>
          <p:cNvPr id="14" name="表 13">
            <a:extLst>
              <a:ext uri="{FF2B5EF4-FFF2-40B4-BE49-F238E27FC236}">
                <a16:creationId xmlns:a16="http://schemas.microsoft.com/office/drawing/2014/main" id="{6D369052-9FFF-21F0-4980-F62D011EBA6C}"/>
              </a:ext>
            </a:extLst>
          </p:cNvPr>
          <p:cNvGraphicFramePr>
            <a:graphicFrameLocks noGrp="1"/>
          </p:cNvGraphicFramePr>
          <p:nvPr>
            <p:extLst>
              <p:ext uri="{D42A27DB-BD31-4B8C-83A1-F6EECF244321}">
                <p14:modId xmlns:p14="http://schemas.microsoft.com/office/powerpoint/2010/main" val="2879050663"/>
              </p:ext>
            </p:extLst>
          </p:nvPr>
        </p:nvGraphicFramePr>
        <p:xfrm>
          <a:off x="703160" y="4008459"/>
          <a:ext cx="4045821" cy="1016000"/>
        </p:xfrm>
        <a:graphic>
          <a:graphicData uri="http://schemas.openxmlformats.org/drawingml/2006/table">
            <a:tbl>
              <a:tblPr>
                <a:tableStyleId>{5C22544A-7EE6-4342-B048-85BDC9FD1C3A}</a:tableStyleId>
              </a:tblPr>
              <a:tblGrid>
                <a:gridCol w="1172769">
                  <a:extLst>
                    <a:ext uri="{9D8B030D-6E8A-4147-A177-3AD203B41FA5}">
                      <a16:colId xmlns:a16="http://schemas.microsoft.com/office/drawing/2014/main" val="981460506"/>
                    </a:ext>
                  </a:extLst>
                </a:gridCol>
                <a:gridCol w="2873052">
                  <a:extLst>
                    <a:ext uri="{9D8B030D-6E8A-4147-A177-3AD203B41FA5}">
                      <a16:colId xmlns:a16="http://schemas.microsoft.com/office/drawing/2014/main" val="2531197863"/>
                    </a:ext>
                  </a:extLst>
                </a:gridCol>
              </a:tblGrid>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期間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平日</a:t>
                      </a:r>
                      <a:r>
                        <a:rPr lang="en-US" altLang="ja-JP" sz="900" b="0" i="0" u="none" strike="noStrike" dirty="0">
                          <a:effectLst/>
                          <a:latin typeface="Hiragino Kaku Gothic Pro W3" panose="020B0300000000000000" pitchFamily="34" charset="-128"/>
                          <a:ea typeface="Hiragino Kaku Gothic Pro W3" panose="020B0300000000000000" pitchFamily="34" charset="-128"/>
                        </a:rPr>
                        <a:t>5</a:t>
                      </a:r>
                      <a:r>
                        <a:rPr lang="ja-JP" altLang="en-US" sz="900" b="0" i="0" u="none" strike="noStrike">
                          <a:effectLst/>
                          <a:latin typeface="Hiragino Kaku Gothic Pro W3" panose="020B0300000000000000" pitchFamily="34" charset="-128"/>
                          <a:ea typeface="Hiragino Kaku Gothic Pro W3" panose="020B0300000000000000" pitchFamily="34" charset="-128"/>
                        </a:rPr>
                        <a:t>日間</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727265"/>
                  </a:ext>
                </a:extLst>
              </a:tr>
              <a:tr h="254000">
                <a:tc>
                  <a:txBody>
                    <a:bodyPr/>
                    <a:lstStyle/>
                    <a:p>
                      <a:pPr algn="l" fontAlgn="ctr"/>
                      <a:r>
                        <a:rPr lang="ja-JP" altLang="en-US" sz="900" b="0" i="0" u="none" strike="noStrike">
                          <a:effectLst/>
                          <a:latin typeface="Hiragino Kaku Gothic Pro W3" panose="020B0300000000000000" pitchFamily="34" charset="-128"/>
                          <a:ea typeface="Hiragino Kaku Gothic Pro W3" panose="020B0300000000000000" pitchFamily="34" charset="-128"/>
                        </a:rPr>
                        <a:t> 実施店舗</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b="0" i="0">
                          <a:latin typeface="Hiragino Kaku Gothic Pro W3" panose="020B0300000000000000" pitchFamily="34" charset="-128"/>
                          <a:ea typeface="Hiragino Kaku Gothic Pro W3" panose="020B0300000000000000" pitchFamily="34" charset="-128"/>
                        </a:rPr>
                        <a:t> </a:t>
                      </a:r>
                      <a:r>
                        <a:rPr kumimoji="1" lang="en-US" altLang="ja-JP" sz="900" b="0" i="0" dirty="0">
                          <a:latin typeface="Hiragino Kaku Gothic Pro W3" panose="020B0300000000000000" pitchFamily="34" charset="-128"/>
                          <a:ea typeface="Hiragino Kaku Gothic Pro W3" panose="020B0300000000000000" pitchFamily="34" charset="-128"/>
                        </a:rPr>
                        <a:t>10</a:t>
                      </a:r>
                      <a:r>
                        <a:rPr kumimoji="1" lang="ja-JP" altLang="en-US" sz="900" b="0" i="0">
                          <a:latin typeface="Hiragino Kaku Gothic Pro W3" panose="020B0300000000000000" pitchFamily="34" charset="-128"/>
                          <a:ea typeface="Hiragino Kaku Gothic Pro W3" panose="020B0300000000000000" pitchFamily="34" charset="-128"/>
                        </a:rPr>
                        <a:t>店舗</a:t>
                      </a:r>
                      <a:endParaRPr kumimoji="1" lang="en-US" altLang="ja-JP" sz="900" b="0" i="0" dirty="0">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756236"/>
                  </a:ext>
                </a:extLst>
              </a:tr>
              <a:tr h="254000">
                <a:tc>
                  <a:txBody>
                    <a:bodyPr/>
                    <a:lstStyle/>
                    <a:p>
                      <a:pPr algn="l" fontAlgn="ct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想定サンプル数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kumimoji="1" lang="ja-JP" altLang="en-US" sz="900" b="0" i="0">
                          <a:latin typeface="Hiragino Kaku Gothic Pro W3" panose="020B0300000000000000" pitchFamily="34" charset="-128"/>
                          <a:ea typeface="Hiragino Kaku Gothic Pro W3" panose="020B0300000000000000" pitchFamily="34" charset="-128"/>
                        </a:rPr>
                        <a:t> </a:t>
                      </a:r>
                      <a:r>
                        <a:rPr kumimoji="1" lang="en-US" altLang="ja-JP" sz="900" b="0" i="0" dirty="0">
                          <a:latin typeface="Hiragino Kaku Gothic Pro W3" panose="020B0300000000000000" pitchFamily="34" charset="-128"/>
                          <a:ea typeface="Hiragino Kaku Gothic Pro W3" panose="020B0300000000000000" pitchFamily="34" charset="-128"/>
                        </a:rPr>
                        <a:t>200 ~ 250</a:t>
                      </a:r>
                      <a:endPar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950517"/>
                  </a:ext>
                </a:extLst>
              </a:tr>
              <a:tr h="254000">
                <a:tc>
                  <a:txBody>
                    <a:bodyPr/>
                    <a:lstStyle/>
                    <a:p>
                      <a:pPr algn="l" fontAlgn="ctr"/>
                      <a:r>
                        <a:rPr lang="en-US" altLang="ja-JP" sz="900" b="0" i="0" u="none" strike="noStrike" dirty="0">
                          <a:solidFill>
                            <a:srgbClr val="000000"/>
                          </a:solidFill>
                          <a:effectLst/>
                          <a:latin typeface="Hiragino Kaku Gothic Pro W3" panose="020B0300000000000000" pitchFamily="34" charset="-128"/>
                          <a:ea typeface="Hiragino Kaku Gothic Pro W3" panose="020B0300000000000000" pitchFamily="34" charset="-128"/>
                        </a:rPr>
                        <a:t> </a:t>
                      </a: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想定設問数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 </a:t>
                      </a:r>
                      <a:r>
                        <a:rPr lang="en-US" altLang="ja-JP" sz="900" b="0" i="0" u="none" strike="noStrike" dirty="0">
                          <a:solidFill>
                            <a:srgbClr val="000000"/>
                          </a:solidFill>
                          <a:effectLst/>
                          <a:latin typeface="Hiragino Kaku Gothic Pro W3" panose="020B0300000000000000" pitchFamily="34" charset="-128"/>
                          <a:ea typeface="Hiragino Kaku Gothic Pro W3" panose="020B0300000000000000" pitchFamily="34" charset="-128"/>
                        </a:rPr>
                        <a:t>13 ~ 15</a:t>
                      </a:r>
                      <a:r>
                        <a:rPr lang="ja-JP" altLang="en-US" sz="900" b="0" i="0" u="none" strike="noStrike">
                          <a:solidFill>
                            <a:srgbClr val="000000"/>
                          </a:solidFill>
                          <a:effectLst/>
                          <a:latin typeface="Hiragino Kaku Gothic Pro W3" panose="020B0300000000000000" pitchFamily="34" charset="-128"/>
                          <a:ea typeface="Hiragino Kaku Gothic Pro W3" panose="020B0300000000000000" pitchFamily="34" charset="-128"/>
                        </a:rPr>
                        <a:t>問（設問内容は別途ご案内）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2041420"/>
                  </a:ext>
                </a:extLst>
              </a:tr>
            </a:tbl>
          </a:graphicData>
        </a:graphic>
      </p:graphicFrame>
      <p:sp>
        <p:nvSpPr>
          <p:cNvPr id="17" name="テキスト ボックス 16">
            <a:extLst>
              <a:ext uri="{FF2B5EF4-FFF2-40B4-BE49-F238E27FC236}">
                <a16:creationId xmlns:a16="http://schemas.microsoft.com/office/drawing/2014/main" id="{C1B71257-40D6-0F0B-9EC1-BC6993B20BF0}"/>
              </a:ext>
            </a:extLst>
          </p:cNvPr>
          <p:cNvSpPr txBox="1"/>
          <p:nvPr/>
        </p:nvSpPr>
        <p:spPr>
          <a:xfrm>
            <a:off x="596283" y="3763264"/>
            <a:ext cx="607859" cy="261610"/>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a:t>
            </a:r>
            <a:r>
              <a:rPr kumimoji="1" lang="ja-JP" altLang="en-US" sz="1050" b="1">
                <a:latin typeface="Hiragino Kaku Gothic Pro W6" panose="020B0300000000000000" pitchFamily="34" charset="-128"/>
                <a:ea typeface="Hiragino Kaku Gothic Pro W6" panose="020B0300000000000000" pitchFamily="34" charset="-128"/>
              </a:rPr>
              <a:t>仕様</a:t>
            </a:r>
          </a:p>
        </p:txBody>
      </p:sp>
      <p:sp>
        <p:nvSpPr>
          <p:cNvPr id="19" name="テキスト ボックス 18">
            <a:extLst>
              <a:ext uri="{FF2B5EF4-FFF2-40B4-BE49-F238E27FC236}">
                <a16:creationId xmlns:a16="http://schemas.microsoft.com/office/drawing/2014/main" id="{3067D316-AB66-9A86-C9C1-06E1EF3AEE47}"/>
              </a:ext>
            </a:extLst>
          </p:cNvPr>
          <p:cNvSpPr txBox="1"/>
          <p:nvPr/>
        </p:nvSpPr>
        <p:spPr>
          <a:xfrm>
            <a:off x="596283" y="5566879"/>
            <a:ext cx="857927" cy="253916"/>
          </a:xfrm>
          <a:prstGeom prst="rect">
            <a:avLst/>
          </a:prstGeom>
          <a:noFill/>
        </p:spPr>
        <p:txBody>
          <a:bodyPr wrap="none" rtlCol="0">
            <a:spAutoFit/>
          </a:bodyPr>
          <a:lstStyle/>
          <a:p>
            <a:r>
              <a:rPr kumimoji="1" lang="ja-JP" altLang="en-US" sz="1050">
                <a:latin typeface="Hiragino Sans W5" panose="020B0400000000000000" pitchFamily="34" charset="-128"/>
                <a:ea typeface="Hiragino Sans W5" panose="020B0400000000000000" pitchFamily="34" charset="-128"/>
              </a:rPr>
              <a:t>■</a:t>
            </a:r>
            <a:r>
              <a:rPr kumimoji="1" lang="ja-JP" altLang="en-US" sz="1050" b="1">
                <a:latin typeface="Hiragino Kaku Gothic Pro W6" panose="020B0300000000000000" pitchFamily="34" charset="-128"/>
                <a:ea typeface="Hiragino Kaku Gothic Pro W6" panose="020B0300000000000000" pitchFamily="34" charset="-128"/>
              </a:rPr>
              <a:t>注意事項</a:t>
            </a:r>
          </a:p>
        </p:txBody>
      </p:sp>
      <p:sp>
        <p:nvSpPr>
          <p:cNvPr id="11" name="テキスト ボックス 10">
            <a:extLst>
              <a:ext uri="{FF2B5EF4-FFF2-40B4-BE49-F238E27FC236}">
                <a16:creationId xmlns:a16="http://schemas.microsoft.com/office/drawing/2014/main" id="{AAF4CA98-7037-C7F4-7BA0-B332DB1374CA}"/>
              </a:ext>
            </a:extLst>
          </p:cNvPr>
          <p:cNvSpPr txBox="1"/>
          <p:nvPr/>
        </p:nvSpPr>
        <p:spPr>
          <a:xfrm>
            <a:off x="548878" y="2121917"/>
            <a:ext cx="6196148"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rPr>
              <a:t>THE TOBACCO</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を「企業と生活者を繋ぐコミュニケーション</a:t>
            </a:r>
            <a:r>
              <a:rPr lang="ja-JP" altLang="en-US" sz="1200" b="1">
                <a:latin typeface="Hiragino Kaku Gothic Pro W3" panose="020B0300000000000000" pitchFamily="34" charset="-128"/>
                <a:ea typeface="Hiragino Kaku Gothic Pro W3" panose="020B0300000000000000" pitchFamily="34" charset="-128"/>
                <a:cs typeface="ヒラギノ角ゴ Pro W3"/>
              </a:rPr>
              <a:t>空間</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として提供。企業の新商品などを展示するだけでなく、</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有人スタッフによる商品説明やアンケート調査を実施し、</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展示商品の興味度や購入意向を把握することで</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クライアントのマーケティング活動に役立てていただけます。</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a:latin typeface="Hiragino Kaku Gothic Pro W3" panose="020B0300000000000000" pitchFamily="34" charset="-128"/>
                <a:ea typeface="Hiragino Kaku Gothic Pro W3" panose="020B0300000000000000" pitchFamily="34" charset="-128"/>
                <a:cs typeface="ヒラギノ角ゴ Pro W3"/>
              </a:rPr>
              <a:t>アンケートにかかる調査設計とレポーティングの領域を</a:t>
            </a:r>
            <a:endParaRPr lang="en-US" altLang="ja-JP" sz="1200" b="1" dirty="0">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業界最大手のリサーチアセットを保有するクロス・マーケティング社が</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担うことで、</a:t>
            </a:r>
            <a:r>
              <a:rPr lang="ja-JP" altLang="en-US" sz="1200" b="1">
                <a:latin typeface="Hiragino Kaku Gothic Pro W3" panose="020B0300000000000000" pitchFamily="34" charset="-128"/>
                <a:ea typeface="Hiragino Kaku Gothic Pro W3" panose="020B0300000000000000" pitchFamily="34" charset="-128"/>
                <a:cs typeface="ヒラギノ角ゴ Pro W3"/>
              </a:rPr>
              <a:t>精度の高い</a:t>
            </a:r>
            <a:r>
              <a:rPr kumimoji="1" lang="ja-JP" altLang="en-US" sz="1200" b="1" i="0" u="none" strike="noStrike" kern="1200" cap="none" spc="0" normalizeH="0" baseline="0" noProof="0">
                <a:ln>
                  <a:noFill/>
                </a:ln>
                <a:effectLst/>
                <a:uLnTx/>
                <a:uFillTx/>
                <a:latin typeface="Hiragino Kaku Gothic Pro W3" panose="020B0300000000000000" pitchFamily="34" charset="-128"/>
                <a:ea typeface="Hiragino Kaku Gothic Pro W3" panose="020B0300000000000000" pitchFamily="34" charset="-128"/>
                <a:cs typeface="ヒラギノ角ゴ Pro W3"/>
              </a:rPr>
              <a:t>調査データを提供いたします。</a:t>
            </a:r>
            <a:endParaRPr kumimoji="1" lang="en-US" altLang="ja-JP" sz="1200" b="1" i="0" u="none" strike="noStrike" kern="1200" cap="none" spc="0" normalizeH="0" baseline="0" noProof="0" dirty="0">
              <a:ln>
                <a:noFill/>
              </a:ln>
              <a:effectLst/>
              <a:uLnTx/>
              <a:uFillTx/>
              <a:latin typeface="Hiragino Kaku Gothic Pro W3" panose="020B0300000000000000" pitchFamily="34" charset="-128"/>
              <a:ea typeface="Hiragino Kaku Gothic Pro W3" panose="020B0300000000000000" pitchFamily="34" charset="-128"/>
              <a:cs typeface="ヒラギノ角ゴ Pro W3"/>
            </a:endParaRPr>
          </a:p>
        </p:txBody>
      </p:sp>
      <p:sp>
        <p:nvSpPr>
          <p:cNvPr id="12" name="テキスト ボックス 11">
            <a:extLst>
              <a:ext uri="{FF2B5EF4-FFF2-40B4-BE49-F238E27FC236}">
                <a16:creationId xmlns:a16="http://schemas.microsoft.com/office/drawing/2014/main" id="{BD5918FB-802E-5A55-FCC3-2AF2DBD72B58}"/>
              </a:ext>
            </a:extLst>
          </p:cNvPr>
          <p:cNvSpPr txBox="1"/>
          <p:nvPr/>
        </p:nvSpPr>
        <p:spPr>
          <a:xfrm>
            <a:off x="638300" y="5044367"/>
            <a:ext cx="205693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rPr>
              <a:t>申込：別途協議</a:t>
            </a:r>
            <a:endParaRPr kumimoji="1" lang="en-US" altLang="ja-JP" sz="900" u="none" strike="noStrike" kern="1200" cap="none" spc="0" normalizeH="0" baseline="0" noProof="0" dirty="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u="none" strike="noStrike" kern="1200" cap="none" spc="0" normalizeH="0" baseline="0" noProof="0">
                <a:ln>
                  <a:noFill/>
                </a:ln>
                <a:solidFill>
                  <a:prstClr val="black">
                    <a:lumMod val="75000"/>
                    <a:lumOff val="25000"/>
                  </a:prstClr>
                </a:solidFill>
                <a:effectLst/>
                <a:uLnTx/>
                <a:uFillTx/>
                <a:latin typeface="Hiragino Kaku Gothic Pro W3" panose="020B0300000000000000" pitchFamily="34" charset="-128"/>
                <a:ea typeface="Hiragino Kaku Gothic Pro W3" panose="020B0300000000000000" pitchFamily="34" charset="-128"/>
              </a:rPr>
              <a:t>販促物納品：別途協議</a:t>
            </a:r>
          </a:p>
        </p:txBody>
      </p:sp>
      <p:sp>
        <p:nvSpPr>
          <p:cNvPr id="16" name="テキスト ボックス 15">
            <a:extLst>
              <a:ext uri="{FF2B5EF4-FFF2-40B4-BE49-F238E27FC236}">
                <a16:creationId xmlns:a16="http://schemas.microsoft.com/office/drawing/2014/main" id="{2B1F33C3-EA9C-C3A9-7EA8-D4199BA89EE9}"/>
              </a:ext>
            </a:extLst>
          </p:cNvPr>
          <p:cNvSpPr txBox="1"/>
          <p:nvPr/>
        </p:nvSpPr>
        <p:spPr>
          <a:xfrm>
            <a:off x="4548040" y="5605637"/>
            <a:ext cx="6733154" cy="7540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価格　</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lang="en-US" altLang="ja-JP" sz="3200" b="1" u="sng" spc="300" dirty="0">
                <a:solidFill>
                  <a:srgbClr val="FF6E26"/>
                </a:solidFill>
                <a:latin typeface="Arial" panose="020B0604020202020204" pitchFamily="34" charset="0"/>
                <a:ea typeface="Hiragino Kaku Gothic Pro W6" panose="020B0300000000000000" pitchFamily="34" charset="-128"/>
                <a:cs typeface="Arial" panose="020B0604020202020204" pitchFamily="34" charset="0"/>
              </a:rPr>
              <a:t>95</a:t>
            </a:r>
            <a:r>
              <a:rPr kumimoji="1" lang="en-US" altLang="ja-JP" sz="32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0,000~</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en-US" altLang="ja-JP" sz="24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NET</a:t>
            </a:r>
            <a:r>
              <a:rPr kumimoji="1" lang="ja-JP" altLang="en-US" sz="2400" b="1" i="0" u="sng" strike="noStrike" kern="1200" cap="none" spc="30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endParaRPr kumimoji="1" lang="en-US" altLang="ja-JP" sz="1600" b="1" i="0" u="sng" strike="noStrike" kern="1200" cap="none" spc="30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a:t>
            </a:r>
            <a:r>
              <a:rPr kumimoji="1" lang="ja-JP" altLang="en-US" sz="1100" b="1" i="0" u="none" strike="noStrike" kern="1200" cap="none" spc="0" normalizeH="0" baseline="0" noProof="0">
                <a:ln>
                  <a:noFill/>
                </a:ln>
                <a:solidFill>
                  <a:srgbClr val="FF6E26"/>
                </a:solidFill>
                <a:effectLst/>
                <a:uLnTx/>
                <a:uFillTx/>
                <a:latin typeface="Arial" panose="020B0604020202020204" pitchFamily="34" charset="0"/>
                <a:ea typeface="Hiragino Kaku Gothic Pro W6" panose="020B0300000000000000" pitchFamily="34" charset="-128"/>
                <a:cs typeface="Arial" panose="020B0604020202020204" pitchFamily="34" charset="0"/>
              </a:rPr>
              <a:t>アンケート回答者へのノベルティ種類によって、金額が変動いたします。</a:t>
            </a:r>
          </a:p>
        </p:txBody>
      </p:sp>
      <p:sp>
        <p:nvSpPr>
          <p:cNvPr id="3" name="テキスト ボックス 2">
            <a:extLst>
              <a:ext uri="{FF2B5EF4-FFF2-40B4-BE49-F238E27FC236}">
                <a16:creationId xmlns:a16="http://schemas.microsoft.com/office/drawing/2014/main" id="{BB39FD9B-D541-A54E-479F-410FD728311E}"/>
              </a:ext>
            </a:extLst>
          </p:cNvPr>
          <p:cNvSpPr txBox="1"/>
          <p:nvPr/>
        </p:nvSpPr>
        <p:spPr>
          <a:xfrm>
            <a:off x="548782" y="1695784"/>
            <a:ext cx="2582759" cy="307777"/>
          </a:xfrm>
          <a:prstGeom prst="rect">
            <a:avLst/>
          </a:prstGeom>
          <a:noFill/>
        </p:spPr>
        <p:txBody>
          <a:bodyPr wrap="none" rtlCol="0">
            <a:spAutoFit/>
          </a:bodyPr>
          <a:lstStyle/>
          <a:p>
            <a:pPr algn="ct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体験型</a:t>
            </a:r>
            <a:r>
              <a:rPr lang="en-US" altLang="ja-JP" sz="1400" b="1" spc="300" dirty="0">
                <a:solidFill>
                  <a:srgbClr val="FF6E26"/>
                </a:solidFill>
                <a:latin typeface="Hiragino Kaku Gothic Pro W6" panose="020B0300000000000000" pitchFamily="34" charset="-128"/>
                <a:ea typeface="Hiragino Kaku Gothic Pro W6" panose="020B0300000000000000" pitchFamily="34" charset="-128"/>
                <a:cs typeface="ヒラギノ角ゴ Pro W3"/>
              </a:rPr>
              <a:t>』</a:t>
            </a:r>
            <a:r>
              <a:rPr lang="ja-JP" altLang="en-US" sz="1400" b="1" spc="300">
                <a:solidFill>
                  <a:srgbClr val="FF6E26"/>
                </a:solidFill>
                <a:latin typeface="Hiragino Kaku Gothic Pro W6" panose="020B0300000000000000" pitchFamily="34" charset="-128"/>
                <a:ea typeface="Hiragino Kaku Gothic Pro W6" panose="020B0300000000000000" pitchFamily="34" charset="-128"/>
                <a:cs typeface="ヒラギノ角ゴ Pro W3"/>
              </a:rPr>
              <a:t>調査サービス</a:t>
            </a:r>
          </a:p>
        </p:txBody>
      </p:sp>
      <p:sp>
        <p:nvSpPr>
          <p:cNvPr id="9" name="正方形/長方形 8">
            <a:extLst>
              <a:ext uri="{FF2B5EF4-FFF2-40B4-BE49-F238E27FC236}">
                <a16:creationId xmlns:a16="http://schemas.microsoft.com/office/drawing/2014/main" id="{2E1F3802-876A-BC44-FF6C-7AAECB57EAC0}"/>
              </a:ext>
            </a:extLst>
          </p:cNvPr>
          <p:cNvSpPr/>
          <p:nvPr/>
        </p:nvSpPr>
        <p:spPr>
          <a:xfrm>
            <a:off x="548782" y="862867"/>
            <a:ext cx="5614514" cy="923330"/>
          </a:xfrm>
          <a:prstGeom prst="rect">
            <a:avLst/>
          </a:prstGeom>
        </p:spPr>
        <p:txBody>
          <a:bodyPr wrap="square">
            <a:spAutoFit/>
          </a:bodyPr>
          <a:lstStyle/>
          <a:p>
            <a:r>
              <a:rPr lang="en-US" altLang="ja-JP" sz="5400" b="1" spc="200" dirty="0">
                <a:ln w="19050">
                  <a:solidFill>
                    <a:srgbClr val="FF6E26"/>
                  </a:solidFill>
                </a:ln>
                <a:solidFill>
                  <a:schemeClr val="bg1"/>
                </a:solidFill>
                <a:latin typeface="DIN Alternate" panose="020B0500000000000000" pitchFamily="34" charset="0"/>
                <a:ea typeface="Hiragino Sans W6" panose="020B0400000000000000" pitchFamily="34" charset="-128"/>
              </a:rPr>
              <a:t>UX Research</a:t>
            </a:r>
          </a:p>
        </p:txBody>
      </p:sp>
      <p:grpSp>
        <p:nvGrpSpPr>
          <p:cNvPr id="15" name="グループ化 14">
            <a:extLst>
              <a:ext uri="{FF2B5EF4-FFF2-40B4-BE49-F238E27FC236}">
                <a16:creationId xmlns:a16="http://schemas.microsoft.com/office/drawing/2014/main" id="{65075D9A-4AEE-E9FE-5984-71B500EAAC69}"/>
              </a:ext>
            </a:extLst>
          </p:cNvPr>
          <p:cNvGrpSpPr/>
          <p:nvPr/>
        </p:nvGrpSpPr>
        <p:grpSpPr>
          <a:xfrm>
            <a:off x="5772418" y="1540548"/>
            <a:ext cx="6199191" cy="3613341"/>
            <a:chOff x="1992834" y="2282998"/>
            <a:chExt cx="8251113" cy="4809348"/>
          </a:xfrm>
        </p:grpSpPr>
        <p:sp>
          <p:nvSpPr>
            <p:cNvPr id="21" name="正方形/長方形 20">
              <a:extLst>
                <a:ext uri="{FF2B5EF4-FFF2-40B4-BE49-F238E27FC236}">
                  <a16:creationId xmlns:a16="http://schemas.microsoft.com/office/drawing/2014/main" id="{53B5BC9E-0D56-41CB-A715-C9A6C2802832}"/>
                </a:ext>
              </a:extLst>
            </p:cNvPr>
            <p:cNvSpPr/>
            <p:nvPr/>
          </p:nvSpPr>
          <p:spPr>
            <a:xfrm>
              <a:off x="5036448" y="2409441"/>
              <a:ext cx="2333028" cy="4682905"/>
            </a:xfrm>
            <a:prstGeom prst="rect">
              <a:avLst/>
            </a:prstGeom>
            <a:solidFill>
              <a:schemeClr val="accent2">
                <a:lumMod val="20000"/>
                <a:lumOff val="80000"/>
              </a:schemeClr>
            </a:solidFill>
            <a:ln w="317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grpSp>
          <p:nvGrpSpPr>
            <p:cNvPr id="22" name="グループ化 21">
              <a:extLst>
                <a:ext uri="{FF2B5EF4-FFF2-40B4-BE49-F238E27FC236}">
                  <a16:creationId xmlns:a16="http://schemas.microsoft.com/office/drawing/2014/main" id="{8A9C35F7-BC59-4569-AFC2-184F6D7B7350}"/>
                </a:ext>
              </a:extLst>
            </p:cNvPr>
            <p:cNvGrpSpPr/>
            <p:nvPr/>
          </p:nvGrpSpPr>
          <p:grpSpPr>
            <a:xfrm>
              <a:off x="9007246" y="3102809"/>
              <a:ext cx="1025237" cy="1231208"/>
              <a:chOff x="8768962" y="2323872"/>
              <a:chExt cx="1127760" cy="1354328"/>
            </a:xfrm>
          </p:grpSpPr>
          <p:sp>
            <p:nvSpPr>
              <p:cNvPr id="65" name="角丸四角形 64">
                <a:extLst>
                  <a:ext uri="{FF2B5EF4-FFF2-40B4-BE49-F238E27FC236}">
                    <a16:creationId xmlns:a16="http://schemas.microsoft.com/office/drawing/2014/main" id="{531D44BD-994A-4768-0E70-D6CBADEF4470}"/>
                  </a:ext>
                </a:extLst>
              </p:cNvPr>
              <p:cNvSpPr/>
              <p:nvPr/>
            </p:nvSpPr>
            <p:spPr>
              <a:xfrm>
                <a:off x="8768962" y="2323872"/>
                <a:ext cx="1127760" cy="790227"/>
              </a:xfrm>
              <a:prstGeom prst="roundRect">
                <a:avLst/>
              </a:prstGeom>
              <a:solidFill>
                <a:schemeClr val="bg1">
                  <a:lumMod val="6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endParaRPr>
              </a:p>
            </p:txBody>
          </p:sp>
          <p:pic>
            <p:nvPicPr>
              <p:cNvPr id="66" name="図 65">
                <a:extLst>
                  <a:ext uri="{FF2B5EF4-FFF2-40B4-BE49-F238E27FC236}">
                    <a16:creationId xmlns:a16="http://schemas.microsoft.com/office/drawing/2014/main" id="{536762D3-6479-874E-E045-7045FE693CC9}"/>
                  </a:ext>
                </a:extLst>
              </p:cNvPr>
              <p:cNvPicPr>
                <a:picLocks noChangeAspect="1"/>
              </p:cNvPicPr>
              <p:nvPr/>
            </p:nvPicPr>
            <p:blipFill>
              <a:blip r:embed="rId2"/>
              <a:stretch>
                <a:fillRect/>
              </a:stretch>
            </p:blipFill>
            <p:spPr>
              <a:xfrm>
                <a:off x="8877440" y="2437779"/>
                <a:ext cx="910798" cy="1240421"/>
              </a:xfrm>
              <a:prstGeom prst="rect">
                <a:avLst/>
              </a:prstGeom>
            </p:spPr>
          </p:pic>
        </p:grpSp>
        <p:pic>
          <p:nvPicPr>
            <p:cNvPr id="33" name="図 32" descr="グラフィカル ユーザー インターフェイス&#10;&#10;自動的に生成された説明">
              <a:extLst>
                <a:ext uri="{FF2B5EF4-FFF2-40B4-BE49-F238E27FC236}">
                  <a16:creationId xmlns:a16="http://schemas.microsoft.com/office/drawing/2014/main" id="{0E467D2C-65D9-F017-C66E-5D625177A95A}"/>
                </a:ext>
              </a:extLst>
            </p:cNvPr>
            <p:cNvPicPr>
              <a:picLocks noChangeAspect="1"/>
            </p:cNvPicPr>
            <p:nvPr/>
          </p:nvPicPr>
          <p:blipFill>
            <a:blip r:embed="rId3"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507340" y="3219794"/>
              <a:ext cx="1097456" cy="656249"/>
            </a:xfrm>
            <a:prstGeom prst="rect">
              <a:avLst/>
            </a:prstGeom>
          </p:spPr>
        </p:pic>
        <p:grpSp>
          <p:nvGrpSpPr>
            <p:cNvPr id="38" name="グループ化 37">
              <a:extLst>
                <a:ext uri="{FF2B5EF4-FFF2-40B4-BE49-F238E27FC236}">
                  <a16:creationId xmlns:a16="http://schemas.microsoft.com/office/drawing/2014/main" id="{3F1F572E-A38A-41E4-363C-220FF5EDD16F}"/>
                </a:ext>
              </a:extLst>
            </p:cNvPr>
            <p:cNvGrpSpPr/>
            <p:nvPr/>
          </p:nvGrpSpPr>
          <p:grpSpPr>
            <a:xfrm>
              <a:off x="4766934" y="4601508"/>
              <a:ext cx="2808833" cy="1842643"/>
              <a:chOff x="4446826" y="4434059"/>
              <a:chExt cx="3089717" cy="2026920"/>
            </a:xfrm>
          </p:grpSpPr>
          <p:sp>
            <p:nvSpPr>
              <p:cNvPr id="62" name="乗算記号 61">
                <a:extLst>
                  <a:ext uri="{FF2B5EF4-FFF2-40B4-BE49-F238E27FC236}">
                    <a16:creationId xmlns:a16="http://schemas.microsoft.com/office/drawing/2014/main" id="{D3BDB421-62E1-8269-1E9E-95E983BA34EE}"/>
                  </a:ext>
                </a:extLst>
              </p:cNvPr>
              <p:cNvSpPr>
                <a:spLocks noChangeAspect="1"/>
              </p:cNvSpPr>
              <p:nvPr/>
            </p:nvSpPr>
            <p:spPr>
              <a:xfrm>
                <a:off x="5690199" y="4434059"/>
                <a:ext cx="602973" cy="608064"/>
              </a:xfrm>
              <a:prstGeom prst="mathMultiply">
                <a:avLst>
                  <a:gd name="adj1" fmla="val 14870"/>
                </a:avLst>
              </a:prstGeom>
              <a:noFill/>
              <a:ln w="9525" cap="rnd" cmpd="sng" algn="ctr">
                <a:solidFill>
                  <a:schemeClr val="tx1">
                    <a:lumMod val="85000"/>
                    <a:lumOff val="15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63" name="Picture 2" descr="株式会社クロス・マーケティンググループ">
                <a:extLst>
                  <a:ext uri="{FF2B5EF4-FFF2-40B4-BE49-F238E27FC236}">
                    <a16:creationId xmlns:a16="http://schemas.microsoft.com/office/drawing/2014/main" id="{3FBB2A42-5471-7AF8-F783-C12546C8F281}"/>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16425" y="5252183"/>
                <a:ext cx="2150518" cy="493048"/>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a:extLst>
                  <a:ext uri="{FF2B5EF4-FFF2-40B4-BE49-F238E27FC236}">
                    <a16:creationId xmlns:a16="http://schemas.microsoft.com/office/drawing/2014/main" id="{F98C617A-5DB5-ACE6-6D72-1F70E14648C2}"/>
                  </a:ext>
                </a:extLst>
              </p:cNvPr>
              <p:cNvSpPr txBox="1"/>
              <p:nvPr/>
            </p:nvSpPr>
            <p:spPr>
              <a:xfrm>
                <a:off x="4446826" y="5787020"/>
                <a:ext cx="3089717" cy="673959"/>
              </a:xfrm>
              <a:prstGeom prst="rect">
                <a:avLst/>
              </a:prstGeom>
              <a:noFill/>
            </p:spPr>
            <p:txBody>
              <a:bodyPr wrap="square" anchor="ctr">
                <a:spAutoFit/>
              </a:bodyPr>
              <a:lstStyle/>
              <a:p>
                <a:pPr algn="ctr">
                  <a:lnSpc>
                    <a:spcPct val="150000"/>
                  </a:lnSpc>
                </a:pPr>
                <a:r>
                  <a:rPr lang="ja-JP" altLang="en-US" sz="800" b="1">
                    <a:solidFill>
                      <a:srgbClr val="0070C0"/>
                    </a:solidFill>
                    <a:latin typeface="Hiragino Sans W5" panose="020B0400000000000000" pitchFamily="34" charset="-128"/>
                    <a:ea typeface="Hiragino Sans W5" panose="020B0400000000000000" pitchFamily="34" charset="-128"/>
                  </a:rPr>
                  <a:t>提携パートナー</a:t>
                </a:r>
                <a:endParaRPr lang="en-US" altLang="ja-JP" sz="800" b="1" dirty="0">
                  <a:solidFill>
                    <a:srgbClr val="0070C0"/>
                  </a:solidFill>
                  <a:latin typeface="Hiragino Sans W5" panose="020B0400000000000000" pitchFamily="34" charset="-128"/>
                  <a:ea typeface="Hiragino Sans W5" panose="020B0400000000000000" pitchFamily="34" charset="-128"/>
                </a:endParaRPr>
              </a:p>
              <a:p>
                <a:pPr algn="ctr">
                  <a:lnSpc>
                    <a:spcPct val="150000"/>
                  </a:lnSpc>
                </a:pPr>
                <a:r>
                  <a:rPr lang="ja-JP" altLang="en-US" sz="900">
                    <a:solidFill>
                      <a:schemeClr val="tx1">
                        <a:lumMod val="85000"/>
                        <a:lumOff val="15000"/>
                      </a:schemeClr>
                    </a:solidFill>
                    <a:latin typeface="Hiragino Sans W5" panose="020B0400000000000000" pitchFamily="34" charset="-128"/>
                    <a:ea typeface="Hiragino Sans W5" panose="020B0400000000000000" pitchFamily="34" charset="-128"/>
                  </a:rPr>
                  <a:t>（業界最大手リサーチアセット）</a:t>
                </a:r>
              </a:p>
            </p:txBody>
          </p:sp>
        </p:grpSp>
        <p:pic>
          <p:nvPicPr>
            <p:cNvPr id="40" name="図 39" descr="グラフィカル ユーザー インターフェイス, テキスト&#10;&#10;自動的に生成された説明">
              <a:extLst>
                <a:ext uri="{FF2B5EF4-FFF2-40B4-BE49-F238E27FC236}">
                  <a16:creationId xmlns:a16="http://schemas.microsoft.com/office/drawing/2014/main" id="{E7556681-858B-BCC9-43D0-B3F8B80F9531}"/>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2943" y="5018451"/>
              <a:ext cx="1310041" cy="1075234"/>
            </a:xfrm>
            <a:prstGeom prst="rect">
              <a:avLst/>
            </a:prstGeom>
          </p:spPr>
        </p:pic>
        <p:pic>
          <p:nvPicPr>
            <p:cNvPr id="41" name="図 40" descr="ダイアグラム&#10;&#10;自動的に生成された説明">
              <a:extLst>
                <a:ext uri="{FF2B5EF4-FFF2-40B4-BE49-F238E27FC236}">
                  <a16:creationId xmlns:a16="http://schemas.microsoft.com/office/drawing/2014/main" id="{0C22477C-4FD2-B33D-273E-E085875E0FC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321158" y="2950056"/>
              <a:ext cx="1700385" cy="1695934"/>
            </a:xfrm>
            <a:prstGeom prst="rect">
              <a:avLst/>
            </a:prstGeom>
          </p:spPr>
        </p:pic>
        <p:sp>
          <p:nvSpPr>
            <p:cNvPr id="42" name="テキスト ボックス 41">
              <a:extLst>
                <a:ext uri="{FF2B5EF4-FFF2-40B4-BE49-F238E27FC236}">
                  <a16:creationId xmlns:a16="http://schemas.microsoft.com/office/drawing/2014/main" id="{A49C0FD7-967E-ED96-0A9D-230F8CF402E3}"/>
                </a:ext>
              </a:extLst>
            </p:cNvPr>
            <p:cNvSpPr txBox="1"/>
            <p:nvPr/>
          </p:nvSpPr>
          <p:spPr>
            <a:xfrm>
              <a:off x="5058090" y="2409441"/>
              <a:ext cx="2321350" cy="508770"/>
            </a:xfrm>
            <a:prstGeom prst="rect">
              <a:avLst/>
            </a:prstGeom>
            <a:solidFill>
              <a:schemeClr val="tx1">
                <a:lumMod val="85000"/>
                <a:lumOff val="15000"/>
              </a:schemeClr>
            </a:solidFill>
          </p:spPr>
          <p:txBody>
            <a:bodyPr wrap="none" anchor="ctr">
              <a:noAutofit/>
            </a:bodyPr>
            <a:lstStyle/>
            <a:p>
              <a:pPr algn="ctr"/>
              <a:r>
                <a:rPr lang="ja-JP" altLang="en-US" sz="900" b="1" spc="300">
                  <a:solidFill>
                    <a:schemeClr val="bg1">
                      <a:lumMod val="95000"/>
                    </a:schemeClr>
                  </a:solidFill>
                  <a:latin typeface="DIN Alternate" panose="020B0500000000000000" pitchFamily="34" charset="0"/>
                </a:rPr>
                <a:t>企業と生活者を繋ぐ</a:t>
              </a:r>
              <a:endParaRPr lang="en-US" altLang="ja-JP" sz="900" b="1" spc="300" dirty="0">
                <a:solidFill>
                  <a:schemeClr val="bg1">
                    <a:lumMod val="95000"/>
                  </a:schemeClr>
                </a:solidFill>
                <a:latin typeface="DIN Alternate" panose="020B0500000000000000" pitchFamily="34" charset="0"/>
              </a:endParaRPr>
            </a:p>
            <a:p>
              <a:pPr algn="ctr"/>
              <a:r>
                <a:rPr lang="ja-JP" altLang="en-US" sz="900" b="1" spc="300">
                  <a:solidFill>
                    <a:schemeClr val="bg1">
                      <a:lumMod val="95000"/>
                    </a:schemeClr>
                  </a:solidFill>
                  <a:latin typeface="DIN Alternate" panose="020B0500000000000000" pitchFamily="34" charset="0"/>
                </a:rPr>
                <a:t>コミュニケーション空間</a:t>
              </a:r>
              <a:endParaRPr lang="en-US" altLang="ja-JP" sz="900" b="1" spc="300" dirty="0">
                <a:solidFill>
                  <a:schemeClr val="bg1">
                    <a:lumMod val="95000"/>
                  </a:schemeClr>
                </a:solidFill>
                <a:latin typeface="DIN Alternate" panose="020B0500000000000000" pitchFamily="34" charset="0"/>
              </a:endParaRPr>
            </a:p>
          </p:txBody>
        </p:sp>
        <p:grpSp>
          <p:nvGrpSpPr>
            <p:cNvPr id="43" name="グループ化 42">
              <a:extLst>
                <a:ext uri="{FF2B5EF4-FFF2-40B4-BE49-F238E27FC236}">
                  <a16:creationId xmlns:a16="http://schemas.microsoft.com/office/drawing/2014/main" id="{25447F66-96AD-144A-A527-DFDF067D7812}"/>
                </a:ext>
              </a:extLst>
            </p:cNvPr>
            <p:cNvGrpSpPr/>
            <p:nvPr/>
          </p:nvGrpSpPr>
          <p:grpSpPr>
            <a:xfrm>
              <a:off x="1992834" y="2330413"/>
              <a:ext cx="3069882" cy="508769"/>
              <a:chOff x="1395320" y="1768173"/>
              <a:chExt cx="3376870" cy="559646"/>
            </a:xfrm>
          </p:grpSpPr>
          <p:sp>
            <p:nvSpPr>
              <p:cNvPr id="60" name="正方形/長方形 59">
                <a:extLst>
                  <a:ext uri="{FF2B5EF4-FFF2-40B4-BE49-F238E27FC236}">
                    <a16:creationId xmlns:a16="http://schemas.microsoft.com/office/drawing/2014/main" id="{66CDAC22-89AA-EEAB-3C20-DFCB2D6A6648}"/>
                  </a:ext>
                </a:extLst>
              </p:cNvPr>
              <p:cNvSpPr/>
              <p:nvPr/>
            </p:nvSpPr>
            <p:spPr>
              <a:xfrm>
                <a:off x="1395320" y="1768173"/>
                <a:ext cx="3376870" cy="559646"/>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spc="600" dirty="0">
                    <a:solidFill>
                      <a:schemeClr val="tx1"/>
                    </a:solidFill>
                    <a:latin typeface="DIN Alternate" panose="020B0500000000000000" pitchFamily="34" charset="0"/>
                  </a:rPr>
                  <a:t>BRAND</a:t>
                </a:r>
              </a:p>
              <a:p>
                <a:pPr algn="ctr"/>
                <a:r>
                  <a:rPr lang="ja-JP" altLang="en-US" sz="1000" spc="600">
                    <a:solidFill>
                      <a:schemeClr val="tx1"/>
                    </a:solidFill>
                    <a:latin typeface="DIN Alternate" panose="020B0500000000000000" pitchFamily="34" charset="0"/>
                  </a:rPr>
                  <a:t>（企業）</a:t>
                </a:r>
                <a:endParaRPr kumimoji="1" lang="ja-JP" altLang="en-US" sz="1600" spc="600" dirty="0">
                  <a:solidFill>
                    <a:schemeClr val="tx1"/>
                  </a:solidFill>
                  <a:latin typeface="DIN Alternate" panose="020B0500000000000000" pitchFamily="34" charset="0"/>
                </a:endParaRPr>
              </a:p>
            </p:txBody>
          </p:sp>
          <p:cxnSp>
            <p:nvCxnSpPr>
              <p:cNvPr id="61" name="直線コネクタ 60">
                <a:extLst>
                  <a:ext uri="{FF2B5EF4-FFF2-40B4-BE49-F238E27FC236}">
                    <a16:creationId xmlns:a16="http://schemas.microsoft.com/office/drawing/2014/main" id="{5DB0E2B8-6204-A20D-F723-FF5ABBEB18BB}"/>
                  </a:ext>
                </a:extLst>
              </p:cNvPr>
              <p:cNvCxnSpPr>
                <a:cxnSpLocks/>
              </p:cNvCxnSpPr>
              <p:nvPr/>
            </p:nvCxnSpPr>
            <p:spPr>
              <a:xfrm>
                <a:off x="2016327" y="2071243"/>
                <a:ext cx="1926967" cy="0"/>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E41559F2-0D93-B4FD-271B-A59DF55378F7}"/>
                </a:ext>
              </a:extLst>
            </p:cNvPr>
            <p:cNvGrpSpPr/>
            <p:nvPr/>
          </p:nvGrpSpPr>
          <p:grpSpPr>
            <a:xfrm>
              <a:off x="7453137" y="2282998"/>
              <a:ext cx="2790810" cy="508769"/>
              <a:chOff x="7177767" y="1716015"/>
              <a:chExt cx="3376875" cy="559646"/>
            </a:xfrm>
          </p:grpSpPr>
          <p:sp>
            <p:nvSpPr>
              <p:cNvPr id="58" name="正方形/長方形 57">
                <a:extLst>
                  <a:ext uri="{FF2B5EF4-FFF2-40B4-BE49-F238E27FC236}">
                    <a16:creationId xmlns:a16="http://schemas.microsoft.com/office/drawing/2014/main" id="{45257059-21CE-9B45-EEE6-13B5450A2BC2}"/>
                  </a:ext>
                </a:extLst>
              </p:cNvPr>
              <p:cNvSpPr/>
              <p:nvPr/>
            </p:nvSpPr>
            <p:spPr>
              <a:xfrm>
                <a:off x="7177767" y="1716015"/>
                <a:ext cx="3376875" cy="559646"/>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spc="600" dirty="0">
                    <a:solidFill>
                      <a:schemeClr val="tx1"/>
                    </a:solidFill>
                    <a:latin typeface="DIN Alternate" panose="020B0500000000000000" pitchFamily="34" charset="0"/>
                  </a:rPr>
                  <a:t>CONSUMER</a:t>
                </a:r>
              </a:p>
              <a:p>
                <a:pPr algn="ctr"/>
                <a:r>
                  <a:rPr lang="ja-JP" altLang="en-US" sz="1000" spc="600">
                    <a:solidFill>
                      <a:schemeClr val="tx1"/>
                    </a:solidFill>
                    <a:latin typeface="DIN Alternate" panose="020B0500000000000000" pitchFamily="34" charset="0"/>
                  </a:rPr>
                  <a:t>（消費者・利用者）</a:t>
                </a:r>
                <a:endParaRPr kumimoji="1" lang="ja-JP" altLang="en-US" sz="1000" spc="600" dirty="0">
                  <a:solidFill>
                    <a:schemeClr val="tx1"/>
                  </a:solidFill>
                  <a:latin typeface="DIN Alternate" panose="020B0500000000000000" pitchFamily="34" charset="0"/>
                </a:endParaRPr>
              </a:p>
            </p:txBody>
          </p:sp>
          <p:cxnSp>
            <p:nvCxnSpPr>
              <p:cNvPr id="59" name="直線コネクタ 58">
                <a:extLst>
                  <a:ext uri="{FF2B5EF4-FFF2-40B4-BE49-F238E27FC236}">
                    <a16:creationId xmlns:a16="http://schemas.microsoft.com/office/drawing/2014/main" id="{7CFD3587-3AB6-B405-5B06-77A7D73C97B8}"/>
                  </a:ext>
                </a:extLst>
              </p:cNvPr>
              <p:cNvCxnSpPr>
                <a:cxnSpLocks/>
              </p:cNvCxnSpPr>
              <p:nvPr/>
            </p:nvCxnSpPr>
            <p:spPr>
              <a:xfrm>
                <a:off x="7426395" y="2019085"/>
                <a:ext cx="2821273" cy="0"/>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grpSp>
        <p:cxnSp>
          <p:nvCxnSpPr>
            <p:cNvPr id="45" name="直線矢印コネクタ 44">
              <a:extLst>
                <a:ext uri="{FF2B5EF4-FFF2-40B4-BE49-F238E27FC236}">
                  <a16:creationId xmlns:a16="http://schemas.microsoft.com/office/drawing/2014/main" id="{CA3F3F42-BA21-6776-562A-FA30D56CAEB6}"/>
                </a:ext>
              </a:extLst>
            </p:cNvPr>
            <p:cNvCxnSpPr>
              <a:cxnSpLocks/>
            </p:cNvCxnSpPr>
            <p:nvPr/>
          </p:nvCxnSpPr>
          <p:spPr>
            <a:xfrm>
              <a:off x="3794047" y="3563724"/>
              <a:ext cx="1221515"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502D752E-3947-06F0-D503-5E3A569733F6}"/>
                </a:ext>
              </a:extLst>
            </p:cNvPr>
            <p:cNvSpPr txBox="1"/>
            <p:nvPr/>
          </p:nvSpPr>
          <p:spPr>
            <a:xfrm>
              <a:off x="3923561" y="3433850"/>
              <a:ext cx="829198" cy="287772"/>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商品設置</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cxnSp>
          <p:nvCxnSpPr>
            <p:cNvPr id="47" name="直線矢印コネクタ 46">
              <a:extLst>
                <a:ext uri="{FF2B5EF4-FFF2-40B4-BE49-F238E27FC236}">
                  <a16:creationId xmlns:a16="http://schemas.microsoft.com/office/drawing/2014/main" id="{8CCB2B38-B916-676D-A88E-F44B6A5F07E4}"/>
                </a:ext>
              </a:extLst>
            </p:cNvPr>
            <p:cNvCxnSpPr>
              <a:cxnSpLocks/>
            </p:cNvCxnSpPr>
            <p:nvPr/>
          </p:nvCxnSpPr>
          <p:spPr>
            <a:xfrm>
              <a:off x="7456053" y="3563724"/>
              <a:ext cx="1283313"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94E9AE9F-999C-2050-A273-83E6E445A81F}"/>
                </a:ext>
              </a:extLst>
            </p:cNvPr>
            <p:cNvSpPr txBox="1"/>
            <p:nvPr/>
          </p:nvSpPr>
          <p:spPr>
            <a:xfrm>
              <a:off x="7594293" y="3433849"/>
              <a:ext cx="829198"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体験提供</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pic>
          <p:nvPicPr>
            <p:cNvPr id="49" name="図 48" descr="スキー, 男, スポーツゲーム, 雪 が含まれている画像&#10;&#10;自動的に生成された説明">
              <a:extLst>
                <a:ext uri="{FF2B5EF4-FFF2-40B4-BE49-F238E27FC236}">
                  <a16:creationId xmlns:a16="http://schemas.microsoft.com/office/drawing/2014/main" id="{F51D3E74-0897-CE31-E1B9-E6C14E663307}"/>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r="14963"/>
            <a:stretch/>
          </p:blipFill>
          <p:spPr>
            <a:xfrm>
              <a:off x="7738471" y="5026211"/>
              <a:ext cx="1362999" cy="1343810"/>
            </a:xfrm>
            <a:prstGeom prst="rect">
              <a:avLst/>
            </a:prstGeom>
          </p:spPr>
        </p:pic>
        <p:cxnSp>
          <p:nvCxnSpPr>
            <p:cNvPr id="50" name="直線矢印コネクタ 36">
              <a:extLst>
                <a:ext uri="{FF2B5EF4-FFF2-40B4-BE49-F238E27FC236}">
                  <a16:creationId xmlns:a16="http://schemas.microsoft.com/office/drawing/2014/main" id="{CF0FF2E3-F1E7-D163-03AA-E1EEB418C99B}"/>
                </a:ext>
              </a:extLst>
            </p:cNvPr>
            <p:cNvCxnSpPr>
              <a:cxnSpLocks/>
            </p:cNvCxnSpPr>
            <p:nvPr/>
          </p:nvCxnSpPr>
          <p:spPr>
            <a:xfrm rot="5400000">
              <a:off x="8977189" y="4587573"/>
              <a:ext cx="1187407" cy="749177"/>
            </a:xfrm>
            <a:prstGeom prst="curvedConnector2">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1A8350BF-E031-D96F-D63F-8ED3A982E5D5}"/>
                </a:ext>
              </a:extLst>
            </p:cNvPr>
            <p:cNvCxnSpPr>
              <a:cxnSpLocks/>
            </p:cNvCxnSpPr>
            <p:nvPr/>
          </p:nvCxnSpPr>
          <p:spPr>
            <a:xfrm flipH="1">
              <a:off x="3777484" y="5604422"/>
              <a:ext cx="1154458" cy="0"/>
            </a:xfrm>
            <a:prstGeom prst="straightConnector1">
              <a:avLst/>
            </a:prstGeom>
            <a:ln w="38100" cap="rnd">
              <a:solidFill>
                <a:schemeClr val="tx1">
                  <a:lumMod val="85000"/>
                  <a:lumOff val="15000"/>
                </a:schemeClr>
              </a:solidFill>
              <a:prstDash val="solid"/>
              <a:round/>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B0AE0585-965A-D88F-67D5-CF58B3314761}"/>
                </a:ext>
              </a:extLst>
            </p:cNvPr>
            <p:cNvSpPr txBox="1"/>
            <p:nvPr/>
          </p:nvSpPr>
          <p:spPr>
            <a:xfrm>
              <a:off x="7979587" y="5666009"/>
              <a:ext cx="1185711"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アンケート実施</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sp>
          <p:nvSpPr>
            <p:cNvPr id="53" name="テキスト ボックス 52">
              <a:extLst>
                <a:ext uri="{FF2B5EF4-FFF2-40B4-BE49-F238E27FC236}">
                  <a16:creationId xmlns:a16="http://schemas.microsoft.com/office/drawing/2014/main" id="{82A994E4-5CAA-AFAF-C9FB-9E60B278C711}"/>
                </a:ext>
              </a:extLst>
            </p:cNvPr>
            <p:cNvSpPr txBox="1"/>
            <p:nvPr/>
          </p:nvSpPr>
          <p:spPr>
            <a:xfrm>
              <a:off x="4089895" y="5460536"/>
              <a:ext cx="622989" cy="287771"/>
            </a:xfrm>
            <a:prstGeom prst="rect">
              <a:avLst/>
            </a:prstGeom>
            <a:solidFill>
              <a:schemeClr val="tx1">
                <a:lumMod val="85000"/>
                <a:lumOff val="15000"/>
              </a:schemeClr>
            </a:solidFill>
            <a:ln w="9525" cap="rnd" cmpd="sng" algn="ctr">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r>
                <a:rPr kumimoji="1" lang="ja-JP" altLang="en-US" sz="900">
                  <a:solidFill>
                    <a:schemeClr val="bg1"/>
                  </a:solidFill>
                  <a:latin typeface="Hiragino Sans W5" panose="020B0400000000000000" pitchFamily="34" charset="-128"/>
                  <a:ea typeface="Hiragino Sans W5" panose="020B0400000000000000" pitchFamily="34" charset="-128"/>
                </a:rPr>
                <a:t>ご納品</a:t>
              </a:r>
              <a:endParaRPr kumimoji="1" lang="ja-JP" altLang="en-US" sz="900" dirty="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B372292F-3B55-DBF6-7471-E91F9F154127}"/>
                </a:ext>
              </a:extLst>
            </p:cNvPr>
            <p:cNvSpPr txBox="1"/>
            <p:nvPr/>
          </p:nvSpPr>
          <p:spPr>
            <a:xfrm>
              <a:off x="7548253" y="4006473"/>
              <a:ext cx="2160144"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新たな商品との出会い</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実際に商品に触れる機会</a:t>
              </a:r>
            </a:p>
          </p:txBody>
        </p:sp>
        <p:sp>
          <p:nvSpPr>
            <p:cNvPr id="55" name="テキスト ボックス 54">
              <a:extLst>
                <a:ext uri="{FF2B5EF4-FFF2-40B4-BE49-F238E27FC236}">
                  <a16:creationId xmlns:a16="http://schemas.microsoft.com/office/drawing/2014/main" id="{2ADBF831-65ED-2A33-A2E0-5D7E3F2857CA}"/>
                </a:ext>
              </a:extLst>
            </p:cNvPr>
            <p:cNvSpPr txBox="1"/>
            <p:nvPr/>
          </p:nvSpPr>
          <p:spPr>
            <a:xfrm>
              <a:off x="7696812" y="6299895"/>
              <a:ext cx="2021088"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商品に関する</a:t>
              </a:r>
              <a:r>
                <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rPr>
                <a:t>”</a:t>
              </a: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生の声</a:t>
              </a:r>
              <a:r>
                <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rPr>
                <a:t>”</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定量化した調査データ</a:t>
              </a:r>
            </a:p>
          </p:txBody>
        </p:sp>
        <p:sp>
          <p:nvSpPr>
            <p:cNvPr id="56" name="テキスト ボックス 55">
              <a:extLst>
                <a:ext uri="{FF2B5EF4-FFF2-40B4-BE49-F238E27FC236}">
                  <a16:creationId xmlns:a16="http://schemas.microsoft.com/office/drawing/2014/main" id="{EB15EAA8-CBDE-F0DA-FFF4-90470AF494ED}"/>
                </a:ext>
              </a:extLst>
            </p:cNvPr>
            <p:cNvSpPr txBox="1"/>
            <p:nvPr/>
          </p:nvSpPr>
          <p:spPr>
            <a:xfrm>
              <a:off x="2509939" y="6141840"/>
              <a:ext cx="2442856" cy="585629"/>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興味、購入意向把握など</a:t>
              </a:r>
              <a:endParaRPr lang="en-US" altLang="ja-JP" sz="800" dirty="0">
                <a:solidFill>
                  <a:schemeClr val="tx1">
                    <a:lumMod val="85000"/>
                    <a:lumOff val="15000"/>
                  </a:schemeClr>
                </a:solidFill>
                <a:latin typeface="Hiragino Sans W5" panose="020B0400000000000000" pitchFamily="34" charset="-128"/>
                <a:ea typeface="Hiragino Sans W5" panose="020B0400000000000000" pitchFamily="34" charset="-128"/>
              </a:endParaRP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マーケティング活動への反映</a:t>
              </a:r>
            </a:p>
          </p:txBody>
        </p:sp>
        <p:sp>
          <p:nvSpPr>
            <p:cNvPr id="57" name="テキスト ボックス 56">
              <a:extLst>
                <a:ext uri="{FF2B5EF4-FFF2-40B4-BE49-F238E27FC236}">
                  <a16:creationId xmlns:a16="http://schemas.microsoft.com/office/drawing/2014/main" id="{C5552AC9-DBF4-B059-6B83-CA8E5435B772}"/>
                </a:ext>
              </a:extLst>
            </p:cNvPr>
            <p:cNvSpPr txBox="1"/>
            <p:nvPr/>
          </p:nvSpPr>
          <p:spPr>
            <a:xfrm>
              <a:off x="2614368" y="3957338"/>
              <a:ext cx="1787882" cy="585630"/>
            </a:xfrm>
            <a:prstGeom prst="rect">
              <a:avLst/>
            </a:prstGeom>
            <a:noFill/>
          </p:spPr>
          <p:txBody>
            <a:bodyPr wrap="square" anchor="ctr">
              <a:spAutoFit/>
            </a:bodyPr>
            <a:lstStyle/>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商品の認知度向上</a:t>
              </a:r>
            </a:p>
            <a:p>
              <a:pPr marL="171450" indent="-171450">
                <a:lnSpc>
                  <a:spcPct val="150000"/>
                </a:lnSpc>
                <a:buFont typeface="Arial" panose="020B0604020202020204" pitchFamily="34" charset="0"/>
                <a:buChar char="•"/>
              </a:pPr>
              <a:r>
                <a:rPr lang="ja-JP" altLang="en-US" sz="800">
                  <a:solidFill>
                    <a:schemeClr val="tx1">
                      <a:lumMod val="85000"/>
                      <a:lumOff val="15000"/>
                    </a:schemeClr>
                  </a:solidFill>
                  <a:latin typeface="Hiragino Sans W5" panose="020B0400000000000000" pitchFamily="34" charset="-128"/>
                  <a:ea typeface="Hiragino Sans W5" panose="020B0400000000000000" pitchFamily="34" charset="-128"/>
                </a:rPr>
                <a:t>商品への興味喚起</a:t>
              </a:r>
            </a:p>
          </p:txBody>
        </p:sp>
      </p:grpSp>
      <p:sp>
        <p:nvSpPr>
          <p:cNvPr id="2" name="スライド番号プレースホルダ 3">
            <a:extLst>
              <a:ext uri="{FF2B5EF4-FFF2-40B4-BE49-F238E27FC236}">
                <a16:creationId xmlns:a16="http://schemas.microsoft.com/office/drawing/2014/main" id="{DEB785B7-BFD3-B51C-804A-6839546DFD1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22</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194D6896-D0B5-0729-0258-8AC33500868B}"/>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79078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6466A74-9183-749C-5BFE-9D81CCBEA432}"/>
              </a:ext>
            </a:extLst>
          </p:cNvPr>
          <p:cNvSpPr/>
          <p:nvPr/>
        </p:nvSpPr>
        <p:spPr>
          <a:xfrm>
            <a:off x="408742" y="1807812"/>
            <a:ext cx="7983418" cy="1349728"/>
          </a:xfrm>
          <a:prstGeom prst="rect">
            <a:avLst/>
          </a:prstGeom>
        </p:spPr>
        <p:txBody>
          <a:bodyPr wrap="square">
            <a:spAutoFit/>
          </a:bodyPr>
          <a:lstStyle/>
          <a:p>
            <a:pPr>
              <a:lnSpc>
                <a:spcPts val="9500"/>
              </a:lnSpc>
            </a:pPr>
            <a:r>
              <a:rPr lang="en-US" altLang="ja-JP" sz="11500" b="1" spc="200" dirty="0">
                <a:ln w="19050">
                  <a:solidFill>
                    <a:srgbClr val="FF6E26"/>
                  </a:solidFill>
                </a:ln>
                <a:noFill/>
                <a:latin typeface="DIN Alternate" panose="020B0500000000000000" pitchFamily="34" charset="0"/>
                <a:ea typeface="Hiragino Sans W6" panose="020B0400000000000000" pitchFamily="34" charset="-128"/>
              </a:rPr>
              <a:t>APPENDIX</a:t>
            </a:r>
          </a:p>
        </p:txBody>
      </p:sp>
      <p:pic>
        <p:nvPicPr>
          <p:cNvPr id="5" name="図 4" descr="黒い背景に白い文字がある&#10;&#10;中程度の精度で自動的に生成された説明">
            <a:extLst>
              <a:ext uri="{FF2B5EF4-FFF2-40B4-BE49-F238E27FC236}">
                <a16:creationId xmlns:a16="http://schemas.microsoft.com/office/drawing/2014/main" id="{8359AE93-2D34-E8F0-8865-9F3AC1586F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EE0D7636-1BF6-BF1E-A20B-E563E51B5E2C}"/>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23</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A0CFEFD0-79B2-7D87-E97E-4B9CAE18618E}"/>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40874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84DA7221-F21C-7441-88E6-BC17C5908324}"/>
              </a:ext>
            </a:extLst>
          </p:cNvPr>
          <p:cNvSpPr txBox="1"/>
          <p:nvPr/>
        </p:nvSpPr>
        <p:spPr>
          <a:xfrm>
            <a:off x="2389072" y="161966"/>
            <a:ext cx="6518398"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2389072" y="599979"/>
            <a:ext cx="4695295" cy="456472"/>
          </a:xfrm>
          <a:prstGeom prst="rect">
            <a:avLst/>
          </a:prstGeom>
          <a:noFill/>
          <a:effectLst/>
        </p:spPr>
        <p:txBody>
          <a:bodyPr wrap="square" rtlCol="0">
            <a:spAutoFit/>
          </a:bodyPr>
          <a:lstStyle/>
          <a:p>
            <a:pPr>
              <a:lnSpc>
                <a:spcPct val="150000"/>
              </a:lnSpc>
            </a:pPr>
            <a:r>
              <a:rPr lang="ja-JP" altLang="en-US">
                <a:solidFill>
                  <a:srgbClr val="FF6E26"/>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rgbClr val="FF6E26"/>
              </a:solidFill>
              <a:latin typeface="Hiragino Kaku Gothic ProN W3" panose="020B0300000000000000" pitchFamily="34" charset="-128"/>
              <a:ea typeface="Hiragino Kaku Gothic ProN W3" panose="020B0300000000000000" pitchFamily="34"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C70C3A08-D815-4C71-8A4E-6125AC17126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8" name="テキスト ボックス 7">
            <a:extLst>
              <a:ext uri="{FF2B5EF4-FFF2-40B4-BE49-F238E27FC236}">
                <a16:creationId xmlns:a16="http://schemas.microsoft.com/office/drawing/2014/main" id="{3BB875DF-F6EE-4202-24B7-79C04CEFC3A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89" name="Google Shape;110;p2">
            <a:extLst>
              <a:ext uri="{FF2B5EF4-FFF2-40B4-BE49-F238E27FC236}">
                <a16:creationId xmlns:a16="http://schemas.microsoft.com/office/drawing/2014/main" id="{004D1F65-E097-1B17-B7CA-3EBD4E8051FE}"/>
              </a:ext>
            </a:extLst>
          </p:cNvPr>
          <p:cNvSpPr txBox="1"/>
          <p:nvPr/>
        </p:nvSpPr>
        <p:spPr>
          <a:xfrm>
            <a:off x="1507051"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1 – </a:t>
            </a:r>
            <a:r>
              <a:rPr lang="en-US" sz="1200" dirty="0" err="1">
                <a:solidFill>
                  <a:schemeClr val="tx1">
                    <a:lumMod val="65000"/>
                    <a:lumOff val="35000"/>
                  </a:schemeClr>
                </a:solidFill>
                <a:latin typeface="Arial"/>
                <a:ea typeface="Arial"/>
                <a:cs typeface="Arial"/>
                <a:sym typeface="Arial"/>
              </a:rPr>
              <a:t>打合せ</a:t>
            </a:r>
            <a:endParaRPr sz="1200" dirty="0">
              <a:solidFill>
                <a:schemeClr val="tx1">
                  <a:lumMod val="65000"/>
                  <a:lumOff val="35000"/>
                </a:schemeClr>
              </a:solidFill>
              <a:latin typeface="Arial"/>
              <a:ea typeface="Arial"/>
              <a:cs typeface="Arial"/>
              <a:sym typeface="Arial"/>
            </a:endParaRPr>
          </a:p>
        </p:txBody>
      </p:sp>
      <p:sp>
        <p:nvSpPr>
          <p:cNvPr id="90" name="Google Shape;111;p2">
            <a:extLst>
              <a:ext uri="{FF2B5EF4-FFF2-40B4-BE49-F238E27FC236}">
                <a16:creationId xmlns:a16="http://schemas.microsoft.com/office/drawing/2014/main" id="{5E96C920-6335-BB76-9B32-F5E28A45DC05}"/>
              </a:ext>
            </a:extLst>
          </p:cNvPr>
          <p:cNvSpPr txBox="1"/>
          <p:nvPr/>
        </p:nvSpPr>
        <p:spPr>
          <a:xfrm>
            <a:off x="1507051"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実施に向けてお打ち合わせを行います。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実施店舗や期間の調整と、実施目的、</a:t>
            </a:r>
            <a:r>
              <a:rPr lang="en-US" altLang="ja-JP" sz="1100" dirty="0">
                <a:solidFill>
                  <a:schemeClr val="tx1">
                    <a:lumMod val="65000"/>
                    <a:lumOff val="35000"/>
                  </a:schemeClr>
                </a:solidFill>
                <a:latin typeface="Calibri" panose="020F0502020204030204" pitchFamily="34" charset="0"/>
                <a:cs typeface="Calibri" panose="020F0502020204030204" pitchFamily="34" charset="0"/>
              </a:rPr>
              <a:t>KPI</a:t>
            </a:r>
            <a:r>
              <a:rPr lang="ja-JP" altLang="en-US" sz="1100">
                <a:solidFill>
                  <a:schemeClr val="tx1">
                    <a:lumMod val="65000"/>
                    <a:lumOff val="35000"/>
                  </a:schemeClr>
                </a:solidFill>
                <a:latin typeface="Calibri" panose="020F0502020204030204" pitchFamily="34" charset="0"/>
                <a:cs typeface="Calibri" panose="020F0502020204030204" pitchFamily="34" charset="0"/>
              </a:rPr>
              <a:t>などについて協議いたします。</a:t>
            </a:r>
            <a:endParaRPr sz="11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1" name="Google Shape;112;p2">
            <a:extLst>
              <a:ext uri="{FF2B5EF4-FFF2-40B4-BE49-F238E27FC236}">
                <a16:creationId xmlns:a16="http://schemas.microsoft.com/office/drawing/2014/main" id="{B1D3D482-2AB9-0B33-DEF7-914246181FE4}"/>
              </a:ext>
            </a:extLst>
          </p:cNvPr>
          <p:cNvSpPr txBox="1"/>
          <p:nvPr/>
        </p:nvSpPr>
        <p:spPr>
          <a:xfrm>
            <a:off x="3379228" y="1749155"/>
            <a:ext cx="1689192" cy="253916"/>
          </a:xfrm>
          <a:prstGeom prst="rect">
            <a:avLst/>
          </a:prstGeom>
          <a:noFill/>
          <a:ln>
            <a:noFill/>
          </a:ln>
        </p:spPr>
        <p:txBody>
          <a:bodyPr spcFirstLastPara="1" wrap="square" lIns="0" tIns="0" rIns="0" bIns="0" anchor="t" anchorCtr="0">
            <a:spAutoFit/>
          </a:bodyPr>
          <a:lstStyle/>
          <a:p>
            <a:pPr>
              <a:lnSpc>
                <a:spcPct val="150000"/>
              </a:lnSpc>
            </a:pPr>
            <a:r>
              <a:rPr lang="en-US" sz="1100" dirty="0">
                <a:solidFill>
                  <a:schemeClr val="tx1">
                    <a:lumMod val="65000"/>
                    <a:lumOff val="35000"/>
                  </a:schemeClr>
                </a:solidFill>
                <a:latin typeface="Arial"/>
                <a:ea typeface="Arial"/>
                <a:cs typeface="Arial"/>
                <a:sym typeface="Arial"/>
              </a:rPr>
              <a:t>2 – </a:t>
            </a:r>
            <a:r>
              <a:rPr lang="en-US" sz="1100" dirty="0" err="1">
                <a:solidFill>
                  <a:schemeClr val="tx1">
                    <a:lumMod val="65000"/>
                    <a:lumOff val="35000"/>
                  </a:schemeClr>
                </a:solidFill>
                <a:latin typeface="Arial"/>
                <a:ea typeface="Arial"/>
                <a:cs typeface="Arial"/>
                <a:sym typeface="Arial"/>
              </a:rPr>
              <a:t>申し込み</a:t>
            </a:r>
            <a:endParaRPr lang="en-US" sz="1100" dirty="0">
              <a:solidFill>
                <a:schemeClr val="tx1">
                  <a:lumMod val="65000"/>
                  <a:lumOff val="35000"/>
                </a:schemeClr>
              </a:solidFill>
              <a:latin typeface="Arial"/>
              <a:ea typeface="Arial"/>
              <a:cs typeface="Arial"/>
              <a:sym typeface="Arial"/>
            </a:endParaRPr>
          </a:p>
        </p:txBody>
      </p:sp>
      <p:sp>
        <p:nvSpPr>
          <p:cNvPr id="93" name="Google Shape;114;p2">
            <a:extLst>
              <a:ext uri="{FF2B5EF4-FFF2-40B4-BE49-F238E27FC236}">
                <a16:creationId xmlns:a16="http://schemas.microsoft.com/office/drawing/2014/main" id="{9DEA5745-7502-1D54-6834-FCB8CA5B65E4}"/>
              </a:ext>
            </a:extLst>
          </p:cNvPr>
          <p:cNvSpPr txBox="1"/>
          <p:nvPr/>
        </p:nvSpPr>
        <p:spPr>
          <a:xfrm>
            <a:off x="5251404"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3 – </a:t>
            </a:r>
            <a:r>
              <a:rPr lang="en-US" sz="1200" dirty="0" err="1">
                <a:solidFill>
                  <a:schemeClr val="tx1">
                    <a:lumMod val="65000"/>
                    <a:lumOff val="35000"/>
                  </a:schemeClr>
                </a:solidFill>
                <a:latin typeface="Arial"/>
                <a:ea typeface="Arial"/>
                <a:cs typeface="Arial"/>
                <a:sym typeface="Arial"/>
              </a:rPr>
              <a:t>販促物納品</a:t>
            </a:r>
            <a:endParaRPr lang="en-US" sz="1200" dirty="0">
              <a:solidFill>
                <a:schemeClr val="tx1">
                  <a:lumMod val="65000"/>
                  <a:lumOff val="35000"/>
                </a:schemeClr>
              </a:solidFill>
              <a:latin typeface="Arial"/>
              <a:ea typeface="Arial"/>
              <a:cs typeface="Arial"/>
              <a:sym typeface="Arial"/>
            </a:endParaRPr>
          </a:p>
        </p:txBody>
      </p:sp>
      <p:sp>
        <p:nvSpPr>
          <p:cNvPr id="95" name="Google Shape;116;p2">
            <a:extLst>
              <a:ext uri="{FF2B5EF4-FFF2-40B4-BE49-F238E27FC236}">
                <a16:creationId xmlns:a16="http://schemas.microsoft.com/office/drawing/2014/main" id="{DBD77803-AA40-1810-966D-6009438A4934}"/>
              </a:ext>
            </a:extLst>
          </p:cNvPr>
          <p:cNvSpPr txBox="1"/>
          <p:nvPr/>
        </p:nvSpPr>
        <p:spPr>
          <a:xfrm>
            <a:off x="7123580"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4 – </a:t>
            </a:r>
            <a:r>
              <a:rPr lang="en-US" sz="1200" dirty="0" err="1">
                <a:solidFill>
                  <a:schemeClr val="tx1">
                    <a:lumMod val="65000"/>
                    <a:lumOff val="35000"/>
                  </a:schemeClr>
                </a:solidFill>
                <a:latin typeface="Arial"/>
                <a:ea typeface="Arial"/>
                <a:cs typeface="Arial"/>
                <a:sym typeface="Arial"/>
              </a:rPr>
              <a:t>販促物設置</a:t>
            </a:r>
            <a:endParaRPr lang="en-US" sz="1200" dirty="0">
              <a:solidFill>
                <a:schemeClr val="tx1">
                  <a:lumMod val="65000"/>
                  <a:lumOff val="35000"/>
                </a:schemeClr>
              </a:solidFill>
              <a:latin typeface="Arial"/>
              <a:ea typeface="Arial"/>
              <a:cs typeface="Arial"/>
              <a:sym typeface="Arial"/>
            </a:endParaRPr>
          </a:p>
        </p:txBody>
      </p:sp>
      <p:sp>
        <p:nvSpPr>
          <p:cNvPr id="97" name="Google Shape;118;p2">
            <a:extLst>
              <a:ext uri="{FF2B5EF4-FFF2-40B4-BE49-F238E27FC236}">
                <a16:creationId xmlns:a16="http://schemas.microsoft.com/office/drawing/2014/main" id="{B2B10EB4-CF80-55AA-2AB7-7E45DDA21B8C}"/>
              </a:ext>
            </a:extLst>
          </p:cNvPr>
          <p:cNvSpPr txBox="1"/>
          <p:nvPr/>
        </p:nvSpPr>
        <p:spPr>
          <a:xfrm>
            <a:off x="8995757" y="1749155"/>
            <a:ext cx="1689192" cy="276999"/>
          </a:xfrm>
          <a:prstGeom prst="rect">
            <a:avLst/>
          </a:prstGeom>
          <a:noFill/>
          <a:ln>
            <a:noFill/>
          </a:ln>
        </p:spPr>
        <p:txBody>
          <a:bodyPr spcFirstLastPara="1" wrap="square" lIns="0" tIns="0" rIns="0" bIns="0" anchor="t" anchorCtr="0">
            <a:spAutoFit/>
          </a:bodyPr>
          <a:lstStyle/>
          <a:p>
            <a:pPr>
              <a:lnSpc>
                <a:spcPct val="150000"/>
              </a:lnSpc>
            </a:pPr>
            <a:r>
              <a:rPr lang="en-US" sz="1200" dirty="0">
                <a:solidFill>
                  <a:schemeClr val="tx1">
                    <a:lumMod val="65000"/>
                    <a:lumOff val="35000"/>
                  </a:schemeClr>
                </a:solidFill>
                <a:latin typeface="Arial"/>
                <a:ea typeface="Arial"/>
                <a:cs typeface="Arial"/>
                <a:sym typeface="Arial"/>
              </a:rPr>
              <a:t>5 – </a:t>
            </a:r>
            <a:r>
              <a:rPr lang="en-US" sz="1200" dirty="0" err="1">
                <a:solidFill>
                  <a:schemeClr val="tx1">
                    <a:lumMod val="65000"/>
                    <a:lumOff val="35000"/>
                  </a:schemeClr>
                </a:solidFill>
                <a:latin typeface="Arial"/>
                <a:ea typeface="Arial"/>
                <a:cs typeface="Arial"/>
                <a:sym typeface="Arial"/>
              </a:rPr>
              <a:t>実施</a:t>
            </a:r>
            <a:endParaRPr sz="1200" dirty="0">
              <a:solidFill>
                <a:schemeClr val="tx1">
                  <a:lumMod val="65000"/>
                  <a:lumOff val="35000"/>
                </a:schemeClr>
              </a:solidFill>
              <a:latin typeface="Arial"/>
              <a:ea typeface="Arial"/>
              <a:cs typeface="Arial"/>
              <a:sym typeface="Arial"/>
            </a:endParaRPr>
          </a:p>
        </p:txBody>
      </p:sp>
      <p:sp>
        <p:nvSpPr>
          <p:cNvPr id="99" name="Google Shape;120;p2">
            <a:extLst>
              <a:ext uri="{FF2B5EF4-FFF2-40B4-BE49-F238E27FC236}">
                <a16:creationId xmlns:a16="http://schemas.microsoft.com/office/drawing/2014/main" id="{2FEE7E14-3C16-B35B-82A2-62C03340ECD9}"/>
              </a:ext>
            </a:extLst>
          </p:cNvPr>
          <p:cNvSpPr/>
          <p:nvPr/>
        </p:nvSpPr>
        <p:spPr>
          <a:xfrm>
            <a:off x="1508574"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CCAC"/>
          </a:solidFill>
          <a:ln>
            <a:noFill/>
          </a:ln>
        </p:spPr>
        <p:txBody>
          <a:bodyPr/>
          <a:lstStyle/>
          <a:p>
            <a:endParaRPr lang="ja-JP" altLang="en-US" sz="1100"/>
          </a:p>
        </p:txBody>
      </p:sp>
      <p:sp>
        <p:nvSpPr>
          <p:cNvPr id="100" name="Google Shape;121;p2">
            <a:extLst>
              <a:ext uri="{FF2B5EF4-FFF2-40B4-BE49-F238E27FC236}">
                <a16:creationId xmlns:a16="http://schemas.microsoft.com/office/drawing/2014/main" id="{D1BAB239-0319-0898-13F1-41059FA2B34C}"/>
              </a:ext>
            </a:extLst>
          </p:cNvPr>
          <p:cNvSpPr/>
          <p:nvPr/>
        </p:nvSpPr>
        <p:spPr>
          <a:xfrm>
            <a:off x="338075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9B099"/>
          </a:solidFill>
          <a:ln>
            <a:noFill/>
          </a:ln>
        </p:spPr>
        <p:txBody>
          <a:bodyPr/>
          <a:lstStyle/>
          <a:p>
            <a:endParaRPr lang="ja-JP" altLang="en-US" sz="1100"/>
          </a:p>
        </p:txBody>
      </p:sp>
      <p:sp>
        <p:nvSpPr>
          <p:cNvPr id="101" name="Google Shape;122;p2">
            <a:extLst>
              <a:ext uri="{FF2B5EF4-FFF2-40B4-BE49-F238E27FC236}">
                <a16:creationId xmlns:a16="http://schemas.microsoft.com/office/drawing/2014/main" id="{51763BAB-E0E5-34E5-F681-1CB86333CB7A}"/>
              </a:ext>
            </a:extLst>
          </p:cNvPr>
          <p:cNvSpPr/>
          <p:nvPr/>
        </p:nvSpPr>
        <p:spPr>
          <a:xfrm>
            <a:off x="5252927"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BA067"/>
          </a:solidFill>
          <a:ln>
            <a:noFill/>
          </a:ln>
        </p:spPr>
        <p:txBody>
          <a:bodyPr/>
          <a:lstStyle/>
          <a:p>
            <a:endParaRPr lang="ja-JP" altLang="en-US" sz="1100"/>
          </a:p>
        </p:txBody>
      </p:sp>
      <p:sp>
        <p:nvSpPr>
          <p:cNvPr id="102" name="Google Shape;123;p2">
            <a:extLst>
              <a:ext uri="{FF2B5EF4-FFF2-40B4-BE49-F238E27FC236}">
                <a16:creationId xmlns:a16="http://schemas.microsoft.com/office/drawing/2014/main" id="{A04285D4-747C-7526-ACAA-919301D20D5A}"/>
              </a:ext>
            </a:extLst>
          </p:cNvPr>
          <p:cNvSpPr/>
          <p:nvPr/>
        </p:nvSpPr>
        <p:spPr>
          <a:xfrm>
            <a:off x="7125104" y="2482487"/>
            <a:ext cx="1683092"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D8B4D"/>
          </a:solidFill>
          <a:ln>
            <a:noFill/>
          </a:ln>
        </p:spPr>
        <p:txBody>
          <a:bodyPr/>
          <a:lstStyle/>
          <a:p>
            <a:endParaRPr lang="ja-JP" altLang="en-US" sz="1100"/>
          </a:p>
        </p:txBody>
      </p:sp>
      <p:sp>
        <p:nvSpPr>
          <p:cNvPr id="103" name="Google Shape;124;p2">
            <a:extLst>
              <a:ext uri="{FF2B5EF4-FFF2-40B4-BE49-F238E27FC236}">
                <a16:creationId xmlns:a16="http://schemas.microsoft.com/office/drawing/2014/main" id="{0E9DFECE-DCAD-8E6F-30B7-CB16F91C28C4}"/>
              </a:ext>
            </a:extLst>
          </p:cNvPr>
          <p:cNvSpPr/>
          <p:nvPr/>
        </p:nvSpPr>
        <p:spPr>
          <a:xfrm>
            <a:off x="8997281" y="2482487"/>
            <a:ext cx="1683093" cy="995747"/>
          </a:xfrm>
          <a:custGeom>
            <a:avLst/>
            <a:gdLst/>
            <a:ahLst/>
            <a:cxnLst/>
            <a:rect l="l" t="t" r="r" b="b"/>
            <a:pathLst>
              <a:path w="5623239" h="3205480" extrusionOk="0">
                <a:moveTo>
                  <a:pt x="4833298" y="3205480"/>
                </a:moveTo>
                <a:lnTo>
                  <a:pt x="0" y="3205480"/>
                </a:lnTo>
                <a:lnTo>
                  <a:pt x="791210" y="1602740"/>
                </a:lnTo>
                <a:lnTo>
                  <a:pt x="0" y="0"/>
                </a:lnTo>
                <a:lnTo>
                  <a:pt x="4833298" y="0"/>
                </a:lnTo>
                <a:lnTo>
                  <a:pt x="5623238" y="1602740"/>
                </a:lnTo>
                <a:lnTo>
                  <a:pt x="4833298" y="3205480"/>
                </a:lnTo>
                <a:close/>
              </a:path>
            </a:pathLst>
          </a:custGeom>
          <a:solidFill>
            <a:srgbClr val="FF6E26"/>
          </a:solidFill>
          <a:ln>
            <a:noFill/>
          </a:ln>
        </p:spPr>
        <p:txBody>
          <a:bodyPr/>
          <a:lstStyle/>
          <a:p>
            <a:endParaRPr lang="ja-JP" altLang="en-US" sz="1100"/>
          </a:p>
        </p:txBody>
      </p:sp>
      <p:sp>
        <p:nvSpPr>
          <p:cNvPr id="104" name="テキスト ボックス 103">
            <a:extLst>
              <a:ext uri="{FF2B5EF4-FFF2-40B4-BE49-F238E27FC236}">
                <a16:creationId xmlns:a16="http://schemas.microsoft.com/office/drawing/2014/main" id="{4C92F331-835E-8302-D1DB-FD032AE8DF04}"/>
              </a:ext>
            </a:extLst>
          </p:cNvPr>
          <p:cNvSpPr txBox="1"/>
          <p:nvPr/>
        </p:nvSpPr>
        <p:spPr>
          <a:xfrm>
            <a:off x="5386587" y="3199181"/>
            <a:ext cx="1415772"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10</a:t>
            </a:r>
            <a:r>
              <a:rPr lang="ja-JP" altLang="en-US" sz="800" b="1">
                <a:solidFill>
                  <a:schemeClr val="bg1"/>
                </a:solidFill>
              </a:rPr>
              <a:t>営業日前目安</a:t>
            </a:r>
            <a:endParaRPr kumimoji="1" lang="ja-JP" altLang="en-US" sz="500" b="1">
              <a:solidFill>
                <a:schemeClr val="bg1"/>
              </a:solidFill>
            </a:endParaRPr>
          </a:p>
        </p:txBody>
      </p:sp>
      <p:sp>
        <p:nvSpPr>
          <p:cNvPr id="105" name="テキスト ボックス 104">
            <a:extLst>
              <a:ext uri="{FF2B5EF4-FFF2-40B4-BE49-F238E27FC236}">
                <a16:creationId xmlns:a16="http://schemas.microsoft.com/office/drawing/2014/main" id="{B74B8707-CC45-9F28-9116-681E642F3AB6}"/>
              </a:ext>
            </a:extLst>
          </p:cNvPr>
          <p:cNvSpPr txBox="1"/>
          <p:nvPr/>
        </p:nvSpPr>
        <p:spPr>
          <a:xfrm>
            <a:off x="7668368" y="3199180"/>
            <a:ext cx="954107" cy="307777"/>
          </a:xfrm>
          <a:prstGeom prst="rect">
            <a:avLst/>
          </a:prstGeom>
          <a:noFill/>
        </p:spPr>
        <p:txBody>
          <a:bodyPr wrap="none" rtlCol="0">
            <a:spAutoFit/>
          </a:bodyPr>
          <a:lstStyle/>
          <a:p>
            <a:r>
              <a:rPr lang="ja-JP" altLang="en-US" sz="800" b="1">
                <a:solidFill>
                  <a:schemeClr val="bg1"/>
                </a:solidFill>
              </a:rPr>
              <a:t>実施開始</a:t>
            </a:r>
            <a:r>
              <a:rPr lang="ja-JP" altLang="en-US" sz="1400" b="1">
                <a:solidFill>
                  <a:schemeClr val="bg1"/>
                </a:solidFill>
              </a:rPr>
              <a:t>前日</a:t>
            </a:r>
            <a:endParaRPr kumimoji="1" lang="ja-JP" altLang="en-US" sz="800" b="1">
              <a:solidFill>
                <a:schemeClr val="bg1"/>
              </a:solidFill>
            </a:endParaRPr>
          </a:p>
        </p:txBody>
      </p:sp>
      <p:sp>
        <p:nvSpPr>
          <p:cNvPr id="106" name="テキスト ボックス 105">
            <a:extLst>
              <a:ext uri="{FF2B5EF4-FFF2-40B4-BE49-F238E27FC236}">
                <a16:creationId xmlns:a16="http://schemas.microsoft.com/office/drawing/2014/main" id="{449D2928-65D1-F001-91BD-9C7CC5B498E0}"/>
              </a:ext>
            </a:extLst>
          </p:cNvPr>
          <p:cNvSpPr txBox="1"/>
          <p:nvPr/>
        </p:nvSpPr>
        <p:spPr>
          <a:xfrm>
            <a:off x="3702195" y="3199182"/>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45</a:t>
            </a:r>
            <a:r>
              <a:rPr lang="ja-JP" altLang="en-US" sz="800" b="1">
                <a:solidFill>
                  <a:schemeClr val="bg1"/>
                </a:solidFill>
              </a:rPr>
              <a:t>日前目安</a:t>
            </a:r>
            <a:endParaRPr kumimoji="1" lang="ja-JP" altLang="en-US" sz="500" b="1">
              <a:solidFill>
                <a:schemeClr val="bg1"/>
              </a:solidFill>
            </a:endParaRPr>
          </a:p>
        </p:txBody>
      </p:sp>
      <p:sp>
        <p:nvSpPr>
          <p:cNvPr id="107" name="テキスト ボックス 106">
            <a:extLst>
              <a:ext uri="{FF2B5EF4-FFF2-40B4-BE49-F238E27FC236}">
                <a16:creationId xmlns:a16="http://schemas.microsoft.com/office/drawing/2014/main" id="{0916F9DA-C371-719A-984C-CD81FD6754D2}"/>
              </a:ext>
            </a:extLst>
          </p:cNvPr>
          <p:cNvSpPr txBox="1"/>
          <p:nvPr/>
        </p:nvSpPr>
        <p:spPr>
          <a:xfrm>
            <a:off x="1830019" y="3199561"/>
            <a:ext cx="1210588" cy="307777"/>
          </a:xfrm>
          <a:prstGeom prst="rect">
            <a:avLst/>
          </a:prstGeom>
          <a:noFill/>
        </p:spPr>
        <p:txBody>
          <a:bodyPr wrap="none" rtlCol="0">
            <a:spAutoFit/>
          </a:bodyPr>
          <a:lstStyle/>
          <a:p>
            <a:r>
              <a:rPr lang="ja-JP" altLang="en-US" sz="800" b="1">
                <a:solidFill>
                  <a:schemeClr val="bg1"/>
                </a:solidFill>
              </a:rPr>
              <a:t>実施開始</a:t>
            </a:r>
            <a:r>
              <a:rPr lang="en-US" altLang="ja-JP" sz="1400" b="1" dirty="0">
                <a:solidFill>
                  <a:schemeClr val="bg1"/>
                </a:solidFill>
              </a:rPr>
              <a:t>60</a:t>
            </a:r>
            <a:r>
              <a:rPr lang="ja-JP" altLang="en-US" sz="800" b="1">
                <a:solidFill>
                  <a:schemeClr val="bg1"/>
                </a:solidFill>
              </a:rPr>
              <a:t>日前目安</a:t>
            </a:r>
            <a:endParaRPr kumimoji="1" lang="ja-JP" altLang="en-US" sz="500" b="1">
              <a:solidFill>
                <a:schemeClr val="bg1"/>
              </a:solidFill>
            </a:endParaRPr>
          </a:p>
        </p:txBody>
      </p:sp>
      <p:sp>
        <p:nvSpPr>
          <p:cNvPr id="108" name="テキスト ボックス 107">
            <a:extLst>
              <a:ext uri="{FF2B5EF4-FFF2-40B4-BE49-F238E27FC236}">
                <a16:creationId xmlns:a16="http://schemas.microsoft.com/office/drawing/2014/main" id="{7304878A-538D-9761-EFC7-417340DB67C3}"/>
              </a:ext>
            </a:extLst>
          </p:cNvPr>
          <p:cNvSpPr txBox="1"/>
          <p:nvPr/>
        </p:nvSpPr>
        <p:spPr>
          <a:xfrm>
            <a:off x="9207885" y="3199179"/>
            <a:ext cx="1261884" cy="307777"/>
          </a:xfrm>
          <a:prstGeom prst="rect">
            <a:avLst/>
          </a:prstGeom>
          <a:noFill/>
        </p:spPr>
        <p:txBody>
          <a:bodyPr wrap="none" rtlCol="0">
            <a:spAutoFit/>
          </a:bodyPr>
          <a:lstStyle/>
          <a:p>
            <a:r>
              <a:rPr lang="ja-JP" altLang="en-US" sz="1400" b="1">
                <a:solidFill>
                  <a:schemeClr val="bg1"/>
                </a:solidFill>
              </a:rPr>
              <a:t>実施開始当日</a:t>
            </a:r>
            <a:endParaRPr kumimoji="1" lang="ja-JP" altLang="en-US" sz="1050" b="1">
              <a:solidFill>
                <a:schemeClr val="bg1"/>
              </a:solidFill>
            </a:endParaRPr>
          </a:p>
        </p:txBody>
      </p:sp>
      <p:sp>
        <p:nvSpPr>
          <p:cNvPr id="109" name="Google Shape;111;p2">
            <a:extLst>
              <a:ext uri="{FF2B5EF4-FFF2-40B4-BE49-F238E27FC236}">
                <a16:creationId xmlns:a16="http://schemas.microsoft.com/office/drawing/2014/main" id="{B68028AC-416A-750A-5920-474D6CEE9536}"/>
              </a:ext>
            </a:extLst>
          </p:cNvPr>
          <p:cNvSpPr txBox="1"/>
          <p:nvPr/>
        </p:nvSpPr>
        <p:spPr>
          <a:xfrm>
            <a:off x="3374652" y="3806056"/>
            <a:ext cx="1689192" cy="1184940"/>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お申し込みの際に、実施店舗や設置個数、配布個数の確定をお願いいたします。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また、同時に販促物のデザイン審査を行います。</a:t>
            </a:r>
          </a:p>
          <a:p>
            <a:endParaRPr lang="ja-JP" altLang="en-US" sz="110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1" name="Google Shape;111;p2">
            <a:extLst>
              <a:ext uri="{FF2B5EF4-FFF2-40B4-BE49-F238E27FC236}">
                <a16:creationId xmlns:a16="http://schemas.microsoft.com/office/drawing/2014/main" id="{E876F5B3-3DBE-D09D-23AB-1F77F7D59249}"/>
              </a:ext>
            </a:extLst>
          </p:cNvPr>
          <p:cNvSpPr txBox="1"/>
          <p:nvPr/>
        </p:nvSpPr>
        <p:spPr>
          <a:xfrm>
            <a:off x="7109854" y="3806056"/>
            <a:ext cx="1689192" cy="507831"/>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プロモーション開始前日の営業終了後に販促物の設置を行います。</a:t>
            </a:r>
          </a:p>
        </p:txBody>
      </p:sp>
      <p:sp>
        <p:nvSpPr>
          <p:cNvPr id="110" name="Google Shape;111;p2">
            <a:extLst>
              <a:ext uri="{FF2B5EF4-FFF2-40B4-BE49-F238E27FC236}">
                <a16:creationId xmlns:a16="http://schemas.microsoft.com/office/drawing/2014/main" id="{A8AADD60-55A4-4B35-B12A-46E5228BACB2}"/>
              </a:ext>
            </a:extLst>
          </p:cNvPr>
          <p:cNvSpPr txBox="1"/>
          <p:nvPr/>
        </p:nvSpPr>
        <p:spPr>
          <a:xfrm>
            <a:off x="5242253" y="3806056"/>
            <a:ext cx="1689192" cy="1015663"/>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当社指定の配送先まで、販促物のご納品をお願いいたします。</a:t>
            </a:r>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配送先までの配送費はご負担いただきます。</a:t>
            </a:r>
          </a:p>
        </p:txBody>
      </p:sp>
      <p:sp>
        <p:nvSpPr>
          <p:cNvPr id="112" name="Google Shape;111;p2">
            <a:extLst>
              <a:ext uri="{FF2B5EF4-FFF2-40B4-BE49-F238E27FC236}">
                <a16:creationId xmlns:a16="http://schemas.microsoft.com/office/drawing/2014/main" id="{272E55F1-5BF5-4E3A-92EA-FCCB4E3D811A}"/>
              </a:ext>
            </a:extLst>
          </p:cNvPr>
          <p:cNvSpPr txBox="1"/>
          <p:nvPr/>
        </p:nvSpPr>
        <p:spPr>
          <a:xfrm>
            <a:off x="8995757" y="3805394"/>
            <a:ext cx="1689192" cy="846386"/>
          </a:xfrm>
          <a:prstGeom prst="rect">
            <a:avLst/>
          </a:prstGeom>
          <a:noFill/>
          <a:ln>
            <a:noFill/>
          </a:ln>
        </p:spPr>
        <p:txBody>
          <a:bodyPr spcFirstLastPara="1" wrap="square" lIns="0" tIns="0" rIns="0" bIns="0" anchor="t" anchorCtr="0">
            <a:spAutoFit/>
          </a:bodyPr>
          <a:lstStyle/>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プロモーションを実施いたします。</a:t>
            </a:r>
          </a:p>
          <a:p>
            <a:endParaRPr lang="en-US" altLang="ja-JP" sz="1100" dirty="0">
              <a:solidFill>
                <a:schemeClr val="tx1">
                  <a:lumMod val="65000"/>
                  <a:lumOff val="35000"/>
                </a:schemeClr>
              </a:solidFill>
              <a:latin typeface="Calibri" panose="020F0502020204030204" pitchFamily="34" charset="0"/>
              <a:cs typeface="Calibri" panose="020F0502020204030204" pitchFamily="34" charset="0"/>
            </a:endParaRPr>
          </a:p>
          <a:p>
            <a:r>
              <a:rPr lang="ja-JP" altLang="en-US" sz="1100">
                <a:solidFill>
                  <a:schemeClr val="tx1">
                    <a:lumMod val="65000"/>
                    <a:lumOff val="35000"/>
                  </a:schemeClr>
                </a:solidFill>
                <a:latin typeface="Calibri" panose="020F0502020204030204" pitchFamily="34" charset="0"/>
                <a:cs typeface="Calibri" panose="020F0502020204030204" pitchFamily="34" charset="0"/>
              </a:rPr>
              <a:t>プロモーション終了後に、振り返りを行います。</a:t>
            </a:r>
          </a:p>
        </p:txBody>
      </p:sp>
      <p:pic>
        <p:nvPicPr>
          <p:cNvPr id="113" name="図 112" descr="黒い背景に白い文字がある&#10;&#10;中程度の精度で自動的に生成された説明">
            <a:extLst>
              <a:ext uri="{FF2B5EF4-FFF2-40B4-BE49-F238E27FC236}">
                <a16:creationId xmlns:a16="http://schemas.microsoft.com/office/drawing/2014/main" id="{6291AD1F-46B0-0739-02E1-05F235499C9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2" name="スライド番号プレースホルダ 3">
            <a:extLst>
              <a:ext uri="{FF2B5EF4-FFF2-40B4-BE49-F238E27FC236}">
                <a16:creationId xmlns:a16="http://schemas.microsoft.com/office/drawing/2014/main" id="{BBBACE58-5259-141D-C1C3-534A1CE51869}"/>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24</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F829C31C-2FE1-7BFA-46C9-DF6BD6013E7D}"/>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407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407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rgbClr val="FF6E26"/>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AA1FEBD6-7147-BF56-AE40-84BAFD5A024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6BA5EFE1-E700-848F-5DB8-24E001B46280}"/>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10" name="図 9" descr="黒い背景に白い文字がある&#10;&#10;中程度の精度で自動的に生成された説明">
            <a:extLst>
              <a:ext uri="{FF2B5EF4-FFF2-40B4-BE49-F238E27FC236}">
                <a16:creationId xmlns:a16="http://schemas.microsoft.com/office/drawing/2014/main" id="{3C029741-F896-3CFB-8ABA-286492A1F2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3" name="正方形/長方形 2">
            <a:extLst>
              <a:ext uri="{FF2B5EF4-FFF2-40B4-BE49-F238E27FC236}">
                <a16:creationId xmlns:a16="http://schemas.microsoft.com/office/drawing/2014/main" id="{8E88946E-5EB4-641A-E2B9-CEFD561A52B3}"/>
              </a:ext>
            </a:extLst>
          </p:cNvPr>
          <p:cNvSpPr/>
          <p:nvPr/>
        </p:nvSpPr>
        <p:spPr>
          <a:xfrm>
            <a:off x="1416748" y="2447628"/>
            <a:ext cx="5449037" cy="2677656"/>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・情報商材</a:t>
            </a:r>
          </a:p>
          <a:p>
            <a:r>
              <a:rPr lang="ja-JP" altLang="en-US" sz="1200">
                <a:solidFill>
                  <a:srgbClr val="FD5418"/>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rgbClr val="FD5418"/>
                </a:solidFill>
                <a:latin typeface="DIN Alternate" panose="020B0500000000000000" pitchFamily="34" charset="0"/>
                <a:ea typeface="Hiragino Kaku Gothic ProN W3" panose="020B0300000000000000" pitchFamily="34" charset="-128"/>
              </a:rPr>
              <a:t>)</a:t>
            </a:r>
            <a:endParaRPr lang="ja-JP" altLang="en-US" sz="120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・アダルト</a:t>
            </a:r>
          </a:p>
          <a:p>
            <a:r>
              <a:rPr lang="ja-JP" altLang="en-US" sz="1200">
                <a:solidFill>
                  <a:srgbClr val="FD5418"/>
                </a:solidFill>
                <a:latin typeface="DIN Alternate" panose="020B0500000000000000" pitchFamily="34" charset="0"/>
                <a:ea typeface="Hiragino Kaku Gothic ProN W3" panose="020B0300000000000000" pitchFamily="34" charset="-128"/>
              </a:rPr>
              <a:t>・占い</a:t>
            </a:r>
          </a:p>
          <a:p>
            <a:r>
              <a:rPr lang="ja-JP" altLang="en-US" sz="1200">
                <a:solidFill>
                  <a:srgbClr val="FD5418"/>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rgbClr val="FD5418"/>
                </a:solidFill>
                <a:latin typeface="DIN Alternate" panose="020B0500000000000000" pitchFamily="34" charset="0"/>
                <a:ea typeface="Hiragino Kaku Gothic ProN W3" panose="020B0300000000000000" pitchFamily="34" charset="-128"/>
              </a:rPr>
              <a:t>・無限連鎖講</a:t>
            </a:r>
          </a:p>
          <a:p>
            <a:r>
              <a:rPr lang="ja-JP" altLang="en-US" sz="1200">
                <a:solidFill>
                  <a:srgbClr val="FD5418"/>
                </a:solidFill>
                <a:latin typeface="DIN Alternate" panose="020B0500000000000000" pitchFamily="34" charset="0"/>
                <a:ea typeface="Hiragino Kaku Gothic ProN W3" panose="020B0300000000000000" pitchFamily="34" charset="-128"/>
              </a:rPr>
              <a:t>・探偵業</a:t>
            </a:r>
          </a:p>
          <a:p>
            <a:r>
              <a:rPr lang="ja-JP" altLang="en-US" sz="1200">
                <a:solidFill>
                  <a:srgbClr val="FD5418"/>
                </a:solidFill>
                <a:latin typeface="DIN Alternate" panose="020B0500000000000000" pitchFamily="34" charset="0"/>
                <a:ea typeface="Hiragino Kaku Gothic ProN W3" panose="020B0300000000000000" pitchFamily="34" charset="-128"/>
              </a:rPr>
              <a:t>・家政婦紹介・斡旋</a:t>
            </a:r>
          </a:p>
          <a:p>
            <a:r>
              <a:rPr lang="ja-JP" altLang="en-US" sz="1200">
                <a:solidFill>
                  <a:srgbClr val="FD5418"/>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rgbClr val="FD5418"/>
                </a:solidFill>
                <a:latin typeface="DIN Alternate" panose="020B0500000000000000" pitchFamily="34" charset="0"/>
                <a:ea typeface="Hiragino Kaku Gothic ProN W3" panose="020B0300000000000000" pitchFamily="34" charset="-128"/>
              </a:rPr>
              <a:t>・武器全般</a:t>
            </a:r>
          </a:p>
          <a:p>
            <a:r>
              <a:rPr lang="ja-JP" altLang="en-US" sz="1200">
                <a:solidFill>
                  <a:srgbClr val="FD5418"/>
                </a:solidFill>
                <a:latin typeface="DIN Alternate" panose="020B0500000000000000" pitchFamily="34" charset="0"/>
                <a:ea typeface="Hiragino Kaku Gothic ProN W3" panose="020B0300000000000000" pitchFamily="34" charset="-128"/>
              </a:rPr>
              <a:t>・毒物劇物</a:t>
            </a:r>
          </a:p>
          <a:p>
            <a:r>
              <a:rPr lang="ja-JP" altLang="en-US" sz="1200">
                <a:solidFill>
                  <a:srgbClr val="FD5418"/>
                </a:solidFill>
                <a:latin typeface="DIN Alternate" panose="020B0500000000000000" pitchFamily="34" charset="0"/>
                <a:ea typeface="Hiragino Kaku Gothic ProN W3" panose="020B0300000000000000" pitchFamily="34" charset="-128"/>
              </a:rPr>
              <a:t>・政党/政治関連</a:t>
            </a:r>
          </a:p>
          <a:p>
            <a:r>
              <a:rPr lang="ja-JP" altLang="en-US" sz="1200">
                <a:solidFill>
                  <a:srgbClr val="FD5418"/>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rgbClr val="FD5418"/>
                </a:solidFill>
                <a:latin typeface="DIN Alternate" panose="020B0500000000000000" pitchFamily="34" charset="0"/>
                <a:ea typeface="Hiragino Kaku Gothic ProN W3" panose="020B0300000000000000" pitchFamily="34" charset="-128"/>
              </a:rPr>
              <a:t>・生体販売</a:t>
            </a:r>
          </a:p>
        </p:txBody>
      </p:sp>
      <p:sp>
        <p:nvSpPr>
          <p:cNvPr id="4" name="正方形/長方形 3">
            <a:extLst>
              <a:ext uri="{FF2B5EF4-FFF2-40B4-BE49-F238E27FC236}">
                <a16:creationId xmlns:a16="http://schemas.microsoft.com/office/drawing/2014/main" id="{E7EF66C2-B638-9ADA-66BE-A7195B2609D0}"/>
              </a:ext>
            </a:extLst>
          </p:cNvPr>
          <p:cNvSpPr/>
          <p:nvPr/>
        </p:nvSpPr>
        <p:spPr>
          <a:xfrm>
            <a:off x="6781699" y="2447628"/>
            <a:ext cx="4461331" cy="2123658"/>
          </a:xfrm>
          <a:prstGeom prst="rect">
            <a:avLst/>
          </a:prstGeom>
        </p:spPr>
        <p:txBody>
          <a:bodyPr wrap="square">
            <a:spAutoFit/>
          </a:bodyPr>
          <a:lstStyle/>
          <a:p>
            <a:r>
              <a:rPr lang="ja-JP" altLang="en-US" sz="1200">
                <a:solidFill>
                  <a:srgbClr val="FD5418"/>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rgbClr val="FD5418"/>
                </a:solidFill>
                <a:latin typeface="DIN Alternate" panose="020B0500000000000000" pitchFamily="34" charset="0"/>
                <a:ea typeface="Hiragino Kaku Gothic ProN W3" panose="020B0300000000000000" pitchFamily="34" charset="-128"/>
              </a:rPr>
              <a:t>・ファクタリング</a:t>
            </a:r>
          </a:p>
          <a:p>
            <a:r>
              <a:rPr lang="ja-JP" altLang="en-US" sz="1200">
                <a:solidFill>
                  <a:srgbClr val="FD5418"/>
                </a:solidFill>
                <a:latin typeface="DIN Alternate" panose="020B0500000000000000" pitchFamily="34" charset="0"/>
                <a:ea typeface="Hiragino Kaku Gothic ProN W3" panose="020B0300000000000000" pitchFamily="34" charset="-128"/>
              </a:rPr>
              <a:t>・過払い金請求</a:t>
            </a:r>
          </a:p>
          <a:p>
            <a:r>
              <a:rPr lang="ja-JP" altLang="en-US" sz="1200">
                <a:solidFill>
                  <a:srgbClr val="FD5418"/>
                </a:solidFill>
                <a:latin typeface="DIN Alternate" panose="020B0500000000000000" pitchFamily="34" charset="0"/>
                <a:ea typeface="Hiragino Kaku Gothic ProN W3" panose="020B0300000000000000" pitchFamily="34" charset="-128"/>
              </a:rPr>
              <a:t>・</a:t>
            </a:r>
            <a:r>
              <a:rPr lang="en-US" altLang="ja-JP" sz="1200" dirty="0">
                <a:solidFill>
                  <a:srgbClr val="FD5418"/>
                </a:solidFill>
                <a:latin typeface="DIN Alternate" panose="020B0500000000000000" pitchFamily="34" charset="0"/>
                <a:ea typeface="Hiragino Kaku Gothic ProN W3" panose="020B0300000000000000" pitchFamily="34" charset="-128"/>
              </a:rPr>
              <a:t>ICO</a:t>
            </a:r>
          </a:p>
          <a:p>
            <a:r>
              <a:rPr lang="ja-JP" altLang="en-US" sz="1200">
                <a:solidFill>
                  <a:srgbClr val="FD5418"/>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・競合サービス</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・不動産</a:t>
            </a:r>
          </a:p>
          <a:p>
            <a:r>
              <a:rPr lang="ja-JP" altLang="en-US" sz="1200">
                <a:solidFill>
                  <a:srgbClr val="FD5418"/>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rgbClr val="FD5418"/>
                </a:solidFill>
                <a:latin typeface="DIN Alternate" panose="020B0500000000000000" pitchFamily="34" charset="0"/>
                <a:ea typeface="Hiragino Kaku Gothic ProN W3" panose="020B0300000000000000" pitchFamily="34" charset="-128"/>
              </a:rPr>
              <a:t>・その他、当社が不適切と判断したもの</a:t>
            </a:r>
            <a:endParaRPr lang="en-US" altLang="ja-JP" sz="1200" dirty="0">
              <a:solidFill>
                <a:srgbClr val="FD5418"/>
              </a:solidFill>
              <a:latin typeface="DIN Alternate" panose="020B0500000000000000" pitchFamily="34" charset="0"/>
              <a:ea typeface="Hiragino Kaku Gothic ProN W3" panose="020B0300000000000000" pitchFamily="34" charset="-128"/>
            </a:endParaRPr>
          </a:p>
          <a:p>
            <a:r>
              <a:rPr lang="ja-JP" altLang="en-US" sz="1200">
                <a:solidFill>
                  <a:srgbClr val="FD5418"/>
                </a:solidFill>
                <a:latin typeface="DIN Alternate" panose="020B0500000000000000" pitchFamily="34" charset="0"/>
                <a:ea typeface="Hiragino Kaku Gothic ProN W3" panose="020B0300000000000000" pitchFamily="34" charset="-128"/>
              </a:rPr>
              <a:t>・当社またはその関連会社と競合するサービス</a:t>
            </a:r>
          </a:p>
        </p:txBody>
      </p:sp>
      <p:sp>
        <p:nvSpPr>
          <p:cNvPr id="7" name="スライド番号プレースホルダ 3">
            <a:extLst>
              <a:ext uri="{FF2B5EF4-FFF2-40B4-BE49-F238E27FC236}">
                <a16:creationId xmlns:a16="http://schemas.microsoft.com/office/drawing/2014/main" id="{FC084D69-A686-D680-06FE-329105FF15BB}"/>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25</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0E796286-A58F-65AE-99E6-9C38F01C25A8}"/>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51787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D8BDB362-6FF6-D045-AE72-42B3F62D0D79}"/>
              </a:ext>
            </a:extLst>
          </p:cNvPr>
          <p:cNvSpPr txBox="1"/>
          <p:nvPr/>
        </p:nvSpPr>
        <p:spPr>
          <a:xfrm>
            <a:off x="2268271"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2268271"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掲載可否基準</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600986"/>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 </a:t>
            </a:r>
            <a:r>
              <a:rPr lang="en-US" altLang="ja-JP" sz="1200" dirty="0">
                <a:solidFill>
                  <a:srgbClr val="FF6E26"/>
                </a:solidFill>
                <a:latin typeface="DIN Alternate" panose="020B0500000000000000" pitchFamily="34" charset="0"/>
                <a:ea typeface="Hiragino Kaku Gothic ProN W3" panose="020B0300000000000000" pitchFamily="34" charset="-128"/>
              </a:rPr>
              <a:t>BREAK</a:t>
            </a:r>
            <a:r>
              <a:rPr lang="ja-JP" altLang="en-US" sz="1200">
                <a:solidFill>
                  <a:srgbClr val="FF6E26"/>
                </a:solidFill>
                <a:latin typeface="DIN Alternate" panose="020B0500000000000000" pitchFamily="34" charset="0"/>
                <a:ea typeface="Hiragino Kaku Gothic ProN W3" panose="020B0300000000000000" pitchFamily="34" charset="-128"/>
              </a:rPr>
              <a:t>での放映と異なるクライアント、異なるブランド、異なるアイテムの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販促を行うこと</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rgbClr val="FF6E26"/>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・「最大」「最高」「最小」「最速」「</a:t>
            </a:r>
            <a:r>
              <a:rPr lang="en-US" altLang="ja-JP" sz="1200" dirty="0">
                <a:solidFill>
                  <a:srgbClr val="FF6E26"/>
                </a:solidFill>
                <a:latin typeface="DIN Alternate" panose="020B0500000000000000" pitchFamily="34" charset="0"/>
                <a:ea typeface="Hiragino Kaku Gothic ProN W3" panose="020B0300000000000000" pitchFamily="34" charset="-128"/>
              </a:rPr>
              <a:t>No.1</a:t>
            </a:r>
            <a:r>
              <a:rPr lang="ja-JP" altLang="en-US" sz="1200">
                <a:solidFill>
                  <a:srgbClr val="FF6E26"/>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（実施開始日を起点とし、直近</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　記載がないもの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・比較広告</a:t>
            </a:r>
          </a:p>
          <a:p>
            <a:r>
              <a:rPr lang="ja-JP" altLang="en-US" sz="1200">
                <a:solidFill>
                  <a:srgbClr val="FF6E26"/>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rgbClr val="FF6E26"/>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rgbClr val="FF6E26"/>
                </a:solidFill>
                <a:latin typeface="DIN Alternate" panose="020B0500000000000000" pitchFamily="34" charset="0"/>
                <a:ea typeface="Hiragino Kaku Gothic ProN W3" panose="020B0300000000000000" pitchFamily="34" charset="-128"/>
              </a:rPr>
              <a:t>・他人を差別するもの、人権を侵害するもの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・医療、医薬品、化粧品、健康食品において、効能、効果、性能等を関係省庁が承認する範囲を逸脱するもの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2308324"/>
          </a:xfrm>
          <a:prstGeom prst="rect">
            <a:avLst/>
          </a:prstGeom>
        </p:spPr>
        <p:txBody>
          <a:bodyPr wrap="square">
            <a:spAutoFit/>
          </a:bodyPr>
          <a:lstStyle/>
          <a:p>
            <a:r>
              <a:rPr lang="ja-JP" altLang="en-US" sz="1200">
                <a:solidFill>
                  <a:srgbClr val="FF6E26"/>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rgbClr val="FF6E26"/>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rgbClr val="FF6E26"/>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rgbClr val="FF6E26"/>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不安を与えるもの</a:t>
            </a:r>
          </a:p>
          <a:p>
            <a:r>
              <a:rPr lang="ja-JP" altLang="en-US" sz="1200">
                <a:solidFill>
                  <a:srgbClr val="FF6E26"/>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rgbClr val="FF6E26"/>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rgbClr val="FF6E26"/>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ja-JP" altLang="en-US" sz="1200">
                <a:solidFill>
                  <a:srgbClr val="FF6E26"/>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rgbClr val="FF6E26"/>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r>
              <a:rPr lang="en-US" altLang="ja-JP" sz="1200" dirty="0">
                <a:solidFill>
                  <a:srgbClr val="FF6E26"/>
                </a:solidFill>
                <a:latin typeface="DIN Alternate" panose="020B0500000000000000" pitchFamily="34" charset="0"/>
                <a:ea typeface="Hiragino Kaku Gothic ProN W3" panose="020B0300000000000000" pitchFamily="34" charset="-128"/>
              </a:rPr>
              <a:t>   </a:t>
            </a:r>
            <a:r>
              <a:rPr lang="ja-JP" altLang="en-US" sz="1200">
                <a:solidFill>
                  <a:srgbClr val="FF6E26"/>
                </a:solidFill>
                <a:latin typeface="DIN Alternate" panose="020B0500000000000000" pitchFamily="34" charset="0"/>
                <a:ea typeface="Hiragino Kaku Gothic ProN W3" panose="020B0300000000000000" pitchFamily="34" charset="-128"/>
              </a:rPr>
              <a:t>または、違反するおそれのあるもの</a:t>
            </a:r>
          </a:p>
          <a:p>
            <a:r>
              <a:rPr lang="ja-JP" altLang="en-US" sz="1200">
                <a:solidFill>
                  <a:srgbClr val="FF6E26"/>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rgbClr val="FF6E26"/>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rgbClr val="FF6E26"/>
                </a:solidFill>
                <a:latin typeface="DIN Alternate" panose="020B0500000000000000" pitchFamily="34" charset="0"/>
                <a:ea typeface="Hiragino Kaku Gothic ProN W6" panose="020B0300000000000000" pitchFamily="34" charset="-128"/>
              </a:rPr>
              <a:t>以下の基準で</a:t>
            </a:r>
            <a:r>
              <a:rPr lang="en" altLang="ja-JP" b="1" dirty="0">
                <a:solidFill>
                  <a:srgbClr val="FF6E26"/>
                </a:solidFill>
                <a:latin typeface="DIN Alternate" panose="020B0500000000000000" pitchFamily="34" charset="0"/>
                <a:ea typeface="Hiragino Kaku Gothic ProN W6" panose="020B0300000000000000" pitchFamily="34" charset="-128"/>
              </a:rPr>
              <a:t>NG</a:t>
            </a:r>
            <a:r>
              <a:rPr lang="ja-JP" altLang="en-US" b="1">
                <a:solidFill>
                  <a:srgbClr val="FF6E26"/>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2B0BCDAA-2ED9-62B0-2BCF-61859F006EB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7829F651-ACA2-5D2D-DF1F-BDED7E2416F7}"/>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D67B486B-C231-D4A5-72A3-F4CF942FB03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B13FCEFF-F538-1AB0-20AD-9AC9D8BBA1B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26</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1FDC4B74-D557-CCFC-0CCB-03359B260BA8}"/>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906177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280427"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280427"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1</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販促物に関する権利処理について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販促物およびデータ素材からの誘導先（ドメイン名、</a:t>
            </a:r>
            <a:r>
              <a:rPr lang="en-US" altLang="ja-JP" sz="1200" dirty="0">
                <a:solidFill>
                  <a:srgbClr val="FF6E26"/>
                </a:solidFill>
                <a:latin typeface="DIN Alternate" panose="020B0500000000000000" pitchFamily="34" charset="0"/>
                <a:ea typeface="Hiragino Kaku Gothic ProN W3" panose="020B0300000000000000" pitchFamily="34" charset="-128"/>
              </a:rPr>
              <a:t>URL</a:t>
            </a:r>
            <a:r>
              <a:rPr lang="ja-JP" altLang="en-US" sz="1200">
                <a:solidFill>
                  <a:srgbClr val="FF6E26"/>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rgbClr val="FF6E26"/>
                </a:solidFill>
                <a:latin typeface="DIN Alternate" panose="020B0500000000000000" pitchFamily="34" charset="0"/>
                <a:ea typeface="Hiragino Kaku Gothic ProN W3" panose="020B0300000000000000" pitchFamily="34" charset="-128"/>
              </a:rPr>
              <a:t>JASRAC</a:t>
            </a:r>
            <a:r>
              <a:rPr lang="ja-JP" altLang="en-US" sz="1200">
                <a:solidFill>
                  <a:srgbClr val="FF6E26"/>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入稿素材・販促物および誘導先の審査について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申し込み後、広告主様都合による出稿停止の場合、違約金が発生します。</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実施開始予定日の</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営業日より前：</a:t>
            </a:r>
            <a:r>
              <a:rPr lang="en-US" altLang="ja-JP" sz="1200" dirty="0">
                <a:solidFill>
                  <a:srgbClr val="FF6E26"/>
                </a:solidFill>
                <a:latin typeface="DIN Alternate" panose="020B0500000000000000" pitchFamily="34" charset="0"/>
                <a:ea typeface="Hiragino Kaku Gothic ProN W3" panose="020B0300000000000000" pitchFamily="34" charset="-128"/>
              </a:rPr>
              <a:t>50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15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80</a:t>
            </a:r>
            <a:r>
              <a:rPr lang="ja-JP" altLang="en-US" sz="1200">
                <a:solidFill>
                  <a:srgbClr val="FF6E26"/>
                </a:solidFill>
                <a:latin typeface="DIN Alternate" panose="020B0500000000000000" pitchFamily="34" charset="0"/>
                <a:ea typeface="Hiragino Kaku Gothic ProN W3" panose="020B0300000000000000" pitchFamily="34" charset="-128"/>
              </a:rPr>
              <a:t>％、実施開始予定日から</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営業日以内：</a:t>
            </a:r>
            <a:r>
              <a:rPr lang="en-US" altLang="ja-JP" sz="1200" dirty="0">
                <a:solidFill>
                  <a:srgbClr val="FF6E26"/>
                </a:solidFill>
                <a:latin typeface="DIN Alternate" panose="020B0500000000000000" pitchFamily="34" charset="0"/>
                <a:ea typeface="Hiragino Kaku Gothic ProN W3" panose="020B0300000000000000" pitchFamily="34" charset="-128"/>
              </a:rPr>
              <a:t>100</a:t>
            </a:r>
            <a:r>
              <a:rPr lang="ja-JP" altLang="en-US" sz="1200">
                <a:solidFill>
                  <a:srgbClr val="FF6E26"/>
                </a:solidFill>
                <a:latin typeface="DIN Alternate" panose="020B0500000000000000" pitchFamily="34" charset="0"/>
                <a:ea typeface="Hiragino Kaku Gothic ProN W3" panose="020B0300000000000000" pitchFamily="34" charset="-128"/>
              </a:rPr>
              <a:t>％</a:t>
            </a:r>
            <a:endParaRPr lang="en-US" altLang="ja-JP" sz="1200" dirty="0">
              <a:solidFill>
                <a:srgbClr val="FF6E26"/>
              </a:solidFill>
              <a:latin typeface="DIN Alternate" panose="020B0500000000000000" pitchFamily="34" charset="0"/>
              <a:ea typeface="Hiragino Kaku Gothic ProN W3" panose="020B0300000000000000" pitchFamily="34" charset="-128"/>
            </a:endParaRPr>
          </a:p>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a:t>
            </a:r>
            <a:r>
              <a:rPr lang="ja-JP" altLang="en-US" sz="1200">
                <a:solidFill>
                  <a:srgbClr val="FF6E26"/>
                </a:solidFill>
                <a:latin typeface="DIN Alternate" panose="020B0500000000000000" pitchFamily="34" charset="0"/>
                <a:ea typeface="Hiragino Kaku Gothic ProN W3" panose="020B0300000000000000" pitchFamily="34" charset="-128"/>
              </a:rPr>
              <a:t>キャンセル対象週毎に違約金発生となります。</a:t>
            </a:r>
          </a:p>
        </p:txBody>
      </p:sp>
      <p:pic>
        <p:nvPicPr>
          <p:cNvPr id="2" name="図 1" descr="黒い背景に白い文字がある&#10;&#10;中程度の精度で自動的に生成された説明">
            <a:extLst>
              <a:ext uri="{FF2B5EF4-FFF2-40B4-BE49-F238E27FC236}">
                <a16:creationId xmlns:a16="http://schemas.microsoft.com/office/drawing/2014/main" id="{84B7AF75-4709-B271-73AB-7E74E4BA77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CDD38A9C-DFBF-51FF-6F36-C6B95B0DEF0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AFFC3FE-039E-5207-2920-C970C6EBA9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763C7D96-A3FA-8CA7-009B-0615244CDFC5}"/>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27</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329CC83-86C3-1B57-EB30-0630E8E95B13}"/>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896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88122C6E-E707-A543-A8B5-F11C0CB7B85A}"/>
              </a:ext>
            </a:extLst>
          </p:cNvPr>
          <p:cNvSpPr txBox="1"/>
          <p:nvPr/>
        </p:nvSpPr>
        <p:spPr>
          <a:xfrm>
            <a:off x="2186993" y="161966"/>
            <a:ext cx="10084954" cy="646331"/>
          </a:xfrm>
          <a:prstGeom prst="rect">
            <a:avLst/>
          </a:prstGeom>
          <a:noFill/>
          <a:effectLst/>
        </p:spPr>
        <p:txBody>
          <a:bodyPr wrap="square" rtlCol="0">
            <a:spAutoFit/>
          </a:bodyPr>
          <a:lstStyle/>
          <a:p>
            <a:r>
              <a:rPr lang="en-US" altLang="ja-JP" sz="3600" b="1" dirty="0">
                <a:solidFill>
                  <a:srgbClr val="FF6E26"/>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2186993" y="599979"/>
            <a:ext cx="4695295" cy="458972"/>
          </a:xfrm>
          <a:prstGeom prst="rect">
            <a:avLst/>
          </a:prstGeom>
          <a:noFill/>
          <a:effectLst/>
        </p:spPr>
        <p:txBody>
          <a:bodyPr wrap="square" rtlCol="0">
            <a:spAutoFit/>
          </a:bodyPr>
          <a:lstStyle/>
          <a:p>
            <a:pPr>
              <a:lnSpc>
                <a:spcPct val="150000"/>
              </a:lnSpc>
            </a:pPr>
            <a:r>
              <a:rPr lang="ja-JP" altLang="en-US">
                <a:solidFill>
                  <a:srgbClr val="FF6E26"/>
                </a:solidFill>
                <a:latin typeface="DIN Alternate" panose="020B0500000000000000" pitchFamily="34" charset="0"/>
                <a:ea typeface="Hiragino Kaku Gothic ProN W3" panose="020B0300000000000000" pitchFamily="34" charset="-128"/>
              </a:rPr>
              <a:t>注意事項</a:t>
            </a:r>
            <a:r>
              <a:rPr lang="en-US" altLang="ja-JP" dirty="0">
                <a:solidFill>
                  <a:srgbClr val="FF6E26"/>
                </a:solidFill>
                <a:latin typeface="DIN Alternate" panose="020B0500000000000000" pitchFamily="34" charset="0"/>
                <a:ea typeface="Hiragino Kaku Gothic ProN W3" panose="020B0300000000000000" pitchFamily="34" charset="-128"/>
              </a:rPr>
              <a:t>2</a:t>
            </a:r>
            <a:endParaRPr lang="ja-JP" altLang="en-US">
              <a:solidFill>
                <a:srgbClr val="FF6E26"/>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rgbClr val="FF6E26"/>
                </a:solidFill>
                <a:latin typeface="Hiragino Kaku Gothic ProN W6" panose="020B0300000000000000" pitchFamily="34" charset="-128"/>
                <a:ea typeface="Hiragino Kaku Gothic ProN W6" panose="020B0300000000000000" pitchFamily="34" charset="-128"/>
              </a:rPr>
              <a:t>申し込み及び入稿時には、</a:t>
            </a:r>
            <a:endParaRPr lang="en-US" altLang="ja-JP" b="1" dirty="0">
              <a:solidFill>
                <a:srgbClr val="FF6E26"/>
              </a:solidFill>
              <a:latin typeface="Hiragino Kaku Gothic ProN W6" panose="020B0300000000000000" pitchFamily="34" charset="-128"/>
              <a:ea typeface="Hiragino Kaku Gothic ProN W6" panose="020B0300000000000000" pitchFamily="34" charset="-128"/>
            </a:endParaRPr>
          </a:p>
          <a:p>
            <a:r>
              <a:rPr lang="ja-JP" altLang="en-US" b="1">
                <a:solidFill>
                  <a:srgbClr val="FF6E26"/>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広告主様は、入稿素材・販促物および誘導先が、</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(3) </a:t>
            </a:r>
            <a:r>
              <a:rPr lang="ja-JP" altLang="en-US" sz="1200">
                <a:solidFill>
                  <a:srgbClr val="FF6E26"/>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(4)</a:t>
            </a:r>
            <a:r>
              <a:rPr lang="ja-JP" altLang="en-US" sz="1200">
                <a:solidFill>
                  <a:srgbClr val="FF6E26"/>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rgbClr val="FF6E26"/>
                </a:solidFill>
                <a:latin typeface="DIN Alternate" panose="020B0500000000000000" pitchFamily="34" charset="0"/>
                <a:ea typeface="Hiragino Kaku Gothic ProN W3" panose="020B0300000000000000" pitchFamily="34" charset="-128"/>
              </a:rPr>
              <a:t>(6)</a:t>
            </a:r>
            <a:r>
              <a:rPr lang="ja-JP" altLang="en-US" sz="1200">
                <a:solidFill>
                  <a:srgbClr val="FF6E26"/>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938992"/>
          </a:xfrm>
          <a:prstGeom prst="rect">
            <a:avLst/>
          </a:prstGeom>
        </p:spPr>
        <p:txBody>
          <a:bodyPr wrap="square">
            <a:spAutoFit/>
          </a:bodyPr>
          <a:lstStyle/>
          <a:p>
            <a:pPr fontAlgn="ctr"/>
            <a:r>
              <a:rPr lang="en-US" altLang="ja-JP" sz="1200" dirty="0">
                <a:solidFill>
                  <a:srgbClr val="FF6E26"/>
                </a:solidFill>
                <a:latin typeface="DIN Alternate" panose="020B0500000000000000" pitchFamily="34" charset="0"/>
                <a:ea typeface="Hiragino Kaku Gothic ProN W3" panose="020B0300000000000000" pitchFamily="34" charset="-128"/>
              </a:rPr>
              <a:t>5.</a:t>
            </a:r>
            <a:r>
              <a:rPr lang="ja-JP" altLang="en-US" sz="1200">
                <a:solidFill>
                  <a:srgbClr val="FF6E26"/>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rgbClr val="FF6E26"/>
                </a:solidFill>
                <a:latin typeface="DIN Alternate" panose="020B0500000000000000" pitchFamily="34" charset="0"/>
                <a:ea typeface="Hiragino Kaku Gothic ProN W3" panose="020B0300000000000000" pitchFamily="34" charset="-128"/>
              </a:rPr>
              <a:t>当社は、入稿素材・販促物の内容および形式ならびに誘導先について掲載ガイドライン等に従って当社所定の審査をした後においても、</a:t>
            </a:r>
            <a:r>
              <a:rPr lang="en-US" altLang="ja-JP" sz="1200" dirty="0">
                <a:solidFill>
                  <a:srgbClr val="FF6E26"/>
                </a:solidFill>
                <a:latin typeface="DIN Alternate" panose="020B0500000000000000" pitchFamily="34" charset="0"/>
                <a:ea typeface="Hiragino Kaku Gothic ProN W3" panose="020B0300000000000000" pitchFamily="34" charset="-128"/>
              </a:rPr>
              <a:t>(1)</a:t>
            </a:r>
            <a:r>
              <a:rPr lang="ja-JP" altLang="en-US" sz="1200">
                <a:solidFill>
                  <a:srgbClr val="FF6E26"/>
                </a:solidFill>
                <a:latin typeface="DIN Alternate" panose="020B0500000000000000" pitchFamily="34" charset="0"/>
                <a:ea typeface="Hiragino Kaku Gothic ProN W3" panose="020B0300000000000000" pitchFamily="34" charset="-128"/>
              </a:rPr>
              <a:t>入稿素材・販促物および当該入稿素材・販促物からの誘導先について当社所定の審査をした後において入稿素材・販促物もしくは当該入稿素材・販促物からの誘導先が変更になった場合、</a:t>
            </a:r>
            <a:r>
              <a:rPr lang="en-US" altLang="ja-JP" sz="1200" dirty="0">
                <a:solidFill>
                  <a:srgbClr val="FF6E26"/>
                </a:solidFill>
                <a:latin typeface="DIN Alternate" panose="020B0500000000000000" pitchFamily="34" charset="0"/>
                <a:ea typeface="Hiragino Kaku Gothic ProN W3" panose="020B0300000000000000" pitchFamily="34" charset="-128"/>
              </a:rPr>
              <a:t>(2)</a:t>
            </a:r>
            <a:r>
              <a:rPr lang="ja-JP" altLang="en-US" sz="1200">
                <a:solidFill>
                  <a:srgbClr val="FF6E26"/>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rgbClr val="FF6E26"/>
                </a:solidFill>
                <a:latin typeface="DIN Alternate" panose="020B0500000000000000" pitchFamily="34" charset="0"/>
                <a:ea typeface="Hiragino Kaku Gothic ProN W3" panose="020B0300000000000000" pitchFamily="34" charset="-128"/>
              </a:rPr>
              <a:t>(3)</a:t>
            </a:r>
            <a:r>
              <a:rPr lang="ja-JP" altLang="en-US" sz="1200">
                <a:solidFill>
                  <a:srgbClr val="FF6E26"/>
                </a:solidFill>
                <a:latin typeface="DIN Alternate" panose="020B0500000000000000" pitchFamily="34" charset="0"/>
                <a:ea typeface="Hiragino Kaku Gothic ProN W3" panose="020B0300000000000000" pitchFamily="34" charset="-128"/>
              </a:rPr>
              <a:t>社会的要因により入稿素材・販促物もしくは当該入稿素材・販促物からの誘導先を広告として掲載することが当社の裁量において不適切とみなされる事情が発生した場合、当該入稿素材・販促物にかかる広告掲載契約が成立した後または当該入稿素材・販促物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pic>
        <p:nvPicPr>
          <p:cNvPr id="2" name="図 1" descr="黒い背景に白い文字がある&#10;&#10;中程度の精度で自動的に生成された説明">
            <a:extLst>
              <a:ext uri="{FF2B5EF4-FFF2-40B4-BE49-F238E27FC236}">
                <a16:creationId xmlns:a16="http://schemas.microsoft.com/office/drawing/2014/main" id="{1DFC42CD-E93A-B9E6-CFE7-D3DD1982BE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98734" y="337144"/>
            <a:ext cx="940423" cy="339411"/>
          </a:xfrm>
          <a:prstGeom prst="rect">
            <a:avLst/>
          </a:prstGeom>
        </p:spPr>
      </p:pic>
      <p:sp>
        <p:nvSpPr>
          <p:cNvPr id="5" name="テキスト ボックス 4">
            <a:extLst>
              <a:ext uri="{FF2B5EF4-FFF2-40B4-BE49-F238E27FC236}">
                <a16:creationId xmlns:a16="http://schemas.microsoft.com/office/drawing/2014/main" id="{F8C6B88B-0F37-B88E-7564-E88737E3BF4A}"/>
              </a:ext>
            </a:extLst>
          </p:cNvPr>
          <p:cNvSpPr txBox="1"/>
          <p:nvPr/>
        </p:nvSpPr>
        <p:spPr>
          <a:xfrm>
            <a:off x="1292926" y="2677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7" name="図 6" descr="黒い背景に白い文字がある&#10;&#10;中程度の精度で自動的に生成された説明">
            <a:extLst>
              <a:ext uri="{FF2B5EF4-FFF2-40B4-BE49-F238E27FC236}">
                <a16:creationId xmlns:a16="http://schemas.microsoft.com/office/drawing/2014/main" id="{7331BABE-4B26-20F4-4CBB-72985B9354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6" name="スライド番号プレースホルダ 3">
            <a:extLst>
              <a:ext uri="{FF2B5EF4-FFF2-40B4-BE49-F238E27FC236}">
                <a16:creationId xmlns:a16="http://schemas.microsoft.com/office/drawing/2014/main" id="{354EE425-BD2E-0BE2-54F4-20C630DA34D8}"/>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28</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D388FC0-A1C3-2C58-665A-0C2BCB8C3A93}"/>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5340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rgbClr val="FF6E26"/>
                </a:solidFill>
                <a:latin typeface="DIN Alternate" panose="020B0500000000000000" pitchFamily="34" charset="0"/>
                <a:ea typeface="Hiragino Kaku Gothic ProN W3" panose="020B0300000000000000" pitchFamily="34" charset="-128"/>
              </a:rPr>
              <a:t>03-5544-8775 </a:t>
            </a:r>
            <a:r>
              <a:rPr lang="ja-JP" altLang="en-US">
                <a:solidFill>
                  <a:srgbClr val="FF6E26"/>
                </a:solidFill>
                <a:latin typeface="DIN Alternate" panose="020B0500000000000000" pitchFamily="34" charset="0"/>
                <a:ea typeface="Hiragino Kaku Gothic ProN W3" panose="020B0300000000000000" pitchFamily="34" charset="-128"/>
              </a:rPr>
              <a:t>│</a:t>
            </a:r>
            <a:r>
              <a:rPr lang="en-US" altLang="ja-JP" dirty="0">
                <a:solidFill>
                  <a:srgbClr val="FF6E26"/>
                </a:solidFill>
                <a:latin typeface="DIN Alternate" panose="020B0500000000000000" pitchFamily="34" charset="0"/>
                <a:ea typeface="Hiragino Kaku Gothic ProN W3" panose="020B0300000000000000" pitchFamily="34" charset="-128"/>
              </a:rPr>
              <a:t> </a:t>
            </a:r>
            <a:r>
              <a:rPr lang="en-US" altLang="ja-JP" dirty="0" err="1">
                <a:solidFill>
                  <a:srgbClr val="FF6E26"/>
                </a:solidFill>
                <a:latin typeface="DIN Alternate" panose="020B0500000000000000" pitchFamily="34" charset="0"/>
                <a:ea typeface="Hiragino Kaku Gothic ProN W3" panose="020B0300000000000000" pitchFamily="34" charset="-128"/>
              </a:rPr>
              <a:t>smokead@newstech.co.jp</a:t>
            </a:r>
            <a:endParaRPr lang="en-US" altLang="ja-JP" dirty="0">
              <a:solidFill>
                <a:srgbClr val="FF6E26"/>
              </a:solidFill>
              <a:latin typeface="DIN Alternate" panose="020B0500000000000000" pitchFamily="34" charset="0"/>
              <a:ea typeface="Hiragino Kaku Gothic ProN W3" panose="020B0300000000000000" pitchFamily="34" charset="-128"/>
            </a:endParaRPr>
          </a:p>
        </p:txBody>
      </p:sp>
      <p:pic>
        <p:nvPicPr>
          <p:cNvPr id="2" name="図 1" descr="黒い背景に白い文字がある&#10;&#10;中程度の精度で自動的に生成された説明">
            <a:extLst>
              <a:ext uri="{FF2B5EF4-FFF2-40B4-BE49-F238E27FC236}">
                <a16:creationId xmlns:a16="http://schemas.microsoft.com/office/drawing/2014/main" id="{5A979D0C-4329-5F77-BAD8-5185AF88E6D0}"/>
              </a:ext>
            </a:extLst>
          </p:cNvPr>
          <p:cNvPicPr>
            <a:picLocks noChangeAspect="1"/>
          </p:cNvPicPr>
          <p:nvPr/>
        </p:nvPicPr>
        <p:blipFill>
          <a:blip r:embed="rId2"/>
          <a:stretch>
            <a:fillRect/>
          </a:stretch>
        </p:blipFill>
        <p:spPr>
          <a:xfrm>
            <a:off x="2864927" y="1695069"/>
            <a:ext cx="6187633" cy="2233197"/>
          </a:xfrm>
          <a:prstGeom prst="rect">
            <a:avLst/>
          </a:prstGeom>
        </p:spPr>
      </p:pic>
      <p:pic>
        <p:nvPicPr>
          <p:cNvPr id="3" name="図 2" descr="グラフィカル ユーザー インターフェイス&#10;&#10;自動的に生成された説明">
            <a:extLst>
              <a:ext uri="{FF2B5EF4-FFF2-40B4-BE49-F238E27FC236}">
                <a16:creationId xmlns:a16="http://schemas.microsoft.com/office/drawing/2014/main" id="{DB97F816-D75F-37F9-437F-02C0045030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72364" y="4504927"/>
            <a:ext cx="1847273" cy="626670"/>
          </a:xfrm>
          <a:prstGeom prst="rect">
            <a:avLst/>
          </a:prstGeom>
        </p:spPr>
      </p:pic>
    </p:spTree>
    <p:extLst>
      <p:ext uri="{BB962C8B-B14F-4D97-AF65-F5344CB8AC3E}">
        <p14:creationId xmlns:p14="http://schemas.microsoft.com/office/powerpoint/2010/main" val="1479101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1" y="0"/>
            <a:ext cx="12192001" cy="6858000"/>
          </a:xfrm>
          <a:prstGeom prst="rect">
            <a:avLst/>
          </a:prstGeom>
        </p:spPr>
      </p:pic>
      <p:sp>
        <p:nvSpPr>
          <p:cNvPr id="33" name="正方形/長方形 32">
            <a:extLst>
              <a:ext uri="{FF2B5EF4-FFF2-40B4-BE49-F238E27FC236}">
                <a16:creationId xmlns:a16="http://schemas.microsoft.com/office/drawing/2014/main" id="{7B360344-1C9F-A87C-D0CE-E0EFC26037A8}"/>
              </a:ext>
            </a:extLst>
          </p:cNvPr>
          <p:cNvSpPr/>
          <p:nvPr/>
        </p:nvSpPr>
        <p:spPr>
          <a:xfrm>
            <a:off x="5116544" y="320011"/>
            <a:ext cx="1473554"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63C26473-FBCD-85FE-89D6-964A5F6E0E17}"/>
              </a:ext>
            </a:extLst>
          </p:cNvPr>
          <p:cNvSpPr/>
          <p:nvPr/>
        </p:nvSpPr>
        <p:spPr>
          <a:xfrm>
            <a:off x="8559203" y="320011"/>
            <a:ext cx="1696801"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AA59D5A-1A1F-0AEE-F342-C315E986C389}"/>
              </a:ext>
            </a:extLst>
          </p:cNvPr>
          <p:cNvSpPr/>
          <p:nvPr/>
        </p:nvSpPr>
        <p:spPr>
          <a:xfrm>
            <a:off x="5191494" y="3452955"/>
            <a:ext cx="1275233"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6D26FCD-6760-F9E4-3C44-F92DF439F22F}"/>
              </a:ext>
            </a:extLst>
          </p:cNvPr>
          <p:cNvSpPr/>
          <p:nvPr/>
        </p:nvSpPr>
        <p:spPr>
          <a:xfrm>
            <a:off x="544543" y="1143454"/>
            <a:ext cx="1812630" cy="331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テキスト ボックス 131">
            <a:extLst>
              <a:ext uri="{FF2B5EF4-FFF2-40B4-BE49-F238E27FC236}">
                <a16:creationId xmlns:a16="http://schemas.microsoft.com/office/drawing/2014/main" id="{716EDAD9-574B-3149-AA01-54739FDB9E81}"/>
              </a:ext>
            </a:extLst>
          </p:cNvPr>
          <p:cNvSpPr txBox="1"/>
          <p:nvPr/>
        </p:nvSpPr>
        <p:spPr>
          <a:xfrm>
            <a:off x="611042" y="5991091"/>
            <a:ext cx="1529659"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AI</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133" name="テキスト ボックス 132">
            <a:extLst>
              <a:ext uri="{FF2B5EF4-FFF2-40B4-BE49-F238E27FC236}">
                <a16:creationId xmlns:a16="http://schemas.microsoft.com/office/drawing/2014/main" id="{64C7A474-C28C-A44A-AD27-08B380EA480D}"/>
              </a:ext>
            </a:extLst>
          </p:cNvPr>
          <p:cNvSpPr txBox="1"/>
          <p:nvPr/>
        </p:nvSpPr>
        <p:spPr>
          <a:xfrm>
            <a:off x="1071947" y="6249309"/>
            <a:ext cx="1270236"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カメラ</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47" name="テキスト ボックス 46">
            <a:extLst>
              <a:ext uri="{FF2B5EF4-FFF2-40B4-BE49-F238E27FC236}">
                <a16:creationId xmlns:a16="http://schemas.microsoft.com/office/drawing/2014/main" id="{831D1814-0030-B346-9B4C-911C212E3293}"/>
              </a:ext>
            </a:extLst>
          </p:cNvPr>
          <p:cNvSpPr txBox="1"/>
          <p:nvPr/>
        </p:nvSpPr>
        <p:spPr>
          <a:xfrm>
            <a:off x="528412" y="3874985"/>
            <a:ext cx="4766806" cy="2716128"/>
          </a:xfrm>
          <a:prstGeom prst="rect">
            <a:avLst/>
          </a:prstGeom>
          <a:noFill/>
          <a:effectLst/>
        </p:spPr>
        <p:txBody>
          <a:bodyPr wrap="square" rtlCol="0">
            <a:spAutoFit/>
          </a:bodyPr>
          <a:lstStyle/>
          <a:p>
            <a:r>
              <a:rPr lang="ja-JP" altLang="en-US" sz="2800" b="1">
                <a:solidFill>
                  <a:schemeClr val="bg1"/>
                </a:solidFill>
                <a:latin typeface="DIN Alternate" panose="020B0500000000000000" pitchFamily="34" charset="0"/>
                <a:ea typeface="Hiragino Sans W6" panose="020B0400000000000000" pitchFamily="34" charset="-128"/>
              </a:rPr>
              <a:t>東京</a:t>
            </a:r>
            <a:r>
              <a:rPr lang="en-US" altLang="ja-JP" sz="2800" b="1" dirty="0">
                <a:solidFill>
                  <a:schemeClr val="bg1"/>
                </a:solidFill>
                <a:latin typeface="DIN Alternate" panose="020B0500000000000000" pitchFamily="34" charset="0"/>
                <a:ea typeface="Hiragino Sans W6" panose="020B0400000000000000" pitchFamily="34" charset="-128"/>
              </a:rPr>
              <a:t> </a:t>
            </a:r>
            <a:r>
              <a:rPr lang="en-US" altLang="ja-JP" sz="4000" b="1" dirty="0">
                <a:solidFill>
                  <a:schemeClr val="bg1"/>
                </a:solidFill>
                <a:latin typeface="DIN Alternate" panose="020B0500000000000000" pitchFamily="34" charset="0"/>
                <a:ea typeface="Hiragino Sans W6" panose="020B0400000000000000" pitchFamily="34" charset="-128"/>
              </a:rPr>
              <a:t>23</a:t>
            </a:r>
            <a:r>
              <a:rPr lang="en-US" altLang="ja-JP" sz="44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区を中心に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05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オフィスビル</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で</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月間</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に対して</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ja-JP" altLang="en-US" sz="2000" b="1">
                <a:solidFill>
                  <a:schemeClr val="bg1"/>
                </a:solidFill>
                <a:latin typeface="DIN Alternate" panose="020B0500000000000000" pitchFamily="34" charset="0"/>
                <a:ea typeface="Hiragino Sans W6" panose="020B0400000000000000" pitchFamily="34" charset="-128"/>
              </a:rPr>
              <a:t>音声付き</a:t>
            </a:r>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動画・静止画広告を配信</a:t>
            </a:r>
            <a:endParaRPr lang="en-US" altLang="ja-JP" sz="2000" b="1" dirty="0">
              <a:solidFill>
                <a:schemeClr val="bg1"/>
              </a:solidFill>
              <a:latin typeface="DIN Alternate" panose="020B0500000000000000" pitchFamily="34" charset="0"/>
              <a:ea typeface="Hiragino Sans W6" panose="020B0400000000000000" pitchFamily="34" charset="-128"/>
            </a:endParaRPr>
          </a:p>
          <a:p>
            <a:endParaRPr lang="en-US" altLang="ja-JP" sz="1200" b="1" dirty="0">
              <a:solidFill>
                <a:schemeClr val="bg1"/>
              </a:solidFill>
              <a:latin typeface="DIN Alternate" panose="020B0500000000000000" pitchFamily="34" charset="0"/>
              <a:ea typeface="Hiragino Sans W6" panose="020B0400000000000000" pitchFamily="34" charset="-128"/>
            </a:endParaRPr>
          </a:p>
          <a:p>
            <a:r>
              <a:rPr lang="en-US" altLang="ja-JP" sz="2000" b="1" dirty="0">
                <a:solidFill>
                  <a:schemeClr val="bg1"/>
                </a:solidFill>
                <a:latin typeface="DIN Alternate" panose="020B0500000000000000" pitchFamily="34" charset="0"/>
                <a:ea typeface="Hiragino Sans W6" panose="020B0400000000000000" pitchFamily="34" charset="-128"/>
              </a:rPr>
              <a:t>	</a:t>
            </a:r>
            <a:r>
              <a:rPr lang="ja-JP" altLang="en-US" sz="2000" b="1">
                <a:solidFill>
                  <a:schemeClr val="bg1"/>
                </a:solidFill>
                <a:latin typeface="DIN Alternate" panose="020B0500000000000000" pitchFamily="34" charset="0"/>
                <a:ea typeface="Hiragino Sans W6" panose="020B0400000000000000" pitchFamily="34" charset="-128"/>
              </a:rPr>
              <a:t>　で滞在人数も把握</a:t>
            </a:r>
            <a:endParaRPr lang="en-US" altLang="ja-JP" sz="2000" b="1" dirty="0">
              <a:solidFill>
                <a:schemeClr val="bg1"/>
              </a:solidFill>
              <a:latin typeface="DIN Alternate" panose="020B0500000000000000" pitchFamily="34" charset="0"/>
              <a:ea typeface="Hiragino Sans W6" panose="020B0400000000000000" pitchFamily="34" charset="-128"/>
            </a:endParaRPr>
          </a:p>
        </p:txBody>
      </p:sp>
      <p:pic>
        <p:nvPicPr>
          <p:cNvPr id="41" name="図 40" descr="テキスト&#10;&#10;自動的に生成された説明">
            <a:extLst>
              <a:ext uri="{FF2B5EF4-FFF2-40B4-BE49-F238E27FC236}">
                <a16:creationId xmlns:a16="http://schemas.microsoft.com/office/drawing/2014/main" id="{F9C435AA-FB32-434D-AD2A-192C352D7F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370" y="300398"/>
            <a:ext cx="2030273" cy="644478"/>
          </a:xfrm>
          <a:prstGeom prst="rect">
            <a:avLst/>
          </a:prstGeom>
        </p:spPr>
      </p:pic>
      <p:grpSp>
        <p:nvGrpSpPr>
          <p:cNvPr id="170" name="グループ化 169">
            <a:extLst>
              <a:ext uri="{FF2B5EF4-FFF2-40B4-BE49-F238E27FC236}">
                <a16:creationId xmlns:a16="http://schemas.microsoft.com/office/drawing/2014/main" id="{8BC2DAB6-409F-C740-948A-335A8292D27E}"/>
              </a:ext>
            </a:extLst>
          </p:cNvPr>
          <p:cNvGrpSpPr/>
          <p:nvPr/>
        </p:nvGrpSpPr>
        <p:grpSpPr>
          <a:xfrm>
            <a:off x="8541148" y="2849580"/>
            <a:ext cx="2726842" cy="1376625"/>
            <a:chOff x="354163" y="4181814"/>
            <a:chExt cx="4839095" cy="2260600"/>
          </a:xfrm>
        </p:grpSpPr>
        <p:pic>
          <p:nvPicPr>
            <p:cNvPr id="171" name="図 170" descr="グラフ, 円グラフ&#10;&#10;自動的に生成された説明">
              <a:extLst>
                <a:ext uri="{FF2B5EF4-FFF2-40B4-BE49-F238E27FC236}">
                  <a16:creationId xmlns:a16="http://schemas.microsoft.com/office/drawing/2014/main" id="{ABBD4A96-A6FD-1C41-B669-986C12294C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163" y="4181814"/>
              <a:ext cx="2286000" cy="2260600"/>
            </a:xfrm>
            <a:prstGeom prst="rect">
              <a:avLst/>
            </a:prstGeom>
          </p:spPr>
        </p:pic>
        <p:pic>
          <p:nvPicPr>
            <p:cNvPr id="172" name="図 171" descr="グラフ, 棒グラフ&#10;&#10;自動的に生成された説明">
              <a:extLst>
                <a:ext uri="{FF2B5EF4-FFF2-40B4-BE49-F238E27FC236}">
                  <a16:creationId xmlns:a16="http://schemas.microsoft.com/office/drawing/2014/main" id="{4F22B9FE-306A-D042-ACD1-808C304E1B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7258" y="4194514"/>
              <a:ext cx="2286000" cy="2235200"/>
            </a:xfrm>
            <a:prstGeom prst="rect">
              <a:avLst/>
            </a:prstGeom>
          </p:spPr>
        </p:pic>
      </p:grpSp>
      <p:pic>
        <p:nvPicPr>
          <p:cNvPr id="173" name="図 172" descr="グラフィカル ユーザー インターフェイス&#10;&#10;低い精度で自動的に生成された説明">
            <a:extLst>
              <a:ext uri="{FF2B5EF4-FFF2-40B4-BE49-F238E27FC236}">
                <a16:creationId xmlns:a16="http://schemas.microsoft.com/office/drawing/2014/main" id="{56218FF6-C0BF-DA44-A0B4-1B14E7DE13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380" t="1055" r="8836" b="1"/>
          <a:stretch/>
        </p:blipFill>
        <p:spPr>
          <a:xfrm>
            <a:off x="8491676" y="4470637"/>
            <a:ext cx="3140008" cy="1819823"/>
          </a:xfrm>
          <a:prstGeom prst="rect">
            <a:avLst/>
          </a:prstGeom>
        </p:spPr>
      </p:pic>
      <p:grpSp>
        <p:nvGrpSpPr>
          <p:cNvPr id="10" name="グループ化 9">
            <a:extLst>
              <a:ext uri="{FF2B5EF4-FFF2-40B4-BE49-F238E27FC236}">
                <a16:creationId xmlns:a16="http://schemas.microsoft.com/office/drawing/2014/main" id="{30CE5109-7372-572D-16CE-431C05FAACDB}"/>
              </a:ext>
            </a:extLst>
          </p:cNvPr>
          <p:cNvGrpSpPr/>
          <p:nvPr/>
        </p:nvGrpSpPr>
        <p:grpSpPr>
          <a:xfrm>
            <a:off x="5113440" y="731511"/>
            <a:ext cx="3247049" cy="2534464"/>
            <a:chOff x="7709816" y="4110522"/>
            <a:chExt cx="3247049" cy="2534464"/>
          </a:xfrm>
        </p:grpSpPr>
        <p:sp>
          <p:nvSpPr>
            <p:cNvPr id="174" name="テキスト ボックス 173">
              <a:extLst>
                <a:ext uri="{FF2B5EF4-FFF2-40B4-BE49-F238E27FC236}">
                  <a16:creationId xmlns:a16="http://schemas.microsoft.com/office/drawing/2014/main" id="{F10E28D2-3B88-D142-9FE2-CE43C72F66E2}"/>
                </a:ext>
              </a:extLst>
            </p:cNvPr>
            <p:cNvSpPr txBox="1"/>
            <p:nvPr/>
          </p:nvSpPr>
          <p:spPr>
            <a:xfrm>
              <a:off x="7829606" y="4552682"/>
              <a:ext cx="3127259" cy="2092304"/>
            </a:xfrm>
            <a:prstGeom prst="rect">
              <a:avLst/>
            </a:prstGeom>
            <a:noFill/>
            <a:effectLst/>
          </p:spPr>
          <p:txBody>
            <a:bodyPr wrap="square" rtlCol="0">
              <a:spAutoFit/>
            </a:bodyPr>
            <a:lstStyle/>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東京建物日本橋ビル</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マークライト虎ノ門</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渋谷キャスト</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日比谷フォートタワー</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丸の内センタービルディング</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銀座松竹スクエア</a:t>
              </a:r>
              <a:endParaRPr lang="en-US" altLang="ja-JP" sz="1100" dirty="0">
                <a:solidFill>
                  <a:schemeClr val="bg1"/>
                </a:solidFill>
                <a:latin typeface="Hiragino Sans W3" panose="020B0400000000000000" pitchFamily="34" charset="-128"/>
                <a:ea typeface="Hiragino Sans W3" panose="020B0400000000000000" pitchFamily="34" charset="-128"/>
              </a:endParaRPr>
            </a:p>
            <a:p>
              <a:pPr>
                <a:lnSpc>
                  <a:spcPct val="150000"/>
                </a:lnSpc>
              </a:pPr>
              <a:r>
                <a:rPr lang="en" altLang="ja-JP" sz="1100" dirty="0" err="1">
                  <a:solidFill>
                    <a:schemeClr val="bg1"/>
                  </a:solidFill>
                  <a:latin typeface="Hiragino Sans W3" panose="020B0400000000000000" pitchFamily="34" charset="-128"/>
                  <a:ea typeface="Hiragino Sans W3" panose="020B0400000000000000" pitchFamily="34" charset="-128"/>
                </a:rPr>
                <a:t>Hareza</a:t>
              </a:r>
              <a:r>
                <a:rPr lang="en" altLang="ja-JP" sz="1100" dirty="0">
                  <a:solidFill>
                    <a:schemeClr val="bg1"/>
                  </a:solidFill>
                  <a:latin typeface="Hiragino Sans W3" panose="020B0400000000000000" pitchFamily="34" charset="-128"/>
                  <a:ea typeface="Hiragino Sans W3" panose="020B0400000000000000" pitchFamily="34" charset="-128"/>
                </a:rPr>
                <a:t> Tower</a:t>
              </a:r>
            </a:p>
            <a:p>
              <a:pPr>
                <a:lnSpc>
                  <a:spcPct val="150000"/>
                </a:lnSpc>
              </a:pPr>
              <a:r>
                <a:rPr lang="ja-JP" altLang="en-US" sz="1100">
                  <a:solidFill>
                    <a:schemeClr val="bg1"/>
                  </a:solidFill>
                  <a:latin typeface="Hiragino Sans W3" panose="020B0400000000000000" pitchFamily="34" charset="-128"/>
                  <a:ea typeface="Hiragino Sans W3" panose="020B0400000000000000" pitchFamily="34" charset="-128"/>
                </a:rPr>
                <a:t>紀尾井町タワー</a:t>
              </a:r>
              <a:r>
                <a:rPr lang="en" altLang="ja-JP" sz="1100" dirty="0">
                  <a:solidFill>
                    <a:schemeClr val="bg1"/>
                  </a:solidFill>
                  <a:latin typeface="Hiragino Sans W3" panose="020B0400000000000000" pitchFamily="34" charset="-128"/>
                  <a:ea typeface="Hiragino Sans W3" panose="020B0400000000000000" pitchFamily="34" charset="-128"/>
                </a:rPr>
                <a:t> </a:t>
              </a:r>
              <a:r>
                <a:rPr lang="ja-JP" altLang="en-US" sz="1100" dirty="0">
                  <a:solidFill>
                    <a:schemeClr val="bg1"/>
                  </a:solidFill>
                  <a:latin typeface="Hiragino Sans W3" panose="020B0400000000000000" pitchFamily="34" charset="-128"/>
                  <a:ea typeface="Hiragino Sans W3" panose="020B0400000000000000" pitchFamily="34" charset="-128"/>
                </a:rPr>
                <a:t>　</a:t>
              </a:r>
              <a:r>
                <a:rPr lang="ja-JP" altLang="en-US" sz="1100">
                  <a:solidFill>
                    <a:schemeClr val="bg1"/>
                  </a:solidFill>
                  <a:latin typeface="Hiragino Sans W3" panose="020B0400000000000000" pitchFamily="34" charset="-128"/>
                  <a:ea typeface="Hiragino Sans W3" panose="020B0400000000000000" pitchFamily="34" charset="-128"/>
                </a:rPr>
                <a:t>等</a:t>
              </a:r>
              <a:endParaRPr lang="en" altLang="ja-JP" sz="1100" dirty="0">
                <a:solidFill>
                  <a:schemeClr val="bg1"/>
                </a:solidFill>
                <a:latin typeface="Hiragino Sans W3" panose="020B0400000000000000" pitchFamily="34" charset="-128"/>
                <a:ea typeface="Hiragino Sans W3" panose="020B0400000000000000" pitchFamily="34" charset="-128"/>
              </a:endParaRPr>
            </a:p>
          </p:txBody>
        </p:sp>
        <p:pic>
          <p:nvPicPr>
            <p:cNvPr id="175" name="図 174">
              <a:extLst>
                <a:ext uri="{FF2B5EF4-FFF2-40B4-BE49-F238E27FC236}">
                  <a16:creationId xmlns:a16="http://schemas.microsoft.com/office/drawing/2014/main" id="{52834308-0FA6-1B42-B2DA-AD122ADCD84E}"/>
                </a:ext>
              </a:extLst>
            </p:cNvPr>
            <p:cNvPicPr>
              <a:picLocks noChangeAspect="1"/>
            </p:cNvPicPr>
            <p:nvPr/>
          </p:nvPicPr>
          <p:blipFill>
            <a:blip r:embed="rId7"/>
            <a:stretch>
              <a:fillRect/>
            </a:stretch>
          </p:blipFill>
          <p:spPr>
            <a:xfrm>
              <a:off x="7709816" y="4110522"/>
              <a:ext cx="2080313" cy="1407695"/>
            </a:xfrm>
            <a:prstGeom prst="rect">
              <a:avLst/>
            </a:prstGeom>
          </p:spPr>
        </p:pic>
        <p:sp>
          <p:nvSpPr>
            <p:cNvPr id="176" name="テキスト ボックス 175">
              <a:extLst>
                <a:ext uri="{FF2B5EF4-FFF2-40B4-BE49-F238E27FC236}">
                  <a16:creationId xmlns:a16="http://schemas.microsoft.com/office/drawing/2014/main" id="{37FEFE3D-AF92-0043-A5C5-375A855575A7}"/>
                </a:ext>
              </a:extLst>
            </p:cNvPr>
            <p:cNvSpPr txBox="1"/>
            <p:nvPr/>
          </p:nvSpPr>
          <p:spPr>
            <a:xfrm>
              <a:off x="7829606" y="4308902"/>
              <a:ext cx="2080318" cy="276999"/>
            </a:xfrm>
            <a:prstGeom prst="rect">
              <a:avLst/>
            </a:prstGeom>
            <a:noFill/>
            <a:effectLst/>
          </p:spPr>
          <p:txBody>
            <a:bodyPr wrap="square" rtlCol="0">
              <a:spAutoFit/>
            </a:bodyPr>
            <a:lstStyle/>
            <a:p>
              <a:r>
                <a:rPr lang="ja-JP" altLang="en-US" sz="1200" b="1">
                  <a:solidFill>
                    <a:schemeClr val="bg1"/>
                  </a:solidFill>
                  <a:latin typeface="Hiragino Sans W6" panose="020B0400000000000000" pitchFamily="34" charset="-128"/>
                  <a:ea typeface="Hiragino Sans W6" panose="020B0400000000000000" pitchFamily="34" charset="-128"/>
                </a:rPr>
                <a:t>設置オフィス</a:t>
              </a:r>
              <a:endParaRPr lang="en-US" altLang="ja-JP" sz="1200" b="1" dirty="0">
                <a:solidFill>
                  <a:schemeClr val="bg1"/>
                </a:solidFill>
                <a:latin typeface="Hiragino Sans W6" panose="020B0400000000000000" pitchFamily="34" charset="-128"/>
                <a:ea typeface="Hiragino Sans W6" panose="020B0400000000000000" pitchFamily="34" charset="-128"/>
              </a:endParaRPr>
            </a:p>
          </p:txBody>
        </p:sp>
      </p:grpSp>
      <p:grpSp>
        <p:nvGrpSpPr>
          <p:cNvPr id="2" name="グループ化 1">
            <a:extLst>
              <a:ext uri="{FF2B5EF4-FFF2-40B4-BE49-F238E27FC236}">
                <a16:creationId xmlns:a16="http://schemas.microsoft.com/office/drawing/2014/main" id="{85CDE163-412E-9AD2-EDA4-DE4FAF2EA725}"/>
              </a:ext>
            </a:extLst>
          </p:cNvPr>
          <p:cNvGrpSpPr>
            <a:grpSpLocks noChangeAspect="1"/>
          </p:cNvGrpSpPr>
          <p:nvPr/>
        </p:nvGrpSpPr>
        <p:grpSpPr>
          <a:xfrm>
            <a:off x="8515587" y="905082"/>
            <a:ext cx="2926965" cy="1647892"/>
            <a:chOff x="115177" y="1393557"/>
            <a:chExt cx="4872438" cy="2743200"/>
          </a:xfrm>
        </p:grpSpPr>
        <p:pic>
          <p:nvPicPr>
            <p:cNvPr id="3" name="図 2" descr="グラフ, 円グラフ&#10;&#10;自動的に生成された説明">
              <a:extLst>
                <a:ext uri="{FF2B5EF4-FFF2-40B4-BE49-F238E27FC236}">
                  <a16:creationId xmlns:a16="http://schemas.microsoft.com/office/drawing/2014/main" id="{0576368C-5327-91DA-7223-E771729736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177" y="1393557"/>
              <a:ext cx="2298700" cy="2743200"/>
            </a:xfrm>
            <a:prstGeom prst="rect">
              <a:avLst/>
            </a:prstGeom>
          </p:spPr>
        </p:pic>
        <p:pic>
          <p:nvPicPr>
            <p:cNvPr id="4" name="図 3" descr="グラフ, 円グラフ&#10;&#10;自動的に生成された説明">
              <a:extLst>
                <a:ext uri="{FF2B5EF4-FFF2-40B4-BE49-F238E27FC236}">
                  <a16:creationId xmlns:a16="http://schemas.microsoft.com/office/drawing/2014/main" id="{F540B1D0-BCDE-71E9-0C62-683A472044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88915" y="1393557"/>
              <a:ext cx="2298700" cy="2743200"/>
            </a:xfrm>
            <a:prstGeom prst="rect">
              <a:avLst/>
            </a:prstGeom>
          </p:spPr>
        </p:pic>
      </p:grpSp>
      <p:grpSp>
        <p:nvGrpSpPr>
          <p:cNvPr id="11" name="グループ化 10">
            <a:extLst>
              <a:ext uri="{FF2B5EF4-FFF2-40B4-BE49-F238E27FC236}">
                <a16:creationId xmlns:a16="http://schemas.microsoft.com/office/drawing/2014/main" id="{FBD7487A-2E93-4229-AB87-43796538985D}"/>
              </a:ext>
            </a:extLst>
          </p:cNvPr>
          <p:cNvGrpSpPr/>
          <p:nvPr/>
        </p:nvGrpSpPr>
        <p:grpSpPr>
          <a:xfrm>
            <a:off x="5228389" y="3874985"/>
            <a:ext cx="2663705" cy="2478940"/>
            <a:chOff x="5117487" y="1157949"/>
            <a:chExt cx="2663705" cy="2478940"/>
          </a:xfrm>
        </p:grpSpPr>
        <p:grpSp>
          <p:nvGrpSpPr>
            <p:cNvPr id="51" name="グループ化 50">
              <a:extLst>
                <a:ext uri="{FF2B5EF4-FFF2-40B4-BE49-F238E27FC236}">
                  <a16:creationId xmlns:a16="http://schemas.microsoft.com/office/drawing/2014/main" id="{C54B5B41-FC03-2649-91EA-A9EEC5D4FFB3}"/>
                </a:ext>
              </a:extLst>
            </p:cNvPr>
            <p:cNvGrpSpPr/>
            <p:nvPr/>
          </p:nvGrpSpPr>
          <p:grpSpPr>
            <a:xfrm>
              <a:off x="5117487" y="1157949"/>
              <a:ext cx="2663705" cy="2478940"/>
              <a:chOff x="5824227" y="1227385"/>
              <a:chExt cx="3376924" cy="3511555"/>
            </a:xfrm>
          </p:grpSpPr>
          <p:sp>
            <p:nvSpPr>
              <p:cNvPr id="52" name="正方形/長方形 51">
                <a:extLst>
                  <a:ext uri="{FF2B5EF4-FFF2-40B4-BE49-F238E27FC236}">
                    <a16:creationId xmlns:a16="http://schemas.microsoft.com/office/drawing/2014/main" id="{EA76FE85-0B2B-604A-AD7D-775F2DBD244E}"/>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16B79A75-A517-884D-93FF-B3B2D7E71B1A}"/>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4" name="正方形/長方形 53">
                <a:extLst>
                  <a:ext uri="{FF2B5EF4-FFF2-40B4-BE49-F238E27FC236}">
                    <a16:creationId xmlns:a16="http://schemas.microsoft.com/office/drawing/2014/main" id="{A2B8ACA3-4BB3-544A-85E1-D1C90CE21335}"/>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8" name="正方形/長方形 57">
                <a:extLst>
                  <a:ext uri="{FF2B5EF4-FFF2-40B4-BE49-F238E27FC236}">
                    <a16:creationId xmlns:a16="http://schemas.microsoft.com/office/drawing/2014/main" id="{E9C1C853-372C-A54C-9925-E20BA7DFA57F}"/>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0" name="正方形/長方形 59">
                <a:extLst>
                  <a:ext uri="{FF2B5EF4-FFF2-40B4-BE49-F238E27FC236}">
                    <a16:creationId xmlns:a16="http://schemas.microsoft.com/office/drawing/2014/main" id="{05BFA47C-D0BC-254F-9C88-659DCD5AE6D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1" name="正方形/長方形 60">
                <a:extLst>
                  <a:ext uri="{FF2B5EF4-FFF2-40B4-BE49-F238E27FC236}">
                    <a16:creationId xmlns:a16="http://schemas.microsoft.com/office/drawing/2014/main" id="{4F68A777-AB79-0941-B1BE-5E738591897E}"/>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2" name="正方形/長方形 61">
                <a:extLst>
                  <a:ext uri="{FF2B5EF4-FFF2-40B4-BE49-F238E27FC236}">
                    <a16:creationId xmlns:a16="http://schemas.microsoft.com/office/drawing/2014/main" id="{921AC140-5D9C-1140-8E96-040BAADE4978}"/>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64" name="正方形/長方形 63">
                <a:extLst>
                  <a:ext uri="{FF2B5EF4-FFF2-40B4-BE49-F238E27FC236}">
                    <a16:creationId xmlns:a16="http://schemas.microsoft.com/office/drawing/2014/main" id="{723A9ACF-931F-FA4E-B2C7-ADC717B16167}"/>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4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4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4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65" name="直線矢印コネクタ 64">
                <a:extLst>
                  <a:ext uri="{FF2B5EF4-FFF2-40B4-BE49-F238E27FC236}">
                    <a16:creationId xmlns:a16="http://schemas.microsoft.com/office/drawing/2014/main" id="{65C20414-D7F7-EB47-AA03-13CC622FF2D0}"/>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グループ化 4">
              <a:extLst>
                <a:ext uri="{FF2B5EF4-FFF2-40B4-BE49-F238E27FC236}">
                  <a16:creationId xmlns:a16="http://schemas.microsoft.com/office/drawing/2014/main" id="{6BB15F26-DCC4-F4FD-DBA1-1107AEFB6335}"/>
                </a:ext>
              </a:extLst>
            </p:cNvPr>
            <p:cNvGrpSpPr/>
            <p:nvPr/>
          </p:nvGrpSpPr>
          <p:grpSpPr>
            <a:xfrm>
              <a:off x="6776961" y="3064921"/>
              <a:ext cx="45719" cy="241418"/>
              <a:chOff x="3316289" y="5717117"/>
              <a:chExt cx="48460" cy="283342"/>
            </a:xfrm>
          </p:grpSpPr>
          <p:sp>
            <p:nvSpPr>
              <p:cNvPr id="6" name="円/楕円 5">
                <a:extLst>
                  <a:ext uri="{FF2B5EF4-FFF2-40B4-BE49-F238E27FC236}">
                    <a16:creationId xmlns:a16="http://schemas.microsoft.com/office/drawing/2014/main" id="{B171CD95-A9AA-F61A-7F32-08E86CAB2C65}"/>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181928ED-6FE2-2191-661E-5D105F536847}"/>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3FBC82C6-BCD1-1A51-6562-4C1CB651485B}"/>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3" name="テキスト ボックス 12">
            <a:extLst>
              <a:ext uri="{FF2B5EF4-FFF2-40B4-BE49-F238E27FC236}">
                <a16:creationId xmlns:a16="http://schemas.microsoft.com/office/drawing/2014/main" id="{CA5F9547-EFCA-3DC4-4CD5-6330B42BD48C}"/>
              </a:ext>
            </a:extLst>
          </p:cNvPr>
          <p:cNvSpPr txBox="1"/>
          <p:nvPr/>
        </p:nvSpPr>
        <p:spPr>
          <a:xfrm>
            <a:off x="220831" y="1090262"/>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MEDIA SPEC</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9" name="テキスト ボックス 18">
            <a:extLst>
              <a:ext uri="{FF2B5EF4-FFF2-40B4-BE49-F238E27FC236}">
                <a16:creationId xmlns:a16="http://schemas.microsoft.com/office/drawing/2014/main" id="{2CC606E5-8CC6-106E-4F23-41473CF66BA8}"/>
              </a:ext>
            </a:extLst>
          </p:cNvPr>
          <p:cNvSpPr txBox="1"/>
          <p:nvPr/>
        </p:nvSpPr>
        <p:spPr>
          <a:xfrm>
            <a:off x="3555881" y="4451380"/>
            <a:ext cx="1389130"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459</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0" name="テキスト ボックス 19">
            <a:extLst>
              <a:ext uri="{FF2B5EF4-FFF2-40B4-BE49-F238E27FC236}">
                <a16:creationId xmlns:a16="http://schemas.microsoft.com/office/drawing/2014/main" id="{053A9EE2-A8D9-6AA4-D894-FEB784F17B14}"/>
              </a:ext>
            </a:extLst>
          </p:cNvPr>
          <p:cNvSpPr txBox="1"/>
          <p:nvPr/>
        </p:nvSpPr>
        <p:spPr>
          <a:xfrm>
            <a:off x="4435811" y="4543247"/>
            <a:ext cx="449935" cy="523220"/>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　面</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1" name="テキスト ボックス 20">
            <a:extLst>
              <a:ext uri="{FF2B5EF4-FFF2-40B4-BE49-F238E27FC236}">
                <a16:creationId xmlns:a16="http://schemas.microsoft.com/office/drawing/2014/main" id="{06A30059-5DF5-3D0C-9F97-294FFF7C2CEF}"/>
              </a:ext>
            </a:extLst>
          </p:cNvPr>
          <p:cNvSpPr txBox="1"/>
          <p:nvPr/>
        </p:nvSpPr>
        <p:spPr>
          <a:xfrm>
            <a:off x="2190161" y="4481360"/>
            <a:ext cx="1623215"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360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2" name="テキスト ボックス 21">
            <a:extLst>
              <a:ext uri="{FF2B5EF4-FFF2-40B4-BE49-F238E27FC236}">
                <a16:creationId xmlns:a16="http://schemas.microsoft.com/office/drawing/2014/main" id="{B45F08A5-42C4-4ADA-5C65-4250FD0023A7}"/>
              </a:ext>
            </a:extLst>
          </p:cNvPr>
          <p:cNvSpPr txBox="1"/>
          <p:nvPr/>
        </p:nvSpPr>
        <p:spPr>
          <a:xfrm>
            <a:off x="3041010" y="4790966"/>
            <a:ext cx="711617"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施設</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grpSp>
        <p:nvGrpSpPr>
          <p:cNvPr id="23" name="グループ化 22">
            <a:extLst>
              <a:ext uri="{FF2B5EF4-FFF2-40B4-BE49-F238E27FC236}">
                <a16:creationId xmlns:a16="http://schemas.microsoft.com/office/drawing/2014/main" id="{AB79A280-391E-89D8-693D-1D30E13080C9}"/>
              </a:ext>
            </a:extLst>
          </p:cNvPr>
          <p:cNvGrpSpPr/>
          <p:nvPr/>
        </p:nvGrpSpPr>
        <p:grpSpPr>
          <a:xfrm>
            <a:off x="1470011" y="4984252"/>
            <a:ext cx="2051036" cy="743463"/>
            <a:chOff x="-1943168" y="2950304"/>
            <a:chExt cx="2051036" cy="743463"/>
          </a:xfrm>
        </p:grpSpPr>
        <p:sp>
          <p:nvSpPr>
            <p:cNvPr id="24" name="テキスト ボックス 23">
              <a:extLst>
                <a:ext uri="{FF2B5EF4-FFF2-40B4-BE49-F238E27FC236}">
                  <a16:creationId xmlns:a16="http://schemas.microsoft.com/office/drawing/2014/main" id="{2109FF17-ADD6-5355-EACF-C8479A64DC6E}"/>
                </a:ext>
              </a:extLst>
            </p:cNvPr>
            <p:cNvSpPr txBox="1"/>
            <p:nvPr/>
          </p:nvSpPr>
          <p:spPr>
            <a:xfrm>
              <a:off x="-1911554" y="2950304"/>
              <a:ext cx="1461648" cy="707886"/>
            </a:xfrm>
            <a:prstGeom prst="rect">
              <a:avLst/>
            </a:prstGeom>
            <a:noFill/>
            <a:effectLst/>
          </p:spPr>
          <p:txBody>
            <a:bodyPr wrap="square" rtlCol="0">
              <a:spAutoFit/>
            </a:bodyPr>
            <a:lstStyle/>
            <a:p>
              <a:r>
                <a:rPr lang="en-US" altLang="ja-JP" sz="4000" b="1" dirty="0">
                  <a:solidFill>
                    <a:schemeClr val="bg1"/>
                  </a:solidFill>
                  <a:latin typeface="DIN Alternate" panose="020B0500000000000000" pitchFamily="34" charset="0"/>
                  <a:ea typeface="Hiragino Sans W6" panose="020B0400000000000000" pitchFamily="34" charset="-128"/>
                </a:rPr>
                <a:t>500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F8D7E955-BB97-1667-FA7D-3B24DD7F3DE6}"/>
                </a:ext>
              </a:extLst>
            </p:cNvPr>
            <p:cNvSpPr txBox="1"/>
            <p:nvPr/>
          </p:nvSpPr>
          <p:spPr>
            <a:xfrm>
              <a:off x="-1056006" y="3251521"/>
              <a:ext cx="819430" cy="307777"/>
            </a:xfrm>
            <a:prstGeom prst="rect">
              <a:avLst/>
            </a:prstGeom>
            <a:noFill/>
            <a:effectLst/>
          </p:spPr>
          <p:txBody>
            <a:bodyPr wrap="square" rtlCol="0">
              <a:spAutoFit/>
            </a:bodyPr>
            <a:lstStyle/>
            <a:p>
              <a:r>
                <a:rPr lang="ja-JP" altLang="en-US" sz="1400">
                  <a:solidFill>
                    <a:schemeClr val="bg1"/>
                  </a:solidFill>
                  <a:latin typeface="Hiragino Sans W4" panose="020B0400000000000000" pitchFamily="34" charset="-128"/>
                  <a:ea typeface="Hiragino Sans W4" panose="020B0400000000000000" pitchFamily="34" charset="-128"/>
                </a:rPr>
                <a:t>万人</a:t>
              </a:r>
              <a:endParaRPr lang="en-US" altLang="ja-JP" sz="1400" dirty="0">
                <a:solidFill>
                  <a:schemeClr val="bg1"/>
                </a:solidFill>
                <a:latin typeface="Hiragino Sans W4" panose="020B0400000000000000" pitchFamily="34" charset="-128"/>
                <a:ea typeface="Hiragino Sans W4" panose="020B0400000000000000" pitchFamily="34" charset="-128"/>
              </a:endParaRPr>
            </a:p>
          </p:txBody>
        </p:sp>
        <p:sp>
          <p:nvSpPr>
            <p:cNvPr id="26" name="テキスト ボックス 25">
              <a:extLst>
                <a:ext uri="{FF2B5EF4-FFF2-40B4-BE49-F238E27FC236}">
                  <a16:creationId xmlns:a16="http://schemas.microsoft.com/office/drawing/2014/main" id="{882AC308-CC7D-8409-7F9A-F3D289CB015B}"/>
                </a:ext>
              </a:extLst>
            </p:cNvPr>
            <p:cNvSpPr txBox="1"/>
            <p:nvPr/>
          </p:nvSpPr>
          <p:spPr>
            <a:xfrm>
              <a:off x="-1943168" y="349371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延べリーチ数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grpSp>
      <p:pic>
        <p:nvPicPr>
          <p:cNvPr id="27" name="図 26" descr="人, 屋内, 立つ, 女性 が含まれている画像&#10;&#10;自動的に生成された説明">
            <a:extLst>
              <a:ext uri="{FF2B5EF4-FFF2-40B4-BE49-F238E27FC236}">
                <a16:creationId xmlns:a16="http://schemas.microsoft.com/office/drawing/2014/main" id="{8B2FB7D4-4742-ED3F-7233-D0F2FCAE531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5637" y="1640878"/>
            <a:ext cx="4134665" cy="2321361"/>
          </a:xfrm>
          <a:prstGeom prst="rect">
            <a:avLst/>
          </a:prstGeom>
        </p:spPr>
      </p:pic>
      <p:sp>
        <p:nvSpPr>
          <p:cNvPr id="28" name="テキスト ボックス 27">
            <a:extLst>
              <a:ext uri="{FF2B5EF4-FFF2-40B4-BE49-F238E27FC236}">
                <a16:creationId xmlns:a16="http://schemas.microsoft.com/office/drawing/2014/main" id="{81C4CC7F-C71E-B95C-D829-9EDE89CC5F50}"/>
              </a:ext>
            </a:extLst>
          </p:cNvPr>
          <p:cNvSpPr txBox="1"/>
          <p:nvPr/>
        </p:nvSpPr>
        <p:spPr>
          <a:xfrm>
            <a:off x="8280460"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USER DATA</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29" name="テキスト ボックス 28">
            <a:extLst>
              <a:ext uri="{FF2B5EF4-FFF2-40B4-BE49-F238E27FC236}">
                <a16:creationId xmlns:a16="http://schemas.microsoft.com/office/drawing/2014/main" id="{C04CEA5E-2659-BFD3-71C1-E77DB55D4087}"/>
              </a:ext>
            </a:extLst>
          </p:cNvPr>
          <p:cNvSpPr txBox="1"/>
          <p:nvPr/>
        </p:nvSpPr>
        <p:spPr>
          <a:xfrm>
            <a:off x="4811521" y="251828"/>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LOCATION</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30" name="テキスト ボックス 29">
            <a:extLst>
              <a:ext uri="{FF2B5EF4-FFF2-40B4-BE49-F238E27FC236}">
                <a16:creationId xmlns:a16="http://schemas.microsoft.com/office/drawing/2014/main" id="{A0F47D94-B454-CB00-2E5C-30780647B9CF}"/>
              </a:ext>
            </a:extLst>
          </p:cNvPr>
          <p:cNvSpPr txBox="1"/>
          <p:nvPr/>
        </p:nvSpPr>
        <p:spPr>
          <a:xfrm>
            <a:off x="4856491" y="3384771"/>
            <a:ext cx="2742442" cy="461665"/>
          </a:xfrm>
          <a:prstGeom prst="rect">
            <a:avLst/>
          </a:prstGeom>
          <a:noFill/>
        </p:spPr>
        <p:txBody>
          <a:bodyPr wrap="square">
            <a:spAutoFit/>
          </a:bodyPr>
          <a:lstStyle/>
          <a:p>
            <a:pPr fontAlgn="ctr"/>
            <a:r>
              <a:rPr lang="ja-JP" altLang="en-US" sz="2400" b="1">
                <a:solidFill>
                  <a:srgbClr val="FE5519"/>
                </a:solidFill>
                <a:latin typeface="DIN Alternate" panose="020B0500000000000000" pitchFamily="34" charset="0"/>
                <a:ea typeface="Hiragino Kaku Gothic ProN W6" panose="020B0300000000000000" pitchFamily="34" charset="-128"/>
              </a:rPr>
              <a:t>　</a:t>
            </a:r>
            <a:r>
              <a:rPr lang="en-US" altLang="ja-JP" sz="2400" b="1" dirty="0">
                <a:solidFill>
                  <a:srgbClr val="FE5519"/>
                </a:solidFill>
                <a:latin typeface="DIN Alternate" panose="020B0500000000000000" pitchFamily="34" charset="0"/>
                <a:ea typeface="Hiragino Kaku Gothic ProN W6" panose="020B0300000000000000" pitchFamily="34" charset="-128"/>
              </a:rPr>
              <a:t>AD ROLL</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5" name="スライド番号プレースホルダ 3">
            <a:extLst>
              <a:ext uri="{FF2B5EF4-FFF2-40B4-BE49-F238E27FC236}">
                <a16:creationId xmlns:a16="http://schemas.microsoft.com/office/drawing/2014/main" id="{D51C66F5-EB67-A21F-0256-9CCFB2229AF9}"/>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6" name="正方形/長方形 15">
            <a:extLst>
              <a:ext uri="{FF2B5EF4-FFF2-40B4-BE49-F238E27FC236}">
                <a16:creationId xmlns:a16="http://schemas.microsoft.com/office/drawing/2014/main" id="{4D9B0274-082E-E818-AF00-CDB7D7A1521E}"/>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chemeClr val="bg1"/>
                </a:solidFill>
                <a:latin typeface="DIN Alternate" panose="020B0500000000000000" pitchFamily="34" charset="0"/>
                <a:ea typeface="Hiragino Sans W1" panose="020B0300000000000000" pitchFamily="34" charset="-128"/>
              </a:rPr>
              <a:t>　　　　　　　　 </a:t>
            </a:r>
            <a:r>
              <a:rPr lang="es-419" altLang="ja-JP" sz="1000" dirty="0">
                <a:solidFill>
                  <a:schemeClr val="bg1"/>
                </a:solidFill>
                <a:latin typeface="DIN Alternate" panose="020B0500000000000000" pitchFamily="34" charset="0"/>
                <a:ea typeface="Hiragino Sans W1" panose="020B0300000000000000" pitchFamily="34" charset="-128"/>
              </a:rPr>
              <a:t>April to June 2025</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17539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355"/>
            <a:ext cx="12192000" cy="6858000"/>
          </a:xfrm>
          <a:prstGeom prst="rect">
            <a:avLst/>
          </a:prstGeom>
        </p:spPr>
      </p:pic>
      <p:sp>
        <p:nvSpPr>
          <p:cNvPr id="24" name="正方形/長方形 23">
            <a:extLst>
              <a:ext uri="{FF2B5EF4-FFF2-40B4-BE49-F238E27FC236}">
                <a16:creationId xmlns:a16="http://schemas.microsoft.com/office/drawing/2014/main" id="{53F3CFE1-C1CF-1D6F-3DB1-D837E2BB8A9B}"/>
              </a:ext>
            </a:extLst>
          </p:cNvPr>
          <p:cNvSpPr/>
          <p:nvPr/>
        </p:nvSpPr>
        <p:spPr>
          <a:xfrm>
            <a:off x="2969663" y="559827"/>
            <a:ext cx="5330185" cy="57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8" name="テキスト ボックス 47">
            <a:extLst>
              <a:ext uri="{FF2B5EF4-FFF2-40B4-BE49-F238E27FC236}">
                <a16:creationId xmlns:a16="http://schemas.microsoft.com/office/drawing/2014/main" id="{84DA7221-F21C-7441-88E6-BC17C5908324}"/>
              </a:ext>
            </a:extLst>
          </p:cNvPr>
          <p:cNvSpPr txBox="1"/>
          <p:nvPr/>
        </p:nvSpPr>
        <p:spPr>
          <a:xfrm>
            <a:off x="3077950" y="452803"/>
            <a:ext cx="6276254" cy="669350"/>
          </a:xfrm>
          <a:prstGeom prst="rect">
            <a:avLst/>
          </a:prstGeom>
          <a:noFill/>
          <a:effectLst/>
        </p:spPr>
        <p:txBody>
          <a:bodyPr wrap="square" rtlCol="0">
            <a:spAutoFit/>
          </a:bodyPr>
          <a:lstStyle/>
          <a:p>
            <a:pPr>
              <a:lnSpc>
                <a:spcPct val="150000"/>
              </a:lnSpc>
            </a:pPr>
            <a:r>
              <a:rPr lang="ja-JP" altLang="en-US" sz="2800" b="1">
                <a:solidFill>
                  <a:srgbClr val="FE5519"/>
                </a:solidFill>
                <a:latin typeface="Hiragino Sans W7" panose="020B0400000000000000" pitchFamily="34" charset="-128"/>
                <a:ea typeface="Hiragino Sans W7" panose="020B0400000000000000" pitchFamily="34" charset="-128"/>
              </a:rPr>
              <a:t>オフィスビル喫煙所サイネージ</a:t>
            </a:r>
            <a:endParaRPr lang="en" altLang="ja-JP" sz="2800" b="1" dirty="0">
              <a:solidFill>
                <a:srgbClr val="FE5519"/>
              </a:solidFill>
              <a:latin typeface="Hiragino Sans W7" panose="020B0400000000000000" pitchFamily="34" charset="-128"/>
              <a:ea typeface="Hiragino Sans W7" panose="020B0400000000000000" pitchFamily="34" charset="-128"/>
            </a:endParaRPr>
          </a:p>
        </p:txBody>
      </p:sp>
      <p:graphicFrame>
        <p:nvGraphicFramePr>
          <p:cNvPr id="6" name="表 5">
            <a:extLst>
              <a:ext uri="{FF2B5EF4-FFF2-40B4-BE49-F238E27FC236}">
                <a16:creationId xmlns:a16="http://schemas.microsoft.com/office/drawing/2014/main" id="{3058B9AB-9F09-A24F-815E-107696BC3F18}"/>
              </a:ext>
            </a:extLst>
          </p:cNvPr>
          <p:cNvGraphicFramePr>
            <a:graphicFrameLocks noGrp="1"/>
          </p:cNvGraphicFramePr>
          <p:nvPr>
            <p:extLst>
              <p:ext uri="{D42A27DB-BD31-4B8C-83A1-F6EECF244321}">
                <p14:modId xmlns:p14="http://schemas.microsoft.com/office/powerpoint/2010/main" val="2708483336"/>
              </p:ext>
            </p:extLst>
          </p:nvPr>
        </p:nvGraphicFramePr>
        <p:xfrm>
          <a:off x="622332" y="2289619"/>
          <a:ext cx="10941480" cy="3106182"/>
        </p:xfrm>
        <a:graphic>
          <a:graphicData uri="http://schemas.openxmlformats.org/drawingml/2006/table">
            <a:tbl>
              <a:tblPr/>
              <a:tblGrid>
                <a:gridCol w="1956165">
                  <a:extLst>
                    <a:ext uri="{9D8B030D-6E8A-4147-A177-3AD203B41FA5}">
                      <a16:colId xmlns:a16="http://schemas.microsoft.com/office/drawing/2014/main" val="614010268"/>
                    </a:ext>
                  </a:extLst>
                </a:gridCol>
                <a:gridCol w="1940895">
                  <a:extLst>
                    <a:ext uri="{9D8B030D-6E8A-4147-A177-3AD203B41FA5}">
                      <a16:colId xmlns:a16="http://schemas.microsoft.com/office/drawing/2014/main" val="3924485705"/>
                    </a:ext>
                  </a:extLst>
                </a:gridCol>
                <a:gridCol w="1568913">
                  <a:extLst>
                    <a:ext uri="{9D8B030D-6E8A-4147-A177-3AD203B41FA5}">
                      <a16:colId xmlns:a16="http://schemas.microsoft.com/office/drawing/2014/main" val="3778273195"/>
                    </a:ext>
                  </a:extLst>
                </a:gridCol>
                <a:gridCol w="1064556">
                  <a:extLst>
                    <a:ext uri="{9D8B030D-6E8A-4147-A177-3AD203B41FA5}">
                      <a16:colId xmlns:a16="http://schemas.microsoft.com/office/drawing/2014/main" val="3145792394"/>
                    </a:ext>
                  </a:extLst>
                </a:gridCol>
                <a:gridCol w="1045102">
                  <a:extLst>
                    <a:ext uri="{9D8B030D-6E8A-4147-A177-3AD203B41FA5}">
                      <a16:colId xmlns:a16="http://schemas.microsoft.com/office/drawing/2014/main" val="3928227515"/>
                    </a:ext>
                  </a:extLst>
                </a:gridCol>
                <a:gridCol w="1652041">
                  <a:extLst>
                    <a:ext uri="{9D8B030D-6E8A-4147-A177-3AD203B41FA5}">
                      <a16:colId xmlns:a16="http://schemas.microsoft.com/office/drawing/2014/main" val="517424857"/>
                    </a:ext>
                  </a:extLst>
                </a:gridCol>
                <a:gridCol w="1713808">
                  <a:extLst>
                    <a:ext uri="{9D8B030D-6E8A-4147-A177-3AD203B41FA5}">
                      <a16:colId xmlns:a16="http://schemas.microsoft.com/office/drawing/2014/main" val="3390701836"/>
                    </a:ext>
                  </a:extLst>
                </a:gridCol>
              </a:tblGrid>
              <a:tr h="417983">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メニュー</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配信エリア</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配信</a:t>
                      </a: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配布数</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放映期間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動画尺</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想定</a:t>
                      </a:r>
                      <a:r>
                        <a:rPr lang="en"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IMP</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(15</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rPr>
                        <a:t>枠の場合</a:t>
                      </a:r>
                      <a:r>
                        <a:rPr lang="en-US" altLang="ja-JP" sz="1000" b="1" i="0" u="none" strike="noStrike" dirty="0">
                          <a:solidFill>
                            <a:srgbClr val="FE5519"/>
                          </a:solidFill>
                          <a:effectLst/>
                          <a:latin typeface="DIN Alternate" panose="020B0500000000000000" pitchFamily="34" charset="0"/>
                          <a:ea typeface="Hiragino Kaku Gothic ProN W6" panose="020B0300000000000000" pitchFamily="34" charset="-128"/>
                        </a:rPr>
                        <a:t>)</a:t>
                      </a:r>
                      <a:endParaRPr lang="ja-JP" altLang="en-US" sz="1000" b="1" i="0" u="none" strike="noStrike">
                        <a:solidFill>
                          <a:srgbClr val="FE5519"/>
                        </a:solidFill>
                        <a:effectLst/>
                        <a:latin typeface="DIN Alternate" panose="020B0500000000000000" pitchFamily="34" charset="0"/>
                        <a:ea typeface="Hiragino Kaku Gothic ProN W6" panose="020B0300000000000000" pitchFamily="34" charset="-128"/>
                      </a:endParaRPr>
                    </a:p>
                  </a:txBody>
                  <a:tcPr marL="95508" marR="95508" marT="47754" marB="47754"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広告料金</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r>
                        <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グロス</a:t>
                      </a:r>
                      <a:r>
                        <a:rPr kumimoji="0" lang="en-US" altLang="ja-JP" sz="1000" b="1" i="0" u="none" strike="noStrike" kern="1200" cap="none" spc="0" normalizeH="0" baseline="0" noProof="0" dirty="0">
                          <a:ln>
                            <a:noFill/>
                          </a:ln>
                          <a:solidFill>
                            <a:srgbClr val="FE5519"/>
                          </a:solidFill>
                          <a:effectLst/>
                          <a:uLnTx/>
                          <a:uFillTx/>
                          <a:latin typeface="DIN Alternate" panose="020B0500000000000000" pitchFamily="34" charset="0"/>
                          <a:ea typeface="Hiragino Kaku Gothic ProN W6" panose="020B0300000000000000" pitchFamily="34" charset="-128"/>
                          <a:cs typeface="+mn-cs"/>
                        </a:rPr>
                        <a:t>)</a:t>
                      </a:r>
                      <a:endParaRPr kumimoji="0" lang="ja-JP" altLang="en-US" sz="1000" b="1" i="0" u="none" strike="noStrike" kern="1200" cap="none" spc="0" normalizeH="0" baseline="0" noProof="0">
                        <a:ln>
                          <a:noFill/>
                        </a:ln>
                        <a:solidFill>
                          <a:srgbClr val="FE5519"/>
                        </a:solidFill>
                        <a:effectLst/>
                        <a:uLnTx/>
                        <a:uFillTx/>
                        <a:latin typeface="DIN Alternate" panose="020B0500000000000000" pitchFamily="34" charset="0"/>
                        <a:ea typeface="Hiragino Kaku Gothic ProN W6" panose="020B0300000000000000" pitchFamily="34" charset="-128"/>
                        <a:cs typeface="+mn-cs"/>
                      </a:endParaRP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3810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1055656523"/>
                  </a:ext>
                </a:extLst>
              </a:tr>
              <a:tr h="881638">
                <a:tc rowSpan="2">
                  <a:txBody>
                    <a:bodyPr/>
                    <a:lstStyle/>
                    <a:p>
                      <a:pPr algn="ctr" rtl="0" fontAlgn="ct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BREAK</a:t>
                      </a:r>
                      <a:b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br>
                      <a:r>
                        <a:rPr lang="en" sz="1800" b="1" i="0" u="none" strike="noStrike" dirty="0">
                          <a:solidFill>
                            <a:srgbClr val="FE5519"/>
                          </a:solidFill>
                          <a:effectLst/>
                          <a:latin typeface="DIN Alternate" panose="020B0500000000000000" pitchFamily="34" charset="0"/>
                          <a:ea typeface="Hiragino Kaku Gothic ProN W6" panose="020B0300000000000000" pitchFamily="34" charset="-128"/>
                        </a:rPr>
                        <a:t>SHORT VIEW</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東京　　区</a:t>
                      </a:r>
                      <a:b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その他オフィスビル</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施設</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b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br>
                      <a:r>
                        <a:rPr lang="ja-JP" altLang="en-US" sz="16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面</a:t>
                      </a:r>
                      <a:endPar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5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rowSpan="2">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秒</a:t>
                      </a: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or</a:t>
                      </a: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endPar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endParaRPr>
                    </a:p>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秒</a:t>
                      </a:r>
                      <a:r>
                        <a:rPr lang="en-US" altLang="ja-JP" sz="1200" b="1" i="0" u="none" strike="noStrike" dirty="0">
                          <a:solidFill>
                            <a:srgbClr val="FE5519"/>
                          </a:solidFill>
                          <a:effectLst/>
                          <a:latin typeface="DIN Alternate" panose="020B0500000000000000" pitchFamily="34" charset="0"/>
                          <a:ea typeface="Hiragino Kaku Gothic ProN W6" panose="020B0300000000000000" pitchFamily="34" charset="-128"/>
                        </a:rPr>
                        <a:t>×</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枠</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470,000</a:t>
                      </a:r>
                    </a:p>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(940,000)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¥1,600,000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3810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388952289"/>
                  </a:ext>
                </a:extLst>
              </a:tr>
              <a:tr h="1763276">
                <a:tc vMerge="1">
                  <a:txBody>
                    <a:bodyPr/>
                    <a:lstStyle/>
                    <a:p>
                      <a:pPr algn="ctr" rtl="0" fontAlgn="ctr"/>
                      <a:endParaRPr lang="en"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algn="ctr" rtl="0" fontAlgn="ctr"/>
                      <a:endPar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10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　</a:t>
                      </a:r>
                    </a:p>
                    <a:p>
                      <a:pPr algn="ctr" rtl="0" fontAlgn="ctr"/>
                      <a:r>
                        <a:rPr lang="ja-JP" altLang="en-US" sz="1200" b="1" i="0" u="none" strike="noStrike" dirty="0">
                          <a:solidFill>
                            <a:srgbClr val="FE5519"/>
                          </a:solidFill>
                          <a:effectLst/>
                          <a:latin typeface="DIN Alternate" panose="020B0500000000000000" pitchFamily="34" charset="0"/>
                          <a:ea typeface="Hiragino Kaku Gothic ProN W6" panose="020B0300000000000000" pitchFamily="34" charset="-128"/>
                        </a:rPr>
                        <a:t>　</a:t>
                      </a:r>
                      <a:r>
                        <a:rPr lang="ja-JP" altLang="en-US" sz="1200" b="1" i="0" u="none" strike="noStrike">
                          <a:solidFill>
                            <a:srgbClr val="FE5519"/>
                          </a:solidFill>
                          <a:effectLst/>
                          <a:latin typeface="DIN Alternate" panose="020B0500000000000000" pitchFamily="34" charset="0"/>
                          <a:ea typeface="Hiragino Kaku Gothic ProN W6" panose="020B0300000000000000" pitchFamily="34" charset="-128"/>
                        </a:rPr>
                        <a:t>週間</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vMerge="1">
                  <a:txBody>
                    <a:bodyPr/>
                    <a:lstStyle/>
                    <a:p>
                      <a:pPr algn="ctr" rtl="0" fontAlgn="ctr"/>
                      <a:r>
                        <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rPr>
                        <a:t>30</a:t>
                      </a:r>
                      <a:r>
                        <a:rPr lang="ja-JP" altLang="en-US" sz="1200" b="1" i="0" u="none" strike="noStrike">
                          <a:solidFill>
                            <a:schemeClr val="bg1"/>
                          </a:solidFill>
                          <a:effectLst/>
                          <a:latin typeface="Hiragino Kaku Gothic ProN W6" panose="020B0300000000000000" pitchFamily="34" charset="-128"/>
                          <a:ea typeface="Hiragino Kaku Gothic ProN W6" panose="020B0300000000000000" pitchFamily="34" charset="-128"/>
                        </a:rPr>
                        <a:t>秒</a:t>
                      </a:r>
                      <a:endParaRPr lang="en-US" altLang="ja-JP" sz="1200" b="1" i="0" u="none" strike="noStrike" dirty="0">
                        <a:solidFill>
                          <a:schemeClr val="bg1"/>
                        </a:solidFill>
                        <a:effectLst/>
                        <a:latin typeface="Hiragino Kaku Gothic ProN W6" panose="020B0300000000000000" pitchFamily="34" charset="-128"/>
                        <a:ea typeface="Hiragino Kaku Gothic ProN W6" panose="020B0300000000000000" pitchFamily="34" charset="-128"/>
                      </a:endParaRPr>
                    </a:p>
                  </a:txBody>
                  <a:tcPr marL="9949" marR="9949" marT="994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1,880,000</a:t>
                      </a:r>
                    </a:p>
                    <a:p>
                      <a:pPr algn="ctr" rtl="0" fontAlgn="ctr"/>
                      <a:r>
                        <a:rPr lang="en-US" altLang="ja-JP" sz="1800" b="1" i="0" u="none" strike="noStrike" dirty="0">
                          <a:solidFill>
                            <a:srgbClr val="FE5519"/>
                          </a:solidFill>
                          <a:effectLst/>
                          <a:latin typeface="DIN Alternate" panose="020B0500000000000000" pitchFamily="34" charset="0"/>
                          <a:ea typeface="Hiragino Kaku Gothic ProN W6" panose="020B0300000000000000" pitchFamily="34" charset="-128"/>
                        </a:rPr>
                        <a:t>(3,760,000)</a:t>
                      </a:r>
                    </a:p>
                  </a:txBody>
                  <a:tcPr marL="9949" marR="9949" marT="9949" marB="0" anchor="ctr">
                    <a:lnL w="19050" cap="flat" cmpd="sng" algn="ctr">
                      <a:solidFill>
                        <a:srgbClr val="FE5519"/>
                      </a:solidFill>
                      <a:prstDash val="solid"/>
                      <a:round/>
                      <a:headEnd type="none" w="med" len="med"/>
                      <a:tailEnd type="none" w="med" len="med"/>
                    </a:lnL>
                    <a:lnR w="1905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tc>
                  <a:txBody>
                    <a:bodyPr/>
                    <a:lstStyle/>
                    <a:p>
                      <a:pPr algn="ctr" rtl="0" fontAlgn="ctr"/>
                      <a:r>
                        <a:rPr lang="en-US" altLang="ja-JP" sz="2400" b="1" i="0" u="none" strike="noStrike" dirty="0">
                          <a:solidFill>
                            <a:srgbClr val="FE5519"/>
                          </a:solidFill>
                          <a:effectLst/>
                          <a:latin typeface="DIN Alternate" panose="020B0500000000000000" pitchFamily="34" charset="0"/>
                          <a:ea typeface="Hiragino Kaku Gothic ProN W6" panose="020B0300000000000000" pitchFamily="34" charset="-128"/>
                        </a:rPr>
                        <a:t>¥6,000,000</a:t>
                      </a:r>
                    </a:p>
                  </a:txBody>
                  <a:tcPr marL="9949" marR="9949" marT="9949" marB="0" anchor="ctr">
                    <a:lnL w="19050" cap="flat" cmpd="sng" algn="ctr">
                      <a:solidFill>
                        <a:srgbClr val="FE5519"/>
                      </a:solidFill>
                      <a:prstDash val="solid"/>
                      <a:round/>
                      <a:headEnd type="none" w="med" len="med"/>
                      <a:tailEnd type="none" w="med" len="med"/>
                    </a:lnL>
                    <a:lnR w="38100" cap="flat" cmpd="sng" algn="ctr">
                      <a:solidFill>
                        <a:srgbClr val="FE5519"/>
                      </a:solidFill>
                      <a:prstDash val="solid"/>
                      <a:round/>
                      <a:headEnd type="none" w="med" len="med"/>
                      <a:tailEnd type="none" w="med" len="med"/>
                    </a:lnR>
                    <a:lnT w="19050" cap="flat" cmpd="sng" algn="ctr">
                      <a:solidFill>
                        <a:srgbClr val="FE5519"/>
                      </a:solidFill>
                      <a:prstDash val="solid"/>
                      <a:round/>
                      <a:headEnd type="none" w="med" len="med"/>
                      <a:tailEnd type="none" w="med" len="med"/>
                    </a:lnT>
                    <a:lnB w="19050" cap="flat" cmpd="sng" algn="ctr">
                      <a:solidFill>
                        <a:srgbClr val="FE5519"/>
                      </a:solidFill>
                      <a:prstDash val="solid"/>
                      <a:round/>
                      <a:headEnd type="none" w="med" len="med"/>
                      <a:tailEnd type="none" w="med" len="med"/>
                    </a:lnB>
                    <a:solidFill>
                      <a:schemeClr val="bg1"/>
                    </a:solidFill>
                  </a:tcPr>
                </a:tc>
                <a:extLst>
                  <a:ext uri="{0D108BD9-81ED-4DB2-BD59-A6C34878D82A}">
                    <a16:rowId xmlns:a16="http://schemas.microsoft.com/office/drawing/2014/main" val="3027721999"/>
                  </a:ext>
                </a:extLst>
              </a:tr>
            </a:tbl>
          </a:graphicData>
        </a:graphic>
      </p:graphicFrame>
      <p:sp>
        <p:nvSpPr>
          <p:cNvPr id="12" name="テキスト ボックス 11">
            <a:extLst>
              <a:ext uri="{FF2B5EF4-FFF2-40B4-BE49-F238E27FC236}">
                <a16:creationId xmlns:a16="http://schemas.microsoft.com/office/drawing/2014/main" id="{6A669831-DDFD-AD4D-B23B-C57BA1FA5182}"/>
              </a:ext>
            </a:extLst>
          </p:cNvPr>
          <p:cNvSpPr txBox="1"/>
          <p:nvPr/>
        </p:nvSpPr>
        <p:spPr>
          <a:xfrm>
            <a:off x="622333" y="5644252"/>
            <a:ext cx="8389320" cy="1015663"/>
          </a:xfrm>
          <a:prstGeom prst="rect">
            <a:avLst/>
          </a:prstGeom>
          <a:noFill/>
        </p:spPr>
        <p:txBody>
          <a:bodyPr wrap="square">
            <a:spAutoFit/>
          </a:bodyPr>
          <a:lstStyle/>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媒体資料及び</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HP</a:t>
            </a:r>
            <a:r>
              <a:rPr lang="ja-JP" altLang="en-US" sz="1000">
                <a:solidFill>
                  <a:schemeClr val="bg1"/>
                </a:solidFill>
                <a:latin typeface="Hiragino Kaku Gothic ProN W3" panose="020B0300000000000000" pitchFamily="34" charset="-128"/>
                <a:ea typeface="Hiragino Kaku Gothic ProN W3" panose="020B0300000000000000" pitchFamily="34" charset="-128"/>
              </a:rPr>
              <a:t>へのロゴ掲載をご依頼するケースがございます。</a:t>
            </a:r>
            <a:endParaRPr lang="en-US" altLang="ja-JP" sz="1000" dirty="0">
              <a:solidFill>
                <a:schemeClr val="bg1"/>
              </a:solidFill>
              <a:latin typeface="Hiragino Kaku Gothic ProN W3" panose="020B0300000000000000" pitchFamily="34" charset="-128"/>
              <a:ea typeface="Hiragino Kaku Gothic ProN W3" panose="020B0300000000000000" pitchFamily="34" charset="-128"/>
            </a:endParaRPr>
          </a:p>
          <a:p>
            <a:pPr fontAlgn="ct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1000">
                <a:solidFill>
                  <a:schemeClr val="bg1"/>
                </a:solidFill>
                <a:latin typeface="Hiragino Kaku Gothic ProN W3" panose="020B0300000000000000" pitchFamily="34" charset="-128"/>
                <a:ea typeface="Hiragino Kaku Gothic ProN W3" panose="020B0300000000000000" pitchFamily="34" charset="-128"/>
              </a:rPr>
              <a:t>ビル審査の都合上、</a:t>
            </a:r>
            <a:r>
              <a:rPr lang="en-US" altLang="ja-JP" sz="10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1000">
                <a:solidFill>
                  <a:schemeClr val="bg1"/>
                </a:solidFill>
                <a:latin typeface="Hiragino Kaku Gothic ProN W3" panose="020B0300000000000000" pitchFamily="34" charset="-128"/>
                <a:ea typeface="Hiragino Kaku Gothic ProN W3" panose="020B0300000000000000" pitchFamily="34" charset="-128"/>
              </a:rPr>
              <a:t>営業日前までに申込・入稿をお願いいたします。</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2024</a:t>
            </a:r>
            <a:r>
              <a:rPr lang="ja-JP" altLang="en-US" sz="1000">
                <a:solidFill>
                  <a:schemeClr val="bg1"/>
                </a:solidFill>
                <a:latin typeface="DIN Alternate" panose="020B0500000000000000" pitchFamily="34" charset="0"/>
                <a:ea typeface="Hiragino Kaku Gothic ProN W3" panose="020B0300000000000000" pitchFamily="34" charset="-128"/>
              </a:rPr>
              <a:t>年</a:t>
            </a:r>
            <a:r>
              <a:rPr lang="en-US" altLang="ja-JP" sz="1000" dirty="0">
                <a:solidFill>
                  <a:schemeClr val="bg1"/>
                </a:solidFill>
                <a:latin typeface="DIN Alternate" panose="020B0500000000000000" pitchFamily="34" charset="0"/>
                <a:ea typeface="Hiragino Kaku Gothic ProN W3" panose="020B0300000000000000" pitchFamily="34" charset="-128"/>
              </a:rPr>
              <a:t>9</a:t>
            </a:r>
            <a:r>
              <a:rPr lang="ja-JP" altLang="en-US" sz="1000">
                <a:solidFill>
                  <a:schemeClr val="bg1"/>
                </a:solidFill>
                <a:latin typeface="DIN Alternate" panose="020B0500000000000000" pitchFamily="34" charset="0"/>
                <a:ea typeface="Hiragino Kaku Gothic ProN W3" panose="020B0300000000000000" pitchFamily="34" charset="-128"/>
              </a:rPr>
              <a:t>月末時点の数値、最新情報は営業担当までお問い合わせください。</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　 最終ビル審査によって、放映可能面数が変動いたします。あらかじめご了承くださいませ。</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放映日及び放映時間は各施設に準じます。施設によって営業日・営業時間が異なりますので、予めご了承ください。　</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000" dirty="0">
                <a:solidFill>
                  <a:schemeClr val="bg1"/>
                </a:solidFill>
                <a:latin typeface="DIN Alternate" panose="020B0500000000000000" pitchFamily="34" charset="0"/>
                <a:ea typeface="Hiragino Kaku Gothic ProN W3" panose="020B0300000000000000" pitchFamily="34" charset="-128"/>
              </a:rPr>
              <a:t>※ </a:t>
            </a:r>
            <a:r>
              <a:rPr lang="ja-JP" altLang="en-US" sz="1000">
                <a:solidFill>
                  <a:schemeClr val="bg1"/>
                </a:solidFill>
                <a:latin typeface="DIN Alternate" panose="020B0500000000000000" pitchFamily="34" charset="0"/>
                <a:ea typeface="Hiragino Kaku Gothic ProN W3" panose="020B0300000000000000" pitchFamily="34" charset="-128"/>
              </a:rPr>
              <a:t>想定放映回数は全施設で放映をおこなった場合の数値です。審査状況によって想定を下回るケースがございますので、予めご了承ください。</a:t>
            </a:r>
          </a:p>
        </p:txBody>
      </p:sp>
      <p:sp>
        <p:nvSpPr>
          <p:cNvPr id="4" name="テキスト ボックス 3">
            <a:extLst>
              <a:ext uri="{FF2B5EF4-FFF2-40B4-BE49-F238E27FC236}">
                <a16:creationId xmlns:a16="http://schemas.microsoft.com/office/drawing/2014/main" id="{6F7531A2-B9E4-752C-5D06-395B6F1A4F97}"/>
              </a:ext>
            </a:extLst>
          </p:cNvPr>
          <p:cNvSpPr txBox="1"/>
          <p:nvPr/>
        </p:nvSpPr>
        <p:spPr>
          <a:xfrm>
            <a:off x="622334" y="1389970"/>
            <a:ext cx="8389320" cy="830997"/>
          </a:xfrm>
          <a:prstGeom prst="rect">
            <a:avLst/>
          </a:prstGeom>
          <a:noFill/>
        </p:spPr>
        <p:txBody>
          <a:bodyPr wrap="square">
            <a:spAutoFit/>
          </a:bodyPr>
          <a:lstStyle/>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音と映像で確実に届ける、国内</a:t>
            </a:r>
            <a:r>
              <a:rPr lang="en" altLang="ja-JP" sz="1600" b="1" dirty="0">
                <a:solidFill>
                  <a:schemeClr val="bg1"/>
                </a:solidFill>
                <a:latin typeface="Hiragino Kaku Gothic ProN W6" panose="020B0300000000000000" pitchFamily="34" charset="-128"/>
                <a:ea typeface="Hiragino Kaku Gothic ProN W6" panose="020B0300000000000000" pitchFamily="34" charset="-128"/>
              </a:rPr>
              <a:t>No.1 </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喫煙所デジタルサイネージメディア「</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BREAK</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」は、</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1</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日</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5</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回・滞在時間</a:t>
            </a:r>
            <a:r>
              <a:rPr lang="en-US" altLang="ja-JP" sz="1600" b="1" dirty="0">
                <a:solidFill>
                  <a:schemeClr val="bg1"/>
                </a:solidFill>
                <a:latin typeface="Hiragino Kaku Gothic ProN W6" panose="020B0300000000000000" pitchFamily="34" charset="-128"/>
                <a:ea typeface="Hiragino Kaku Gothic ProN W6" panose="020B0300000000000000" pitchFamily="34" charset="-128"/>
              </a:rPr>
              <a:t>6</a:t>
            </a:r>
            <a:r>
              <a:rPr lang="ja-JP" altLang="en-US" sz="1600" b="1">
                <a:solidFill>
                  <a:schemeClr val="bg1"/>
                </a:solidFill>
                <a:latin typeface="Hiragino Kaku Gothic ProN W6" panose="020B0300000000000000" pitchFamily="34" charset="-128"/>
                <a:ea typeface="Hiragino Kaku Gothic ProN W6" panose="020B0300000000000000" pitchFamily="34" charset="-128"/>
              </a:rPr>
              <a:t>分の圧倒的フリークエンシーで、</a:t>
            </a:r>
            <a:endParaRPr lang="en-US" altLang="ja-JP" sz="1600" b="1" dirty="0">
              <a:solidFill>
                <a:schemeClr val="bg1"/>
              </a:solidFill>
              <a:latin typeface="Hiragino Kaku Gothic ProN W6" panose="020B0300000000000000" pitchFamily="34" charset="-128"/>
              <a:ea typeface="Hiragino Kaku Gothic ProN W6" panose="020B0300000000000000" pitchFamily="34" charset="-128"/>
            </a:endParaRPr>
          </a:p>
          <a:p>
            <a:pPr fontAlgn="ctr"/>
            <a:r>
              <a:rPr lang="ja-JP" altLang="en-US" sz="1600" b="1">
                <a:solidFill>
                  <a:schemeClr val="bg1"/>
                </a:solidFill>
                <a:latin typeface="Hiragino Kaku Gothic ProN W6" panose="020B0300000000000000" pitchFamily="34" charset="-128"/>
                <a:ea typeface="Hiragino Kaku Gothic ProN W6" panose="020B0300000000000000" pitchFamily="34" charset="-128"/>
              </a:rPr>
              <a:t>オフィス内メディアにおける業界最高水準の接触ポテンシャルを誇ります。</a:t>
            </a:r>
          </a:p>
        </p:txBody>
      </p:sp>
      <p:sp>
        <p:nvSpPr>
          <p:cNvPr id="2" name="テキスト ボックス 1">
            <a:extLst>
              <a:ext uri="{FF2B5EF4-FFF2-40B4-BE49-F238E27FC236}">
                <a16:creationId xmlns:a16="http://schemas.microsoft.com/office/drawing/2014/main" id="{25EE4C67-7F40-05F8-269F-8B1A17C66722}"/>
              </a:ext>
            </a:extLst>
          </p:cNvPr>
          <p:cNvSpPr txBox="1"/>
          <p:nvPr/>
        </p:nvSpPr>
        <p:spPr>
          <a:xfrm>
            <a:off x="3394432" y="3769666"/>
            <a:ext cx="647154" cy="400110"/>
          </a:xfrm>
          <a:prstGeom prst="rect">
            <a:avLst/>
          </a:prstGeom>
          <a:noFill/>
        </p:spPr>
        <p:txBody>
          <a:bodyPr wrap="square">
            <a:spAutoFit/>
          </a:bodyPr>
          <a:lstStyle/>
          <a:p>
            <a:pPr fontAlgn="ctr"/>
            <a:r>
              <a:rPr lang="en-US" altLang="ja-JP" sz="2000" b="1" dirty="0">
                <a:solidFill>
                  <a:srgbClr val="FE5519"/>
                </a:solidFill>
                <a:latin typeface="DIN Alternate" panose="020B0500000000000000" pitchFamily="34" charset="0"/>
                <a:ea typeface="Hiragino Kaku Gothic ProN W6" panose="020B0300000000000000" pitchFamily="34" charset="-128"/>
              </a:rPr>
              <a:t>23</a:t>
            </a:r>
            <a:endParaRPr lang="ja-JP" altLang="en-US" sz="2000" b="1">
              <a:solidFill>
                <a:srgbClr val="FE5519"/>
              </a:solidFill>
              <a:latin typeface="DIN Alternate" panose="020B0500000000000000" pitchFamily="34" charset="0"/>
              <a:ea typeface="Hiragino Kaku Gothic ProN W6" panose="020B0300000000000000" pitchFamily="34" charset="-128"/>
            </a:endParaRPr>
          </a:p>
        </p:txBody>
      </p:sp>
      <p:sp>
        <p:nvSpPr>
          <p:cNvPr id="7" name="テキスト ボックス 6">
            <a:extLst>
              <a:ext uri="{FF2B5EF4-FFF2-40B4-BE49-F238E27FC236}">
                <a16:creationId xmlns:a16="http://schemas.microsoft.com/office/drawing/2014/main" id="{5AC5D4FF-35E8-7BCF-01A0-F787D9A9400B}"/>
              </a:ext>
            </a:extLst>
          </p:cNvPr>
          <p:cNvSpPr txBox="1"/>
          <p:nvPr/>
        </p:nvSpPr>
        <p:spPr>
          <a:xfrm>
            <a:off x="4818962" y="339944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360</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8" name="テキスト ボックス 7">
            <a:extLst>
              <a:ext uri="{FF2B5EF4-FFF2-40B4-BE49-F238E27FC236}">
                <a16:creationId xmlns:a16="http://schemas.microsoft.com/office/drawing/2014/main" id="{ADCE6B5C-A60E-D5A6-FF3E-85CE629E2385}"/>
              </a:ext>
            </a:extLst>
          </p:cNvPr>
          <p:cNvSpPr txBox="1"/>
          <p:nvPr/>
        </p:nvSpPr>
        <p:spPr>
          <a:xfrm>
            <a:off x="4841264" y="4255621"/>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459</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9" name="テキスト ボックス 8">
            <a:extLst>
              <a:ext uri="{FF2B5EF4-FFF2-40B4-BE49-F238E27FC236}">
                <a16:creationId xmlns:a16="http://schemas.microsoft.com/office/drawing/2014/main" id="{4E161C54-9AF9-C0F8-889E-5578A5387FDF}"/>
              </a:ext>
            </a:extLst>
          </p:cNvPr>
          <p:cNvSpPr txBox="1"/>
          <p:nvPr/>
        </p:nvSpPr>
        <p:spPr>
          <a:xfrm>
            <a:off x="6256202" y="2937783"/>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1</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1" name="テキスト ボックス 10">
            <a:extLst>
              <a:ext uri="{FF2B5EF4-FFF2-40B4-BE49-F238E27FC236}">
                <a16:creationId xmlns:a16="http://schemas.microsoft.com/office/drawing/2014/main" id="{A70248BB-8962-31CF-7C81-6964F15F0372}"/>
              </a:ext>
            </a:extLst>
          </p:cNvPr>
          <p:cNvSpPr txBox="1"/>
          <p:nvPr/>
        </p:nvSpPr>
        <p:spPr>
          <a:xfrm>
            <a:off x="6256202" y="435180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4</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3" name="テキスト ボックス 12">
            <a:extLst>
              <a:ext uri="{FF2B5EF4-FFF2-40B4-BE49-F238E27FC236}">
                <a16:creationId xmlns:a16="http://schemas.microsoft.com/office/drawing/2014/main" id="{98B19FE5-4001-A6CE-A61B-AEC51CD9948A}"/>
              </a:ext>
            </a:extLst>
          </p:cNvPr>
          <p:cNvSpPr txBox="1"/>
          <p:nvPr/>
        </p:nvSpPr>
        <p:spPr>
          <a:xfrm>
            <a:off x="7329311" y="3279528"/>
            <a:ext cx="647154" cy="461665"/>
          </a:xfrm>
          <a:prstGeom prst="rect">
            <a:avLst/>
          </a:prstGeom>
          <a:noFill/>
        </p:spPr>
        <p:txBody>
          <a:bodyPr wrap="square">
            <a:spAutoFit/>
          </a:bodyPr>
          <a:lstStyle/>
          <a:p>
            <a:pPr fontAlgn="ctr"/>
            <a:r>
              <a:rPr lang="en-US" altLang="ja-JP" sz="2400" b="1" dirty="0">
                <a:solidFill>
                  <a:srgbClr val="FE5519"/>
                </a:solidFill>
                <a:latin typeface="DIN Alternate" panose="020B0500000000000000" pitchFamily="34" charset="0"/>
                <a:ea typeface="Hiragino Kaku Gothic ProN W6" panose="020B0300000000000000" pitchFamily="34" charset="-128"/>
              </a:rPr>
              <a:t>30</a:t>
            </a:r>
            <a:endParaRPr lang="ja-JP" altLang="en-US" sz="2400" b="1">
              <a:solidFill>
                <a:srgbClr val="FE5519"/>
              </a:solidFill>
              <a:latin typeface="DIN Alternate" panose="020B0500000000000000" pitchFamily="34" charset="0"/>
              <a:ea typeface="Hiragino Kaku Gothic ProN W6" panose="020B0300000000000000" pitchFamily="34" charset="-128"/>
            </a:endParaRPr>
          </a:p>
        </p:txBody>
      </p:sp>
      <p:sp>
        <p:nvSpPr>
          <p:cNvPr id="14" name="テキスト ボックス 13">
            <a:extLst>
              <a:ext uri="{FF2B5EF4-FFF2-40B4-BE49-F238E27FC236}">
                <a16:creationId xmlns:a16="http://schemas.microsoft.com/office/drawing/2014/main" id="{4EFBB22E-D374-4D35-5D36-49442837F563}"/>
              </a:ext>
            </a:extLst>
          </p:cNvPr>
          <p:cNvSpPr txBox="1"/>
          <p:nvPr/>
        </p:nvSpPr>
        <p:spPr>
          <a:xfrm>
            <a:off x="7150890"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15</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sp>
        <p:nvSpPr>
          <p:cNvPr id="15" name="テキスト ボックス 14">
            <a:extLst>
              <a:ext uri="{FF2B5EF4-FFF2-40B4-BE49-F238E27FC236}">
                <a16:creationId xmlns:a16="http://schemas.microsoft.com/office/drawing/2014/main" id="{107F5600-610F-C769-8A16-AA6C69EB8ED2}"/>
              </a:ext>
            </a:extLst>
          </p:cNvPr>
          <p:cNvSpPr txBox="1"/>
          <p:nvPr/>
        </p:nvSpPr>
        <p:spPr>
          <a:xfrm>
            <a:off x="7652694" y="4439254"/>
            <a:ext cx="647154" cy="369332"/>
          </a:xfrm>
          <a:prstGeom prst="rect">
            <a:avLst/>
          </a:prstGeom>
          <a:noFill/>
        </p:spPr>
        <p:txBody>
          <a:bodyPr wrap="square">
            <a:spAutoFit/>
          </a:bodyPr>
          <a:lstStyle/>
          <a:p>
            <a:pPr fontAlgn="ctr"/>
            <a:r>
              <a:rPr lang="en-US" altLang="ja-JP" b="1" dirty="0">
                <a:solidFill>
                  <a:srgbClr val="FE5519"/>
                </a:solidFill>
                <a:latin typeface="DIN Alternate" panose="020B0500000000000000" pitchFamily="34" charset="0"/>
                <a:ea typeface="Hiragino Kaku Gothic ProN W6" panose="020B0300000000000000" pitchFamily="34" charset="-128"/>
              </a:rPr>
              <a:t>2</a:t>
            </a:r>
            <a:endParaRPr lang="ja-JP" altLang="en-US" b="1">
              <a:solidFill>
                <a:srgbClr val="FE5519"/>
              </a:solidFill>
              <a:latin typeface="DIN Alternate" panose="020B0500000000000000" pitchFamily="34" charset="0"/>
              <a:ea typeface="Hiragino Kaku Gothic ProN W6"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F2ACD965-2658-8307-796E-159A26CAA0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2333" y="538629"/>
            <a:ext cx="1828442" cy="580411"/>
          </a:xfrm>
          <a:prstGeom prst="rect">
            <a:avLst/>
          </a:prstGeom>
        </p:spPr>
      </p:pic>
      <p:sp>
        <p:nvSpPr>
          <p:cNvPr id="25" name="テキスト ボックス 24">
            <a:extLst>
              <a:ext uri="{FF2B5EF4-FFF2-40B4-BE49-F238E27FC236}">
                <a16:creationId xmlns:a16="http://schemas.microsoft.com/office/drawing/2014/main" id="{4FA31B1D-D73F-C7EE-87E5-56C09D696F73}"/>
              </a:ext>
            </a:extLst>
          </p:cNvPr>
          <p:cNvSpPr txBox="1"/>
          <p:nvPr/>
        </p:nvSpPr>
        <p:spPr>
          <a:xfrm>
            <a:off x="-1082842" y="1720516"/>
            <a:ext cx="184731" cy="369332"/>
          </a:xfrm>
          <a:prstGeom prst="rect">
            <a:avLst/>
          </a:prstGeom>
          <a:noFill/>
        </p:spPr>
        <p:txBody>
          <a:bodyPr wrap="none" rtlCol="0">
            <a:spAutoFit/>
          </a:bodyPr>
          <a:lstStyle/>
          <a:p>
            <a:endParaRPr kumimoji="1" lang="ja-JP" altLang="en-US"/>
          </a:p>
        </p:txBody>
      </p:sp>
      <p:sp>
        <p:nvSpPr>
          <p:cNvPr id="18" name="スライド番号プレースホルダ 3">
            <a:extLst>
              <a:ext uri="{FF2B5EF4-FFF2-40B4-BE49-F238E27FC236}">
                <a16:creationId xmlns:a16="http://schemas.microsoft.com/office/drawing/2014/main" id="{50B0C401-FA73-D1CA-8EFF-5625A2CE5AD8}"/>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スライド番号プレースホルダ 3">
            <a:extLst>
              <a:ext uri="{FF2B5EF4-FFF2-40B4-BE49-F238E27FC236}">
                <a16:creationId xmlns:a16="http://schemas.microsoft.com/office/drawing/2014/main" id="{2670E7CC-B0F0-F6FE-5839-CB514CE8063D}"/>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662F0DCC-2C80-5614-BF78-48B39667133D}"/>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chemeClr val="bg1"/>
                </a:solidFill>
                <a:latin typeface="DIN Alternate" panose="020B0500000000000000" pitchFamily="34" charset="0"/>
                <a:ea typeface="Hiragino Sans W1" panose="020B0300000000000000" pitchFamily="34" charset="-128"/>
              </a:rPr>
              <a:t>　　　　　　　　 </a:t>
            </a:r>
            <a:r>
              <a:rPr lang="es-419" altLang="ja-JP" sz="1000" dirty="0">
                <a:solidFill>
                  <a:schemeClr val="bg1"/>
                </a:solidFill>
                <a:latin typeface="DIN Alternate" panose="020B0500000000000000" pitchFamily="34" charset="0"/>
                <a:ea typeface="Hiragino Sans W1" panose="020B0300000000000000" pitchFamily="34" charset="-128"/>
              </a:rPr>
              <a:t>April to June 2025</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36440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図 3" descr="黒い背景に白い文字がある&#10;&#10;中程度の精度で自動的に生成された説明">
            <a:extLst>
              <a:ext uri="{FF2B5EF4-FFF2-40B4-BE49-F238E27FC236}">
                <a16:creationId xmlns:a16="http://schemas.microsoft.com/office/drawing/2014/main" id="{616125EF-18F4-C5E3-9B28-3780C62D66BB}"/>
              </a:ext>
            </a:extLst>
          </p:cNvPr>
          <p:cNvPicPr>
            <a:picLocks noChangeAspect="1"/>
          </p:cNvPicPr>
          <p:nvPr/>
        </p:nvPicPr>
        <p:blipFill>
          <a:blip r:embed="rId6"/>
          <a:stretch>
            <a:fillRect/>
          </a:stretch>
        </p:blipFill>
        <p:spPr>
          <a:xfrm>
            <a:off x="815251" y="1303369"/>
            <a:ext cx="3296256" cy="1189662"/>
          </a:xfrm>
          <a:prstGeom prst="rect">
            <a:avLst/>
          </a:prstGeom>
        </p:spPr>
      </p:pic>
      <p:grpSp>
        <p:nvGrpSpPr>
          <p:cNvPr id="26" name="グループ化 25">
            <a:extLst>
              <a:ext uri="{FF2B5EF4-FFF2-40B4-BE49-F238E27FC236}">
                <a16:creationId xmlns:a16="http://schemas.microsoft.com/office/drawing/2014/main" id="{01F72FEB-F0B3-05DC-4943-6E6FAD0A8B91}"/>
              </a:ext>
            </a:extLst>
          </p:cNvPr>
          <p:cNvGrpSpPr/>
          <p:nvPr/>
        </p:nvGrpSpPr>
        <p:grpSpPr>
          <a:xfrm>
            <a:off x="5287492" y="745305"/>
            <a:ext cx="3916231" cy="2754645"/>
            <a:chOff x="730535" y="2566164"/>
            <a:chExt cx="3916231" cy="2754645"/>
          </a:xfrm>
        </p:grpSpPr>
        <p:pic>
          <p:nvPicPr>
            <p:cNvPr id="12" name="図 11" descr="建物, 屋内, 窓, ガラス が含まれている画像&#10;&#10;自動的に生成された説明">
              <a:extLst>
                <a:ext uri="{FF2B5EF4-FFF2-40B4-BE49-F238E27FC236}">
                  <a16:creationId xmlns:a16="http://schemas.microsoft.com/office/drawing/2014/main" id="{1CE2FBB7-8F1A-1357-8E6F-13601409968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5" r="-270"/>
            <a:stretch/>
          </p:blipFill>
          <p:spPr>
            <a:xfrm>
              <a:off x="2268933" y="3026402"/>
              <a:ext cx="2178940" cy="2061045"/>
            </a:xfrm>
            <a:prstGeom prst="rect">
              <a:avLst/>
            </a:prstGeom>
          </p:spPr>
        </p:pic>
        <p:pic>
          <p:nvPicPr>
            <p:cNvPr id="14" name="図 13" descr="図形&#10;&#10;低い精度で自動的に生成された説明">
              <a:extLst>
                <a:ext uri="{FF2B5EF4-FFF2-40B4-BE49-F238E27FC236}">
                  <a16:creationId xmlns:a16="http://schemas.microsoft.com/office/drawing/2014/main" id="{C0F8F15E-9567-8B0A-42F7-9DCA236BBBA4}"/>
                </a:ext>
              </a:extLst>
            </p:cNvPr>
            <p:cNvPicPr>
              <a:picLocks noChangeAspect="1"/>
            </p:cNvPicPr>
            <p:nvPr/>
          </p:nvPicPr>
          <p:blipFill>
            <a:blip r:embed="rId8">
              <a:duotone>
                <a:schemeClr val="accent4">
                  <a:shade val="45000"/>
                  <a:satMod val="135000"/>
                </a:schemeClr>
                <a:prstClr val="white"/>
              </a:duotone>
            </a:blip>
            <a:stretch>
              <a:fillRect/>
            </a:stretch>
          </p:blipFill>
          <p:spPr>
            <a:xfrm>
              <a:off x="809872" y="3913967"/>
              <a:ext cx="1406842" cy="1406842"/>
            </a:xfrm>
            <a:prstGeom prst="rect">
              <a:avLst/>
            </a:prstGeom>
          </p:spPr>
        </p:pic>
        <p:sp>
          <p:nvSpPr>
            <p:cNvPr id="15" name="正方形/長方形 14">
              <a:extLst>
                <a:ext uri="{FF2B5EF4-FFF2-40B4-BE49-F238E27FC236}">
                  <a16:creationId xmlns:a16="http://schemas.microsoft.com/office/drawing/2014/main" id="{4A44186A-BD19-8498-1E1A-40E810C3194A}"/>
                </a:ext>
              </a:extLst>
            </p:cNvPr>
            <p:cNvSpPr/>
            <p:nvPr/>
          </p:nvSpPr>
          <p:spPr>
            <a:xfrm>
              <a:off x="730535" y="2861768"/>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srgbClr val="FF6E26"/>
                    </a:solidFill>
                  </a:ln>
                  <a:solidFill>
                    <a:prstClr val="white"/>
                  </a:solidFill>
                  <a:effectLst/>
                  <a:uLnTx/>
                  <a:uFillTx/>
                  <a:latin typeface="DIN Alternate" panose="020B0500000000000000" pitchFamily="34" charset="0"/>
                  <a:ea typeface="Hiragino Sans W6" panose="020B0400000000000000" pitchFamily="34" charset="-128"/>
                  <a:cs typeface="+mn-cs"/>
                </a:rPr>
                <a:t>Office</a:t>
              </a:r>
            </a:p>
          </p:txBody>
        </p:sp>
        <p:sp>
          <p:nvSpPr>
            <p:cNvPr id="21" name="テキスト ボックス 20">
              <a:extLst>
                <a:ext uri="{FF2B5EF4-FFF2-40B4-BE49-F238E27FC236}">
                  <a16:creationId xmlns:a16="http://schemas.microsoft.com/office/drawing/2014/main" id="{86A27FAB-B5EE-2AAF-A959-645C8A9313E7}"/>
                </a:ext>
              </a:extLst>
            </p:cNvPr>
            <p:cNvSpPr txBox="1"/>
            <p:nvPr/>
          </p:nvSpPr>
          <p:spPr>
            <a:xfrm>
              <a:off x="822855" y="2566164"/>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オフィスビル内喫煙所</a:t>
              </a:r>
              <a:endParaRPr kumimoji="1" lang="ja-JP" altLang="en-US" sz="1800" b="1" i="0" u="none" strike="noStrike" kern="1200" cap="none" spc="600" normalizeH="0" baseline="0" noProof="0" dirty="0" err="1">
                <a:ln>
                  <a:noFill/>
                </a:ln>
                <a:solidFill>
                  <a:srgbClr val="575757"/>
                </a:solidFill>
                <a:effectLst/>
                <a:uLnTx/>
                <a:uFillTx/>
                <a:latin typeface="Hiragino Sans W6" panose="020B0400000000000000" pitchFamily="34" charset="-128"/>
                <a:ea typeface="Hiragino Sans W6" panose="020B0400000000000000" pitchFamily="34" charset="-128"/>
                <a:cs typeface="+mn-cs"/>
              </a:endParaRPr>
            </a:p>
          </p:txBody>
        </p:sp>
      </p:grpSp>
      <p:grpSp>
        <p:nvGrpSpPr>
          <p:cNvPr id="24" name="グループ化 23">
            <a:extLst>
              <a:ext uri="{FF2B5EF4-FFF2-40B4-BE49-F238E27FC236}">
                <a16:creationId xmlns:a16="http://schemas.microsoft.com/office/drawing/2014/main" id="{8E84751B-4264-DA7E-5BAD-73A48C18EB9B}"/>
              </a:ext>
            </a:extLst>
          </p:cNvPr>
          <p:cNvGrpSpPr/>
          <p:nvPr/>
        </p:nvGrpSpPr>
        <p:grpSpPr>
          <a:xfrm>
            <a:off x="5369740" y="3795163"/>
            <a:ext cx="3819677" cy="2572654"/>
            <a:chOff x="6466025" y="2514793"/>
            <a:chExt cx="3819677" cy="2572654"/>
          </a:xfrm>
        </p:grpSpPr>
        <p:pic>
          <p:nvPicPr>
            <p:cNvPr id="23" name="図 22" descr="建物の間の道&#10;&#10;中程度の精度で自動的に生成された説明">
              <a:extLst>
                <a:ext uri="{FF2B5EF4-FFF2-40B4-BE49-F238E27FC236}">
                  <a16:creationId xmlns:a16="http://schemas.microsoft.com/office/drawing/2014/main" id="{D9978029-4020-B5BE-6D6A-155FFEB55B6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8669" b="19237"/>
            <a:stretch/>
          </p:blipFill>
          <p:spPr>
            <a:xfrm>
              <a:off x="7939331" y="3026402"/>
              <a:ext cx="2214144" cy="2061045"/>
            </a:xfrm>
            <a:prstGeom prst="rect">
              <a:avLst/>
            </a:prstGeom>
          </p:spPr>
        </p:pic>
        <p:sp>
          <p:nvSpPr>
            <p:cNvPr id="22" name="テキスト ボックス 21">
              <a:extLst>
                <a:ext uri="{FF2B5EF4-FFF2-40B4-BE49-F238E27FC236}">
                  <a16:creationId xmlns:a16="http://schemas.microsoft.com/office/drawing/2014/main" id="{1AB57DD6-DB10-C829-E41F-C62AC98C5C25}"/>
                </a:ext>
              </a:extLst>
            </p:cNvPr>
            <p:cNvSpPr txBox="1"/>
            <p:nvPr/>
          </p:nvSpPr>
          <p:spPr>
            <a:xfrm>
              <a:off x="6466025" y="2514793"/>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都心</a:t>
              </a:r>
              <a:r>
                <a:rPr kumimoji="1" lang="en-US" altLang="ja-JP" sz="1800" b="1" i="0" u="none" strike="noStrike" kern="1200" cap="none" spc="600" normalizeH="0" baseline="0" noProof="0" dirty="0">
                  <a:ln>
                    <a:noFill/>
                  </a:ln>
                  <a:solidFill>
                    <a:srgbClr val="575757"/>
                  </a:solidFill>
                  <a:effectLst/>
                  <a:uLnTx/>
                  <a:uFillTx/>
                  <a:latin typeface="Hiragino Sans W6" panose="020B0400000000000000" pitchFamily="34" charset="-128"/>
                  <a:ea typeface="Hiragino Sans W6" panose="020B0400000000000000" pitchFamily="34" charset="-128"/>
                  <a:cs typeface="+mn-cs"/>
                </a:rPr>
                <a:t>/</a:t>
              </a: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1" lang="en-US" altLang="ja-JP" sz="1800" b="1" i="0" u="none" strike="noStrike" kern="1200" cap="none" spc="600" normalizeH="0" baseline="0" noProof="0" dirty="0">
                <a:ln>
                  <a:noFill/>
                </a:ln>
                <a:solidFill>
                  <a:srgbClr val="575757"/>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575757"/>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sp>
        <p:nvSpPr>
          <p:cNvPr id="27" name="左大かっこ 26">
            <a:extLst>
              <a:ext uri="{FF2B5EF4-FFF2-40B4-BE49-F238E27FC236}">
                <a16:creationId xmlns:a16="http://schemas.microsoft.com/office/drawing/2014/main" id="{B1003B36-786E-EDAF-142F-04217AE98506}"/>
              </a:ext>
            </a:extLst>
          </p:cNvPr>
          <p:cNvSpPr/>
          <p:nvPr/>
        </p:nvSpPr>
        <p:spPr>
          <a:xfrm>
            <a:off x="4952143" y="958592"/>
            <a:ext cx="136455" cy="3068878"/>
          </a:xfrm>
          <a:prstGeom prst="leftBracket">
            <a:avLst/>
          </a:prstGeom>
          <a:ln w="76200" cap="rnd">
            <a:solidFill>
              <a:srgbClr val="FE5519"/>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2" name="テキスト ボックス 1">
            <a:extLst>
              <a:ext uri="{FF2B5EF4-FFF2-40B4-BE49-F238E27FC236}">
                <a16:creationId xmlns:a16="http://schemas.microsoft.com/office/drawing/2014/main" id="{CA853482-6FE1-0D1D-751B-9B9F7A737AB2}"/>
              </a:ext>
            </a:extLst>
          </p:cNvPr>
          <p:cNvSpPr txBox="1"/>
          <p:nvPr/>
        </p:nvSpPr>
        <p:spPr>
          <a:xfrm>
            <a:off x="815251" y="763684"/>
            <a:ext cx="3296256" cy="400110"/>
          </a:xfrm>
          <a:prstGeom prst="rect">
            <a:avLst/>
          </a:prstGeom>
          <a:solidFill>
            <a:srgbClr val="FE5519"/>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6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放映施設</a:t>
            </a:r>
            <a:endParaRPr kumimoji="0" lang="ja-JP" altLang="en-US" sz="1200" b="1" i="0" u="none" strike="noStrike" kern="1200" cap="none" spc="6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grpSp>
        <p:nvGrpSpPr>
          <p:cNvPr id="7" name="グループ化 6">
            <a:extLst>
              <a:ext uri="{FF2B5EF4-FFF2-40B4-BE49-F238E27FC236}">
                <a16:creationId xmlns:a16="http://schemas.microsoft.com/office/drawing/2014/main" id="{45BE2E3D-1D60-D767-6F0E-3859E8AAFCB9}"/>
              </a:ext>
            </a:extLst>
          </p:cNvPr>
          <p:cNvGrpSpPr/>
          <p:nvPr/>
        </p:nvGrpSpPr>
        <p:grpSpPr>
          <a:xfrm>
            <a:off x="1648852" y="2493031"/>
            <a:ext cx="1629054" cy="1015663"/>
            <a:chOff x="2064429" y="2687939"/>
            <a:chExt cx="1629054" cy="1015663"/>
          </a:xfrm>
        </p:grpSpPr>
        <p:sp>
          <p:nvSpPr>
            <p:cNvPr id="3" name="テキスト ボックス 2">
              <a:extLst>
                <a:ext uri="{FF2B5EF4-FFF2-40B4-BE49-F238E27FC236}">
                  <a16:creationId xmlns:a16="http://schemas.microsoft.com/office/drawing/2014/main" id="{E58C1CAD-1F09-411F-DDFB-55B75DC548E4}"/>
                </a:ext>
              </a:extLst>
            </p:cNvPr>
            <p:cNvSpPr txBox="1"/>
            <p:nvPr/>
          </p:nvSpPr>
          <p:spPr>
            <a:xfrm>
              <a:off x="2064429" y="2687939"/>
              <a:ext cx="1623215" cy="101566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360</a:t>
              </a:r>
              <a:endParaRPr kumimoji="1" lang="en-US" altLang="ja-JP" sz="5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5" name="テキスト ボックス 4">
              <a:extLst>
                <a:ext uri="{FF2B5EF4-FFF2-40B4-BE49-F238E27FC236}">
                  <a16:creationId xmlns:a16="http://schemas.microsoft.com/office/drawing/2014/main" id="{2A2DEF22-0A8B-D573-B717-8B61FF448479}"/>
                </a:ext>
              </a:extLst>
            </p:cNvPr>
            <p:cNvSpPr txBox="1"/>
            <p:nvPr/>
          </p:nvSpPr>
          <p:spPr>
            <a:xfrm>
              <a:off x="3243548" y="2918494"/>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18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grpSp>
      <p:sp>
        <p:nvSpPr>
          <p:cNvPr id="16" name="テキスト ボックス 15">
            <a:extLst>
              <a:ext uri="{FF2B5EF4-FFF2-40B4-BE49-F238E27FC236}">
                <a16:creationId xmlns:a16="http://schemas.microsoft.com/office/drawing/2014/main" id="{E42EF6DB-C15C-AA9D-777A-2DB219B6DDA8}"/>
              </a:ext>
            </a:extLst>
          </p:cNvPr>
          <p:cNvSpPr txBox="1"/>
          <p:nvPr/>
        </p:nvSpPr>
        <p:spPr>
          <a:xfrm>
            <a:off x="5287492" y="6367817"/>
            <a:ext cx="3452116" cy="34889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575757"/>
                </a:solidFill>
                <a:effectLst/>
                <a:uLnTx/>
                <a:uFillTx/>
                <a:latin typeface="Trebuchet MS"/>
                <a:ea typeface="+mn-ea"/>
                <a:cs typeface="+mn-cs"/>
              </a:rPr>
              <a:t>※</a:t>
            </a:r>
            <a:r>
              <a:rPr kumimoji="1" lang="ja-JP" altLang="en-US" sz="1200" b="0" i="0" u="none" strike="noStrike" kern="1200" cap="none" spc="0" normalizeH="0" baseline="0" noProof="0">
                <a:ln>
                  <a:noFill/>
                </a:ln>
                <a:solidFill>
                  <a:srgbClr val="575757"/>
                </a:solidFill>
                <a:effectLst/>
                <a:uLnTx/>
                <a:uFillTx/>
                <a:latin typeface="Trebuchet MS"/>
                <a:ea typeface="+mn-ea"/>
                <a:cs typeface="+mn-cs"/>
              </a:rPr>
              <a:t>オフィスビル内にも設置</a:t>
            </a:r>
            <a:endParaRPr kumimoji="1" lang="ja-JP" altLang="en-US" sz="1200" b="0" i="0" u="none" strike="noStrike" kern="1200" cap="none" spc="0" normalizeH="0" baseline="0" noProof="0" dirty="0" err="1">
              <a:ln>
                <a:noFill/>
              </a:ln>
              <a:solidFill>
                <a:srgbClr val="575757"/>
              </a:solidFill>
              <a:effectLst/>
              <a:uLnTx/>
              <a:uFillTx/>
              <a:latin typeface="Trebuchet MS"/>
              <a:ea typeface="+mn-ea"/>
              <a:cs typeface="+mn-cs"/>
            </a:endParaRPr>
          </a:p>
        </p:txBody>
      </p:sp>
      <p:grpSp>
        <p:nvGrpSpPr>
          <p:cNvPr id="8" name="グループ化 7">
            <a:extLst>
              <a:ext uri="{FF2B5EF4-FFF2-40B4-BE49-F238E27FC236}">
                <a16:creationId xmlns:a16="http://schemas.microsoft.com/office/drawing/2014/main" id="{C49F433D-4B6E-9B37-C14C-443858E6545F}"/>
              </a:ext>
            </a:extLst>
          </p:cNvPr>
          <p:cNvGrpSpPr/>
          <p:nvPr/>
        </p:nvGrpSpPr>
        <p:grpSpPr>
          <a:xfrm>
            <a:off x="5190531" y="3795163"/>
            <a:ext cx="4110151" cy="3124845"/>
            <a:chOff x="5190531" y="3795163"/>
            <a:chExt cx="4110151" cy="3124845"/>
          </a:xfrm>
        </p:grpSpPr>
        <p:pic>
          <p:nvPicPr>
            <p:cNvPr id="9" name="図 8" descr="建物の間の道&#10;&#10;中程度の精度で自動的に生成された説明">
              <a:extLst>
                <a:ext uri="{FF2B5EF4-FFF2-40B4-BE49-F238E27FC236}">
                  <a16:creationId xmlns:a16="http://schemas.microsoft.com/office/drawing/2014/main" id="{EC72E472-064A-DFBB-4DF5-1F0146D98FE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8669" b="19237"/>
            <a:stretch/>
          </p:blipFill>
          <p:spPr>
            <a:xfrm>
              <a:off x="6843046" y="4306772"/>
              <a:ext cx="2214144" cy="2061045"/>
            </a:xfrm>
            <a:prstGeom prst="rect">
              <a:avLst/>
            </a:prstGeom>
          </p:spPr>
        </p:pic>
        <p:pic>
          <p:nvPicPr>
            <p:cNvPr id="10" name="図 9" descr="図形&#10;&#10;低い精度で自動的に生成された説明">
              <a:extLst>
                <a:ext uri="{FF2B5EF4-FFF2-40B4-BE49-F238E27FC236}">
                  <a16:creationId xmlns:a16="http://schemas.microsoft.com/office/drawing/2014/main" id="{0493040D-54EE-6BE5-8C10-5433CD36EC17}"/>
                </a:ext>
              </a:extLst>
            </p:cNvPr>
            <p:cNvPicPr>
              <a:picLocks noChangeAspect="1"/>
            </p:cNvPicPr>
            <p:nvPr/>
          </p:nvPicPr>
          <p:blipFill>
            <a:blip r:embed="rId10">
              <a:duotone>
                <a:srgbClr val="FFC000">
                  <a:shade val="45000"/>
                  <a:satMod val="135000"/>
                </a:srgbClr>
                <a:prstClr val="white"/>
              </a:duotone>
            </a:blip>
            <a:stretch>
              <a:fillRect/>
            </a:stretch>
          </p:blipFill>
          <p:spPr>
            <a:xfrm>
              <a:off x="5190531" y="5032498"/>
              <a:ext cx="1887510" cy="1887510"/>
            </a:xfrm>
            <a:prstGeom prst="rect">
              <a:avLst/>
            </a:prstGeom>
          </p:spPr>
        </p:pic>
        <p:sp>
          <p:nvSpPr>
            <p:cNvPr id="11" name="正方形/長方形 10">
              <a:extLst>
                <a:ext uri="{FF2B5EF4-FFF2-40B4-BE49-F238E27FC236}">
                  <a16:creationId xmlns:a16="http://schemas.microsoft.com/office/drawing/2014/main" id="{634DA957-4E4F-BD80-4579-EE7D6B858CDA}"/>
                </a:ext>
              </a:extLst>
            </p:cNvPr>
            <p:cNvSpPr/>
            <p:nvPr/>
          </p:nvSpPr>
          <p:spPr>
            <a:xfrm>
              <a:off x="5384451" y="4169859"/>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5400" b="1" i="0" u="none" strike="noStrike" kern="1200" cap="none" spc="200" normalizeH="0" baseline="0" noProof="0" dirty="0">
                  <a:ln w="19050">
                    <a:solidFill>
                      <a:prstClr val="white"/>
                    </a:solidFill>
                  </a:ln>
                  <a:solidFill>
                    <a:srgbClr val="FE5519"/>
                  </a:solidFill>
                  <a:effectLst/>
                  <a:uLnTx/>
                  <a:uFillTx/>
                  <a:latin typeface="DIN Alternate" panose="020B0500000000000000" pitchFamily="34" charset="0"/>
                  <a:ea typeface="Hiragino Sans W6" panose="020B0400000000000000" pitchFamily="34" charset="-128"/>
                  <a:cs typeface="+mn-cs"/>
                </a:rPr>
                <a:t>Store</a:t>
              </a:r>
            </a:p>
          </p:txBody>
        </p:sp>
        <p:sp>
          <p:nvSpPr>
            <p:cNvPr id="13" name="テキスト ボックス 12">
              <a:extLst>
                <a:ext uri="{FF2B5EF4-FFF2-40B4-BE49-F238E27FC236}">
                  <a16:creationId xmlns:a16="http://schemas.microsoft.com/office/drawing/2014/main" id="{82E2E8D4-D7BC-667F-7A77-B44504772390}"/>
                </a:ext>
              </a:extLst>
            </p:cNvPr>
            <p:cNvSpPr txBox="1"/>
            <p:nvPr/>
          </p:nvSpPr>
          <p:spPr>
            <a:xfrm>
              <a:off x="5369740" y="3795163"/>
              <a:ext cx="3819677" cy="42657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1" lang="en-US" altLang="ja-JP" sz="1800" b="1" i="0" u="none" strike="noStrike" kern="120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1" lang="en-US" altLang="ja-JP" sz="1800" b="1" i="0" u="none" strike="noStrike" kern="120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pic>
        <p:nvPicPr>
          <p:cNvPr id="17" name="図 16" descr="黒い背景に白い文字がある&#10;&#10;中程度の精度で自動的に生成された説明">
            <a:extLst>
              <a:ext uri="{FF2B5EF4-FFF2-40B4-BE49-F238E27FC236}">
                <a16:creationId xmlns:a16="http://schemas.microsoft.com/office/drawing/2014/main" id="{176707BB-7B18-DD44-164B-C7DEC8DC8D5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978086" y="3419839"/>
            <a:ext cx="3075395" cy="805466"/>
          </a:xfrm>
          <a:prstGeom prst="rect">
            <a:avLst/>
          </a:prstGeom>
        </p:spPr>
      </p:pic>
      <p:sp>
        <p:nvSpPr>
          <p:cNvPr id="20" name="円/楕円 19">
            <a:extLst>
              <a:ext uri="{FF2B5EF4-FFF2-40B4-BE49-F238E27FC236}">
                <a16:creationId xmlns:a16="http://schemas.microsoft.com/office/drawing/2014/main" id="{33ABDE81-CE5F-FC71-20CF-37D29741CCF7}"/>
              </a:ext>
            </a:extLst>
          </p:cNvPr>
          <p:cNvSpPr>
            <a:spLocks noChangeAspect="1"/>
          </p:cNvSpPr>
          <p:nvPr/>
        </p:nvSpPr>
        <p:spPr>
          <a:xfrm>
            <a:off x="9669047" y="4490764"/>
            <a:ext cx="1693471" cy="1693060"/>
          </a:xfrm>
          <a:prstGeom prst="ellipse">
            <a:avLst/>
          </a:prstGeom>
          <a:solidFill>
            <a:srgbClr val="FE5519"/>
          </a:solidFill>
          <a:ln>
            <a:solidFill>
              <a:schemeClr val="accent4">
                <a:lumMod val="20000"/>
                <a:lumOff val="80000"/>
              </a:schemeClr>
            </a:solidFill>
          </a:ln>
          <a:effectLst>
            <a:reflection blurRad="6350" stA="35044" endPos="32628"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独占</a:t>
            </a:r>
            <a:endParaRPr kumimoji="1" lang="en-US" altLang="ja-JP" sz="2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保有空間</a:t>
            </a:r>
          </a:p>
        </p:txBody>
      </p:sp>
      <p:pic>
        <p:nvPicPr>
          <p:cNvPr id="25" name="図 24" descr="テキスト&#10;&#10;自動的に生成された説明">
            <a:extLst>
              <a:ext uri="{FF2B5EF4-FFF2-40B4-BE49-F238E27FC236}">
                <a16:creationId xmlns:a16="http://schemas.microsoft.com/office/drawing/2014/main" id="{D63ADCCA-2A38-96A9-D49B-8333732D0BC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11473" y="4838292"/>
            <a:ext cx="1208618" cy="383657"/>
          </a:xfrm>
          <a:prstGeom prst="rect">
            <a:avLst/>
          </a:prstGeom>
        </p:spPr>
      </p:pic>
    </p:spTree>
    <p:extLst>
      <p:ext uri="{BB962C8B-B14F-4D97-AF65-F5344CB8AC3E}">
        <p14:creationId xmlns:p14="http://schemas.microsoft.com/office/powerpoint/2010/main" val="1026475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3094AA1-48D4-CE07-E2A5-927E23AB4DCC}"/>
              </a:ext>
            </a:extLst>
          </p:cNvPr>
          <p:cNvSpPr/>
          <p:nvPr/>
        </p:nvSpPr>
        <p:spPr>
          <a:xfrm>
            <a:off x="7795867" y="6442414"/>
            <a:ext cx="4767092" cy="30392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　　　　　　　　</a:t>
            </a:r>
            <a:r>
              <a:rPr kumimoji="1" lang="en" altLang="ja-JP" sz="10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 January to March 2024 </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r>
              <a:rPr kumimoji="1" lang="en-US" altLang="ja-JP" sz="900" b="0" i="0" u="none" strike="noStrike" kern="1200" cap="none" spc="0" normalizeH="0" baseline="0" noProof="0" dirty="0">
                <a:ln>
                  <a:noFill/>
                </a:ln>
                <a:solidFill>
                  <a:prstClr val="white"/>
                </a:solidFill>
                <a:effectLst/>
                <a:uLnTx/>
                <a:uFillTx/>
                <a:latin typeface="DIN Alternate" panose="020B0500000000000000" pitchFamily="34" charset="0"/>
                <a:ea typeface="Hiragino Sans W3" panose="020B0400000000000000" pitchFamily="34" charset="-128"/>
                <a:cs typeface="+mn-cs"/>
              </a:rPr>
              <a:t>© News Technology Co., Ltd.</a:t>
            </a:r>
            <a:r>
              <a:rPr kumimoji="1" lang="ja-JP" altLang="en-US" sz="1000" b="0" i="0" u="none" strike="noStrike" kern="1200" cap="none" spc="0" normalizeH="0" baseline="0" noProof="0">
                <a:ln>
                  <a:noFill/>
                </a:ln>
                <a:solidFill>
                  <a:prstClr val="white"/>
                </a:solidFill>
                <a:effectLst/>
                <a:uLnTx/>
                <a:uFillTx/>
                <a:latin typeface="DIN Alternate" panose="020B0500000000000000" pitchFamily="34" charset="0"/>
                <a:ea typeface="Hiragino Sans W1" panose="020B0300000000000000" pitchFamily="34" charset="-128"/>
                <a:cs typeface="+mn-cs"/>
              </a:rPr>
              <a:t>│</a:t>
            </a:r>
            <a:endParaRPr kumimoji="1" lang="ja-JP" altLang="en-US" sz="900" b="0" i="0" u="none" strike="noStrike" kern="1200" cap="none" spc="0" normalizeH="0" baseline="0" noProof="0">
              <a:ln>
                <a:noFill/>
              </a:ln>
              <a:solidFill>
                <a:prstClr val="white"/>
              </a:solidFill>
              <a:effectLst/>
              <a:uLnTx/>
              <a:uFillTx/>
              <a:latin typeface="DIN Alternate" panose="020B0500000000000000" pitchFamily="34" charset="0"/>
              <a:ea typeface="Hiragino Sans W3" panose="020B0400000000000000" pitchFamily="34" charset="-128"/>
              <a:cs typeface="+mn-cs"/>
            </a:endParaRPr>
          </a:p>
        </p:txBody>
      </p:sp>
      <p:grpSp>
        <p:nvGrpSpPr>
          <p:cNvPr id="76" name="グループ化 75">
            <a:extLst>
              <a:ext uri="{FF2B5EF4-FFF2-40B4-BE49-F238E27FC236}">
                <a16:creationId xmlns:a16="http://schemas.microsoft.com/office/drawing/2014/main" id="{49149F76-9B92-714C-7355-5E21ECAF533D}"/>
              </a:ext>
            </a:extLst>
          </p:cNvPr>
          <p:cNvGrpSpPr/>
          <p:nvPr/>
        </p:nvGrpSpPr>
        <p:grpSpPr>
          <a:xfrm>
            <a:off x="511162" y="389064"/>
            <a:ext cx="6949770" cy="3500169"/>
            <a:chOff x="5103711" y="3419839"/>
            <a:chExt cx="6949770" cy="3500169"/>
          </a:xfrm>
        </p:grpSpPr>
        <p:grpSp>
          <p:nvGrpSpPr>
            <p:cNvPr id="66" name="グループ化 65">
              <a:extLst>
                <a:ext uri="{FF2B5EF4-FFF2-40B4-BE49-F238E27FC236}">
                  <a16:creationId xmlns:a16="http://schemas.microsoft.com/office/drawing/2014/main" id="{2E448F77-8938-7498-CA9C-713765DCD1FF}"/>
                </a:ext>
              </a:extLst>
            </p:cNvPr>
            <p:cNvGrpSpPr/>
            <p:nvPr/>
          </p:nvGrpSpPr>
          <p:grpSpPr>
            <a:xfrm>
              <a:off x="5103711" y="3702550"/>
              <a:ext cx="4196971" cy="3217458"/>
              <a:chOff x="5103711" y="3702550"/>
              <a:chExt cx="4196971" cy="3217458"/>
            </a:xfrm>
          </p:grpSpPr>
          <p:pic>
            <p:nvPicPr>
              <p:cNvPr id="68" name="図 67" descr="建物の間の道&#10;&#10;中程度の精度で自動的に生成された説明">
                <a:extLst>
                  <a:ext uri="{FF2B5EF4-FFF2-40B4-BE49-F238E27FC236}">
                    <a16:creationId xmlns:a16="http://schemas.microsoft.com/office/drawing/2014/main" id="{D1CE0E17-2A7A-0DD5-F66C-F547AE5834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8669" b="19237"/>
              <a:stretch/>
            </p:blipFill>
            <p:spPr>
              <a:xfrm>
                <a:off x="6843046" y="4306772"/>
                <a:ext cx="2214144" cy="2061045"/>
              </a:xfrm>
              <a:prstGeom prst="rect">
                <a:avLst/>
              </a:prstGeom>
            </p:spPr>
          </p:pic>
          <p:pic>
            <p:nvPicPr>
              <p:cNvPr id="69" name="図 68" descr="図形&#10;&#10;低い精度で自動的に生成された説明">
                <a:extLst>
                  <a:ext uri="{FF2B5EF4-FFF2-40B4-BE49-F238E27FC236}">
                    <a16:creationId xmlns:a16="http://schemas.microsoft.com/office/drawing/2014/main" id="{6CFA911E-AD6C-5E29-29E4-0C21295E34BE}"/>
                  </a:ext>
                </a:extLst>
              </p:cNvPr>
              <p:cNvPicPr>
                <a:picLocks noChangeAspect="1"/>
              </p:cNvPicPr>
              <p:nvPr/>
            </p:nvPicPr>
            <p:blipFill>
              <a:blip r:embed="rId4">
                <a:duotone>
                  <a:srgbClr val="FFC000">
                    <a:shade val="45000"/>
                    <a:satMod val="135000"/>
                  </a:srgbClr>
                  <a:prstClr val="white"/>
                </a:duotone>
              </a:blip>
              <a:stretch>
                <a:fillRect/>
              </a:stretch>
            </p:blipFill>
            <p:spPr>
              <a:xfrm>
                <a:off x="5190531" y="5032498"/>
                <a:ext cx="1887510" cy="1887510"/>
              </a:xfrm>
              <a:prstGeom prst="rect">
                <a:avLst/>
              </a:prstGeom>
            </p:spPr>
          </p:pic>
          <p:sp>
            <p:nvSpPr>
              <p:cNvPr id="70" name="正方形/長方形 69">
                <a:extLst>
                  <a:ext uri="{FF2B5EF4-FFF2-40B4-BE49-F238E27FC236}">
                    <a16:creationId xmlns:a16="http://schemas.microsoft.com/office/drawing/2014/main" id="{B062E85B-653F-2813-DF96-54536AC6EF10}"/>
                  </a:ext>
                </a:extLst>
              </p:cNvPr>
              <p:cNvSpPr/>
              <p:nvPr/>
            </p:nvSpPr>
            <p:spPr>
              <a:xfrm>
                <a:off x="5384451" y="4169859"/>
                <a:ext cx="3916231" cy="1167435"/>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0" lang="en-US" altLang="ja-JP" sz="5400" b="1" i="0" u="none" strike="noStrike" kern="0" cap="none" spc="200" normalizeH="0" baseline="0" noProof="0" dirty="0">
                    <a:ln w="19050">
                      <a:solidFill>
                        <a:prstClr val="white"/>
                      </a:solidFill>
                    </a:ln>
                    <a:solidFill>
                      <a:srgbClr val="FE5519"/>
                    </a:solidFill>
                    <a:effectLst/>
                    <a:uLnTx/>
                    <a:uFillTx/>
                    <a:latin typeface="DIN Alternate" panose="020B0500000000000000" pitchFamily="34" charset="0"/>
                    <a:ea typeface="Hiragino Sans W6" panose="020B0400000000000000" pitchFamily="34" charset="-128"/>
                    <a:cs typeface="+mn-cs"/>
                  </a:rPr>
                  <a:t>Store</a:t>
                </a:r>
              </a:p>
            </p:txBody>
          </p:sp>
          <p:sp>
            <p:nvSpPr>
              <p:cNvPr id="71" name="テキスト ボックス 70">
                <a:extLst>
                  <a:ext uri="{FF2B5EF4-FFF2-40B4-BE49-F238E27FC236}">
                    <a16:creationId xmlns:a16="http://schemas.microsoft.com/office/drawing/2014/main" id="{AA8BB6E4-F48C-EFBD-77E3-B1BDF40D2ECE}"/>
                  </a:ext>
                </a:extLst>
              </p:cNvPr>
              <p:cNvSpPr txBox="1"/>
              <p:nvPr/>
            </p:nvSpPr>
            <p:spPr>
              <a:xfrm>
                <a:off x="5103711" y="3702550"/>
                <a:ext cx="3819677" cy="42657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都心</a:t>
                </a:r>
                <a:r>
                  <a:rPr kumimoji="0" lang="en-US" altLang="ja-JP" sz="2000" b="1" i="0" u="none" strike="noStrike" kern="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駅前の好立地にある</a:t>
                </a:r>
                <a:endParaRPr kumimoji="0" lang="en-US" altLang="ja-JP" sz="2000" b="1" i="0" u="none" strike="noStrike" kern="0" cap="none" spc="60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600" normalizeH="0" baseline="0" noProof="0">
                    <a:ln>
                      <a:noFill/>
                    </a:ln>
                    <a:solidFill>
                      <a:srgbClr val="FE5519"/>
                    </a:solidFill>
                    <a:effectLst/>
                    <a:uLnTx/>
                    <a:uFillTx/>
                    <a:latin typeface="Hiragino Sans W6" panose="020B0400000000000000" pitchFamily="34" charset="-128"/>
                    <a:ea typeface="Hiragino Sans W6" panose="020B0400000000000000" pitchFamily="34" charset="-128"/>
                    <a:cs typeface="+mn-cs"/>
                  </a:rPr>
                  <a:t>店舗型公衆喫煙所</a:t>
                </a:r>
              </a:p>
            </p:txBody>
          </p:sp>
        </p:grpSp>
        <p:pic>
          <p:nvPicPr>
            <p:cNvPr id="72" name="図 71" descr="黒い背景に白い文字がある&#10;&#10;中程度の精度で自動的に生成された説明">
              <a:extLst>
                <a:ext uri="{FF2B5EF4-FFF2-40B4-BE49-F238E27FC236}">
                  <a16:creationId xmlns:a16="http://schemas.microsoft.com/office/drawing/2014/main" id="{B87D1B8D-BFA0-AF79-00B4-1B952E4E396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086" y="3419839"/>
              <a:ext cx="3075395" cy="805466"/>
            </a:xfrm>
            <a:prstGeom prst="rect">
              <a:avLst/>
            </a:prstGeom>
          </p:spPr>
        </p:pic>
        <p:sp>
          <p:nvSpPr>
            <p:cNvPr id="73" name="円/楕円 72">
              <a:extLst>
                <a:ext uri="{FF2B5EF4-FFF2-40B4-BE49-F238E27FC236}">
                  <a16:creationId xmlns:a16="http://schemas.microsoft.com/office/drawing/2014/main" id="{8C8D6B24-AC1F-962F-EC2E-A3BE394724BD}"/>
                </a:ext>
              </a:extLst>
            </p:cNvPr>
            <p:cNvSpPr>
              <a:spLocks noChangeAspect="1"/>
            </p:cNvSpPr>
            <p:nvPr/>
          </p:nvSpPr>
          <p:spPr>
            <a:xfrm>
              <a:off x="9669047" y="4490764"/>
              <a:ext cx="1693471" cy="1693060"/>
            </a:xfrm>
            <a:prstGeom prst="ellipse">
              <a:avLst/>
            </a:prstGeom>
            <a:solidFill>
              <a:srgbClr val="FE5519"/>
            </a:solidFill>
            <a:ln w="10795" cap="flat" cmpd="sng" algn="ctr">
              <a:solidFill>
                <a:srgbClr val="808080">
                  <a:lumMod val="20000"/>
                  <a:lumOff val="80000"/>
                </a:srgbClr>
              </a:solidFill>
              <a:prstDash val="solid"/>
            </a:ln>
            <a:effectLst>
              <a:reflection blurRad="6350" stA="35044" endPos="32628" dir="5400000" sy="-100000" algn="bl" rotWithShape="0"/>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0" cap="none" spc="0" normalizeH="0" baseline="0" noProof="0" dirty="0">
                <a:ln>
                  <a:noFill/>
                </a:ln>
                <a:solidFill>
                  <a:prstClr val="white"/>
                </a:solidFill>
                <a:effectLst/>
                <a:uLnTx/>
                <a:uFillTx/>
                <a:latin typeface="Trebuchet MS"/>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2000" b="1" i="0" u="none" strike="noStrike" kern="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独占</a:t>
              </a:r>
              <a:endParaRPr kumimoji="0" lang="en-US" altLang="ja-JP" sz="2000" b="1" i="0" u="none" strike="noStrike" kern="0" cap="none" spc="0"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保有空間</a:t>
              </a:r>
            </a:p>
          </p:txBody>
        </p:sp>
        <p:pic>
          <p:nvPicPr>
            <p:cNvPr id="74" name="図 73" descr="テキスト&#10;&#10;自動的に生成された説明">
              <a:extLst>
                <a:ext uri="{FF2B5EF4-FFF2-40B4-BE49-F238E27FC236}">
                  <a16:creationId xmlns:a16="http://schemas.microsoft.com/office/drawing/2014/main" id="{D5E2A908-27F8-0D15-F5E2-29F6ED3411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11473" y="4838292"/>
              <a:ext cx="1208618" cy="383657"/>
            </a:xfrm>
            <a:prstGeom prst="rect">
              <a:avLst/>
            </a:prstGeom>
          </p:spPr>
        </p:pic>
        <p:sp>
          <p:nvSpPr>
            <p:cNvPr id="75" name="テキスト ボックス 74">
              <a:extLst>
                <a:ext uri="{FF2B5EF4-FFF2-40B4-BE49-F238E27FC236}">
                  <a16:creationId xmlns:a16="http://schemas.microsoft.com/office/drawing/2014/main" id="{01CB317A-E6F3-8BE6-BD24-919A8B446802}"/>
                </a:ext>
              </a:extLst>
            </p:cNvPr>
            <p:cNvSpPr txBox="1"/>
            <p:nvPr/>
          </p:nvSpPr>
          <p:spPr>
            <a:xfrm>
              <a:off x="5287492" y="6367817"/>
              <a:ext cx="3452116" cy="348893"/>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rgbClr val="575757"/>
                  </a:solidFill>
                  <a:effectLst/>
                  <a:uLnTx/>
                  <a:uFillTx/>
                  <a:latin typeface="Trebuchet MS"/>
                  <a:ea typeface="游ゴシック" panose="020B0400000000000000" pitchFamily="34" charset="-128"/>
                  <a:cs typeface="+mn-cs"/>
                </a:rPr>
                <a:t>※</a:t>
              </a:r>
              <a:r>
                <a:rPr kumimoji="0" lang="ja-JP" altLang="en-US" sz="1200" b="0" i="0" u="none" strike="noStrike" kern="0" cap="none" spc="0" normalizeH="0" baseline="0" noProof="0">
                  <a:ln>
                    <a:noFill/>
                  </a:ln>
                  <a:solidFill>
                    <a:srgbClr val="575757"/>
                  </a:solidFill>
                  <a:effectLst/>
                  <a:uLnTx/>
                  <a:uFillTx/>
                  <a:latin typeface="Trebuchet MS"/>
                  <a:ea typeface="游ゴシック" panose="020B0400000000000000" pitchFamily="34" charset="-128"/>
                  <a:cs typeface="+mn-cs"/>
                </a:rPr>
                <a:t>オフィスビル内</a:t>
              </a:r>
              <a:r>
                <a:rPr kumimoji="0" lang="ja-JP" altLang="en-US" sz="1200" kern="0">
                  <a:solidFill>
                    <a:srgbClr val="575757"/>
                  </a:solidFill>
                  <a:latin typeface="Trebuchet MS"/>
                  <a:ea typeface="游ゴシック" panose="020B0400000000000000" pitchFamily="34" charset="-128"/>
                </a:rPr>
                <a:t>にも</a:t>
              </a:r>
              <a:r>
                <a:rPr kumimoji="0" lang="ja-JP" altLang="en-US" sz="1200" b="0" i="0" u="none" strike="noStrike" kern="0" cap="none" spc="0" normalizeH="0" baseline="0" noProof="0">
                  <a:ln>
                    <a:noFill/>
                  </a:ln>
                  <a:solidFill>
                    <a:srgbClr val="575757"/>
                  </a:solidFill>
                  <a:effectLst/>
                  <a:uLnTx/>
                  <a:uFillTx/>
                  <a:latin typeface="Trebuchet MS"/>
                  <a:ea typeface="游ゴシック" panose="020B0400000000000000" pitchFamily="34" charset="-128"/>
                  <a:cs typeface="+mn-cs"/>
                </a:rPr>
                <a:t>設置</a:t>
              </a:r>
              <a:endParaRPr kumimoji="0" lang="ja-JP" altLang="en-US" sz="1200" b="0" i="0" u="none" strike="noStrike" kern="0" cap="none" spc="0" normalizeH="0" baseline="0" noProof="0" dirty="0" err="1">
                <a:ln>
                  <a:noFill/>
                </a:ln>
                <a:solidFill>
                  <a:srgbClr val="575757"/>
                </a:solidFill>
                <a:effectLst/>
                <a:uLnTx/>
                <a:uFillTx/>
                <a:latin typeface="Trebuchet MS"/>
                <a:ea typeface="游ゴシック" panose="020B0400000000000000" pitchFamily="34" charset="-128"/>
                <a:cs typeface="+mn-cs"/>
              </a:endParaRPr>
            </a:p>
          </p:txBody>
        </p:sp>
      </p:grpSp>
      <p:grpSp>
        <p:nvGrpSpPr>
          <p:cNvPr id="87" name="グループ化 86">
            <a:extLst>
              <a:ext uri="{FF2B5EF4-FFF2-40B4-BE49-F238E27FC236}">
                <a16:creationId xmlns:a16="http://schemas.microsoft.com/office/drawing/2014/main" id="{4EB4F444-404D-94B6-E0F0-335A980506F9}"/>
              </a:ext>
            </a:extLst>
          </p:cNvPr>
          <p:cNvGrpSpPr>
            <a:grpSpLocks noChangeAspect="1"/>
          </p:cNvGrpSpPr>
          <p:nvPr/>
        </p:nvGrpSpPr>
        <p:grpSpPr>
          <a:xfrm>
            <a:off x="7138336" y="1693815"/>
            <a:ext cx="4455681" cy="1857423"/>
            <a:chOff x="7468348" y="1973052"/>
            <a:chExt cx="3682381" cy="1535060"/>
          </a:xfrm>
        </p:grpSpPr>
        <p:sp>
          <p:nvSpPr>
            <p:cNvPr id="77" name="テキスト ボックス 76">
              <a:extLst>
                <a:ext uri="{FF2B5EF4-FFF2-40B4-BE49-F238E27FC236}">
                  <a16:creationId xmlns:a16="http://schemas.microsoft.com/office/drawing/2014/main" id="{704FD231-6D04-775A-AD54-6ECA776C1B0B}"/>
                </a:ext>
              </a:extLst>
            </p:cNvPr>
            <p:cNvSpPr txBox="1"/>
            <p:nvPr/>
          </p:nvSpPr>
          <p:spPr>
            <a:xfrm>
              <a:off x="7468348" y="1973052"/>
              <a:ext cx="1305903" cy="99200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200" b="1" dirty="0">
                  <a:solidFill>
                    <a:srgbClr val="FE5519"/>
                  </a:solidFill>
                  <a:latin typeface="DIN Alternate" panose="020B0500000000000000" pitchFamily="34" charset="0"/>
                  <a:ea typeface="Hiragino Sans W6" panose="020B0400000000000000" pitchFamily="34" charset="-128"/>
                </a:rPr>
                <a:t>10</a:t>
              </a:r>
              <a:r>
                <a:rPr kumimoji="1" lang="en-US" altLang="ja-JP" sz="72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0</a:t>
              </a:r>
              <a:endPar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78" name="テキスト ボックス 77">
              <a:extLst>
                <a:ext uri="{FF2B5EF4-FFF2-40B4-BE49-F238E27FC236}">
                  <a16:creationId xmlns:a16="http://schemas.microsoft.com/office/drawing/2014/main" id="{3352C0FE-90E1-BC8E-9C27-E73C685F8ED5}"/>
                </a:ext>
              </a:extLst>
            </p:cNvPr>
            <p:cNvSpPr txBox="1"/>
            <p:nvPr/>
          </p:nvSpPr>
          <p:spPr>
            <a:xfrm>
              <a:off x="8682512" y="2192292"/>
              <a:ext cx="449935" cy="75545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24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79" name="加算記号 78">
              <a:extLst>
                <a:ext uri="{FF2B5EF4-FFF2-40B4-BE49-F238E27FC236}">
                  <a16:creationId xmlns:a16="http://schemas.microsoft.com/office/drawing/2014/main" id="{24D55F19-284B-00EC-B67B-F7C3D816C010}"/>
                </a:ext>
              </a:extLst>
            </p:cNvPr>
            <p:cNvSpPr>
              <a:spLocks noChangeAspect="1"/>
            </p:cNvSpPr>
            <p:nvPr/>
          </p:nvSpPr>
          <p:spPr>
            <a:xfrm rot="2647515">
              <a:off x="9171732" y="2203176"/>
              <a:ext cx="554211" cy="554211"/>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FFFF"/>
                </a:solidFill>
                <a:effectLst/>
                <a:uLnTx/>
                <a:uFillTx/>
                <a:latin typeface="Hiragino Sans W5" panose="020B0400000000000000" pitchFamily="34" charset="-128"/>
                <a:ea typeface="Hiragino Sans W5" panose="020B0400000000000000" pitchFamily="34" charset="-128"/>
                <a:cs typeface="+mn-cs"/>
              </a:endParaRPr>
            </a:p>
          </p:txBody>
        </p:sp>
        <p:sp>
          <p:nvSpPr>
            <p:cNvPr id="83" name="テキスト ボックス 82">
              <a:extLst>
                <a:ext uri="{FF2B5EF4-FFF2-40B4-BE49-F238E27FC236}">
                  <a16:creationId xmlns:a16="http://schemas.microsoft.com/office/drawing/2014/main" id="{49FF8B17-64F3-121B-74CC-5371EE3C1BF7}"/>
                </a:ext>
              </a:extLst>
            </p:cNvPr>
            <p:cNvSpPr txBox="1"/>
            <p:nvPr/>
          </p:nvSpPr>
          <p:spPr>
            <a:xfrm>
              <a:off x="7795865" y="3298264"/>
              <a:ext cx="3354864" cy="20984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※2025</a:t>
              </a:r>
              <a:r>
                <a:rPr kumimoji="1" lang="ja-JP" altLang="en-US" sz="1050" b="0" i="0" u="none" strike="noStrike" kern="1200" cap="none" spc="0" normalizeH="0" baseline="0" noProof="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年</a:t>
              </a:r>
              <a:r>
                <a:rPr kumimoji="1" lang="en-US" altLang="ja-JP" sz="1050" b="0" i="0" u="none" strike="noStrike" kern="1200" cap="none" spc="0" normalizeH="0" baseline="0" noProof="0" dirty="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2</a:t>
              </a:r>
              <a:r>
                <a:rPr kumimoji="1" lang="ja-JP" altLang="en-US" sz="1050" b="0" i="0" u="none" strike="noStrike" kern="1200" cap="none" spc="0" normalizeH="0" baseline="0" noProof="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rPr>
                <a:t>月時点、月間のべリーチ数、施設によって変動あり</a:t>
              </a:r>
              <a:endParaRPr kumimoji="1" lang="en-US" altLang="ja-JP" sz="1050" b="0" i="0" u="none" strike="noStrike" kern="1200" cap="none" spc="0" normalizeH="0" baseline="0" noProof="0" dirty="0">
                <a:ln>
                  <a:noFill/>
                </a:ln>
                <a:solidFill>
                  <a:prstClr val="black">
                    <a:lumMod val="85000"/>
                    <a:lumOff val="15000"/>
                  </a:prstClr>
                </a:solidFill>
                <a:effectLst/>
                <a:uLnTx/>
                <a:uFillTx/>
                <a:latin typeface="Hiragino Sans W3" panose="020B0400000000000000" pitchFamily="34" charset="-128"/>
                <a:ea typeface="Hiragino Sans W3" panose="020B0400000000000000" pitchFamily="34" charset="-128"/>
                <a:cs typeface="+mn-cs"/>
              </a:endParaRPr>
            </a:p>
          </p:txBody>
        </p:sp>
      </p:grpSp>
      <p:cxnSp>
        <p:nvCxnSpPr>
          <p:cNvPr id="88" name="直線コネクタ 87">
            <a:extLst>
              <a:ext uri="{FF2B5EF4-FFF2-40B4-BE49-F238E27FC236}">
                <a16:creationId xmlns:a16="http://schemas.microsoft.com/office/drawing/2014/main" id="{496D4A85-57B0-044D-C5C9-D2E0AE9F8F39}"/>
              </a:ext>
            </a:extLst>
          </p:cNvPr>
          <p:cNvCxnSpPr>
            <a:cxnSpLocks/>
          </p:cNvCxnSpPr>
          <p:nvPr/>
        </p:nvCxnSpPr>
        <p:spPr>
          <a:xfrm>
            <a:off x="7534633" y="2869515"/>
            <a:ext cx="3881786"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grpSp>
        <p:nvGrpSpPr>
          <p:cNvPr id="3" name="グループ化 2">
            <a:extLst>
              <a:ext uri="{FF2B5EF4-FFF2-40B4-BE49-F238E27FC236}">
                <a16:creationId xmlns:a16="http://schemas.microsoft.com/office/drawing/2014/main" id="{255634DE-325A-AFA3-CC4D-477E161B8781}"/>
              </a:ext>
            </a:extLst>
          </p:cNvPr>
          <p:cNvGrpSpPr/>
          <p:nvPr/>
        </p:nvGrpSpPr>
        <p:grpSpPr>
          <a:xfrm>
            <a:off x="1725971" y="4062626"/>
            <a:ext cx="8282885" cy="1484646"/>
            <a:chOff x="1725971" y="4062626"/>
            <a:chExt cx="8282885" cy="1484646"/>
          </a:xfrm>
        </p:grpSpPr>
        <p:sp>
          <p:nvSpPr>
            <p:cNvPr id="91" name="正方形/長方形 90">
              <a:extLst>
                <a:ext uri="{FF2B5EF4-FFF2-40B4-BE49-F238E27FC236}">
                  <a16:creationId xmlns:a16="http://schemas.microsoft.com/office/drawing/2014/main" id="{DC4A5B13-B2F1-40CA-DB31-3FEEC6CDECE4}"/>
                </a:ext>
              </a:extLst>
            </p:cNvPr>
            <p:cNvSpPr/>
            <p:nvPr/>
          </p:nvSpPr>
          <p:spPr>
            <a:xfrm>
              <a:off x="1725971" y="490915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タッチ</a:t>
              </a:r>
              <a:r>
                <a:rPr kumimoji="1" lang="en-US" altLang="ja-JP"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&amp;</a:t>
              </a: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トライ</a:t>
              </a:r>
              <a:endParaRPr kumimoji="1" lang="ja-JP" altLang="en-US"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92" name="正方形/長方形 91">
              <a:extLst>
                <a:ext uri="{FF2B5EF4-FFF2-40B4-BE49-F238E27FC236}">
                  <a16:creationId xmlns:a16="http://schemas.microsoft.com/office/drawing/2014/main" id="{4ECE7D4E-D58A-F786-77B3-4C6A089512B9}"/>
                </a:ext>
              </a:extLst>
            </p:cNvPr>
            <p:cNvSpPr/>
            <p:nvPr/>
          </p:nvSpPr>
          <p:spPr>
            <a:xfrm>
              <a:off x="6415903" y="406262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サンプリング</a:t>
              </a:r>
              <a:endParaRPr kumimoji="1" lang="ja-JP" altLang="en-US"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93" name="正方形/長方形 92">
              <a:extLst>
                <a:ext uri="{FF2B5EF4-FFF2-40B4-BE49-F238E27FC236}">
                  <a16:creationId xmlns:a16="http://schemas.microsoft.com/office/drawing/2014/main" id="{60E4F5CD-CAF4-F8F2-6462-7BFF16688DC5}"/>
                </a:ext>
              </a:extLst>
            </p:cNvPr>
            <p:cNvSpPr/>
            <p:nvPr/>
          </p:nvSpPr>
          <p:spPr>
            <a:xfrm>
              <a:off x="1725971" y="4062626"/>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rPr>
                <a:t>ポスター掲出</a:t>
              </a:r>
              <a:endParaRPr kumimoji="1" lang="ja-JP" altLang="en-US" sz="1800" b="0"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94" name="正方形/長方形 93">
              <a:extLst>
                <a:ext uri="{FF2B5EF4-FFF2-40B4-BE49-F238E27FC236}">
                  <a16:creationId xmlns:a16="http://schemas.microsoft.com/office/drawing/2014/main" id="{F11224F6-5AEF-0E5E-B81D-F1C95D628C4D}"/>
                </a:ext>
              </a:extLst>
            </p:cNvPr>
            <p:cNvSpPr/>
            <p:nvPr/>
          </p:nvSpPr>
          <p:spPr>
            <a:xfrm>
              <a:off x="6415902" y="4918498"/>
              <a:ext cx="3592953" cy="628774"/>
            </a:xfrm>
            <a:prstGeom prst="rect">
              <a:avLst/>
            </a:prstGeom>
            <a:solidFill>
              <a:srgbClr val="FE5519"/>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セールス</a:t>
              </a:r>
              <a:endParaRPr kumimoji="1" lang="en-US" altLang="ja-JP"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プロモーション</a:t>
              </a:r>
              <a:endParaRPr kumimoji="1" lang="ja-JP" altLang="en-US"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grpSp>
      <p:sp>
        <p:nvSpPr>
          <p:cNvPr id="95" name="テキスト ボックス 94">
            <a:extLst>
              <a:ext uri="{FF2B5EF4-FFF2-40B4-BE49-F238E27FC236}">
                <a16:creationId xmlns:a16="http://schemas.microsoft.com/office/drawing/2014/main" id="{19041DCC-5BC9-856E-2AC6-7A5A7E01898D}"/>
              </a:ext>
            </a:extLst>
          </p:cNvPr>
          <p:cNvSpPr txBox="1"/>
          <p:nvPr/>
        </p:nvSpPr>
        <p:spPr>
          <a:xfrm>
            <a:off x="588670" y="6042304"/>
            <a:ext cx="10669127" cy="400110"/>
          </a:xfrm>
          <a:prstGeom prst="rect">
            <a:avLst/>
          </a:prstGeom>
          <a:noFill/>
          <a:effectLst/>
        </p:spPr>
        <p:txBody>
          <a:bodyPr wrap="square" rtlCol="0" anchor="ctr">
            <a:spAutoFit/>
          </a:bodyPr>
          <a:lstStyle/>
          <a:p>
            <a:pPr marL="0" marR="0" lvl="0" indent="0" algn="ctr" defTabSz="914400" rtl="0" eaLnBrk="1" fontAlgn="auto" latinLnBrk="0" hangingPunct="1">
              <a:lnSpc>
                <a:spcPct val="100000"/>
              </a:lnSpc>
              <a:spcBef>
                <a:spcPts val="140"/>
              </a:spcBef>
              <a:spcAft>
                <a:spcPts val="0"/>
              </a:spcAft>
              <a:buClrTx/>
              <a:buSzTx/>
              <a:buFontTx/>
              <a:buNone/>
              <a:tabLst/>
              <a:defRPr/>
            </a:pPr>
            <a:r>
              <a:rPr kumimoji="1" lang="en-US" altLang="ja-JP" sz="2000" b="1" i="0" u="none" strike="noStrike" kern="1200" cap="none" spc="600" normalizeH="0" baseline="0" noProof="0" dirty="0">
                <a:ln>
                  <a:noFill/>
                </a:ln>
                <a:solidFill>
                  <a:srgbClr val="FE5519"/>
                </a:solidFill>
                <a:effectLst/>
                <a:uLnTx/>
                <a:uFillTx/>
                <a:latin typeface="Hiragino Sans W8" panose="020B0400000000000000" pitchFamily="34" charset="-128"/>
                <a:ea typeface="Hiragino Sans W8" panose="020B0400000000000000" pitchFamily="34" charset="-128"/>
                <a:cs typeface="+mn-cs"/>
              </a:rPr>
              <a:t>BREAK</a:t>
            </a:r>
            <a:r>
              <a:rPr kumimoji="1" lang="ja-JP" altLang="en-US" sz="2000" b="1" i="0" u="none" strike="noStrike" kern="1200" cap="none" spc="600" normalizeH="0" baseline="0" noProof="0">
                <a:ln>
                  <a:noFill/>
                </a:ln>
                <a:solidFill>
                  <a:srgbClr val="FE5519"/>
                </a:solidFill>
                <a:effectLst/>
                <a:uLnTx/>
                <a:uFillTx/>
                <a:latin typeface="Hiragino Sans W8" panose="020B0400000000000000" pitchFamily="34" charset="-128"/>
                <a:ea typeface="Hiragino Sans W8" panose="020B0400000000000000" pitchFamily="34" charset="-128"/>
                <a:cs typeface="+mn-cs"/>
              </a:rPr>
              <a:t>広告視聴から商品体験まで一連の流れを喫煙所内で完結</a:t>
            </a:r>
            <a:endParaRPr kumimoji="1" lang="en-US" altLang="ja-JP" sz="3200" b="1" i="0" u="none" strike="noStrike" kern="1200" cap="none" spc="600" normalizeH="0" baseline="0" noProof="0" dirty="0">
              <a:ln>
                <a:noFill/>
              </a:ln>
              <a:solidFill>
                <a:srgbClr val="FE5519"/>
              </a:solidFill>
              <a:effectLst/>
              <a:uLnTx/>
              <a:uFillTx/>
              <a:latin typeface="Hiragino Sans W8" panose="020B0400000000000000" pitchFamily="34" charset="-128"/>
              <a:ea typeface="Hiragino Sans W8" panose="020B0400000000000000" pitchFamily="34" charset="-128"/>
              <a:cs typeface="+mn-cs"/>
            </a:endParaRPr>
          </a:p>
        </p:txBody>
      </p:sp>
      <p:sp>
        <p:nvSpPr>
          <p:cNvPr id="4" name="テキスト ボックス 3">
            <a:extLst>
              <a:ext uri="{FF2B5EF4-FFF2-40B4-BE49-F238E27FC236}">
                <a16:creationId xmlns:a16="http://schemas.microsoft.com/office/drawing/2014/main" id="{F4697575-BABF-026A-9DF8-A9378EC22B65}"/>
              </a:ext>
            </a:extLst>
          </p:cNvPr>
          <p:cNvSpPr txBox="1"/>
          <p:nvPr/>
        </p:nvSpPr>
        <p:spPr>
          <a:xfrm>
            <a:off x="10971042" y="1948837"/>
            <a:ext cx="449935" cy="70788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FE5519"/>
                </a:solidFill>
                <a:effectLst/>
                <a:uLnTx/>
                <a:uFillTx/>
                <a:latin typeface="Hiragino Sans W4" panose="020B0400000000000000" pitchFamily="34" charset="-128"/>
                <a:ea typeface="Hiragino Sans W4" panose="020B0400000000000000" pitchFamily="34" charset="-128"/>
                <a:cs typeface="+mn-cs"/>
              </a:rPr>
              <a:t>万人</a:t>
            </a:r>
            <a:endParaRPr kumimoji="1" lang="en-US" altLang="ja-JP" sz="2000" b="0" i="0" u="none" strike="noStrike" kern="1200" cap="none" spc="0" normalizeH="0" baseline="0" noProof="0" dirty="0">
              <a:ln>
                <a:noFill/>
              </a:ln>
              <a:solidFill>
                <a:srgbClr val="FE5519"/>
              </a:solidFill>
              <a:effectLst/>
              <a:uLnTx/>
              <a:uFillTx/>
              <a:latin typeface="Hiragino Sans W4" panose="020B0400000000000000" pitchFamily="34" charset="-128"/>
              <a:ea typeface="Hiragino Sans W4" panose="020B0400000000000000" pitchFamily="34" charset="-128"/>
              <a:cs typeface="+mn-cs"/>
            </a:endParaRPr>
          </a:p>
        </p:txBody>
      </p:sp>
      <p:sp>
        <p:nvSpPr>
          <p:cNvPr id="6" name="テキスト ボックス 5">
            <a:extLst>
              <a:ext uri="{FF2B5EF4-FFF2-40B4-BE49-F238E27FC236}">
                <a16:creationId xmlns:a16="http://schemas.microsoft.com/office/drawing/2014/main" id="{61C7BB2E-6A14-F71C-312D-EADB1429B38B}"/>
              </a:ext>
            </a:extLst>
          </p:cNvPr>
          <p:cNvSpPr txBox="1"/>
          <p:nvPr/>
        </p:nvSpPr>
        <p:spPr>
          <a:xfrm>
            <a:off x="9941503" y="1716035"/>
            <a:ext cx="124475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1</a:t>
            </a:r>
            <a:r>
              <a:rPr kumimoji="1" lang="en-US" altLang="ja-JP" sz="44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 </a:t>
            </a:r>
            <a:r>
              <a:rPr kumimoji="1" lang="en-US" altLang="ja-JP" sz="66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5</a:t>
            </a:r>
            <a:endParaRPr kumimoji="1" lang="en-US" altLang="ja-JP" sz="6000" b="1" i="0" u="none" strike="noStrike" kern="1200" cap="none" spc="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7" name="テキスト ボックス 6">
            <a:extLst>
              <a:ext uri="{FF2B5EF4-FFF2-40B4-BE49-F238E27FC236}">
                <a16:creationId xmlns:a16="http://schemas.microsoft.com/office/drawing/2014/main" id="{FB228664-73F6-C421-7AE6-BC11035AA5AA}"/>
              </a:ext>
            </a:extLst>
          </p:cNvPr>
          <p:cNvSpPr txBox="1"/>
          <p:nvPr/>
        </p:nvSpPr>
        <p:spPr>
          <a:xfrm>
            <a:off x="10202477" y="2069769"/>
            <a:ext cx="449935" cy="36933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E5519"/>
                </a:solidFill>
                <a:effectLst/>
                <a:uLnTx/>
                <a:uFillTx/>
                <a:latin typeface="Hiragino Sans W6" panose="020B0400000000000000" pitchFamily="34" charset="-128"/>
                <a:ea typeface="Hiragino Sans W6" panose="020B0400000000000000" pitchFamily="34" charset="-128"/>
                <a:cs typeface="+mn-cs"/>
              </a:rPr>
              <a:t>〜</a:t>
            </a:r>
          </a:p>
        </p:txBody>
      </p:sp>
    </p:spTree>
    <p:extLst>
      <p:ext uri="{BB962C8B-B14F-4D97-AF65-F5344CB8AC3E}">
        <p14:creationId xmlns:p14="http://schemas.microsoft.com/office/powerpoint/2010/main" val="3868140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図 31" descr="黒い背景に白い文字がある&#10;&#10;中程度の精度で自動的に生成された説明">
            <a:extLst>
              <a:ext uri="{FF2B5EF4-FFF2-40B4-BE49-F238E27FC236}">
                <a16:creationId xmlns:a16="http://schemas.microsoft.com/office/drawing/2014/main" id="{947A7861-FF56-DF85-E298-786B754EDB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pic>
        <p:nvPicPr>
          <p:cNvPr id="33" name="図 32" descr="黒い背景に白い文字がある&#10;&#10;中程度の精度で自動的に生成された説明">
            <a:extLst>
              <a:ext uri="{FF2B5EF4-FFF2-40B4-BE49-F238E27FC236}">
                <a16:creationId xmlns:a16="http://schemas.microsoft.com/office/drawing/2014/main" id="{A5AC1EAE-3750-24A3-C9BD-C3154E26D7B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35" name="テキスト ボックス 34">
            <a:extLst>
              <a:ext uri="{FF2B5EF4-FFF2-40B4-BE49-F238E27FC236}">
                <a16:creationId xmlns:a16="http://schemas.microsoft.com/office/drawing/2014/main" id="{7520B9ED-52F0-A4BF-2B35-55A0804DF75E}"/>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sp>
        <p:nvSpPr>
          <p:cNvPr id="63" name="テキスト ボックス 62">
            <a:extLst>
              <a:ext uri="{FF2B5EF4-FFF2-40B4-BE49-F238E27FC236}">
                <a16:creationId xmlns:a16="http://schemas.microsoft.com/office/drawing/2014/main" id="{D82CA8EF-D27C-F0D0-F80C-826B46A8024F}"/>
              </a:ext>
            </a:extLst>
          </p:cNvPr>
          <p:cNvSpPr txBox="1"/>
          <p:nvPr/>
        </p:nvSpPr>
        <p:spPr>
          <a:xfrm>
            <a:off x="2168940" y="211345"/>
            <a:ext cx="914400" cy="28620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r>
              <a:rPr lang="ja-JP" altLang="en-US" sz="2200" b="1" spc="300">
                <a:solidFill>
                  <a:srgbClr val="FF6E26"/>
                </a:solidFill>
                <a:latin typeface="Hiragino Sans W7" panose="020B0400000000000000" pitchFamily="34" charset="-128"/>
                <a:ea typeface="Hiragino Sans W7" panose="020B0400000000000000" pitchFamily="34" charset="-128"/>
              </a:rPr>
              <a:t>対象例</a:t>
            </a:r>
            <a:endParaRPr kumimoji="1" lang="en-US" altLang="ja-JP" sz="2200" b="1" spc="300" dirty="0">
              <a:solidFill>
                <a:srgbClr val="FF6E26"/>
              </a:solidFill>
              <a:latin typeface="Hiragino Sans W7" panose="020B0400000000000000" pitchFamily="34" charset="-128"/>
              <a:ea typeface="Hiragino Sans W7" panose="020B0400000000000000" pitchFamily="34" charset="-128"/>
            </a:endParaRPr>
          </a:p>
        </p:txBody>
      </p:sp>
      <p:cxnSp>
        <p:nvCxnSpPr>
          <p:cNvPr id="5" name="直線コネクタ 4">
            <a:extLst>
              <a:ext uri="{FF2B5EF4-FFF2-40B4-BE49-F238E27FC236}">
                <a16:creationId xmlns:a16="http://schemas.microsoft.com/office/drawing/2014/main" id="{5046E1E9-EDC4-03D0-94A1-B2A5618B1AB1}"/>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4DA4A1B1-DAF1-89D3-6E71-677A7AE5314B}"/>
              </a:ext>
            </a:extLst>
          </p:cNvPr>
          <p:cNvSpPr/>
          <p:nvPr/>
        </p:nvSpPr>
        <p:spPr>
          <a:xfrm>
            <a:off x="990600" y="1895701"/>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7" name="正方形/長方形 6">
            <a:extLst>
              <a:ext uri="{FF2B5EF4-FFF2-40B4-BE49-F238E27FC236}">
                <a16:creationId xmlns:a16="http://schemas.microsoft.com/office/drawing/2014/main" id="{D7A44280-7CE0-2A40-AD5A-1EC715C05E0E}"/>
              </a:ext>
            </a:extLst>
          </p:cNvPr>
          <p:cNvSpPr/>
          <p:nvPr/>
        </p:nvSpPr>
        <p:spPr>
          <a:xfrm>
            <a:off x="7979228" y="1895700"/>
            <a:ext cx="3222171" cy="391885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sp>
        <p:nvSpPr>
          <p:cNvPr id="8" name="正方形/長方形 7">
            <a:extLst>
              <a:ext uri="{FF2B5EF4-FFF2-40B4-BE49-F238E27FC236}">
                <a16:creationId xmlns:a16="http://schemas.microsoft.com/office/drawing/2014/main" id="{23DE1E88-AC70-69A6-15C3-9EF960B7D04B}"/>
              </a:ext>
            </a:extLst>
          </p:cNvPr>
          <p:cNvSpPr/>
          <p:nvPr/>
        </p:nvSpPr>
        <p:spPr>
          <a:xfrm>
            <a:off x="4484914" y="1895700"/>
            <a:ext cx="3222171" cy="3918859"/>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endParaRPr>
          </a:p>
        </p:txBody>
      </p:sp>
      <p:pic>
        <p:nvPicPr>
          <p:cNvPr id="10" name="図 9" descr="グラフィカル ユーザー インターフェイス&#10;&#10;自動的に生成された説明">
            <a:extLst>
              <a:ext uri="{FF2B5EF4-FFF2-40B4-BE49-F238E27FC236}">
                <a16:creationId xmlns:a16="http://schemas.microsoft.com/office/drawing/2014/main" id="{19B7D614-11B1-45D8-0C4B-A6F46D51CDEB}"/>
              </a:ext>
            </a:extLst>
          </p:cNvPr>
          <p:cNvPicPr>
            <a:picLocks noChangeAspect="1"/>
          </p:cNvPicPr>
          <p:nvPr/>
        </p:nvPicPr>
        <p:blipFill>
          <a:blip r:embed="rId7"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207329" y="3552885"/>
            <a:ext cx="2843570" cy="1700378"/>
          </a:xfrm>
          <a:prstGeom prst="rect">
            <a:avLst/>
          </a:prstGeom>
        </p:spPr>
      </p:pic>
      <p:sp>
        <p:nvSpPr>
          <p:cNvPr id="11" name="テキスト ボックス 10">
            <a:extLst>
              <a:ext uri="{FF2B5EF4-FFF2-40B4-BE49-F238E27FC236}">
                <a16:creationId xmlns:a16="http://schemas.microsoft.com/office/drawing/2014/main" id="{4F8C3C7F-DBA0-F60C-4A34-C7B66244B92B}"/>
              </a:ext>
            </a:extLst>
          </p:cNvPr>
          <p:cNvSpPr txBox="1"/>
          <p:nvPr/>
        </p:nvSpPr>
        <p:spPr>
          <a:xfrm>
            <a:off x="2144486"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a:solidFill>
                  <a:srgbClr val="FF6E26"/>
                </a:solidFill>
              </a:rPr>
              <a:t>男性向け化粧品</a:t>
            </a:r>
            <a:endParaRPr kumimoji="1" lang="en-US" altLang="ja-JP" dirty="0">
              <a:solidFill>
                <a:srgbClr val="FF6E26"/>
              </a:solidFill>
            </a:endParaRPr>
          </a:p>
          <a:p>
            <a:pPr algn="ctr"/>
            <a:r>
              <a:rPr lang="ja-JP" altLang="en-US">
                <a:solidFill>
                  <a:srgbClr val="FF6E26"/>
                </a:solidFill>
              </a:rPr>
              <a:t>消費財メーカー様</a:t>
            </a:r>
            <a:endParaRPr kumimoji="1" lang="ja-JP" altLang="en-US" dirty="0" err="1">
              <a:solidFill>
                <a:srgbClr val="FF6E26"/>
              </a:solidFill>
            </a:endParaRPr>
          </a:p>
        </p:txBody>
      </p:sp>
      <p:pic>
        <p:nvPicPr>
          <p:cNvPr id="13" name="図 12" descr="グラフィカル ユーザー インターフェイス&#10;&#10;自動的に生成された説明">
            <a:extLst>
              <a:ext uri="{FF2B5EF4-FFF2-40B4-BE49-F238E27FC236}">
                <a16:creationId xmlns:a16="http://schemas.microsoft.com/office/drawing/2014/main" id="{DAFA403E-FDED-6106-166F-FDD0B71992FB}"/>
              </a:ext>
            </a:extLst>
          </p:cNvPr>
          <p:cNvPicPr>
            <a:picLocks noChangeAspect="1"/>
          </p:cNvPicPr>
          <p:nvPr/>
        </p:nvPicPr>
        <p:blipFill rotWithShape="1">
          <a:blip r:embed="rId8" cstate="hqprint">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4943103" y="3760295"/>
            <a:ext cx="2632364" cy="1285558"/>
          </a:xfrm>
          <a:prstGeom prst="rect">
            <a:avLst/>
          </a:prstGeom>
        </p:spPr>
      </p:pic>
      <p:sp>
        <p:nvSpPr>
          <p:cNvPr id="14" name="テキスト ボックス 13">
            <a:extLst>
              <a:ext uri="{FF2B5EF4-FFF2-40B4-BE49-F238E27FC236}">
                <a16:creationId xmlns:a16="http://schemas.microsoft.com/office/drawing/2014/main" id="{2638805C-C71B-94F9-8CFD-2F792C4A4A38}"/>
              </a:ext>
            </a:extLst>
          </p:cNvPr>
          <p:cNvSpPr txBox="1"/>
          <p:nvPr/>
        </p:nvSpPr>
        <p:spPr>
          <a:xfrm>
            <a:off x="5638800"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ゲーム・アプリ・配信等の</a:t>
            </a:r>
            <a:endParaRPr lang="en-US" altLang="ja-JP" dirty="0">
              <a:solidFill>
                <a:srgbClr val="FF6E26"/>
              </a:solidFill>
            </a:endParaRPr>
          </a:p>
          <a:p>
            <a:pPr algn="ctr"/>
            <a:r>
              <a:rPr lang="en-US" altLang="ja-JP" dirty="0">
                <a:solidFill>
                  <a:srgbClr val="FF6E26"/>
                </a:solidFill>
              </a:rPr>
              <a:t>web</a:t>
            </a:r>
            <a:r>
              <a:rPr lang="ja-JP" altLang="en-US">
                <a:solidFill>
                  <a:srgbClr val="FF6E26"/>
                </a:solidFill>
              </a:rPr>
              <a:t>サービス全般企業様</a:t>
            </a:r>
            <a:endParaRPr kumimoji="1" lang="ja-JP" altLang="en-US" dirty="0" err="1">
              <a:solidFill>
                <a:srgbClr val="FF6E26"/>
              </a:solidFill>
            </a:endParaRPr>
          </a:p>
        </p:txBody>
      </p:sp>
      <p:sp>
        <p:nvSpPr>
          <p:cNvPr id="15" name="テキスト ボックス 14">
            <a:extLst>
              <a:ext uri="{FF2B5EF4-FFF2-40B4-BE49-F238E27FC236}">
                <a16:creationId xmlns:a16="http://schemas.microsoft.com/office/drawing/2014/main" id="{7252656B-2E30-A341-ECE1-C79387DB828D}"/>
              </a:ext>
            </a:extLst>
          </p:cNvPr>
          <p:cNvSpPr txBox="1"/>
          <p:nvPr/>
        </p:nvSpPr>
        <p:spPr>
          <a:xfrm>
            <a:off x="9133114" y="2249353"/>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a:solidFill>
                  <a:srgbClr val="FF6E26"/>
                </a:solidFill>
              </a:rPr>
              <a:t>ストア</a:t>
            </a:r>
            <a:r>
              <a:rPr kumimoji="1" lang="ja-JP" altLang="en-US">
                <a:solidFill>
                  <a:srgbClr val="FF6E26"/>
                </a:solidFill>
              </a:rPr>
              <a:t>・飲食店・ホテル等</a:t>
            </a:r>
            <a:endParaRPr kumimoji="1" lang="en-US" altLang="ja-JP" dirty="0">
              <a:solidFill>
                <a:srgbClr val="FF6E26"/>
              </a:solidFill>
            </a:endParaRPr>
          </a:p>
          <a:p>
            <a:pPr algn="ctr"/>
            <a:r>
              <a:rPr lang="ja-JP" altLang="en-US">
                <a:solidFill>
                  <a:srgbClr val="FF6E26"/>
                </a:solidFill>
              </a:rPr>
              <a:t>都内に店舗をお持ちの</a:t>
            </a:r>
            <a:r>
              <a:rPr kumimoji="1" lang="ja-JP" altLang="en-US">
                <a:solidFill>
                  <a:srgbClr val="FF6E26"/>
                </a:solidFill>
              </a:rPr>
              <a:t>企業様</a:t>
            </a:r>
            <a:endParaRPr kumimoji="1" lang="ja-JP" altLang="en-US" dirty="0" err="1">
              <a:solidFill>
                <a:srgbClr val="FF6E26"/>
              </a:solidFill>
            </a:endParaRPr>
          </a:p>
        </p:txBody>
      </p:sp>
      <p:pic>
        <p:nvPicPr>
          <p:cNvPr id="20" name="図 19" descr="図形&#10;&#10;低い精度で自動的に生成された説明">
            <a:extLst>
              <a:ext uri="{FF2B5EF4-FFF2-40B4-BE49-F238E27FC236}">
                <a16:creationId xmlns:a16="http://schemas.microsoft.com/office/drawing/2014/main" id="{CC953B39-EC45-CAFA-4B63-A66040D3EBC1}"/>
              </a:ext>
            </a:extLst>
          </p:cNvPr>
          <p:cNvPicPr>
            <a:picLocks noChangeAspect="1"/>
          </p:cNvPicPr>
          <p:nvPr/>
        </p:nvPicPr>
        <p:blipFill>
          <a:blip r:embed="rId9"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693472" y="3772757"/>
            <a:ext cx="1294016" cy="1294016"/>
          </a:xfrm>
          <a:prstGeom prst="rect">
            <a:avLst/>
          </a:prstGeom>
        </p:spPr>
      </p:pic>
      <p:sp>
        <p:nvSpPr>
          <p:cNvPr id="23" name="テキスト ボックス 22">
            <a:extLst>
              <a:ext uri="{FF2B5EF4-FFF2-40B4-BE49-F238E27FC236}">
                <a16:creationId xmlns:a16="http://schemas.microsoft.com/office/drawing/2014/main" id="{FCD8D83E-788D-0055-74F3-E1762F6621DC}"/>
              </a:ext>
            </a:extLst>
          </p:cNvPr>
          <p:cNvSpPr txBox="1"/>
          <p:nvPr/>
        </p:nvSpPr>
        <p:spPr>
          <a:xfrm>
            <a:off x="10559142" y="5547224"/>
            <a:ext cx="914400" cy="101232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ja-JP" sz="2400" dirty="0" err="1">
                <a:solidFill>
                  <a:srgbClr val="FD5418"/>
                </a:solidFill>
              </a:rPr>
              <a:t>etc</a:t>
            </a:r>
            <a:r>
              <a:rPr lang="en-US" altLang="ja-JP" sz="2400" dirty="0">
                <a:solidFill>
                  <a:srgbClr val="FD5418"/>
                </a:solidFill>
              </a:rPr>
              <a:t>…</a:t>
            </a:r>
            <a:endParaRPr kumimoji="1" lang="en-US" altLang="ja-JP" sz="2400" dirty="0">
              <a:solidFill>
                <a:srgbClr val="FD5418"/>
              </a:solidFill>
            </a:endParaRPr>
          </a:p>
        </p:txBody>
      </p:sp>
      <p:sp>
        <p:nvSpPr>
          <p:cNvPr id="24" name="テキスト ボックス 23">
            <a:extLst>
              <a:ext uri="{FF2B5EF4-FFF2-40B4-BE49-F238E27FC236}">
                <a16:creationId xmlns:a16="http://schemas.microsoft.com/office/drawing/2014/main" id="{40384A88-1073-DD8D-480D-7B990B532EBF}"/>
              </a:ext>
            </a:extLst>
          </p:cNvPr>
          <p:cNvSpPr txBox="1"/>
          <p:nvPr/>
        </p:nvSpPr>
        <p:spPr>
          <a:xfrm>
            <a:off x="5638799" y="738411"/>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1" lang="ja-JP" altLang="en-US" sz="2400" b="1" spc="300">
                <a:solidFill>
                  <a:srgbClr val="FF6E26"/>
                </a:solidFill>
                <a:latin typeface="Hiragino Sans W7" panose="020B0400000000000000" pitchFamily="34" charset="-128"/>
                <a:ea typeface="Hiragino Sans W7" panose="020B0400000000000000" pitchFamily="34" charset="-128"/>
              </a:rPr>
              <a:t>業界を問わず、</a:t>
            </a:r>
            <a:r>
              <a:rPr lang="ja-JP" altLang="en-US" sz="2400" b="1" spc="300">
                <a:solidFill>
                  <a:srgbClr val="FF6E26"/>
                </a:solidFill>
                <a:latin typeface="Hiragino Sans W7" panose="020B0400000000000000" pitchFamily="34" charset="-128"/>
                <a:ea typeface="Hiragino Sans W7" panose="020B0400000000000000" pitchFamily="34" charset="-128"/>
              </a:rPr>
              <a:t>多種多様な商品・サービスにご活用いただけます</a:t>
            </a:r>
            <a:endParaRPr kumimoji="1" lang="en-US" altLang="ja-JP" sz="2400" b="1" spc="300" dirty="0">
              <a:solidFill>
                <a:srgbClr val="FF6E26"/>
              </a:solidFill>
              <a:latin typeface="Hiragino Sans W7" panose="020B0400000000000000" pitchFamily="34" charset="-128"/>
              <a:ea typeface="Hiragino Sans W7" panose="020B0400000000000000" pitchFamily="34" charset="-128"/>
            </a:endParaRPr>
          </a:p>
        </p:txBody>
      </p:sp>
      <p:pic>
        <p:nvPicPr>
          <p:cNvPr id="28" name="図 27" descr="図形&#10;&#10;低い精度で自動的に生成された説明">
            <a:extLst>
              <a:ext uri="{FF2B5EF4-FFF2-40B4-BE49-F238E27FC236}">
                <a16:creationId xmlns:a16="http://schemas.microsoft.com/office/drawing/2014/main" id="{91BE744A-1371-2476-E3FC-D20DAB5E51DD}"/>
              </a:ext>
            </a:extLst>
          </p:cNvPr>
          <p:cNvPicPr>
            <a:picLocks noChangeAspect="1"/>
          </p:cNvPicPr>
          <p:nvPr/>
        </p:nvPicPr>
        <p:blipFill>
          <a:blip r:embed="rId10" cstate="hq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8114203" y="3621124"/>
            <a:ext cx="1610940" cy="1610940"/>
          </a:xfrm>
          <a:prstGeom prst="rect">
            <a:avLst/>
          </a:prstGeom>
        </p:spPr>
      </p:pic>
      <p:sp>
        <p:nvSpPr>
          <p:cNvPr id="3" name="スライド番号プレースホルダ 3">
            <a:extLst>
              <a:ext uri="{FF2B5EF4-FFF2-40B4-BE49-F238E27FC236}">
                <a16:creationId xmlns:a16="http://schemas.microsoft.com/office/drawing/2014/main" id="{8DE8D056-6864-34EB-97D8-E7844428875A}"/>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7</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13BDFB9-40BB-07D5-B016-547A48911362}"/>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7408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STORE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IMAGE</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 3">
            <a:extLst>
              <a:ext uri="{FF2B5EF4-FFF2-40B4-BE49-F238E27FC236}">
                <a16:creationId xmlns:a16="http://schemas.microsoft.com/office/drawing/2014/main" id="{81879067-2254-2963-6743-47DD48437FD0}"/>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スライド番号プレースホルダ 3">
            <a:extLst>
              <a:ext uri="{FF2B5EF4-FFF2-40B4-BE49-F238E27FC236}">
                <a16:creationId xmlns:a16="http://schemas.microsoft.com/office/drawing/2014/main" id="{71C5B720-7290-051E-FD53-0FB969B6F384}"/>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4ECE0FBF-0DC0-CC77-B9BF-8F7A71301868}"/>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chemeClr val="bg1"/>
                </a:solidFill>
                <a:latin typeface="DIN Alternate" panose="020B0500000000000000" pitchFamily="34" charset="0"/>
                <a:ea typeface="Hiragino Sans W1" panose="020B0300000000000000" pitchFamily="34" charset="-128"/>
              </a:rPr>
              <a:t>　　　　　　　　 </a:t>
            </a:r>
            <a:r>
              <a:rPr lang="es-419" altLang="ja-JP" sz="1000" dirty="0">
                <a:solidFill>
                  <a:schemeClr val="bg1"/>
                </a:solidFill>
                <a:latin typeface="DIN Alternate" panose="020B0500000000000000" pitchFamily="34" charset="0"/>
                <a:ea typeface="Hiragino Sans W1" panose="020B0300000000000000" pitchFamily="34" charset="-128"/>
              </a:rPr>
              <a:t>April to June 2025</a:t>
            </a:r>
            <a:r>
              <a:rPr lang="en" altLang="ja-JP" sz="1000" dirty="0">
                <a:solidFill>
                  <a:schemeClr val="bg1"/>
                </a:solidFill>
                <a:latin typeface="DIN Alternate" panose="020B0500000000000000" pitchFamily="34" charset="0"/>
                <a:ea typeface="Hiragino Sans W1" panose="020B0300000000000000" pitchFamily="34" charset="-128"/>
              </a:rPr>
              <a:t>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067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天井から吊るされた部屋&#10;&#10;低い精度で自動的に生成された説明">
            <a:extLst>
              <a:ext uri="{FF2B5EF4-FFF2-40B4-BE49-F238E27FC236}">
                <a16:creationId xmlns:a16="http://schemas.microsoft.com/office/drawing/2014/main" id="{D4BAE776-3DCB-BFFA-92A4-18021EC637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032" y="621189"/>
            <a:ext cx="7853274" cy="5238622"/>
          </a:xfrm>
          <a:prstGeom prst="rect">
            <a:avLst/>
          </a:prstGeom>
        </p:spPr>
      </p:pic>
      <p:graphicFrame>
        <p:nvGraphicFramePr>
          <p:cNvPr id="31" name="Object 30" hidden="1"/>
          <p:cNvGraphicFramePr>
            <a:graphicFrameLocks noChangeAspect="1"/>
          </p:cNvGraphicFramePr>
          <p:nvPr>
            <p:custDataLst>
              <p:tags r:id="rId1"/>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1" name="Object 30"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6" name="Title 6">
            <a:extLst>
              <a:ext uri="{FF2B5EF4-FFF2-40B4-BE49-F238E27FC236}">
                <a16:creationId xmlns:a16="http://schemas.microsoft.com/office/drawing/2014/main" id="{384EDAF9-3AC5-B74C-B1A9-646B6B57C370}"/>
              </a:ext>
            </a:extLst>
          </p:cNvPr>
          <p:cNvSpPr>
            <a:spLocks noGrp="1"/>
          </p:cNvSpPr>
          <p:nvPr>
            <p:ph type="title"/>
          </p:nvPr>
        </p:nvSpPr>
        <p:spPr>
          <a:xfrm>
            <a:off x="-679735" y="6061141"/>
            <a:ext cx="5738562" cy="332399"/>
          </a:xfrm>
        </p:spPr>
        <p:txBody>
          <a:bodyPr vert="horz" wrap="square" lIns="0" tIns="0" rIns="0" bIns="0" rtlCol="0" anchor="t" anchorCtr="0">
            <a:spAutoFit/>
          </a:bodyPr>
          <a:lstStyle/>
          <a:p>
            <a:pPr algn="r"/>
            <a:r>
              <a:rPr lang="ja-JP" altLang="en-US" b="1">
                <a:solidFill>
                  <a:schemeClr val="tx1"/>
                </a:solidFill>
              </a:rPr>
              <a:t>／</a:t>
            </a:r>
            <a:r>
              <a:rPr lang="en-US" altLang="ja-JP" b="1" dirty="0">
                <a:solidFill>
                  <a:schemeClr val="tx1"/>
                </a:solidFill>
              </a:rPr>
              <a:t> 2:50.76</a:t>
            </a:r>
            <a:endParaRPr lang="en-US" b="1" dirty="0">
              <a:solidFill>
                <a:schemeClr val="tx1"/>
              </a:solidFill>
            </a:endParaRPr>
          </a:p>
        </p:txBody>
      </p:sp>
      <p:pic>
        <p:nvPicPr>
          <p:cNvPr id="10" name="図 9">
            <a:extLst>
              <a:ext uri="{FF2B5EF4-FFF2-40B4-BE49-F238E27FC236}">
                <a16:creationId xmlns:a16="http://schemas.microsoft.com/office/drawing/2014/main" id="{E362A2F8-69FA-9E48-B06D-6D8F10EBCC8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321" y="6061140"/>
            <a:ext cx="2593980" cy="265649"/>
          </a:xfrm>
          <a:prstGeom prst="rect">
            <a:avLst/>
          </a:prstGeom>
        </p:spPr>
      </p:pic>
      <p:sp>
        <p:nvSpPr>
          <p:cNvPr id="8" name="テキスト ボックス 7">
            <a:extLst>
              <a:ext uri="{FF2B5EF4-FFF2-40B4-BE49-F238E27FC236}">
                <a16:creationId xmlns:a16="http://schemas.microsoft.com/office/drawing/2014/main" id="{F162E45F-45EA-A94A-8CE5-D41AE5E76832}"/>
              </a:ext>
            </a:extLst>
          </p:cNvPr>
          <p:cNvSpPr txBox="1"/>
          <p:nvPr/>
        </p:nvSpPr>
        <p:spPr>
          <a:xfrm>
            <a:off x="398032" y="5983650"/>
            <a:ext cx="11633627" cy="492443"/>
          </a:xfrm>
          <a:prstGeom prst="rect">
            <a:avLst/>
          </a:prstGeom>
          <a:noFill/>
        </p:spPr>
        <p:txBody>
          <a:bodyPr wrap="square" rtlCol="0">
            <a:spAutoFit/>
          </a:bodyPr>
          <a:lstStyle/>
          <a:p>
            <a:pPr algn="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利用者数：</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30,000</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人</a:t>
            </a:r>
            <a:r>
              <a:rPr kumimoji="1" lang="en-US" altLang="ja-JP" sz="1400" b="1" spc="300" dirty="0">
                <a:latin typeface="Hiragino Kaku Gothic Pro W6" panose="020B0300000000000000" pitchFamily="34" charset="-128"/>
                <a:ea typeface="Hiragino Kaku Gothic Pro W6" panose="020B0300000000000000" pitchFamily="34" charset="-128"/>
                <a:cs typeface="ヒラギノ角ゴ Pro W3"/>
              </a:rPr>
              <a:t>/</a:t>
            </a:r>
            <a:r>
              <a:rPr kumimoji="1" lang="ja-JP" altLang="en-US" sz="1400" b="1" spc="300">
                <a:latin typeface="Hiragino Kaku Gothic Pro W6" panose="020B0300000000000000" pitchFamily="34" charset="-128"/>
                <a:ea typeface="Hiragino Kaku Gothic Pro W6" panose="020B0300000000000000" pitchFamily="34" charset="-128"/>
                <a:cs typeface="ヒラギノ角ゴ Pro W3"/>
              </a:rPr>
              <a:t>月</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（平均</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1,000</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人</a:t>
            </a:r>
            <a:r>
              <a:rPr kumimoji="1"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a:t>
            </a:r>
            <a:r>
              <a:rPr kumimoji="1" lang="ja-JP" altLang="en-US" sz="1200" spc="30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rPr>
              <a:t>日）</a:t>
            </a:r>
            <a:endParaRPr lang="en-US" altLang="ja-JP" sz="1200" spc="300" dirty="0">
              <a:solidFill>
                <a:schemeClr val="tx1">
                  <a:lumMod val="75000"/>
                  <a:lumOff val="25000"/>
                </a:schemeClr>
              </a:solidFill>
              <a:latin typeface="Hiragino Kaku Gothic Pro W3" panose="020B0300000000000000" pitchFamily="34" charset="-128"/>
              <a:ea typeface="Hiragino Kaku Gothic Pro W3" panose="020B0300000000000000" pitchFamily="34" charset="-128"/>
              <a:cs typeface="ヒラギノ角ゴ Pro W3"/>
            </a:endParaRPr>
          </a:p>
          <a:p>
            <a:pPr algn="r"/>
            <a:r>
              <a:rPr kumimoji="1" lang="ja-JP" altLang="en-US" sz="1100" spc="30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東京都千代田区丸の内</a:t>
            </a:r>
            <a:r>
              <a:rPr kumimoji="1" lang="en-US" altLang="ja-JP" sz="1100" spc="300" dirty="0">
                <a:solidFill>
                  <a:schemeClr val="tx1">
                    <a:lumMod val="65000"/>
                    <a:lumOff val="35000"/>
                  </a:schemeClr>
                </a:solidFill>
                <a:latin typeface="Hiragino Kaku Gothic Pro W3" panose="020B0300000000000000" pitchFamily="34" charset="-128"/>
                <a:ea typeface="Hiragino Kaku Gothic Pro W3" panose="020B0300000000000000" pitchFamily="34" charset="-128"/>
                <a:cs typeface="ヒラギノ角ゴ Pro W3"/>
              </a:rPr>
              <a:t>3-7-15</a:t>
            </a:r>
          </a:p>
        </p:txBody>
      </p:sp>
      <p:pic>
        <p:nvPicPr>
          <p:cNvPr id="17" name="図 16" descr="建物, 電車, 跡, 橋 が含まれている画像&#10;&#10;自動的に生成された説明">
            <a:extLst>
              <a:ext uri="{FF2B5EF4-FFF2-40B4-BE49-F238E27FC236}">
                <a16:creationId xmlns:a16="http://schemas.microsoft.com/office/drawing/2014/main" id="{9B528389-F458-A7AA-B55C-2602C4A274B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80763" y="621189"/>
            <a:ext cx="3811237" cy="2542331"/>
          </a:xfrm>
          <a:prstGeom prst="rect">
            <a:avLst/>
          </a:prstGeom>
        </p:spPr>
      </p:pic>
      <p:pic>
        <p:nvPicPr>
          <p:cNvPr id="21" name="図 20" descr="屋内, 天井, テーブル, 大きい が含まれている画像&#10;&#10;自動的に生成された説明">
            <a:extLst>
              <a:ext uri="{FF2B5EF4-FFF2-40B4-BE49-F238E27FC236}">
                <a16:creationId xmlns:a16="http://schemas.microsoft.com/office/drawing/2014/main" id="{E35D221D-2A53-B1D3-9689-7CF2E9F8E29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80761" y="3058510"/>
            <a:ext cx="3830603" cy="2801300"/>
          </a:xfrm>
          <a:prstGeom prst="rect">
            <a:avLst/>
          </a:prstGeom>
        </p:spPr>
      </p:pic>
      <p:pic>
        <p:nvPicPr>
          <p:cNvPr id="3" name="図 2" descr="黒い背景に白い文字がある&#10;&#10;中程度の精度で自動的に生成された説明">
            <a:extLst>
              <a:ext uri="{FF2B5EF4-FFF2-40B4-BE49-F238E27FC236}">
                <a16:creationId xmlns:a16="http://schemas.microsoft.com/office/drawing/2014/main" id="{9412A362-7BB9-62E7-24C5-B47FD0D8040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46334" y="184744"/>
            <a:ext cx="940423" cy="339411"/>
          </a:xfrm>
          <a:prstGeom prst="rect">
            <a:avLst/>
          </a:prstGeom>
        </p:spPr>
      </p:pic>
      <p:sp>
        <p:nvSpPr>
          <p:cNvPr id="4" name="テキスト ボックス 3">
            <a:extLst>
              <a:ext uri="{FF2B5EF4-FFF2-40B4-BE49-F238E27FC236}">
                <a16:creationId xmlns:a16="http://schemas.microsoft.com/office/drawing/2014/main" id="{A184603C-0B93-DB19-4B12-B66FDA4A2CE9}"/>
              </a:ext>
            </a:extLst>
          </p:cNvPr>
          <p:cNvSpPr txBox="1"/>
          <p:nvPr/>
        </p:nvSpPr>
        <p:spPr>
          <a:xfrm>
            <a:off x="1140526" y="115384"/>
            <a:ext cx="1049020" cy="461665"/>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sz="1200" b="1" spc="300" dirty="0">
                <a:solidFill>
                  <a:srgbClr val="FF6E26"/>
                </a:solidFill>
                <a:latin typeface="DIN Alternate" panose="020B0500000000000000" pitchFamily="34" charset="0"/>
                <a:ea typeface="Hiragino Sans W6" panose="020B0400000000000000" pitchFamily="34" charset="-128"/>
              </a:rPr>
              <a:t>OPTION MENU</a:t>
            </a:r>
            <a:endParaRPr lang="ja-JP" altLang="en-US" sz="1200" b="1"/>
          </a:p>
        </p:txBody>
      </p:sp>
      <p:pic>
        <p:nvPicPr>
          <p:cNvPr id="2" name="図 1" descr="黒い背景に白い文字がある&#10;&#10;中程度の精度で自動的に生成された説明">
            <a:extLst>
              <a:ext uri="{FF2B5EF4-FFF2-40B4-BE49-F238E27FC236}">
                <a16:creationId xmlns:a16="http://schemas.microsoft.com/office/drawing/2014/main" id="{D3E4A8EF-EA90-269A-1029-5279884D339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192154" y="5954955"/>
            <a:ext cx="940423" cy="339411"/>
          </a:xfrm>
          <a:prstGeom prst="rect">
            <a:avLst/>
          </a:prstGeom>
        </p:spPr>
      </p:pic>
      <p:sp>
        <p:nvSpPr>
          <p:cNvPr id="5" name="テキスト ボックス 4">
            <a:extLst>
              <a:ext uri="{FF2B5EF4-FFF2-40B4-BE49-F238E27FC236}">
                <a16:creationId xmlns:a16="http://schemas.microsoft.com/office/drawing/2014/main" id="{5B46DF45-39BC-9604-F2C3-4D0AF011E2E7}"/>
              </a:ext>
            </a:extLst>
          </p:cNvPr>
          <p:cNvSpPr txBox="1"/>
          <p:nvPr/>
        </p:nvSpPr>
        <p:spPr>
          <a:xfrm>
            <a:off x="835614" y="169783"/>
            <a:ext cx="4391112" cy="369332"/>
          </a:xfrm>
          <a:prstGeom prst="rect">
            <a:avLst/>
          </a:prstGeom>
          <a:no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kumimoji="0" lang="ja-JP" altLang="en-US" b="1" spc="300">
                <a:solidFill>
                  <a:srgbClr val="FF6E26"/>
                </a:solidFill>
                <a:latin typeface="Hiragino Sans W5" panose="020B0400000000000000" pitchFamily="34" charset="-128"/>
                <a:ea typeface="Hiragino Sans W5" panose="020B0400000000000000" pitchFamily="34" charset="-128"/>
              </a:rPr>
              <a:t>店舗イメージ</a:t>
            </a:r>
            <a:endParaRPr kumimoji="0" lang="ja-JP" altLang="en-US" b="1" u="none" strike="noStrike" kern="1200" cap="none" spc="300" normalizeH="0" baseline="0" noProof="0">
              <a:ln>
                <a:noFill/>
              </a:ln>
              <a:solidFill>
                <a:srgbClr val="FF6E26"/>
              </a:solidFill>
              <a:effectLst/>
              <a:uLnTx/>
              <a:uFillTx/>
              <a:latin typeface="Hiragino Sans W5" panose="020B0400000000000000" pitchFamily="34" charset="-128"/>
              <a:ea typeface="Hiragino Sans W5" panose="020B0400000000000000" pitchFamily="34" charset="-128"/>
            </a:endParaRPr>
          </a:p>
        </p:txBody>
      </p:sp>
      <p:cxnSp>
        <p:nvCxnSpPr>
          <p:cNvPr id="7" name="直線コネクタ 6">
            <a:extLst>
              <a:ext uri="{FF2B5EF4-FFF2-40B4-BE49-F238E27FC236}">
                <a16:creationId xmlns:a16="http://schemas.microsoft.com/office/drawing/2014/main" id="{F1E9D8A1-577F-2ADA-9B5C-7DA841620E86}"/>
              </a:ext>
            </a:extLst>
          </p:cNvPr>
          <p:cNvCxnSpPr>
            <a:cxnSpLocks/>
          </p:cNvCxnSpPr>
          <p:nvPr/>
        </p:nvCxnSpPr>
        <p:spPr>
          <a:xfrm>
            <a:off x="2103120" y="184744"/>
            <a:ext cx="0" cy="339411"/>
          </a:xfrm>
          <a:prstGeom prst="line">
            <a:avLst/>
          </a:prstGeom>
          <a:ln w="9525" cap="rnd">
            <a:solidFill>
              <a:srgbClr val="FF6E26"/>
            </a:solidFill>
            <a:prstDash val="solid"/>
            <a:round/>
          </a:ln>
        </p:spPr>
        <p:style>
          <a:lnRef idx="1">
            <a:schemeClr val="accent1"/>
          </a:lnRef>
          <a:fillRef idx="0">
            <a:schemeClr val="accent1"/>
          </a:fillRef>
          <a:effectRef idx="0">
            <a:schemeClr val="accent1"/>
          </a:effectRef>
          <a:fontRef idx="minor">
            <a:schemeClr val="tx1"/>
          </a:fontRef>
        </p:style>
      </p:cxnSp>
      <p:sp>
        <p:nvSpPr>
          <p:cNvPr id="9" name="スライド番号プレースホルダ 3">
            <a:extLst>
              <a:ext uri="{FF2B5EF4-FFF2-40B4-BE49-F238E27FC236}">
                <a16:creationId xmlns:a16="http://schemas.microsoft.com/office/drawing/2014/main" id="{F7C03335-6454-4DF6-3AA8-C918D7118CBF}"/>
              </a:ext>
            </a:extLst>
          </p:cNvPr>
          <p:cNvSpPr txBox="1">
            <a:spLocks noGrp="1"/>
          </p:cNvSpPr>
          <p:nvPr/>
        </p:nvSpPr>
        <p:spPr bwMode="auto">
          <a:xfrm>
            <a:off x="11778982" y="6590038"/>
            <a:ext cx="391346" cy="216254"/>
          </a:xfrm>
          <a:prstGeom prst="rect">
            <a:avLst/>
          </a:prstGeom>
          <a:noFill/>
          <a:ln w="9525">
            <a:noFill/>
            <a:miter lim="800000"/>
            <a:headEnd/>
            <a:tailEnd/>
          </a:ln>
        </p:spPr>
        <p:txBody>
          <a:bodyPr anchor="ctr"/>
          <a:lstStyle/>
          <a:p>
            <a:pPr algn="r">
              <a:defRPr/>
            </a:pPr>
            <a:r>
              <a:rPr lang="en-US" altLang="ja-JP" sz="1100" dirty="0">
                <a:solidFill>
                  <a:srgbClr val="FF6E26"/>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F6E26"/>
                </a:solidFill>
                <a:latin typeface="DIN Alternate" panose="020B0500000000000000" pitchFamily="34" charset="0"/>
                <a:ea typeface="Hiragino Sans W1" panose="020B0300000000000000" pitchFamily="34" charset="-128"/>
              </a:rPr>
              <a:pPr algn="r">
                <a:defRPr/>
              </a:pPr>
              <a:t>9</a:t>
            </a:fld>
            <a:endParaRPr lang="en-US" altLang="ja-JP" sz="1100" dirty="0">
              <a:solidFill>
                <a:srgbClr val="FF6E26"/>
              </a:solidFill>
              <a:latin typeface="DIN Alternate" panose="020B0500000000000000" pitchFamily="34" charset="0"/>
              <a:ea typeface="Hiragino Sans W1" panose="020B0300000000000000" pitchFamily="34" charset="-128"/>
            </a:endParaRPr>
          </a:p>
        </p:txBody>
      </p:sp>
      <p:sp>
        <p:nvSpPr>
          <p:cNvPr id="12" name="正方形/長方形 11">
            <a:extLst>
              <a:ext uri="{FF2B5EF4-FFF2-40B4-BE49-F238E27FC236}">
                <a16:creationId xmlns:a16="http://schemas.microsoft.com/office/drawing/2014/main" id="{CB22DE59-1B2E-EE96-4992-62B93DB58585}"/>
              </a:ext>
            </a:extLst>
          </p:cNvPr>
          <p:cNvSpPr/>
          <p:nvPr/>
        </p:nvSpPr>
        <p:spPr>
          <a:xfrm>
            <a:off x="7867118" y="6525541"/>
            <a:ext cx="4767092" cy="303929"/>
          </a:xfrm>
          <a:prstGeom prst="rect">
            <a:avLst/>
          </a:prstGeom>
        </p:spPr>
        <p:txBody>
          <a:bodyPr wrap="square">
            <a:spAutoFit/>
          </a:bodyPr>
          <a:lstStyle/>
          <a:p>
            <a:pPr>
              <a:lnSpc>
                <a:spcPct val="150000"/>
              </a:lnSpc>
            </a:pPr>
            <a:r>
              <a:rPr lang="ja-JP" altLang="es-419" sz="1000">
                <a:solidFill>
                  <a:srgbClr val="FF6E26"/>
                </a:solidFill>
                <a:latin typeface="DIN Alternate" panose="020B0500000000000000" pitchFamily="34" charset="0"/>
                <a:ea typeface="Hiragino Sans W1" panose="020B0300000000000000" pitchFamily="34" charset="-128"/>
              </a:rPr>
              <a:t>　　　　　　　　 </a:t>
            </a:r>
            <a:r>
              <a:rPr lang="es-419" altLang="ja-JP" sz="1000" dirty="0">
                <a:solidFill>
                  <a:srgbClr val="FF6E26"/>
                </a:solidFill>
                <a:latin typeface="DIN Alternate" panose="020B0500000000000000" pitchFamily="34" charset="0"/>
                <a:ea typeface="Hiragino Sans W1" panose="020B0300000000000000" pitchFamily="34" charset="-128"/>
              </a:rPr>
              <a:t>April to June 2025</a:t>
            </a:r>
            <a:r>
              <a:rPr lang="en" altLang="ja-JP" sz="1000" dirty="0">
                <a:solidFill>
                  <a:srgbClr val="FF6E26"/>
                </a:solidFill>
                <a:latin typeface="DIN Alternate" panose="020B0500000000000000" pitchFamily="34" charset="0"/>
                <a:ea typeface="Hiragino Sans W1" panose="020B0300000000000000" pitchFamily="34" charset="-128"/>
              </a:rPr>
              <a:t> </a:t>
            </a:r>
            <a:r>
              <a:rPr lang="ja-JP" altLang="en-US" sz="1000">
                <a:solidFill>
                  <a:srgbClr val="FF6E26"/>
                </a:solidFill>
                <a:latin typeface="DIN Alternate" panose="020B0500000000000000" pitchFamily="34" charset="0"/>
                <a:ea typeface="Hiragino Sans W1" panose="020B0300000000000000" pitchFamily="34" charset="-128"/>
              </a:rPr>
              <a:t>│</a:t>
            </a:r>
            <a:r>
              <a:rPr lang="en-US" altLang="ja-JP" sz="900" dirty="0">
                <a:solidFill>
                  <a:srgbClr val="FF6E26"/>
                </a:solidFill>
                <a:latin typeface="DIN Alternate" panose="020B0500000000000000" pitchFamily="34" charset="0"/>
                <a:ea typeface="Hiragino Sans W3" panose="020B0400000000000000" pitchFamily="34" charset="-128"/>
              </a:rPr>
              <a:t>© News Technology Co., Ltd.</a:t>
            </a:r>
            <a:r>
              <a:rPr lang="ja-JP" altLang="en-US" sz="1000">
                <a:solidFill>
                  <a:srgbClr val="FF6E26"/>
                </a:solidFill>
                <a:latin typeface="DIN Alternate" panose="020B0500000000000000" pitchFamily="34" charset="0"/>
                <a:ea typeface="Hiragino Sans W1" panose="020B0300000000000000" pitchFamily="34" charset="-128"/>
              </a:rPr>
              <a:t>│</a:t>
            </a:r>
            <a:endParaRPr lang="ja-JP" altLang="en-US" sz="900">
              <a:solidFill>
                <a:srgbClr val="FF6E26"/>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93399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WsmiRWQSSEmZGdiBiG9Q"/>
</p:tagLst>
</file>

<file path=ppt/tags/tag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CG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CG_Grid_16x9.pptx" id="{6741F1D1-726F-4F5C-AF82-6A4B030D48FC}" vid="{32BB820F-5679-4F98-8B04-67B27827A899}"/>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20351</TotalTime>
  <Words>4180</Words>
  <Application>Microsoft Macintosh PowerPoint</Application>
  <PresentationFormat>ワイド画面</PresentationFormat>
  <Paragraphs>582</Paragraphs>
  <Slides>29</Slides>
  <Notes>12</Notes>
  <HiddenSlides>0</HiddenSlides>
  <MMClips>0</MMClips>
  <ScaleCrop>false</ScaleCrop>
  <HeadingPairs>
    <vt:vector size="8" baseType="variant">
      <vt:variant>
        <vt:lpstr>使用されているフォント</vt:lpstr>
      </vt:variant>
      <vt:variant>
        <vt:i4>16</vt:i4>
      </vt:variant>
      <vt:variant>
        <vt:lpstr>テーマ</vt:lpstr>
      </vt:variant>
      <vt:variant>
        <vt:i4>2</vt:i4>
      </vt:variant>
      <vt:variant>
        <vt:lpstr>埋め込まれた OLE サーバー</vt:lpstr>
      </vt:variant>
      <vt:variant>
        <vt:i4>1</vt:i4>
      </vt:variant>
      <vt:variant>
        <vt:lpstr>スライド タイトル</vt:lpstr>
      </vt:variant>
      <vt:variant>
        <vt:i4>29</vt:i4>
      </vt:variant>
    </vt:vector>
  </HeadingPairs>
  <TitlesOfParts>
    <vt:vector size="48" baseType="lpstr">
      <vt:lpstr>Hiragino Kaku Gothic Pro W3</vt:lpstr>
      <vt:lpstr>Hiragino Kaku Gothic Pro W6</vt:lpstr>
      <vt:lpstr>Hiragino Kaku Gothic ProN W3</vt:lpstr>
      <vt:lpstr>Hiragino Kaku Gothic ProN W6</vt:lpstr>
      <vt:lpstr>Hiragino Sans W3</vt:lpstr>
      <vt:lpstr>Hiragino Sans W4</vt:lpstr>
      <vt:lpstr>Hiragino Sans W5</vt:lpstr>
      <vt:lpstr>Hiragino Sans W6</vt:lpstr>
      <vt:lpstr>Hiragino Sans W7</vt:lpstr>
      <vt:lpstr>Hiragino Sans W8</vt:lpstr>
      <vt:lpstr>游ゴシック</vt:lpstr>
      <vt:lpstr>游ゴシック Light</vt:lpstr>
      <vt:lpstr>Arial</vt:lpstr>
      <vt:lpstr>Calibri</vt:lpstr>
      <vt:lpstr>DIN Alternate</vt:lpstr>
      <vt:lpstr>Trebuchet MS</vt:lpstr>
      <vt:lpstr>Office テーマ</vt:lpstr>
      <vt:lpstr>BCG Grid 16:9</vt:lpstr>
      <vt:lpstr>think-cell Slide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2:50.76</vt:lpstr>
      <vt:lpstr>／ HIBIYA</vt:lpstr>
      <vt:lpstr>／ SHIODOME</vt:lpstr>
      <vt:lpstr>／ IIDABASHI</vt:lpstr>
      <vt:lpstr>／ TORANOMON</vt:lpstr>
      <vt:lpstr>／ KAMIYACHO</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ラカヌ 株式会社</dc:creator>
  <cp:lastModifiedBy>湯川 健太</cp:lastModifiedBy>
  <cp:revision>133</cp:revision>
  <cp:lastPrinted>2024-04-09T09:53:51Z</cp:lastPrinted>
  <dcterms:created xsi:type="dcterms:W3CDTF">2021-02-17T06:04:19Z</dcterms:created>
  <dcterms:modified xsi:type="dcterms:W3CDTF">2025-02-12T05:32:01Z</dcterms:modified>
</cp:coreProperties>
</file>