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134807983" r:id="rId2"/>
    <p:sldId id="2134807978" r:id="rId3"/>
    <p:sldId id="2134807618" r:id="rId4"/>
    <p:sldId id="2134807965" r:id="rId5"/>
    <p:sldId id="2134807984" r:id="rId6"/>
    <p:sldId id="2134807985" r:id="rId7"/>
    <p:sldId id="2134807661" r:id="rId8"/>
    <p:sldId id="2134807969" r:id="rId9"/>
    <p:sldId id="2134807995" r:id="rId10"/>
    <p:sldId id="2134807621" r:id="rId11"/>
    <p:sldId id="2134807971" r:id="rId12"/>
    <p:sldId id="2134807996" r:id="rId13"/>
    <p:sldId id="517" r:id="rId14"/>
    <p:sldId id="3227" r:id="rId15"/>
    <p:sldId id="2134807681" r:id="rId16"/>
    <p:sldId id="2134807682" r:id="rId17"/>
    <p:sldId id="2134807683" r:id="rId18"/>
    <p:sldId id="3253" r:id="rId19"/>
    <p:sldId id="3314" r:id="rId20"/>
    <p:sldId id="2134807688" r:id="rId21"/>
    <p:sldId id="1479" r:id="rId22"/>
    <p:sldId id="2134807679" r:id="rId23"/>
    <p:sldId id="2134807624" r:id="rId24"/>
    <p:sldId id="2134807981" r:id="rId25"/>
    <p:sldId id="2134807982" r:id="rId26"/>
    <p:sldId id="1387" r:id="rId27"/>
    <p:sldId id="2134807986" r:id="rId28"/>
    <p:sldId id="2134807994" r:id="rId29"/>
    <p:sldId id="3237" r:id="rId30"/>
    <p:sldId id="2134807987" r:id="rId31"/>
    <p:sldId id="2134807988" r:id="rId32"/>
    <p:sldId id="2134807989" r:id="rId33"/>
    <p:sldId id="2134807990" r:id="rId34"/>
    <p:sldId id="2134807991" r:id="rId35"/>
    <p:sldId id="1409" r:id="rId36"/>
    <p:sldId id="2134807695" r:id="rId37"/>
    <p:sldId id="4296" r:id="rId38"/>
    <p:sldId id="1426" r:id="rId39"/>
    <p:sldId id="1427" r:id="rId40"/>
    <p:sldId id="1428" r:id="rId41"/>
    <p:sldId id="2134807626" r:id="rId42"/>
    <p:sldId id="2134807976" r:id="rId43"/>
    <p:sldId id="2134807977" r:id="rId44"/>
    <p:sldId id="4286" r:id="rId45"/>
    <p:sldId id="2134807992" r:id="rId46"/>
    <p:sldId id="2134807696" r:id="rId47"/>
    <p:sldId id="1458" r:id="rId48"/>
    <p:sldId id="1429" r:id="rId49"/>
    <p:sldId id="1430" r:id="rId50"/>
    <p:sldId id="2134807670" r:id="rId51"/>
    <p:sldId id="1481" r:id="rId52"/>
    <p:sldId id="1482" r:id="rId53"/>
    <p:sldId id="1483" r:id="rId54"/>
    <p:sldId id="1484" r:id="rId55"/>
    <p:sldId id="213480799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642" userDrawn="1">
          <p15:clr>
            <a:srgbClr val="A4A3A4"/>
          </p15:clr>
        </p15:guide>
        <p15:guide id="13" orient="horz" pos="224" userDrawn="1">
          <p15:clr>
            <a:srgbClr val="A4A3A4"/>
          </p15:clr>
        </p15:guide>
        <p15:guide id="14" orient="horz" pos="3861" userDrawn="1">
          <p15:clr>
            <a:srgbClr val="A4A3A4"/>
          </p15:clr>
        </p15:guide>
        <p15:guide id="15"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CE"/>
    <a:srgbClr val="FE5519"/>
    <a:srgbClr val="EDEDED"/>
    <a:srgbClr val="FFFFFF"/>
    <a:srgbClr val="FFC092"/>
    <a:srgbClr val="FF9300"/>
    <a:srgbClr val="FD6A36"/>
    <a:srgbClr val="FFDCB0"/>
    <a:srgbClr val="FE4B10"/>
    <a:srgbClr val="FD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3"/>
    <p:restoredTop sz="96170"/>
  </p:normalViewPr>
  <p:slideViewPr>
    <p:cSldViewPr snapToGrid="0" snapToObjects="1">
      <p:cViewPr varScale="1">
        <p:scale>
          <a:sx n="128" d="100"/>
          <a:sy n="128" d="100"/>
        </p:scale>
        <p:origin x="192" y="232"/>
      </p:cViewPr>
      <p:guideLst>
        <p:guide pos="7680"/>
        <p:guide pos="642"/>
        <p:guide orient="horz" pos="224"/>
        <p:guide orient="horz" pos="3861"/>
        <p:guide pos="7083"/>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ohta/Downloads/&#12304;&#12463;&#12441;&#12521;&#12501;&#12305;%20%202411%20&#26085;&#26412;&#12498;&#12442;&#12469;&#12441;&#12495;&#12483;&#12488;&#65288;BREA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68538947132113E-2"/>
          <c:y val="0.1467214631945489"/>
          <c:w val="0.94659014271225139"/>
          <c:h val="0.49013199754746012"/>
        </c:manualLayout>
      </c:layout>
      <c:barChart>
        <c:barDir val="col"/>
        <c:grouping val="clustered"/>
        <c:varyColors val="0"/>
        <c:ser>
          <c:idx val="0"/>
          <c:order val="0"/>
          <c:tx>
            <c:strRef>
              <c:f>'Q4'!$A$24</c:f>
              <c:strCache>
                <c:ptCount val="1"/>
                <c:pt idx="0">
                  <c:v>接触者(n=150)</c:v>
                </c:pt>
              </c:strCache>
            </c:strRef>
          </c:tx>
          <c:spPr>
            <a:solidFill>
              <a:srgbClr val="FE5519"/>
            </a:solidFill>
            <a:ln w="9525">
              <a:noFill/>
            </a:ln>
            <a:effectLst/>
          </c:spPr>
          <c:invertIfNegative val="0"/>
          <c:dLbls>
            <c:numFmt formatCode="0.0&quot;%&quot;" sourceLinked="0"/>
            <c:spPr>
              <a:noFill/>
              <a:ln>
                <a:noFill/>
              </a:ln>
              <a:effectLst/>
            </c:spPr>
            <c:txPr>
              <a:bodyPr rot="0" spcFirstLastPara="1" vertOverflow="ellipsis" vert="horz" wrap="square" anchor="ctr" anchorCtr="1"/>
              <a:lstStyle/>
              <a:p>
                <a:pPr>
                  <a:defRPr sz="1050" b="0" i="0" u="none" strike="noStrike" kern="1200" baseline="0">
                    <a:solidFill>
                      <a:srgbClr val="FE5519"/>
                    </a:solidFill>
                    <a:latin typeface="DIN Alternate" panose="020B0500000000000000" pitchFamily="34" charset="0"/>
                    <a:ea typeface="Hiragino Sans W4"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'Q4'!$C$23:$G$23</c:f>
              <c:strCache>
                <c:ptCount val="5"/>
                <c:pt idx="0">
                  <c:v>美味しい
美味しそうだ</c:v>
                </c:pt>
                <c:pt idx="1">
                  <c:v>おトクである</c:v>
                </c:pt>
                <c:pt idx="2">
                  <c:v>利用したくなった</c:v>
                </c:pt>
                <c:pt idx="3">
                  <c:v>ランチ ( 昼ハット ) に
利用したくなった</c:v>
                </c:pt>
                <c:pt idx="4">
                  <c:v>ディナ｜に
利用したくなった</c:v>
                </c:pt>
              </c:strCache>
            </c:strRef>
          </c:cat>
          <c:val>
            <c:numRef>
              <c:f>'Q4'!$C$24:$G$24</c:f>
              <c:numCache>
                <c:formatCode>0.0</c:formatCode>
                <c:ptCount val="5"/>
                <c:pt idx="0">
                  <c:v>77.333333333333002</c:v>
                </c:pt>
                <c:pt idx="1">
                  <c:v>66</c:v>
                </c:pt>
                <c:pt idx="2">
                  <c:v>71.333333333333002</c:v>
                </c:pt>
                <c:pt idx="3">
                  <c:v>62</c:v>
                </c:pt>
                <c:pt idx="4">
                  <c:v>61.333333333333002</c:v>
                </c:pt>
              </c:numCache>
            </c:numRef>
          </c:val>
          <c:extLst>
            <c:ext xmlns:c16="http://schemas.microsoft.com/office/drawing/2014/chart" uri="{C3380CC4-5D6E-409C-BE32-E72D297353CC}">
              <c16:uniqueId val="{00000000-4D90-3F4B-A9E6-81C3EF832C0C}"/>
            </c:ext>
          </c:extLst>
        </c:ser>
        <c:ser>
          <c:idx val="1"/>
          <c:order val="1"/>
          <c:tx>
            <c:strRef>
              <c:f>'Q4'!$A$25</c:f>
              <c:strCache>
                <c:ptCount val="1"/>
                <c:pt idx="0">
                  <c:v>非接触者(n=150)</c:v>
                </c:pt>
              </c:strCache>
            </c:strRef>
          </c:tx>
          <c:spPr>
            <a:solidFill>
              <a:srgbClr val="FFF7CE"/>
            </a:solidFill>
            <a:ln w="9525">
              <a:solidFill>
                <a:srgbClr val="FFF7CE"/>
              </a:solidFill>
            </a:ln>
            <a:effectLst/>
          </c:spPr>
          <c:invertIfNegative val="0"/>
          <c:dLbls>
            <c:numFmt formatCode="0.0&quot;%&quot;" sourceLinked="0"/>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4"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'Q4'!$C$23:$G$23</c:f>
              <c:strCache>
                <c:ptCount val="5"/>
                <c:pt idx="0">
                  <c:v>美味しい
美味しそうだ</c:v>
                </c:pt>
                <c:pt idx="1">
                  <c:v>おトクである</c:v>
                </c:pt>
                <c:pt idx="2">
                  <c:v>利用したくなった</c:v>
                </c:pt>
                <c:pt idx="3">
                  <c:v>ランチ ( 昼ハット ) に
利用したくなった</c:v>
                </c:pt>
                <c:pt idx="4">
                  <c:v>ディナ｜に
利用したくなった</c:v>
                </c:pt>
              </c:strCache>
            </c:strRef>
          </c:cat>
          <c:val>
            <c:numRef>
              <c:f>'Q4'!$C$25:$G$25</c:f>
              <c:numCache>
                <c:formatCode>0.0</c:formatCode>
                <c:ptCount val="5"/>
                <c:pt idx="0">
                  <c:v>64.666666666666998</c:v>
                </c:pt>
                <c:pt idx="1">
                  <c:v>35.333333333333002</c:v>
                </c:pt>
                <c:pt idx="2">
                  <c:v>32.666666666666998</c:v>
                </c:pt>
                <c:pt idx="3">
                  <c:v>24.666666666666998</c:v>
                </c:pt>
                <c:pt idx="4">
                  <c:v>25.333333333333002</c:v>
                </c:pt>
              </c:numCache>
            </c:numRef>
          </c:val>
          <c:extLst>
            <c:ext xmlns:c16="http://schemas.microsoft.com/office/drawing/2014/chart" uri="{C3380CC4-5D6E-409C-BE32-E72D297353CC}">
              <c16:uniqueId val="{00000001-4D90-3F4B-A9E6-81C3EF832C0C}"/>
            </c:ext>
          </c:extLst>
        </c:ser>
        <c:dLbls>
          <c:dLblPos val="outEnd"/>
          <c:showLegendKey val="0"/>
          <c:showVal val="1"/>
          <c:showCatName val="0"/>
          <c:showSerName val="0"/>
          <c:showPercent val="0"/>
          <c:showBubbleSize val="0"/>
        </c:dLbls>
        <c:gapWidth val="150"/>
        <c:overlap val="-20"/>
        <c:axId val="25868079"/>
        <c:axId val="635083519"/>
      </c:barChart>
      <c:catAx>
        <c:axId val="25868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b" anchorCtr="0"/>
          <a:lstStyle/>
          <a:p>
            <a:pPr algn="just">
              <a:lnSpc>
                <a:spcPct val="80000"/>
              </a:lnSpc>
              <a:defRPr sz="8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635083519"/>
        <c:crosses val="autoZero"/>
        <c:auto val="1"/>
        <c:lblAlgn val="ctr"/>
        <c:lblOffset val="100"/>
        <c:noMultiLvlLbl val="0"/>
      </c:catAx>
      <c:valAx>
        <c:axId val="635083519"/>
        <c:scaling>
          <c:orientation val="minMax"/>
          <c:max val="100"/>
        </c:scaling>
        <c:delete val="1"/>
        <c:axPos val="l"/>
        <c:majorGridlines>
          <c:spPr>
            <a:ln w="9525" cap="flat" cmpd="sng" algn="ctr">
              <a:noFill/>
              <a:round/>
            </a:ln>
            <a:effectLst/>
          </c:spPr>
        </c:majorGridlines>
        <c:numFmt formatCode="0&quot;%&quot;" sourceLinked="0"/>
        <c:majorTickMark val="none"/>
        <c:minorTickMark val="none"/>
        <c:tickLblPos val="nextTo"/>
        <c:crossAx val="25868079"/>
        <c:crosses val="autoZero"/>
        <c:crossBetween val="between"/>
        <c:majorUnit val="20"/>
      </c:valAx>
      <c:spPr>
        <a:noFill/>
        <a:ln>
          <a:noFill/>
        </a:ln>
        <a:effectLst/>
      </c:spPr>
    </c:plotArea>
    <c:legend>
      <c:legendPos val="r"/>
      <c:layout>
        <c:manualLayout>
          <c:xMode val="edge"/>
          <c:yMode val="edge"/>
          <c:x val="0.51235267833326503"/>
          <c:y val="9.0595411592075247E-3"/>
          <c:w val="0.44139065424249702"/>
          <c:h val="0.13227572107170804"/>
        </c:manualLayout>
      </c:layout>
      <c:overlay val="0"/>
      <c:spPr>
        <a:noFill/>
        <a:ln>
          <a:noFill/>
        </a:ln>
        <a:effectLst/>
      </c:spPr>
      <c:txPr>
        <a:bodyPr rot="0" spcFirstLastPara="1" vertOverflow="ellipsis" vert="horz" wrap="square" anchor="ctr" anchorCtr="1"/>
        <a:lstStyle/>
        <a:p>
          <a:pPr>
            <a:defRPr sz="7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chart>
  <c:spPr>
    <a:noFill/>
    <a:ln w="9525" cap="flat" cmpd="sng" algn="ctr">
      <a:noFill/>
      <a:round/>
    </a:ln>
    <a:effectLst/>
  </c:spPr>
  <c:txPr>
    <a:bodyPr rot="0" vert="eaVert"/>
    <a:lstStyle/>
    <a:p>
      <a:pPr>
        <a:defRPr sz="800" b="0" i="0">
          <a:solidFill>
            <a:sysClr val="windowText" lastClr="000000"/>
          </a:solidFill>
          <a:latin typeface="Hiragino Sans W4" panose="020B0400000000000000" pitchFamily="34" charset="-128"/>
          <a:ea typeface="Hiragino Sans W4" panose="020B0400000000000000" pitchFamily="34"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接触者(n=150)</c:v>
                </c:pt>
              </c:strCache>
            </c:strRef>
          </c:tx>
          <c:spPr>
            <a:solidFill>
              <a:srgbClr val="FE5519"/>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Sheet1!$B$2:$B$7</c:f>
              <c:numCache>
                <c:formatCode>0.0</c:formatCode>
                <c:ptCount val="6"/>
                <c:pt idx="0">
                  <c:v>63.3</c:v>
                </c:pt>
                <c:pt idx="1">
                  <c:v>41.3</c:v>
                </c:pt>
                <c:pt idx="2">
                  <c:v>24.7</c:v>
                </c:pt>
                <c:pt idx="3">
                  <c:v>20.7</c:v>
                </c:pt>
                <c:pt idx="4">
                  <c:v>4.7</c:v>
                </c:pt>
                <c:pt idx="5">
                  <c:v>5.3</c:v>
                </c:pt>
              </c:numCache>
            </c:numRef>
          </c:val>
          <c:extLst>
            <c:ext xmlns:c16="http://schemas.microsoft.com/office/drawing/2014/chart" uri="{C3380CC4-5D6E-409C-BE32-E72D297353CC}">
              <c16:uniqueId val="{00000000-7D86-7B4D-83B2-58B8D11C7564}"/>
            </c:ext>
          </c:extLst>
        </c:ser>
        <c:ser>
          <c:idx val="1"/>
          <c:order val="1"/>
          <c:tx>
            <c:strRef>
              <c:f>Sheet1!$C$1</c:f>
              <c:strCache>
                <c:ptCount val="1"/>
                <c:pt idx="0">
                  <c:v>非接触者(n=150)</c:v>
                </c:pt>
              </c:strCache>
            </c:strRef>
          </c:tx>
          <c:spPr>
            <a:solidFill>
              <a:srgbClr val="FFF7CE"/>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Sheet1!$C$2:$C$7</c:f>
              <c:numCache>
                <c:formatCode>0.0</c:formatCode>
                <c:ptCount val="6"/>
                <c:pt idx="0">
                  <c:v>10.7</c:v>
                </c:pt>
                <c:pt idx="1">
                  <c:v>4</c:v>
                </c:pt>
                <c:pt idx="2">
                  <c:v>2.7</c:v>
                </c:pt>
                <c:pt idx="3">
                  <c:v>0.7</c:v>
                </c:pt>
                <c:pt idx="4">
                  <c:v>0.7</c:v>
                </c:pt>
                <c:pt idx="5">
                  <c:v>0</c:v>
                </c:pt>
              </c:numCache>
            </c:numRef>
          </c:val>
          <c:extLst>
            <c:ext xmlns:c16="http://schemas.microsoft.com/office/drawing/2014/chart" uri="{C3380CC4-5D6E-409C-BE32-E72D297353CC}">
              <c16:uniqueId val="{00000001-7D86-7B4D-83B2-58B8D11C7564}"/>
            </c:ext>
          </c:extLst>
        </c:ser>
        <c:dLbls>
          <c:dLblPos val="outEnd"/>
          <c:showLegendKey val="0"/>
          <c:showVal val="1"/>
          <c:showCatName val="0"/>
          <c:showSerName val="0"/>
          <c:showPercent val="0"/>
          <c:showBubbleSize val="0"/>
        </c:dLbls>
        <c:gapWidth val="108"/>
        <c:overlap val="-31"/>
        <c:axId val="417551600"/>
        <c:axId val="417553312"/>
      </c:barChart>
      <c:catAx>
        <c:axId val="4175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417553312"/>
        <c:crosses val="autoZero"/>
        <c:auto val="1"/>
        <c:lblAlgn val="ctr"/>
        <c:lblOffset val="100"/>
        <c:noMultiLvlLbl val="0"/>
      </c:catAx>
      <c:valAx>
        <c:axId val="417553312"/>
        <c:scaling>
          <c:orientation val="minMax"/>
        </c:scaling>
        <c:delete val="1"/>
        <c:axPos val="l"/>
        <c:numFmt formatCode="0.0" sourceLinked="1"/>
        <c:majorTickMark val="none"/>
        <c:minorTickMark val="none"/>
        <c:tickLblPos val="nextTo"/>
        <c:crossAx val="417551600"/>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rgbClr val="FE5519"/>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2025/5/14</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F2-6889-F791-31C1-7D5B8EB8E1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85BF2-391B-4330-786C-DBE08EAC8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D49102-67CF-06A6-1F99-93BCA9E5E4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1BE6E-7E7F-5F6A-0A22-E03120599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212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828104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27</a:t>
            </a:fld>
            <a:endParaRPr kumimoji="1" lang="ja-JP" altLang="en-US"/>
          </a:p>
        </p:txBody>
      </p:sp>
    </p:spTree>
    <p:extLst>
      <p:ext uri="{BB962C8B-B14F-4D97-AF65-F5344CB8AC3E}">
        <p14:creationId xmlns:p14="http://schemas.microsoft.com/office/powerpoint/2010/main" val="119193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F609-390A-FEA8-F27D-5D1F28C55B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12248A-DF59-C5F2-AAD1-FAF4DD71D0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E6D44B-9967-DACA-9AF6-94DF3907780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3E0344-22DE-2353-CF82-B7425B15FEAD}"/>
              </a:ext>
            </a:extLst>
          </p:cNvPr>
          <p:cNvSpPr>
            <a:spLocks noGrp="1"/>
          </p:cNvSpPr>
          <p:nvPr>
            <p:ph type="sldNum" sz="quarter" idx="5"/>
          </p:nvPr>
        </p:nvSpPr>
        <p:spPr/>
        <p:txBody>
          <a:bodyPr/>
          <a:lstStyle/>
          <a:p>
            <a:fld id="{2A427775-15AB-4B41-84CE-8522E2D39132}" type="slidenum">
              <a:rPr lang="ja-JP" altLang="en-US" smtClean="0"/>
              <a:pPr/>
              <a:t>28</a:t>
            </a:fld>
            <a:endParaRPr lang="ja-JP" altLang="en-US"/>
          </a:p>
        </p:txBody>
      </p:sp>
    </p:spTree>
    <p:extLst>
      <p:ext uri="{BB962C8B-B14F-4D97-AF65-F5344CB8AC3E}">
        <p14:creationId xmlns:p14="http://schemas.microsoft.com/office/powerpoint/2010/main" val="353749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29</a:t>
            </a:fld>
            <a:endParaRPr lang="ja-JP" altLang="en-US"/>
          </a:p>
        </p:txBody>
      </p:sp>
    </p:spTree>
    <p:extLst>
      <p:ext uri="{BB962C8B-B14F-4D97-AF65-F5344CB8AC3E}">
        <p14:creationId xmlns:p14="http://schemas.microsoft.com/office/powerpoint/2010/main" val="358851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37</a:t>
            </a:fld>
            <a:endParaRPr kumimoji="1" lang="ja-JP" altLang="en-US"/>
          </a:p>
        </p:txBody>
      </p:sp>
    </p:spTree>
    <p:extLst>
      <p:ext uri="{BB962C8B-B14F-4D97-AF65-F5344CB8AC3E}">
        <p14:creationId xmlns:p14="http://schemas.microsoft.com/office/powerpoint/2010/main" val="37045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42</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43</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44</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45</a:t>
            </a:fld>
            <a:endParaRPr kumimoji="1" lang="ja-JP" altLang="en-US"/>
          </a:p>
        </p:txBody>
      </p:sp>
    </p:spTree>
    <p:extLst>
      <p:ext uri="{BB962C8B-B14F-4D97-AF65-F5344CB8AC3E}">
        <p14:creationId xmlns:p14="http://schemas.microsoft.com/office/powerpoint/2010/main" val="1994778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FE44-72DE-2F11-BA43-1B4DF324A7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A173B6-5930-141C-0C53-10D0178927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2DF0D3-670E-1980-7967-9F564779B51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4F5869-C708-E0A9-440A-345E50D8E56E}"/>
              </a:ext>
            </a:extLst>
          </p:cNvPr>
          <p:cNvSpPr>
            <a:spLocks noGrp="1"/>
          </p:cNvSpPr>
          <p:nvPr>
            <p:ph type="sldNum" sz="quarter" idx="5"/>
          </p:nvPr>
        </p:nvSpPr>
        <p:spPr/>
        <p:txBody>
          <a:bodyPr/>
          <a:lstStyle/>
          <a:p>
            <a:fld id="{2583E75E-B95D-2143-B7E8-49FFEF4A73B1}" type="slidenum">
              <a:rPr kumimoji="1" lang="ja-JP" altLang="en-US" smtClean="0"/>
              <a:t>46</a:t>
            </a:fld>
            <a:endParaRPr kumimoji="1" lang="ja-JP" altLang="en-US"/>
          </a:p>
        </p:txBody>
      </p:sp>
    </p:spTree>
    <p:extLst>
      <p:ext uri="{BB962C8B-B14F-4D97-AF65-F5344CB8AC3E}">
        <p14:creationId xmlns:p14="http://schemas.microsoft.com/office/powerpoint/2010/main" val="304246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2CDC-4978-A558-67C6-0911A66AD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90278-CC8D-A168-1BA4-D46BC260E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CDE706-CC26-957C-EE63-44937FA5EB3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AF72189-1BA3-B5A1-3EE9-AB875A6E20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532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48</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586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14</a:t>
            </a:fld>
            <a:endParaRPr kumimoji="1" lang="ja-JP" altLang="en-US"/>
          </a:p>
        </p:txBody>
      </p:sp>
    </p:spTree>
    <p:extLst>
      <p:ext uri="{BB962C8B-B14F-4D97-AF65-F5344CB8AC3E}">
        <p14:creationId xmlns:p14="http://schemas.microsoft.com/office/powerpoint/2010/main" val="33966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19</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20</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52283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008FBD-3973-AB40-9FE1-6B3235DC5015}" type="datetime1">
              <a:rPr kumimoji="1" lang="ja-JP" altLang="en-US" smtClean="0"/>
              <a:t>2025/5/14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ECB3BC-86DA-3448-988C-293E6761AD37}" type="datetime1">
              <a:rPr kumimoji="1" lang="ja-JP" altLang="en-US" smtClean="0"/>
              <a:t>2025/5/14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C786B1-D18C-094B-973D-92B9D8A4A886}" type="datetime1">
              <a:rPr kumimoji="1" lang="ja-JP" altLang="en-US" smtClean="0"/>
              <a:t>2025/5/14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403DE-42A9-E24D-87C0-CF0FEE9CF4CF}" type="datetime1">
              <a:rPr kumimoji="1" lang="ja-JP" altLang="en-US" smtClean="0"/>
              <a:t>2025/5/14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98B160-ACC5-354D-9CCF-75A587B50C0B}" type="datetime1">
              <a:rPr kumimoji="1" lang="ja-JP" altLang="en-US" smtClean="0"/>
              <a:t>2025/5/14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45B2F6-16A2-2742-97F5-CD8306B4D5AE}" type="datetime1">
              <a:rPr kumimoji="1" lang="ja-JP" altLang="en-US" smtClean="0"/>
              <a:t>2025/5/14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8DC0D0-B4D5-E749-8E62-242301C04906}" type="datetime1">
              <a:rPr kumimoji="1" lang="ja-JP" altLang="en-US" smtClean="0"/>
              <a:t>2025/5/14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B3891F-0292-AD45-91C9-73B0E8B58EE9}" type="datetime1">
              <a:rPr kumimoji="1" lang="ja-JP" altLang="en-US" smtClean="0"/>
              <a:t>2025/5/14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9D28-08AA-FA4C-BCBD-73C6ADF1C106}" type="datetime1">
              <a:rPr kumimoji="1" lang="ja-JP" altLang="en-US" smtClean="0"/>
              <a:t>2025/5/14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37D706-86E8-EB49-A257-8C989A347D43}" type="datetime1">
              <a:rPr kumimoji="1" lang="ja-JP" altLang="en-US" smtClean="0"/>
              <a:t>2025/5/14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F8E4E6-A641-464C-A89A-418279F2AB81}" type="datetime1">
              <a:rPr kumimoji="1" lang="ja-JP" altLang="en-US" smtClean="0"/>
              <a:t>2025/5/14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8E107-AF72-0E4D-A4F6-37BE675A9D3A}" type="datetime1">
              <a:rPr lang="ja-JP" altLang="en-US" smtClean="0"/>
              <a:pPr/>
              <a:t>2025/5/14</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1.pn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1.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4.emf"/><Relationship Id="rId21" Type="http://schemas.openxmlformats.org/officeDocument/2006/relationships/image" Target="../media/image75.png"/><Relationship Id="rId7" Type="http://schemas.openxmlformats.org/officeDocument/2006/relationships/image" Target="../media/image68.png"/><Relationship Id="rId12" Type="http://schemas.microsoft.com/office/2007/relationships/hdphoto" Target="../media/hdphoto4.wdp"/><Relationship Id="rId17" Type="http://schemas.openxmlformats.org/officeDocument/2006/relationships/image" Target="../media/image73.png"/><Relationship Id="rId25" Type="http://schemas.openxmlformats.org/officeDocument/2006/relationships/image" Target="../media/image77.png"/><Relationship Id="rId2" Type="http://schemas.openxmlformats.org/officeDocument/2006/relationships/notesSlide" Target="../notesSlides/notesSlide8.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0.png"/><Relationship Id="rId24" Type="http://schemas.microsoft.com/office/2007/relationships/hdphoto" Target="../media/hdphoto10.wdp"/><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76.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74.png"/><Relationship Id="rId4" Type="http://schemas.openxmlformats.org/officeDocument/2006/relationships/image" Target="../media/image51.png"/><Relationship Id="rId9" Type="http://schemas.openxmlformats.org/officeDocument/2006/relationships/image" Target="../media/image6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s://break-smoke.jp/casestudy/asahi/"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hyperlink" Target="https://break-smoke.jp/casestudy/pizzahut/" TargetMode="Externa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hyperlink" Target="https://break-smoke.jp/casestudy/brainsleep/" TargetMode="External"/><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break-smoke.jp/casestudy/sammy/" TargetMode="External"/><Relationship Id="rId7" Type="http://schemas.openxmlformats.org/officeDocument/2006/relationships/image" Target="../media/image9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image" Target="../media/image91.png"/><Relationship Id="rId4" Type="http://schemas.openxmlformats.org/officeDocument/2006/relationships/hyperlink" Target="https://break-smoke.jp/casestudy/yo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56.emf"/><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0" Type="http://schemas.openxmlformats.org/officeDocument/2006/relationships/image" Target="../media/image99.jpeg"/><Relationship Id="rId4" Type="http://schemas.openxmlformats.org/officeDocument/2006/relationships/image" Target="../media/image51.png"/><Relationship Id="rId9" Type="http://schemas.openxmlformats.org/officeDocument/2006/relationships/image" Target="../media/image9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3.png"/><Relationship Id="rId7"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04.png"/><Relationship Id="rId4" Type="http://schemas.openxmlformats.org/officeDocument/2006/relationships/image" Target="../media/image14.emf"/></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108.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4.emf"/><Relationship Id="rId7"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1.png"/><Relationship Id="rId4" Type="http://schemas.openxmlformats.org/officeDocument/2006/relationships/image" Target="../media/image56.emf"/></Relationships>
</file>

<file path=ppt/slides/_rels/slide4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4.emf"/><Relationship Id="rId7"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51.png"/><Relationship Id="rId4" Type="http://schemas.openxmlformats.org/officeDocument/2006/relationships/image" Target="../media/image56.emf"/></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26" Type="http://schemas.microsoft.com/office/2007/relationships/hdphoto" Target="../media/hdphoto13.wdp"/><Relationship Id="rId3" Type="http://schemas.openxmlformats.org/officeDocument/2006/relationships/image" Target="../media/image14.emf"/><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2" Type="http://schemas.openxmlformats.org/officeDocument/2006/relationships/notesSlide" Target="../notesSlides/notesSlide17.xml"/><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8.png"/><Relationship Id="rId24" Type="http://schemas.openxmlformats.org/officeDocument/2006/relationships/image" Target="../media/image131.png"/><Relationship Id="rId5" Type="http://schemas.openxmlformats.org/officeDocument/2006/relationships/image" Target="../media/image51.png"/><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56.emf"/><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emf"/><Relationship Id="rId7"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56.emf"/><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4.emf"/><Relationship Id="rId7" Type="http://schemas.openxmlformats.org/officeDocument/2006/relationships/image" Target="../media/image135.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51.png"/><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jp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24" Type="http://schemas.openxmlformats.org/officeDocument/2006/relationships/image" Target="../media/image33.png"/><Relationship Id="rId5" Type="http://schemas.openxmlformats.org/officeDocument/2006/relationships/image" Target="../media/image14.emf"/><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tiff"/><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660758"/>
          </a:xfrm>
          <a:prstGeom prst="rect">
            <a:avLst/>
          </a:prstGeom>
        </p:spPr>
        <p:txBody>
          <a:bodyPr>
            <a:spAutoFit/>
          </a:bodyPr>
          <a:lstStyle/>
          <a:p>
            <a:pPr>
              <a:lnSpc>
                <a:spcPct val="150000"/>
              </a:lnSpc>
            </a:pPr>
            <a:r>
              <a:rPr lang="en-US" altLang="ja-JP" sz="2800" b="1" dirty="0">
                <a:solidFill>
                  <a:schemeClr val="bg1"/>
                </a:solidFill>
                <a:latin typeface="DIN Alternate" panose="020B0500000000000000" pitchFamily="34" charset="0"/>
                <a:ea typeface="Hiragino Sans W6" panose="020B0400000000000000" pitchFamily="34" charset="-128"/>
              </a:rPr>
              <a:t>MEDIA GUIDE </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
        <p:nvSpPr>
          <p:cNvPr id="3" name="正方形/長方形 2">
            <a:extLst>
              <a:ext uri="{FF2B5EF4-FFF2-40B4-BE49-F238E27FC236}">
                <a16:creationId xmlns:a16="http://schemas.microsoft.com/office/drawing/2014/main" id="{73260D01-0A07-93EA-B252-82BDE74E8EC0}"/>
              </a:ext>
            </a:extLst>
          </p:cNvPr>
          <p:cNvSpPr/>
          <p:nvPr/>
        </p:nvSpPr>
        <p:spPr>
          <a:xfrm>
            <a:off x="574990" y="4715591"/>
            <a:ext cx="2517834"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800" dirty="0">
                <a:solidFill>
                  <a:srgbClr val="FE5519"/>
                </a:solidFill>
                <a:latin typeface="DIN Alternate" panose="020B0500000000000000" pitchFamily="34" charset="0"/>
                <a:ea typeface="Hiragino Sans W2" panose="020B0300000000000000" pitchFamily="34" charset="-128"/>
              </a:rPr>
              <a:t>July to September 2025</a:t>
            </a:r>
          </a:p>
        </p:txBody>
      </p:sp>
    </p:spTree>
    <p:extLst>
      <p:ext uri="{BB962C8B-B14F-4D97-AF65-F5344CB8AC3E}">
        <p14:creationId xmlns:p14="http://schemas.microsoft.com/office/powerpoint/2010/main" val="361460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F692C8CC-5735-7800-3A45-73212F564B80}"/>
              </a:ext>
            </a:extLst>
          </p:cNvPr>
          <p:cNvPicPr>
            <a:picLocks noChangeAspect="1"/>
          </p:cNvPicPr>
          <p:nvPr/>
        </p:nvPicPr>
        <p:blipFill>
          <a:blip r:embed="rId3"/>
          <a:stretch>
            <a:fillRect/>
          </a:stretch>
        </p:blipFill>
        <p:spPr>
          <a:xfrm>
            <a:off x="6443775" y="925052"/>
            <a:ext cx="3971109" cy="3127917"/>
          </a:xfrm>
          <a:prstGeom prst="rect">
            <a:avLst/>
          </a:prstGeom>
        </p:spPr>
      </p:pic>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1" y="0"/>
            <a:ext cx="8808721"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2428" r="49501"/>
          <a:stretch/>
        </p:blipFill>
        <p:spPr>
          <a:xfrm>
            <a:off x="5169368" y="2896361"/>
            <a:ext cx="2704905" cy="324852"/>
          </a:xfrm>
          <a:prstGeom prst="rect">
            <a:avLst/>
          </a:prstGeom>
        </p:spPr>
      </p:pic>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4998561" y="3290582"/>
          <a:ext cx="2875712" cy="12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4853227" y="5140678"/>
          <a:ext cx="2701278" cy="1446281"/>
        </p:xfrm>
        <a:graphic>
          <a:graphicData uri="http://schemas.openxmlformats.org/drawingml/2006/chart">
            <c:chart xmlns:c="http://schemas.openxmlformats.org/drawingml/2006/chart" xmlns:r="http://schemas.openxmlformats.org/officeDocument/2006/relationships" r:id="rId6"/>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49" name="グループ化 48">
            <a:extLst>
              <a:ext uri="{FF2B5EF4-FFF2-40B4-BE49-F238E27FC236}">
                <a16:creationId xmlns:a16="http://schemas.microsoft.com/office/drawing/2014/main" id="{398A5B51-0309-F85B-596F-7AF235F098EA}"/>
              </a:ext>
            </a:extLst>
          </p:cNvPr>
          <p:cNvGrpSpPr>
            <a:grpSpLocks noChangeAspect="1"/>
          </p:cNvGrpSpPr>
          <p:nvPr/>
        </p:nvGrpSpPr>
        <p:grpSpPr>
          <a:xfrm>
            <a:off x="890960" y="2921515"/>
            <a:ext cx="1943789" cy="3406330"/>
            <a:chOff x="1003205" y="1805163"/>
            <a:chExt cx="2683005" cy="4701748"/>
          </a:xfrm>
        </p:grpSpPr>
        <p:cxnSp>
          <p:nvCxnSpPr>
            <p:cNvPr id="53" name="直線矢印コネクタ 52">
              <a:extLst>
                <a:ext uri="{FF2B5EF4-FFF2-40B4-BE49-F238E27FC236}">
                  <a16:creationId xmlns:a16="http://schemas.microsoft.com/office/drawing/2014/main" id="{999DB4E1-6167-33E3-3E02-7D07AFC78359}"/>
                </a:ext>
              </a:extLst>
            </p:cNvPr>
            <p:cNvCxnSpPr>
              <a:cxnSpLocks/>
            </p:cNvCxnSpPr>
            <p:nvPr/>
          </p:nvCxnSpPr>
          <p:spPr>
            <a:xfrm>
              <a:off x="1279816" y="1805163"/>
              <a:ext cx="0" cy="4701748"/>
            </a:xfrm>
            <a:prstGeom prst="straightConnector1">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EB110181-6F80-3A42-5E8D-22234DC30FA3}"/>
                </a:ext>
              </a:extLst>
            </p:cNvPr>
            <p:cNvSpPr>
              <a:spLocks noChangeAspect="1"/>
            </p:cNvSpPr>
            <p:nvPr/>
          </p:nvSpPr>
          <p:spPr>
            <a:xfrm>
              <a:off x="1030699" y="2090065"/>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5" name="テキスト ボックス 54">
              <a:extLst>
                <a:ext uri="{FF2B5EF4-FFF2-40B4-BE49-F238E27FC236}">
                  <a16:creationId xmlns:a16="http://schemas.microsoft.com/office/drawing/2014/main" id="{5F0E6286-DC77-43BB-8DFD-0E81E7924964}"/>
                </a:ext>
              </a:extLst>
            </p:cNvPr>
            <p:cNvSpPr txBox="1"/>
            <p:nvPr/>
          </p:nvSpPr>
          <p:spPr>
            <a:xfrm>
              <a:off x="1753620" y="1960877"/>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6" name="円/楕円 55">
              <a:extLst>
                <a:ext uri="{FF2B5EF4-FFF2-40B4-BE49-F238E27FC236}">
                  <a16:creationId xmlns:a16="http://schemas.microsoft.com/office/drawing/2014/main" id="{AF318C70-DBAD-A39D-1220-FBAEBE1F77CF}"/>
                </a:ext>
              </a:extLst>
            </p:cNvPr>
            <p:cNvSpPr>
              <a:spLocks noChangeAspect="1"/>
            </p:cNvSpPr>
            <p:nvPr/>
          </p:nvSpPr>
          <p:spPr>
            <a:xfrm>
              <a:off x="1030699" y="3813259"/>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8" name="テキスト ボックス 57">
              <a:extLst>
                <a:ext uri="{FF2B5EF4-FFF2-40B4-BE49-F238E27FC236}">
                  <a16:creationId xmlns:a16="http://schemas.microsoft.com/office/drawing/2014/main" id="{AD7A2A61-CDED-F29D-EC51-1313E1DB8794}"/>
                </a:ext>
              </a:extLst>
            </p:cNvPr>
            <p:cNvSpPr txBox="1"/>
            <p:nvPr/>
          </p:nvSpPr>
          <p:spPr>
            <a:xfrm>
              <a:off x="1753620" y="385291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9" name="円/楕円 58">
              <a:extLst>
                <a:ext uri="{FF2B5EF4-FFF2-40B4-BE49-F238E27FC236}">
                  <a16:creationId xmlns:a16="http://schemas.microsoft.com/office/drawing/2014/main" id="{35EEC0D4-FE4C-D8F4-9861-819B0025DA42}"/>
                </a:ext>
              </a:extLst>
            </p:cNvPr>
            <p:cNvSpPr>
              <a:spLocks noChangeAspect="1"/>
            </p:cNvSpPr>
            <p:nvPr/>
          </p:nvSpPr>
          <p:spPr>
            <a:xfrm>
              <a:off x="1030699" y="5512378"/>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0" name="テキスト ボックス 59">
              <a:extLst>
                <a:ext uri="{FF2B5EF4-FFF2-40B4-BE49-F238E27FC236}">
                  <a16:creationId xmlns:a16="http://schemas.microsoft.com/office/drawing/2014/main" id="{C57E4E6F-BCD6-C5AE-0587-8B95D6597428}"/>
                </a:ext>
              </a:extLst>
            </p:cNvPr>
            <p:cNvSpPr txBox="1"/>
            <p:nvPr/>
          </p:nvSpPr>
          <p:spPr>
            <a:xfrm>
              <a:off x="1753620" y="552382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1" name="円/楕円 60">
              <a:extLst>
                <a:ext uri="{FF2B5EF4-FFF2-40B4-BE49-F238E27FC236}">
                  <a16:creationId xmlns:a16="http://schemas.microsoft.com/office/drawing/2014/main" id="{0D96EDEA-9D8F-0E38-D9F7-ED40353ECDB1}"/>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2" name="円/楕円 61">
              <a:extLst>
                <a:ext uri="{FF2B5EF4-FFF2-40B4-BE49-F238E27FC236}">
                  <a16:creationId xmlns:a16="http://schemas.microsoft.com/office/drawing/2014/main" id="{43A350A7-2498-E74C-228A-42AE377D3D27}"/>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3" name="テキスト ボックス 62">
              <a:extLst>
                <a:ext uri="{FF2B5EF4-FFF2-40B4-BE49-F238E27FC236}">
                  <a16:creationId xmlns:a16="http://schemas.microsoft.com/office/drawing/2014/main" id="{404F67D2-572B-DEDC-5A25-76E9EFEB379A}"/>
                </a:ext>
              </a:extLst>
            </p:cNvPr>
            <p:cNvSpPr txBox="1"/>
            <p:nvPr/>
          </p:nvSpPr>
          <p:spPr>
            <a:xfrm>
              <a:off x="1738862" y="2934673"/>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64" name="テキスト ボックス 63">
              <a:extLst>
                <a:ext uri="{FF2B5EF4-FFF2-40B4-BE49-F238E27FC236}">
                  <a16:creationId xmlns:a16="http://schemas.microsoft.com/office/drawing/2014/main" id="{814F72AE-B177-DDBD-3FEA-83AFB3F65580}"/>
                </a:ext>
              </a:extLst>
            </p:cNvPr>
            <p:cNvSpPr txBox="1"/>
            <p:nvPr/>
          </p:nvSpPr>
          <p:spPr>
            <a:xfrm>
              <a:off x="1738862" y="4746439"/>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65" name="図 64" descr="黒い背景に白い文字がある&#10;&#10;低い精度で自動的に生成された説明">
              <a:extLst>
                <a:ext uri="{FF2B5EF4-FFF2-40B4-BE49-F238E27FC236}">
                  <a16:creationId xmlns:a16="http://schemas.microsoft.com/office/drawing/2014/main" id="{198EBA6F-EF68-CDBE-A64C-9CF05383CFCE}"/>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6" y="1830264"/>
              <a:ext cx="482804" cy="501834"/>
            </a:xfrm>
            <a:prstGeom prst="rect">
              <a:avLst/>
            </a:prstGeom>
          </p:spPr>
        </p:pic>
        <p:pic>
          <p:nvPicPr>
            <p:cNvPr id="66" name="図 65" descr="黒い背景に白い文字がある&#10;&#10;低い精度で自動的に生成された説明">
              <a:extLst>
                <a:ext uri="{FF2B5EF4-FFF2-40B4-BE49-F238E27FC236}">
                  <a16:creationId xmlns:a16="http://schemas.microsoft.com/office/drawing/2014/main" id="{6DF20280-BCC3-2E49-AE92-EA47F21FC2DC}"/>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5" y="2709360"/>
              <a:ext cx="482804" cy="501834"/>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C709A25C-AB8B-0221-90A8-B7BB1D4D5B68}"/>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3718093"/>
              <a:ext cx="482804" cy="501834"/>
            </a:xfrm>
            <a:prstGeom prst="rect">
              <a:avLst/>
            </a:prstGeom>
          </p:spPr>
        </p:pic>
        <p:pic>
          <p:nvPicPr>
            <p:cNvPr id="68" name="図 67" descr="黒い背景に白い文字がある&#10;&#10;低い精度で自動的に生成された説明">
              <a:extLst>
                <a:ext uri="{FF2B5EF4-FFF2-40B4-BE49-F238E27FC236}">
                  <a16:creationId xmlns:a16="http://schemas.microsoft.com/office/drawing/2014/main" id="{9BE48379-4482-8BF2-9300-48C1CF6803B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4597189"/>
              <a:ext cx="482804" cy="501834"/>
            </a:xfrm>
            <a:prstGeom prst="rect">
              <a:avLst/>
            </a:prstGeom>
          </p:spPr>
        </p:pic>
        <p:pic>
          <p:nvPicPr>
            <p:cNvPr id="69" name="図 68" descr="黒い背景に白い文字がある&#10;&#10;低い精度で自動的に生成された説明">
              <a:extLst>
                <a:ext uri="{FF2B5EF4-FFF2-40B4-BE49-F238E27FC236}">
                  <a16:creationId xmlns:a16="http://schemas.microsoft.com/office/drawing/2014/main" id="{CFBFBFE5-4782-0F7A-DE24-9A4F6339ADE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5314486"/>
              <a:ext cx="482804" cy="501834"/>
            </a:xfrm>
            <a:prstGeom prst="rect">
              <a:avLst/>
            </a:prstGeom>
          </p:spPr>
        </p:pic>
        <p:sp>
          <p:nvSpPr>
            <p:cNvPr id="71" name="テキスト ボックス 70">
              <a:extLst>
                <a:ext uri="{FF2B5EF4-FFF2-40B4-BE49-F238E27FC236}">
                  <a16:creationId xmlns:a16="http://schemas.microsoft.com/office/drawing/2014/main" id="{C40DBDC0-86BE-AFF6-A000-7E5D14AC3FCF}"/>
                </a:ext>
              </a:extLst>
            </p:cNvPr>
            <p:cNvSpPr txBox="1"/>
            <p:nvPr/>
          </p:nvSpPr>
          <p:spPr>
            <a:xfrm>
              <a:off x="2031756" y="2353804"/>
              <a:ext cx="752734"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72" name="テキスト ボックス 71">
              <a:extLst>
                <a:ext uri="{FF2B5EF4-FFF2-40B4-BE49-F238E27FC236}">
                  <a16:creationId xmlns:a16="http://schemas.microsoft.com/office/drawing/2014/main" id="{45B1BAF2-8B1C-3B77-050F-037C96F49FD2}"/>
                </a:ext>
              </a:extLst>
            </p:cNvPr>
            <p:cNvSpPr txBox="1"/>
            <p:nvPr/>
          </p:nvSpPr>
          <p:spPr>
            <a:xfrm>
              <a:off x="1944976" y="3337350"/>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73" name="テキスト ボックス 72">
              <a:extLst>
                <a:ext uri="{FF2B5EF4-FFF2-40B4-BE49-F238E27FC236}">
                  <a16:creationId xmlns:a16="http://schemas.microsoft.com/office/drawing/2014/main" id="{ED86DB89-F361-CF5D-7871-37F805967DC9}"/>
                </a:ext>
              </a:extLst>
            </p:cNvPr>
            <p:cNvSpPr txBox="1"/>
            <p:nvPr/>
          </p:nvSpPr>
          <p:spPr>
            <a:xfrm>
              <a:off x="1944976" y="4157206"/>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74" name="テキスト ボックス 73">
              <a:extLst>
                <a:ext uri="{FF2B5EF4-FFF2-40B4-BE49-F238E27FC236}">
                  <a16:creationId xmlns:a16="http://schemas.microsoft.com/office/drawing/2014/main" id="{FF0487EA-3FC0-BA3E-6A86-5E4BABEF5500}"/>
                </a:ext>
              </a:extLst>
            </p:cNvPr>
            <p:cNvSpPr txBox="1"/>
            <p:nvPr/>
          </p:nvSpPr>
          <p:spPr>
            <a:xfrm>
              <a:off x="1944976" y="503101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75" name="テキスト ボックス 74">
              <a:extLst>
                <a:ext uri="{FF2B5EF4-FFF2-40B4-BE49-F238E27FC236}">
                  <a16:creationId xmlns:a16="http://schemas.microsoft.com/office/drawing/2014/main" id="{D3DF5793-AD67-E845-BC90-EE488DF7964E}"/>
                </a:ext>
              </a:extLst>
            </p:cNvPr>
            <p:cNvSpPr txBox="1"/>
            <p:nvPr/>
          </p:nvSpPr>
          <p:spPr>
            <a:xfrm>
              <a:off x="1944976" y="591906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grpSp>
        <p:nvGrpSpPr>
          <p:cNvPr id="83" name="グループ化 82">
            <a:extLst>
              <a:ext uri="{FF2B5EF4-FFF2-40B4-BE49-F238E27FC236}">
                <a16:creationId xmlns:a16="http://schemas.microsoft.com/office/drawing/2014/main" id="{077DE652-DE5A-998F-F266-A49E661D5F8F}"/>
              </a:ext>
            </a:extLst>
          </p:cNvPr>
          <p:cNvGrpSpPr/>
          <p:nvPr/>
        </p:nvGrpSpPr>
        <p:grpSpPr>
          <a:xfrm>
            <a:off x="3060469" y="2709601"/>
            <a:ext cx="1165283" cy="841186"/>
            <a:chOff x="7346051" y="5273487"/>
            <a:chExt cx="1165283" cy="841186"/>
          </a:xfrm>
        </p:grpSpPr>
        <p:sp>
          <p:nvSpPr>
            <p:cNvPr id="81" name="円形吹き出し 80">
              <a:extLst>
                <a:ext uri="{FF2B5EF4-FFF2-40B4-BE49-F238E27FC236}">
                  <a16:creationId xmlns:a16="http://schemas.microsoft.com/office/drawing/2014/main" id="{565F7A39-17E7-D768-C7D0-74B705B57968}"/>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2" name="テキスト ボックス 81">
              <a:extLst>
                <a:ext uri="{FF2B5EF4-FFF2-40B4-BE49-F238E27FC236}">
                  <a16:creationId xmlns:a16="http://schemas.microsoft.com/office/drawing/2014/main" id="{A0FF4E13-336B-194E-2A54-3E624A79F895}"/>
                </a:ext>
              </a:extLst>
            </p:cNvPr>
            <p:cNvSpPr txBox="1"/>
            <p:nvPr/>
          </p:nvSpPr>
          <p:spPr>
            <a:xfrm>
              <a:off x="7346051" y="5505405"/>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ビジネス</a:t>
              </a: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思考</a:t>
              </a:r>
              <a:endParaRPr kumimoji="1" lang="en-US" altLang="ja-JP" sz="10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アイディア</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4" name="グループ化 83">
            <a:extLst>
              <a:ext uri="{FF2B5EF4-FFF2-40B4-BE49-F238E27FC236}">
                <a16:creationId xmlns:a16="http://schemas.microsoft.com/office/drawing/2014/main" id="{4E7F8A16-48D9-6C72-248F-5506C6378B57}"/>
              </a:ext>
            </a:extLst>
          </p:cNvPr>
          <p:cNvGrpSpPr/>
          <p:nvPr/>
        </p:nvGrpSpPr>
        <p:grpSpPr>
          <a:xfrm>
            <a:off x="3065558" y="4021292"/>
            <a:ext cx="1165283" cy="841186"/>
            <a:chOff x="7346051" y="5273487"/>
            <a:chExt cx="1165283" cy="841186"/>
          </a:xfrm>
        </p:grpSpPr>
        <p:sp>
          <p:nvSpPr>
            <p:cNvPr id="85" name="円形吹き出し 84">
              <a:extLst>
                <a:ext uri="{FF2B5EF4-FFF2-40B4-BE49-F238E27FC236}">
                  <a16:creationId xmlns:a16="http://schemas.microsoft.com/office/drawing/2014/main" id="{6B240C78-6403-5D4A-DFF4-68935DD39C4E}"/>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6" name="テキスト ボックス 85">
              <a:extLst>
                <a:ext uri="{FF2B5EF4-FFF2-40B4-BE49-F238E27FC236}">
                  <a16:creationId xmlns:a16="http://schemas.microsoft.com/office/drawing/2014/main" id="{68DCD112-B626-87C9-8F9C-E0C177BAE5AB}"/>
                </a:ext>
              </a:extLst>
            </p:cNvPr>
            <p:cNvSpPr txBox="1"/>
            <p:nvPr/>
          </p:nvSpPr>
          <p:spPr>
            <a:xfrm>
              <a:off x="7346051" y="5380713"/>
              <a:ext cx="1165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外出</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コンビニとの</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親和性</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7" name="グループ化 86">
            <a:extLst>
              <a:ext uri="{FF2B5EF4-FFF2-40B4-BE49-F238E27FC236}">
                <a16:creationId xmlns:a16="http://schemas.microsoft.com/office/drawing/2014/main" id="{7AE50F63-99A8-FFE9-ABFE-51C3E6FDF12D}"/>
              </a:ext>
            </a:extLst>
          </p:cNvPr>
          <p:cNvGrpSpPr/>
          <p:nvPr/>
        </p:nvGrpSpPr>
        <p:grpSpPr>
          <a:xfrm>
            <a:off x="3050508" y="5325733"/>
            <a:ext cx="1165283" cy="841186"/>
            <a:chOff x="7346051" y="5273487"/>
            <a:chExt cx="1165283" cy="841186"/>
          </a:xfrm>
        </p:grpSpPr>
        <p:sp>
          <p:nvSpPr>
            <p:cNvPr id="88" name="円形吹き出し 87">
              <a:extLst>
                <a:ext uri="{FF2B5EF4-FFF2-40B4-BE49-F238E27FC236}">
                  <a16:creationId xmlns:a16="http://schemas.microsoft.com/office/drawing/2014/main" id="{17409170-356F-A3A5-289B-7ADFEC5E06A6}"/>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9" name="テキスト ボックス 88">
              <a:extLst>
                <a:ext uri="{FF2B5EF4-FFF2-40B4-BE49-F238E27FC236}">
                  <a16:creationId xmlns:a16="http://schemas.microsoft.com/office/drawing/2014/main" id="{AEDBC511-774A-EB47-86D2-EBC82A28D7F6}"/>
                </a:ext>
              </a:extLst>
            </p:cNvPr>
            <p:cNvSpPr txBox="1"/>
            <p:nvPr/>
          </p:nvSpPr>
          <p:spPr>
            <a:xfrm>
              <a:off x="7346051" y="5474232"/>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予定づくり</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のキッカケ</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3" name="図 2" descr="グラフィカル ユーザー インターフェイス&#10;&#10;自動的に生成された説明">
            <a:extLst>
              <a:ext uri="{FF2B5EF4-FFF2-40B4-BE49-F238E27FC236}">
                <a16:creationId xmlns:a16="http://schemas.microsoft.com/office/drawing/2014/main" id="{D63DF5AC-19A8-D7DD-2706-1A05D59A70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193" t="52428" r="-624"/>
          <a:stretch/>
        </p:blipFill>
        <p:spPr>
          <a:xfrm>
            <a:off x="5154929" y="4711221"/>
            <a:ext cx="2701279" cy="324852"/>
          </a:xfrm>
          <a:prstGeom prst="rect">
            <a:avLst/>
          </a:prstGeom>
        </p:spPr>
      </p:pic>
      <p:sp>
        <p:nvSpPr>
          <p:cNvPr id="8" name="正方形/長方形 7">
            <a:extLst>
              <a:ext uri="{FF2B5EF4-FFF2-40B4-BE49-F238E27FC236}">
                <a16:creationId xmlns:a16="http://schemas.microsoft.com/office/drawing/2014/main" id="{617A9028-0BDD-0237-653F-65744DDF676D}"/>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USAGE IMAGE</a:t>
            </a:r>
          </a:p>
        </p:txBody>
      </p:sp>
      <p:pic>
        <p:nvPicPr>
          <p:cNvPr id="9" name="図 8">
            <a:extLst>
              <a:ext uri="{FF2B5EF4-FFF2-40B4-BE49-F238E27FC236}">
                <a16:creationId xmlns:a16="http://schemas.microsoft.com/office/drawing/2014/main" id="{855265E3-A610-0217-A984-4DB240F83758}"/>
              </a:ext>
            </a:extLst>
          </p:cNvPr>
          <p:cNvPicPr>
            <a:picLocks noChangeAspect="1"/>
          </p:cNvPicPr>
          <p:nvPr/>
        </p:nvPicPr>
        <p:blipFill>
          <a:blip r:embed="rId3"/>
          <a:stretch>
            <a:fillRect/>
          </a:stretch>
        </p:blipFill>
        <p:spPr>
          <a:xfrm>
            <a:off x="8220890" y="0"/>
            <a:ext cx="3971109" cy="3127917"/>
          </a:xfrm>
          <a:prstGeom prst="rect">
            <a:avLst/>
          </a:prstGeom>
        </p:spPr>
      </p:pic>
      <p:pic>
        <p:nvPicPr>
          <p:cNvPr id="10" name="図 9">
            <a:extLst>
              <a:ext uri="{FF2B5EF4-FFF2-40B4-BE49-F238E27FC236}">
                <a16:creationId xmlns:a16="http://schemas.microsoft.com/office/drawing/2014/main" id="{CD4F8C4B-2B62-FFE1-EEDA-1F9802303391}"/>
              </a:ext>
            </a:extLst>
          </p:cNvPr>
          <p:cNvPicPr>
            <a:picLocks noChangeAspect="1"/>
          </p:cNvPicPr>
          <p:nvPr/>
        </p:nvPicPr>
        <p:blipFill>
          <a:blip r:embed="rId3"/>
          <a:stretch>
            <a:fillRect/>
          </a:stretch>
        </p:blipFill>
        <p:spPr>
          <a:xfrm>
            <a:off x="10428085" y="0"/>
            <a:ext cx="1763915" cy="1663525"/>
          </a:xfrm>
          <a:prstGeom prst="rect">
            <a:avLst/>
          </a:prstGeom>
        </p:spPr>
      </p:pic>
      <p:sp>
        <p:nvSpPr>
          <p:cNvPr id="12" name="テキスト ボックス 11">
            <a:extLst>
              <a:ext uri="{FF2B5EF4-FFF2-40B4-BE49-F238E27FC236}">
                <a16:creationId xmlns:a16="http://schemas.microsoft.com/office/drawing/2014/main" id="{86F3AE02-9B97-535C-CB27-65DCBCE94267}"/>
              </a:ext>
            </a:extLst>
          </p:cNvPr>
          <p:cNvSpPr txBox="1"/>
          <p:nvPr/>
        </p:nvSpPr>
        <p:spPr>
          <a:xfrm>
            <a:off x="425023" y="957956"/>
            <a:ext cx="11674055"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“仕事を考える場”と“気分を緩める場”の両方として活用されており、</a:t>
            </a:r>
            <a:b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スマホを触っていても、手元に意識を集中させているわけではなく、無防備な時間が流れている。</a:t>
            </a:r>
            <a:endPar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grpSp>
        <p:nvGrpSpPr>
          <p:cNvPr id="33" name="グループ化 32">
            <a:extLst>
              <a:ext uri="{FF2B5EF4-FFF2-40B4-BE49-F238E27FC236}">
                <a16:creationId xmlns:a16="http://schemas.microsoft.com/office/drawing/2014/main" id="{D4F26E50-7C1F-CEA5-82D9-64EE5D9CC1D1}"/>
              </a:ext>
            </a:extLst>
          </p:cNvPr>
          <p:cNvGrpSpPr/>
          <p:nvPr/>
        </p:nvGrpSpPr>
        <p:grpSpPr>
          <a:xfrm>
            <a:off x="686912" y="2177687"/>
            <a:ext cx="3538840" cy="423054"/>
            <a:chOff x="686912" y="2177687"/>
            <a:chExt cx="3538840" cy="423054"/>
          </a:xfrm>
        </p:grpSpPr>
        <p:sp>
          <p:nvSpPr>
            <p:cNvPr id="25" name="テキスト ボックス 24">
              <a:extLst>
                <a:ext uri="{FF2B5EF4-FFF2-40B4-BE49-F238E27FC236}">
                  <a16:creationId xmlns:a16="http://schemas.microsoft.com/office/drawing/2014/main" id="{9F918542-F93A-6819-C942-CCA3ECE3B833}"/>
                </a:ext>
              </a:extLst>
            </p:cNvPr>
            <p:cNvSpPr txBox="1"/>
            <p:nvPr/>
          </p:nvSpPr>
          <p:spPr>
            <a:xfrm>
              <a:off x="686912" y="2177687"/>
              <a:ext cx="2716688" cy="377476"/>
            </a:xfrm>
            <a:prstGeom prst="rect">
              <a:avLst/>
            </a:prstGeom>
            <a:noFill/>
            <a:effectLst/>
          </p:spPr>
          <p:txBody>
            <a:bodyPr wrap="square" rtlCol="0">
              <a:spAutoFit/>
            </a:bodyPr>
            <a:lstStyle/>
            <a:p>
              <a:pPr>
                <a:lnSpc>
                  <a:spcPct val="150000"/>
                </a:lnSpc>
              </a:pPr>
              <a:r>
                <a:rPr lang="en-US" altLang="ja-JP" sz="1400" dirty="0">
                  <a:solidFill>
                    <a:schemeClr val="bg1"/>
                  </a:solidFill>
                  <a:latin typeface="Hiragino Sans W5" panose="020B0400000000000000" pitchFamily="34" charset="-128"/>
                  <a:ea typeface="Hiragino Sans W5" panose="020B0400000000000000" pitchFamily="34" charset="-128"/>
                </a:rPr>
                <a:t>1</a:t>
              </a:r>
              <a:r>
                <a:rPr lang="ja-JP" altLang="en-US" sz="1400">
                  <a:solidFill>
                    <a:schemeClr val="bg1"/>
                  </a:solidFill>
                  <a:latin typeface="Hiragino Sans W5" panose="020B0400000000000000" pitchFamily="34" charset="-128"/>
                  <a:ea typeface="Hiragino Sans W5" panose="020B0400000000000000" pitchFamily="34" charset="-128"/>
                </a:rPr>
                <a:t>日</a:t>
              </a:r>
              <a:r>
                <a:rPr lang="en-US" altLang="ja-JP" sz="1400" dirty="0">
                  <a:solidFill>
                    <a:schemeClr val="bg1"/>
                  </a:solidFill>
                  <a:latin typeface="Hiragino Sans W5" panose="020B0400000000000000" pitchFamily="34" charset="-128"/>
                  <a:ea typeface="Hiragino Sans W5" panose="020B0400000000000000" pitchFamily="34" charset="-128"/>
                </a:rPr>
                <a:t>5</a:t>
              </a:r>
              <a:r>
                <a:rPr lang="ja-JP" altLang="en-US" sz="1400">
                  <a:solidFill>
                    <a:schemeClr val="bg1"/>
                  </a:solidFill>
                  <a:latin typeface="Hiragino Sans W5" panose="020B0400000000000000" pitchFamily="34" charset="-128"/>
                  <a:ea typeface="Hiragino Sans W5" panose="020B0400000000000000" pitchFamily="34" charset="-128"/>
                </a:rPr>
                <a:t>回の利用イメージ</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27" name="直線コネクタ 26">
              <a:extLst>
                <a:ext uri="{FF2B5EF4-FFF2-40B4-BE49-F238E27FC236}">
                  <a16:creationId xmlns:a16="http://schemas.microsoft.com/office/drawing/2014/main" id="{B4393931-FB03-7A5A-BCC9-4BA38B6DCD56}"/>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34" name="グループ化 33">
            <a:extLst>
              <a:ext uri="{FF2B5EF4-FFF2-40B4-BE49-F238E27FC236}">
                <a16:creationId xmlns:a16="http://schemas.microsoft.com/office/drawing/2014/main" id="{D8E992B4-1C68-904D-F91C-13EF11D50F84}"/>
              </a:ext>
            </a:extLst>
          </p:cNvPr>
          <p:cNvGrpSpPr/>
          <p:nvPr/>
        </p:nvGrpSpPr>
        <p:grpSpPr>
          <a:xfrm>
            <a:off x="4834450" y="2177687"/>
            <a:ext cx="3538840" cy="423054"/>
            <a:chOff x="686912" y="2177687"/>
            <a:chExt cx="3538840" cy="423054"/>
          </a:xfrm>
        </p:grpSpPr>
        <p:sp>
          <p:nvSpPr>
            <p:cNvPr id="35" name="テキスト ボックス 34">
              <a:extLst>
                <a:ext uri="{FF2B5EF4-FFF2-40B4-BE49-F238E27FC236}">
                  <a16:creationId xmlns:a16="http://schemas.microsoft.com/office/drawing/2014/main" id="{C810026D-DA26-2A45-9904-D05ADFEA96C0}"/>
                </a:ext>
              </a:extLst>
            </p:cNvPr>
            <p:cNvSpPr txBox="1"/>
            <p:nvPr/>
          </p:nvSpPr>
          <p:spPr>
            <a:xfrm>
              <a:off x="737822" y="2177687"/>
              <a:ext cx="2665778" cy="377476"/>
            </a:xfrm>
            <a:prstGeom prst="rect">
              <a:avLst/>
            </a:prstGeom>
            <a:noFill/>
            <a:effectLst/>
          </p:spPr>
          <p:txBody>
            <a:bodyPr wrap="square" rtlCol="0">
              <a:spAutoFit/>
            </a:bodyPr>
            <a:lstStyle/>
            <a:p>
              <a:pPr>
                <a:lnSpc>
                  <a:spcPct val="150000"/>
                </a:lnSpc>
              </a:pPr>
              <a:r>
                <a:rPr lang="ja-JP" altLang="en-US" sz="1400">
                  <a:solidFill>
                    <a:schemeClr val="bg1"/>
                  </a:solidFill>
                  <a:latin typeface="Hiragino Sans W5" panose="020B0400000000000000" pitchFamily="34" charset="-128"/>
                  <a:ea typeface="Hiragino Sans W5" panose="020B0400000000000000" pitchFamily="34" charset="-128"/>
                </a:rPr>
                <a:t>喫煙所でやっていること</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36" name="直線コネクタ 35">
              <a:extLst>
                <a:ext uri="{FF2B5EF4-FFF2-40B4-BE49-F238E27FC236}">
                  <a16:creationId xmlns:a16="http://schemas.microsoft.com/office/drawing/2014/main" id="{072E6AAE-0F2A-FE14-0F43-02F8A3D8840C}"/>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スライド番号プレースホルダ 3">
            <a:extLst>
              <a:ext uri="{FF2B5EF4-FFF2-40B4-BE49-F238E27FC236}">
                <a16:creationId xmlns:a16="http://schemas.microsoft.com/office/drawing/2014/main" id="{4AB62227-7B8B-D119-C8E6-E6A222127CB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5" name="正方形/長方形 4">
            <a:extLst>
              <a:ext uri="{FF2B5EF4-FFF2-40B4-BE49-F238E27FC236}">
                <a16:creationId xmlns:a16="http://schemas.microsoft.com/office/drawing/2014/main" id="{F1F4FCA6-937D-5C98-41E4-B27B79AE330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105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436CF63-5CE9-E6E1-5793-785504DD39D8}"/>
              </a:ext>
            </a:extLst>
          </p:cNvPr>
          <p:cNvPicPr>
            <a:picLocks noChangeAspect="1"/>
          </p:cNvPicPr>
          <p:nvPr/>
        </p:nvPicPr>
        <p:blipFill>
          <a:blip r:embed="rId2"/>
          <a:stretch>
            <a:fillRect/>
          </a:stretch>
        </p:blipFill>
        <p:spPr>
          <a:xfrm>
            <a:off x="-3427" y="923808"/>
            <a:ext cx="7298307" cy="2317232"/>
          </a:xfrm>
          <a:prstGeom prst="rect">
            <a:avLst/>
          </a:prstGeom>
        </p:spPr>
      </p:pic>
      <p:pic>
        <p:nvPicPr>
          <p:cNvPr id="38" name="図 37" descr="屋内, 建物, 部屋, 床 が含まれている画像&#10;&#10;AI によって生成されたコンテンツは間違っている可能性があります。">
            <a:extLst>
              <a:ext uri="{FF2B5EF4-FFF2-40B4-BE49-F238E27FC236}">
                <a16:creationId xmlns:a16="http://schemas.microsoft.com/office/drawing/2014/main" id="{4FD2A527-C546-992A-DD4F-CBB3AE9DE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891" y="2696968"/>
            <a:ext cx="2703898" cy="1804473"/>
          </a:xfrm>
          <a:prstGeom prst="rect">
            <a:avLst/>
          </a:prstGeom>
        </p:spPr>
      </p:pic>
      <p:pic>
        <p:nvPicPr>
          <p:cNvPr id="35" name="図 34" descr="部屋に備えている色々な家具&#10;&#10;低い精度で自動的に生成された説明">
            <a:extLst>
              <a:ext uri="{FF2B5EF4-FFF2-40B4-BE49-F238E27FC236}">
                <a16:creationId xmlns:a16="http://schemas.microsoft.com/office/drawing/2014/main" id="{7FB0B5F3-04DE-E476-FD5B-8E9554DF1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891" y="4734219"/>
            <a:ext cx="2703898" cy="1801579"/>
          </a:xfrm>
          <a:prstGeom prst="rect">
            <a:avLst/>
          </a:prstGeom>
        </p:spPr>
      </p:pic>
      <p:pic>
        <p:nvPicPr>
          <p:cNvPr id="32" name="図 31" descr="鏡のある部屋&#10;&#10;AI によって生成されたコンテンツは間違っている可能性があります。">
            <a:extLst>
              <a:ext uri="{FF2B5EF4-FFF2-40B4-BE49-F238E27FC236}">
                <a16:creationId xmlns:a16="http://schemas.microsoft.com/office/drawing/2014/main" id="{9F28DFBD-892A-A6F3-9D45-177A97593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816" y="4734220"/>
            <a:ext cx="2703898" cy="1801579"/>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2"/>
          <a:stretch>
            <a:fillRect/>
          </a:stretch>
        </p:blipFill>
        <p:spPr>
          <a:xfrm>
            <a:off x="-1" y="-1"/>
            <a:ext cx="8412481" cy="2458721"/>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741006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6343266"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7094988" cy="1140953"/>
          </a:xfrm>
          <a:prstGeom prst="rect">
            <a:avLst/>
          </a:prstGeom>
          <a:noFill/>
          <a:effectLst/>
        </p:spPr>
        <p:txBody>
          <a:bodyPr wrap="square" rtlCol="0">
            <a:spAutoFit/>
          </a:bodyPr>
          <a:lstStyle/>
          <a:p>
            <a:pPr>
              <a:lnSpc>
                <a:spcPct val="150000"/>
              </a:lnSpc>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設置されている喫煙所は、</a:t>
            </a:r>
            <a:br>
              <a:rPr lang="en-US" altLang="ja-JP" sz="2400" b="1" spc="300" dirty="0">
                <a:solidFill>
                  <a:schemeClr val="bg1"/>
                </a:solidFill>
                <a:latin typeface="Hiragino Sans W7" panose="020B0400000000000000" pitchFamily="34" charset="-128"/>
                <a:ea typeface="Hiragino Sans W7" panose="020B0400000000000000" pitchFamily="34" charset="-128"/>
              </a:rPr>
            </a:br>
            <a:r>
              <a:rPr lang="ja-JP" altLang="en-US" sz="2400" b="1" spc="300">
                <a:solidFill>
                  <a:schemeClr val="bg1"/>
                </a:solidFill>
                <a:latin typeface="Hiragino Sans W7" panose="020B0400000000000000" pitchFamily="34" charset="-128"/>
                <a:ea typeface="Hiragino Sans W7" panose="020B0400000000000000" pitchFamily="34" charset="-128"/>
              </a:rPr>
              <a:t>大型ビルを中心に、明るく清潔な空間です</a:t>
            </a:r>
          </a:p>
        </p:txBody>
      </p:sp>
      <p:pic>
        <p:nvPicPr>
          <p:cNvPr id="3" name="図 2" descr="モダンな家具がある部屋&#10;&#10;AI によって生成されたコンテンツは間違っている可能性があります。">
            <a:extLst>
              <a:ext uri="{FF2B5EF4-FFF2-40B4-BE49-F238E27FC236}">
                <a16:creationId xmlns:a16="http://schemas.microsoft.com/office/drawing/2014/main" id="{12CB933F-941F-471E-232A-AD1787A97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364" y="2696968"/>
            <a:ext cx="5755396" cy="384091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60A4E890-892E-FCF1-FF17-44614CFD6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816" y="2696969"/>
            <a:ext cx="2703898" cy="1803667"/>
          </a:xfrm>
          <a:prstGeom prst="rect">
            <a:avLst/>
          </a:prstGeom>
        </p:spPr>
      </p:pic>
      <p:sp>
        <p:nvSpPr>
          <p:cNvPr id="30" name="1 つの角を切り取った四角形 29">
            <a:extLst>
              <a:ext uri="{FF2B5EF4-FFF2-40B4-BE49-F238E27FC236}">
                <a16:creationId xmlns:a16="http://schemas.microsoft.com/office/drawing/2014/main" id="{6111E6EA-9E1F-5621-84E6-CCB6559BD4CE}"/>
              </a:ext>
            </a:extLst>
          </p:cNvPr>
          <p:cNvSpPr/>
          <p:nvPr/>
        </p:nvSpPr>
        <p:spPr>
          <a:xfrm>
            <a:off x="452364" y="629322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カレッタ汐留</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東京都港区東新橋</a:t>
            </a:r>
            <a:r>
              <a:rPr kumimoji="1" lang="en-US" altLang="ja-JP" sz="700" dirty="0">
                <a:latin typeface="Hiragino Sans W2" panose="020B0400000000000000" pitchFamily="34" charset="-128"/>
                <a:ea typeface="Hiragino Sans W2" panose="020B0400000000000000" pitchFamily="34" charset="-128"/>
              </a:rPr>
              <a:t>1-8-2</a:t>
            </a:r>
            <a:endParaRPr kumimoji="1" lang="ja-JP" altLang="en-US" sz="700">
              <a:latin typeface="Hiragino Sans W2" panose="020B0400000000000000" pitchFamily="34" charset="-128"/>
              <a:ea typeface="Hiragino Sans W2" panose="020B0400000000000000" pitchFamily="34" charset="-128"/>
            </a:endParaRPr>
          </a:p>
        </p:txBody>
      </p:sp>
      <p:sp>
        <p:nvSpPr>
          <p:cNvPr id="33" name="1 つの角を切り取った四角形 32">
            <a:extLst>
              <a:ext uri="{FF2B5EF4-FFF2-40B4-BE49-F238E27FC236}">
                <a16:creationId xmlns:a16="http://schemas.microsoft.com/office/drawing/2014/main" id="{ACCC2A4F-9794-0629-8451-1C7D7D28F5F4}"/>
              </a:ext>
            </a:extLst>
          </p:cNvPr>
          <p:cNvSpPr/>
          <p:nvPr/>
        </p:nvSpPr>
        <p:spPr>
          <a:xfrm>
            <a:off x="6500816" y="6291136"/>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ワテラスタワー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東京都千代田区一ツ橋</a:t>
            </a:r>
            <a:r>
              <a:rPr kumimoji="1" lang="en-US" altLang="ja-JP" sz="700" dirty="0">
                <a:latin typeface="Hiragino Sans W2" panose="020B0400000000000000" pitchFamily="34" charset="-128"/>
                <a:ea typeface="Hiragino Sans W2" panose="020B0400000000000000" pitchFamily="34" charset="-128"/>
              </a:rPr>
              <a:t>1-1-1</a:t>
            </a:r>
            <a:endParaRPr kumimoji="1" lang="ja-JP" altLang="en-US" sz="700">
              <a:latin typeface="Hiragino Sans W2" panose="020B0400000000000000" pitchFamily="34" charset="-128"/>
              <a:ea typeface="Hiragino Sans W2" panose="020B0400000000000000" pitchFamily="34" charset="-128"/>
            </a:endParaRPr>
          </a:p>
        </p:txBody>
      </p:sp>
      <p:sp>
        <p:nvSpPr>
          <p:cNvPr id="34" name="1 つの角を切り取った四角形 33">
            <a:extLst>
              <a:ext uri="{FF2B5EF4-FFF2-40B4-BE49-F238E27FC236}">
                <a16:creationId xmlns:a16="http://schemas.microsoft.com/office/drawing/2014/main" id="{5D8F12B3-85E5-5E6B-FEC0-0C403E495794}"/>
              </a:ext>
            </a:extLst>
          </p:cNvPr>
          <p:cNvSpPr/>
          <p:nvPr/>
        </p:nvSpPr>
        <p:spPr>
          <a:xfrm>
            <a:off x="6500816" y="425043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大手町プレイス</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東京都千代田区大手町</a:t>
            </a:r>
            <a:r>
              <a:rPr kumimoji="1" lang="en-US" altLang="ja-JP" sz="700" dirty="0">
                <a:latin typeface="Hiragino Sans W2" panose="020B0400000000000000" pitchFamily="34" charset="-128"/>
                <a:ea typeface="Hiragino Sans W2" panose="020B0400000000000000" pitchFamily="34" charset="-128"/>
              </a:rPr>
              <a:t>2-3-1</a:t>
            </a:r>
            <a:endParaRPr kumimoji="1" lang="ja-JP" altLang="en-US" sz="700">
              <a:latin typeface="Hiragino Sans W2" panose="020B0400000000000000" pitchFamily="34" charset="-128"/>
              <a:ea typeface="Hiragino Sans W2" panose="020B0400000000000000" pitchFamily="34" charset="-128"/>
            </a:endParaRPr>
          </a:p>
        </p:txBody>
      </p:sp>
      <p:sp>
        <p:nvSpPr>
          <p:cNvPr id="36" name="1 つの角を切り取った四角形 35">
            <a:extLst>
              <a:ext uri="{FF2B5EF4-FFF2-40B4-BE49-F238E27FC236}">
                <a16:creationId xmlns:a16="http://schemas.microsoft.com/office/drawing/2014/main" id="{79F3B741-0B95-5266-876C-9E6F583C547C}"/>
              </a:ext>
            </a:extLst>
          </p:cNvPr>
          <p:cNvSpPr/>
          <p:nvPr/>
        </p:nvSpPr>
        <p:spPr>
          <a:xfrm>
            <a:off x="9325891" y="6291136"/>
            <a:ext cx="2490188"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大森ベルポート</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東京都品川区南大井</a:t>
            </a:r>
            <a:r>
              <a:rPr kumimoji="1" lang="en-US" altLang="ja-JP" sz="700" dirty="0">
                <a:latin typeface="Hiragino Sans W2" panose="020B0400000000000000" pitchFamily="34" charset="-128"/>
                <a:ea typeface="Hiragino Sans W2" panose="020B0400000000000000" pitchFamily="34" charset="-128"/>
              </a:rPr>
              <a:t>6-3-1</a:t>
            </a:r>
            <a:endParaRPr kumimoji="1" lang="ja-JP" altLang="en-US" sz="700">
              <a:latin typeface="Hiragino Sans W2" panose="020B0400000000000000" pitchFamily="34" charset="-128"/>
              <a:ea typeface="Hiragino Sans W2" panose="020B0400000000000000" pitchFamily="34" charset="-128"/>
            </a:endParaRPr>
          </a:p>
        </p:txBody>
      </p:sp>
      <p:sp>
        <p:nvSpPr>
          <p:cNvPr id="40" name="1 つの角を切り取った四角形 39">
            <a:extLst>
              <a:ext uri="{FF2B5EF4-FFF2-40B4-BE49-F238E27FC236}">
                <a16:creationId xmlns:a16="http://schemas.microsoft.com/office/drawing/2014/main" id="{E61ACB59-0895-92CD-9AD2-4B0DD2C37E59}"/>
              </a:ext>
            </a:extLst>
          </p:cNvPr>
          <p:cNvSpPr/>
          <p:nvPr/>
        </p:nvSpPr>
        <p:spPr>
          <a:xfrm>
            <a:off x="9325890" y="4250433"/>
            <a:ext cx="2490189"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r>
              <a:rPr kumimoji="1" lang="en-US" altLang="ja-JP" sz="1000" dirty="0">
                <a:latin typeface="Hiragino Sans W2" panose="020B0400000000000000" pitchFamily="34" charset="-128"/>
                <a:ea typeface="Hiragino Sans W2" panose="020B0400000000000000" pitchFamily="34" charset="-128"/>
              </a:rPr>
              <a:t>2</a:t>
            </a:r>
            <a:r>
              <a:rPr kumimoji="1" lang="ja-JP" altLang="en-US" sz="1000">
                <a:latin typeface="Hiragino Sans W2" panose="020B0400000000000000" pitchFamily="34" charset="-128"/>
                <a:ea typeface="Hiragino Sans W2" panose="020B0400000000000000" pitchFamily="34" charset="-128"/>
              </a:rPr>
              <a:t>丁目タワー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東京都港区虎ノ門</a:t>
            </a:r>
            <a:r>
              <a:rPr kumimoji="1" lang="en-US" altLang="ja-JP" sz="700" dirty="0">
                <a:latin typeface="Hiragino Sans W2" panose="020B0400000000000000" pitchFamily="34" charset="-128"/>
                <a:ea typeface="Hiragino Sans W2" panose="020B0400000000000000" pitchFamily="34" charset="-128"/>
              </a:rPr>
              <a:t>2-3-17</a:t>
            </a:r>
            <a:endParaRPr kumimoji="1" lang="ja-JP" altLang="en-US" sz="700">
              <a:latin typeface="Hiragino Sans W2" panose="020B0400000000000000" pitchFamily="34" charset="-128"/>
              <a:ea typeface="Hiragino Sans W2" panose="020B0400000000000000" pitchFamily="34" charset="-128"/>
            </a:endParaRPr>
          </a:p>
        </p:txBody>
      </p:sp>
      <p:sp>
        <p:nvSpPr>
          <p:cNvPr id="2" name="スライド番号プレースホルダ 3">
            <a:extLst>
              <a:ext uri="{FF2B5EF4-FFF2-40B4-BE49-F238E27FC236}">
                <a16:creationId xmlns:a16="http://schemas.microsoft.com/office/drawing/2014/main" id="{40880292-4C40-006D-E289-F7F91963455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C02EEBB-7634-7202-EDE2-4574B4C686F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49176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東京ポートシティー竹芝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小田急第一生命ビル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品川シーサイドパークタワー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虎ノ門二丁目タワー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東急プラザ銀座</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grpSp>
        <p:nvGrpSpPr>
          <p:cNvPr id="46" name="グループ化 45">
            <a:extLst>
              <a:ext uri="{FF2B5EF4-FFF2-40B4-BE49-F238E27FC236}">
                <a16:creationId xmlns:a16="http://schemas.microsoft.com/office/drawing/2014/main" id="{E1CA3938-E1D6-8914-1476-36F1AC3A189A}"/>
              </a:ext>
            </a:extLst>
          </p:cNvPr>
          <p:cNvGrpSpPr/>
          <p:nvPr/>
        </p:nvGrpSpPr>
        <p:grpSpPr>
          <a:xfrm>
            <a:off x="3432891" y="5286937"/>
            <a:ext cx="2811188" cy="1420434"/>
            <a:chOff x="511977" y="1930858"/>
            <a:chExt cx="2811188" cy="1420434"/>
          </a:xfrm>
        </p:grpSpPr>
        <p:sp>
          <p:nvSpPr>
            <p:cNvPr id="42" name="テキスト ボックス 41">
              <a:extLst>
                <a:ext uri="{FF2B5EF4-FFF2-40B4-BE49-F238E27FC236}">
                  <a16:creationId xmlns:a16="http://schemas.microsoft.com/office/drawing/2014/main" id="{29CB9B80-179B-B414-7F6B-25C9CEDDC3A6}"/>
                </a:ext>
              </a:extLst>
            </p:cNvPr>
            <p:cNvSpPr txBox="1"/>
            <p:nvPr/>
          </p:nvSpPr>
          <p:spPr>
            <a:xfrm>
              <a:off x="685782" y="1930858"/>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511977" y="2016296"/>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391</a:t>
              </a:r>
              <a:endParaRPr kumimoji="1" lang="en-US" altLang="ja-JP" sz="6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1904371" y="2245923"/>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640422" y="3074293"/>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gr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5257290" y="5736905"/>
            <a:ext cx="1752233"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490</a:t>
            </a:r>
            <a:endParaRPr kumimoji="1" lang="en-US" altLang="ja-JP" sz="2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6" name="テキスト ボックス 5">
            <a:extLst>
              <a:ext uri="{FF2B5EF4-FFF2-40B4-BE49-F238E27FC236}">
                <a16:creationId xmlns:a16="http://schemas.microsoft.com/office/drawing/2014/main" id="{EA035EF5-2EE6-DC38-0AFA-52A2F34A50D6}"/>
              </a:ext>
            </a:extLst>
          </p:cNvPr>
          <p:cNvSpPr txBox="1"/>
          <p:nvPr/>
        </p:nvSpPr>
        <p:spPr>
          <a:xfrm>
            <a:off x="5908438" y="5614725"/>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　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スライド番号プレースホルダ 3">
            <a:extLst>
              <a:ext uri="{FF2B5EF4-FFF2-40B4-BE49-F238E27FC236}">
                <a16:creationId xmlns:a16="http://schemas.microsoft.com/office/drawing/2014/main" id="{69AC2893-52B6-2BBB-E940-59DFECFC5B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2" name="正方形/長方形 11">
            <a:extLst>
              <a:ext uri="{FF2B5EF4-FFF2-40B4-BE49-F238E27FC236}">
                <a16:creationId xmlns:a16="http://schemas.microsoft.com/office/drawing/2014/main" id="{430D2231-4669-4A08-178A-CEACD414715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901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7" name="スライド番号プレースホルダ 3">
            <a:extLst>
              <a:ext uri="{FF2B5EF4-FFF2-40B4-BE49-F238E27FC236}">
                <a16:creationId xmlns:a16="http://schemas.microsoft.com/office/drawing/2014/main" id="{6A8AEF9C-503B-556C-245B-1124F7DD45D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458C0AD6-18F5-B93C-16EB-FF4271E4CB2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4915314-1369-2281-2CC6-C354D850F0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77984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520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88466" y="6350701"/>
            <a:ext cx="4443899" cy="3693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※2025</a:t>
            </a:r>
            <a:r>
              <a:rPr lang="ja-JP" altLang="en-US" sz="900">
                <a:solidFill>
                  <a:schemeClr val="bg1"/>
                </a:solidFill>
                <a:latin typeface="Hiragino Sans W3" panose="020B0400000000000000" pitchFamily="34" charset="-128"/>
                <a:ea typeface="Hiragino Sans W3" panose="020B0400000000000000" pitchFamily="34" charset="-128"/>
              </a:rPr>
              <a:t>年</a:t>
            </a:r>
            <a:r>
              <a:rPr lang="en-US" altLang="ja-JP" sz="900" dirty="0">
                <a:solidFill>
                  <a:schemeClr val="bg1"/>
                </a:solidFill>
                <a:latin typeface="Hiragino Sans W3" panose="020B0400000000000000" pitchFamily="34" charset="-128"/>
                <a:ea typeface="Hiragino Sans W3" panose="020B0400000000000000" pitchFamily="34" charset="-128"/>
              </a:rPr>
              <a:t>5</a:t>
            </a:r>
            <a:r>
              <a:rPr lang="ja-JP" altLang="en-US" sz="900">
                <a:solidFill>
                  <a:schemeClr val="bg1"/>
                </a:solidFill>
                <a:latin typeface="Hiragino Sans W3" panose="020B0400000000000000" pitchFamily="34" charset="-128"/>
                <a:ea typeface="Hiragino Sans W3" panose="020B0400000000000000" pitchFamily="34" charset="-128"/>
              </a:rPr>
              <a:t>月時点</a:t>
            </a:r>
            <a:endParaRPr lang="en-US" altLang="ja-JP" sz="900" dirty="0">
              <a:solidFill>
                <a:schemeClr val="bg1"/>
              </a:solidFill>
              <a:latin typeface="Hiragino Sans W3" panose="020B0400000000000000" pitchFamily="34" charset="-128"/>
              <a:ea typeface="Hiragino Sans W3" panose="020B0400000000000000" pitchFamily="34" charset="-128"/>
            </a:endParaRPr>
          </a:p>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8" name="テキスト ボックス 7">
            <a:extLst>
              <a:ext uri="{FF2B5EF4-FFF2-40B4-BE49-F238E27FC236}">
                <a16:creationId xmlns:a16="http://schemas.microsoft.com/office/drawing/2014/main" id="{E8CD4B01-C384-A632-B8E4-6266CB42154D}"/>
              </a:ext>
            </a:extLst>
          </p:cNvPr>
          <p:cNvSpPr txBox="1"/>
          <p:nvPr/>
        </p:nvSpPr>
        <p:spPr>
          <a:xfrm>
            <a:off x="474854" y="825017"/>
            <a:ext cx="4955059"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首都圏のオフィスビルを中心に</a:t>
            </a:r>
          </a:p>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富裕層・エグゼクティブ層</a:t>
            </a:r>
            <a:endParaRPr lang="en-US" altLang="ja-JP" sz="2400" b="1" dirty="0">
              <a:solidFill>
                <a:schemeClr val="bg1"/>
              </a:solidFill>
              <a:latin typeface="Hiragino Sans W7" panose="020B0400000000000000" pitchFamily="34" charset="-128"/>
              <a:ea typeface="Hiragino Sans W7" panose="020B0400000000000000" pitchFamily="34" charset="-128"/>
            </a:endParaRPr>
          </a:p>
          <a:p>
            <a:pPr>
              <a:lnSpc>
                <a:spcPct val="150000"/>
              </a:lnSpc>
            </a:pPr>
            <a:r>
              <a:rPr lang="en-US" altLang="ja-JP" sz="2400" b="1" dirty="0">
                <a:solidFill>
                  <a:schemeClr val="bg1"/>
                </a:solidFill>
                <a:latin typeface="Hiragino Sans W7" panose="020B0400000000000000" pitchFamily="34" charset="-128"/>
                <a:ea typeface="Hiragino Sans W7" panose="020B0400000000000000" pitchFamily="34" charset="-128"/>
              </a:rPr>
              <a:t>        </a:t>
            </a:r>
            <a:r>
              <a:rPr lang="ja-JP" altLang="en-US" sz="2400" b="1">
                <a:solidFill>
                  <a:schemeClr val="bg1"/>
                </a:solidFill>
                <a:latin typeface="Hiragino Sans W7" panose="020B0400000000000000" pitchFamily="34" charset="-128"/>
                <a:ea typeface="Hiragino Sans W7" panose="020B0400000000000000" pitchFamily="34" charset="-128"/>
              </a:rPr>
              <a:t>万人以上にリーチ</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pic>
        <p:nvPicPr>
          <p:cNvPr id="11" name="図 10">
            <a:extLst>
              <a:ext uri="{FF2B5EF4-FFF2-40B4-BE49-F238E27FC236}">
                <a16:creationId xmlns:a16="http://schemas.microsoft.com/office/drawing/2014/main" id="{D7192469-AC31-4E85-D096-8467A61E255D}"/>
              </a:ext>
            </a:extLst>
          </p:cNvPr>
          <p:cNvPicPr>
            <a:picLocks noChangeAspect="1"/>
          </p:cNvPicPr>
          <p:nvPr/>
        </p:nvPicPr>
        <p:blipFill>
          <a:blip r:embed="rId6"/>
          <a:stretch>
            <a:fillRect/>
          </a:stretch>
        </p:blipFill>
        <p:spPr>
          <a:xfrm>
            <a:off x="267424" y="1750621"/>
            <a:ext cx="1689100" cy="1079500"/>
          </a:xfrm>
          <a:prstGeom prst="rect">
            <a:avLst/>
          </a:prstGeom>
        </p:spPr>
      </p:pic>
      <p:sp>
        <p:nvSpPr>
          <p:cNvPr id="12" name="スライド番号プレースホルダ 3">
            <a:extLst>
              <a:ext uri="{FF2B5EF4-FFF2-40B4-BE49-F238E27FC236}">
                <a16:creationId xmlns:a16="http://schemas.microsoft.com/office/drawing/2014/main" id="{F4145320-106D-0F68-A0AC-5964E700E79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0C145BD-F96E-C635-4193-BA115C35951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中程度の精度で自動的に生成された説明">
            <a:extLst>
              <a:ext uri="{FF2B5EF4-FFF2-40B4-BE49-F238E27FC236}">
                <a16:creationId xmlns:a16="http://schemas.microsoft.com/office/drawing/2014/main" id="{43B2C704-B35B-A6CD-6EA7-BB3B72888EB3}"/>
              </a:ext>
            </a:extLst>
          </p:cNvPr>
          <p:cNvPicPr>
            <a:picLocks noChangeAspect="1"/>
          </p:cNvPicPr>
          <p:nvPr/>
        </p:nvPicPr>
        <p:blipFill>
          <a:blip r:embed="rId7" cstate="hqprint">
            <a:extLst>
              <a:ext uri="{28A0092B-C50C-407E-A947-70E740481C1C}">
                <a14:useLocalDpi xmlns:a14="http://schemas.microsoft.com/office/drawing/2010/main"/>
              </a:ext>
            </a:extLst>
          </a:blip>
          <a:srcRect t="87544"/>
          <a:stretch/>
        </p:blipFill>
        <p:spPr>
          <a:xfrm>
            <a:off x="273713" y="3471311"/>
            <a:ext cx="5156200" cy="376481"/>
          </a:xfrm>
          <a:prstGeom prst="rect">
            <a:avLst/>
          </a:prstGeom>
        </p:spPr>
      </p:pic>
    </p:spTree>
    <p:extLst>
      <p:ext uri="{BB962C8B-B14F-4D97-AF65-F5344CB8AC3E}">
        <p14:creationId xmlns:p14="http://schemas.microsoft.com/office/powerpoint/2010/main" val="1073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lang="en-US" altLang="ja-JP" sz="6600" b="1" spc="-150" dirty="0">
                <a:solidFill>
                  <a:prstClr val="white"/>
                </a:solidFill>
                <a:latin typeface="DIN Alternate" panose="020B0500000000000000" pitchFamily="34" charset="0"/>
                <a:ea typeface="Hiragino Sans W6" panose="020B0400000000000000" pitchFamily="34" charset="-128"/>
              </a:rPr>
              <a:t>0</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288</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10" name="スライド番号プレースホルダ 3">
            <a:extLst>
              <a:ext uri="{FF2B5EF4-FFF2-40B4-BE49-F238E27FC236}">
                <a16:creationId xmlns:a16="http://schemas.microsoft.com/office/drawing/2014/main" id="{7595756E-A2EC-ACC1-3202-6624CB7C434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89414B3-BC14-E6CA-90B0-8F2E26CACCC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115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FB670FC-E940-6C4C-D9A9-ED7D0953511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CEE70B36-ECF6-EAED-5E94-3BC88515FE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98084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134" name="グループ化 133">
            <a:extLst>
              <a:ext uri="{FF2B5EF4-FFF2-40B4-BE49-F238E27FC236}">
                <a16:creationId xmlns:a16="http://schemas.microsoft.com/office/drawing/2014/main" id="{8C090E71-5214-2687-4865-70C95F4219C1}"/>
              </a:ext>
            </a:extLst>
          </p:cNvPr>
          <p:cNvGrpSpPr/>
          <p:nvPr/>
        </p:nvGrpSpPr>
        <p:grpSpPr>
          <a:xfrm>
            <a:off x="515652" y="2220462"/>
            <a:ext cx="4369440" cy="3876551"/>
            <a:chOff x="862640" y="2390109"/>
            <a:chExt cx="4369440" cy="3876551"/>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1327355" y="3692750"/>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EB688AE-3698-1F46-ABCD-E10AAD6137BC}"/>
                </a:ext>
              </a:extLst>
            </p:cNvPr>
            <p:cNvSpPr/>
            <p:nvPr/>
          </p:nvSpPr>
          <p:spPr>
            <a:xfrm>
              <a:off x="1180384"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2046956" y="2390109"/>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曜日別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897146" y="5858630"/>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862640" y="2858189"/>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1006048"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月</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748522"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574186"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火</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2327866" y="3802963"/>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2153530"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水</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915054" y="3828391"/>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740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木</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481111" y="3930544"/>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3306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金</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4058054" y="4894046"/>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883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土</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611843" y="5179395"/>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449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日</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4206298" y="3146612"/>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FB8380-C738-8E9B-803F-1FF22FBCDE73}"/>
                </a:ext>
              </a:extLst>
            </p:cNvPr>
            <p:cNvSpPr/>
            <p:nvPr/>
          </p:nvSpPr>
          <p:spPr>
            <a:xfrm>
              <a:off x="4206298" y="3406361"/>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4298943" y="307337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4298943" y="3308508"/>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1022674" y="3316141"/>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208,205</a:t>
              </a:r>
              <a:endParaRPr lang="en-US" altLang="ja-JP" sz="1100" dirty="0">
                <a:solidFill>
                  <a:srgbClr val="FFF7CE"/>
                </a:solidFill>
                <a:latin typeface="DIN Condensed" pitchFamily="2"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587450" y="337889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207,115</a:t>
              </a:r>
              <a:endParaRPr lang="en-US" altLang="ja-JP" sz="1100" dirty="0">
                <a:solidFill>
                  <a:srgbClr val="FFF7CE"/>
                </a:solidFill>
                <a:latin typeface="DIN Condensed" pitchFamily="2"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2170156" y="3325106"/>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208,700</a:t>
              </a:r>
              <a:endParaRPr lang="en-US" altLang="ja-JP" sz="1100" dirty="0">
                <a:solidFill>
                  <a:srgbClr val="FFF7CE"/>
                </a:solidFill>
                <a:latin typeface="DIN Condensed" pitchFamily="2"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752862" y="3369930"/>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206,224</a:t>
              </a:r>
              <a:endParaRPr lang="en-US" altLang="ja-JP" sz="1100" dirty="0">
                <a:solidFill>
                  <a:srgbClr val="FFF7CE"/>
                </a:solidFill>
                <a:latin typeface="DIN Condensed" pitchFamily="2"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3299709" y="339682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199,815</a:t>
              </a:r>
              <a:endParaRPr lang="en-US" altLang="ja-JP" sz="1100" dirty="0">
                <a:solidFill>
                  <a:srgbClr val="FFF7CE"/>
                </a:solidFill>
                <a:latin typeface="DIN Condensed" pitchFamily="2"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886795" y="4209482"/>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58,603</a:t>
              </a:r>
              <a:endParaRPr lang="en-US" altLang="ja-JP" sz="1100" dirty="0">
                <a:solidFill>
                  <a:srgbClr val="FFF7CE"/>
                </a:solidFill>
                <a:latin typeface="DIN Condensed" pitchFamily="2"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461538" y="4467913"/>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48,225</a:t>
              </a:r>
              <a:endParaRPr lang="en-US" altLang="ja-JP" sz="1100" dirty="0">
                <a:solidFill>
                  <a:srgbClr val="FFF7CE"/>
                </a:solidFill>
                <a:latin typeface="DIN Condensed" pitchFamily="2" charset="0"/>
                <a:ea typeface="Hiragino Sans W3" panose="020B0400000000000000" pitchFamily="34" charset="-128"/>
              </a:endParaRPr>
            </a:p>
          </p:txBody>
        </p:sp>
      </p:grpSp>
      <p:grpSp>
        <p:nvGrpSpPr>
          <p:cNvPr id="133" name="グループ化 132">
            <a:extLst>
              <a:ext uri="{FF2B5EF4-FFF2-40B4-BE49-F238E27FC236}">
                <a16:creationId xmlns:a16="http://schemas.microsoft.com/office/drawing/2014/main" id="{7DD53EDF-DFA6-A295-AAFB-5B5BC64F6E21}"/>
              </a:ext>
            </a:extLst>
          </p:cNvPr>
          <p:cNvGrpSpPr/>
          <p:nvPr/>
        </p:nvGrpSpPr>
        <p:grpSpPr>
          <a:xfrm>
            <a:off x="5703554" y="2246917"/>
            <a:ext cx="5578506" cy="3823642"/>
            <a:chOff x="5747445" y="2396320"/>
            <a:chExt cx="5578506" cy="3823642"/>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82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95086" y="2396320"/>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時間帯別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81951" y="5825379"/>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47445" y="2824938"/>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9085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0</a:t>
              </a:r>
              <a:endParaRPr lang="en-US" altLang="ja-JP" sz="1050" dirty="0">
                <a:solidFill>
                  <a:srgbClr val="FFF7CE"/>
                </a:solidFill>
                <a:latin typeface="DIN Condensed" pitchFamily="2"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96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408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48397" y="3113361"/>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48397" y="3373110"/>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341042" y="3040126"/>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341042" y="327525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10356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a:t>
              </a:r>
              <a:endParaRPr lang="en-US" altLang="ja-JP" sz="1050" dirty="0">
                <a:solidFill>
                  <a:srgbClr val="FFF7CE"/>
                </a:solidFill>
                <a:latin typeface="DIN Condensed" pitchFamily="2"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31628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a:t>
              </a:r>
              <a:endParaRPr lang="en-US" altLang="ja-JP" sz="1050" dirty="0">
                <a:solidFill>
                  <a:srgbClr val="FFF7CE"/>
                </a:solidFill>
                <a:latin typeface="DIN Condensed" pitchFamily="2"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52900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3</a:t>
              </a:r>
              <a:endParaRPr lang="en-US" altLang="ja-JP" sz="1050" dirty="0">
                <a:solidFill>
                  <a:srgbClr val="FFF7CE"/>
                </a:solidFill>
                <a:latin typeface="DIN Condensed" pitchFamily="2"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74171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4</a:t>
              </a:r>
              <a:endParaRPr lang="en-US" altLang="ja-JP" sz="1050" dirty="0">
                <a:solidFill>
                  <a:srgbClr val="FFF7CE"/>
                </a:solidFill>
                <a:latin typeface="DIN Condensed" pitchFamily="2"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5443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5</a:t>
              </a:r>
              <a:endParaRPr lang="en-US" altLang="ja-JP" sz="1050" dirty="0">
                <a:solidFill>
                  <a:srgbClr val="FFF7CE"/>
                </a:solidFill>
                <a:latin typeface="DIN Condensed" pitchFamily="2"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6714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6</a:t>
              </a:r>
              <a:endParaRPr lang="en-US" altLang="ja-JP" sz="1050" dirty="0">
                <a:solidFill>
                  <a:srgbClr val="FFF7CE"/>
                </a:solidFill>
                <a:latin typeface="DIN Condensed" pitchFamily="2"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7986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7</a:t>
              </a:r>
              <a:endParaRPr lang="en-US" altLang="ja-JP" sz="1050" dirty="0">
                <a:solidFill>
                  <a:srgbClr val="FFF7CE"/>
                </a:solidFill>
                <a:latin typeface="DIN Condensed" pitchFamily="2"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9258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8</a:t>
              </a:r>
              <a:endParaRPr lang="en-US" altLang="ja-JP" sz="1050" dirty="0">
                <a:solidFill>
                  <a:srgbClr val="FFF7CE"/>
                </a:solidFill>
                <a:latin typeface="DIN Condensed" pitchFamily="2"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80529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9</a:t>
              </a:r>
              <a:endParaRPr lang="en-US" altLang="ja-JP" sz="1050" dirty="0">
                <a:solidFill>
                  <a:srgbClr val="FFF7CE"/>
                </a:solidFill>
                <a:latin typeface="DIN Condensed" pitchFamily="2"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801801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10</a:t>
              </a:r>
              <a:endParaRPr lang="en-US" altLang="ja-JP" sz="1050" dirty="0">
                <a:solidFill>
                  <a:srgbClr val="FFF7CE"/>
                </a:solidFill>
                <a:latin typeface="DIN Condensed" pitchFamily="2"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4503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12</a:t>
              </a:r>
              <a:endParaRPr lang="en-US" altLang="ja-JP" sz="1050" dirty="0">
                <a:solidFill>
                  <a:srgbClr val="FFF7CE"/>
                </a:solidFill>
                <a:latin typeface="DIN Condensed" pitchFamily="2"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7205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13</a:t>
              </a:r>
              <a:endParaRPr lang="en-US" altLang="ja-JP" sz="1050" dirty="0">
                <a:solidFill>
                  <a:srgbClr val="FFF7CE"/>
                </a:solidFill>
                <a:latin typeface="DIN Condensed" pitchFamily="2"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99075"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14</a:t>
              </a:r>
              <a:endParaRPr lang="en-US" altLang="ja-JP" sz="1050" dirty="0">
                <a:solidFill>
                  <a:srgbClr val="FFF7CE"/>
                </a:solidFill>
                <a:latin typeface="DIN Condensed" pitchFamily="2"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926096"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15</a:t>
              </a:r>
              <a:endParaRPr lang="en-US" altLang="ja-JP" sz="1050" dirty="0">
                <a:solidFill>
                  <a:srgbClr val="FFF7CE"/>
                </a:solidFill>
                <a:latin typeface="DIN Condensed" pitchFamily="2"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53117"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16</a:t>
              </a:r>
              <a:endParaRPr lang="en-US" altLang="ja-JP" sz="1050" dirty="0">
                <a:solidFill>
                  <a:srgbClr val="FFF7CE"/>
                </a:solidFill>
                <a:latin typeface="DIN Condensed" pitchFamily="2"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8013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302386" y="3805881"/>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607159"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17</a:t>
              </a:r>
              <a:endParaRPr lang="en-US" altLang="ja-JP" sz="1050" dirty="0">
                <a:solidFill>
                  <a:srgbClr val="FFF7CE"/>
                </a:solidFill>
                <a:latin typeface="DIN Condensed" pitchFamily="2"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834180"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61201"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19</a:t>
              </a:r>
              <a:endParaRPr lang="en-US" altLang="ja-JP" sz="1050" dirty="0">
                <a:solidFill>
                  <a:srgbClr val="FFF7CE"/>
                </a:solidFill>
                <a:latin typeface="DIN Condensed" pitchFamily="2"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8822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20</a:t>
              </a:r>
              <a:endParaRPr lang="en-US" altLang="ja-JP" sz="1050" dirty="0">
                <a:solidFill>
                  <a:srgbClr val="FFF7CE"/>
                </a:solidFill>
                <a:latin typeface="DIN Condensed" pitchFamily="2"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51524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21</a:t>
              </a:r>
              <a:endParaRPr lang="en-US" altLang="ja-JP" sz="1050" dirty="0">
                <a:solidFill>
                  <a:srgbClr val="FFF7CE"/>
                </a:solidFill>
                <a:latin typeface="DIN Condensed" pitchFamily="2"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74226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22</a:t>
              </a:r>
              <a:endParaRPr lang="en-US" altLang="ja-JP" sz="1050" dirty="0">
                <a:solidFill>
                  <a:srgbClr val="FFF7CE"/>
                </a:solidFill>
                <a:latin typeface="DIN Condensed" pitchFamily="2"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6927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23</a:t>
              </a:r>
              <a:endParaRPr lang="en-US" altLang="ja-JP" sz="1050" dirty="0">
                <a:solidFill>
                  <a:srgbClr val="FFF7CE"/>
                </a:solidFill>
                <a:latin typeface="DIN Condensed" pitchFamily="2"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630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44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56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50001"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64185"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76901"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98001" y="3828391"/>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11218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324901" y="3677707"/>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64811" y="3704601"/>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7899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91711" y="3751911"/>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212811"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426995" y="3751911"/>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639711"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832779"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46963"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59679" y="4027331"/>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80779" y="4279852"/>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94963"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907679"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4" name="スライド番号プレースホルダ 3">
            <a:extLst>
              <a:ext uri="{FF2B5EF4-FFF2-40B4-BE49-F238E27FC236}">
                <a16:creationId xmlns:a16="http://schemas.microsoft.com/office/drawing/2014/main" id="{0F51AD15-58E0-F819-0FA0-1B1E740AE32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C1AE6E91-01DB-0482-08EB-1E770880B14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3" name="図 2" descr="テキスト&#10;&#10;自動的に生成された説明">
            <a:extLst>
              <a:ext uri="{FF2B5EF4-FFF2-40B4-BE49-F238E27FC236}">
                <a16:creationId xmlns:a16="http://schemas.microsoft.com/office/drawing/2014/main" id="{266F3F30-F818-A742-4C7F-9707A36B6B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307300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4" name="スライド番号プレースホルダ 3">
            <a:extLst>
              <a:ext uri="{FF2B5EF4-FFF2-40B4-BE49-F238E27FC236}">
                <a16:creationId xmlns:a16="http://schemas.microsoft.com/office/drawing/2014/main" id="{AEA1B876-F626-5652-0943-91D50B83233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2BDEE457-0F5E-A196-1D2A-A172C78417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B3A15273-24FC-8AF5-54A1-D7EEFDAEF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94692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grpSp>
        <p:nvGrpSpPr>
          <p:cNvPr id="3" name="グループ化 2">
            <a:extLst>
              <a:ext uri="{FF2B5EF4-FFF2-40B4-BE49-F238E27FC236}">
                <a16:creationId xmlns:a16="http://schemas.microsoft.com/office/drawing/2014/main" id="{E970EC41-C63D-01C2-20D4-26C6296D9886}"/>
              </a:ext>
            </a:extLst>
          </p:cNvPr>
          <p:cNvGrpSpPr>
            <a:grpSpLocks noChangeAspect="1"/>
          </p:cNvGrpSpPr>
          <p:nvPr/>
        </p:nvGrpSpPr>
        <p:grpSpPr>
          <a:xfrm>
            <a:off x="1178285" y="2171175"/>
            <a:ext cx="9477997" cy="4031816"/>
            <a:chOff x="113060" y="2460271"/>
            <a:chExt cx="6197394" cy="2636291"/>
          </a:xfrm>
        </p:grpSpPr>
        <p:grpSp>
          <p:nvGrpSpPr>
            <p:cNvPr id="10" name="グループ化 9">
              <a:extLst>
                <a:ext uri="{FF2B5EF4-FFF2-40B4-BE49-F238E27FC236}">
                  <a16:creationId xmlns:a16="http://schemas.microsoft.com/office/drawing/2014/main" id="{6860BDF4-6AF6-BA95-574F-DAF3800C5DF8}"/>
                </a:ext>
              </a:extLst>
            </p:cNvPr>
            <p:cNvGrpSpPr>
              <a:grpSpLocks noChangeAspect="1"/>
            </p:cNvGrpSpPr>
            <p:nvPr/>
          </p:nvGrpSpPr>
          <p:grpSpPr>
            <a:xfrm>
              <a:off x="746055" y="2460271"/>
              <a:ext cx="4917815" cy="2017315"/>
              <a:chOff x="451150" y="4284568"/>
              <a:chExt cx="5009905" cy="2055091"/>
            </a:xfrm>
          </p:grpSpPr>
          <p:pic>
            <p:nvPicPr>
              <p:cNvPr id="17" name="図 16" descr="グラフ, 円グラフ&#10;&#10;自動的に生成された説明">
                <a:extLst>
                  <a:ext uri="{FF2B5EF4-FFF2-40B4-BE49-F238E27FC236}">
                    <a16:creationId xmlns:a16="http://schemas.microsoft.com/office/drawing/2014/main" id="{9660AED4-F8DB-BECC-5F5F-2F79E8FCD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50" y="4284568"/>
                <a:ext cx="2078182" cy="2055091"/>
              </a:xfrm>
              <a:prstGeom prst="rect">
                <a:avLst/>
              </a:prstGeom>
            </p:spPr>
          </p:pic>
          <p:pic>
            <p:nvPicPr>
              <p:cNvPr id="20" name="図 19" descr="グラフ, 棒グラフ&#10;&#10;自動的に生成された説明">
                <a:extLst>
                  <a:ext uri="{FF2B5EF4-FFF2-40B4-BE49-F238E27FC236}">
                    <a16:creationId xmlns:a16="http://schemas.microsoft.com/office/drawing/2014/main" id="{1B095D2A-6764-1DF4-1FDD-81A1B720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2873" y="4296113"/>
                <a:ext cx="2078182" cy="2032000"/>
              </a:xfrm>
              <a:prstGeom prst="rect">
                <a:avLst/>
              </a:prstGeom>
            </p:spPr>
          </p:pic>
        </p:grpSp>
        <p:sp>
          <p:nvSpPr>
            <p:cNvPr id="14" name="正方形/長方形 13">
              <a:extLst>
                <a:ext uri="{FF2B5EF4-FFF2-40B4-BE49-F238E27FC236}">
                  <a16:creationId xmlns:a16="http://schemas.microsoft.com/office/drawing/2014/main" id="{ABEC400C-8F98-B232-2928-DB146FD98FE4}"/>
                </a:ext>
              </a:extLst>
            </p:cNvPr>
            <p:cNvSpPr/>
            <p:nvPr/>
          </p:nvSpPr>
          <p:spPr>
            <a:xfrm>
              <a:off x="113060" y="4763313"/>
              <a:ext cx="619739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20 ~ 30</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割、</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40 - 50</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割と、幅広い世代にアプローチ可能</a:t>
              </a:r>
            </a:p>
          </p:txBody>
        </p:sp>
      </p:grpSp>
      <p:sp>
        <p:nvSpPr>
          <p:cNvPr id="2" name="スライド番号プレースホルダ 3">
            <a:extLst>
              <a:ext uri="{FF2B5EF4-FFF2-40B4-BE49-F238E27FC236}">
                <a16:creationId xmlns:a16="http://schemas.microsoft.com/office/drawing/2014/main" id="{4C6A81FC-4032-7566-88A7-0D70C55768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E69C03CA-16FF-A560-B5A8-CCCB1940CE3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8159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EEB-F3F8-B32E-C747-8A6CE024D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CE4A849-8ED8-2432-7110-935B54606C2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グループ化 39">
            <a:extLst>
              <a:ext uri="{FF2B5EF4-FFF2-40B4-BE49-F238E27FC236}">
                <a16:creationId xmlns:a16="http://schemas.microsoft.com/office/drawing/2014/main" id="{E01FA99A-4D8C-E490-F348-13246705A42F}"/>
              </a:ext>
            </a:extLst>
          </p:cNvPr>
          <p:cNvGrpSpPr/>
          <p:nvPr/>
        </p:nvGrpSpPr>
        <p:grpSpPr>
          <a:xfrm>
            <a:off x="525386" y="1228706"/>
            <a:ext cx="10993824" cy="556641"/>
            <a:chOff x="525386" y="1228706"/>
            <a:chExt cx="10993824" cy="556641"/>
          </a:xfrm>
        </p:grpSpPr>
        <p:sp>
          <p:nvSpPr>
            <p:cNvPr id="7" name="テキスト ボックス 6">
              <a:extLst>
                <a:ext uri="{FF2B5EF4-FFF2-40B4-BE49-F238E27FC236}">
                  <a16:creationId xmlns:a16="http://schemas.microsoft.com/office/drawing/2014/main" id="{B1DC1ADD-1F77-7C79-EA84-D81449EF0E26}"/>
                </a:ext>
              </a:extLst>
            </p:cNvPr>
            <p:cNvSpPr txBox="1"/>
            <p:nvPr/>
          </p:nvSpPr>
          <p:spPr>
            <a:xfrm>
              <a:off x="525386" y="122870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ABOUT BREAK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A006CE2E-8C16-D438-F58F-B20B7D7FF5AE}"/>
                </a:ext>
              </a:extLst>
            </p:cNvPr>
            <p:cNvSpPr txBox="1"/>
            <p:nvPr/>
          </p:nvSpPr>
          <p:spPr>
            <a:xfrm>
              <a:off x="9847806" y="132368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P.03 - 06</a:t>
              </a:r>
            </a:p>
          </p:txBody>
        </p:sp>
      </p:grpSp>
      <p:grpSp>
        <p:nvGrpSpPr>
          <p:cNvPr id="43" name="グループ化 42">
            <a:extLst>
              <a:ext uri="{FF2B5EF4-FFF2-40B4-BE49-F238E27FC236}">
                <a16:creationId xmlns:a16="http://schemas.microsoft.com/office/drawing/2014/main" id="{8C2A688D-76FE-C443-9CF3-1D17DA3FDFA5}"/>
              </a:ext>
            </a:extLst>
          </p:cNvPr>
          <p:cNvGrpSpPr/>
          <p:nvPr/>
        </p:nvGrpSpPr>
        <p:grpSpPr>
          <a:xfrm>
            <a:off x="525386" y="1765549"/>
            <a:ext cx="10993824" cy="607113"/>
            <a:chOff x="525386" y="1724646"/>
            <a:chExt cx="10993824" cy="607113"/>
          </a:xfrm>
        </p:grpSpPr>
        <p:sp>
          <p:nvSpPr>
            <p:cNvPr id="11" name="テキスト ボックス 10">
              <a:extLst>
                <a:ext uri="{FF2B5EF4-FFF2-40B4-BE49-F238E27FC236}">
                  <a16:creationId xmlns:a16="http://schemas.microsoft.com/office/drawing/2014/main" id="{124E0188-5F87-10F6-5FC2-93E316E38FEC}"/>
                </a:ext>
              </a:extLst>
            </p:cNvPr>
            <p:cNvSpPr txBox="1"/>
            <p:nvPr/>
          </p:nvSpPr>
          <p:spPr>
            <a:xfrm>
              <a:off x="525386" y="172464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SPACE VALUE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9" name="テキスト ボックス 18">
              <a:extLst>
                <a:ext uri="{FF2B5EF4-FFF2-40B4-BE49-F238E27FC236}">
                  <a16:creationId xmlns:a16="http://schemas.microsoft.com/office/drawing/2014/main" id="{2706A31A-E462-65A2-2FFF-E0A883FB6627}"/>
                </a:ext>
              </a:extLst>
            </p:cNvPr>
            <p:cNvSpPr txBox="1"/>
            <p:nvPr/>
          </p:nvSpPr>
          <p:spPr>
            <a:xfrm>
              <a:off x="9847806" y="187009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P.07 - </a:t>
              </a:r>
              <a:r>
                <a:rPr kumimoji="1" lang="en-US" altLang="ja-JP" sz="2400" b="1" dirty="0">
                  <a:solidFill>
                    <a:schemeClr val="bg1"/>
                  </a:solidFill>
                  <a:latin typeface="DIN Alternate" panose="020B0500000000000000" pitchFamily="34" charset="0"/>
                  <a:ea typeface="Hiragino Sans W7" panose="020B0400000000000000" pitchFamily="34" charset="-128"/>
                </a:rPr>
                <a:t>12</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5" name="グループ化 44">
            <a:extLst>
              <a:ext uri="{FF2B5EF4-FFF2-40B4-BE49-F238E27FC236}">
                <a16:creationId xmlns:a16="http://schemas.microsoft.com/office/drawing/2014/main" id="{6FFD4DB4-C034-BA2B-607A-767A5CAA050E}"/>
              </a:ext>
            </a:extLst>
          </p:cNvPr>
          <p:cNvGrpSpPr/>
          <p:nvPr/>
        </p:nvGrpSpPr>
        <p:grpSpPr>
          <a:xfrm>
            <a:off x="525386" y="2352864"/>
            <a:ext cx="10993824" cy="569571"/>
            <a:chOff x="525386" y="2208238"/>
            <a:chExt cx="10993824" cy="569571"/>
          </a:xfrm>
        </p:grpSpPr>
        <p:sp>
          <p:nvSpPr>
            <p:cNvPr id="13" name="テキスト ボックス 12">
              <a:extLst>
                <a:ext uri="{FF2B5EF4-FFF2-40B4-BE49-F238E27FC236}">
                  <a16:creationId xmlns:a16="http://schemas.microsoft.com/office/drawing/2014/main" id="{E27C7824-54BF-B0DD-5A61-8C3FB473CB07}"/>
                </a:ext>
              </a:extLst>
            </p:cNvPr>
            <p:cNvSpPr txBox="1"/>
            <p:nvPr/>
          </p:nvSpPr>
          <p:spPr>
            <a:xfrm>
              <a:off x="525386" y="2208238"/>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OVERVIEW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4" name="テキスト ボックス 23">
              <a:extLst>
                <a:ext uri="{FF2B5EF4-FFF2-40B4-BE49-F238E27FC236}">
                  <a16:creationId xmlns:a16="http://schemas.microsoft.com/office/drawing/2014/main" id="{4A996D22-8DD6-B367-143E-9077DF5DDB08}"/>
                </a:ext>
              </a:extLst>
            </p:cNvPr>
            <p:cNvSpPr txBox="1"/>
            <p:nvPr/>
          </p:nvSpPr>
          <p:spPr>
            <a:xfrm>
              <a:off x="9847806" y="231614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P.13 - </a:t>
              </a:r>
              <a:r>
                <a:rPr kumimoji="1" lang="en-US" altLang="ja-JP" sz="2400" b="1" dirty="0">
                  <a:solidFill>
                    <a:schemeClr val="bg1"/>
                  </a:solidFill>
                  <a:latin typeface="DIN Alternate" panose="020B0500000000000000" pitchFamily="34" charset="0"/>
                  <a:ea typeface="Hiragino Sans W7" panose="020B0400000000000000" pitchFamily="34" charset="-128"/>
                </a:rPr>
                <a:t>17</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6" name="グループ化 45">
            <a:extLst>
              <a:ext uri="{FF2B5EF4-FFF2-40B4-BE49-F238E27FC236}">
                <a16:creationId xmlns:a16="http://schemas.microsoft.com/office/drawing/2014/main" id="{42BBB9A4-1D92-7C02-4713-3D0E976B12EE}"/>
              </a:ext>
            </a:extLst>
          </p:cNvPr>
          <p:cNvGrpSpPr/>
          <p:nvPr/>
        </p:nvGrpSpPr>
        <p:grpSpPr>
          <a:xfrm>
            <a:off x="525386" y="2902637"/>
            <a:ext cx="10993824" cy="620043"/>
            <a:chOff x="525386" y="2759934"/>
            <a:chExt cx="10993824" cy="620043"/>
          </a:xfrm>
        </p:grpSpPr>
        <p:sp>
          <p:nvSpPr>
            <p:cNvPr id="14" name="テキスト ボックス 13">
              <a:extLst>
                <a:ext uri="{FF2B5EF4-FFF2-40B4-BE49-F238E27FC236}">
                  <a16:creationId xmlns:a16="http://schemas.microsoft.com/office/drawing/2014/main" id="{042A999A-7E4A-A868-60A6-1793330675DD}"/>
                </a:ext>
              </a:extLst>
            </p:cNvPr>
            <p:cNvSpPr txBox="1"/>
            <p:nvPr/>
          </p:nvSpPr>
          <p:spPr>
            <a:xfrm>
              <a:off x="525386" y="2759934"/>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USER DATA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2C7CB29A-1F28-CD9B-09BE-78C98A6632DB}"/>
                </a:ext>
              </a:extLst>
            </p:cNvPr>
            <p:cNvSpPr txBox="1"/>
            <p:nvPr/>
          </p:nvSpPr>
          <p:spPr>
            <a:xfrm>
              <a:off x="9847806" y="291831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18</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7" name="グループ化 46">
            <a:extLst>
              <a:ext uri="{FF2B5EF4-FFF2-40B4-BE49-F238E27FC236}">
                <a16:creationId xmlns:a16="http://schemas.microsoft.com/office/drawing/2014/main" id="{F97ABF09-7928-3591-A12B-6891363F5C01}"/>
              </a:ext>
            </a:extLst>
          </p:cNvPr>
          <p:cNvGrpSpPr/>
          <p:nvPr/>
        </p:nvGrpSpPr>
        <p:grpSpPr>
          <a:xfrm>
            <a:off x="525386" y="3502882"/>
            <a:ext cx="10993824" cy="540463"/>
            <a:chOff x="525386" y="3486012"/>
            <a:chExt cx="10993824" cy="540463"/>
          </a:xfrm>
        </p:grpSpPr>
        <p:sp>
          <p:nvSpPr>
            <p:cNvPr id="15" name="テキスト ボックス 14">
              <a:extLst>
                <a:ext uri="{FF2B5EF4-FFF2-40B4-BE49-F238E27FC236}">
                  <a16:creationId xmlns:a16="http://schemas.microsoft.com/office/drawing/2014/main" id="{D355D8A9-0A6D-5B0C-5F44-1226AF72BD58}"/>
                </a:ext>
              </a:extLst>
            </p:cNvPr>
            <p:cNvSpPr txBox="1"/>
            <p:nvPr/>
          </p:nvSpPr>
          <p:spPr>
            <a:xfrm>
              <a:off x="525386" y="3486012"/>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10F13AEC-34E1-BB22-F282-F42669CB8EDA}"/>
                </a:ext>
              </a:extLst>
            </p:cNvPr>
            <p:cNvSpPr txBox="1"/>
            <p:nvPr/>
          </p:nvSpPr>
          <p:spPr>
            <a:xfrm>
              <a:off x="9847806" y="3564810"/>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26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29</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8" name="グループ化 47">
            <a:extLst>
              <a:ext uri="{FF2B5EF4-FFF2-40B4-BE49-F238E27FC236}">
                <a16:creationId xmlns:a16="http://schemas.microsoft.com/office/drawing/2014/main" id="{08114906-66CE-A895-3B1B-4C1160A4DD4B}"/>
              </a:ext>
            </a:extLst>
          </p:cNvPr>
          <p:cNvGrpSpPr/>
          <p:nvPr/>
        </p:nvGrpSpPr>
        <p:grpSpPr>
          <a:xfrm>
            <a:off x="525386" y="4023547"/>
            <a:ext cx="10993824" cy="590935"/>
            <a:chOff x="525386" y="4216126"/>
            <a:chExt cx="10993824" cy="590935"/>
          </a:xfrm>
        </p:grpSpPr>
        <p:sp>
          <p:nvSpPr>
            <p:cNvPr id="17" name="テキスト ボックス 16">
              <a:extLst>
                <a:ext uri="{FF2B5EF4-FFF2-40B4-BE49-F238E27FC236}">
                  <a16:creationId xmlns:a16="http://schemas.microsoft.com/office/drawing/2014/main" id="{78DD3B25-48C0-7402-48A8-93CE9BDBA71F}"/>
                </a:ext>
              </a:extLst>
            </p:cNvPr>
            <p:cNvSpPr txBox="1"/>
            <p:nvPr/>
          </p:nvSpPr>
          <p:spPr>
            <a:xfrm>
              <a:off x="525386" y="421612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CASE STUDY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9" name="テキスト ボックス 28">
              <a:extLst>
                <a:ext uri="{FF2B5EF4-FFF2-40B4-BE49-F238E27FC236}">
                  <a16:creationId xmlns:a16="http://schemas.microsoft.com/office/drawing/2014/main" id="{7089D1DB-12C9-12DF-B8FA-DF52AA197EA7}"/>
                </a:ext>
              </a:extLst>
            </p:cNvPr>
            <p:cNvSpPr txBox="1"/>
            <p:nvPr/>
          </p:nvSpPr>
          <p:spPr>
            <a:xfrm>
              <a:off x="9847806" y="4345396"/>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30</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- 34</a:t>
              </a:r>
            </a:p>
          </p:txBody>
        </p:sp>
      </p:grpSp>
      <p:grpSp>
        <p:nvGrpSpPr>
          <p:cNvPr id="50" name="グループ化 49">
            <a:extLst>
              <a:ext uri="{FF2B5EF4-FFF2-40B4-BE49-F238E27FC236}">
                <a16:creationId xmlns:a16="http://schemas.microsoft.com/office/drawing/2014/main" id="{B6287661-2339-2821-C4FF-CA99355C2639}"/>
              </a:ext>
            </a:extLst>
          </p:cNvPr>
          <p:cNvGrpSpPr/>
          <p:nvPr/>
        </p:nvGrpSpPr>
        <p:grpSpPr>
          <a:xfrm>
            <a:off x="536537" y="4594684"/>
            <a:ext cx="10993824" cy="590935"/>
            <a:chOff x="536537" y="4851745"/>
            <a:chExt cx="10993824" cy="590935"/>
          </a:xfrm>
        </p:grpSpPr>
        <p:sp>
          <p:nvSpPr>
            <p:cNvPr id="31" name="テキスト ボックス 30">
              <a:extLst>
                <a:ext uri="{FF2B5EF4-FFF2-40B4-BE49-F238E27FC236}">
                  <a16:creationId xmlns:a16="http://schemas.microsoft.com/office/drawing/2014/main" id="{217B8271-9243-510B-6840-B1BB1DD99B3C}"/>
                </a:ext>
              </a:extLst>
            </p:cNvPr>
            <p:cNvSpPr txBox="1"/>
            <p:nvPr/>
          </p:nvSpPr>
          <p:spPr>
            <a:xfrm>
              <a:off x="536537" y="4851745"/>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OPTION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2" name="テキスト ボックス 31">
              <a:extLst>
                <a:ext uri="{FF2B5EF4-FFF2-40B4-BE49-F238E27FC236}">
                  <a16:creationId xmlns:a16="http://schemas.microsoft.com/office/drawing/2014/main" id="{A12949DE-A319-FD77-5FEB-CFD405F4DC66}"/>
                </a:ext>
              </a:extLst>
            </p:cNvPr>
            <p:cNvSpPr txBox="1"/>
            <p:nvPr/>
          </p:nvSpPr>
          <p:spPr>
            <a:xfrm>
              <a:off x="9858957" y="4981015"/>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35</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40</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6" name="グループ化 5">
            <a:extLst>
              <a:ext uri="{FF2B5EF4-FFF2-40B4-BE49-F238E27FC236}">
                <a16:creationId xmlns:a16="http://schemas.microsoft.com/office/drawing/2014/main" id="{2B9A646B-88C2-8B97-0782-B28725EA9D1A}"/>
              </a:ext>
            </a:extLst>
          </p:cNvPr>
          <p:cNvGrpSpPr/>
          <p:nvPr/>
        </p:nvGrpSpPr>
        <p:grpSpPr>
          <a:xfrm>
            <a:off x="536537" y="5165821"/>
            <a:ext cx="10993824" cy="590935"/>
            <a:chOff x="536537" y="5165821"/>
            <a:chExt cx="10993824" cy="590935"/>
          </a:xfrm>
        </p:grpSpPr>
        <p:sp>
          <p:nvSpPr>
            <p:cNvPr id="38" name="テキスト ボックス 37">
              <a:extLst>
                <a:ext uri="{FF2B5EF4-FFF2-40B4-BE49-F238E27FC236}">
                  <a16:creationId xmlns:a16="http://schemas.microsoft.com/office/drawing/2014/main" id="{5D8B570E-93C0-5D40-B8B8-7CCAAB445EDD}"/>
                </a:ext>
              </a:extLst>
            </p:cNvPr>
            <p:cNvSpPr txBox="1"/>
            <p:nvPr/>
          </p:nvSpPr>
          <p:spPr>
            <a:xfrm>
              <a:off x="536537" y="516582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TIEUP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9" name="テキスト ボックス 38">
              <a:extLst>
                <a:ext uri="{FF2B5EF4-FFF2-40B4-BE49-F238E27FC236}">
                  <a16:creationId xmlns:a16="http://schemas.microsoft.com/office/drawing/2014/main" id="{AA92DD6F-5383-136D-5BDC-9AA938B6CF2E}"/>
                </a:ext>
              </a:extLst>
            </p:cNvPr>
            <p:cNvSpPr txBox="1"/>
            <p:nvPr/>
          </p:nvSpPr>
          <p:spPr>
            <a:xfrm>
              <a:off x="9858957" y="529509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41</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46</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8" name="グループ化 7">
            <a:extLst>
              <a:ext uri="{FF2B5EF4-FFF2-40B4-BE49-F238E27FC236}">
                <a16:creationId xmlns:a16="http://schemas.microsoft.com/office/drawing/2014/main" id="{4591F7B4-DB4A-F4DD-7DA8-4B158E8996EE}"/>
              </a:ext>
            </a:extLst>
          </p:cNvPr>
          <p:cNvGrpSpPr/>
          <p:nvPr/>
        </p:nvGrpSpPr>
        <p:grpSpPr>
          <a:xfrm>
            <a:off x="525386" y="5676941"/>
            <a:ext cx="10993824" cy="590935"/>
            <a:chOff x="525386" y="5676941"/>
            <a:chExt cx="10993824" cy="590935"/>
          </a:xfrm>
        </p:grpSpPr>
        <p:sp>
          <p:nvSpPr>
            <p:cNvPr id="70" name="テキスト ボックス 69">
              <a:extLst>
                <a:ext uri="{FF2B5EF4-FFF2-40B4-BE49-F238E27FC236}">
                  <a16:creationId xmlns:a16="http://schemas.microsoft.com/office/drawing/2014/main" id="{77E91CC6-CA29-52A3-BE54-F9D90FF443FE}"/>
                </a:ext>
              </a:extLst>
            </p:cNvPr>
            <p:cNvSpPr txBox="1"/>
            <p:nvPr/>
          </p:nvSpPr>
          <p:spPr>
            <a:xfrm>
              <a:off x="525386" y="567694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APPENDIX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76" name="テキスト ボックス 75">
              <a:extLst>
                <a:ext uri="{FF2B5EF4-FFF2-40B4-BE49-F238E27FC236}">
                  <a16:creationId xmlns:a16="http://schemas.microsoft.com/office/drawing/2014/main" id="{96504B21-DD3F-09F6-042D-2ADD63D28F70}"/>
                </a:ext>
              </a:extLst>
            </p:cNvPr>
            <p:cNvSpPr txBox="1"/>
            <p:nvPr/>
          </p:nvSpPr>
          <p:spPr>
            <a:xfrm>
              <a:off x="9847806" y="580621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47</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- 54</a:t>
              </a:r>
            </a:p>
          </p:txBody>
        </p:sp>
      </p:grpSp>
      <p:sp>
        <p:nvSpPr>
          <p:cNvPr id="77" name="正方形/長方形 76">
            <a:extLst>
              <a:ext uri="{FF2B5EF4-FFF2-40B4-BE49-F238E27FC236}">
                <a16:creationId xmlns:a16="http://schemas.microsoft.com/office/drawing/2014/main" id="{F15C1813-BF3B-30A0-BA82-0739E23417E5}"/>
              </a:ext>
            </a:extLst>
          </p:cNvPr>
          <p:cNvSpPr/>
          <p:nvPr/>
        </p:nvSpPr>
        <p:spPr>
          <a:xfrm>
            <a:off x="165154" y="733332"/>
            <a:ext cx="9682652" cy="1418530"/>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38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CONTENTS</a:t>
            </a:r>
          </a:p>
        </p:txBody>
      </p:sp>
      <p:sp>
        <p:nvSpPr>
          <p:cNvPr id="78" name="スライド番号プレースホルダ 3">
            <a:extLst>
              <a:ext uri="{FF2B5EF4-FFF2-40B4-BE49-F238E27FC236}">
                <a16:creationId xmlns:a16="http://schemas.microsoft.com/office/drawing/2014/main" id="{1C2D1ADB-D38C-79D7-80C7-4B64770ECD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9" name="正方形/長方形 78">
            <a:extLst>
              <a:ext uri="{FF2B5EF4-FFF2-40B4-BE49-F238E27FC236}">
                <a16:creationId xmlns:a16="http://schemas.microsoft.com/office/drawing/2014/main" id="{D4038CAB-B292-E0D8-FF4B-607700291B1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205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a:extLst>
              <a:ext uri="{FF2B5EF4-FFF2-40B4-BE49-F238E27FC236}">
                <a16:creationId xmlns:a16="http://schemas.microsoft.com/office/drawing/2014/main" id="{506D892B-0511-EC83-C788-D341DC8264ED}"/>
              </a:ext>
            </a:extLst>
          </p:cNvPr>
          <p:cNvSpPr/>
          <p:nvPr/>
        </p:nvSpPr>
        <p:spPr>
          <a:xfrm>
            <a:off x="504071" y="6632555"/>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6896BD4-1A08-875C-EB35-391E27CBED7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95CCC82D-AF2F-E45F-C9E6-E646F2DA1D8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0976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11" name="スライド番号プレースホルダ 3">
            <a:extLst>
              <a:ext uri="{FF2B5EF4-FFF2-40B4-BE49-F238E27FC236}">
                <a16:creationId xmlns:a16="http://schemas.microsoft.com/office/drawing/2014/main" id="{F026D4BE-91F2-52FC-CFEB-52EB7001811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B68C9C42-0498-20BE-ADF1-99C38F59807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2669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5" name="スライド番号プレースホルダ 3">
            <a:extLst>
              <a:ext uri="{FF2B5EF4-FFF2-40B4-BE49-F238E27FC236}">
                <a16:creationId xmlns:a16="http://schemas.microsoft.com/office/drawing/2014/main" id="{01D60A78-2E82-556E-C1E8-13C689209A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32" name="正方形/長方形 31">
            <a:extLst>
              <a:ext uri="{FF2B5EF4-FFF2-40B4-BE49-F238E27FC236}">
                <a16:creationId xmlns:a16="http://schemas.microsoft.com/office/drawing/2014/main" id="{E8379EE6-0A88-6AF4-1ADF-DA262EABB36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8633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5" name="スライド番号プレースホルダ 3">
            <a:extLst>
              <a:ext uri="{FF2B5EF4-FFF2-40B4-BE49-F238E27FC236}">
                <a16:creationId xmlns:a16="http://schemas.microsoft.com/office/drawing/2014/main" id="{715B348B-367C-C0B0-98E3-1F4D3322C4F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0914714C-E477-0443-6AFA-27AC53BD5F9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9284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E873684C-12F7-6410-55CB-57670036A469}"/>
              </a:ext>
            </a:extLst>
          </p:cNvPr>
          <p:cNvGrpSpPr/>
          <p:nvPr/>
        </p:nvGrpSpPr>
        <p:grpSpPr>
          <a:xfrm>
            <a:off x="596316" y="4190072"/>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つねに魅力的な自分であるために、毎日手間暇をかけることをいとわない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553300" y="3071133"/>
                <a:ext cx="299559"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72837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25</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77321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68" name="平行四辺形 1267">
              <a:extLst>
                <a:ext uri="{FF2B5EF4-FFF2-40B4-BE49-F238E27FC236}">
                  <a16:creationId xmlns:a16="http://schemas.microsoft.com/office/drawing/2014/main" id="{5CCFD525-8B90-55AF-A41E-5B17314BEDEA}"/>
                </a:ext>
              </a:extLst>
            </p:cNvPr>
            <p:cNvSpPr/>
            <p:nvPr/>
          </p:nvSpPr>
          <p:spPr>
            <a:xfrm>
              <a:off x="6854283" y="5938479"/>
              <a:ext cx="214311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平行四辺形 8">
              <a:extLst>
                <a:ext uri="{FF2B5EF4-FFF2-40B4-BE49-F238E27FC236}">
                  <a16:creationId xmlns:a16="http://schemas.microsoft.com/office/drawing/2014/main" id="{9B44B9AC-95B0-963F-C2D0-F4BD60D1FEB3}"/>
                </a:ext>
              </a:extLst>
            </p:cNvPr>
            <p:cNvSpPr/>
            <p:nvPr/>
          </p:nvSpPr>
          <p:spPr>
            <a:xfrm>
              <a:off x="9713934" y="5746054"/>
              <a:ext cx="1565754"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外見や身だしなみへの意識が高く、美容・エチケットなど「自分への投資」に積極的な傾向がある</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69" name="グループ化 1268">
            <a:extLst>
              <a:ext uri="{FF2B5EF4-FFF2-40B4-BE49-F238E27FC236}">
                <a16:creationId xmlns:a16="http://schemas.microsoft.com/office/drawing/2014/main" id="{F3771617-DFBB-D620-E1D8-7321927E74CF}"/>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常に新しいことや知らない分野に挑戦しようとしている</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45</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1.4</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4" name="平行四辺形 1253">
              <a:extLst>
                <a:ext uri="{FF2B5EF4-FFF2-40B4-BE49-F238E27FC236}">
                  <a16:creationId xmlns:a16="http://schemas.microsoft.com/office/drawing/2014/main" id="{37C16DD4-AE72-3846-5A9F-B3D6F7944A46}"/>
                </a:ext>
              </a:extLst>
            </p:cNvPr>
            <p:cNvSpPr/>
            <p:nvPr/>
          </p:nvSpPr>
          <p:spPr>
            <a:xfrm>
              <a:off x="6740524" y="233354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好奇心や挑戦意欲が高く、新商品やサービスを試す</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「アーリーアダプター」的な性質を持つ傾向がある</a:t>
              </a:r>
            </a:p>
          </p:txBody>
        </p:sp>
      </p:grpSp>
      <p:grpSp>
        <p:nvGrpSpPr>
          <p:cNvPr id="1270" name="グループ化 1269">
            <a:extLst>
              <a:ext uri="{FF2B5EF4-FFF2-40B4-BE49-F238E27FC236}">
                <a16:creationId xmlns:a16="http://schemas.microsoft.com/office/drawing/2014/main" id="{08D25EC6-E03B-8D9E-36DE-24300077A5E1}"/>
              </a:ext>
            </a:extLst>
          </p:cNvPr>
          <p:cNvGrpSpPr/>
          <p:nvPr/>
        </p:nvGrpSpPr>
        <p:grpSpPr>
          <a:xfrm>
            <a:off x="596316" y="2990135"/>
            <a:ext cx="11280610" cy="749694"/>
            <a:chOff x="596316" y="2990135"/>
            <a:chExt cx="11280610" cy="749694"/>
          </a:xfrm>
        </p:grpSpPr>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流行やトレンドに敏感だと思う</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522551" y="3040384"/>
                <a:ext cx="36105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675427"/>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720274"/>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1.8</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6" name="平行四辺形 1255">
              <a:extLst>
                <a:ext uri="{FF2B5EF4-FFF2-40B4-BE49-F238E27FC236}">
                  <a16:creationId xmlns:a16="http://schemas.microsoft.com/office/drawing/2014/main" id="{79D82EA9-0C50-58DF-E280-7051FA82CBFC}"/>
                </a:ext>
              </a:extLst>
            </p:cNvPr>
            <p:cNvSpPr/>
            <p:nvPr/>
          </p:nvSpPr>
          <p:spPr>
            <a:xfrm>
              <a:off x="6740523" y="3542182"/>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話題になっている商品・ブランドに興味を持ちやすく、</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流行発信源としてのポテンシャルが高い</a:t>
              </a:r>
            </a:p>
          </p:txBody>
        </p:sp>
      </p:grpSp>
      <p:grpSp>
        <p:nvGrpSpPr>
          <p:cNvPr id="4" name="グループ化 3">
            <a:extLst>
              <a:ext uri="{FF2B5EF4-FFF2-40B4-BE49-F238E27FC236}">
                <a16:creationId xmlns:a16="http://schemas.microsoft.com/office/drawing/2014/main" id="{B0272178-B523-1B01-C848-76FEA8C3AF75}"/>
              </a:ext>
            </a:extLst>
          </p:cNvPr>
          <p:cNvGrpSpPr/>
          <p:nvPr/>
        </p:nvGrpSpPr>
        <p:grpSpPr>
          <a:xfrm>
            <a:off x="596316" y="5385054"/>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SNS</a:t>
              </a: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などで新しい情報を積極的に発信する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588559" y="3106391"/>
                <a:ext cx="2290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785731"/>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830578"/>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2.3</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7" name="平行四辺形 1256">
              <a:extLst>
                <a:ext uri="{FF2B5EF4-FFF2-40B4-BE49-F238E27FC236}">
                  <a16:creationId xmlns:a16="http://schemas.microsoft.com/office/drawing/2014/main" id="{E2A59ED1-73A7-C5B2-0B18-4EE633912DAD}"/>
                </a:ext>
              </a:extLst>
            </p:cNvPr>
            <p:cNvSpPr/>
            <p:nvPr/>
          </p:nvSpPr>
          <p:spPr>
            <a:xfrm>
              <a:off x="7844144" y="4729195"/>
              <a:ext cx="214302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SNS</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での口コミ拡散力が高く、友人やフォロワーへの影響力が大きい。バイラル効果が見込める</a:t>
              </a:r>
            </a:p>
          </p:txBody>
        </p:sp>
      </p:grpSp>
      <p:sp>
        <p:nvSpPr>
          <p:cNvPr id="8" name="スライド番号プレースホルダ 3">
            <a:extLst>
              <a:ext uri="{FF2B5EF4-FFF2-40B4-BE49-F238E27FC236}">
                <a16:creationId xmlns:a16="http://schemas.microsoft.com/office/drawing/2014/main" id="{F383F086-F2A2-B554-7661-DF8BA740D87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7493FE2E-F4AD-0F0A-C50B-1E0736F6AE2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6620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6F0DBF27-7502-27B0-3B2E-2FF914E4079D}"/>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話題の健康食品やサプリメントがあると積極的に試す</a:t>
              </a: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503807" y="3021640"/>
                <a:ext cx="3985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62248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66732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4" name="平行四辺形 3">
              <a:extLst>
                <a:ext uri="{FF2B5EF4-FFF2-40B4-BE49-F238E27FC236}">
                  <a16:creationId xmlns:a16="http://schemas.microsoft.com/office/drawing/2014/main" id="{8046B86A-E685-01C2-4F07-14AA1D89D89B}"/>
                </a:ext>
              </a:extLst>
            </p:cNvPr>
            <p:cNvSpPr/>
            <p:nvPr/>
          </p:nvSpPr>
          <p:spPr>
            <a:xfrm>
              <a:off x="6720521" y="2333545"/>
              <a:ext cx="379649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一見健康に無頓着と思われがちな喫煙者ありながら、</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健康リスクを意識するからこそ、相性は抜群</a:t>
              </a:r>
            </a:p>
          </p:txBody>
        </p:sp>
      </p:grpSp>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株式投資や仮想通貨などの投資に興味がある／実際に投資している</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平行四辺形 5">
            <a:extLst>
              <a:ext uri="{FF2B5EF4-FFF2-40B4-BE49-F238E27FC236}">
                <a16:creationId xmlns:a16="http://schemas.microsoft.com/office/drawing/2014/main" id="{99AB9518-26DB-AE3D-BF13-08E50321AD7B}"/>
              </a:ext>
            </a:extLst>
          </p:cNvPr>
          <p:cNvSpPr/>
          <p:nvPr/>
        </p:nvSpPr>
        <p:spPr>
          <a:xfrm>
            <a:off x="7125546" y="3525408"/>
            <a:ext cx="313759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300">
                <a:solidFill>
                  <a:prstClr val="black">
                    <a:lumMod val="95000"/>
                    <a:lumOff val="5000"/>
                  </a:prstClr>
                </a:solidFill>
                <a:latin typeface="Hiragino Sans W6" panose="020B0400000000000000" pitchFamily="34" charset="-128"/>
                <a:ea typeface="Hiragino Sans W6" panose="020B0400000000000000" pitchFamily="34" charset="-128"/>
              </a:rPr>
              <a:t>オフィスワーカーのため、資産形成などへの興味</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が高い傾向。金融広告や新興サービス訴求に効果的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nvGrpSpPr>
          <p:cNvPr id="13" name="グループ化 12">
            <a:extLst>
              <a:ext uri="{FF2B5EF4-FFF2-40B4-BE49-F238E27FC236}">
                <a16:creationId xmlns:a16="http://schemas.microsoft.com/office/drawing/2014/main" id="{843179C9-1D41-AEDA-8DF2-7BF37521483A}"/>
              </a:ext>
            </a:extLst>
          </p:cNvPr>
          <p:cNvGrpSpPr/>
          <p:nvPr/>
        </p:nvGrpSpPr>
        <p:grpSpPr>
          <a:xfrm>
            <a:off x="596316" y="4188420"/>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生活を豊かにするための自己投資（資格取得・セミナー参加など）を行っている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24</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40</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9" name="平行四辺形 8">
              <a:extLst>
                <a:ext uri="{FF2B5EF4-FFF2-40B4-BE49-F238E27FC236}">
                  <a16:creationId xmlns:a16="http://schemas.microsoft.com/office/drawing/2014/main" id="{12BFAEFD-F053-04E8-C2B5-34F5FDF2B9DA}"/>
                </a:ext>
              </a:extLst>
            </p:cNvPr>
            <p:cNvSpPr/>
            <p:nvPr/>
          </p:nvSpPr>
          <p:spPr>
            <a:xfrm>
              <a:off x="8022210" y="473222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向上心が高く、オンライン学習や習い事などに支出する</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意欲が大きい。ビジネス系の訴求との相性が良い</a:t>
              </a:r>
            </a:p>
          </p:txBody>
        </p:sp>
      </p:grpSp>
      <p:grpSp>
        <p:nvGrpSpPr>
          <p:cNvPr id="15" name="グループ化 14">
            <a:extLst>
              <a:ext uri="{FF2B5EF4-FFF2-40B4-BE49-F238E27FC236}">
                <a16:creationId xmlns:a16="http://schemas.microsoft.com/office/drawing/2014/main" id="{76083C5B-9DF3-926F-E572-1B7814A233D3}"/>
              </a:ext>
            </a:extLst>
          </p:cNvPr>
          <p:cNvGrpSpPr/>
          <p:nvPr/>
        </p:nvGrpSpPr>
        <p:grpSpPr>
          <a:xfrm>
            <a:off x="596316" y="5386706"/>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ブランドやデザインを重視して</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選ぶことが多い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30</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 name="平行四辺形 9">
              <a:extLst>
                <a:ext uri="{FF2B5EF4-FFF2-40B4-BE49-F238E27FC236}">
                  <a16:creationId xmlns:a16="http://schemas.microsoft.com/office/drawing/2014/main" id="{3CB5C69E-3926-2F26-5D1D-39DC745F7AB0}"/>
                </a:ext>
              </a:extLst>
            </p:cNvPr>
            <p:cNvSpPr/>
            <p:nvPr/>
          </p:nvSpPr>
          <p:spPr>
            <a:xfrm>
              <a:off x="6700011" y="5930255"/>
              <a:ext cx="235732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どうせ買うなら良いものを、というプレミアム志向が強く、高価格帯商品の相性が高い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sp>
        <p:nvSpPr>
          <p:cNvPr id="8" name="スライド番号プレースホルダ 3">
            <a:extLst>
              <a:ext uri="{FF2B5EF4-FFF2-40B4-BE49-F238E27FC236}">
                <a16:creationId xmlns:a16="http://schemas.microsoft.com/office/drawing/2014/main" id="{7625995C-49F4-1CA0-5AD4-B2627D1E7EE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8" name="正方形/長方形 17">
            <a:extLst>
              <a:ext uri="{FF2B5EF4-FFF2-40B4-BE49-F238E27FC236}">
                <a16:creationId xmlns:a16="http://schemas.microsoft.com/office/drawing/2014/main" id="{B2CAFE8C-7787-F43D-A481-8B7E77D5E9F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53691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A0B87610-18EB-C729-738D-1AB6D4CED57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AEF0467-972F-821C-48A2-87F70DCCCCD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F98CDB9D-60CF-9F7C-0E15-31D289F36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8953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09F6D192-0147-73D2-6839-DD27868882A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E9B90653-95FC-F268-03A9-E489F29B15C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7649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8781C-E1BB-F506-FA83-1D71AB3B68A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0638723B-F4A1-59A1-BFA3-5C8AAC426BA2}"/>
              </a:ext>
            </a:extLst>
          </p:cNvPr>
          <p:cNvPicPr>
            <a:picLocks noChangeAspect="1"/>
          </p:cNvPicPr>
          <p:nvPr/>
        </p:nvPicPr>
        <p:blipFill>
          <a:blip r:embed="rId3"/>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40EE2B2-BDA4-9D10-B0B4-D524A699487A}"/>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69AAE3C0-D106-4EB2-3711-B666E7268B9E}"/>
              </a:ext>
            </a:extLst>
          </p:cNvPr>
          <p:cNvSpPr/>
          <p:nvPr/>
        </p:nvSpPr>
        <p:spPr>
          <a:xfrm>
            <a:off x="5418445" y="3610062"/>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(0:00-5:59</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C0436756-B316-9130-BBD3-146BC494A051}"/>
              </a:ext>
            </a:extLst>
          </p:cNvPr>
          <p:cNvSpPr/>
          <p:nvPr/>
        </p:nvSpPr>
        <p:spPr>
          <a:xfrm>
            <a:off x="1024026" y="1148869"/>
            <a:ext cx="10207044" cy="5020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E3FD108C-F2BC-0605-DB65-448B2582B34B}"/>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066968C3-9407-B186-02AB-B3A9FDF9708D}"/>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1A868EEE-F664-9907-4977-6E85E2C26EAE}"/>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DE3C2017-2849-FEF6-EF24-0884AF5BB343}"/>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6100717D-60D1-83CA-B2A4-468964DDC4C7}"/>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AF72EE10-598B-B63B-39A9-5149C24903A1}"/>
              </a:ext>
            </a:extLst>
          </p:cNvPr>
          <p:cNvSpPr txBox="1"/>
          <p:nvPr/>
        </p:nvSpPr>
        <p:spPr>
          <a:xfrm>
            <a:off x="9918356" y="482259"/>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DDA45432-C306-04F0-31E6-246B228F5B91}"/>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9CB60496-C05D-75D3-6A16-9CBDA7986ABE}"/>
              </a:ext>
            </a:extLst>
          </p:cNvPr>
          <p:cNvCxnSpPr>
            <a:cxnSpLocks/>
          </p:cNvCxnSpPr>
          <p:nvPr/>
        </p:nvCxnSpPr>
        <p:spPr>
          <a:xfrm>
            <a:off x="2227942"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9B96A433-CB11-E0EE-022A-1000FD361966}"/>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7979A69-FF45-2FF1-9D55-A4E563D34C21}"/>
              </a:ext>
            </a:extLst>
          </p:cNvPr>
          <p:cNvCxnSpPr>
            <a:cxnSpLocks/>
          </p:cNvCxnSpPr>
          <p:nvPr/>
        </p:nvCxnSpPr>
        <p:spPr>
          <a:xfrm>
            <a:off x="3536234"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88C7AF69-CC7F-82C8-843F-ECCBC8AD884E}"/>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C84DDF58-1D21-9DA3-F3BD-81776D5B8068}"/>
              </a:ext>
            </a:extLst>
          </p:cNvPr>
          <p:cNvCxnSpPr>
            <a:cxnSpLocks/>
          </p:cNvCxnSpPr>
          <p:nvPr/>
        </p:nvCxnSpPr>
        <p:spPr>
          <a:xfrm>
            <a:off x="6707225"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95901F4-409A-6111-0632-4251C001A199}"/>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4D4BF399-20B4-2DC0-9210-2769C512B3DF}"/>
              </a:ext>
            </a:extLst>
          </p:cNvPr>
          <p:cNvCxnSpPr>
            <a:cxnSpLocks/>
          </p:cNvCxnSpPr>
          <p:nvPr/>
        </p:nvCxnSpPr>
        <p:spPr>
          <a:xfrm>
            <a:off x="7998701"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DAD9FC9F-5BDF-FF18-361B-C2C3CBABC5A6}"/>
              </a:ext>
            </a:extLst>
          </p:cNvPr>
          <p:cNvCxnSpPr>
            <a:cxnSpLocks/>
          </p:cNvCxnSpPr>
          <p:nvPr/>
        </p:nvCxnSpPr>
        <p:spPr>
          <a:xfrm flipH="1">
            <a:off x="9928318" y="4612533"/>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D3FF5F6F-E994-7F83-1F58-68A94565DB36}"/>
              </a:ext>
            </a:extLst>
          </p:cNvPr>
          <p:cNvSpPr txBox="1"/>
          <p:nvPr/>
        </p:nvSpPr>
        <p:spPr>
          <a:xfrm>
            <a:off x="1086796" y="3250002"/>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8CA8A8EF-5A66-E583-625A-DAFBF228863E}"/>
              </a:ext>
            </a:extLst>
          </p:cNvPr>
          <p:cNvSpPr/>
          <p:nvPr/>
        </p:nvSpPr>
        <p:spPr>
          <a:xfrm>
            <a:off x="2436430" y="359247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B927AEB2-3D0B-BF32-59D4-8E3FEF6D38CE}"/>
              </a:ext>
            </a:extLst>
          </p:cNvPr>
          <p:cNvSpPr/>
          <p:nvPr/>
        </p:nvSpPr>
        <p:spPr>
          <a:xfrm>
            <a:off x="5287407" y="2789042"/>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412A8D17-700C-637D-D780-AA8239EA3684}"/>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47C4CC0-664A-305C-863E-F777944F1C42}"/>
              </a:ext>
            </a:extLst>
          </p:cNvPr>
          <p:cNvCxnSpPr>
            <a:cxnSpLocks/>
          </p:cNvCxnSpPr>
          <p:nvPr/>
        </p:nvCxnSpPr>
        <p:spPr>
          <a:xfrm>
            <a:off x="5257179"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EA5A45B0-C16F-AE42-6B80-95FD74CA3602}"/>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5407DB5-EA07-EDBC-4ED1-29A5FDBD5CDF}"/>
              </a:ext>
            </a:extLst>
          </p:cNvPr>
          <p:cNvCxnSpPr>
            <a:cxnSpLocks/>
          </p:cNvCxnSpPr>
          <p:nvPr/>
        </p:nvCxnSpPr>
        <p:spPr>
          <a:xfrm flipH="1">
            <a:off x="8158404" y="4612533"/>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8351-2563-EE0C-2084-9C75EB820651}"/>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想定表示回数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ADAF9435-9135-B147-C8B5-C563A6339632}"/>
              </a:ext>
            </a:extLst>
          </p:cNvPr>
          <p:cNvSpPr/>
          <p:nvPr/>
        </p:nvSpPr>
        <p:spPr>
          <a:xfrm>
            <a:off x="1024024" y="6201639"/>
            <a:ext cx="10590784" cy="553998"/>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実施確定後にビル審査がございます。審査状況に応じて放映台数が変動いたしますので、あらかじめご了承ください。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想定放映回数は全施設で放映をおこなった場合の数値です。審査状況によって想定を下回るケースがございますので、予めご了承ください。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7A4B74A6-B062-64DF-B964-EC125BE2210B}"/>
              </a:ext>
            </a:extLst>
          </p:cNvPr>
          <p:cNvCxnSpPr>
            <a:cxnSpLocks/>
          </p:cNvCxnSpPr>
          <p:nvPr/>
        </p:nvCxnSpPr>
        <p:spPr>
          <a:xfrm flipH="1">
            <a:off x="6857602" y="4609224"/>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3374107-9432-4282-D806-F0D5C21EF1D1}"/>
              </a:ext>
            </a:extLst>
          </p:cNvPr>
          <p:cNvCxnSpPr>
            <a:cxnSpLocks/>
          </p:cNvCxnSpPr>
          <p:nvPr/>
        </p:nvCxnSpPr>
        <p:spPr>
          <a:xfrm>
            <a:off x="9761120" y="1135012"/>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F5D9F7F-BCC8-0F48-E3FA-3A63F174DD02}"/>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FF8019B-3812-1A6A-3271-DA5DE1D2FCC3}"/>
              </a:ext>
            </a:extLst>
          </p:cNvPr>
          <p:cNvSpPr txBox="1"/>
          <p:nvPr/>
        </p:nvSpPr>
        <p:spPr>
          <a:xfrm>
            <a:off x="2305086" y="327217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7050DFA9-0D6E-02ED-FE04-E9A2A81A2DE9}"/>
              </a:ext>
            </a:extLst>
          </p:cNvPr>
          <p:cNvSpPr/>
          <p:nvPr/>
        </p:nvSpPr>
        <p:spPr>
          <a:xfrm>
            <a:off x="2269517" y="306279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ADD548B2-CB3C-295B-6809-51DAEAAE2130}"/>
              </a:ext>
            </a:extLst>
          </p:cNvPr>
          <p:cNvSpPr/>
          <p:nvPr/>
        </p:nvSpPr>
        <p:spPr>
          <a:xfrm>
            <a:off x="1993249" y="3956588"/>
            <a:ext cx="925147" cy="461665"/>
          </a:xfrm>
          <a:prstGeom prst="rect">
            <a:avLst/>
          </a:prstGeom>
        </p:spPr>
        <p:txBody>
          <a:bodyPr wrap="square">
            <a:spAutoFit/>
          </a:bodyPr>
          <a:lstStyle/>
          <a:p>
            <a:pPr algn="ctr" fontAlgn="ctr"/>
            <a:r>
              <a:rPr lang="en-US" altLang="ja-JP" sz="2400" b="1" spc="-150" dirty="0">
                <a:solidFill>
                  <a:schemeClr val="bg1"/>
                </a:solidFill>
                <a:latin typeface="DIN Alternate" panose="020B0500000000000000" pitchFamily="34" charset="0"/>
                <a:ea typeface="Hiragino Sans W7" panose="020B0400000000000000" pitchFamily="34" charset="-128"/>
              </a:rPr>
              <a:t>15</a:t>
            </a:r>
            <a:endParaRPr lang="ja-JP" altLang="en-US" sz="2400" b="1"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E26BE92F-8338-3D92-1A5F-A3BE2DCE3678}"/>
              </a:ext>
            </a:extLst>
          </p:cNvPr>
          <p:cNvSpPr/>
          <p:nvPr/>
        </p:nvSpPr>
        <p:spPr>
          <a:xfrm>
            <a:off x="2313723" y="409704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枠も可</a:t>
            </a:r>
          </a:p>
        </p:txBody>
      </p:sp>
      <p:sp>
        <p:nvSpPr>
          <p:cNvPr id="46" name="正方形/長方形 45">
            <a:extLst>
              <a:ext uri="{FF2B5EF4-FFF2-40B4-BE49-F238E27FC236}">
                <a16:creationId xmlns:a16="http://schemas.microsoft.com/office/drawing/2014/main" id="{ADD9BCA5-A17E-96AB-B9F4-FDF2B15F60A1}"/>
              </a:ext>
            </a:extLst>
          </p:cNvPr>
          <p:cNvSpPr/>
          <p:nvPr/>
        </p:nvSpPr>
        <p:spPr>
          <a:xfrm>
            <a:off x="2550850" y="3936618"/>
            <a:ext cx="770214" cy="461665"/>
          </a:xfrm>
          <a:prstGeom prst="rect">
            <a:avLst/>
          </a:prstGeom>
        </p:spPr>
        <p:txBody>
          <a:bodyPr wrap="square">
            <a:spAutoFit/>
          </a:bodyPr>
          <a:lstStyle/>
          <a:p>
            <a:pPr algn="ctr" fontAlgn="ctr"/>
            <a:r>
              <a:rPr lang="en-US" altLang="ja-JP" sz="2400" b="1" spc="-150" dirty="0">
                <a:solidFill>
                  <a:schemeClr val="bg1"/>
                </a:solidFill>
                <a:latin typeface="DIN Alternate" panose="020B0500000000000000" pitchFamily="34" charset="0"/>
                <a:ea typeface="Hiragino Sans W7" panose="020B0400000000000000" pitchFamily="34" charset="-128"/>
              </a:rPr>
              <a:t>2</a:t>
            </a:r>
            <a:endParaRPr lang="ja-JP" altLang="en-US" sz="3200" b="1"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E28E669D-F7C9-DA23-4677-722BCB5EFFE7}"/>
              </a:ext>
            </a:extLst>
          </p:cNvPr>
          <p:cNvSpPr txBox="1"/>
          <p:nvPr/>
        </p:nvSpPr>
        <p:spPr>
          <a:xfrm>
            <a:off x="7107831" y="2761820"/>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D8B9B667-2280-E93B-EE0F-D3D98DE7441E}"/>
              </a:ext>
            </a:extLst>
          </p:cNvPr>
          <p:cNvSpPr txBox="1"/>
          <p:nvPr/>
        </p:nvSpPr>
        <p:spPr>
          <a:xfrm>
            <a:off x="6693040" y="252138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7E94316F-F907-4662-AEDE-6571F85759C9}"/>
              </a:ext>
            </a:extLst>
          </p:cNvPr>
          <p:cNvGrpSpPr/>
          <p:nvPr/>
        </p:nvGrpSpPr>
        <p:grpSpPr>
          <a:xfrm>
            <a:off x="9666947" y="2408304"/>
            <a:ext cx="1498916" cy="898845"/>
            <a:chOff x="11060847" y="5041551"/>
            <a:chExt cx="1498916" cy="898845"/>
          </a:xfrm>
        </p:grpSpPr>
        <p:sp>
          <p:nvSpPr>
            <p:cNvPr id="29" name="正方形/長方形 28">
              <a:extLst>
                <a:ext uri="{FF2B5EF4-FFF2-40B4-BE49-F238E27FC236}">
                  <a16:creationId xmlns:a16="http://schemas.microsoft.com/office/drawing/2014/main" id="{5C34359B-E819-4266-BD82-5FE62FE3375E}"/>
                </a:ext>
              </a:extLst>
            </p:cNvPr>
            <p:cNvSpPr/>
            <p:nvPr/>
          </p:nvSpPr>
          <p:spPr>
            <a:xfrm>
              <a:off x="11316462" y="5463342"/>
              <a:ext cx="954107"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想定再生単価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3.0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47" name="正方形/長方形 46">
              <a:extLst>
                <a:ext uri="{FF2B5EF4-FFF2-40B4-BE49-F238E27FC236}">
                  <a16:creationId xmlns:a16="http://schemas.microsoft.com/office/drawing/2014/main" id="{1C26DF01-C460-5EA7-1887-B06807AF94AD}"/>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90B3BDDC-F500-5500-8DB2-F8C943E1522E}"/>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3" name="正方形/長方形 62">
            <a:extLst>
              <a:ext uri="{FF2B5EF4-FFF2-40B4-BE49-F238E27FC236}">
                <a16:creationId xmlns:a16="http://schemas.microsoft.com/office/drawing/2014/main" id="{8F7983BF-1B74-C11D-889E-EA8A1A86A240}"/>
              </a:ext>
            </a:extLst>
          </p:cNvPr>
          <p:cNvSpPr/>
          <p:nvPr/>
        </p:nvSpPr>
        <p:spPr>
          <a:xfrm>
            <a:off x="7933409" y="3064020"/>
            <a:ext cx="815326" cy="276999"/>
          </a:xfrm>
          <a:prstGeom prst="rect">
            <a:avLst/>
          </a:prstGeom>
        </p:spPr>
        <p:txBody>
          <a:bodyPr wrap="square">
            <a:spAutoFit/>
          </a:bodyPr>
          <a:lstStyle/>
          <a:p>
            <a:pPr algn="ctr" fontAlgn="ctr"/>
            <a:r>
              <a:rPr lang="en-US" altLang="ja-JP" sz="1200" b="1" dirty="0">
                <a:solidFill>
                  <a:schemeClr val="bg1"/>
                </a:solidFill>
                <a:latin typeface="DIN Alternate" panose="020B0500000000000000" pitchFamily="34" charset="0"/>
                <a:ea typeface="Hiragino Sans W7" panose="020B0400000000000000" pitchFamily="34" charset="-128"/>
              </a:rPr>
              <a:t>520</a:t>
            </a:r>
            <a:endParaRPr lang="en-US" altLang="ja-JP" sz="900" b="1" dirty="0">
              <a:solidFill>
                <a:schemeClr val="bg1"/>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DBA68749-5641-DBE0-D93D-342CB75092D9}"/>
              </a:ext>
            </a:extLst>
          </p:cNvPr>
          <p:cNvSpPr/>
          <p:nvPr/>
        </p:nvSpPr>
        <p:spPr>
          <a:xfrm>
            <a:off x="8122377" y="2845183"/>
            <a:ext cx="954107" cy="323165"/>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想定リーチ数</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65" name="正方形/長方形 64">
            <a:extLst>
              <a:ext uri="{FF2B5EF4-FFF2-40B4-BE49-F238E27FC236}">
                <a16:creationId xmlns:a16="http://schemas.microsoft.com/office/drawing/2014/main" id="{A44B495C-FE92-0EFD-03D1-1AC98CC0CFC2}"/>
              </a:ext>
            </a:extLst>
          </p:cNvPr>
          <p:cNvSpPr/>
          <p:nvPr/>
        </p:nvSpPr>
        <p:spPr>
          <a:xfrm>
            <a:off x="8385020" y="3024664"/>
            <a:ext cx="415498" cy="300082"/>
          </a:xfrm>
          <a:prstGeom prst="rect">
            <a:avLst/>
          </a:prstGeom>
        </p:spPr>
        <p:txBody>
          <a:bodyPr wrap="none">
            <a:spAutoFit/>
          </a:bodyPr>
          <a:lstStyle/>
          <a:p>
            <a:pPr fontAlgn="ctr">
              <a:lnSpc>
                <a:spcPct val="150000"/>
              </a:lnSpc>
            </a:pPr>
            <a:r>
              <a:rPr lang="ja-JP" altLang="en-US" sz="900">
                <a:solidFill>
                  <a:schemeClr val="bg1"/>
                </a:solidFill>
                <a:latin typeface="Hiragino Sans W3" panose="020B0400000000000000" pitchFamily="34" charset="-128"/>
                <a:ea typeface="Hiragino Sans W3" panose="020B0400000000000000" pitchFamily="34" charset="-128"/>
              </a:rPr>
              <a:t>万人</a:t>
            </a:r>
            <a:endParaRPr lang="en-US" altLang="ja-JP" sz="1050" dirty="0">
              <a:solidFill>
                <a:schemeClr val="bg1"/>
              </a:solidFill>
              <a:latin typeface="Hiragino Sans W3" panose="020B0400000000000000" pitchFamily="34" charset="-128"/>
              <a:ea typeface="Hiragino Sans W3" panose="020B0400000000000000" pitchFamily="34" charset="-128"/>
            </a:endParaRPr>
          </a:p>
        </p:txBody>
      </p:sp>
      <p:sp>
        <p:nvSpPr>
          <p:cNvPr id="67" name="正方形/長方形 66">
            <a:extLst>
              <a:ext uri="{FF2B5EF4-FFF2-40B4-BE49-F238E27FC236}">
                <a16:creationId xmlns:a16="http://schemas.microsoft.com/office/drawing/2014/main" id="{C7E64716-937F-2804-E22E-0734C6648801}"/>
              </a:ext>
            </a:extLst>
          </p:cNvPr>
          <p:cNvSpPr/>
          <p:nvPr/>
        </p:nvSpPr>
        <p:spPr>
          <a:xfrm>
            <a:off x="9129019" y="262309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B3F9B333-FABA-A258-7346-E8A758BB2BE4}"/>
              </a:ext>
            </a:extLst>
          </p:cNvPr>
          <p:cNvSpPr txBox="1"/>
          <p:nvPr/>
        </p:nvSpPr>
        <p:spPr>
          <a:xfrm>
            <a:off x="7107831" y="5294064"/>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35287DA0-D136-3A33-815A-E21FF5179B9B}"/>
              </a:ext>
            </a:extLst>
          </p:cNvPr>
          <p:cNvSpPr txBox="1"/>
          <p:nvPr/>
        </p:nvSpPr>
        <p:spPr>
          <a:xfrm>
            <a:off x="6693040" y="5053632"/>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8B555631-3819-257E-77A5-4E6F876D7AF2}"/>
              </a:ext>
            </a:extLst>
          </p:cNvPr>
          <p:cNvSpPr/>
          <p:nvPr/>
        </p:nvSpPr>
        <p:spPr>
          <a:xfrm>
            <a:off x="8053297" y="4966829"/>
            <a:ext cx="1394214"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500,000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9F9103B3-F928-A60D-8BA4-077B46674D3E}"/>
              </a:ext>
            </a:extLst>
          </p:cNvPr>
          <p:cNvSpPr/>
          <p:nvPr/>
        </p:nvSpPr>
        <p:spPr>
          <a:xfrm>
            <a:off x="8997388" y="5047492"/>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403CDAEC-40A4-3ED6-D709-1B1E1CA2F0A4}"/>
              </a:ext>
            </a:extLst>
          </p:cNvPr>
          <p:cNvGrpSpPr/>
          <p:nvPr/>
        </p:nvGrpSpPr>
        <p:grpSpPr>
          <a:xfrm>
            <a:off x="9655679" y="4904984"/>
            <a:ext cx="1498799" cy="900955"/>
            <a:chOff x="10860244" y="1541142"/>
            <a:chExt cx="1498799" cy="900955"/>
          </a:xfrm>
        </p:grpSpPr>
        <p:sp>
          <p:nvSpPr>
            <p:cNvPr id="79" name="正方形/長方形 78">
              <a:extLst>
                <a:ext uri="{FF2B5EF4-FFF2-40B4-BE49-F238E27FC236}">
                  <a16:creationId xmlns:a16="http://schemas.microsoft.com/office/drawing/2014/main" id="{D030025F-8A2F-E8AF-C6E0-079806BCB2CF}"/>
                </a:ext>
              </a:extLst>
            </p:cNvPr>
            <p:cNvSpPr/>
            <p:nvPr/>
          </p:nvSpPr>
          <p:spPr>
            <a:xfrm>
              <a:off x="11124281" y="1965043"/>
              <a:ext cx="954107"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想定再生単価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3.4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0" name="正方形/長方形 79">
              <a:extLst>
                <a:ext uri="{FF2B5EF4-FFF2-40B4-BE49-F238E27FC236}">
                  <a16:creationId xmlns:a16="http://schemas.microsoft.com/office/drawing/2014/main" id="{BB8D04B3-E55F-B3BF-F7A2-AE1C01B1B084}"/>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FE69E448-3F77-898D-8EC1-F3A084A1DEF1}"/>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170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84" name="正方形/長方形 83">
            <a:extLst>
              <a:ext uri="{FF2B5EF4-FFF2-40B4-BE49-F238E27FC236}">
                <a16:creationId xmlns:a16="http://schemas.microsoft.com/office/drawing/2014/main" id="{3A41C580-8E82-0E33-53F5-C7322E95821F}"/>
              </a:ext>
            </a:extLst>
          </p:cNvPr>
          <p:cNvSpPr/>
          <p:nvPr/>
        </p:nvSpPr>
        <p:spPr>
          <a:xfrm>
            <a:off x="7970063" y="5536202"/>
            <a:ext cx="781377" cy="261610"/>
          </a:xfrm>
          <a:prstGeom prst="rect">
            <a:avLst/>
          </a:prstGeom>
        </p:spPr>
        <p:txBody>
          <a:bodyPr wrap="square">
            <a:spAutoFit/>
          </a:bodyPr>
          <a:lstStyle/>
          <a:p>
            <a:pPr algn="ctr" fontAlgn="ctr"/>
            <a:r>
              <a:rPr lang="en-US" altLang="ja-JP" sz="1100" b="1" dirty="0">
                <a:solidFill>
                  <a:schemeClr val="bg1"/>
                </a:solidFill>
                <a:latin typeface="DIN Alternate" panose="020B0500000000000000" pitchFamily="34" charset="0"/>
                <a:ea typeface="Hiragino Sans W7" panose="020B0400000000000000" pitchFamily="34" charset="-128"/>
              </a:rPr>
              <a:t>130</a:t>
            </a:r>
            <a:endParaRPr lang="en-US" altLang="ja-JP" sz="800" b="1" dirty="0">
              <a:solidFill>
                <a:schemeClr val="bg1"/>
              </a:solidFill>
              <a:latin typeface="Hiragino Sans W7" panose="020B0400000000000000" pitchFamily="34" charset="-128"/>
              <a:ea typeface="Hiragino Sans W7" panose="020B0400000000000000" pitchFamily="34" charset="-128"/>
            </a:endParaRPr>
          </a:p>
        </p:txBody>
      </p:sp>
      <p:sp>
        <p:nvSpPr>
          <p:cNvPr id="85" name="正方形/長方形 84">
            <a:extLst>
              <a:ext uri="{FF2B5EF4-FFF2-40B4-BE49-F238E27FC236}">
                <a16:creationId xmlns:a16="http://schemas.microsoft.com/office/drawing/2014/main" id="{1E09A3D6-B20D-0113-CCB3-3E645CA0F7CA}"/>
              </a:ext>
            </a:extLst>
          </p:cNvPr>
          <p:cNvSpPr/>
          <p:nvPr/>
        </p:nvSpPr>
        <p:spPr>
          <a:xfrm>
            <a:off x="8141831" y="5317779"/>
            <a:ext cx="954107" cy="323165"/>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想定リーチ数</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6" name="正方形/長方形 85">
            <a:extLst>
              <a:ext uri="{FF2B5EF4-FFF2-40B4-BE49-F238E27FC236}">
                <a16:creationId xmlns:a16="http://schemas.microsoft.com/office/drawing/2014/main" id="{C8E61C6C-2EBC-71B8-A718-3C9BCAE686A5}"/>
              </a:ext>
            </a:extLst>
          </p:cNvPr>
          <p:cNvSpPr/>
          <p:nvPr/>
        </p:nvSpPr>
        <p:spPr>
          <a:xfrm>
            <a:off x="8407838" y="5489022"/>
            <a:ext cx="415498" cy="300082"/>
          </a:xfrm>
          <a:prstGeom prst="rect">
            <a:avLst/>
          </a:prstGeom>
        </p:spPr>
        <p:txBody>
          <a:bodyPr wrap="none">
            <a:spAutoFit/>
          </a:bodyPr>
          <a:lstStyle/>
          <a:p>
            <a:pPr fontAlgn="ctr">
              <a:lnSpc>
                <a:spcPct val="150000"/>
              </a:lnSpc>
            </a:pPr>
            <a:r>
              <a:rPr lang="ja-JP" altLang="en-US" sz="900">
                <a:solidFill>
                  <a:schemeClr val="bg1"/>
                </a:solidFill>
                <a:latin typeface="Hiragino Sans W3" panose="020B0400000000000000" pitchFamily="34" charset="-128"/>
                <a:ea typeface="Hiragino Sans W3" panose="020B0400000000000000" pitchFamily="34" charset="-128"/>
              </a:rPr>
              <a:t>万人</a:t>
            </a:r>
            <a:endParaRPr lang="en-US" altLang="ja-JP" sz="1050" dirty="0">
              <a:solidFill>
                <a:schemeClr val="bg1"/>
              </a:solidFill>
              <a:latin typeface="Hiragino Sans W3" panose="020B0400000000000000" pitchFamily="34" charset="-128"/>
              <a:ea typeface="Hiragino Sans W3" panose="020B0400000000000000" pitchFamily="34" charset="-128"/>
            </a:endParaRPr>
          </a:p>
        </p:txBody>
      </p:sp>
      <p:sp>
        <p:nvSpPr>
          <p:cNvPr id="20" name="正方形/長方形 19">
            <a:extLst>
              <a:ext uri="{FF2B5EF4-FFF2-40B4-BE49-F238E27FC236}">
                <a16:creationId xmlns:a16="http://schemas.microsoft.com/office/drawing/2014/main" id="{4D7A6B89-C39F-0E89-A79B-4CFC38763780}"/>
              </a:ext>
            </a:extLst>
          </p:cNvPr>
          <p:cNvSpPr/>
          <p:nvPr/>
        </p:nvSpPr>
        <p:spPr>
          <a:xfrm>
            <a:off x="8028492" y="2529365"/>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2,000,000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71DAF10B-F785-10C8-0F30-43CD5D8316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014F6A96-023B-090F-BAEB-319060AB0A1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5CDD8D8-A6A8-8971-65E6-CEB5E1470F56}"/>
              </a:ext>
            </a:extLst>
          </p:cNvPr>
          <p:cNvSpPr/>
          <p:nvPr/>
        </p:nvSpPr>
        <p:spPr>
          <a:xfrm>
            <a:off x="10056319" y="702630"/>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AD282E02-A5BD-782D-CB0F-03FC1539D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9" name="正方形/長方形 8">
            <a:extLst>
              <a:ext uri="{FF2B5EF4-FFF2-40B4-BE49-F238E27FC236}">
                <a16:creationId xmlns:a16="http://schemas.microsoft.com/office/drawing/2014/main" id="{229A59CC-C8AB-30E6-47EF-BB3ECA0F225E}"/>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July to September 2025</a:t>
            </a:r>
          </a:p>
        </p:txBody>
      </p:sp>
      <p:sp>
        <p:nvSpPr>
          <p:cNvPr id="97" name="テキスト ボックス 96">
            <a:extLst>
              <a:ext uri="{FF2B5EF4-FFF2-40B4-BE49-F238E27FC236}">
                <a16:creationId xmlns:a16="http://schemas.microsoft.com/office/drawing/2014/main" id="{FEC9EC91-93A9-B7B8-15CC-DFEE0D899C8C}"/>
              </a:ext>
            </a:extLst>
          </p:cNvPr>
          <p:cNvSpPr txBox="1"/>
          <p:nvPr/>
        </p:nvSpPr>
        <p:spPr>
          <a:xfrm>
            <a:off x="3743233" y="2776904"/>
            <a:ext cx="1011176"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391</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98" name="テキスト ボックス 97">
            <a:extLst>
              <a:ext uri="{FF2B5EF4-FFF2-40B4-BE49-F238E27FC236}">
                <a16:creationId xmlns:a16="http://schemas.microsoft.com/office/drawing/2014/main" id="{9B017E67-9944-A671-408F-EB000B646C22}"/>
              </a:ext>
            </a:extLst>
          </p:cNvPr>
          <p:cNvSpPr txBox="1"/>
          <p:nvPr/>
        </p:nvSpPr>
        <p:spPr>
          <a:xfrm>
            <a:off x="3772016" y="3872634"/>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490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99" name="テキスト ボックス 98">
            <a:extLst>
              <a:ext uri="{FF2B5EF4-FFF2-40B4-BE49-F238E27FC236}">
                <a16:creationId xmlns:a16="http://schemas.microsoft.com/office/drawing/2014/main" id="{1D6EFBBD-EBC8-F7E2-4AAF-CBCEAC23B1CD}"/>
              </a:ext>
            </a:extLst>
          </p:cNvPr>
          <p:cNvSpPr txBox="1"/>
          <p:nvPr/>
        </p:nvSpPr>
        <p:spPr>
          <a:xfrm>
            <a:off x="3834771" y="2637879"/>
            <a:ext cx="627176" cy="261610"/>
          </a:xfrm>
          <a:prstGeom prst="rect">
            <a:avLst/>
          </a:prstGeom>
          <a:noFill/>
          <a:effectLst/>
        </p:spPr>
        <p:txBody>
          <a:bodyPr wrap="square" rtlCol="0">
            <a:spAutoFit/>
          </a:bodyPr>
          <a:lstStyle/>
          <a:p>
            <a:r>
              <a:rPr lang="ja-JP" altLang="en-US" sz="1100">
                <a:solidFill>
                  <a:schemeClr val="bg1"/>
                </a:solidFill>
                <a:latin typeface="Hiragino Sans W3" panose="020B0400000000000000" pitchFamily="34" charset="-128"/>
                <a:ea typeface="Hiragino Sans W3" panose="020B0400000000000000" pitchFamily="34" charset="-128"/>
              </a:rPr>
              <a:t>施設数</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36A0E9B0-E391-1C52-17F1-AD76A3E0631C}"/>
              </a:ext>
            </a:extLst>
          </p:cNvPr>
          <p:cNvSpPr txBox="1"/>
          <p:nvPr/>
        </p:nvSpPr>
        <p:spPr>
          <a:xfrm>
            <a:off x="3834771" y="3706503"/>
            <a:ext cx="1161703" cy="261610"/>
          </a:xfrm>
          <a:prstGeom prst="rect">
            <a:avLst/>
          </a:prstGeom>
          <a:noFill/>
          <a:effectLst/>
        </p:spPr>
        <p:txBody>
          <a:bodyPr wrap="square" rtlCol="0">
            <a:spAutoFit/>
          </a:bodyPr>
          <a:lstStyle/>
          <a:p>
            <a:r>
              <a:rPr lang="ja-JP" altLang="en-US" sz="1100">
                <a:solidFill>
                  <a:schemeClr val="bg1"/>
                </a:solidFill>
                <a:latin typeface="Hiragino Sans W3" panose="020B0400000000000000" pitchFamily="34" charset="-128"/>
                <a:ea typeface="Hiragino Sans W3" panose="020B0400000000000000" pitchFamily="34" charset="-128"/>
              </a:rPr>
              <a:t>サイネージ面数</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sp>
        <p:nvSpPr>
          <p:cNvPr id="102" name="正方形/長方形 101">
            <a:extLst>
              <a:ext uri="{FF2B5EF4-FFF2-40B4-BE49-F238E27FC236}">
                <a16:creationId xmlns:a16="http://schemas.microsoft.com/office/drawing/2014/main" id="{847EC355-74E7-26C8-D43E-4A7480DAAB7B}"/>
              </a:ext>
            </a:extLst>
          </p:cNvPr>
          <p:cNvSpPr/>
          <p:nvPr/>
        </p:nvSpPr>
        <p:spPr>
          <a:xfrm>
            <a:off x="4629183" y="2925616"/>
            <a:ext cx="834453" cy="461665"/>
          </a:xfrm>
          <a:prstGeom prst="rect">
            <a:avLst/>
          </a:prstGeom>
        </p:spPr>
        <p:txBody>
          <a:bodyPr wrap="square">
            <a:spAutoFit/>
          </a:bodyPr>
          <a:lstStyle/>
          <a:p>
            <a:pPr fontAlgn="ctr"/>
            <a:r>
              <a:rPr lang="ja-JP" altLang="en-US" sz="1200">
                <a:solidFill>
                  <a:schemeClr val="bg1"/>
                </a:solidFill>
                <a:latin typeface="Hiragino Sans W3" panose="020B0400000000000000" pitchFamily="34" charset="-128"/>
                <a:ea typeface="Hiragino Sans W3" panose="020B0400000000000000" pitchFamily="34" charset="-128"/>
              </a:rPr>
              <a:t>施</a:t>
            </a:r>
            <a:endParaRPr lang="en-US" altLang="ja-JP" sz="1200" dirty="0">
              <a:solidFill>
                <a:schemeClr val="bg1"/>
              </a:solidFill>
              <a:latin typeface="Hiragino Sans W3" panose="020B0400000000000000" pitchFamily="34" charset="-128"/>
              <a:ea typeface="Hiragino Sans W3" panose="020B0400000000000000" pitchFamily="34" charset="-128"/>
            </a:endParaRPr>
          </a:p>
          <a:p>
            <a:pPr fontAlgn="ctr"/>
            <a:r>
              <a:rPr lang="ja-JP" altLang="en-US" sz="1200">
                <a:solidFill>
                  <a:schemeClr val="bg1"/>
                </a:solidFill>
                <a:latin typeface="Hiragino Sans W3" panose="020B0400000000000000" pitchFamily="34" charset="-128"/>
                <a:ea typeface="Hiragino Sans W3" panose="020B0400000000000000" pitchFamily="34" charset="-128"/>
              </a:rPr>
              <a:t>設</a:t>
            </a:r>
          </a:p>
        </p:txBody>
      </p:sp>
      <p:sp>
        <p:nvSpPr>
          <p:cNvPr id="103" name="正方形/長方形 102">
            <a:extLst>
              <a:ext uri="{FF2B5EF4-FFF2-40B4-BE49-F238E27FC236}">
                <a16:creationId xmlns:a16="http://schemas.microsoft.com/office/drawing/2014/main" id="{0DA50C22-E808-7DDD-2572-1AACAA71B3C4}"/>
              </a:ext>
            </a:extLst>
          </p:cNvPr>
          <p:cNvSpPr/>
          <p:nvPr/>
        </p:nvSpPr>
        <p:spPr>
          <a:xfrm>
            <a:off x="4613439" y="3991758"/>
            <a:ext cx="834453" cy="461665"/>
          </a:xfrm>
          <a:prstGeom prst="rect">
            <a:avLst/>
          </a:prstGeom>
        </p:spPr>
        <p:txBody>
          <a:bodyPr wrap="square">
            <a:spAutoFit/>
          </a:bodyPr>
          <a:lstStyle/>
          <a:p>
            <a:pPr fontAlgn="ctr"/>
            <a:endParaRPr lang="en-US" altLang="ja-JP" sz="1200" dirty="0">
              <a:solidFill>
                <a:schemeClr val="bg1"/>
              </a:solidFill>
              <a:latin typeface="Hiragino Sans W3" panose="020B0400000000000000" pitchFamily="34" charset="-128"/>
              <a:ea typeface="Hiragino Sans W3" panose="020B0400000000000000" pitchFamily="34" charset="-128"/>
            </a:endParaRPr>
          </a:p>
          <a:p>
            <a:pPr fontAlgn="ctr"/>
            <a:r>
              <a:rPr lang="ja-JP" altLang="en-US" sz="1200">
                <a:solidFill>
                  <a:schemeClr val="bg1"/>
                </a:solidFill>
                <a:latin typeface="Hiragino Sans W3" panose="020B0400000000000000" pitchFamily="34" charset="-128"/>
                <a:ea typeface="Hiragino Sans W3" panose="020B0400000000000000" pitchFamily="34" charset="-128"/>
              </a:rPr>
              <a:t>面</a:t>
            </a:r>
          </a:p>
        </p:txBody>
      </p:sp>
    </p:spTree>
    <p:extLst>
      <p:ext uri="{BB962C8B-B14F-4D97-AF65-F5344CB8AC3E}">
        <p14:creationId xmlns:p14="http://schemas.microsoft.com/office/powerpoint/2010/main" val="174783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B74E61E-B5C6-AC62-D720-7A2AB01A46F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7" name="正方形/長方形 6">
            <a:extLst>
              <a:ext uri="{FF2B5EF4-FFF2-40B4-BE49-F238E27FC236}">
                <a16:creationId xmlns:a16="http://schemas.microsoft.com/office/drawing/2014/main" id="{14056FBA-DFB1-28A7-34EE-7858ED1A27F6}"/>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July to September 2025</a:t>
            </a:r>
          </a:p>
        </p:txBody>
      </p:sp>
      <p:sp>
        <p:nvSpPr>
          <p:cNvPr id="33" name="テキスト ボックス 32">
            <a:extLst>
              <a:ext uri="{FF2B5EF4-FFF2-40B4-BE49-F238E27FC236}">
                <a16:creationId xmlns:a16="http://schemas.microsoft.com/office/drawing/2014/main" id="{DFAC3480-2519-D767-EA2E-CA060C90C503}"/>
              </a:ext>
            </a:extLst>
          </p:cNvPr>
          <p:cNvSpPr txBox="1"/>
          <p:nvPr/>
        </p:nvSpPr>
        <p:spPr>
          <a:xfrm>
            <a:off x="1040313" y="658938"/>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34" name="直線コネクタ 33">
            <a:extLst>
              <a:ext uri="{FF2B5EF4-FFF2-40B4-BE49-F238E27FC236}">
                <a16:creationId xmlns:a16="http://schemas.microsoft.com/office/drawing/2014/main" id="{649A5FC6-E9AC-26E0-2881-254570F0D5BD}"/>
              </a:ext>
            </a:extLst>
          </p:cNvPr>
          <p:cNvCxnSpPr>
            <a:cxnSpLocks/>
          </p:cNvCxnSpPr>
          <p:nvPr/>
        </p:nvCxnSpPr>
        <p:spPr>
          <a:xfrm>
            <a:off x="2555121" y="414323"/>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A9021FE-4F1B-358E-E6E4-9174F40F2743}"/>
              </a:ext>
            </a:extLst>
          </p:cNvPr>
          <p:cNvCxnSpPr>
            <a:cxnSpLocks/>
          </p:cNvCxnSpPr>
          <p:nvPr/>
        </p:nvCxnSpPr>
        <p:spPr>
          <a:xfrm>
            <a:off x="2555121"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766CA1C-40F8-298D-52AD-803979A09561}"/>
              </a:ext>
            </a:extLst>
          </p:cNvPr>
          <p:cNvCxnSpPr>
            <a:cxnSpLocks/>
          </p:cNvCxnSpPr>
          <p:nvPr/>
        </p:nvCxnSpPr>
        <p:spPr>
          <a:xfrm>
            <a:off x="8133021" y="1692146"/>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A352D5C-88B5-5C3E-A81C-C2ED0E3D85CB}"/>
              </a:ext>
            </a:extLst>
          </p:cNvPr>
          <p:cNvCxnSpPr>
            <a:cxnSpLocks/>
          </p:cNvCxnSpPr>
          <p:nvPr/>
        </p:nvCxnSpPr>
        <p:spPr>
          <a:xfrm>
            <a:off x="5256503"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0FDEC3CC-F82A-7C1B-42AF-046E5447657F}"/>
              </a:ext>
            </a:extLst>
          </p:cNvPr>
          <p:cNvCxnSpPr>
            <a:cxnSpLocks/>
          </p:cNvCxnSpPr>
          <p:nvPr/>
        </p:nvCxnSpPr>
        <p:spPr>
          <a:xfrm>
            <a:off x="5271989"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38B3D749-6BCC-626E-641E-420987A01794}"/>
              </a:ext>
            </a:extLst>
          </p:cNvPr>
          <p:cNvCxnSpPr>
            <a:cxnSpLocks/>
          </p:cNvCxnSpPr>
          <p:nvPr/>
        </p:nvCxnSpPr>
        <p:spPr>
          <a:xfrm flipH="1">
            <a:off x="2933233" y="4752221"/>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6" name="正方形/長方形 125">
            <a:extLst>
              <a:ext uri="{FF2B5EF4-FFF2-40B4-BE49-F238E27FC236}">
                <a16:creationId xmlns:a16="http://schemas.microsoft.com/office/drawing/2014/main" id="{6624B2CA-A18D-BBB5-9D64-B51DB05221DB}"/>
              </a:ext>
            </a:extLst>
          </p:cNvPr>
          <p:cNvSpPr/>
          <p:nvPr/>
        </p:nvSpPr>
        <p:spPr>
          <a:xfrm>
            <a:off x="5670788" y="931492"/>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28" name="正方形/長方形 127">
            <a:extLst>
              <a:ext uri="{FF2B5EF4-FFF2-40B4-BE49-F238E27FC236}">
                <a16:creationId xmlns:a16="http://schemas.microsoft.com/office/drawing/2014/main" id="{7D2BFE90-1891-DEF6-20D8-D79F8A3C7B5F}"/>
              </a:ext>
            </a:extLst>
          </p:cNvPr>
          <p:cNvSpPr/>
          <p:nvPr/>
        </p:nvSpPr>
        <p:spPr>
          <a:xfrm>
            <a:off x="8544776" y="931492"/>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0" name="テキスト ボックス 129">
            <a:extLst>
              <a:ext uri="{FF2B5EF4-FFF2-40B4-BE49-F238E27FC236}">
                <a16:creationId xmlns:a16="http://schemas.microsoft.com/office/drawing/2014/main" id="{2C921AE2-8BC6-93E5-BDAE-3C5180BA0F1E}"/>
              </a:ext>
            </a:extLst>
          </p:cNvPr>
          <p:cNvSpPr txBox="1"/>
          <p:nvPr/>
        </p:nvSpPr>
        <p:spPr>
          <a:xfrm>
            <a:off x="5881054"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1" name="テキスト ボックス 130">
            <a:extLst>
              <a:ext uri="{FF2B5EF4-FFF2-40B4-BE49-F238E27FC236}">
                <a16:creationId xmlns:a16="http://schemas.microsoft.com/office/drawing/2014/main" id="{014CEE31-7776-BE40-27F5-70DAF63C5615}"/>
              </a:ext>
            </a:extLst>
          </p:cNvPr>
          <p:cNvSpPr txBox="1"/>
          <p:nvPr/>
        </p:nvSpPr>
        <p:spPr>
          <a:xfrm>
            <a:off x="5263614"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2" name="テキスト ボックス 131">
            <a:extLst>
              <a:ext uri="{FF2B5EF4-FFF2-40B4-BE49-F238E27FC236}">
                <a16:creationId xmlns:a16="http://schemas.microsoft.com/office/drawing/2014/main" id="{14E6B48D-21CC-0728-9CB4-EFE758E6A949}"/>
              </a:ext>
            </a:extLst>
          </p:cNvPr>
          <p:cNvSpPr txBox="1"/>
          <p:nvPr/>
        </p:nvSpPr>
        <p:spPr>
          <a:xfrm>
            <a:off x="8951092"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134" name="テキスト ボックス 133">
            <a:extLst>
              <a:ext uri="{FF2B5EF4-FFF2-40B4-BE49-F238E27FC236}">
                <a16:creationId xmlns:a16="http://schemas.microsoft.com/office/drawing/2014/main" id="{E4400BC6-F025-259C-468A-EC71CB4F11D3}"/>
              </a:ext>
            </a:extLst>
          </p:cNvPr>
          <p:cNvSpPr txBox="1"/>
          <p:nvPr/>
        </p:nvSpPr>
        <p:spPr>
          <a:xfrm>
            <a:off x="8204128"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5" name="テキスト ボックス 134">
            <a:extLst>
              <a:ext uri="{FF2B5EF4-FFF2-40B4-BE49-F238E27FC236}">
                <a16:creationId xmlns:a16="http://schemas.microsoft.com/office/drawing/2014/main" id="{464876EE-C6FF-3AC6-4197-67D6C222918B}"/>
              </a:ext>
            </a:extLst>
          </p:cNvPr>
          <p:cNvSpPr txBox="1"/>
          <p:nvPr/>
        </p:nvSpPr>
        <p:spPr>
          <a:xfrm>
            <a:off x="3108159"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6" name="テキスト ボックス 135">
            <a:extLst>
              <a:ext uri="{FF2B5EF4-FFF2-40B4-BE49-F238E27FC236}">
                <a16:creationId xmlns:a16="http://schemas.microsoft.com/office/drawing/2014/main" id="{B91EEC27-4BFC-2106-2E90-0CDA4D05D412}"/>
              </a:ext>
            </a:extLst>
          </p:cNvPr>
          <p:cNvSpPr txBox="1"/>
          <p:nvPr/>
        </p:nvSpPr>
        <p:spPr>
          <a:xfrm>
            <a:off x="2579365" y="525324"/>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7" name="正方形/長方形 136">
            <a:extLst>
              <a:ext uri="{FF2B5EF4-FFF2-40B4-BE49-F238E27FC236}">
                <a16:creationId xmlns:a16="http://schemas.microsoft.com/office/drawing/2014/main" id="{A5DD73A6-6ED7-2884-A6FD-7397AE60F525}"/>
              </a:ext>
            </a:extLst>
          </p:cNvPr>
          <p:cNvSpPr/>
          <p:nvPr/>
        </p:nvSpPr>
        <p:spPr>
          <a:xfrm>
            <a:off x="2958028" y="931492"/>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8" name="テキスト ボックス 137">
            <a:extLst>
              <a:ext uri="{FF2B5EF4-FFF2-40B4-BE49-F238E27FC236}">
                <a16:creationId xmlns:a16="http://schemas.microsoft.com/office/drawing/2014/main" id="{44172E8F-5516-02A9-468E-5C744861E484}"/>
              </a:ext>
            </a:extLst>
          </p:cNvPr>
          <p:cNvSpPr txBox="1"/>
          <p:nvPr/>
        </p:nvSpPr>
        <p:spPr>
          <a:xfrm>
            <a:off x="2826445" y="362459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39" name="正方形/長方形 138">
            <a:extLst>
              <a:ext uri="{FF2B5EF4-FFF2-40B4-BE49-F238E27FC236}">
                <a16:creationId xmlns:a16="http://schemas.microsoft.com/office/drawing/2014/main" id="{0949B3EE-EBBE-CADF-15E7-3B120FF6091D}"/>
              </a:ext>
            </a:extLst>
          </p:cNvPr>
          <p:cNvSpPr/>
          <p:nvPr/>
        </p:nvSpPr>
        <p:spPr>
          <a:xfrm>
            <a:off x="4255492" y="4091137"/>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2.8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40" name="正方形/長方形 139">
            <a:extLst>
              <a:ext uri="{FF2B5EF4-FFF2-40B4-BE49-F238E27FC236}">
                <a16:creationId xmlns:a16="http://schemas.microsoft.com/office/drawing/2014/main" id="{AC237065-F437-8635-3F38-28EB1B3E6164}"/>
              </a:ext>
            </a:extLst>
          </p:cNvPr>
          <p:cNvSpPr/>
          <p:nvPr/>
        </p:nvSpPr>
        <p:spPr>
          <a:xfrm>
            <a:off x="4572325" y="390324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1" name="テキスト ボックス 140">
            <a:extLst>
              <a:ext uri="{FF2B5EF4-FFF2-40B4-BE49-F238E27FC236}">
                <a16:creationId xmlns:a16="http://schemas.microsoft.com/office/drawing/2014/main" id="{B4BE2A51-DED3-4321-D647-D67E4825B8CB}"/>
              </a:ext>
            </a:extLst>
          </p:cNvPr>
          <p:cNvSpPr txBox="1"/>
          <p:nvPr/>
        </p:nvSpPr>
        <p:spPr>
          <a:xfrm>
            <a:off x="4191676" y="360023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2" name="正方形/長方形 141">
            <a:extLst>
              <a:ext uri="{FF2B5EF4-FFF2-40B4-BE49-F238E27FC236}">
                <a16:creationId xmlns:a16="http://schemas.microsoft.com/office/drawing/2014/main" id="{FAD5234B-C3B5-D2D2-2BF5-2E36E340CCCF}"/>
              </a:ext>
            </a:extLst>
          </p:cNvPr>
          <p:cNvSpPr/>
          <p:nvPr/>
        </p:nvSpPr>
        <p:spPr>
          <a:xfrm>
            <a:off x="2880211" y="2119650"/>
            <a:ext cx="1864168"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4,000,000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43" name="テキスト ボックス 142">
            <a:extLst>
              <a:ext uri="{FF2B5EF4-FFF2-40B4-BE49-F238E27FC236}">
                <a16:creationId xmlns:a16="http://schemas.microsoft.com/office/drawing/2014/main" id="{0F6A0FBD-F534-2085-2915-5C0D1FDE2177}"/>
              </a:ext>
            </a:extLst>
          </p:cNvPr>
          <p:cNvSpPr txBox="1"/>
          <p:nvPr/>
        </p:nvSpPr>
        <p:spPr>
          <a:xfrm>
            <a:off x="2867137" y="1978606"/>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44" name="正方形/長方形 143">
            <a:extLst>
              <a:ext uri="{FF2B5EF4-FFF2-40B4-BE49-F238E27FC236}">
                <a16:creationId xmlns:a16="http://schemas.microsoft.com/office/drawing/2014/main" id="{74362F7A-AE5A-F4E8-D830-A67B024DF773}"/>
              </a:ext>
            </a:extLst>
          </p:cNvPr>
          <p:cNvSpPr/>
          <p:nvPr/>
        </p:nvSpPr>
        <p:spPr>
          <a:xfrm>
            <a:off x="4494128" y="2260247"/>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45" name="正方形/長方形 144">
            <a:extLst>
              <a:ext uri="{FF2B5EF4-FFF2-40B4-BE49-F238E27FC236}">
                <a16:creationId xmlns:a16="http://schemas.microsoft.com/office/drawing/2014/main" id="{3F33BA89-D9B0-456E-C46B-00677E259662}"/>
              </a:ext>
            </a:extLst>
          </p:cNvPr>
          <p:cNvSpPr/>
          <p:nvPr/>
        </p:nvSpPr>
        <p:spPr>
          <a:xfrm>
            <a:off x="3501030"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6" name="正方形/長方形 145">
            <a:extLst>
              <a:ext uri="{FF2B5EF4-FFF2-40B4-BE49-F238E27FC236}">
                <a16:creationId xmlns:a16="http://schemas.microsoft.com/office/drawing/2014/main" id="{55C87D7F-4F8A-05A0-04BC-93AC79E59194}"/>
              </a:ext>
            </a:extLst>
          </p:cNvPr>
          <p:cNvSpPr/>
          <p:nvPr/>
        </p:nvSpPr>
        <p:spPr>
          <a:xfrm>
            <a:off x="4202126" y="381918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7" name="正方形/長方形 146">
            <a:extLst>
              <a:ext uri="{FF2B5EF4-FFF2-40B4-BE49-F238E27FC236}">
                <a16:creationId xmlns:a16="http://schemas.microsoft.com/office/drawing/2014/main" id="{5E76410E-0AC5-88AF-AC43-4E56763587B9}"/>
              </a:ext>
            </a:extLst>
          </p:cNvPr>
          <p:cNvSpPr/>
          <p:nvPr/>
        </p:nvSpPr>
        <p:spPr>
          <a:xfrm>
            <a:off x="2812884" y="3873611"/>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1120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48" name="直線コネクタ 147">
            <a:extLst>
              <a:ext uri="{FF2B5EF4-FFF2-40B4-BE49-F238E27FC236}">
                <a16:creationId xmlns:a16="http://schemas.microsoft.com/office/drawing/2014/main" id="{6118455C-213E-5B12-17A8-4A9C311DF43B}"/>
              </a:ext>
            </a:extLst>
          </p:cNvPr>
          <p:cNvCxnSpPr>
            <a:cxnSpLocks/>
          </p:cNvCxnSpPr>
          <p:nvPr/>
        </p:nvCxnSpPr>
        <p:spPr>
          <a:xfrm flipH="1">
            <a:off x="5618121" y="4763647"/>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915CEDED-A672-C754-59A9-441416849CE6}"/>
              </a:ext>
            </a:extLst>
          </p:cNvPr>
          <p:cNvSpPr txBox="1"/>
          <p:nvPr/>
        </p:nvSpPr>
        <p:spPr>
          <a:xfrm>
            <a:off x="5487250" y="3623293"/>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0" name="正方形/長方形 149">
            <a:extLst>
              <a:ext uri="{FF2B5EF4-FFF2-40B4-BE49-F238E27FC236}">
                <a16:creationId xmlns:a16="http://schemas.microsoft.com/office/drawing/2014/main" id="{BC00AD87-3D5E-3E16-F19B-DF36AB54FFB9}"/>
              </a:ext>
            </a:extLst>
          </p:cNvPr>
          <p:cNvSpPr/>
          <p:nvPr/>
        </p:nvSpPr>
        <p:spPr>
          <a:xfrm>
            <a:off x="5479018" y="2119650"/>
            <a:ext cx="1999837"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6,500,000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51" name="テキスト ボックス 150">
            <a:extLst>
              <a:ext uri="{FF2B5EF4-FFF2-40B4-BE49-F238E27FC236}">
                <a16:creationId xmlns:a16="http://schemas.microsoft.com/office/drawing/2014/main" id="{B29FA3A2-539D-DD7E-4F6B-975AB4A80C86}"/>
              </a:ext>
            </a:extLst>
          </p:cNvPr>
          <p:cNvSpPr txBox="1"/>
          <p:nvPr/>
        </p:nvSpPr>
        <p:spPr>
          <a:xfrm>
            <a:off x="5552025" y="1978606"/>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2" name="正方形/長方形 151">
            <a:extLst>
              <a:ext uri="{FF2B5EF4-FFF2-40B4-BE49-F238E27FC236}">
                <a16:creationId xmlns:a16="http://schemas.microsoft.com/office/drawing/2014/main" id="{9347DA51-C25B-FE5C-B3F2-BB752D201335}"/>
              </a:ext>
            </a:extLst>
          </p:cNvPr>
          <p:cNvSpPr/>
          <p:nvPr/>
        </p:nvSpPr>
        <p:spPr>
          <a:xfrm>
            <a:off x="7184849" y="2271673"/>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3" name="正方形/長方形 152">
            <a:extLst>
              <a:ext uri="{FF2B5EF4-FFF2-40B4-BE49-F238E27FC236}">
                <a16:creationId xmlns:a16="http://schemas.microsoft.com/office/drawing/2014/main" id="{85C37724-F59E-4851-C2A1-47610CE73807}"/>
              </a:ext>
            </a:extLst>
          </p:cNvPr>
          <p:cNvSpPr/>
          <p:nvPr/>
        </p:nvSpPr>
        <p:spPr>
          <a:xfrm>
            <a:off x="6173282"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4" name="正方形/長方形 153">
            <a:extLst>
              <a:ext uri="{FF2B5EF4-FFF2-40B4-BE49-F238E27FC236}">
                <a16:creationId xmlns:a16="http://schemas.microsoft.com/office/drawing/2014/main" id="{5DE7ECEB-D478-1BD6-7016-74061FBCE9F0}"/>
              </a:ext>
            </a:extLst>
          </p:cNvPr>
          <p:cNvSpPr/>
          <p:nvPr/>
        </p:nvSpPr>
        <p:spPr>
          <a:xfrm>
            <a:off x="5467257" y="3856234"/>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55" name="直線コネクタ 154">
            <a:extLst>
              <a:ext uri="{FF2B5EF4-FFF2-40B4-BE49-F238E27FC236}">
                <a16:creationId xmlns:a16="http://schemas.microsoft.com/office/drawing/2014/main" id="{34474D03-E426-74E3-91DE-946EA3360492}"/>
              </a:ext>
            </a:extLst>
          </p:cNvPr>
          <p:cNvCxnSpPr>
            <a:cxnSpLocks/>
          </p:cNvCxnSpPr>
          <p:nvPr/>
        </p:nvCxnSpPr>
        <p:spPr>
          <a:xfrm flipH="1">
            <a:off x="8440006" y="4763647"/>
            <a:ext cx="252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B0EB990D-B605-E8E5-C4E9-7859F61CD98E}"/>
              </a:ext>
            </a:extLst>
          </p:cNvPr>
          <p:cNvSpPr txBox="1"/>
          <p:nvPr/>
        </p:nvSpPr>
        <p:spPr>
          <a:xfrm>
            <a:off x="8288764" y="3622561"/>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7" name="テキスト ボックス 156">
            <a:extLst>
              <a:ext uri="{FF2B5EF4-FFF2-40B4-BE49-F238E27FC236}">
                <a16:creationId xmlns:a16="http://schemas.microsoft.com/office/drawing/2014/main" id="{870859B3-0DD8-75C0-ED9A-CCE9ACE6D14F}"/>
              </a:ext>
            </a:extLst>
          </p:cNvPr>
          <p:cNvSpPr txBox="1"/>
          <p:nvPr/>
        </p:nvSpPr>
        <p:spPr>
          <a:xfrm>
            <a:off x="8357498" y="2028710"/>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8" name="正方形/長方形 157">
            <a:extLst>
              <a:ext uri="{FF2B5EF4-FFF2-40B4-BE49-F238E27FC236}">
                <a16:creationId xmlns:a16="http://schemas.microsoft.com/office/drawing/2014/main" id="{6DCDEB92-CA70-E0A8-E506-255D8EBDFDCF}"/>
              </a:ext>
            </a:extLst>
          </p:cNvPr>
          <p:cNvSpPr/>
          <p:nvPr/>
        </p:nvSpPr>
        <p:spPr>
          <a:xfrm>
            <a:off x="10155028" y="2321777"/>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9" name="正方形/長方形 158">
            <a:extLst>
              <a:ext uri="{FF2B5EF4-FFF2-40B4-BE49-F238E27FC236}">
                <a16:creationId xmlns:a16="http://schemas.microsoft.com/office/drawing/2014/main" id="{B1BC8CC6-AF51-F8BC-C6D6-1CD1DC34D443}"/>
              </a:ext>
            </a:extLst>
          </p:cNvPr>
          <p:cNvSpPr/>
          <p:nvPr/>
        </p:nvSpPr>
        <p:spPr>
          <a:xfrm>
            <a:off x="9002260" y="4014219"/>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60" name="正方形/長方形 159">
            <a:extLst>
              <a:ext uri="{FF2B5EF4-FFF2-40B4-BE49-F238E27FC236}">
                <a16:creationId xmlns:a16="http://schemas.microsoft.com/office/drawing/2014/main" id="{CC725857-8849-FD19-111A-EB3A4F84DA0D}"/>
              </a:ext>
            </a:extLst>
          </p:cNvPr>
          <p:cNvSpPr/>
          <p:nvPr/>
        </p:nvSpPr>
        <p:spPr>
          <a:xfrm>
            <a:off x="8311946" y="3870095"/>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61" name="テキスト ボックス 160">
            <a:extLst>
              <a:ext uri="{FF2B5EF4-FFF2-40B4-BE49-F238E27FC236}">
                <a16:creationId xmlns:a16="http://schemas.microsoft.com/office/drawing/2014/main" id="{80D0B0C9-3098-EE11-35EE-EEEAB18BF894}"/>
              </a:ext>
            </a:extLst>
          </p:cNvPr>
          <p:cNvSpPr txBox="1"/>
          <p:nvPr/>
        </p:nvSpPr>
        <p:spPr>
          <a:xfrm>
            <a:off x="1103729" y="3948369"/>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62" name="正方形/長方形 161">
            <a:extLst>
              <a:ext uri="{FF2B5EF4-FFF2-40B4-BE49-F238E27FC236}">
                <a16:creationId xmlns:a16="http://schemas.microsoft.com/office/drawing/2014/main" id="{E2FDFD1D-5185-28A3-28A6-2DC7CDEDD738}"/>
              </a:ext>
            </a:extLst>
          </p:cNvPr>
          <p:cNvSpPr/>
          <p:nvPr/>
        </p:nvSpPr>
        <p:spPr>
          <a:xfrm>
            <a:off x="1176742" y="4162655"/>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63" name="正方形/長方形 162">
            <a:extLst>
              <a:ext uri="{FF2B5EF4-FFF2-40B4-BE49-F238E27FC236}">
                <a16:creationId xmlns:a16="http://schemas.microsoft.com/office/drawing/2014/main" id="{15D1A129-00A4-45D3-C8C9-E2F385D57B2F}"/>
              </a:ext>
            </a:extLst>
          </p:cNvPr>
          <p:cNvSpPr/>
          <p:nvPr/>
        </p:nvSpPr>
        <p:spPr>
          <a:xfrm>
            <a:off x="2615286" y="2848580"/>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520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64" name="正方形/長方形 163">
            <a:extLst>
              <a:ext uri="{FF2B5EF4-FFF2-40B4-BE49-F238E27FC236}">
                <a16:creationId xmlns:a16="http://schemas.microsoft.com/office/drawing/2014/main" id="{59B2AE54-CD0F-E2BF-99E3-A2D0E58C5E52}"/>
              </a:ext>
            </a:extLst>
          </p:cNvPr>
          <p:cNvSpPr/>
          <p:nvPr/>
        </p:nvSpPr>
        <p:spPr>
          <a:xfrm>
            <a:off x="2903110"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5" name="正方形/長方形 164">
            <a:extLst>
              <a:ext uri="{FF2B5EF4-FFF2-40B4-BE49-F238E27FC236}">
                <a16:creationId xmlns:a16="http://schemas.microsoft.com/office/drawing/2014/main" id="{47F7971E-AB3B-6963-4C1D-866912B8DAD1}"/>
              </a:ext>
            </a:extLst>
          </p:cNvPr>
          <p:cNvSpPr/>
          <p:nvPr/>
        </p:nvSpPr>
        <p:spPr>
          <a:xfrm>
            <a:off x="3150889"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6" name="正方形/長方形 165">
            <a:extLst>
              <a:ext uri="{FF2B5EF4-FFF2-40B4-BE49-F238E27FC236}">
                <a16:creationId xmlns:a16="http://schemas.microsoft.com/office/drawing/2014/main" id="{CA71EFFF-AE16-B368-9DD0-B120F04E568C}"/>
              </a:ext>
            </a:extLst>
          </p:cNvPr>
          <p:cNvSpPr/>
          <p:nvPr/>
        </p:nvSpPr>
        <p:spPr>
          <a:xfrm>
            <a:off x="5280165" y="2861106"/>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1,690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67" name="正方形/長方形 166">
            <a:extLst>
              <a:ext uri="{FF2B5EF4-FFF2-40B4-BE49-F238E27FC236}">
                <a16:creationId xmlns:a16="http://schemas.microsoft.com/office/drawing/2014/main" id="{B1D5DD40-A287-E098-7506-3146B8F15338}"/>
              </a:ext>
            </a:extLst>
          </p:cNvPr>
          <p:cNvSpPr/>
          <p:nvPr/>
        </p:nvSpPr>
        <p:spPr>
          <a:xfrm>
            <a:off x="5522899"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8" name="正方形/長方形 167">
            <a:extLst>
              <a:ext uri="{FF2B5EF4-FFF2-40B4-BE49-F238E27FC236}">
                <a16:creationId xmlns:a16="http://schemas.microsoft.com/office/drawing/2014/main" id="{58EA3B20-C0E0-5493-E8B3-80FC27C57571}"/>
              </a:ext>
            </a:extLst>
          </p:cNvPr>
          <p:cNvSpPr/>
          <p:nvPr/>
        </p:nvSpPr>
        <p:spPr>
          <a:xfrm>
            <a:off x="5860860"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9" name="正方形/長方形 168">
            <a:extLst>
              <a:ext uri="{FF2B5EF4-FFF2-40B4-BE49-F238E27FC236}">
                <a16:creationId xmlns:a16="http://schemas.microsoft.com/office/drawing/2014/main" id="{49571497-B396-3297-B09F-B873B1CF701C}"/>
              </a:ext>
            </a:extLst>
          </p:cNvPr>
          <p:cNvSpPr/>
          <p:nvPr/>
        </p:nvSpPr>
        <p:spPr>
          <a:xfrm>
            <a:off x="8149292" y="2861106"/>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3,380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70" name="正方形/長方形 169">
            <a:extLst>
              <a:ext uri="{FF2B5EF4-FFF2-40B4-BE49-F238E27FC236}">
                <a16:creationId xmlns:a16="http://schemas.microsoft.com/office/drawing/2014/main" id="{4C0F9A10-A3BB-6B41-ACF5-542A96791B9A}"/>
              </a:ext>
            </a:extLst>
          </p:cNvPr>
          <p:cNvSpPr/>
          <p:nvPr/>
        </p:nvSpPr>
        <p:spPr>
          <a:xfrm>
            <a:off x="8389311"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73" name="正方形/長方形 172">
            <a:extLst>
              <a:ext uri="{FF2B5EF4-FFF2-40B4-BE49-F238E27FC236}">
                <a16:creationId xmlns:a16="http://schemas.microsoft.com/office/drawing/2014/main" id="{AB0ECCE5-4769-EB6F-9752-E476823E1E65}"/>
              </a:ext>
            </a:extLst>
          </p:cNvPr>
          <p:cNvSpPr/>
          <p:nvPr/>
        </p:nvSpPr>
        <p:spPr>
          <a:xfrm>
            <a:off x="8747939"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74" name="正方形/長方形 173">
            <a:extLst>
              <a:ext uri="{FF2B5EF4-FFF2-40B4-BE49-F238E27FC236}">
                <a16:creationId xmlns:a16="http://schemas.microsoft.com/office/drawing/2014/main" id="{A1EE7B73-1AA4-40D2-19CD-DA6BA6F56F6D}"/>
              </a:ext>
            </a:extLst>
          </p:cNvPr>
          <p:cNvSpPr/>
          <p:nvPr/>
        </p:nvSpPr>
        <p:spPr>
          <a:xfrm>
            <a:off x="8302686" y="2169754"/>
            <a:ext cx="2176180"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13,000,000</a:t>
            </a:r>
          </a:p>
        </p:txBody>
      </p:sp>
      <p:cxnSp>
        <p:nvCxnSpPr>
          <p:cNvPr id="175" name="直線コネクタ 174">
            <a:extLst>
              <a:ext uri="{FF2B5EF4-FFF2-40B4-BE49-F238E27FC236}">
                <a16:creationId xmlns:a16="http://schemas.microsoft.com/office/drawing/2014/main" id="{9773B862-F7BD-E226-EA56-F78283D5C700}"/>
              </a:ext>
            </a:extLst>
          </p:cNvPr>
          <p:cNvCxnSpPr>
            <a:cxnSpLocks/>
          </p:cNvCxnSpPr>
          <p:nvPr/>
        </p:nvCxnSpPr>
        <p:spPr>
          <a:xfrm>
            <a:off x="8144940"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テキスト ボックス 179">
            <a:extLst>
              <a:ext uri="{FF2B5EF4-FFF2-40B4-BE49-F238E27FC236}">
                <a16:creationId xmlns:a16="http://schemas.microsoft.com/office/drawing/2014/main" id="{6E6307F2-BAB0-2DEE-A0CF-04C9D654981E}"/>
              </a:ext>
            </a:extLst>
          </p:cNvPr>
          <p:cNvSpPr txBox="1"/>
          <p:nvPr/>
        </p:nvSpPr>
        <p:spPr>
          <a:xfrm>
            <a:off x="1056819" y="3680838"/>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1</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84" name="直線コネクタ 183">
            <a:extLst>
              <a:ext uri="{FF2B5EF4-FFF2-40B4-BE49-F238E27FC236}">
                <a16:creationId xmlns:a16="http://schemas.microsoft.com/office/drawing/2014/main" id="{04467AAD-B2F6-019D-63C2-17787242F219}"/>
              </a:ext>
            </a:extLst>
          </p:cNvPr>
          <p:cNvCxnSpPr>
            <a:cxnSpLocks/>
          </p:cNvCxnSpPr>
          <p:nvPr/>
        </p:nvCxnSpPr>
        <p:spPr>
          <a:xfrm flipH="1">
            <a:off x="1020313" y="3253907"/>
            <a:ext cx="1018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33011AE-5980-ABDE-625C-56C76F806FFF}"/>
              </a:ext>
            </a:extLst>
          </p:cNvPr>
          <p:cNvSpPr/>
          <p:nvPr/>
        </p:nvSpPr>
        <p:spPr>
          <a:xfrm>
            <a:off x="6987268" y="409280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2.4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86" name="正方形/長方形 185">
            <a:extLst>
              <a:ext uri="{FF2B5EF4-FFF2-40B4-BE49-F238E27FC236}">
                <a16:creationId xmlns:a16="http://schemas.microsoft.com/office/drawing/2014/main" id="{3E2694E7-961A-F0F5-872E-855FF1A40067}"/>
              </a:ext>
            </a:extLst>
          </p:cNvPr>
          <p:cNvSpPr/>
          <p:nvPr/>
        </p:nvSpPr>
        <p:spPr>
          <a:xfrm>
            <a:off x="7304101" y="390491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7" name="テキスト ボックス 186">
            <a:extLst>
              <a:ext uri="{FF2B5EF4-FFF2-40B4-BE49-F238E27FC236}">
                <a16:creationId xmlns:a16="http://schemas.microsoft.com/office/drawing/2014/main" id="{FEEE797E-4E71-E0D0-04E1-EECA964E3D9C}"/>
              </a:ext>
            </a:extLst>
          </p:cNvPr>
          <p:cNvSpPr txBox="1"/>
          <p:nvPr/>
        </p:nvSpPr>
        <p:spPr>
          <a:xfrm>
            <a:off x="6953432" y="360190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1" name="正方形/長方形 190">
            <a:extLst>
              <a:ext uri="{FF2B5EF4-FFF2-40B4-BE49-F238E27FC236}">
                <a16:creationId xmlns:a16="http://schemas.microsoft.com/office/drawing/2014/main" id="{2C1E15C0-0A4F-F596-BF6D-ACAFAD090315}"/>
              </a:ext>
            </a:extLst>
          </p:cNvPr>
          <p:cNvSpPr/>
          <p:nvPr/>
        </p:nvSpPr>
        <p:spPr>
          <a:xfrm>
            <a:off x="6933902" y="382085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3" name="正方形/長方形 192">
            <a:extLst>
              <a:ext uri="{FF2B5EF4-FFF2-40B4-BE49-F238E27FC236}">
                <a16:creationId xmlns:a16="http://schemas.microsoft.com/office/drawing/2014/main" id="{402FA173-38E4-3087-4535-E788C247C64C}"/>
              </a:ext>
            </a:extLst>
          </p:cNvPr>
          <p:cNvSpPr/>
          <p:nvPr/>
        </p:nvSpPr>
        <p:spPr>
          <a:xfrm>
            <a:off x="10025873" y="4119727"/>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2.0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94" name="正方形/長方形 193">
            <a:extLst>
              <a:ext uri="{FF2B5EF4-FFF2-40B4-BE49-F238E27FC236}">
                <a16:creationId xmlns:a16="http://schemas.microsoft.com/office/drawing/2014/main" id="{2CCA6E0F-D80E-D102-4E9A-AE206E9F1F21}"/>
              </a:ext>
            </a:extLst>
          </p:cNvPr>
          <p:cNvSpPr/>
          <p:nvPr/>
        </p:nvSpPr>
        <p:spPr>
          <a:xfrm>
            <a:off x="10342706" y="393183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5" name="テキスト ボックス 194">
            <a:extLst>
              <a:ext uri="{FF2B5EF4-FFF2-40B4-BE49-F238E27FC236}">
                <a16:creationId xmlns:a16="http://schemas.microsoft.com/office/drawing/2014/main" id="{6CBA7693-48C3-9E1B-B370-A2CC3C81F314}"/>
              </a:ext>
            </a:extLst>
          </p:cNvPr>
          <p:cNvSpPr txBox="1"/>
          <p:nvPr/>
        </p:nvSpPr>
        <p:spPr>
          <a:xfrm>
            <a:off x="10007027" y="362882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6" name="正方形/長方形 195">
            <a:extLst>
              <a:ext uri="{FF2B5EF4-FFF2-40B4-BE49-F238E27FC236}">
                <a16:creationId xmlns:a16="http://schemas.microsoft.com/office/drawing/2014/main" id="{A70302A7-1694-2693-B3BE-F77B89E46FAD}"/>
              </a:ext>
            </a:extLst>
          </p:cNvPr>
          <p:cNvSpPr/>
          <p:nvPr/>
        </p:nvSpPr>
        <p:spPr>
          <a:xfrm>
            <a:off x="10017477" y="384777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100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7" name="テキスト ボックス 196">
            <a:extLst>
              <a:ext uri="{FF2B5EF4-FFF2-40B4-BE49-F238E27FC236}">
                <a16:creationId xmlns:a16="http://schemas.microsoft.com/office/drawing/2014/main" id="{5303C5E4-BEAB-2378-CEDF-A030EF34874E}"/>
              </a:ext>
            </a:extLst>
          </p:cNvPr>
          <p:cNvSpPr txBox="1"/>
          <p:nvPr/>
        </p:nvSpPr>
        <p:spPr>
          <a:xfrm>
            <a:off x="1096432" y="5351251"/>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60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8" name="正方形/長方形 197">
            <a:extLst>
              <a:ext uri="{FF2B5EF4-FFF2-40B4-BE49-F238E27FC236}">
                <a16:creationId xmlns:a16="http://schemas.microsoft.com/office/drawing/2014/main" id="{EFD72D65-3959-C7F8-712E-60DD2D678C96}"/>
              </a:ext>
            </a:extLst>
          </p:cNvPr>
          <p:cNvSpPr/>
          <p:nvPr/>
        </p:nvSpPr>
        <p:spPr>
          <a:xfrm>
            <a:off x="1169445" y="5565537"/>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99" name="テキスト ボックス 198">
            <a:extLst>
              <a:ext uri="{FF2B5EF4-FFF2-40B4-BE49-F238E27FC236}">
                <a16:creationId xmlns:a16="http://schemas.microsoft.com/office/drawing/2014/main" id="{71503507-8417-4D53-2031-6C045C86DD5B}"/>
              </a:ext>
            </a:extLst>
          </p:cNvPr>
          <p:cNvSpPr txBox="1"/>
          <p:nvPr/>
        </p:nvSpPr>
        <p:spPr>
          <a:xfrm>
            <a:off x="1049522" y="5083720"/>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2</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01" name="テキスト ボックス 200">
            <a:extLst>
              <a:ext uri="{FF2B5EF4-FFF2-40B4-BE49-F238E27FC236}">
                <a16:creationId xmlns:a16="http://schemas.microsoft.com/office/drawing/2014/main" id="{D51CC4D0-F4DD-A4EC-4C63-0975FAA4B660}"/>
              </a:ext>
            </a:extLst>
          </p:cNvPr>
          <p:cNvSpPr txBox="1"/>
          <p:nvPr/>
        </p:nvSpPr>
        <p:spPr>
          <a:xfrm>
            <a:off x="2826445" y="507068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02" name="正方形/長方形 201">
            <a:extLst>
              <a:ext uri="{FF2B5EF4-FFF2-40B4-BE49-F238E27FC236}">
                <a16:creationId xmlns:a16="http://schemas.microsoft.com/office/drawing/2014/main" id="{2BDD8518-B2DE-DE86-81EA-AC1283489160}"/>
              </a:ext>
            </a:extLst>
          </p:cNvPr>
          <p:cNvSpPr/>
          <p:nvPr/>
        </p:nvSpPr>
        <p:spPr>
          <a:xfrm>
            <a:off x="4255492" y="552549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2.6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03" name="正方形/長方形 202">
            <a:extLst>
              <a:ext uri="{FF2B5EF4-FFF2-40B4-BE49-F238E27FC236}">
                <a16:creationId xmlns:a16="http://schemas.microsoft.com/office/drawing/2014/main" id="{04B4A758-B599-EE80-7E4F-E355CE54986F}"/>
              </a:ext>
            </a:extLst>
          </p:cNvPr>
          <p:cNvSpPr/>
          <p:nvPr/>
        </p:nvSpPr>
        <p:spPr>
          <a:xfrm>
            <a:off x="4572325" y="533760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4" name="テキスト ボックス 203">
            <a:extLst>
              <a:ext uri="{FF2B5EF4-FFF2-40B4-BE49-F238E27FC236}">
                <a16:creationId xmlns:a16="http://schemas.microsoft.com/office/drawing/2014/main" id="{7201E931-A0BD-ED8E-5EAC-E22565EE75F4}"/>
              </a:ext>
            </a:extLst>
          </p:cNvPr>
          <p:cNvSpPr txBox="1"/>
          <p:nvPr/>
        </p:nvSpPr>
        <p:spPr>
          <a:xfrm>
            <a:off x="4191676" y="503459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08" name="正方形/長方形 207">
            <a:extLst>
              <a:ext uri="{FF2B5EF4-FFF2-40B4-BE49-F238E27FC236}">
                <a16:creationId xmlns:a16="http://schemas.microsoft.com/office/drawing/2014/main" id="{849BBDD6-3844-DB68-FC11-8FF49800BC39}"/>
              </a:ext>
            </a:extLst>
          </p:cNvPr>
          <p:cNvSpPr/>
          <p:nvPr/>
        </p:nvSpPr>
        <p:spPr>
          <a:xfrm>
            <a:off x="3501030"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9" name="正方形/長方形 208">
            <a:extLst>
              <a:ext uri="{FF2B5EF4-FFF2-40B4-BE49-F238E27FC236}">
                <a16:creationId xmlns:a16="http://schemas.microsoft.com/office/drawing/2014/main" id="{1A825FE5-2258-DE7E-286C-D8AE07FF6C72}"/>
              </a:ext>
            </a:extLst>
          </p:cNvPr>
          <p:cNvSpPr/>
          <p:nvPr/>
        </p:nvSpPr>
        <p:spPr>
          <a:xfrm>
            <a:off x="4202126" y="525354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10" name="正方形/長方形 209">
            <a:extLst>
              <a:ext uri="{FF2B5EF4-FFF2-40B4-BE49-F238E27FC236}">
                <a16:creationId xmlns:a16="http://schemas.microsoft.com/office/drawing/2014/main" id="{E5378F94-387E-C4F3-B880-61C7E8C08555}"/>
              </a:ext>
            </a:extLst>
          </p:cNvPr>
          <p:cNvSpPr/>
          <p:nvPr/>
        </p:nvSpPr>
        <p:spPr>
          <a:xfrm>
            <a:off x="2812884" y="5319696"/>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2080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2" name="テキスト ボックス 211">
            <a:extLst>
              <a:ext uri="{FF2B5EF4-FFF2-40B4-BE49-F238E27FC236}">
                <a16:creationId xmlns:a16="http://schemas.microsoft.com/office/drawing/2014/main" id="{EEE0CD3A-CC13-4DA1-FABA-E8679D15D003}"/>
              </a:ext>
            </a:extLst>
          </p:cNvPr>
          <p:cNvSpPr txBox="1"/>
          <p:nvPr/>
        </p:nvSpPr>
        <p:spPr>
          <a:xfrm>
            <a:off x="5487250" y="506937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16" name="正方形/長方形 215">
            <a:extLst>
              <a:ext uri="{FF2B5EF4-FFF2-40B4-BE49-F238E27FC236}">
                <a16:creationId xmlns:a16="http://schemas.microsoft.com/office/drawing/2014/main" id="{EEE7212D-9A53-F161-D111-3D147AEA7BCC}"/>
              </a:ext>
            </a:extLst>
          </p:cNvPr>
          <p:cNvSpPr/>
          <p:nvPr/>
        </p:nvSpPr>
        <p:spPr>
          <a:xfrm>
            <a:off x="6173282"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7" name="正方形/長方形 216">
            <a:extLst>
              <a:ext uri="{FF2B5EF4-FFF2-40B4-BE49-F238E27FC236}">
                <a16:creationId xmlns:a16="http://schemas.microsoft.com/office/drawing/2014/main" id="{C1A62763-2A26-B9C9-3630-81BFEB0EBFFA}"/>
              </a:ext>
            </a:extLst>
          </p:cNvPr>
          <p:cNvSpPr/>
          <p:nvPr/>
        </p:nvSpPr>
        <p:spPr>
          <a:xfrm>
            <a:off x="5467257" y="5302319"/>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2860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9" name="テキスト ボックス 218">
            <a:extLst>
              <a:ext uri="{FF2B5EF4-FFF2-40B4-BE49-F238E27FC236}">
                <a16:creationId xmlns:a16="http://schemas.microsoft.com/office/drawing/2014/main" id="{DAD18027-A8BD-7B8F-7DFE-8097EB348642}"/>
              </a:ext>
            </a:extLst>
          </p:cNvPr>
          <p:cNvSpPr txBox="1"/>
          <p:nvPr/>
        </p:nvSpPr>
        <p:spPr>
          <a:xfrm>
            <a:off x="8288764" y="506864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22" name="正方形/長方形 221">
            <a:extLst>
              <a:ext uri="{FF2B5EF4-FFF2-40B4-BE49-F238E27FC236}">
                <a16:creationId xmlns:a16="http://schemas.microsoft.com/office/drawing/2014/main" id="{073D0FE4-5BF2-2A63-A390-FE4739307362}"/>
              </a:ext>
            </a:extLst>
          </p:cNvPr>
          <p:cNvSpPr/>
          <p:nvPr/>
        </p:nvSpPr>
        <p:spPr>
          <a:xfrm>
            <a:off x="9002260" y="5460304"/>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223" name="正方形/長方形 222">
            <a:extLst>
              <a:ext uri="{FF2B5EF4-FFF2-40B4-BE49-F238E27FC236}">
                <a16:creationId xmlns:a16="http://schemas.microsoft.com/office/drawing/2014/main" id="{6307D396-216B-1122-A827-C83C4D4690CE}"/>
              </a:ext>
            </a:extLst>
          </p:cNvPr>
          <p:cNvSpPr/>
          <p:nvPr/>
        </p:nvSpPr>
        <p:spPr>
          <a:xfrm>
            <a:off x="8311946" y="5316180"/>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4680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34" name="正方形/長方形 233">
            <a:extLst>
              <a:ext uri="{FF2B5EF4-FFF2-40B4-BE49-F238E27FC236}">
                <a16:creationId xmlns:a16="http://schemas.microsoft.com/office/drawing/2014/main" id="{FB34E749-118F-C43E-9E10-BADE434A6631}"/>
              </a:ext>
            </a:extLst>
          </p:cNvPr>
          <p:cNvSpPr/>
          <p:nvPr/>
        </p:nvSpPr>
        <p:spPr>
          <a:xfrm>
            <a:off x="6987268" y="5527171"/>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5" name="正方形/長方形 234">
            <a:extLst>
              <a:ext uri="{FF2B5EF4-FFF2-40B4-BE49-F238E27FC236}">
                <a16:creationId xmlns:a16="http://schemas.microsoft.com/office/drawing/2014/main" id="{11FCBC15-7FF8-5212-4981-3E788D39AE7B}"/>
              </a:ext>
            </a:extLst>
          </p:cNvPr>
          <p:cNvSpPr/>
          <p:nvPr/>
        </p:nvSpPr>
        <p:spPr>
          <a:xfrm>
            <a:off x="7304101" y="533927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6" name="テキスト ボックス 235">
            <a:extLst>
              <a:ext uri="{FF2B5EF4-FFF2-40B4-BE49-F238E27FC236}">
                <a16:creationId xmlns:a16="http://schemas.microsoft.com/office/drawing/2014/main" id="{FEE5120D-9E2C-C654-32C1-13F30181825C}"/>
              </a:ext>
            </a:extLst>
          </p:cNvPr>
          <p:cNvSpPr txBox="1"/>
          <p:nvPr/>
        </p:nvSpPr>
        <p:spPr>
          <a:xfrm>
            <a:off x="6953432" y="503626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37" name="正方形/長方形 236">
            <a:extLst>
              <a:ext uri="{FF2B5EF4-FFF2-40B4-BE49-F238E27FC236}">
                <a16:creationId xmlns:a16="http://schemas.microsoft.com/office/drawing/2014/main" id="{BF1C4071-B574-8037-BCDE-41A9267FD565}"/>
              </a:ext>
            </a:extLst>
          </p:cNvPr>
          <p:cNvSpPr/>
          <p:nvPr/>
        </p:nvSpPr>
        <p:spPr>
          <a:xfrm>
            <a:off x="6933902" y="525522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110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8" name="正方形/長方形 237">
            <a:extLst>
              <a:ext uri="{FF2B5EF4-FFF2-40B4-BE49-F238E27FC236}">
                <a16:creationId xmlns:a16="http://schemas.microsoft.com/office/drawing/2014/main" id="{CABBFD92-69FB-ECFF-E4BE-6D23768AC6A6}"/>
              </a:ext>
            </a:extLst>
          </p:cNvPr>
          <p:cNvSpPr/>
          <p:nvPr/>
        </p:nvSpPr>
        <p:spPr>
          <a:xfrm>
            <a:off x="10025873" y="555408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1.8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9" name="正方形/長方形 238">
            <a:extLst>
              <a:ext uri="{FF2B5EF4-FFF2-40B4-BE49-F238E27FC236}">
                <a16:creationId xmlns:a16="http://schemas.microsoft.com/office/drawing/2014/main" id="{CDDC5A5D-C82D-1903-6BEB-38DD0BA5BEE8}"/>
              </a:ext>
            </a:extLst>
          </p:cNvPr>
          <p:cNvSpPr/>
          <p:nvPr/>
        </p:nvSpPr>
        <p:spPr>
          <a:xfrm>
            <a:off x="10342706" y="536619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0" name="テキスト ボックス 239">
            <a:extLst>
              <a:ext uri="{FF2B5EF4-FFF2-40B4-BE49-F238E27FC236}">
                <a16:creationId xmlns:a16="http://schemas.microsoft.com/office/drawing/2014/main" id="{07C52638-1912-4831-FDBA-E0828A155F05}"/>
              </a:ext>
            </a:extLst>
          </p:cNvPr>
          <p:cNvSpPr txBox="1"/>
          <p:nvPr/>
        </p:nvSpPr>
        <p:spPr>
          <a:xfrm>
            <a:off x="10007027" y="506318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41" name="正方形/長方形 240">
            <a:extLst>
              <a:ext uri="{FF2B5EF4-FFF2-40B4-BE49-F238E27FC236}">
                <a16:creationId xmlns:a16="http://schemas.microsoft.com/office/drawing/2014/main" id="{82F0A5C8-F5D3-0C10-5B39-1FA61D86002F}"/>
              </a:ext>
            </a:extLst>
          </p:cNvPr>
          <p:cNvSpPr/>
          <p:nvPr/>
        </p:nvSpPr>
        <p:spPr>
          <a:xfrm>
            <a:off x="10032467" y="528213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90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2" name="正方形/長方形 241">
            <a:extLst>
              <a:ext uri="{FF2B5EF4-FFF2-40B4-BE49-F238E27FC236}">
                <a16:creationId xmlns:a16="http://schemas.microsoft.com/office/drawing/2014/main" id="{72DAB3A6-3538-4BEA-C68B-762D79F9FE74}"/>
              </a:ext>
            </a:extLst>
          </p:cNvPr>
          <p:cNvSpPr/>
          <p:nvPr/>
        </p:nvSpPr>
        <p:spPr>
          <a:xfrm>
            <a:off x="1023538" y="6202911"/>
            <a:ext cx="10606848" cy="369332"/>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15</a:t>
            </a:r>
            <a:r>
              <a:rPr lang="ja-JP" altLang="en-US" sz="600">
                <a:solidFill>
                  <a:srgbClr val="FFFFFF"/>
                </a:solidFill>
                <a:latin typeface="Hiragino Sans W1" panose="020B0400000000000000" pitchFamily="34" charset="-128"/>
                <a:ea typeface="Hiragino Sans W1" panose="020B0400000000000000" pitchFamily="34" charset="-128"/>
              </a:rPr>
              <a:t>秒</a:t>
            </a:r>
            <a:r>
              <a:rPr lang="en-US" altLang="ja-JP" sz="600" dirty="0">
                <a:solidFill>
                  <a:srgbClr val="FFFFFF"/>
                </a:solidFill>
                <a:latin typeface="Hiragino Sans W1" panose="020B0400000000000000" pitchFamily="34" charset="-128"/>
                <a:ea typeface="Hiragino Sans W1" panose="020B0400000000000000" pitchFamily="34" charset="-128"/>
              </a:rPr>
              <a:t>×2</a:t>
            </a:r>
            <a:r>
              <a:rPr lang="ja-JP" altLang="en-US" sz="600">
                <a:solidFill>
                  <a:srgbClr val="FFFFFF"/>
                </a:solidFill>
                <a:latin typeface="Hiragino Sans W1" panose="020B0400000000000000" pitchFamily="34" charset="-128"/>
                <a:ea typeface="Hiragino Sans W1" panose="020B0400000000000000" pitchFamily="34" charset="-128"/>
              </a:rPr>
              <a:t>枠の場合の想定表示回数を指しております。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想定再生単価は、想定表示回数をもとに算出した単価となります。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243" name="正方形/長方形 242">
            <a:extLst>
              <a:ext uri="{FF2B5EF4-FFF2-40B4-BE49-F238E27FC236}">
                <a16:creationId xmlns:a16="http://schemas.microsoft.com/office/drawing/2014/main" id="{8983F932-10BB-91FC-EF39-93A6C433C084}"/>
              </a:ext>
            </a:extLst>
          </p:cNvPr>
          <p:cNvSpPr/>
          <p:nvPr/>
        </p:nvSpPr>
        <p:spPr>
          <a:xfrm>
            <a:off x="1028266" y="1692147"/>
            <a:ext cx="10206000" cy="447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0D58DA39-E307-C1C5-0CCB-82CEFC8A9778}"/>
              </a:ext>
            </a:extLst>
          </p:cNvPr>
          <p:cNvSpPr/>
          <p:nvPr/>
        </p:nvSpPr>
        <p:spPr>
          <a:xfrm>
            <a:off x="1028264" y="353835"/>
            <a:ext cx="10206000"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3" name="直線コネクタ 2">
            <a:extLst>
              <a:ext uri="{FF2B5EF4-FFF2-40B4-BE49-F238E27FC236}">
                <a16:creationId xmlns:a16="http://schemas.microsoft.com/office/drawing/2014/main" id="{E6BA8DB4-4CD4-FE4B-7080-963E7D067125}"/>
              </a:ext>
            </a:extLst>
          </p:cNvPr>
          <p:cNvCxnSpPr>
            <a:cxnSpLocks/>
          </p:cNvCxnSpPr>
          <p:nvPr/>
        </p:nvCxnSpPr>
        <p:spPr>
          <a:xfrm flipH="1">
            <a:off x="1179385" y="4752221"/>
            <a:ext cx="12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66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97DF729E-08DD-A1EA-579C-40A5E2CFA1F1}"/>
              </a:ext>
            </a:extLst>
          </p:cNvPr>
          <p:cNvPicPr>
            <a:picLocks/>
          </p:cNvPicPr>
          <p:nvPr/>
        </p:nvPicPr>
        <p:blipFill>
          <a:blip r:embed="rId2"/>
          <a:stretch>
            <a:fillRect/>
          </a:stretch>
        </p:blipFill>
        <p:spPr>
          <a:xfrm>
            <a:off x="525386" y="2818639"/>
            <a:ext cx="4761413" cy="701682"/>
          </a:xfrm>
          <a:prstGeom prst="rect">
            <a:avLst/>
          </a:prstGeom>
        </p:spPr>
      </p:pic>
      <p:pic>
        <p:nvPicPr>
          <p:cNvPr id="20" name="図 19">
            <a:extLst>
              <a:ext uri="{FF2B5EF4-FFF2-40B4-BE49-F238E27FC236}">
                <a16:creationId xmlns:a16="http://schemas.microsoft.com/office/drawing/2014/main" id="{5A5EBB7E-73D3-CADA-0807-C7FEA0AA62EF}"/>
              </a:ext>
            </a:extLst>
          </p:cNvPr>
          <p:cNvPicPr>
            <a:picLocks/>
          </p:cNvPicPr>
          <p:nvPr/>
        </p:nvPicPr>
        <p:blipFill>
          <a:blip r:embed="rId2"/>
          <a:stretch>
            <a:fillRect/>
          </a:stretch>
        </p:blipFill>
        <p:spPr>
          <a:xfrm>
            <a:off x="525386" y="2007246"/>
            <a:ext cx="3628803" cy="701682"/>
          </a:xfrm>
          <a:prstGeom prst="rect">
            <a:avLst/>
          </a:prstGeom>
        </p:spPr>
      </p:pic>
      <p:sp>
        <p:nvSpPr>
          <p:cNvPr id="19" name="テキスト ボックス 18">
            <a:extLst>
              <a:ext uri="{FF2B5EF4-FFF2-40B4-BE49-F238E27FC236}">
                <a16:creationId xmlns:a16="http://schemas.microsoft.com/office/drawing/2014/main" id="{6D8920C9-16BB-0A9B-747C-17720D815A6D}"/>
              </a:ext>
            </a:extLst>
          </p:cNvPr>
          <p:cNvSpPr txBox="1"/>
          <p:nvPr/>
        </p:nvSpPr>
        <p:spPr>
          <a:xfrm>
            <a:off x="525387" y="1855122"/>
            <a:ext cx="6330439" cy="166519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“滞在”の数分が、</a:t>
            </a:r>
            <a:br>
              <a:rPr kumimoji="1" lang="en-US" altLang="ja-JP" sz="3600" b="1" dirty="0">
                <a:solidFill>
                  <a:schemeClr val="bg1">
                    <a:lumMod val="95000"/>
                  </a:schemeClr>
                </a:solidFill>
                <a:latin typeface="Hiragino Sans W7" panose="020B0400000000000000" pitchFamily="34" charset="-128"/>
                <a:ea typeface="Hiragino Sans W7" panose="020B0400000000000000" pitchFamily="34" charset="-128"/>
              </a:rPr>
            </a:b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ブランドを深く刻む。</a:t>
            </a:r>
          </a:p>
        </p:txBody>
      </p:sp>
      <p:sp>
        <p:nvSpPr>
          <p:cNvPr id="26" name="テキスト ボックス 25">
            <a:extLst>
              <a:ext uri="{FF2B5EF4-FFF2-40B4-BE49-F238E27FC236}">
                <a16:creationId xmlns:a16="http://schemas.microsoft.com/office/drawing/2014/main" id="{F7F68500-9402-5E1F-8B01-990A2F3AA559}"/>
              </a:ext>
            </a:extLst>
          </p:cNvPr>
          <p:cNvSpPr txBox="1"/>
          <p:nvPr/>
        </p:nvSpPr>
        <p:spPr>
          <a:xfrm>
            <a:off x="5768640" y="2035250"/>
            <a:ext cx="6330438" cy="1493935"/>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通り過ぎる“一瞬”ではなく、</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腰を据えた休息の“数分”が、</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ブランドと視聴者を“濃密に”つなぐ、新たな広告体験。</a:t>
            </a:r>
          </a:p>
        </p:txBody>
      </p:sp>
      <p:cxnSp>
        <p:nvCxnSpPr>
          <p:cNvPr id="33" name="直線コネクタ 32">
            <a:extLst>
              <a:ext uri="{FF2B5EF4-FFF2-40B4-BE49-F238E27FC236}">
                <a16:creationId xmlns:a16="http://schemas.microsoft.com/office/drawing/2014/main" id="{9DB843F5-6AF1-509A-1926-A39901CC80C7}"/>
              </a:ext>
            </a:extLst>
          </p:cNvPr>
          <p:cNvCxnSpPr>
            <a:cxnSpLocks/>
          </p:cNvCxnSpPr>
          <p:nvPr/>
        </p:nvCxnSpPr>
        <p:spPr>
          <a:xfrm>
            <a:off x="5988586" y="3996609"/>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6" name="図 45" descr="黒い背景に白い文字がある&#10;&#10;AI によって生成されたコンテンツは間違っている可能性があります。">
            <a:extLst>
              <a:ext uri="{FF2B5EF4-FFF2-40B4-BE49-F238E27FC236}">
                <a16:creationId xmlns:a16="http://schemas.microsoft.com/office/drawing/2014/main" id="{96A9F6B7-BCA5-A4CD-EC35-9BF400E06D61}"/>
              </a:ext>
            </a:extLst>
          </p:cNvPr>
          <p:cNvPicPr>
            <a:picLocks noChangeAspect="1"/>
          </p:cNvPicPr>
          <p:nvPr/>
        </p:nvPicPr>
        <p:blipFill>
          <a:blip r:embed="rId3"/>
          <a:stretch>
            <a:fillRect/>
          </a:stretch>
        </p:blipFill>
        <p:spPr>
          <a:xfrm>
            <a:off x="5822966" y="4464034"/>
            <a:ext cx="2256041" cy="814235"/>
          </a:xfrm>
          <a:prstGeom prst="rect">
            <a:avLst/>
          </a:prstGeom>
        </p:spPr>
      </p:pic>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6" name="スライド番号プレースホルダ 3">
            <a:extLst>
              <a:ext uri="{FF2B5EF4-FFF2-40B4-BE49-F238E27FC236}">
                <a16:creationId xmlns:a16="http://schemas.microsoft.com/office/drawing/2014/main" id="{DA7436FE-3F1B-A77E-3B78-F3EC9249B6C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F1204761-0DB2-C6B8-F9D9-7E373DB7B58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64</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a:t>
            </a:r>
            <a:r>
              <a:rPr kumimoji="1" lang="es-419"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GINON</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を覚えた」ターゲット層への認知拡大に成功</a:t>
            </a:r>
          </a:p>
        </p:txBody>
      </p:sp>
      <p:grpSp>
        <p:nvGrpSpPr>
          <p:cNvPr id="35" name="グループ化 34">
            <a:extLst>
              <a:ext uri="{FF2B5EF4-FFF2-40B4-BE49-F238E27FC236}">
                <a16:creationId xmlns:a16="http://schemas.microsoft.com/office/drawing/2014/main" id="{69B3CD1C-5E25-3116-8F1B-E9C00506E918}"/>
              </a:ext>
            </a:extLst>
          </p:cNvPr>
          <p:cNvGrpSpPr>
            <a:grpSpLocks noChangeAspect="1"/>
          </p:cNvGrpSpPr>
          <p:nvPr/>
        </p:nvGrpSpPr>
        <p:grpSpPr>
          <a:xfrm>
            <a:off x="530950" y="2152333"/>
            <a:ext cx="3961205" cy="3348460"/>
            <a:chOff x="530950" y="2192972"/>
            <a:chExt cx="4482362" cy="3789001"/>
          </a:xfrm>
        </p:grpSpPr>
        <p:pic>
          <p:nvPicPr>
            <p:cNvPr id="3" name="図 2" descr="人, 持つ, 子供, 食品 が含まれている画像&#10;&#10;自動的に生成された説明">
              <a:extLst>
                <a:ext uri="{FF2B5EF4-FFF2-40B4-BE49-F238E27FC236}">
                  <a16:creationId xmlns:a16="http://schemas.microsoft.com/office/drawing/2014/main" id="{41C824E8-DB17-970C-08C8-C7AB8EB87D17}"/>
                </a:ext>
              </a:extLst>
            </p:cNvPr>
            <p:cNvPicPr>
              <a:picLocks noChangeAspect="1"/>
            </p:cNvPicPr>
            <p:nvPr/>
          </p:nvPicPr>
          <p:blipFill>
            <a:blip r:embed="rId2"/>
            <a:stretch>
              <a:fillRect/>
            </a:stretch>
          </p:blipFill>
          <p:spPr>
            <a:xfrm>
              <a:off x="530950" y="2192972"/>
              <a:ext cx="4482362" cy="2527966"/>
            </a:xfrm>
            <a:prstGeom prst="rect">
              <a:avLst/>
            </a:prstGeom>
          </p:spPr>
        </p:pic>
        <p:pic>
          <p:nvPicPr>
            <p:cNvPr id="10" name="図 9" descr="口を開けている少年&#10;&#10;中程度の精度で自動的に生成された説明">
              <a:extLst>
                <a:ext uri="{FF2B5EF4-FFF2-40B4-BE49-F238E27FC236}">
                  <a16:creationId xmlns:a16="http://schemas.microsoft.com/office/drawing/2014/main" id="{0A727368-24D3-3CED-E2F9-F1617FF24D0A}"/>
                </a:ext>
              </a:extLst>
            </p:cNvPr>
            <p:cNvPicPr>
              <a:picLocks noChangeAspect="1"/>
            </p:cNvPicPr>
            <p:nvPr/>
          </p:nvPicPr>
          <p:blipFill>
            <a:blip r:embed="rId3"/>
            <a:stretch>
              <a:fillRect/>
            </a:stretch>
          </p:blipFill>
          <p:spPr>
            <a:xfrm>
              <a:off x="530950" y="4720938"/>
              <a:ext cx="2225355" cy="1261035"/>
            </a:xfrm>
            <a:prstGeom prst="rect">
              <a:avLst/>
            </a:prstGeom>
          </p:spPr>
        </p:pic>
        <p:pic>
          <p:nvPicPr>
            <p:cNvPr id="13" name="図 12" descr="グラフィカル ユーザー インターフェイス, Web サイト&#10;&#10;自動的に生成された説明">
              <a:extLst>
                <a:ext uri="{FF2B5EF4-FFF2-40B4-BE49-F238E27FC236}">
                  <a16:creationId xmlns:a16="http://schemas.microsoft.com/office/drawing/2014/main" id="{976AFF13-27E0-FCBB-6DAB-25804A4F4C91}"/>
                </a:ext>
              </a:extLst>
            </p:cNvPr>
            <p:cNvPicPr>
              <a:picLocks noChangeAspect="1"/>
            </p:cNvPicPr>
            <p:nvPr/>
          </p:nvPicPr>
          <p:blipFill>
            <a:blip r:embed="rId4"/>
            <a:stretch>
              <a:fillRect/>
            </a:stretch>
          </p:blipFill>
          <p:spPr>
            <a:xfrm>
              <a:off x="2787957" y="4720938"/>
              <a:ext cx="2225355" cy="1261035"/>
            </a:xfrm>
            <a:prstGeom prst="rect">
              <a:avLst/>
            </a:prstGeom>
          </p:spPr>
        </p:pic>
      </p:grpSp>
      <p:pic>
        <p:nvPicPr>
          <p:cNvPr id="14" name="Picture 4">
            <a:extLst>
              <a:ext uri="{FF2B5EF4-FFF2-40B4-BE49-F238E27FC236}">
                <a16:creationId xmlns:a16="http://schemas.microsoft.com/office/drawing/2014/main" id="{160E7660-C9A4-53A9-9D9C-72A41D74D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50" y="1380333"/>
            <a:ext cx="1125274" cy="44073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A0AA4CB-4044-71DF-B182-7F2B69C0CDAA}"/>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アサヒビール株式会社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新ブランドの全国発売をきっかけとした</a:t>
            </a:r>
            <a:r>
              <a:rPr lang="ja-JP" altLang="en-US" sz="1600">
                <a:solidFill>
                  <a:srgbClr val="FE5519"/>
                </a:solidFill>
                <a:effectLst/>
                <a:latin typeface="Hiragino Sans W5" panose="020B0400000000000000" pitchFamily="34" charset="-128"/>
                <a:ea typeface="Hiragino Sans W5" panose="020B0400000000000000" pitchFamily="34" charset="-128"/>
              </a:rPr>
              <a:t>メインターゲット層へのブランド認知拡大</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と</a:t>
            </a:r>
            <a:r>
              <a:rPr lang="en"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rPr>
              <a:t>BREAK</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出稿による</a:t>
            </a:r>
            <a:r>
              <a:rPr lang="ja-JP" altLang="en-US" sz="1600">
                <a:solidFill>
                  <a:srgbClr val="FE5519"/>
                </a:solidFill>
                <a:effectLst/>
                <a:latin typeface="Hiragino Sans W5" panose="020B0400000000000000" pitchFamily="34" charset="-128"/>
                <a:ea typeface="Hiragino Sans W5" panose="020B0400000000000000" pitchFamily="34" charset="-128"/>
              </a:rPr>
              <a:t>態度変容効果の把握</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高い認知率とともに、</a:t>
            </a:r>
            <a:r>
              <a:rPr lang="en-US" altLang="ja-JP" sz="1600" dirty="0">
                <a:solidFill>
                  <a:srgbClr val="FE5519"/>
                </a:solidFill>
                <a:latin typeface="Hiragino Sans W5" panose="020B0400000000000000" pitchFamily="34" charset="-128"/>
                <a:ea typeface="Hiragino Sans W5" panose="020B0400000000000000" pitchFamily="34" charset="-128"/>
              </a:rPr>
              <a:t>BREAK”</a:t>
            </a:r>
            <a:r>
              <a:rPr lang="ja-JP" altLang="en-US" sz="1600">
                <a:solidFill>
                  <a:srgbClr val="FE5519"/>
                </a:solidFill>
                <a:latin typeface="Hiragino Sans W5" panose="020B0400000000000000" pitchFamily="34" charset="-128"/>
                <a:ea typeface="Hiragino Sans W5" panose="020B0400000000000000" pitchFamily="34" charset="-128"/>
              </a:rPr>
              <a:t>ならでは</a:t>
            </a:r>
            <a:r>
              <a:rPr lang="en-US" altLang="ja-JP" sz="1600" dirty="0">
                <a:solidFill>
                  <a:srgbClr val="FE5519"/>
                </a:solidFill>
                <a:latin typeface="Hiragino Sans W5" panose="020B0400000000000000" pitchFamily="34" charset="-128"/>
                <a:ea typeface="Hiragino Sans W5" panose="020B0400000000000000" pitchFamily="34" charset="-128"/>
              </a:rPr>
              <a:t>”</a:t>
            </a:r>
            <a:r>
              <a:rPr lang="ja-JP" altLang="en-US" sz="1600">
                <a:solidFill>
                  <a:srgbClr val="FE5519"/>
                </a:solidFill>
                <a:latin typeface="Hiragino Sans W5" panose="020B0400000000000000" pitchFamily="34" charset="-128"/>
                <a:ea typeface="Hiragino Sans W5" panose="020B0400000000000000" pitchFamily="34" charset="-128"/>
              </a:rPr>
              <a:t>の認知獲得</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0A068C2E-11D3-E52D-4C92-67454FD710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77A26CFD-836B-5A07-4AEA-ADF0BF13101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0D81F2E9-135D-5C79-5A82-8D026FFC2038}"/>
              </a:ext>
            </a:extLst>
          </p:cNvPr>
          <p:cNvGrpSpPr>
            <a:grpSpLocks noChangeAspect="1"/>
          </p:cNvGrpSpPr>
          <p:nvPr/>
        </p:nvGrpSpPr>
        <p:grpSpPr>
          <a:xfrm>
            <a:off x="5340020" y="4039033"/>
            <a:ext cx="4911693" cy="2541060"/>
            <a:chOff x="3374686" y="903582"/>
            <a:chExt cx="10509526" cy="5437096"/>
          </a:xfrm>
        </p:grpSpPr>
        <p:cxnSp>
          <p:nvCxnSpPr>
            <p:cNvPr id="55" name="直線コネクタ 54">
              <a:extLst>
                <a:ext uri="{FF2B5EF4-FFF2-40B4-BE49-F238E27FC236}">
                  <a16:creationId xmlns:a16="http://schemas.microsoft.com/office/drawing/2014/main" id="{1FB518E9-B07A-62C7-4C4E-76EB21F8BD29}"/>
                </a:ext>
              </a:extLst>
            </p:cNvPr>
            <p:cNvCxnSpPr>
              <a:cxnSpLocks/>
            </p:cNvCxnSpPr>
            <p:nvPr/>
          </p:nvCxnSpPr>
          <p:spPr>
            <a:xfrm>
              <a:off x="3374686" y="5767391"/>
              <a:ext cx="105095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757F1CCB-C0E5-A6C1-CE5B-22D7FD6B4B82}"/>
                </a:ext>
              </a:extLst>
            </p:cNvPr>
            <p:cNvSpPr txBox="1"/>
            <p:nvPr/>
          </p:nvSpPr>
          <p:spPr>
            <a:xfrm>
              <a:off x="5059503" y="5870261"/>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3223ED7D-3AD3-83EE-DA00-8B1696990ADD}"/>
                </a:ext>
              </a:extLst>
            </p:cNvPr>
            <p:cNvSpPr txBox="1"/>
            <p:nvPr/>
          </p:nvSpPr>
          <p:spPr>
            <a:xfrm>
              <a:off x="9793440"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cxnSp>
          <p:nvCxnSpPr>
            <p:cNvPr id="58" name="直線矢印コネクタ 57">
              <a:extLst>
                <a:ext uri="{FF2B5EF4-FFF2-40B4-BE49-F238E27FC236}">
                  <a16:creationId xmlns:a16="http://schemas.microsoft.com/office/drawing/2014/main" id="{7576625A-F728-3EBC-1F5E-15C5AD69612B}"/>
                </a:ext>
              </a:extLst>
            </p:cNvPr>
            <p:cNvCxnSpPr>
              <a:cxnSpLocks/>
            </p:cNvCxnSpPr>
            <p:nvPr/>
          </p:nvCxnSpPr>
          <p:spPr>
            <a:xfrm flipV="1">
              <a:off x="7199706" y="2038396"/>
              <a:ext cx="2862022" cy="3134689"/>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139AD76B-83F3-8449-E28E-53F672FCBD85}"/>
                </a:ext>
              </a:extLst>
            </p:cNvPr>
            <p:cNvGrpSpPr/>
            <p:nvPr/>
          </p:nvGrpSpPr>
          <p:grpSpPr>
            <a:xfrm>
              <a:off x="7804562" y="2939932"/>
              <a:ext cx="1451415" cy="1451901"/>
              <a:chOff x="5674836" y="2729702"/>
              <a:chExt cx="1451415" cy="1451901"/>
            </a:xfrm>
          </p:grpSpPr>
          <p:sp>
            <p:nvSpPr>
              <p:cNvPr id="60" name="円/楕円 59">
                <a:extLst>
                  <a:ext uri="{FF2B5EF4-FFF2-40B4-BE49-F238E27FC236}">
                    <a16:creationId xmlns:a16="http://schemas.microsoft.com/office/drawing/2014/main" id="{EDF498C0-AA39-46B9-3710-F7CEE6255699}"/>
                  </a:ext>
                </a:extLst>
              </p:cNvPr>
              <p:cNvSpPr>
                <a:spLocks noChangeAspect="1"/>
              </p:cNvSpPr>
              <p:nvPr/>
            </p:nvSpPr>
            <p:spPr>
              <a:xfrm>
                <a:off x="5674836" y="2729702"/>
                <a:ext cx="1451415" cy="1451901"/>
              </a:xfrm>
              <a:prstGeom prst="ellips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11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倍</a:t>
                </a:r>
                <a:endPar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61" name="テキスト ボックス 60">
                <a:extLst>
                  <a:ext uri="{FF2B5EF4-FFF2-40B4-BE49-F238E27FC236}">
                    <a16:creationId xmlns:a16="http://schemas.microsoft.com/office/drawing/2014/main" id="{95A73D83-24BB-03EF-8BB4-55EE948E6536}"/>
                  </a:ext>
                </a:extLst>
              </p:cNvPr>
              <p:cNvSpPr txBox="1"/>
              <p:nvPr/>
            </p:nvSpPr>
            <p:spPr>
              <a:xfrm>
                <a:off x="5842595" y="3498375"/>
                <a:ext cx="1110335" cy="4939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OVER</a:t>
                </a:r>
              </a:p>
            </p:txBody>
          </p:sp>
        </p:grpSp>
        <p:sp>
          <p:nvSpPr>
            <p:cNvPr id="62" name="正方形/長方形 61">
              <a:extLst>
                <a:ext uri="{FF2B5EF4-FFF2-40B4-BE49-F238E27FC236}">
                  <a16:creationId xmlns:a16="http://schemas.microsoft.com/office/drawing/2014/main" id="{F71A7677-3CD0-6B54-576A-8A2CA47917BE}"/>
                </a:ext>
              </a:extLst>
            </p:cNvPr>
            <p:cNvSpPr/>
            <p:nvPr/>
          </p:nvSpPr>
          <p:spPr>
            <a:xfrm>
              <a:off x="10215394" y="2038396"/>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F29B4B82-6EF6-6337-DD6C-39B3FAA1F777}"/>
                </a:ext>
              </a:extLst>
            </p:cNvPr>
            <p:cNvSpPr/>
            <p:nvPr/>
          </p:nvSpPr>
          <p:spPr>
            <a:xfrm>
              <a:off x="5481456" y="5480096"/>
              <a:ext cx="1718250" cy="277681"/>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1E53781D-BB60-34BD-88EC-604165E5B9BD}"/>
                </a:ext>
              </a:extLst>
            </p:cNvPr>
            <p:cNvSpPr txBox="1"/>
            <p:nvPr/>
          </p:nvSpPr>
          <p:spPr>
            <a:xfrm>
              <a:off x="9518977"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56.7</a:t>
              </a:r>
              <a:r>
                <a:rPr kumimoji="1" lang="en-US" altLang="ja-JP" sz="1400"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a:t>
              </a:r>
              <a:endParaRPr kumimoji="1" lang="ja-JP" altLang="en-US" sz="3200" b="0" i="0" u="none" strike="noStrike" kern="1200" cap="none" spc="0" normalizeH="0" baseline="0" noProof="0">
                <a:ln>
                  <a:noFill/>
                </a:ln>
                <a:solidFill>
                  <a:srgbClr val="FE5519"/>
                </a:solidFill>
                <a:effectLst/>
                <a:uLnTx/>
                <a:uFillTx/>
                <a:latin typeface="DIN Condensed" pitchFamily="2" charset="0"/>
                <a:ea typeface="Hiragino Kaku Gothic ProN W6" panose="020B0300000000000000" pitchFamily="34" charset="-128"/>
                <a:cs typeface="+mn-cs"/>
              </a:endParaRPr>
            </a:p>
          </p:txBody>
        </p:sp>
        <p:sp>
          <p:nvSpPr>
            <p:cNvPr id="65" name="テキスト ボックス 64">
              <a:extLst>
                <a:ext uri="{FF2B5EF4-FFF2-40B4-BE49-F238E27FC236}">
                  <a16:creationId xmlns:a16="http://schemas.microsoft.com/office/drawing/2014/main" id="{46F95EB4-48D2-C44C-FE87-DC6441D48D5D}"/>
                </a:ext>
              </a:extLst>
            </p:cNvPr>
            <p:cNvSpPr txBox="1"/>
            <p:nvPr/>
          </p:nvSpPr>
          <p:spPr>
            <a:xfrm>
              <a:off x="4775639" y="4794082"/>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6.0%</a:t>
              </a:r>
              <a:endParaRPr kumimoji="1" lang="ja-JP" altLang="en-US" sz="4000" b="0" i="0" u="none" strike="noStrike" kern="1200" cap="none" spc="0" normalizeH="0" baseline="0" noProof="0">
                <a:ln>
                  <a:noFill/>
                </a:ln>
                <a:solidFill>
                  <a:srgbClr val="FE5519"/>
                </a:solidFill>
                <a:effectLst/>
                <a:uLnTx/>
                <a:uFillTx/>
                <a:latin typeface="DIN Condensed" pitchFamily="2" charset="0"/>
                <a:ea typeface="Hiragino Kaku Gothic ProN W6" panose="020B0300000000000000" pitchFamily="34" charset="-128"/>
                <a:cs typeface="+mn-cs"/>
              </a:endParaRPr>
            </a:p>
          </p:txBody>
        </p:sp>
        <p:sp>
          <p:nvSpPr>
            <p:cNvPr id="68" name="テキスト ボックス 67">
              <a:extLst>
                <a:ext uri="{FF2B5EF4-FFF2-40B4-BE49-F238E27FC236}">
                  <a16:creationId xmlns:a16="http://schemas.microsoft.com/office/drawing/2014/main" id="{27E35565-0263-1ED2-1A10-51B735C50238}"/>
                </a:ext>
              </a:extLst>
            </p:cNvPr>
            <p:cNvSpPr txBox="1"/>
            <p:nvPr/>
          </p:nvSpPr>
          <p:spPr>
            <a:xfrm>
              <a:off x="7823947" y="2837065"/>
              <a:ext cx="1126642"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chemeClr val="bg1"/>
                  </a:solidFill>
                  <a:effectLst/>
                  <a:uLnTx/>
                  <a:uFillTx/>
                  <a:latin typeface="DIN Condensed" pitchFamily="2" charset="0"/>
                  <a:ea typeface="Hiragino Kaku Gothic ProN W6" panose="020B0300000000000000" pitchFamily="34" charset="-128"/>
                  <a:cs typeface="+mn-cs"/>
                </a:rPr>
                <a:t>9</a:t>
              </a:r>
              <a:endParaRPr kumimoji="1" lang="ja-JP" altLang="en-US" sz="3200" b="0" i="0" u="none" strike="noStrike" kern="1200" cap="none" spc="0" normalizeH="0" baseline="0" noProof="0">
                <a:ln>
                  <a:noFill/>
                </a:ln>
                <a:solidFill>
                  <a:schemeClr val="bg1"/>
                </a:solidFill>
                <a:effectLst/>
                <a:uLnTx/>
                <a:uFillTx/>
                <a:latin typeface="DIN Condensed" pitchFamily="2" charset="0"/>
                <a:ea typeface="Hiragino Kaku Gothic ProN W6" panose="020B0300000000000000" pitchFamily="34" charset="-128"/>
                <a:cs typeface="+mn-cs"/>
              </a:endParaRPr>
            </a:p>
          </p:txBody>
        </p:sp>
      </p:grpSp>
      <p:sp>
        <p:nvSpPr>
          <p:cNvPr id="67" name="対角する 2 つの角を切り取った四角形 66">
            <a:extLst>
              <a:ext uri="{FF2B5EF4-FFF2-40B4-BE49-F238E27FC236}">
                <a16:creationId xmlns:a16="http://schemas.microsoft.com/office/drawing/2014/main" id="{341C74F4-4971-74DD-310B-36181DE3926E}"/>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ALCOHOLIC</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74545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951EA72-218A-4B56-3572-97F31DE72579}"/>
              </a:ext>
            </a:extLst>
          </p:cNvPr>
          <p:cNvGrpSpPr/>
          <p:nvPr/>
        </p:nvGrpSpPr>
        <p:grpSpPr>
          <a:xfrm>
            <a:off x="530950" y="2152333"/>
            <a:ext cx="3961205" cy="3348459"/>
            <a:chOff x="530950" y="2152333"/>
            <a:chExt cx="3961205" cy="3348459"/>
          </a:xfrm>
        </p:grpSpPr>
        <p:pic>
          <p:nvPicPr>
            <p:cNvPr id="2050" name="Picture 2">
              <a:extLst>
                <a:ext uri="{FF2B5EF4-FFF2-40B4-BE49-F238E27FC236}">
                  <a16:creationId xmlns:a16="http://schemas.microsoft.com/office/drawing/2014/main" id="{124CD315-A123-B091-1793-12EF7D500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50" y="2152333"/>
              <a:ext cx="3961205" cy="22281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487B72-B03E-3C96-CB4D-57A95F2E8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50" y="4392241"/>
              <a:ext cx="1970757" cy="1108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D4A900-35BB-804D-7237-C6F717EE0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538" y="4392242"/>
              <a:ext cx="1966617" cy="110622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08041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広告接触者の利用意向が</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70</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2000" b="1" spc="300">
                <a:solidFill>
                  <a:srgbClr val="FE5519"/>
                </a:solidFill>
                <a:latin typeface="Hiragino Sans W7" panose="020B0400000000000000" pitchFamily="34" charset="-128"/>
                <a:ea typeface="Hiragino Sans W7" panose="020B0400000000000000" pitchFamily="34" charset="-128"/>
              </a:rPr>
              <a:t>超え</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、実売への直結にも貢献</a:t>
            </a:r>
          </a:p>
        </p:txBody>
      </p:sp>
      <p:sp>
        <p:nvSpPr>
          <p:cNvPr id="15" name="テキスト ボックス 14">
            <a:extLst>
              <a:ext uri="{FF2B5EF4-FFF2-40B4-BE49-F238E27FC236}">
                <a16:creationId xmlns:a16="http://schemas.microsoft.com/office/drawing/2014/main" id="{8A0AA4CB-4044-71DF-B182-7F2B69C0CDAA}"/>
              </a:ext>
            </a:extLst>
          </p:cNvPr>
          <p:cNvSpPr txBox="1"/>
          <p:nvPr/>
        </p:nvSpPr>
        <p:spPr>
          <a:xfrm>
            <a:off x="530951" y="1485812"/>
            <a:ext cx="4329962"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normalizeH="0" baseline="0" noProof="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rPr>
              <a:t>日本ピザハット株式会社</a:t>
            </a:r>
            <a:r>
              <a:rPr kumimoji="1" lang="en-US" altLang="ja-JP" sz="1600" u="none" strike="noStrike" kern="1200" cap="none" normalizeH="0" baseline="0" noProof="0" dirty="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rPr>
              <a:t> </a:t>
            </a:r>
            <a:r>
              <a:rPr kumimoji="1" lang="ja-JP" altLang="en-US" sz="1200">
                <a:solidFill>
                  <a:prstClr val="black">
                    <a:lumMod val="75000"/>
                    <a:lumOff val="25000"/>
                  </a:prstClr>
                </a:solidFill>
                <a:latin typeface="Hiragino Sans W3" panose="020B0400000000000000" pitchFamily="34" charset="-128"/>
                <a:ea typeface="Hiragino Sans W3" panose="020B0400000000000000" pitchFamily="34" charset="-128"/>
              </a:rPr>
              <a:t>様</a:t>
            </a:r>
            <a:endParaRPr kumimoji="1" lang="ja-JP" altLang="en-US" sz="1600" u="none" strike="noStrike" kern="1200" cap="none" normalizeH="0" baseline="0" noProof="0" dirty="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6049"/>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ビジネス層の「ランチ</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デリバリー」需要</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を捉えた</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r>
              <a:rPr lang="ja-JP" altLang="en-US" sz="1600">
                <a:solidFill>
                  <a:srgbClr val="FE5519"/>
                </a:solidFill>
                <a:effectLst/>
                <a:latin typeface="Hiragino Sans W5" panose="020B0400000000000000" pitchFamily="34" charset="-128"/>
                <a:ea typeface="Hiragino Sans W5" panose="020B0400000000000000" pitchFamily="34" charset="-128"/>
              </a:rPr>
              <a:t>利用意向の拡大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9987"/>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昼ハットの利用意向が拡大（ディナーの意向も）</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52" name="スライド番号プレースホルダ 3">
            <a:extLst>
              <a:ext uri="{FF2B5EF4-FFF2-40B4-BE49-F238E27FC236}">
                <a16:creationId xmlns:a16="http://schemas.microsoft.com/office/drawing/2014/main" id="{55312EF5-EF02-A101-C4C4-5785231FB59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3" name="スライド番号プレースホルダ 3">
            <a:extLst>
              <a:ext uri="{FF2B5EF4-FFF2-40B4-BE49-F238E27FC236}">
                <a16:creationId xmlns:a16="http://schemas.microsoft.com/office/drawing/2014/main" id="{2F53C352-6FE9-17F3-D20F-E5AA921D593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graphicFrame>
        <p:nvGraphicFramePr>
          <p:cNvPr id="5" name="グラフ 4">
            <a:extLst>
              <a:ext uri="{FF2B5EF4-FFF2-40B4-BE49-F238E27FC236}">
                <a16:creationId xmlns:a16="http://schemas.microsoft.com/office/drawing/2014/main" id="{59743304-D1C0-488D-A412-282B30D9C539}"/>
              </a:ext>
            </a:extLst>
          </p:cNvPr>
          <p:cNvGraphicFramePr>
            <a:graphicFrameLocks/>
          </p:cNvGraphicFramePr>
          <p:nvPr>
            <p:extLst>
              <p:ext uri="{D42A27DB-BD31-4B8C-83A1-F6EECF244321}">
                <p14:modId xmlns:p14="http://schemas.microsoft.com/office/powerpoint/2010/main" val="1317596774"/>
              </p:ext>
            </p:extLst>
          </p:nvPr>
        </p:nvGraphicFramePr>
        <p:xfrm>
          <a:off x="5222094" y="3740794"/>
          <a:ext cx="6485638" cy="2766112"/>
        </p:xfrm>
        <a:graphic>
          <a:graphicData uri="http://schemas.openxmlformats.org/drawingml/2006/chart">
            <c:chart xmlns:c="http://schemas.openxmlformats.org/drawingml/2006/chart" xmlns:r="http://schemas.openxmlformats.org/officeDocument/2006/relationships" r:id="rId6"/>
          </a:graphicData>
        </a:graphic>
      </p:graphicFrame>
      <p:sp>
        <p:nvSpPr>
          <p:cNvPr id="8" name="対角する 2 つの角を切り取った四角形 7">
            <a:extLst>
              <a:ext uri="{FF2B5EF4-FFF2-40B4-BE49-F238E27FC236}">
                <a16:creationId xmlns:a16="http://schemas.microsoft.com/office/drawing/2014/main" id="{307259F7-1CB1-EDF1-DB15-265192F9FDB8}"/>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FOOD DELIVERY</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124892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2" y="653626"/>
            <a:ext cx="1247817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63%</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が「ブレインスリープ</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ピロー」を認知→検索・購入行動まで貢献</a:t>
            </a: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88"/>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アーリアダプターを狙った</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購入意向の拡大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BD1D6486-EC74-A88E-6D5C-B5A1DF8997B6}"/>
              </a:ext>
            </a:extLst>
          </p:cNvPr>
          <p:cNvSpPr txBox="1"/>
          <p:nvPr/>
        </p:nvSpPr>
        <p:spPr>
          <a:xfrm>
            <a:off x="1545321" y="1409928"/>
            <a:ext cx="331680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株式会社ブレインスリープ</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pic>
        <p:nvPicPr>
          <p:cNvPr id="3076" name="Picture 4">
            <a:extLst>
              <a:ext uri="{FF2B5EF4-FFF2-40B4-BE49-F238E27FC236}">
                <a16:creationId xmlns:a16="http://schemas.microsoft.com/office/drawing/2014/main" id="{D5F0DC94-1C49-32F2-9C08-20FEFBAB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7" y="2130763"/>
            <a:ext cx="3962119" cy="22281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 3">
            <a:extLst>
              <a:ext uri="{FF2B5EF4-FFF2-40B4-BE49-F238E27FC236}">
                <a16:creationId xmlns:a16="http://schemas.microsoft.com/office/drawing/2014/main" id="{D1640B98-699F-E856-23D7-946827CB55D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3" name="正方形/長方形 2">
            <a:extLst>
              <a:ext uri="{FF2B5EF4-FFF2-40B4-BE49-F238E27FC236}">
                <a16:creationId xmlns:a16="http://schemas.microsoft.com/office/drawing/2014/main" id="{B4644779-89CA-5B62-FCC6-09E774F151A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4" name="角丸四角形 3">
            <a:extLst>
              <a:ext uri="{FF2B5EF4-FFF2-40B4-BE49-F238E27FC236}">
                <a16:creationId xmlns:a16="http://schemas.microsoft.com/office/drawing/2014/main" id="{389D3EE8-E928-E55D-9573-462D15062FF4}"/>
              </a:ext>
            </a:extLst>
          </p:cNvPr>
          <p:cNvSpPr/>
          <p:nvPr/>
        </p:nvSpPr>
        <p:spPr>
          <a:xfrm>
            <a:off x="1109792" y="592670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graphicFrame>
        <p:nvGraphicFramePr>
          <p:cNvPr id="7" name="グラフ 6">
            <a:extLst>
              <a:ext uri="{FF2B5EF4-FFF2-40B4-BE49-F238E27FC236}">
                <a16:creationId xmlns:a16="http://schemas.microsoft.com/office/drawing/2014/main" id="{309C0E53-108F-597C-21D3-C377CCC99BDB}"/>
              </a:ext>
            </a:extLst>
          </p:cNvPr>
          <p:cNvGraphicFramePr/>
          <p:nvPr>
            <p:extLst>
              <p:ext uri="{D42A27DB-BD31-4B8C-83A1-F6EECF244321}">
                <p14:modId xmlns:p14="http://schemas.microsoft.com/office/powerpoint/2010/main" val="2074644731"/>
              </p:ext>
            </p:extLst>
          </p:nvPr>
        </p:nvGraphicFramePr>
        <p:xfrm>
          <a:off x="5299961" y="3500090"/>
          <a:ext cx="6361088" cy="300682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株式会社ブレインスリープのプレスリリース｜PR TIMES">
            <a:extLst>
              <a:ext uri="{FF2B5EF4-FFF2-40B4-BE49-F238E27FC236}">
                <a16:creationId xmlns:a16="http://schemas.microsoft.com/office/drawing/2014/main" id="{A7117234-CD2B-7708-F637-F1ABECB8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2" y="1438281"/>
            <a:ext cx="871059" cy="457306"/>
          </a:xfrm>
          <a:prstGeom prst="rect">
            <a:avLst/>
          </a:prstGeom>
          <a:noFill/>
          <a:extLst>
            <a:ext uri="{909E8E84-426E-40DD-AFC4-6F175D3DCCD1}">
              <a14:hiddenFill xmlns:a14="http://schemas.microsoft.com/office/drawing/2010/main">
                <a:solidFill>
                  <a:srgbClr val="FFFFFF"/>
                </a:solidFill>
              </a14:hiddenFill>
            </a:ext>
          </a:extLst>
        </p:spPr>
      </p:pic>
      <p:sp>
        <p:nvSpPr>
          <p:cNvPr id="10" name="対角する 2 つの角を切り取った四角形 9">
            <a:extLst>
              <a:ext uri="{FF2B5EF4-FFF2-40B4-BE49-F238E27FC236}">
                <a16:creationId xmlns:a16="http://schemas.microsoft.com/office/drawing/2014/main" id="{B4979429-297E-884C-85CA-AE7D672C5D22}"/>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FURNITURE</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0355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372602"/>
            <a:ext cx="3072971" cy="382862"/>
          </a:xfrm>
          <a:prstGeom prst="rect">
            <a:avLst/>
          </a:prstGeom>
          <a:noFill/>
          <a:effectLst/>
        </p:spPr>
        <p:txBody>
          <a:bodyPr wrap="square" rtlCol="0">
            <a:spAutoFit/>
          </a:bodyPr>
          <a:lstStyle/>
          <a:p>
            <a:pPr>
              <a:lnSpc>
                <a:spcPct val="150000"/>
              </a:lnSpc>
            </a:pP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Yoom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32" name="正方形/長方形 31">
            <a:extLst>
              <a:ext uri="{FF2B5EF4-FFF2-40B4-BE49-F238E27FC236}">
                <a16:creationId xmlns:a16="http://schemas.microsoft.com/office/drawing/2014/main" id="{08B7D298-F656-AD12-85F3-AE4FD930A64F}"/>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372602"/>
            <a:ext cx="3718295" cy="377539"/>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サミー</a:t>
            </a:r>
            <a:r>
              <a:rPr lang="es-419"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5"/>
          <a:srcRect l="3112" t="225" b="4463"/>
          <a:stretch/>
        </p:blipFill>
        <p:spPr>
          <a:xfrm>
            <a:off x="585065" y="1726650"/>
            <a:ext cx="3651162" cy="4064314"/>
          </a:xfrm>
          <a:prstGeom prst="rect">
            <a:avLst/>
          </a:prstGeom>
        </p:spPr>
      </p:pic>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186265"/>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3" panose="020B0400000000000000" pitchFamily="34" charset="-128"/>
                <a:ea typeface="Hiragino Sans W3" panose="020B0400000000000000" pitchFamily="34" charset="-128"/>
              </a:rPr>
              <a:t>to BUSINESS</a:t>
            </a:r>
            <a:endParaRPr lang="ja-JP" altLang="en-US" sz="900">
              <a:latin typeface="Hiragino Sans W3" panose="020B0400000000000000" pitchFamily="34" charset="-128"/>
              <a:ea typeface="Hiragino Sans W3"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183880"/>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ENTERTAINMENT</a:t>
            </a:r>
            <a:endParaRPr lang="ja-JP" altLang="en-US" sz="9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AC85FD61-71C1-1F7B-82AB-09A2125A312C}"/>
              </a:ext>
            </a:extLst>
          </p:cNvPr>
          <p:cNvSpPr txBox="1"/>
          <p:nvPr/>
        </p:nvSpPr>
        <p:spPr>
          <a:xfrm>
            <a:off x="635051" y="1372602"/>
            <a:ext cx="3072971" cy="382862"/>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花王</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id="{7EA104BA-D4D7-F32F-4B29-C182BC155920}"/>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7" name="対角する 2 つの角を切り取った四角形 26">
            <a:extLst>
              <a:ext uri="{FF2B5EF4-FFF2-40B4-BE49-F238E27FC236}">
                <a16:creationId xmlns:a16="http://schemas.microsoft.com/office/drawing/2014/main" id="{8E1D8075-56B6-68A1-6D28-F1CFEAC9E9A0}"/>
              </a:ext>
            </a:extLst>
          </p:cNvPr>
          <p:cNvSpPr/>
          <p:nvPr/>
        </p:nvSpPr>
        <p:spPr>
          <a:xfrm flipH="1">
            <a:off x="635051" y="1183880"/>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HOME CARE</a:t>
            </a:r>
            <a:endParaRPr lang="ja-JP" altLang="en-US" sz="900">
              <a:latin typeface="Hiragino Sans W4" panose="020B0400000000000000" pitchFamily="34" charset="-128"/>
              <a:ea typeface="Hiragino Sans W4" panose="020B0400000000000000" pitchFamily="34" charset="-128"/>
            </a:endParaRPr>
          </a:p>
        </p:txBody>
      </p:sp>
      <p:sp>
        <p:nvSpPr>
          <p:cNvPr id="11" name="スライド番号プレースホルダ 3">
            <a:extLst>
              <a:ext uri="{FF2B5EF4-FFF2-40B4-BE49-F238E27FC236}">
                <a16:creationId xmlns:a16="http://schemas.microsoft.com/office/drawing/2014/main" id="{91DE9BC1-5AB0-0A8C-085A-E5C8EB243D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pic>
        <p:nvPicPr>
          <p:cNvPr id="28" name="図 27">
            <a:extLst>
              <a:ext uri="{FF2B5EF4-FFF2-40B4-BE49-F238E27FC236}">
                <a16:creationId xmlns:a16="http://schemas.microsoft.com/office/drawing/2014/main" id="{18D50F21-4549-FB43-C449-3E2C8F7066B8}"/>
              </a:ext>
            </a:extLst>
          </p:cNvPr>
          <p:cNvPicPr>
            <a:picLocks noChangeAspect="1"/>
          </p:cNvPicPr>
          <p:nvPr/>
        </p:nvPicPr>
        <p:blipFill>
          <a:blip r:embed="rId7"/>
          <a:srcRect l="33125" r="33303"/>
          <a:stretch/>
        </p:blipFill>
        <p:spPr>
          <a:xfrm>
            <a:off x="4236227" y="1747168"/>
            <a:ext cx="3700159" cy="3944771"/>
          </a:xfrm>
          <a:prstGeom prst="rect">
            <a:avLst/>
          </a:prstGeom>
        </p:spPr>
      </p:pic>
      <p:pic>
        <p:nvPicPr>
          <p:cNvPr id="29" name="図 28">
            <a:extLst>
              <a:ext uri="{FF2B5EF4-FFF2-40B4-BE49-F238E27FC236}">
                <a16:creationId xmlns:a16="http://schemas.microsoft.com/office/drawing/2014/main" id="{2F8DAD75-6E57-A44D-C621-68A1EDE94F79}"/>
              </a:ext>
            </a:extLst>
          </p:cNvPr>
          <p:cNvPicPr>
            <a:picLocks noChangeAspect="1"/>
          </p:cNvPicPr>
          <p:nvPr/>
        </p:nvPicPr>
        <p:blipFill>
          <a:blip r:embed="rId8"/>
          <a:srcRect t="2570" r="2898" b="736"/>
          <a:stretch/>
        </p:blipFill>
        <p:spPr>
          <a:xfrm>
            <a:off x="7936386" y="1720985"/>
            <a:ext cx="3718295" cy="4073012"/>
          </a:xfrm>
          <a:prstGeom prst="rect">
            <a:avLst/>
          </a:prstGeom>
        </p:spPr>
      </p:pic>
      <p:sp>
        <p:nvSpPr>
          <p:cNvPr id="30" name="正方形/長方形 29">
            <a:extLst>
              <a:ext uri="{FF2B5EF4-FFF2-40B4-BE49-F238E27FC236}">
                <a16:creationId xmlns:a16="http://schemas.microsoft.com/office/drawing/2014/main" id="{694C7FCC-1601-73D0-285A-56EE74925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224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C2FFB42-B6D1-1522-DFA1-2E6BB1C5941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C06FAE75-3772-2790-0E3D-64AC8FE27C4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5972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2568011"/>
          </a:xfrm>
          <a:prstGeom prst="rect">
            <a:avLst/>
          </a:prstGeom>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2763998"/>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広告視聴から商品体験まで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一連の流れを喫煙所内で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完結できる特別な施策</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8" name="テキスト ボックス 7">
            <a:extLst>
              <a:ext uri="{FF2B5EF4-FFF2-40B4-BE49-F238E27FC236}">
                <a16:creationId xmlns:a16="http://schemas.microsoft.com/office/drawing/2014/main" id="{72FB6CF2-BF35-76CA-3193-C088BF549C3F}"/>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PROMOTION</a:t>
            </a: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喫煙所内セールスプロモーション</a:t>
            </a:r>
          </a:p>
        </p:txBody>
      </p:sp>
      <p:sp>
        <p:nvSpPr>
          <p:cNvPr id="3" name="正方形/長方形 2">
            <a:extLst>
              <a:ext uri="{FF2B5EF4-FFF2-40B4-BE49-F238E27FC236}">
                <a16:creationId xmlns:a16="http://schemas.microsoft.com/office/drawing/2014/main" id="{2AD566B0-A430-C606-49E3-4F8CAFC1A7B8}"/>
              </a:ext>
            </a:extLst>
          </p:cNvPr>
          <p:cNvSpPr/>
          <p:nvPr/>
        </p:nvSpPr>
        <p:spPr>
          <a:xfrm>
            <a:off x="923709" y="4661287"/>
            <a:ext cx="2969383" cy="67441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latin typeface="Hiragino Sans W5" panose="020B0400000000000000" pitchFamily="34" charset="-128"/>
                <a:ea typeface="Hiragino Sans W5" panose="020B0400000000000000" pitchFamily="34" charset="-128"/>
                <a:cs typeface="Arial" panose="020B0604020202020204" pitchFamily="34" charset="0"/>
              </a:rPr>
              <a:t>タッチ</a:t>
            </a:r>
            <a:r>
              <a:rPr kumimoji="1" lang="en-US" altLang="ja-JP" dirty="0">
                <a:solidFill>
                  <a:srgbClr val="FF6E26"/>
                </a:solidFill>
                <a:latin typeface="Hiragino Sans W5" panose="020B0400000000000000" pitchFamily="34" charset="-128"/>
                <a:ea typeface="Hiragino Sans W5" panose="020B0400000000000000" pitchFamily="34" charset="-128"/>
                <a:cs typeface="Arial" panose="020B0604020202020204" pitchFamily="34" charset="0"/>
              </a:rPr>
              <a:t>&amp;</a:t>
            </a:r>
            <a:r>
              <a:rPr kumimoji="1" lang="ja-JP" altLang="en-US">
                <a:solidFill>
                  <a:srgbClr val="FF6E26"/>
                </a:solidFill>
                <a:latin typeface="Hiragino Sans W5" panose="020B0400000000000000" pitchFamily="34" charset="-128"/>
                <a:ea typeface="Hiragino Sans W5" panose="020B0400000000000000" pitchFamily="34" charset="-128"/>
                <a:cs typeface="Arial" panose="020B0604020202020204" pitchFamily="34" charset="0"/>
              </a:rPr>
              <a:t>トライ</a:t>
            </a:r>
            <a:endParaRPr kumimoji="1" lang="ja-JP" altLang="en-US" dirty="0">
              <a:solidFill>
                <a:srgbClr val="FF6E26"/>
              </a:solidFill>
              <a:latin typeface="Hiragino Sans W5" panose="020B0400000000000000" pitchFamily="34" charset="-128"/>
              <a:ea typeface="Hiragino Sans W5"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923710" y="3846922"/>
            <a:ext cx="2969383" cy="67441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latin typeface="Hiragino Sans W5" panose="020B0400000000000000" pitchFamily="34" charset="-128"/>
                <a:ea typeface="Hiragino Sans W5" panose="020B0400000000000000" pitchFamily="34" charset="-128"/>
              </a:rPr>
              <a:t>サンプリング</a:t>
            </a:r>
            <a:endParaRPr kumimoji="1" lang="ja-JP" altLang="en-US" dirty="0">
              <a:solidFill>
                <a:srgbClr val="FF6E26"/>
              </a:solidFill>
              <a:latin typeface="Hiragino Sans W5" panose="020B0400000000000000" pitchFamily="34" charset="-128"/>
              <a:ea typeface="Hiragino Sans W5" panose="020B0400000000000000" pitchFamily="34" charset="-128"/>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923710" y="3032557"/>
            <a:ext cx="2969383" cy="67441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latin typeface="Hiragino Sans W5" panose="020B0400000000000000" pitchFamily="34" charset="-128"/>
                <a:ea typeface="Hiragino Sans W5" panose="020B0400000000000000" pitchFamily="34" charset="-128"/>
                <a:cs typeface="Arial" panose="020B0604020202020204" pitchFamily="34" charset="0"/>
              </a:rPr>
              <a:t>ポスター掲出</a:t>
            </a:r>
            <a:endParaRPr kumimoji="1" lang="ja-JP" altLang="en-US" dirty="0">
              <a:solidFill>
                <a:srgbClr val="FF6E26"/>
              </a:solidFill>
              <a:latin typeface="Hiragino Sans W5" panose="020B0400000000000000" pitchFamily="34" charset="-128"/>
              <a:ea typeface="Hiragino Sans W5" panose="020B0400000000000000"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DB510CAC-D7E8-2E0B-2B34-C04C8A841EEA}"/>
              </a:ext>
            </a:extLst>
          </p:cNvPr>
          <p:cNvSpPr/>
          <p:nvPr/>
        </p:nvSpPr>
        <p:spPr>
          <a:xfrm>
            <a:off x="918242" y="5475651"/>
            <a:ext cx="2969383" cy="67441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latin typeface="Hiragino Sans W5" panose="020B0400000000000000" pitchFamily="34" charset="-128"/>
                <a:ea typeface="Hiragino Sans W5" panose="020B0400000000000000" pitchFamily="34" charset="-128"/>
              </a:rPr>
              <a:t>セールス</a:t>
            </a:r>
            <a:endParaRPr lang="en-US" altLang="ja-JP" dirty="0">
              <a:solidFill>
                <a:srgbClr val="FF6E26"/>
              </a:solidFill>
              <a:latin typeface="Hiragino Sans W5" panose="020B0400000000000000" pitchFamily="34" charset="-128"/>
              <a:ea typeface="Hiragino Sans W5" panose="020B0400000000000000" pitchFamily="34" charset="-128"/>
            </a:endParaRPr>
          </a:p>
          <a:p>
            <a:pPr algn="ctr"/>
            <a:r>
              <a:rPr lang="ja-JP" altLang="en-US">
                <a:solidFill>
                  <a:srgbClr val="FF6E26"/>
                </a:solidFill>
                <a:latin typeface="Hiragino Sans W5" panose="020B0400000000000000" pitchFamily="34" charset="-128"/>
                <a:ea typeface="Hiragino Sans W5" panose="020B0400000000000000" pitchFamily="34" charset="-128"/>
              </a:rPr>
              <a:t>プロモーション</a:t>
            </a:r>
            <a:endParaRPr kumimoji="1" lang="ja-JP" altLang="en-US" dirty="0">
              <a:solidFill>
                <a:srgbClr val="FF6E26"/>
              </a:solidFill>
              <a:latin typeface="Hiragino Sans W5" panose="020B0400000000000000" pitchFamily="34" charset="-128"/>
              <a:ea typeface="Hiragino Sans W5" panose="020B0400000000000000" pitchFamily="34" charset="-128"/>
            </a:endParaRPr>
          </a:p>
        </p:txBody>
      </p:sp>
      <p:grpSp>
        <p:nvGrpSpPr>
          <p:cNvPr id="13" name="グループ化 12">
            <a:extLst>
              <a:ext uri="{FF2B5EF4-FFF2-40B4-BE49-F238E27FC236}">
                <a16:creationId xmlns:a16="http://schemas.microsoft.com/office/drawing/2014/main" id="{2D105805-F3AD-2518-E755-16AA1BC4A79F}"/>
              </a:ext>
            </a:extLst>
          </p:cNvPr>
          <p:cNvGrpSpPr>
            <a:grpSpLocks noChangeAspect="1"/>
          </p:cNvGrpSpPr>
          <p:nvPr/>
        </p:nvGrpSpPr>
        <p:grpSpPr>
          <a:xfrm>
            <a:off x="5317874" y="1550180"/>
            <a:ext cx="2123585" cy="1057884"/>
            <a:chOff x="6319279" y="1326093"/>
            <a:chExt cx="2487836" cy="1239339"/>
          </a:xfrm>
        </p:grpSpPr>
        <p:pic>
          <p:nvPicPr>
            <p:cNvPr id="15" name="図 14" descr="図形&#10;&#10;低い精度で自動的に生成された説明">
              <a:extLst>
                <a:ext uri="{FF2B5EF4-FFF2-40B4-BE49-F238E27FC236}">
                  <a16:creationId xmlns:a16="http://schemas.microsoft.com/office/drawing/2014/main" id="{DD5113D4-DDF3-239A-7077-BA9E2876031C}"/>
                </a:ext>
              </a:extLst>
            </p:cNvPr>
            <p:cNvPicPr>
              <a:picLocks noChangeAspect="1"/>
            </p:cNvPicPr>
            <p:nvPr/>
          </p:nvPicPr>
          <p:blipFill rotWithShape="1">
            <a:blip r:embed="rId5" cstate="print">
              <a:duotone>
                <a:schemeClr val="accent6">
                  <a:shade val="45000"/>
                  <a:satMod val="135000"/>
                </a:schemeClr>
                <a:prstClr val="white"/>
              </a:duotone>
              <a:alphaModFix amt="70000"/>
              <a:extLst>
                <a:ext uri="{28A0092B-C50C-407E-A947-70E740481C1C}">
                  <a14:useLocalDpi xmlns:a14="http://schemas.microsoft.com/office/drawing/2010/main"/>
                </a:ext>
              </a:extLst>
            </a:blip>
            <a:srcRect/>
            <a:stretch/>
          </p:blipFill>
          <p:spPr>
            <a:xfrm>
              <a:off x="6475544" y="1942931"/>
              <a:ext cx="808580" cy="622501"/>
            </a:xfrm>
            <a:prstGeom prst="rect">
              <a:avLst/>
            </a:prstGeom>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9279" y="1326093"/>
              <a:ext cx="2243448" cy="587574"/>
            </a:xfrm>
            <a:prstGeom prst="rect">
              <a:avLst/>
            </a:prstGeom>
          </p:spPr>
        </p:pic>
        <p:pic>
          <p:nvPicPr>
            <p:cNvPr id="17" name="図 16" descr="図形&#10;&#10;低い精度で自動的に生成された説明">
              <a:extLst>
                <a:ext uri="{FF2B5EF4-FFF2-40B4-BE49-F238E27FC236}">
                  <a16:creationId xmlns:a16="http://schemas.microsoft.com/office/drawing/2014/main" id="{E7C40A4E-08F6-D7C7-4FF5-CCB5DEE491B6}"/>
                </a:ext>
              </a:extLst>
            </p:cNvPr>
            <p:cNvPicPr>
              <a:picLocks noChangeAspect="1"/>
            </p:cNvPicPr>
            <p:nvPr/>
          </p:nvPicPr>
          <p:blipFill rotWithShape="1">
            <a:blip r:embed="rId5" cstate="print">
              <a:duotone>
                <a:schemeClr val="accent6">
                  <a:shade val="45000"/>
                  <a:satMod val="135000"/>
                </a:schemeClr>
                <a:prstClr val="white"/>
              </a:duotone>
              <a:alphaModFix amt="70000"/>
              <a:extLst>
                <a:ext uri="{28A0092B-C50C-407E-A947-70E740481C1C}">
                  <a14:useLocalDpi xmlns:a14="http://schemas.microsoft.com/office/drawing/2010/main"/>
                </a:ext>
              </a:extLst>
            </a:blip>
            <a:srcRect/>
            <a:stretch/>
          </p:blipFill>
          <p:spPr>
            <a:xfrm>
              <a:off x="7238253" y="1942930"/>
              <a:ext cx="808580" cy="622501"/>
            </a:xfrm>
            <a:prstGeom prst="rect">
              <a:avLst/>
            </a:prstGeom>
          </p:spPr>
        </p:pic>
        <p:pic>
          <p:nvPicPr>
            <p:cNvPr id="48" name="図 47" descr="図形&#10;&#10;低い精度で自動的に生成された説明">
              <a:extLst>
                <a:ext uri="{FF2B5EF4-FFF2-40B4-BE49-F238E27FC236}">
                  <a16:creationId xmlns:a16="http://schemas.microsoft.com/office/drawing/2014/main" id="{138CC9C6-1F55-EB37-E5BC-E638BCE5ED95}"/>
                </a:ext>
              </a:extLst>
            </p:cNvPr>
            <p:cNvPicPr>
              <a:picLocks noChangeAspect="1"/>
            </p:cNvPicPr>
            <p:nvPr/>
          </p:nvPicPr>
          <p:blipFill rotWithShape="1">
            <a:blip r:embed="rId5" cstate="print">
              <a:duotone>
                <a:schemeClr val="accent6">
                  <a:shade val="45000"/>
                  <a:satMod val="135000"/>
                </a:schemeClr>
                <a:prstClr val="white"/>
              </a:duotone>
              <a:alphaModFix amt="70000"/>
              <a:extLst>
                <a:ext uri="{28A0092B-C50C-407E-A947-70E740481C1C}">
                  <a14:useLocalDpi xmlns:a14="http://schemas.microsoft.com/office/drawing/2010/main"/>
                </a:ext>
              </a:extLst>
            </a:blip>
            <a:srcRect/>
            <a:stretch/>
          </p:blipFill>
          <p:spPr>
            <a:xfrm>
              <a:off x="7998535" y="1942930"/>
              <a:ext cx="808580" cy="622501"/>
            </a:xfrm>
            <a:prstGeom prst="rect">
              <a:avLst/>
            </a:prstGeom>
          </p:spPr>
        </p:pic>
      </p:gr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7706041" y="1431606"/>
            <a:ext cx="1336579"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100</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8918224" y="1632493"/>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施設</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9488195" y="1735014"/>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11159150" y="1683134"/>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万人</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10023595" y="2305040"/>
            <a:ext cx="2051036" cy="338554"/>
          </a:xfrm>
          <a:prstGeom prst="rect">
            <a:avLst/>
          </a:prstGeom>
          <a:noFill/>
          <a:effectLst/>
        </p:spPr>
        <p:txBody>
          <a:bodyPr wrap="square" rtlCol="0">
            <a:spAutoFit/>
          </a:bodyPr>
          <a:lstStyle/>
          <a:p>
            <a:r>
              <a:rPr lang="en-US" altLang="ja-JP" sz="800" dirty="0">
                <a:solidFill>
                  <a:srgbClr val="FE5519"/>
                </a:solidFill>
                <a:latin typeface="Hiragino Sans W3" panose="020B0400000000000000" pitchFamily="34" charset="-128"/>
                <a:ea typeface="Hiragino Sans W3" panose="020B0400000000000000" pitchFamily="34" charset="-128"/>
              </a:rPr>
              <a:t>※</a:t>
            </a:r>
            <a:r>
              <a:rPr lang="ja-JP" altLang="en-US" sz="800">
                <a:solidFill>
                  <a:srgbClr val="FE5519"/>
                </a:solidFill>
                <a:latin typeface="Hiragino Sans W3" panose="020B0400000000000000" pitchFamily="34" charset="-128"/>
                <a:ea typeface="Hiragino Sans W3" panose="020B0400000000000000" pitchFamily="34" charset="-128"/>
              </a:rPr>
              <a:t>月間のべリーチ数</a:t>
            </a:r>
            <a:endParaRPr lang="en-US" altLang="ja-JP" sz="800" dirty="0">
              <a:solidFill>
                <a:srgbClr val="FE5519"/>
              </a:solidFill>
              <a:latin typeface="Hiragino Sans W3" panose="020B0400000000000000" pitchFamily="34" charset="-128"/>
              <a:ea typeface="Hiragino Sans W3" panose="020B0400000000000000" pitchFamily="34" charset="-128"/>
            </a:endParaRPr>
          </a:p>
          <a:p>
            <a:r>
              <a:rPr lang="en-US" altLang="ja-JP" sz="800" dirty="0">
                <a:solidFill>
                  <a:srgbClr val="FE5519"/>
                </a:solidFill>
                <a:latin typeface="Hiragino Sans W3" panose="020B0400000000000000" pitchFamily="34" charset="-128"/>
                <a:ea typeface="Hiragino Sans W3" panose="020B0400000000000000" pitchFamily="34" charset="-128"/>
              </a:rPr>
              <a:t>※</a:t>
            </a:r>
            <a:r>
              <a:rPr lang="ja-JP" altLang="en-US" sz="800">
                <a:solidFill>
                  <a:srgbClr val="FE5519"/>
                </a:solidFill>
                <a:latin typeface="Hiragino Sans W3" panose="020B0400000000000000" pitchFamily="34" charset="-128"/>
                <a:ea typeface="Hiragino Sans W3" panose="020B0400000000000000" pitchFamily="34" charset="-128"/>
              </a:rPr>
              <a:t>施設によって変動あり</a:t>
            </a:r>
            <a:r>
              <a:rPr lang="en-US" altLang="ja-JP" sz="800" dirty="0">
                <a:solidFill>
                  <a:srgbClr val="FE5519"/>
                </a:solidFill>
                <a:latin typeface="Hiragino Sans W3" panose="020B0400000000000000" pitchFamily="34" charset="-128"/>
                <a:ea typeface="Hiragino Sans W3" panose="020B0400000000000000" pitchFamily="34" charset="-128"/>
              </a:rPr>
              <a:t>,</a:t>
            </a:r>
            <a:r>
              <a:rPr lang="ja-JP" altLang="en-US" sz="800">
                <a:solidFill>
                  <a:srgbClr val="FE5519"/>
                </a:solidFill>
                <a:latin typeface="Hiragino Sans W3" panose="020B0400000000000000" pitchFamily="34" charset="-128"/>
                <a:ea typeface="Hiragino Sans W3" panose="020B0400000000000000" pitchFamily="34" charset="-128"/>
              </a:rPr>
              <a:t>詳細別資料</a:t>
            </a:r>
            <a:endParaRPr lang="en-US" altLang="ja-JP" sz="800" dirty="0">
              <a:solidFill>
                <a:srgbClr val="FE5519"/>
              </a:solidFill>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10109049" y="1431606"/>
            <a:ext cx="1244752"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a:t>
            </a:r>
            <a:r>
              <a:rPr lang="en-US" altLang="ja-JP" sz="4000" b="1" dirty="0">
                <a:solidFill>
                  <a:srgbClr val="FE5519"/>
                </a:solidFill>
                <a:latin typeface="DIN Alternate" panose="020B0500000000000000" pitchFamily="34" charset="0"/>
                <a:ea typeface="Hiragino Sans W6" panose="020B0400000000000000" pitchFamily="34" charset="-128"/>
              </a:rPr>
              <a:t>  </a:t>
            </a:r>
            <a:r>
              <a:rPr lang="en-US" altLang="ja-JP" sz="6000" b="1" dirty="0">
                <a:solidFill>
                  <a:srgbClr val="FE5519"/>
                </a:solidFill>
                <a:latin typeface="DIN Alternate" panose="020B0500000000000000" pitchFamily="34" charset="0"/>
                <a:ea typeface="Hiragino Sans W6" panose="020B0400000000000000" pitchFamily="34" charset="-128"/>
              </a:rPr>
              <a:t>5</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8064237" y="2305040"/>
            <a:ext cx="1336580" cy="338554"/>
          </a:xfrm>
          <a:prstGeom prst="rect">
            <a:avLst/>
          </a:prstGeom>
          <a:noFill/>
          <a:effectLst/>
        </p:spPr>
        <p:txBody>
          <a:bodyPr wrap="square" rtlCol="0">
            <a:spAutoFit/>
          </a:bodyPr>
          <a:lstStyle/>
          <a:p>
            <a:r>
              <a:rPr lang="en-US" altLang="ja-JP" sz="800" dirty="0">
                <a:solidFill>
                  <a:srgbClr val="FE5519"/>
                </a:solidFill>
                <a:latin typeface="Hiragino Sans W3" panose="020B0400000000000000" pitchFamily="34" charset="-128"/>
                <a:ea typeface="Hiragino Sans W3" panose="020B0400000000000000" pitchFamily="34" charset="-128"/>
              </a:rPr>
              <a:t>※2025</a:t>
            </a:r>
            <a:r>
              <a:rPr lang="ja-JP" altLang="en-US" sz="800">
                <a:solidFill>
                  <a:srgbClr val="FE5519"/>
                </a:solidFill>
                <a:latin typeface="Hiragino Sans W3" panose="020B0400000000000000" pitchFamily="34" charset="-128"/>
                <a:ea typeface="Hiragino Sans W3" panose="020B0400000000000000" pitchFamily="34" charset="-128"/>
              </a:rPr>
              <a:t>年</a:t>
            </a:r>
            <a:r>
              <a:rPr lang="en-US" altLang="ja-JP" sz="800" dirty="0">
                <a:solidFill>
                  <a:srgbClr val="FE5519"/>
                </a:solidFill>
                <a:latin typeface="Hiragino Sans W3" panose="020B0400000000000000" pitchFamily="34" charset="-128"/>
                <a:ea typeface="Hiragino Sans W3" panose="020B0400000000000000" pitchFamily="34" charset="-128"/>
              </a:rPr>
              <a:t>4</a:t>
            </a:r>
            <a:r>
              <a:rPr lang="ja-JP" altLang="en-US" sz="800">
                <a:solidFill>
                  <a:srgbClr val="FE5519"/>
                </a:solidFill>
                <a:latin typeface="Hiragino Sans W3" panose="020B0400000000000000" pitchFamily="34" charset="-128"/>
                <a:ea typeface="Hiragino Sans W3" panose="020B0400000000000000" pitchFamily="34" charset="-128"/>
              </a:rPr>
              <a:t>月末時点</a:t>
            </a:r>
            <a:endParaRPr lang="en-US" altLang="ja-JP" sz="800" dirty="0">
              <a:solidFill>
                <a:srgbClr val="FE5519"/>
              </a:solidFill>
              <a:latin typeface="Hiragino Sans W3" panose="020B0400000000000000" pitchFamily="34" charset="-128"/>
              <a:ea typeface="Hiragino Sans W3" panose="020B0400000000000000" pitchFamily="34" charset="-128"/>
            </a:endParaRPr>
          </a:p>
          <a:p>
            <a:r>
              <a:rPr lang="ja-JP" altLang="en-US" sz="800">
                <a:solidFill>
                  <a:srgbClr val="FE5519"/>
                </a:solidFill>
                <a:latin typeface="Hiragino Sans W3" panose="020B0400000000000000" pitchFamily="34" charset="-128"/>
                <a:ea typeface="Hiragino Sans W3" panose="020B0400000000000000" pitchFamily="34" charset="-128"/>
              </a:rPr>
              <a:t>　施策実施可能施設</a:t>
            </a:r>
            <a:endParaRPr lang="en-US" altLang="ja-JP" sz="800" dirty="0">
              <a:solidFill>
                <a:srgbClr val="FE5519"/>
              </a:solidFill>
              <a:latin typeface="Hiragino Sans W3" panose="020B0400000000000000" pitchFamily="34" charset="-128"/>
              <a:ea typeface="Hiragino Sans W3" panose="020B0400000000000000" pitchFamily="34" charset="-128"/>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5397762" y="532295"/>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nSpc>
                <a:spcPct val="150000"/>
              </a:lnSpc>
            </a:pPr>
            <a:r>
              <a:rPr lang="ja-JP" altLang="en-US" sz="2400" b="1">
                <a:solidFill>
                  <a:srgbClr val="FE5519"/>
                </a:solidFill>
                <a:latin typeface="Hiragino Sans W6" panose="020B0400000000000000" pitchFamily="34" charset="-128"/>
                <a:ea typeface="Hiragino Sans W6" panose="020B0400000000000000" pitchFamily="34" charset="-128"/>
              </a:rPr>
              <a:t>都心</a:t>
            </a:r>
            <a:r>
              <a:rPr lang="en-US" altLang="ja-JP" sz="2400" b="1" dirty="0">
                <a:solidFill>
                  <a:srgbClr val="FE5519"/>
                </a:solidFill>
                <a:latin typeface="Hiragino Sans W6" panose="020B0400000000000000" pitchFamily="34" charset="-128"/>
                <a:ea typeface="Hiragino Sans W6" panose="020B0400000000000000" pitchFamily="34" charset="-128"/>
              </a:rPr>
              <a:t>/</a:t>
            </a:r>
            <a:r>
              <a:rPr lang="ja-JP" altLang="en-US" sz="2400" b="1">
                <a:solidFill>
                  <a:srgbClr val="FE5519"/>
                </a:solidFill>
                <a:latin typeface="Hiragino Sans W6" panose="020B0400000000000000" pitchFamily="34" charset="-128"/>
                <a:ea typeface="Hiragino Sans W6" panose="020B0400000000000000" pitchFamily="34" charset="-128"/>
              </a:rPr>
              <a:t>駅前の好立地にある公衆喫煙所</a:t>
            </a:r>
            <a:endParaRPr lang="en-US" altLang="ja-JP" sz="2400" b="1" dirty="0">
              <a:solidFill>
                <a:srgbClr val="FE5519"/>
              </a:solidFill>
              <a:latin typeface="Hiragino Sans W6" panose="020B0400000000000000" pitchFamily="34" charset="-128"/>
              <a:ea typeface="Hiragino Sans W6" panose="020B0400000000000000" pitchFamily="34" charset="-128"/>
            </a:endParaRPr>
          </a:p>
          <a:p>
            <a:pPr>
              <a:lnSpc>
                <a:spcPct val="150000"/>
              </a:lnSpc>
            </a:pPr>
            <a:r>
              <a:rPr lang="ja-JP" altLang="en-US" sz="2400" b="1">
                <a:solidFill>
                  <a:srgbClr val="FE5519"/>
                </a:solidFill>
                <a:latin typeface="Hiragino Sans W6" panose="020B0400000000000000" pitchFamily="34" charset="-128"/>
                <a:ea typeface="Hiragino Sans W6" panose="020B0400000000000000" pitchFamily="34" charset="-128"/>
              </a:rPr>
              <a:t>　　　　　</a:t>
            </a:r>
            <a:r>
              <a:rPr lang="en-US" altLang="ja-JP" sz="2400" b="1" dirty="0">
                <a:solidFill>
                  <a:srgbClr val="FE5519"/>
                </a:solidFill>
                <a:latin typeface="Hiragino Sans W6" panose="020B0400000000000000" pitchFamily="34" charset="-128"/>
                <a:ea typeface="Hiragino Sans W6" panose="020B0400000000000000" pitchFamily="34" charset="-128"/>
              </a:rPr>
              <a:t> </a:t>
            </a:r>
            <a:r>
              <a:rPr lang="ja-JP" altLang="en-US" sz="2400" b="1">
                <a:solidFill>
                  <a:srgbClr val="FE5519"/>
                </a:solidFill>
                <a:latin typeface="Hiragino Sans W6" panose="020B0400000000000000" pitchFamily="34" charset="-128"/>
                <a:ea typeface="Hiragino Sans W6" panose="020B0400000000000000" pitchFamily="34" charset="-128"/>
              </a:rPr>
              <a:t>が保有するオリジナル空間</a:t>
            </a:r>
            <a:endParaRPr lang="ja-JP" altLang="en-US" sz="2400" b="1" dirty="0" err="1">
              <a:solidFill>
                <a:srgbClr val="FE5519"/>
              </a:solidFill>
              <a:latin typeface="Hiragino Sans W6" panose="020B0400000000000000" pitchFamily="34" charset="-128"/>
              <a:ea typeface="Hiragino Sans W6" panose="020B0400000000000000" pitchFamily="34" charset="-128"/>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8946280" y="697447"/>
            <a:ext cx="1620000"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a:off x="8808142" y="1308448"/>
            <a:ext cx="162560" cy="183966"/>
          </a:xfrm>
          <a:prstGeom prst="flowChartMerg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2846" y="2845652"/>
            <a:ext cx="2104794" cy="1404028"/>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86998" y="284465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6145" y="4437894"/>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21150" y="285229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921150" y="4424903"/>
            <a:ext cx="2033791" cy="1417020"/>
          </a:xfrm>
          <a:prstGeom prst="roundRect">
            <a:avLst>
              <a:gd name="adj" fmla="val 5902"/>
            </a:avLst>
          </a:prstGeom>
        </p:spPr>
      </p:pic>
      <p:sp>
        <p:nvSpPr>
          <p:cNvPr id="63" name="テキスト ボックス 62">
            <a:extLst>
              <a:ext uri="{FF2B5EF4-FFF2-40B4-BE49-F238E27FC236}">
                <a16:creationId xmlns:a16="http://schemas.microsoft.com/office/drawing/2014/main" id="{253D5A16-F914-3AFE-3357-D44796DCAFCD}"/>
              </a:ext>
            </a:extLst>
          </p:cNvPr>
          <p:cNvSpPr txBox="1"/>
          <p:nvPr/>
        </p:nvSpPr>
        <p:spPr>
          <a:xfrm>
            <a:off x="5224817" y="5836183"/>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b="1">
                <a:solidFill>
                  <a:srgbClr val="FE5519"/>
                </a:solidFill>
                <a:latin typeface="Hiragino Sans W6" panose="020B0400000000000000" pitchFamily="34" charset="-128"/>
                <a:ea typeface="Hiragino Sans W6" panose="020B0400000000000000" pitchFamily="34" charset="-128"/>
              </a:rPr>
              <a:t>ユーザー体験型のリアルな接触を仕掛けることができます</a:t>
            </a:r>
            <a:endParaRPr lang="en-US" altLang="ja-JP" b="1" dirty="0">
              <a:solidFill>
                <a:srgbClr val="FE5519"/>
              </a:solidFill>
              <a:latin typeface="Hiragino Sans W6" panose="020B0400000000000000" pitchFamily="34" charset="-128"/>
              <a:ea typeface="Hiragino Sans W6" panose="020B0400000000000000" pitchFamily="34" charset="-128"/>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52410" y="863617"/>
            <a:ext cx="1416290" cy="449579"/>
          </a:xfrm>
          <a:prstGeom prst="rect">
            <a:avLst/>
          </a:prstGeom>
        </p:spPr>
      </p:pic>
      <p:sp>
        <p:nvSpPr>
          <p:cNvPr id="4" name="テキスト ボックス 3">
            <a:extLst>
              <a:ext uri="{FF2B5EF4-FFF2-40B4-BE49-F238E27FC236}">
                <a16:creationId xmlns:a16="http://schemas.microsoft.com/office/drawing/2014/main" id="{E83D9532-35C3-14F1-32AF-37999A2239F4}"/>
              </a:ext>
            </a:extLst>
          </p:cNvPr>
          <p:cNvSpPr txBox="1"/>
          <p:nvPr/>
        </p:nvSpPr>
        <p:spPr>
          <a:xfrm>
            <a:off x="10436283" y="1838348"/>
            <a:ext cx="449935" cy="338554"/>
          </a:xfrm>
          <a:prstGeom prst="rect">
            <a:avLst/>
          </a:prstGeom>
          <a:noFill/>
          <a:effectLst/>
        </p:spPr>
        <p:txBody>
          <a:bodyPr wrap="square" rtlCol="0">
            <a:spAutoFit/>
          </a:bodyPr>
          <a:lstStyle/>
          <a:p>
            <a:pPr algn="ctr"/>
            <a:r>
              <a:rPr lang="en-US" altLang="ja-JP" sz="1600" b="1" dirty="0">
                <a:solidFill>
                  <a:srgbClr val="FE5519"/>
                </a:solidFill>
                <a:latin typeface="Hiragino Sans W6" panose="020B0400000000000000" pitchFamily="34" charset="-128"/>
                <a:ea typeface="Hiragino Sans W6" panose="020B0400000000000000" pitchFamily="34" charset="-128"/>
              </a:rPr>
              <a:t>〜</a:t>
            </a:r>
          </a:p>
        </p:txBody>
      </p:sp>
      <p:sp>
        <p:nvSpPr>
          <p:cNvPr id="20" name="角丸四角形 19">
            <a:extLst>
              <a:ext uri="{FF2B5EF4-FFF2-40B4-BE49-F238E27FC236}">
                <a16:creationId xmlns:a16="http://schemas.microsoft.com/office/drawing/2014/main" id="{65CFB12B-62B3-8525-0E82-78B65A85F60E}"/>
              </a:ext>
            </a:extLst>
          </p:cNvPr>
          <p:cNvSpPr/>
          <p:nvPr/>
        </p:nvSpPr>
        <p:spPr>
          <a:xfrm>
            <a:off x="7586998" y="4424903"/>
            <a:ext cx="2104794" cy="1429035"/>
          </a:xfrm>
          <a:prstGeom prst="roundRect">
            <a:avLst>
              <a:gd name="adj" fmla="val 6958"/>
            </a:avLst>
          </a:prstGeom>
          <a:blipFill>
            <a:blip r:embed="rId1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1 つの角を切り取った四角形 29">
            <a:extLst>
              <a:ext uri="{FF2B5EF4-FFF2-40B4-BE49-F238E27FC236}">
                <a16:creationId xmlns:a16="http://schemas.microsoft.com/office/drawing/2014/main" id="{4E3DF8AA-B3DF-8606-FF0A-CDDDAA56EFA1}"/>
              </a:ext>
            </a:extLst>
          </p:cNvPr>
          <p:cNvSpPr/>
          <p:nvPr/>
        </p:nvSpPr>
        <p:spPr>
          <a:xfrm>
            <a:off x="5252846" y="394685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有楽町</a:t>
            </a:r>
          </a:p>
        </p:txBody>
      </p:sp>
      <p:sp>
        <p:nvSpPr>
          <p:cNvPr id="34" name="1 つの角を切り取った四角形 33">
            <a:extLst>
              <a:ext uri="{FF2B5EF4-FFF2-40B4-BE49-F238E27FC236}">
                <a16:creationId xmlns:a16="http://schemas.microsoft.com/office/drawing/2014/main" id="{410BBD33-6B2E-DF56-0BD1-32A0D8423EB9}"/>
              </a:ext>
            </a:extLst>
          </p:cNvPr>
          <p:cNvSpPr/>
          <p:nvPr/>
        </p:nvSpPr>
        <p:spPr>
          <a:xfrm>
            <a:off x="5259670" y="5541264"/>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飯田橋</a:t>
            </a:r>
          </a:p>
        </p:txBody>
      </p:sp>
      <p:sp>
        <p:nvSpPr>
          <p:cNvPr id="35" name="1 つの角を切り取った四角形 34">
            <a:extLst>
              <a:ext uri="{FF2B5EF4-FFF2-40B4-BE49-F238E27FC236}">
                <a16:creationId xmlns:a16="http://schemas.microsoft.com/office/drawing/2014/main" id="{40784994-7BE3-CCD3-7D82-89F47EDF3E2A}"/>
              </a:ext>
            </a:extLst>
          </p:cNvPr>
          <p:cNvSpPr/>
          <p:nvPr/>
        </p:nvSpPr>
        <p:spPr>
          <a:xfrm>
            <a:off x="7586613" y="3940026"/>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汐留</a:t>
            </a:r>
          </a:p>
        </p:txBody>
      </p:sp>
      <p:sp>
        <p:nvSpPr>
          <p:cNvPr id="36" name="1 つの角を切り取った四角形 35">
            <a:extLst>
              <a:ext uri="{FF2B5EF4-FFF2-40B4-BE49-F238E27FC236}">
                <a16:creationId xmlns:a16="http://schemas.microsoft.com/office/drawing/2014/main" id="{6A7628F0-53F7-2454-3E89-A17676C36BF8}"/>
              </a:ext>
            </a:extLst>
          </p:cNvPr>
          <p:cNvSpPr/>
          <p:nvPr/>
        </p:nvSpPr>
        <p:spPr>
          <a:xfrm>
            <a:off x="7593437" y="553444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丸の内</a:t>
            </a:r>
          </a:p>
        </p:txBody>
      </p:sp>
      <p:sp>
        <p:nvSpPr>
          <p:cNvPr id="38" name="1 つの角を切り取った四角形 37">
            <a:extLst>
              <a:ext uri="{FF2B5EF4-FFF2-40B4-BE49-F238E27FC236}">
                <a16:creationId xmlns:a16="http://schemas.microsoft.com/office/drawing/2014/main" id="{852E0596-EB13-ADAC-CB31-A91DEF602C77}"/>
              </a:ext>
            </a:extLst>
          </p:cNvPr>
          <p:cNvSpPr/>
          <p:nvPr/>
        </p:nvSpPr>
        <p:spPr>
          <a:xfrm>
            <a:off x="9913556" y="3919555"/>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p>
        </p:txBody>
      </p:sp>
      <p:sp>
        <p:nvSpPr>
          <p:cNvPr id="40" name="1 つの角を切り取った四角形 39">
            <a:extLst>
              <a:ext uri="{FF2B5EF4-FFF2-40B4-BE49-F238E27FC236}">
                <a16:creationId xmlns:a16="http://schemas.microsoft.com/office/drawing/2014/main" id="{A1B47D28-B78B-04AA-1347-36B5F6F5296A}"/>
              </a:ext>
            </a:extLst>
          </p:cNvPr>
          <p:cNvSpPr/>
          <p:nvPr/>
        </p:nvSpPr>
        <p:spPr>
          <a:xfrm>
            <a:off x="9920380" y="5513969"/>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日比谷</a:t>
            </a:r>
          </a:p>
        </p:txBody>
      </p:sp>
      <p:sp>
        <p:nvSpPr>
          <p:cNvPr id="44" name="テキスト ボックス 43">
            <a:extLst>
              <a:ext uri="{FF2B5EF4-FFF2-40B4-BE49-F238E27FC236}">
                <a16:creationId xmlns:a16="http://schemas.microsoft.com/office/drawing/2014/main" id="{8008B638-4321-E8D5-5677-1DF4EC0E9398}"/>
              </a:ext>
            </a:extLst>
          </p:cNvPr>
          <p:cNvSpPr txBox="1"/>
          <p:nvPr/>
        </p:nvSpPr>
        <p:spPr>
          <a:xfrm>
            <a:off x="840232" y="6417136"/>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cxnSp>
        <p:nvCxnSpPr>
          <p:cNvPr id="45" name="直線コネクタ 44">
            <a:extLst>
              <a:ext uri="{FF2B5EF4-FFF2-40B4-BE49-F238E27FC236}">
                <a16:creationId xmlns:a16="http://schemas.microsoft.com/office/drawing/2014/main" id="{8EC36B41-62DC-7B62-4421-FBDD3B866DBF}"/>
              </a:ext>
            </a:extLst>
          </p:cNvPr>
          <p:cNvCxnSpPr>
            <a:cxnSpLocks/>
          </p:cNvCxnSpPr>
          <p:nvPr/>
        </p:nvCxnSpPr>
        <p:spPr>
          <a:xfrm>
            <a:off x="8648799" y="1241284"/>
            <a:ext cx="2160000"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7" name="スライド番号プレースホルダ 3">
            <a:extLst>
              <a:ext uri="{FF2B5EF4-FFF2-40B4-BE49-F238E27FC236}">
                <a16:creationId xmlns:a16="http://schemas.microsoft.com/office/drawing/2014/main" id="{F46DF00C-CD82-F441-3FA2-0F2A5CB3A8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9" name="正方形/長方形 48">
            <a:extLst>
              <a:ext uri="{FF2B5EF4-FFF2-40B4-BE49-F238E27FC236}">
                <a16:creationId xmlns:a16="http://schemas.microsoft.com/office/drawing/2014/main" id="{1A2004C1-80F9-BBBF-CC8E-B7362AD673A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40844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2443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実施内容</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壁面・灰皿ラッピング</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店舗内サイネージ独占放映</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什器設置</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en" altLang="ja-JP" sz="1200" b="1" dirty="0">
                <a:solidFill>
                  <a:schemeClr val="bg1"/>
                </a:solidFill>
                <a:latin typeface="Hiragino Sans W6" panose="020B0400000000000000" pitchFamily="34" charset="-128"/>
                <a:ea typeface="Hiragino Sans W6" panose="020B0400000000000000" pitchFamily="34" charset="-128"/>
              </a:rPr>
              <a:t>BGM</a:t>
            </a:r>
            <a:r>
              <a:rPr lang="ja-JP" altLang="en-US" sz="1200" b="1">
                <a:solidFill>
                  <a:schemeClr val="bg1"/>
                </a:solidFill>
                <a:latin typeface="Hiragino Sans W6" panose="020B0400000000000000" pitchFamily="34" charset="-128"/>
                <a:ea typeface="Hiragino Sans W6" panose="020B0400000000000000" pitchFamily="34" charset="-128"/>
              </a:rPr>
              <a:t>放送　</a:t>
            </a:r>
            <a:r>
              <a:rPr lang="en-US" altLang="ja-JP" sz="1200" b="1" dirty="0" err="1">
                <a:solidFill>
                  <a:schemeClr val="bg1"/>
                </a:solidFill>
                <a:latin typeface="Hiragino Sans W6" panose="020B0400000000000000" pitchFamily="34" charset="-128"/>
                <a:ea typeface="Hiragino Sans W6" panose="020B0400000000000000" pitchFamily="34" charset="-128"/>
              </a:rPr>
              <a:t>etc</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a:lnSpc>
                <a:spcPct val="110000"/>
              </a:lnSpc>
            </a:pPr>
            <a:r>
              <a:rPr kumimoji="1" lang="en-US" altLang="ja-JP" sz="1200" b="1" dirty="0">
                <a:solidFill>
                  <a:schemeClr val="bg1"/>
                </a:solidFill>
                <a:latin typeface="Hiragino Sans W6" panose="020B0400000000000000" pitchFamily="34" charset="-128"/>
                <a:ea typeface="Hiragino Sans W6" panose="020B0400000000000000" pitchFamily="34" charset="-128"/>
              </a:rPr>
              <a:t>30</a:t>
            </a:r>
            <a:r>
              <a:rPr kumimoji="1" lang="ja-JP" altLang="en-US" sz="1200" b="1">
                <a:solidFill>
                  <a:schemeClr val="bg1"/>
                </a:solidFill>
                <a:latin typeface="Hiragino Sans W6" panose="020B0400000000000000" pitchFamily="34" charset="-128"/>
                <a:ea typeface="Hiragino Sans W6" panose="020B0400000000000000" pitchFamily="34" charset="-128"/>
              </a:rPr>
              <a:t>営業日前 </a:t>
            </a:r>
            <a:r>
              <a:rPr kumimoji="1" lang="en-US" altLang="ja-JP" sz="1200" b="1" dirty="0">
                <a:solidFill>
                  <a:schemeClr val="bg1"/>
                </a:solidFill>
                <a:latin typeface="Hiragino Sans W6" panose="020B0400000000000000" pitchFamily="34" charset="-128"/>
                <a:ea typeface="Hiragino Sans W6" panose="020B0400000000000000" pitchFamily="34" charset="-128"/>
              </a:rPr>
              <a:t>18:00</a:t>
            </a:r>
            <a:r>
              <a:rPr kumimoji="1" lang="ja-JP" altLang="en-US" sz="1200" b="1">
                <a:solidFill>
                  <a:schemeClr val="bg1"/>
                </a:solidFill>
                <a:latin typeface="Hiragino Sans W6" panose="020B0400000000000000" pitchFamily="34" charset="-128"/>
                <a:ea typeface="Hiragino Sans W6" panose="020B0400000000000000" pitchFamily="34" charset="-128"/>
              </a:rPr>
              <a:t>まで</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a:lnSpc>
                <a:spcPct val="110000"/>
              </a:lnSpc>
              <a:tabLst>
                <a:tab pos="2078038" algn="l"/>
              </a:tabLst>
            </a:pPr>
            <a:r>
              <a:rPr kumimoji="1" lang="en-US" altLang="ja-JP" sz="1200" b="1" dirty="0">
                <a:solidFill>
                  <a:schemeClr val="bg1"/>
                </a:solidFill>
                <a:latin typeface="Hiragino Sans W6" panose="020B0400000000000000" pitchFamily="34" charset="-128"/>
                <a:ea typeface="Hiragino Sans W6" panose="020B0400000000000000" pitchFamily="34" charset="-128"/>
              </a:rPr>
              <a:t>2</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r>
              <a:rPr lang="ja-JP" altLang="en-US" sz="1200" b="1">
                <a:solidFill>
                  <a:schemeClr val="bg1"/>
                </a:solidFill>
                <a:latin typeface="Hiragino Sans W6" panose="020B0400000000000000" pitchFamily="34" charset="-128"/>
                <a:ea typeface="Hiragino Sans W6" panose="020B0400000000000000" pitchFamily="34" charset="-128"/>
              </a:rPr>
              <a:t>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8" name="テキスト ボックス 77">
            <a:extLst>
              <a:ext uri="{FF2B5EF4-FFF2-40B4-BE49-F238E27FC236}">
                <a16:creationId xmlns:a16="http://schemas.microsoft.com/office/drawing/2014/main" id="{820F1DE8-9E94-572F-4F9D-06D430C481B6}"/>
              </a:ext>
            </a:extLst>
          </p:cNvPr>
          <p:cNvSpPr txBox="1"/>
          <p:nvPr/>
        </p:nvSpPr>
        <p:spPr>
          <a:xfrm>
            <a:off x="702512" y="170125"/>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 PROMOTION</a:t>
            </a: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丸の内・有楽町エリアにある</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en-US" altLang="ja-JP" sz="2000" spc="80" dirty="0">
                <a:solidFill>
                  <a:schemeClr val="bg1"/>
                </a:solidFill>
                <a:latin typeface="Hiragino Sans W5" panose="020B0400000000000000" pitchFamily="34" charset="-128"/>
                <a:ea typeface="Hiragino Sans W5" panose="020B0400000000000000" pitchFamily="34" charset="-128"/>
              </a:rPr>
              <a:t>『THE TOBACCO 2:50.76』</a:t>
            </a:r>
            <a:r>
              <a:rPr lang="ja-JP" altLang="en-US" sz="2000" spc="80">
                <a:solidFill>
                  <a:schemeClr val="bg1"/>
                </a:solidFill>
                <a:latin typeface="Hiragino Sans W5" panose="020B0400000000000000" pitchFamily="34" charset="-128"/>
                <a:ea typeface="Hiragino Sans W5" panose="020B0400000000000000" pitchFamily="34" charset="-128"/>
              </a:rPr>
              <a:t>を</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ジャック可能な特別施策</a:t>
            </a:r>
            <a:endParaRPr lang="en-US" altLang="ja-JP" sz="2000" spc="80" dirty="0">
              <a:solidFill>
                <a:schemeClr val="bg1"/>
              </a:solidFill>
              <a:latin typeface="Hiragino Sans W5" panose="020B0400000000000000" pitchFamily="34" charset="-128"/>
              <a:ea typeface="Hiragino Sans W5" panose="020B0400000000000000" pitchFamily="34" charset="-128"/>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61371" y="-2941"/>
            <a:ext cx="6830629" cy="302833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a:lnSpc>
                <a:spcPct val="110000"/>
              </a:lnSpc>
            </a:pPr>
            <a:r>
              <a:rPr kumimoji="1" lang="en" altLang="ja-JP" sz="1100" b="1" dirty="0">
                <a:solidFill>
                  <a:schemeClr val="bg1"/>
                </a:solidFill>
                <a:latin typeface="Hiragino Sans W6" panose="020B0400000000000000" pitchFamily="34" charset="-128"/>
                <a:ea typeface="Hiragino Sans W6" panose="020B0400000000000000" pitchFamily="34" charset="-128"/>
              </a:rPr>
              <a:t>THE TOBACCO 2:50.76</a:t>
            </a: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東京都千代田区丸の内</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lang="en-US" altLang="ja-JP" sz="1100" b="1" dirty="0">
                <a:solidFill>
                  <a:schemeClr val="bg1"/>
                </a:solidFill>
                <a:latin typeface="Hiragino Sans W6" panose="020B0400000000000000" pitchFamily="34" charset="-128"/>
                <a:ea typeface="Hiragino Sans W6" panose="020B0400000000000000" pitchFamily="34" charset="-128"/>
              </a:rPr>
              <a:t>7-</a:t>
            </a:r>
            <a:r>
              <a:rPr kumimoji="1" lang="en-US" altLang="ja-JP" sz="1100" b="1" dirty="0">
                <a:solidFill>
                  <a:schemeClr val="bg1"/>
                </a:solidFill>
                <a:latin typeface="Hiragino Sans W6" panose="020B0400000000000000" pitchFamily="34" charset="-128"/>
                <a:ea typeface="Hiragino Sans W6" panose="020B0400000000000000" pitchFamily="34" charset="-128"/>
              </a:rPr>
              <a:t>15)</a:t>
            </a:r>
            <a:endParaRPr kumimoji="1" lang="en"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6" name="テキスト ボックス 25">
            <a:extLst>
              <a:ext uri="{FF2B5EF4-FFF2-40B4-BE49-F238E27FC236}">
                <a16:creationId xmlns:a16="http://schemas.microsoft.com/office/drawing/2014/main" id="{EC1A2715-77D9-22FF-0B09-781B593BD1C5}"/>
              </a:ext>
            </a:extLst>
          </p:cNvPr>
          <p:cNvSpPr txBox="1"/>
          <p:nvPr/>
        </p:nvSpPr>
        <p:spPr>
          <a:xfrm>
            <a:off x="840232" y="5489483"/>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65768455-239D-B28D-729D-E46F769BAA45}"/>
              </a:ext>
            </a:extLst>
          </p:cNvPr>
          <p:cNvSpPr txBox="1"/>
          <p:nvPr/>
        </p:nvSpPr>
        <p:spPr>
          <a:xfrm>
            <a:off x="840232" y="5950982"/>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記載の金額はグロス価格です。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実施店舗</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a:lnSpc>
                <a:spcPct val="110000"/>
              </a:lnSpc>
              <a:tabLst>
                <a:tab pos="2078038" algn="l"/>
              </a:tabLst>
            </a:pPr>
            <a:r>
              <a:rPr lang="en-US" altLang="ja-JP" sz="1200" b="1" dirty="0">
                <a:solidFill>
                  <a:schemeClr val="bg1"/>
                </a:solidFill>
                <a:latin typeface="Hiragino Sans W6" panose="020B0400000000000000" pitchFamily="34" charset="-128"/>
                <a:ea typeface="Hiragino Sans W6" panose="020B0400000000000000" pitchFamily="34" charset="-128"/>
              </a:rPr>
              <a:t>2</a:t>
            </a:r>
            <a:r>
              <a:rPr lang="ja-JP" altLang="en-US" sz="1200" b="1">
                <a:solidFill>
                  <a:schemeClr val="bg1"/>
                </a:solidFill>
                <a:latin typeface="Hiragino Sans W6" panose="020B0400000000000000" pitchFamily="34" charset="-128"/>
                <a:ea typeface="Hiragino Sans W6" panose="020B0400000000000000" pitchFamily="34" charset="-128"/>
              </a:rPr>
              <a:t>週間 </a:t>
            </a:r>
            <a:r>
              <a:rPr lang="en-US" altLang="ja-JP" sz="1200" b="1" dirty="0">
                <a:solidFill>
                  <a:schemeClr val="bg1"/>
                </a:solidFill>
                <a:latin typeface="Hiragino Sans W6" panose="020B0400000000000000" pitchFamily="34" charset="-128"/>
                <a:ea typeface="Hiragino Sans W6" panose="020B0400000000000000" pitchFamily="34" charset="-128"/>
              </a:rPr>
              <a:t>180</a:t>
            </a:r>
            <a:r>
              <a:rPr lang="ja-JP" altLang="en-US" sz="1200" b="1">
                <a:solidFill>
                  <a:schemeClr val="bg1"/>
                </a:solidFill>
                <a:latin typeface="Hiragino Sans W6" panose="020B0400000000000000" pitchFamily="34" charset="-128"/>
                <a:ea typeface="Hiragino Sans W6" panose="020B0400000000000000" pitchFamily="34" charset="-128"/>
              </a:rPr>
              <a:t>万円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 </a:t>
            </a:r>
            <a:r>
              <a:rPr kumimoji="1" lang="en-US" altLang="ja-JP" sz="1200" b="1" dirty="0">
                <a:solidFill>
                  <a:schemeClr val="bg1"/>
                </a:solidFill>
                <a:latin typeface="Hiragino Sans W6" panose="020B0400000000000000" pitchFamily="34" charset="-128"/>
                <a:ea typeface="Hiragino Sans W6" panose="020B0400000000000000" pitchFamily="34" charset="-128"/>
              </a:rPr>
              <a:t>260</a:t>
            </a:r>
            <a:r>
              <a:rPr kumimoji="1" lang="ja-JP" altLang="en-US" sz="1200" b="1">
                <a:solidFill>
                  <a:schemeClr val="bg1"/>
                </a:solidFill>
                <a:latin typeface="Hiragino Sans W6" panose="020B0400000000000000" pitchFamily="34" charset="-128"/>
                <a:ea typeface="Hiragino Sans W6" panose="020B0400000000000000" pitchFamily="34" charset="-128"/>
              </a:rPr>
              <a:t>万円</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0" name="テキスト ボックス 9">
            <a:extLst>
              <a:ext uri="{FF2B5EF4-FFF2-40B4-BE49-F238E27FC236}">
                <a16:creationId xmlns:a16="http://schemas.microsoft.com/office/drawing/2014/main" id="{E2D961A3-588F-BED5-A153-7973FFF29F16}"/>
              </a:ext>
            </a:extLst>
          </p:cNvPr>
          <p:cNvSpPr txBox="1"/>
          <p:nvPr/>
        </p:nvSpPr>
        <p:spPr>
          <a:xfrm>
            <a:off x="840232" y="6187730"/>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上記金額に</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D9F99CB8-7FAB-30AC-3258-5E7E59DEDCAB}"/>
              </a:ext>
            </a:extLst>
          </p:cNvPr>
          <p:cNvSpPr txBox="1"/>
          <p:nvPr/>
        </p:nvSpPr>
        <p:spPr>
          <a:xfrm>
            <a:off x="840232" y="6404301"/>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店舗内サイネージは</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とは異なります。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id="{3E3589BA-0580-BD99-366F-4C2EA6EF24D7}"/>
              </a:ext>
            </a:extLst>
          </p:cNvPr>
          <p:cNvSpPr txBox="1"/>
          <p:nvPr/>
        </p:nvSpPr>
        <p:spPr>
          <a:xfrm>
            <a:off x="840232" y="5703744"/>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21" name="スライド番号プレースホルダ 3">
            <a:extLst>
              <a:ext uri="{FF2B5EF4-FFF2-40B4-BE49-F238E27FC236}">
                <a16:creationId xmlns:a16="http://schemas.microsoft.com/office/drawing/2014/main" id="{DDF12416-82D9-71A9-524F-B39BA923746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24" name="正方形/長方形 23">
            <a:extLst>
              <a:ext uri="{FF2B5EF4-FFF2-40B4-BE49-F238E27FC236}">
                <a16:creationId xmlns:a16="http://schemas.microsoft.com/office/drawing/2014/main" id="{96918806-AE61-D142-476B-FA5E6C2BCED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432637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618849" y="2266924"/>
            <a:ext cx="6088883" cy="35756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31334"/>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喫煙所を利用したユーザー（接触者）と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における態度変容を調査します。</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 </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73920" y="2367037"/>
            <a:ext cx="1154163"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445649"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6244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803292"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9211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645030"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470038"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295187"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119089"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365046"/>
            <a:ext cx="288541"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20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3</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726160" y="3430246"/>
            <a:ext cx="288541" cy="276999"/>
          </a:xfrm>
          <a:prstGeom prst="rect">
            <a:avLst/>
          </a:prstGeom>
          <a:noFill/>
        </p:spPr>
        <p:txBody>
          <a:bodyPr wrap="none" lIns="0" tIns="0" rIns="0" bIns="0" rtlCol="0">
            <a:spAutoFit/>
          </a:bodyPr>
          <a:lstStyle/>
          <a:p>
            <a:r>
              <a:rPr lang="en-US" altLang="ja-JP" dirty="0">
                <a:solidFill>
                  <a:schemeClr val="bg1"/>
                </a:solidFill>
                <a:latin typeface="DIN Alternate" panose="020B0500000000000000" pitchFamily="34" charset="0"/>
                <a:ea typeface="Hiragino Sans W5" panose="020B0400000000000000" pitchFamily="34" charset="-128"/>
              </a:rPr>
              <a:t>6</a:t>
            </a:r>
            <a:r>
              <a:rPr kumimoji="1" lang="en-US" altLang="ja-JP" dirty="0">
                <a:solidFill>
                  <a:schemeClr val="bg1"/>
                </a:solidFill>
                <a:latin typeface="DIN Alternate" panose="020B0500000000000000" pitchFamily="34" charset="0"/>
                <a:ea typeface="Hiragino Sans W5" panose="020B0400000000000000" pitchFamily="34" charset="-128"/>
              </a:rPr>
              <a:t>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365046"/>
            <a:ext cx="288541"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1</a:t>
            </a:r>
            <a:r>
              <a:rPr kumimoji="1" lang="en-US" altLang="ja-JP" dirty="0">
                <a:latin typeface="DIN Alternate" panose="020B0500000000000000" pitchFamily="34" charset="0"/>
                <a:ea typeface="Hiragino Sans W5" panose="020B0400000000000000" pitchFamily="34" charset="-128"/>
              </a:rPr>
              <a:t>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756740" y="3426470"/>
            <a:ext cx="288541" cy="276999"/>
          </a:xfrm>
          <a:prstGeom prst="rect">
            <a:avLst/>
          </a:prstGeom>
          <a:noFill/>
        </p:spPr>
        <p:txBody>
          <a:bodyPr wrap="none" lIns="0" tIns="0" rIns="0" bIns="0" rtlCol="0">
            <a:spAutoFit/>
          </a:bodyPr>
          <a:lstStyle/>
          <a:p>
            <a:r>
              <a:rPr kumimoji="1" lang="en-US" altLang="ja-JP" dirty="0">
                <a:solidFill>
                  <a:schemeClr val="bg1"/>
                </a:solidFill>
                <a:latin typeface="DIN Alternate" panose="020B0500000000000000" pitchFamily="34" charset="0"/>
                <a:ea typeface="Hiragino Sans W5" panose="020B0400000000000000" pitchFamily="34" charset="-128"/>
              </a:rPr>
              <a:t>50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365046"/>
            <a:ext cx="177934"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5</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7</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19670" y="3412822"/>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35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365046"/>
            <a:ext cx="177934"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3</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64462" y="3413218"/>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15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6" name="スライド番号プレースホルダ 3">
            <a:extLst>
              <a:ext uri="{FF2B5EF4-FFF2-40B4-BE49-F238E27FC236}">
                <a16:creationId xmlns:a16="http://schemas.microsoft.com/office/drawing/2014/main" id="{390E5729-C6EB-495D-15FD-62140640EC3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94182C0-B1F8-9486-F5C7-669261DF60A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743450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262AAEC2-B415-C473-764C-EFD00163035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03296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2" name="図 21" descr="黒い背景に白い文字がある&#10;&#10;AI によって生成されたコンテンツは間違っている可能性があります。">
            <a:extLst>
              <a:ext uri="{FF2B5EF4-FFF2-40B4-BE49-F238E27FC236}">
                <a16:creationId xmlns:a16="http://schemas.microsoft.com/office/drawing/2014/main" id="{B19431BA-2A2D-3C8A-9631-B97B1A941DAC}"/>
              </a:ext>
            </a:extLst>
          </p:cNvPr>
          <p:cNvPicPr>
            <a:picLocks noChangeAspect="1"/>
          </p:cNvPicPr>
          <p:nvPr/>
        </p:nvPicPr>
        <p:blipFill>
          <a:blip r:embed="rId2"/>
          <a:stretch>
            <a:fillRect/>
          </a:stretch>
        </p:blipFill>
        <p:spPr>
          <a:xfrm>
            <a:off x="2034645" y="211011"/>
            <a:ext cx="2725060" cy="983510"/>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3"/>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40133" y="3119032"/>
            <a:ext cx="6933751" cy="1511889"/>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BREAK</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は、</a:t>
            </a:r>
            <a:endParaRPr kumimoji="1" lang="en-US"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都内最大級</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(*1)</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タクシーサイネージ「</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GROWTH</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を手がけるニューステクノロジー社と、</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喫煙所ブランド「</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THE TOBACCO</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を展開するコソド社が協業して生まれた、</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都心オフィスビル喫煙所に特化した国内</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No.1</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(*2)</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の、滞在型デジタルサイネージメディアです。</a:t>
            </a:r>
          </a:p>
        </p:txBody>
      </p:sp>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東京特別区・武三交通圏における当社のタクシーサイネージネットワーク導入数は</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11,500</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台。東京特別区・武三交通圏の法人タクシー</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26,983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台（令和</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5</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年</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月末時点関東運輸局調べ）に対する利用者カバー率となります。</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※2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喫煙所内のサイネージ設置数及び、リーチ数（弊社調べ）</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p:txBody>
      </p:sp>
      <p:grpSp>
        <p:nvGrpSpPr>
          <p:cNvPr id="25" name="グループ化 24">
            <a:extLst>
              <a:ext uri="{FF2B5EF4-FFF2-40B4-BE49-F238E27FC236}">
                <a16:creationId xmlns:a16="http://schemas.microsoft.com/office/drawing/2014/main" id="{2267B27D-C894-EA68-1A59-FF17E33054A0}"/>
              </a:ext>
            </a:extLst>
          </p:cNvPr>
          <p:cNvGrpSpPr>
            <a:grpSpLocks noChangeAspect="1"/>
          </p:cNvGrpSpPr>
          <p:nvPr/>
        </p:nvGrpSpPr>
        <p:grpSpPr>
          <a:xfrm>
            <a:off x="473874" y="4975393"/>
            <a:ext cx="3553710" cy="803075"/>
            <a:chOff x="1561776" y="4822995"/>
            <a:chExt cx="4100877" cy="926724"/>
          </a:xfrm>
        </p:grpSpPr>
        <p:pic>
          <p:nvPicPr>
            <p:cNvPr id="24" name="図 23" descr="図形&#10;&#10;AI によって生成されたコンテンツは間違っている可能性があります。">
              <a:extLst>
                <a:ext uri="{FF2B5EF4-FFF2-40B4-BE49-F238E27FC236}">
                  <a16:creationId xmlns:a16="http://schemas.microsoft.com/office/drawing/2014/main" id="{1BA72133-199B-89E3-C20C-4E35DC901F20}"/>
                </a:ext>
              </a:extLst>
            </p:cNvPr>
            <p:cNvPicPr>
              <a:picLocks noChangeAspect="1"/>
            </p:cNvPicPr>
            <p:nvPr/>
          </p:nvPicPr>
          <p:blipFill>
            <a:blip r:embed="rId4"/>
            <a:stretch>
              <a:fillRect/>
            </a:stretch>
          </p:blipFill>
          <p:spPr>
            <a:xfrm>
              <a:off x="1561776" y="4822995"/>
              <a:ext cx="960706" cy="926724"/>
            </a:xfrm>
            <a:prstGeom prst="rect">
              <a:avLst/>
            </a:prstGeom>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472202" y="4973812"/>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678718" y="5045366"/>
              <a:ext cx="455426" cy="461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iragino Sans W5" panose="020B0400000000000000" pitchFamily="34" charset="-128"/>
                  <a:ea typeface="Hiragino Sans W5" panose="020B0400000000000000" pitchFamily="34" charset="-128"/>
                  <a:cs typeface="+mn-cs"/>
                </a:rPr>
                <a:t>✕</a:t>
              </a:r>
              <a:endParaRPr kumimoji="1" lang="ja-JP" altLang="en-US" sz="20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44843" y="3426359"/>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535681"/>
          </a:xfrm>
          <a:prstGeom prst="rect">
            <a:avLst/>
          </a:prstGeom>
        </p:spPr>
      </p:pic>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29" name="グループ化 28">
            <a:extLst>
              <a:ext uri="{FF2B5EF4-FFF2-40B4-BE49-F238E27FC236}">
                <a16:creationId xmlns:a16="http://schemas.microsoft.com/office/drawing/2014/main" id="{AF68F555-C94C-52BC-34A1-B486E07C1549}"/>
              </a:ext>
            </a:extLst>
          </p:cNvPr>
          <p:cNvGrpSpPr/>
          <p:nvPr/>
        </p:nvGrpSpPr>
        <p:grpSpPr>
          <a:xfrm>
            <a:off x="432248" y="1585749"/>
            <a:ext cx="7307346" cy="944971"/>
            <a:chOff x="432248" y="1463829"/>
            <a:chExt cx="7307346" cy="944971"/>
          </a:xfrm>
        </p:grpSpPr>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月間　　</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万人が集う</a:t>
              </a:r>
              <a:endPar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都心オフィス</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喫煙所発の滞在型メディア</a:t>
              </a:r>
            </a:p>
          </p:txBody>
        </p:sp>
        <p:sp>
          <p:nvSpPr>
            <p:cNvPr id="8" name="テキスト ボックス 7">
              <a:extLst>
                <a:ext uri="{FF2B5EF4-FFF2-40B4-BE49-F238E27FC236}">
                  <a16:creationId xmlns:a16="http://schemas.microsoft.com/office/drawing/2014/main" id="{48B16847-B59A-0A51-51F9-57A51D7C021D}"/>
                </a:ext>
              </a:extLst>
            </p:cNvPr>
            <p:cNvSpPr txBox="1"/>
            <p:nvPr/>
          </p:nvSpPr>
          <p:spPr>
            <a:xfrm>
              <a:off x="922781" y="1463829"/>
              <a:ext cx="1111864"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520</a:t>
              </a:r>
              <a:endParaRPr kumimoji="1" lang="en-US" altLang="ja-JP" sz="2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grpSp>
      <p:cxnSp>
        <p:nvCxnSpPr>
          <p:cNvPr id="28" name="直線コネクタ 27">
            <a:extLst>
              <a:ext uri="{FF2B5EF4-FFF2-40B4-BE49-F238E27FC236}">
                <a16:creationId xmlns:a16="http://schemas.microsoft.com/office/drawing/2014/main" id="{522AA81F-563F-7093-C8C8-8A4DC1A81D3E}"/>
              </a:ext>
            </a:extLst>
          </p:cNvPr>
          <p:cNvCxnSpPr>
            <a:cxnSpLocks/>
          </p:cNvCxnSpPr>
          <p:nvPr/>
        </p:nvCxnSpPr>
        <p:spPr>
          <a:xfrm>
            <a:off x="504354" y="2980764"/>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69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59805" y="218679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818640" y="204252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40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87285" y="2332193"/>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51504" y="218788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87285" y="360553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51504" y="3461219"/>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61981" y="3630400"/>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18</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823900" y="356449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23</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DIN Alternate" panose="020B0500000000000000" pitchFamily="34" charset="0"/>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3A27861-2EDD-4236-2B83-83E470EEDC3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0472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D8658E3B-BA8C-D6DA-E480-72A1C1696A3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3016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2" name="図 1">
            <a:extLst>
              <a:ext uri="{FF2B5EF4-FFF2-40B4-BE49-F238E27FC236}">
                <a16:creationId xmlns:a16="http://schemas.microsoft.com/office/drawing/2014/main" id="{BCA79F16-CBF1-C822-4036-5DBF12DA56FD}"/>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新</a:t>
            </a:r>
            <a:r>
              <a:rPr lang="en-US" altLang="ja-JP" sz="3600" b="1" dirty="0">
                <a:solidFill>
                  <a:schemeClr val="bg1"/>
                </a:solidFill>
                <a:latin typeface="DIN Alternate" panose="020B0500000000000000" pitchFamily="34" charset="0"/>
                <a:ea typeface="Hiragino Sans W6" panose="020B0400000000000000" pitchFamily="34" charset="-128"/>
              </a:rPr>
              <a:t>R25</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2023042" y="3547642"/>
            <a:ext cx="3191003" cy="931024"/>
          </a:xfrm>
          <a:prstGeom prst="rect">
            <a:avLst/>
          </a:prstGeom>
          <a:noFill/>
          <a:effectLst/>
        </p:spPr>
        <p:txBody>
          <a:bodyPr wrap="square" rtlCol="0">
            <a:spAutoFit/>
          </a:bodyPr>
          <a:lstStyle/>
          <a:p>
            <a:pPr>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①</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450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800</a:t>
            </a:r>
            <a:r>
              <a:rPr lang="ja-JP" altLang="en-US" sz="1100">
                <a:solidFill>
                  <a:schemeClr val="bg1"/>
                </a:solidFill>
                <a:latin typeface="Hiragino Sans W5" panose="020B0400000000000000" pitchFamily="34" charset="-128"/>
                <a:ea typeface="Hiragino Sans W5" panose="020B0400000000000000" pitchFamily="34" charset="-128"/>
              </a:rPr>
              <a:t>万円</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600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950</a:t>
            </a:r>
            <a:r>
              <a:rPr lang="ja-JP" altLang="en-US" sz="1100">
                <a:solidFill>
                  <a:schemeClr val="bg1"/>
                </a:solidFill>
                <a:latin typeface="Hiragino Sans W5" panose="020B0400000000000000" pitchFamily="34" charset="-128"/>
                <a:ea typeface="Hiragino Sans W5" panose="020B0400000000000000" pitchFamily="34" charset="-128"/>
              </a:rPr>
              <a:t>万円</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9" name="テキスト ボックス 18">
            <a:extLst>
              <a:ext uri="{FF2B5EF4-FFF2-40B4-BE49-F238E27FC236}">
                <a16:creationId xmlns:a16="http://schemas.microsoft.com/office/drawing/2014/main" id="{BBF58F12-EBA2-0C00-A20F-C443286E49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0813" y="454947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10132" y="4492919"/>
            <a:ext cx="3323161"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ライト</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10132" y="3308379"/>
            <a:ext cx="2448000"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(2</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 |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(4</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619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ビジネスバラエティメディア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新</a:t>
            </a:r>
            <a:r>
              <a:rPr lang="en-US" altLang="ja-JP" sz="2000" spc="300" dirty="0">
                <a:solidFill>
                  <a:schemeClr val="bg1"/>
                </a:solidFill>
                <a:latin typeface="Hiragino Sans W5" panose="020B0400000000000000" pitchFamily="34" charset="-128"/>
                <a:ea typeface="Hiragino Sans W5" panose="020B0400000000000000" pitchFamily="34" charset="-128"/>
              </a:rPr>
              <a:t>R25</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商品</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サービス</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企業を</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効果的に訴求</a:t>
            </a:r>
          </a:p>
        </p:txBody>
      </p:sp>
      <p:sp>
        <p:nvSpPr>
          <p:cNvPr id="36" name="テキスト ボックス 35">
            <a:extLst>
              <a:ext uri="{FF2B5EF4-FFF2-40B4-BE49-F238E27FC236}">
                <a16:creationId xmlns:a16="http://schemas.microsoft.com/office/drawing/2014/main" id="{548FCBF5-2192-5A31-4583-A976CC7F0540}"/>
              </a:ext>
            </a:extLst>
          </p:cNvPr>
          <p:cNvSpPr txBox="1"/>
          <p:nvPr/>
        </p:nvSpPr>
        <p:spPr>
          <a:xfrm>
            <a:off x="2110132" y="4727748"/>
            <a:ext cx="3227572" cy="36067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スタンダード</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用</a:t>
            </a:r>
            <a:r>
              <a:rPr lang="ja-JP" altLang="en-US" sz="1100">
                <a:solidFill>
                  <a:schemeClr val="bg1"/>
                </a:solidFill>
                <a:latin typeface="Hiragino Sans W5" panose="020B0400000000000000" pitchFamily="34" charset="-128"/>
                <a:ea typeface="Hiragino Sans W5" panose="020B0400000000000000" pitchFamily="34" charset="-128"/>
              </a:rPr>
              <a:t>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60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		 1</a:t>
            </a:r>
            <a:r>
              <a:rPr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 name="テキスト ボックス 8">
            <a:extLst>
              <a:ext uri="{FF2B5EF4-FFF2-40B4-BE49-F238E27FC236}">
                <a16:creationId xmlns:a16="http://schemas.microsoft.com/office/drawing/2014/main" id="{55080A19-0C4E-C50A-9A96-30B9F3563B0F}"/>
              </a:ext>
            </a:extLst>
          </p:cNvPr>
          <p:cNvSpPr txBox="1"/>
          <p:nvPr/>
        </p:nvSpPr>
        <p:spPr>
          <a:xfrm>
            <a:off x="760279" y="4500677"/>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 name="テキスト ボックス 13">
            <a:extLst>
              <a:ext uri="{FF2B5EF4-FFF2-40B4-BE49-F238E27FC236}">
                <a16:creationId xmlns:a16="http://schemas.microsoft.com/office/drawing/2014/main" id="{491141C4-504E-E765-BDB8-F8B55528898A}"/>
              </a:ext>
            </a:extLst>
          </p:cNvPr>
          <p:cNvSpPr txBox="1"/>
          <p:nvPr/>
        </p:nvSpPr>
        <p:spPr>
          <a:xfrm>
            <a:off x="2110132" y="5135375"/>
            <a:ext cx="3107592" cy="411459"/>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①</a:t>
            </a:r>
            <a:r>
              <a:rPr kumimoji="1" lang="ja-JP" altLang="en-US" sz="1100">
                <a:solidFill>
                  <a:schemeClr val="bg1"/>
                </a:solidFill>
                <a:latin typeface="Hiragino Sans W5" panose="020B0400000000000000" pitchFamily="34" charset="-128"/>
                <a:ea typeface="Hiragino Sans W5" panose="020B0400000000000000" pitchFamily="34" charset="-128"/>
              </a:rPr>
              <a:t>出張！企業インタビュー</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pP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ビジネスパーソンインタビュー</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6" name="テキスト ボックス 15">
            <a:extLst>
              <a:ext uri="{FF2B5EF4-FFF2-40B4-BE49-F238E27FC236}">
                <a16:creationId xmlns:a16="http://schemas.microsoft.com/office/drawing/2014/main" id="{D8BB0335-74F5-392D-48A9-A6CBBBE2A24A}"/>
              </a:ext>
            </a:extLst>
          </p:cNvPr>
          <p:cNvSpPr txBox="1"/>
          <p:nvPr/>
        </p:nvSpPr>
        <p:spPr>
          <a:xfrm>
            <a:off x="760279" y="6063332"/>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24" name="テキスト ボックス 23">
            <a:extLst>
              <a:ext uri="{FF2B5EF4-FFF2-40B4-BE49-F238E27FC236}">
                <a16:creationId xmlns:a16="http://schemas.microsoft.com/office/drawing/2014/main" id="{32B87B10-3F1B-8EF2-D777-295903AEEC2D}"/>
              </a:ext>
            </a:extLst>
          </p:cNvPr>
          <p:cNvSpPr txBox="1"/>
          <p:nvPr/>
        </p:nvSpPr>
        <p:spPr>
          <a:xfrm>
            <a:off x="1970813" y="614099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B4CCA509-69FF-0F7E-407C-BE0E0AED4FEA}"/>
              </a:ext>
            </a:extLst>
          </p:cNvPr>
          <p:cNvSpPr txBox="1"/>
          <p:nvPr/>
        </p:nvSpPr>
        <p:spPr>
          <a:xfrm>
            <a:off x="2110132" y="6107971"/>
            <a:ext cx="3015003" cy="364908"/>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可能（初回</a:t>
            </a:r>
            <a:r>
              <a:rPr kumimoji="1" lang="en-US" altLang="ja-JP" sz="1100" dirty="0">
                <a:solidFill>
                  <a:schemeClr val="bg1"/>
                </a:solidFill>
                <a:latin typeface="Hiragino Sans W5" panose="020B0400000000000000" pitchFamily="34" charset="-128"/>
                <a:ea typeface="Hiragino Sans W5" panose="020B0400000000000000" pitchFamily="34" charset="-128"/>
              </a:rPr>
              <a:t>1</a:t>
            </a:r>
            <a:r>
              <a:rPr kumimoji="1" lang="ja-JP" altLang="en-US" sz="1100">
                <a:solidFill>
                  <a:schemeClr val="bg1"/>
                </a:solidFill>
                <a:latin typeface="Hiragino Sans W5" panose="020B0400000000000000" pitchFamily="34" charset="-128"/>
                <a:ea typeface="Hiragino Sans W5" panose="020B0400000000000000" pitchFamily="34" charset="-128"/>
              </a:rPr>
              <a:t>クール無償）</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②</a:t>
            </a:r>
            <a:r>
              <a:rPr kumimoji="1" lang="ja-JP" altLang="en-US" sz="1100">
                <a:solidFill>
                  <a:schemeClr val="bg1"/>
                </a:solidFill>
                <a:latin typeface="Hiragino Sans W5" panose="020B0400000000000000" pitchFamily="34" charset="-128"/>
                <a:ea typeface="Hiragino Sans W5" panose="020B0400000000000000" pitchFamily="34" charset="-128"/>
              </a:rPr>
              <a:t>はキャスティングにより別途ご相談</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30" name="テキスト ボックス 29">
            <a:extLst>
              <a:ext uri="{FF2B5EF4-FFF2-40B4-BE49-F238E27FC236}">
                <a16:creationId xmlns:a16="http://schemas.microsoft.com/office/drawing/2014/main" id="{13970EF5-1E08-23D9-9140-A908D5EB1CE7}"/>
              </a:ext>
            </a:extLst>
          </p:cNvPr>
          <p:cNvSpPr txBox="1"/>
          <p:nvPr/>
        </p:nvSpPr>
        <p:spPr>
          <a:xfrm>
            <a:off x="1970813" y="515507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3" name="テキスト ボックス 32">
            <a:extLst>
              <a:ext uri="{FF2B5EF4-FFF2-40B4-BE49-F238E27FC236}">
                <a16:creationId xmlns:a16="http://schemas.microsoft.com/office/drawing/2014/main" id="{E0374E1A-805F-98A2-B8C6-BD9BB1A80432}"/>
              </a:ext>
            </a:extLst>
          </p:cNvPr>
          <p:cNvSpPr txBox="1"/>
          <p:nvPr/>
        </p:nvSpPr>
        <p:spPr>
          <a:xfrm>
            <a:off x="760279" y="51062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 name="テキスト ボックス 12">
            <a:extLst>
              <a:ext uri="{FF2B5EF4-FFF2-40B4-BE49-F238E27FC236}">
                <a16:creationId xmlns:a16="http://schemas.microsoft.com/office/drawing/2014/main" id="{031F827D-9125-5113-FCB6-BF74E99B0AE4}"/>
              </a:ext>
            </a:extLst>
          </p:cNvPr>
          <p:cNvSpPr txBox="1"/>
          <p:nvPr/>
        </p:nvSpPr>
        <p:spPr>
          <a:xfrm>
            <a:off x="753365" y="6506570"/>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559DDF24-4456-55D7-D5E4-8BC693E85B40}"/>
              </a:ext>
            </a:extLst>
          </p:cNvPr>
          <p:cNvSpPr txBox="1"/>
          <p:nvPr/>
        </p:nvSpPr>
        <p:spPr>
          <a:xfrm>
            <a:off x="760279" y="553897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32" name="テキスト ボックス 31">
            <a:extLst>
              <a:ext uri="{FF2B5EF4-FFF2-40B4-BE49-F238E27FC236}">
                <a16:creationId xmlns:a16="http://schemas.microsoft.com/office/drawing/2014/main" id="{155DDE4C-A8E3-552D-9DC2-DBAA1E01C425}"/>
              </a:ext>
            </a:extLst>
          </p:cNvPr>
          <p:cNvSpPr txBox="1"/>
          <p:nvPr/>
        </p:nvSpPr>
        <p:spPr>
          <a:xfrm>
            <a:off x="1970813" y="558710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4" name="テキスト ボックス 43">
            <a:extLst>
              <a:ext uri="{FF2B5EF4-FFF2-40B4-BE49-F238E27FC236}">
                <a16:creationId xmlns:a16="http://schemas.microsoft.com/office/drawing/2014/main" id="{91FD0496-7F70-B871-AE58-83855B296831}"/>
              </a:ext>
            </a:extLst>
          </p:cNvPr>
          <p:cNvSpPr txBox="1"/>
          <p:nvPr/>
        </p:nvSpPr>
        <p:spPr>
          <a:xfrm>
            <a:off x="2110132" y="5580525"/>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相談可</a:t>
            </a:r>
          </a:p>
        </p:txBody>
      </p:sp>
      <p:sp>
        <p:nvSpPr>
          <p:cNvPr id="45" name="テキスト ボックス 44">
            <a:extLst>
              <a:ext uri="{FF2B5EF4-FFF2-40B4-BE49-F238E27FC236}">
                <a16:creationId xmlns:a16="http://schemas.microsoft.com/office/drawing/2014/main" id="{411E1AF7-1EA9-01BB-9F0A-943108E037AB}"/>
              </a:ext>
            </a:extLst>
          </p:cNvPr>
          <p:cNvSpPr txBox="1"/>
          <p:nvPr/>
        </p:nvSpPr>
        <p:spPr>
          <a:xfrm>
            <a:off x="760279" y="579737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6" name="テキスト ボックス 45">
            <a:extLst>
              <a:ext uri="{FF2B5EF4-FFF2-40B4-BE49-F238E27FC236}">
                <a16:creationId xmlns:a16="http://schemas.microsoft.com/office/drawing/2014/main" id="{E3B394D3-F195-1E9C-0D1D-139C8EBBFC70}"/>
              </a:ext>
            </a:extLst>
          </p:cNvPr>
          <p:cNvSpPr txBox="1"/>
          <p:nvPr/>
        </p:nvSpPr>
        <p:spPr>
          <a:xfrm>
            <a:off x="1970813" y="584550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7" name="テキスト ボックス 46">
            <a:extLst>
              <a:ext uri="{FF2B5EF4-FFF2-40B4-BE49-F238E27FC236}">
                <a16:creationId xmlns:a16="http://schemas.microsoft.com/office/drawing/2014/main" id="{2BB2B6C1-72F8-3E36-A0FB-2375B668C217}"/>
              </a:ext>
            </a:extLst>
          </p:cNvPr>
          <p:cNvSpPr txBox="1"/>
          <p:nvPr/>
        </p:nvSpPr>
        <p:spPr>
          <a:xfrm>
            <a:off x="2110132" y="5838926"/>
            <a:ext cx="2976903" cy="173253"/>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のキャスティングに関しては別途ご相談</a:t>
            </a:r>
          </a:p>
        </p:txBody>
      </p:sp>
      <p:pic>
        <p:nvPicPr>
          <p:cNvPr id="6" name="Google Shape;131;p17">
            <a:extLst>
              <a:ext uri="{FF2B5EF4-FFF2-40B4-BE49-F238E27FC236}">
                <a16:creationId xmlns:a16="http://schemas.microsoft.com/office/drawing/2014/main" id="{1F8E285F-BA2F-42EA-321F-A80F71A08AA7}"/>
              </a:ext>
            </a:extLst>
          </p:cNvPr>
          <p:cNvPicPr preferRelativeResize="0"/>
          <p:nvPr/>
        </p:nvPicPr>
        <p:blipFill>
          <a:blip r:embed="rId6">
            <a:alphaModFix/>
          </a:blip>
          <a:stretch>
            <a:fillRect/>
          </a:stretch>
        </p:blipFill>
        <p:spPr>
          <a:xfrm>
            <a:off x="2110132" y="2977623"/>
            <a:ext cx="794355" cy="259487"/>
          </a:xfrm>
          <a:prstGeom prst="rect">
            <a:avLst/>
          </a:prstGeom>
          <a:noFill/>
          <a:ln>
            <a:noFill/>
          </a:ln>
        </p:spPr>
      </p:pic>
      <p:pic>
        <p:nvPicPr>
          <p:cNvPr id="7" name="図 6" descr="鏡のある部屋&#10;&#10;中程度の精度で自動的に生成された説明">
            <a:extLst>
              <a:ext uri="{FF2B5EF4-FFF2-40B4-BE49-F238E27FC236}">
                <a16:creationId xmlns:a16="http://schemas.microsoft.com/office/drawing/2014/main" id="{C2079044-5FAE-8A2E-5BA2-9821CCA9556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15" name="スライド番号プレースホルダ 3">
            <a:extLst>
              <a:ext uri="{FF2B5EF4-FFF2-40B4-BE49-F238E27FC236}">
                <a16:creationId xmlns:a16="http://schemas.microsoft.com/office/drawing/2014/main" id="{89C05FF3-9981-E830-41DD-B01C8CBE195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7" name="正方形/長方形 16">
            <a:extLst>
              <a:ext uri="{FF2B5EF4-FFF2-40B4-BE49-F238E27FC236}">
                <a16:creationId xmlns:a16="http://schemas.microsoft.com/office/drawing/2014/main" id="{5494F38E-63A6-4FF1-E62B-AD03B88788B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26" name="図 25">
            <a:extLst>
              <a:ext uri="{FF2B5EF4-FFF2-40B4-BE49-F238E27FC236}">
                <a16:creationId xmlns:a16="http://schemas.microsoft.com/office/drawing/2014/main" id="{444382BC-0528-B154-88A0-5C4F86DE94A2}"/>
              </a:ext>
            </a:extLst>
          </p:cNvPr>
          <p:cNvPicPr>
            <a:picLocks/>
          </p:cNvPicPr>
          <p:nvPr/>
        </p:nvPicPr>
        <p:blipFill>
          <a:blip r:embed="rId8"/>
          <a:stretch>
            <a:fillRect/>
          </a:stretch>
        </p:blipFill>
        <p:spPr>
          <a:xfrm>
            <a:off x="6954285" y="2194672"/>
            <a:ext cx="3567600" cy="2001600"/>
          </a:xfrm>
          <a:prstGeom prst="rect">
            <a:avLst/>
          </a:prstGeom>
        </p:spPr>
      </p:pic>
    </p:spTree>
    <p:extLst>
      <p:ext uri="{BB962C8B-B14F-4D97-AF65-F5344CB8AC3E}">
        <p14:creationId xmlns:p14="http://schemas.microsoft.com/office/powerpoint/2010/main" val="3711137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pic>
        <p:nvPicPr>
          <p:cNvPr id="14" name="図 13">
            <a:extLst>
              <a:ext uri="{FF2B5EF4-FFF2-40B4-BE49-F238E27FC236}">
                <a16:creationId xmlns:a16="http://schemas.microsoft.com/office/drawing/2014/main" id="{2FFF1003-A551-6643-552D-37FF1DDF6884}"/>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021212"/>
            <a:ext cx="3323161" cy="17870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268032"/>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ファミ通編集部によるゲーム紹介</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プレイ</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524183"/>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96491"/>
            <a:ext cx="2448000"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38847" y="5594574"/>
            <a:ext cx="3061544"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利用可（二次利用費</a:t>
            </a:r>
            <a:r>
              <a:rPr kumimoji="1" lang="en-US" altLang="ja-JP" sz="1100" dirty="0">
                <a:solidFill>
                  <a:schemeClr val="bg1"/>
                </a:solidFill>
                <a:latin typeface="Hiragino Sans W5" panose="020B0400000000000000" pitchFamily="34" charset="-128"/>
                <a:ea typeface="Hiragino Sans W5" panose="020B0400000000000000" pitchFamily="34" charset="-128"/>
              </a:rPr>
              <a:t>40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(N)〜</a:t>
            </a:r>
            <a:r>
              <a:rPr kumimoji="1" lang="ja-JP" altLang="en-US" sz="1100">
                <a:solidFill>
                  <a:schemeClr val="bg1"/>
                </a:solidFill>
                <a:latin typeface="Hiragino Sans W5" panose="020B0400000000000000" pitchFamily="34" charset="-128"/>
                <a:ea typeface="Hiragino Sans W5" panose="020B0400000000000000" pitchFamily="34" charset="-128"/>
              </a:rPr>
              <a:t>）</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使用可能期間 </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ヶ月</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8191" y="4782584"/>
            <a:ext cx="2976903" cy="731932"/>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お申し込み直後よりキャンセル費用が</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発生いたします。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（申込後</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撮影前：</a:t>
            </a:r>
            <a:r>
              <a:rPr kumimoji="1" lang="en-US" altLang="ja-JP" sz="1100" dirty="0">
                <a:solidFill>
                  <a:schemeClr val="bg1"/>
                </a:solidFill>
                <a:latin typeface="Hiragino Sans W5" panose="020B0400000000000000" pitchFamily="34" charset="-128"/>
                <a:ea typeface="Hiragino Sans W5" panose="020B0400000000000000" pitchFamily="34" charset="-128"/>
              </a:rPr>
              <a:t>50% </a:t>
            </a:r>
            <a:r>
              <a:rPr kumimoji="1" lang="ja-JP" altLang="en-US" sz="1100">
                <a:solidFill>
                  <a:schemeClr val="bg1"/>
                </a:solidFill>
                <a:latin typeface="Hiragino Sans W5" panose="020B0400000000000000" pitchFamily="34" charset="-128"/>
                <a:ea typeface="Hiragino Sans W5" panose="020B0400000000000000" pitchFamily="34" charset="-128"/>
              </a:rPr>
              <a:t>、撮影後</a:t>
            </a:r>
            <a:r>
              <a:rPr kumimoji="1" lang="en-US" altLang="ja-JP" sz="1100" dirty="0">
                <a:solidFill>
                  <a:schemeClr val="bg1"/>
                </a:solidFill>
                <a:latin typeface="Hiragino Sans W5" panose="020B0400000000000000" pitchFamily="34" charset="-128"/>
                <a:ea typeface="Hiragino Sans W5" panose="020B0400000000000000" pitchFamily="34" charset="-128"/>
              </a:rPr>
              <a:t>:100%</a:t>
            </a:r>
            <a:r>
              <a:rPr kumimoji="1" lang="ja-JP" altLang="en-US" sz="1100">
                <a:solidFill>
                  <a:schemeClr val="bg1"/>
                </a:solidFill>
                <a:latin typeface="Hiragino Sans W5" panose="020B0400000000000000" pitchFamily="34" charset="-128"/>
                <a:ea typeface="Hiragino Sans W5" panose="020B0400000000000000" pitchFamily="34" charset="-128"/>
              </a:rPr>
              <a:t>）</a:t>
            </a: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基本構成以外の内容に関しては制作費要相談</a:t>
            </a: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608043"/>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 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300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63" name="テキスト ボックス 62">
            <a:extLst>
              <a:ext uri="{FF2B5EF4-FFF2-40B4-BE49-F238E27FC236}">
                <a16:creationId xmlns:a16="http://schemas.microsoft.com/office/drawing/2014/main" id="{83447B96-ECB5-67E5-D5A8-E8E45A52BFC7}"/>
              </a:ext>
            </a:extLst>
          </p:cNvPr>
          <p:cNvSpPr txBox="1"/>
          <p:nvPr/>
        </p:nvSpPr>
        <p:spPr>
          <a:xfrm>
            <a:off x="753365" y="635401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pic>
        <p:nvPicPr>
          <p:cNvPr id="3" name="図 2" descr="鏡のある部屋&#10;&#10;中程度の精度で自動的に生成された説明">
            <a:extLst>
              <a:ext uri="{FF2B5EF4-FFF2-40B4-BE49-F238E27FC236}">
                <a16:creationId xmlns:a16="http://schemas.microsoft.com/office/drawing/2014/main" id="{893C92C7-6B43-FED6-6F34-E59BFA63CE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BEFB5844-56E4-5D29-0B2B-16F436CDD8E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BCC9D5D2-FB4A-07D9-FD73-DC9D6D722B5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17" name="テキスト ボックス 16">
            <a:extLst>
              <a:ext uri="{FF2B5EF4-FFF2-40B4-BE49-F238E27FC236}">
                <a16:creationId xmlns:a16="http://schemas.microsoft.com/office/drawing/2014/main" id="{B71C5E04-E54E-DBB2-8C77-6E2A2888B011}"/>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8" name="テキスト ボックス 17">
            <a:extLst>
              <a:ext uri="{FF2B5EF4-FFF2-40B4-BE49-F238E27FC236}">
                <a16:creationId xmlns:a16="http://schemas.microsoft.com/office/drawing/2014/main" id="{B00AED78-F356-BE84-0A98-B7DF6F2F510C}"/>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C38A6183-28CC-D8E8-13F4-447376EC4DB8}"/>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21" name="テキスト ボックス 20">
            <a:extLst>
              <a:ext uri="{FF2B5EF4-FFF2-40B4-BE49-F238E27FC236}">
                <a16:creationId xmlns:a16="http://schemas.microsoft.com/office/drawing/2014/main" id="{2EC4DFA3-3A6B-F818-61DF-AFC43DE5F857}"/>
              </a:ext>
            </a:extLst>
          </p:cNvPr>
          <p:cNvSpPr txBox="1"/>
          <p:nvPr/>
        </p:nvSpPr>
        <p:spPr>
          <a:xfrm>
            <a:off x="1970813" y="402826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8" name="テキスト ボックス 27">
            <a:extLst>
              <a:ext uri="{FF2B5EF4-FFF2-40B4-BE49-F238E27FC236}">
                <a16:creationId xmlns:a16="http://schemas.microsoft.com/office/drawing/2014/main" id="{BC826986-6254-28F0-FCE9-D4AC578AE14E}"/>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29" name="テキスト ボックス 28">
            <a:extLst>
              <a:ext uri="{FF2B5EF4-FFF2-40B4-BE49-F238E27FC236}">
                <a16:creationId xmlns:a16="http://schemas.microsoft.com/office/drawing/2014/main" id="{0BFF25F2-B5C7-C0D8-3946-2903C2340826}"/>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0" name="テキスト ボックス 29">
            <a:extLst>
              <a:ext uri="{FF2B5EF4-FFF2-40B4-BE49-F238E27FC236}">
                <a16:creationId xmlns:a16="http://schemas.microsoft.com/office/drawing/2014/main" id="{5CF0AB1C-2758-A859-5CEC-54AE6D082D97}"/>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1" name="テキスト ボックス 30">
            <a:extLst>
              <a:ext uri="{FF2B5EF4-FFF2-40B4-BE49-F238E27FC236}">
                <a16:creationId xmlns:a16="http://schemas.microsoft.com/office/drawing/2014/main" id="{CF043C38-6F13-7A03-4B75-453F0279B244}"/>
              </a:ext>
            </a:extLst>
          </p:cNvPr>
          <p:cNvSpPr txBox="1"/>
          <p:nvPr/>
        </p:nvSpPr>
        <p:spPr>
          <a:xfrm>
            <a:off x="760279" y="3979469"/>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32" name="テキスト ボックス 31">
            <a:extLst>
              <a:ext uri="{FF2B5EF4-FFF2-40B4-BE49-F238E27FC236}">
                <a16:creationId xmlns:a16="http://schemas.microsoft.com/office/drawing/2014/main" id="{AE554EF5-80B6-6EE7-9795-10ACA32BA060}"/>
              </a:ext>
            </a:extLst>
          </p:cNvPr>
          <p:cNvSpPr txBox="1"/>
          <p:nvPr/>
        </p:nvSpPr>
        <p:spPr>
          <a:xfrm>
            <a:off x="760279" y="5555536"/>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6" name="テキスト ボックス 35">
            <a:extLst>
              <a:ext uri="{FF2B5EF4-FFF2-40B4-BE49-F238E27FC236}">
                <a16:creationId xmlns:a16="http://schemas.microsoft.com/office/drawing/2014/main" id="{13B5005A-F619-5A93-F986-E8AD8EF7D2EC}"/>
              </a:ext>
            </a:extLst>
          </p:cNvPr>
          <p:cNvSpPr txBox="1"/>
          <p:nvPr/>
        </p:nvSpPr>
        <p:spPr>
          <a:xfrm>
            <a:off x="1970813" y="560462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7" name="テキスト ボックス 36">
            <a:extLst>
              <a:ext uri="{FF2B5EF4-FFF2-40B4-BE49-F238E27FC236}">
                <a16:creationId xmlns:a16="http://schemas.microsoft.com/office/drawing/2014/main" id="{8C9FCF23-F009-A984-C00D-1276C1BFA407}"/>
              </a:ext>
            </a:extLst>
          </p:cNvPr>
          <p:cNvSpPr txBox="1"/>
          <p:nvPr/>
        </p:nvSpPr>
        <p:spPr>
          <a:xfrm>
            <a:off x="1970813" y="426810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8" name="テキスト ボックス 37">
            <a:extLst>
              <a:ext uri="{FF2B5EF4-FFF2-40B4-BE49-F238E27FC236}">
                <a16:creationId xmlns:a16="http://schemas.microsoft.com/office/drawing/2014/main" id="{F460AACE-09F7-0501-4E2C-3E4252DA832A}"/>
              </a:ext>
            </a:extLst>
          </p:cNvPr>
          <p:cNvSpPr txBox="1"/>
          <p:nvPr/>
        </p:nvSpPr>
        <p:spPr>
          <a:xfrm>
            <a:off x="760279" y="4219317"/>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39" name="テキスト ボックス 38">
            <a:extLst>
              <a:ext uri="{FF2B5EF4-FFF2-40B4-BE49-F238E27FC236}">
                <a16:creationId xmlns:a16="http://schemas.microsoft.com/office/drawing/2014/main" id="{FA51D85D-A3F8-44D8-E556-F7F60716F008}"/>
              </a:ext>
            </a:extLst>
          </p:cNvPr>
          <p:cNvSpPr txBox="1"/>
          <p:nvPr/>
        </p:nvSpPr>
        <p:spPr>
          <a:xfrm>
            <a:off x="760279" y="4496557"/>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40" name="テキスト ボックス 39">
            <a:extLst>
              <a:ext uri="{FF2B5EF4-FFF2-40B4-BE49-F238E27FC236}">
                <a16:creationId xmlns:a16="http://schemas.microsoft.com/office/drawing/2014/main" id="{538ACB7D-DE3F-4BD3-E2B8-F767D3DC2A57}"/>
              </a:ext>
            </a:extLst>
          </p:cNvPr>
          <p:cNvSpPr txBox="1"/>
          <p:nvPr/>
        </p:nvSpPr>
        <p:spPr>
          <a:xfrm>
            <a:off x="1970813" y="454468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1" name="テキスト ボックス 40">
            <a:extLst>
              <a:ext uri="{FF2B5EF4-FFF2-40B4-BE49-F238E27FC236}">
                <a16:creationId xmlns:a16="http://schemas.microsoft.com/office/drawing/2014/main" id="{60F4243E-A0B3-E526-1F77-DA113FDE88F4}"/>
              </a:ext>
            </a:extLst>
          </p:cNvPr>
          <p:cNvSpPr txBox="1"/>
          <p:nvPr/>
        </p:nvSpPr>
        <p:spPr>
          <a:xfrm>
            <a:off x="760279" y="4725218"/>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2" name="テキスト ボックス 41">
            <a:extLst>
              <a:ext uri="{FF2B5EF4-FFF2-40B4-BE49-F238E27FC236}">
                <a16:creationId xmlns:a16="http://schemas.microsoft.com/office/drawing/2014/main" id="{F17CC134-B05E-1C6E-CB56-AEE2B6048EE4}"/>
              </a:ext>
            </a:extLst>
          </p:cNvPr>
          <p:cNvSpPr txBox="1"/>
          <p:nvPr/>
        </p:nvSpPr>
        <p:spPr>
          <a:xfrm>
            <a:off x="1970813" y="47733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43" name="図 42">
            <a:extLst>
              <a:ext uri="{FF2B5EF4-FFF2-40B4-BE49-F238E27FC236}">
                <a16:creationId xmlns:a16="http://schemas.microsoft.com/office/drawing/2014/main" id="{EEAD42AF-028D-291A-C704-D4E0564A7733}"/>
              </a:ext>
            </a:extLst>
          </p:cNvPr>
          <p:cNvPicPr>
            <a:picLocks noChangeAspect="1"/>
          </p:cNvPicPr>
          <p:nvPr/>
        </p:nvPicPr>
        <p:blipFill>
          <a:blip r:embed="rId7"/>
          <a:stretch>
            <a:fillRect/>
          </a:stretch>
        </p:blipFill>
        <p:spPr>
          <a:xfrm>
            <a:off x="6957738" y="2189942"/>
            <a:ext cx="3574287" cy="2001600"/>
          </a:xfrm>
          <a:prstGeom prst="rect">
            <a:avLst/>
          </a:prstGeom>
        </p:spPr>
      </p:pic>
      <p:pic>
        <p:nvPicPr>
          <p:cNvPr id="46" name="図 45" descr="挿絵, 抽象 が含まれている画像&#10;&#10;自動的に生成された説明">
            <a:extLst>
              <a:ext uri="{FF2B5EF4-FFF2-40B4-BE49-F238E27FC236}">
                <a16:creationId xmlns:a16="http://schemas.microsoft.com/office/drawing/2014/main" id="{4A636C33-8E2E-0931-0C18-0D976E50AED2}"/>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Tree>
    <p:extLst>
      <p:ext uri="{BB962C8B-B14F-4D97-AF65-F5344CB8AC3E}">
        <p14:creationId xmlns:p14="http://schemas.microsoft.com/office/powerpoint/2010/main" val="8271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36" name="図 35">
            <a:extLst>
              <a:ext uri="{FF2B5EF4-FFF2-40B4-BE49-F238E27FC236}">
                <a16:creationId xmlns:a16="http://schemas.microsoft.com/office/drawing/2014/main" id="{8D6872C8-DC3F-A978-81EF-4BF02225097E}"/>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532010"/>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企業トップへの質問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750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コーチング形式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テーマについて議論</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1250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密着</a:t>
            </a:r>
            <a:r>
              <a:rPr kumimoji="1" lang="en-US" altLang="ja-JP" sz="1000" dirty="0">
                <a:solidFill>
                  <a:schemeClr val="bg1"/>
                </a:solidFill>
                <a:latin typeface="Hiragino Sans W5" panose="020B0400000000000000" pitchFamily="34" charset="-128"/>
                <a:ea typeface="Hiragino Sans W5" panose="020B0400000000000000" pitchFamily="34" charset="-128"/>
              </a:rPr>
              <a:t> or </a:t>
            </a:r>
            <a:r>
              <a:rPr kumimoji="1" lang="ja-JP" altLang="en-US" sz="1000">
                <a:solidFill>
                  <a:schemeClr val="bg1"/>
                </a:solidFill>
                <a:latin typeface="Hiragino Sans W5" panose="020B0400000000000000" pitchFamily="34" charset="-128"/>
                <a:ea typeface="Hiragino Sans W5" panose="020B0400000000000000" pitchFamily="34" charset="-128"/>
              </a:rPr>
              <a:t>潜入レポート</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5243375"/>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 PIVOT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タイアップ可能メニュー</a:t>
            </a:r>
            <a:r>
              <a:rPr kumimoji="1" lang="en-US" altLang="ja-JP" sz="1100" dirty="0">
                <a:solidFill>
                  <a:schemeClr val="bg1"/>
                </a:solidFill>
                <a:latin typeface="Hiragino Sans W5" panose="020B0400000000000000" pitchFamily="34" charset="-128"/>
                <a:ea typeface="Hiragino Sans W5" panose="020B0400000000000000" pitchFamily="34" charset="-128"/>
              </a:rPr>
              <a:t> / </a:t>
            </a:r>
            <a:r>
              <a:rPr kumimoji="1" lang="ja-JP" altLang="en-US" sz="1100">
                <a:solidFill>
                  <a:schemeClr val="bg1"/>
                </a:solidFill>
                <a:latin typeface="Hiragino Sans W5" panose="020B0400000000000000" pitchFamily="34" charset="-128"/>
                <a:ea typeface="Hiragino Sans W5" panose="020B0400000000000000" pitchFamily="34" charset="-128"/>
              </a:rPr>
              <a:t>費用（グロス</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税別）</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549169"/>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grpSp>
        <p:nvGrpSpPr>
          <p:cNvPr id="30" name="グループ化 29">
            <a:extLst>
              <a:ext uri="{FF2B5EF4-FFF2-40B4-BE49-F238E27FC236}">
                <a16:creationId xmlns:a16="http://schemas.microsoft.com/office/drawing/2014/main" id="{C192BF7D-795F-93FC-4A2A-20C067827B75}"/>
              </a:ext>
            </a:extLst>
          </p:cNvPr>
          <p:cNvGrpSpPr>
            <a:grpSpLocks noChangeAspect="1"/>
          </p:cNvGrpSpPr>
          <p:nvPr/>
        </p:nvGrpSpPr>
        <p:grpSpPr>
          <a:xfrm>
            <a:off x="5375895" y="-25916"/>
            <a:ext cx="6816105" cy="6883918"/>
            <a:chOff x="6755047" y="0"/>
            <a:chExt cx="4506643" cy="4551479"/>
          </a:xfrm>
        </p:grpSpPr>
        <p:pic>
          <p:nvPicPr>
            <p:cNvPr id="32" name="図 31" descr="鏡のある部屋&#10;&#10;中程度の精度で自動的に生成された説明">
              <a:extLst>
                <a:ext uri="{FF2B5EF4-FFF2-40B4-BE49-F238E27FC236}">
                  <a16:creationId xmlns:a16="http://schemas.microsoft.com/office/drawing/2014/main" id="{40E6E5E0-16CE-54F9-4DF9-1A8625C4A5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33" name="図 32">
              <a:extLst>
                <a:ext uri="{FF2B5EF4-FFF2-40B4-BE49-F238E27FC236}">
                  <a16:creationId xmlns:a16="http://schemas.microsoft.com/office/drawing/2014/main" id="{0AF58963-4B17-FDF0-A249-C6E10B909B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37" name="図 36" descr="人, テキスト, 男, オレンジ が含まれている画像&#10;&#10;自動的に生成された説明">
            <a:extLst>
              <a:ext uri="{FF2B5EF4-FFF2-40B4-BE49-F238E27FC236}">
                <a16:creationId xmlns:a16="http://schemas.microsoft.com/office/drawing/2014/main" id="{F735F85C-BAD8-1368-05A0-CBC0843D53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45" name="スライド番号プレースホルダ 3">
            <a:extLst>
              <a:ext uri="{FF2B5EF4-FFF2-40B4-BE49-F238E27FC236}">
                <a16:creationId xmlns:a16="http://schemas.microsoft.com/office/drawing/2014/main" id="{5234CF16-7D9D-50D3-CE83-61CC6934D35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9" name="正方形/長方形 48">
            <a:extLst>
              <a:ext uri="{FF2B5EF4-FFF2-40B4-BE49-F238E27FC236}">
                <a16:creationId xmlns:a16="http://schemas.microsoft.com/office/drawing/2014/main" id="{303BDE78-2F1A-1214-98F1-E83A0FEBDDC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grpSp>
        <p:nvGrpSpPr>
          <p:cNvPr id="51" name="グループ化 50">
            <a:extLst>
              <a:ext uri="{FF2B5EF4-FFF2-40B4-BE49-F238E27FC236}">
                <a16:creationId xmlns:a16="http://schemas.microsoft.com/office/drawing/2014/main" id="{E409673D-B9DC-1CE4-926E-F2D582E9B4F7}"/>
              </a:ext>
            </a:extLst>
          </p:cNvPr>
          <p:cNvGrpSpPr/>
          <p:nvPr/>
        </p:nvGrpSpPr>
        <p:grpSpPr>
          <a:xfrm>
            <a:off x="963544" y="5619251"/>
            <a:ext cx="744246" cy="164101"/>
            <a:chOff x="1916600" y="3574468"/>
            <a:chExt cx="744246" cy="164101"/>
          </a:xfrm>
        </p:grpSpPr>
        <p:pic>
          <p:nvPicPr>
            <p:cNvPr id="53" name="object 75">
              <a:extLst>
                <a:ext uri="{FF2B5EF4-FFF2-40B4-BE49-F238E27FC236}">
                  <a16:creationId xmlns:a16="http://schemas.microsoft.com/office/drawing/2014/main" id="{03C0C9D1-568A-217F-2F21-7D74FC8BC222}"/>
                </a:ext>
              </a:extLst>
            </p:cNvPr>
            <p:cNvPicPr/>
            <p:nvPr/>
          </p:nvPicPr>
          <p:blipFill>
            <a:blip r:embed="rId9"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54" name="object 76">
              <a:extLst>
                <a:ext uri="{FF2B5EF4-FFF2-40B4-BE49-F238E27FC236}">
                  <a16:creationId xmlns:a16="http://schemas.microsoft.com/office/drawing/2014/main" id="{3653746D-7A4C-0BB9-965E-2437CE324114}"/>
                </a:ext>
              </a:extLst>
            </p:cNvPr>
            <p:cNvGrpSpPr/>
            <p:nvPr/>
          </p:nvGrpSpPr>
          <p:grpSpPr>
            <a:xfrm>
              <a:off x="2464669" y="3624361"/>
              <a:ext cx="133529" cy="64526"/>
              <a:chOff x="6541325" y="1927821"/>
              <a:chExt cx="321945" cy="155575"/>
            </a:xfrm>
          </p:grpSpPr>
          <p:pic>
            <p:nvPicPr>
              <p:cNvPr id="65" name="object 77">
                <a:extLst>
                  <a:ext uri="{FF2B5EF4-FFF2-40B4-BE49-F238E27FC236}">
                    <a16:creationId xmlns:a16="http://schemas.microsoft.com/office/drawing/2014/main" id="{B4479D80-38BA-07B4-2EE9-3EE5F80F3489}"/>
                  </a:ext>
                </a:extLst>
              </p:cNvPr>
              <p:cNvPicPr/>
              <p:nvPr/>
            </p:nvPicPr>
            <p:blipFill>
              <a:blip r:embed="rId10"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67" name="object 78">
                <a:extLst>
                  <a:ext uri="{FF2B5EF4-FFF2-40B4-BE49-F238E27FC236}">
                    <a16:creationId xmlns:a16="http://schemas.microsoft.com/office/drawing/2014/main" id="{F33CF1EA-F84E-0C3C-FC78-6475F6BE5DF6}"/>
                  </a:ext>
                </a:extLst>
              </p:cNvPr>
              <p:cNvPicPr/>
              <p:nvPr/>
            </p:nvPicPr>
            <p:blipFill>
              <a:blip r:embed="rId11"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56" name="object 79">
              <a:extLst>
                <a:ext uri="{FF2B5EF4-FFF2-40B4-BE49-F238E27FC236}">
                  <a16:creationId xmlns:a16="http://schemas.microsoft.com/office/drawing/2014/main" id="{066C5879-CC8F-7785-0380-672F1271C8D5}"/>
                </a:ext>
              </a:extLst>
            </p:cNvPr>
            <p:cNvPicPr/>
            <p:nvPr/>
          </p:nvPicPr>
          <p:blipFill>
            <a:blip r:embed="rId12"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57" name="object 80">
              <a:extLst>
                <a:ext uri="{FF2B5EF4-FFF2-40B4-BE49-F238E27FC236}">
                  <a16:creationId xmlns:a16="http://schemas.microsoft.com/office/drawing/2014/main" id="{B239EF7B-6DFA-6CC6-8EC5-8E76086C7344}"/>
                </a:ext>
              </a:extLst>
            </p:cNvPr>
            <p:cNvGrpSpPr/>
            <p:nvPr/>
          </p:nvGrpSpPr>
          <p:grpSpPr>
            <a:xfrm>
              <a:off x="2375502" y="3602248"/>
              <a:ext cx="78221" cy="86122"/>
              <a:chOff x="6326339" y="1874507"/>
              <a:chExt cx="188595" cy="207645"/>
            </a:xfrm>
          </p:grpSpPr>
          <p:pic>
            <p:nvPicPr>
              <p:cNvPr id="63" name="object 81">
                <a:extLst>
                  <a:ext uri="{FF2B5EF4-FFF2-40B4-BE49-F238E27FC236}">
                    <a16:creationId xmlns:a16="http://schemas.microsoft.com/office/drawing/2014/main" id="{1775C1FC-C783-2DFA-7257-B1E577850CC8}"/>
                  </a:ext>
                </a:extLst>
              </p:cNvPr>
              <p:cNvPicPr/>
              <p:nvPr/>
            </p:nvPicPr>
            <p:blipFill>
              <a:blip r:embed="rId13"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64" name="object 82">
                <a:extLst>
                  <a:ext uri="{FF2B5EF4-FFF2-40B4-BE49-F238E27FC236}">
                    <a16:creationId xmlns:a16="http://schemas.microsoft.com/office/drawing/2014/main" id="{99F88C78-00F7-D0C3-5758-607CF2E9958E}"/>
                  </a:ext>
                </a:extLst>
              </p:cNvPr>
              <p:cNvPicPr/>
              <p:nvPr/>
            </p:nvPicPr>
            <p:blipFill>
              <a:blip r:embed="rId14"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58" name="object 83">
              <a:extLst>
                <a:ext uri="{FF2B5EF4-FFF2-40B4-BE49-F238E27FC236}">
                  <a16:creationId xmlns:a16="http://schemas.microsoft.com/office/drawing/2014/main" id="{E8EB4C4C-E371-5D21-3528-59E12F4FB6DB}"/>
                </a:ext>
              </a:extLst>
            </p:cNvPr>
            <p:cNvGrpSpPr/>
            <p:nvPr/>
          </p:nvGrpSpPr>
          <p:grpSpPr>
            <a:xfrm>
              <a:off x="2238491" y="3623892"/>
              <a:ext cx="126681" cy="65316"/>
              <a:chOff x="5995999" y="1926691"/>
              <a:chExt cx="305435" cy="157480"/>
            </a:xfrm>
          </p:grpSpPr>
          <p:pic>
            <p:nvPicPr>
              <p:cNvPr id="61" name="object 84">
                <a:extLst>
                  <a:ext uri="{FF2B5EF4-FFF2-40B4-BE49-F238E27FC236}">
                    <a16:creationId xmlns:a16="http://schemas.microsoft.com/office/drawing/2014/main" id="{66922C99-6C81-419D-4D3B-092855612BB4}"/>
                  </a:ext>
                </a:extLst>
              </p:cNvPr>
              <p:cNvPicPr/>
              <p:nvPr/>
            </p:nvPicPr>
            <p:blipFill>
              <a:blip r:embed="rId15"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62" name="object 85">
                <a:extLst>
                  <a:ext uri="{FF2B5EF4-FFF2-40B4-BE49-F238E27FC236}">
                    <a16:creationId xmlns:a16="http://schemas.microsoft.com/office/drawing/2014/main" id="{BA43AACE-A645-38BE-0289-1BA464CA2E6C}"/>
                  </a:ext>
                </a:extLst>
              </p:cNvPr>
              <p:cNvPicPr/>
              <p:nvPr/>
            </p:nvPicPr>
            <p:blipFill>
              <a:blip r:embed="rId16"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59" name="object 86">
              <a:extLst>
                <a:ext uri="{FF2B5EF4-FFF2-40B4-BE49-F238E27FC236}">
                  <a16:creationId xmlns:a16="http://schemas.microsoft.com/office/drawing/2014/main" id="{7BB98127-DE2F-1E04-1057-1902B4046DB6}"/>
                </a:ext>
              </a:extLst>
            </p:cNvPr>
            <p:cNvPicPr/>
            <p:nvPr/>
          </p:nvPicPr>
          <p:blipFill>
            <a:blip r:embed="rId17"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60" name="object 87">
              <a:extLst>
                <a:ext uri="{FF2B5EF4-FFF2-40B4-BE49-F238E27FC236}">
                  <a16:creationId xmlns:a16="http://schemas.microsoft.com/office/drawing/2014/main" id="{EB958FF0-83E6-396A-CEC6-6314CECA39F8}"/>
                </a:ext>
              </a:extLst>
            </p:cNvPr>
            <p:cNvPicPr/>
            <p:nvPr/>
          </p:nvPicPr>
          <p:blipFill>
            <a:blip r:embed="rId18"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68" name="グループ化 67">
            <a:extLst>
              <a:ext uri="{FF2B5EF4-FFF2-40B4-BE49-F238E27FC236}">
                <a16:creationId xmlns:a16="http://schemas.microsoft.com/office/drawing/2014/main" id="{18049CC8-85FC-C5FA-7FFF-AAA768A9E004}"/>
              </a:ext>
            </a:extLst>
          </p:cNvPr>
          <p:cNvGrpSpPr/>
          <p:nvPr/>
        </p:nvGrpSpPr>
        <p:grpSpPr>
          <a:xfrm>
            <a:off x="956871" y="6129259"/>
            <a:ext cx="474020" cy="164111"/>
            <a:chOff x="1915511" y="3995094"/>
            <a:chExt cx="474020" cy="164111"/>
          </a:xfrm>
        </p:grpSpPr>
        <p:pic>
          <p:nvPicPr>
            <p:cNvPr id="69" name="object 88">
              <a:extLst>
                <a:ext uri="{FF2B5EF4-FFF2-40B4-BE49-F238E27FC236}">
                  <a16:creationId xmlns:a16="http://schemas.microsoft.com/office/drawing/2014/main" id="{5DB7A793-903B-77FD-912E-7E4E3998002B}"/>
                </a:ext>
              </a:extLst>
            </p:cNvPr>
            <p:cNvPicPr/>
            <p:nvPr/>
          </p:nvPicPr>
          <p:blipFill>
            <a:blip r:embed="rId19"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70" name="object 89">
              <a:extLst>
                <a:ext uri="{FF2B5EF4-FFF2-40B4-BE49-F238E27FC236}">
                  <a16:creationId xmlns:a16="http://schemas.microsoft.com/office/drawing/2014/main" id="{3DB61EBB-51E3-44FD-FC21-8EB37F57B6D5}"/>
                </a:ext>
              </a:extLst>
            </p:cNvPr>
            <p:cNvGrpSpPr/>
            <p:nvPr/>
          </p:nvGrpSpPr>
          <p:grpSpPr>
            <a:xfrm>
              <a:off x="2096136" y="4034573"/>
              <a:ext cx="293395" cy="85332"/>
              <a:chOff x="5655400" y="3030701"/>
              <a:chExt cx="707390" cy="205740"/>
            </a:xfrm>
          </p:grpSpPr>
          <p:sp>
            <p:nvSpPr>
              <p:cNvPr id="71" name="object 90">
                <a:extLst>
                  <a:ext uri="{FF2B5EF4-FFF2-40B4-BE49-F238E27FC236}">
                    <a16:creationId xmlns:a16="http://schemas.microsoft.com/office/drawing/2014/main" id="{2AEF7D69-71C5-20CB-181C-4711767DAA8C}"/>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pic>
            <p:nvPicPr>
              <p:cNvPr id="72" name="object 91">
                <a:extLst>
                  <a:ext uri="{FF2B5EF4-FFF2-40B4-BE49-F238E27FC236}">
                    <a16:creationId xmlns:a16="http://schemas.microsoft.com/office/drawing/2014/main" id="{534D233B-AFFD-D56F-630E-FA44A59CF618}"/>
                  </a:ext>
                </a:extLst>
              </p:cNvPr>
              <p:cNvPicPr/>
              <p:nvPr/>
            </p:nvPicPr>
            <p:blipFill>
              <a:blip r:embed="rId20"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73" name="object 92">
                <a:extLst>
                  <a:ext uri="{FF2B5EF4-FFF2-40B4-BE49-F238E27FC236}">
                    <a16:creationId xmlns:a16="http://schemas.microsoft.com/office/drawing/2014/main" id="{10C1F607-AA3D-F34E-9EEB-34272C5CB4CF}"/>
                  </a:ext>
                </a:extLst>
              </p:cNvPr>
              <p:cNvPicPr/>
              <p:nvPr/>
            </p:nvPicPr>
            <p:blipFill>
              <a:blip r:embed="rId21"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74" name="object 93">
                <a:extLst>
                  <a:ext uri="{FF2B5EF4-FFF2-40B4-BE49-F238E27FC236}">
                    <a16:creationId xmlns:a16="http://schemas.microsoft.com/office/drawing/2014/main" id="{92E869AC-1D7D-CC28-C611-67A0005A95C2}"/>
                  </a:ext>
                </a:extLst>
              </p:cNvPr>
              <p:cNvPicPr/>
              <p:nvPr/>
            </p:nvPicPr>
            <p:blipFill>
              <a:blip r:embed="rId22"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75" name="object 94">
                <a:extLst>
                  <a:ext uri="{FF2B5EF4-FFF2-40B4-BE49-F238E27FC236}">
                    <a16:creationId xmlns:a16="http://schemas.microsoft.com/office/drawing/2014/main" id="{CF51295E-4464-C57A-B5FB-D442F052D072}"/>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grpSp>
      <p:pic>
        <p:nvPicPr>
          <p:cNvPr id="76" name="図 75" descr="図形&#10;&#10;中程度の精度で自動的に生成された説明">
            <a:extLst>
              <a:ext uri="{FF2B5EF4-FFF2-40B4-BE49-F238E27FC236}">
                <a16:creationId xmlns:a16="http://schemas.microsoft.com/office/drawing/2014/main" id="{7B0A4323-B6F9-E996-5B8B-4CFA7A2B78D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951965" y="6392774"/>
            <a:ext cx="925580" cy="160434"/>
          </a:xfrm>
          <a:prstGeom prst="rect">
            <a:avLst/>
          </a:prstGeom>
        </p:spPr>
      </p:pic>
      <p:grpSp>
        <p:nvGrpSpPr>
          <p:cNvPr id="77" name="グループ化 76">
            <a:extLst>
              <a:ext uri="{FF2B5EF4-FFF2-40B4-BE49-F238E27FC236}">
                <a16:creationId xmlns:a16="http://schemas.microsoft.com/office/drawing/2014/main" id="{31656802-B432-8F3E-5148-3EAF5C9F5B48}"/>
              </a:ext>
            </a:extLst>
          </p:cNvPr>
          <p:cNvGrpSpPr/>
          <p:nvPr/>
        </p:nvGrpSpPr>
        <p:grpSpPr>
          <a:xfrm>
            <a:off x="951965" y="5864100"/>
            <a:ext cx="677605" cy="164106"/>
            <a:chOff x="1914352" y="4802996"/>
            <a:chExt cx="677605" cy="164106"/>
          </a:xfrm>
        </p:grpSpPr>
        <p:pic>
          <p:nvPicPr>
            <p:cNvPr id="78" name="object 95">
              <a:extLst>
                <a:ext uri="{FF2B5EF4-FFF2-40B4-BE49-F238E27FC236}">
                  <a16:creationId xmlns:a16="http://schemas.microsoft.com/office/drawing/2014/main" id="{50DA1622-E3E3-E4AE-2D0B-93DCC06C7C82}"/>
                </a:ext>
              </a:extLst>
            </p:cNvPr>
            <p:cNvPicPr/>
            <p:nvPr/>
          </p:nvPicPr>
          <p:blipFill>
            <a:blip r:embed="rId24"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79" name="object 96">
              <a:extLst>
                <a:ext uri="{FF2B5EF4-FFF2-40B4-BE49-F238E27FC236}">
                  <a16:creationId xmlns:a16="http://schemas.microsoft.com/office/drawing/2014/main" id="{57C3AFE6-89BB-894D-6DE3-2D963192BF66}"/>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858601"/>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PIVOT</a:t>
            </a:r>
            <a:r>
              <a:rPr kumimoji="1" lang="ja-JP" altLang="en-US" sz="1100">
                <a:solidFill>
                  <a:schemeClr val="bg1"/>
                </a:solidFill>
                <a:latin typeface="Hiragino Sans W5" panose="020B0400000000000000" pitchFamily="34" charset="-128"/>
                <a:ea typeface="Hiragino Sans W5" panose="020B0400000000000000" pitchFamily="34" charset="-128"/>
              </a:rPr>
              <a:t>本編</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用ダイジェスト</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420226"/>
            <a:ext cx="3323161" cy="360676"/>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①PIVOT</a:t>
            </a:r>
            <a:r>
              <a:rPr lang="ja-JP" altLang="en-US" sz="1100">
                <a:solidFill>
                  <a:schemeClr val="bg1"/>
                </a:solidFill>
                <a:latin typeface="Hiragino Sans W5" panose="020B0400000000000000" pitchFamily="34" charset="-128"/>
                <a:ea typeface="Hiragino Sans W5" panose="020B0400000000000000" pitchFamily="34" charset="-128"/>
              </a:rPr>
              <a:t>番組制作</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約</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　ダイジェスト</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②BREAK</a:t>
            </a:r>
            <a:r>
              <a:rPr lang="ja-JP" altLang="en-US" sz="1100">
                <a:solidFill>
                  <a:schemeClr val="bg1"/>
                </a:solidFill>
                <a:latin typeface="Hiragino Sans W5" panose="020B0400000000000000" pitchFamily="34" charset="-128"/>
                <a:ea typeface="Hiragino Sans W5" panose="020B0400000000000000" pitchFamily="34" charset="-128"/>
              </a:rPr>
              <a:t>用映像（</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秒）</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4142524"/>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都度お見積り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30837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出稿</a:t>
            </a:r>
            <a:r>
              <a:rPr kumimoji="1" lang="ja-JP" altLang="en-US" sz="1100">
                <a:solidFill>
                  <a:schemeClr val="bg1"/>
                </a:solidFill>
                <a:latin typeface="Hiragino Sans W5" panose="020B0400000000000000" pitchFamily="34" charset="-128"/>
                <a:ea typeface="Hiragino Sans W5" panose="020B0400000000000000" pitchFamily="34" charset="-128"/>
              </a:rPr>
              <a:t>期間に準ずる　</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584563"/>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掲載</a:t>
            </a:r>
            <a:r>
              <a:rPr lang="ja-JP" altLang="en-US" sz="1100">
                <a:solidFill>
                  <a:schemeClr val="bg1"/>
                </a:solidFill>
                <a:latin typeface="Hiragino Sans W5" panose="020B0400000000000000" pitchFamily="34" charset="-128"/>
                <a:ea typeface="Hiragino Sans W5" panose="020B0400000000000000" pitchFamily="34" charset="-128"/>
              </a:rPr>
              <a:t>費</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タイアップ費</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再編集費</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53411FA8-3648-A601-8AC9-1749D765A156}"/>
              </a:ext>
            </a:extLst>
          </p:cNvPr>
          <p:cNvSpPr txBox="1"/>
          <p:nvPr/>
        </p:nvSpPr>
        <p:spPr>
          <a:xfrm>
            <a:off x="2110132" y="5093212"/>
            <a:ext cx="3737921" cy="173253"/>
          </a:xfrm>
          <a:prstGeom prst="rect">
            <a:avLst/>
          </a:prstGeom>
          <a:noFill/>
        </p:spPr>
        <p:txBody>
          <a:bodyPr wrap="square" lIns="0" tIns="0" rIns="0" bIns="0" rtlCol="0">
            <a:spAutoFit/>
          </a:bodyPr>
          <a:lstStyle/>
          <a:p>
            <a:pPr>
              <a:lnSpc>
                <a:spcPct val="110000"/>
              </a:lnSpc>
            </a:pPr>
            <a:r>
              <a:rPr kumimoji="1" lang="en"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の＜埋め込み＞など応相談</a:t>
            </a:r>
          </a:p>
        </p:txBody>
      </p:sp>
      <p:sp>
        <p:nvSpPr>
          <p:cNvPr id="44" name="テキスト ボックス 43">
            <a:extLst>
              <a:ext uri="{FF2B5EF4-FFF2-40B4-BE49-F238E27FC236}">
                <a16:creationId xmlns:a16="http://schemas.microsoft.com/office/drawing/2014/main" id="{927F1DD0-D231-DE32-3F26-F68C76EE15DC}"/>
              </a:ext>
            </a:extLst>
          </p:cNvPr>
          <p:cNvSpPr txBox="1"/>
          <p:nvPr/>
        </p:nvSpPr>
        <p:spPr>
          <a:xfrm>
            <a:off x="2110132" y="4824167"/>
            <a:ext cx="3115264" cy="173253"/>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YT</a:t>
            </a:r>
            <a:r>
              <a:rPr lang="ja-JP" altLang="en-US" sz="1100">
                <a:solidFill>
                  <a:schemeClr val="bg1"/>
                </a:solidFill>
                <a:latin typeface="Hiragino Sans W5" panose="020B0400000000000000" pitchFamily="34" charset="-128"/>
                <a:ea typeface="Hiragino Sans W5" panose="020B0400000000000000" pitchFamily="34" charset="-128"/>
              </a:rPr>
              <a:t>アーカイブ期間：</a:t>
            </a:r>
            <a:r>
              <a:rPr lang="en-US" altLang="ja-JP" sz="1100" dirty="0">
                <a:solidFill>
                  <a:schemeClr val="bg1"/>
                </a:solidFill>
                <a:latin typeface="Hiragino Sans W5" panose="020B0400000000000000" pitchFamily="34" charset="-128"/>
                <a:ea typeface="Hiragino Sans W5" panose="020B0400000000000000" pitchFamily="34" charset="-128"/>
              </a:rPr>
              <a:t>1</a:t>
            </a:r>
            <a:r>
              <a:rPr lang="ja-JP" altLang="en-US" sz="1100">
                <a:solidFill>
                  <a:schemeClr val="bg1"/>
                </a:solidFill>
                <a:latin typeface="Hiragino Sans W5" panose="020B0400000000000000" pitchFamily="34" charset="-128"/>
                <a:ea typeface="Hiragino Sans W5" panose="020B0400000000000000" pitchFamily="34" charset="-128"/>
              </a:rPr>
              <a:t>年間　</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延長は別途費用</a:t>
            </a:r>
          </a:p>
        </p:txBody>
      </p:sp>
      <p:pic>
        <p:nvPicPr>
          <p:cNvPr id="80" name="図 79">
            <a:extLst>
              <a:ext uri="{FF2B5EF4-FFF2-40B4-BE49-F238E27FC236}">
                <a16:creationId xmlns:a16="http://schemas.microsoft.com/office/drawing/2014/main" id="{CCC60A63-399B-9376-14E6-DFE55541A17A}"/>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Lst>
          </a:blip>
          <a:stretch>
            <a:fillRect/>
          </a:stretch>
        </p:blipFill>
        <p:spPr>
          <a:xfrm>
            <a:off x="2159266" y="3018806"/>
            <a:ext cx="756249" cy="183334"/>
          </a:xfrm>
          <a:prstGeom prst="rect">
            <a:avLst/>
          </a:prstGeom>
        </p:spPr>
      </p:pic>
      <p:sp>
        <p:nvSpPr>
          <p:cNvPr id="101" name="テキスト ボックス 100">
            <a:extLst>
              <a:ext uri="{FF2B5EF4-FFF2-40B4-BE49-F238E27FC236}">
                <a16:creationId xmlns:a16="http://schemas.microsoft.com/office/drawing/2014/main" id="{73DD2124-F5B0-9AFE-4BDD-48ED634F44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23" name="テキスト ボックス 122">
            <a:extLst>
              <a:ext uri="{FF2B5EF4-FFF2-40B4-BE49-F238E27FC236}">
                <a16:creationId xmlns:a16="http://schemas.microsoft.com/office/drawing/2014/main" id="{8A4C0F45-9819-D734-F59A-AC3CE84CEDC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4" name="テキスト ボックス 123">
            <a:extLst>
              <a:ext uri="{FF2B5EF4-FFF2-40B4-BE49-F238E27FC236}">
                <a16:creationId xmlns:a16="http://schemas.microsoft.com/office/drawing/2014/main" id="{224C7FC7-7E4A-CBC6-8503-0CE979809AB4}"/>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125" name="テキスト ボックス 124">
            <a:extLst>
              <a:ext uri="{FF2B5EF4-FFF2-40B4-BE49-F238E27FC236}">
                <a16:creationId xmlns:a16="http://schemas.microsoft.com/office/drawing/2014/main" id="{88195821-471E-F238-A3C1-011098630683}"/>
              </a:ext>
            </a:extLst>
          </p:cNvPr>
          <p:cNvSpPr txBox="1"/>
          <p:nvPr/>
        </p:nvSpPr>
        <p:spPr>
          <a:xfrm>
            <a:off x="1970813" y="442059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6" name="テキスト ボックス 125">
            <a:extLst>
              <a:ext uri="{FF2B5EF4-FFF2-40B4-BE49-F238E27FC236}">
                <a16:creationId xmlns:a16="http://schemas.microsoft.com/office/drawing/2014/main" id="{7B976A4B-581D-E5A9-97E7-9DF8498D539F}"/>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128" name="テキスト ボックス 127">
            <a:extLst>
              <a:ext uri="{FF2B5EF4-FFF2-40B4-BE49-F238E27FC236}">
                <a16:creationId xmlns:a16="http://schemas.microsoft.com/office/drawing/2014/main" id="{9D3E1AB5-6088-707B-D470-5C998484A324}"/>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9" name="テキスト ボックス 128">
            <a:extLst>
              <a:ext uri="{FF2B5EF4-FFF2-40B4-BE49-F238E27FC236}">
                <a16:creationId xmlns:a16="http://schemas.microsoft.com/office/drawing/2014/main" id="{0DF6884C-8CA6-7E2A-1688-48435299205A}"/>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0" name="テキスト ボックス 129">
            <a:extLst>
              <a:ext uri="{FF2B5EF4-FFF2-40B4-BE49-F238E27FC236}">
                <a16:creationId xmlns:a16="http://schemas.microsoft.com/office/drawing/2014/main" id="{94ADDD02-5959-5F0B-5D71-72E877A5EC4C}"/>
              </a:ext>
            </a:extLst>
          </p:cNvPr>
          <p:cNvSpPr txBox="1"/>
          <p:nvPr/>
        </p:nvSpPr>
        <p:spPr>
          <a:xfrm>
            <a:off x="760279" y="4371800"/>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6ABAF248-1453-63B5-CB09-760C9E4F5CCF}"/>
              </a:ext>
            </a:extLst>
          </p:cNvPr>
          <p:cNvSpPr txBox="1"/>
          <p:nvPr/>
        </p:nvSpPr>
        <p:spPr>
          <a:xfrm>
            <a:off x="760279" y="5038451"/>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132" name="テキスト ボックス 131">
            <a:extLst>
              <a:ext uri="{FF2B5EF4-FFF2-40B4-BE49-F238E27FC236}">
                <a16:creationId xmlns:a16="http://schemas.microsoft.com/office/drawing/2014/main" id="{91C87C58-5DFA-249D-F424-3632B19373F5}"/>
              </a:ext>
            </a:extLst>
          </p:cNvPr>
          <p:cNvSpPr txBox="1"/>
          <p:nvPr/>
        </p:nvSpPr>
        <p:spPr>
          <a:xfrm>
            <a:off x="1970813" y="511611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3" name="テキスト ボックス 132">
            <a:extLst>
              <a:ext uri="{FF2B5EF4-FFF2-40B4-BE49-F238E27FC236}">
                <a16:creationId xmlns:a16="http://schemas.microsoft.com/office/drawing/2014/main" id="{E0E1BD34-0694-F719-DEA7-8E8E582C0358}"/>
              </a:ext>
            </a:extLst>
          </p:cNvPr>
          <p:cNvSpPr txBox="1"/>
          <p:nvPr/>
        </p:nvSpPr>
        <p:spPr>
          <a:xfrm>
            <a:off x="1970813" y="386630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4" name="テキスト ボックス 133">
            <a:extLst>
              <a:ext uri="{FF2B5EF4-FFF2-40B4-BE49-F238E27FC236}">
                <a16:creationId xmlns:a16="http://schemas.microsoft.com/office/drawing/2014/main" id="{91BEDA8C-5464-775D-4245-EC04717E9575}"/>
              </a:ext>
            </a:extLst>
          </p:cNvPr>
          <p:cNvSpPr txBox="1"/>
          <p:nvPr/>
        </p:nvSpPr>
        <p:spPr>
          <a:xfrm>
            <a:off x="760279" y="3817513"/>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7" name="テキスト ボックス 136">
            <a:extLst>
              <a:ext uri="{FF2B5EF4-FFF2-40B4-BE49-F238E27FC236}">
                <a16:creationId xmlns:a16="http://schemas.microsoft.com/office/drawing/2014/main" id="{C0201665-4299-2B2C-DD06-B4D4F32BB92E}"/>
              </a:ext>
            </a:extLst>
          </p:cNvPr>
          <p:cNvSpPr txBox="1"/>
          <p:nvPr/>
        </p:nvSpPr>
        <p:spPr>
          <a:xfrm>
            <a:off x="760279" y="479090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138" name="テキスト ボックス 137">
            <a:extLst>
              <a:ext uri="{FF2B5EF4-FFF2-40B4-BE49-F238E27FC236}">
                <a16:creationId xmlns:a16="http://schemas.microsoft.com/office/drawing/2014/main" id="{AAB3D14B-FA69-7CFF-487B-7F44A6AF2809}"/>
              </a:ext>
            </a:extLst>
          </p:cNvPr>
          <p:cNvSpPr txBox="1"/>
          <p:nvPr/>
        </p:nvSpPr>
        <p:spPr>
          <a:xfrm>
            <a:off x="1970813" y="483903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896AD725-632A-3822-AC67-2A3615894392}"/>
              </a:ext>
            </a:extLst>
          </p:cNvPr>
          <p:cNvSpPr txBox="1"/>
          <p:nvPr/>
        </p:nvSpPr>
        <p:spPr>
          <a:xfrm>
            <a:off x="1964676" y="4160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64C49185-078B-0F03-1375-6969F9B87944}"/>
              </a:ext>
            </a:extLst>
          </p:cNvPr>
          <p:cNvSpPr txBox="1"/>
          <p:nvPr/>
        </p:nvSpPr>
        <p:spPr>
          <a:xfrm>
            <a:off x="754142" y="41120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再編集費</a:t>
            </a:r>
          </a:p>
        </p:txBody>
      </p:sp>
    </p:spTree>
    <p:extLst>
      <p:ext uri="{BB962C8B-B14F-4D97-AF65-F5344CB8AC3E}">
        <p14:creationId xmlns:p14="http://schemas.microsoft.com/office/powerpoint/2010/main" val="188711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URBAN LIFE METRO</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5"/>
          <a:stretch>
            <a:fillRect/>
          </a:stretch>
        </p:blipFill>
        <p:spPr>
          <a:xfrm>
            <a:off x="573701" y="2766391"/>
            <a:ext cx="3349794" cy="1407695"/>
          </a:xfrm>
          <a:prstGeom prst="rect">
            <a:avLst/>
          </a:prstGeom>
        </p:spPr>
      </p:pic>
      <p:sp>
        <p:nvSpPr>
          <p:cNvPr id="46" name="テキスト ボックス 45">
            <a:extLst>
              <a:ext uri="{FF2B5EF4-FFF2-40B4-BE49-F238E27FC236}">
                <a16:creationId xmlns:a16="http://schemas.microsoft.com/office/drawing/2014/main" id="{3CCD5FFE-3A7D-4410-41B8-5D33453CB933}"/>
              </a:ext>
            </a:extLst>
          </p:cNvPr>
          <p:cNvSpPr txBox="1"/>
          <p:nvPr/>
        </p:nvSpPr>
        <p:spPr>
          <a:xfrm>
            <a:off x="2142013" y="3318965"/>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dirty="0">
                <a:solidFill>
                  <a:schemeClr val="bg1"/>
                </a:solidFill>
                <a:latin typeface="Hiragino Sans W5" panose="020B0400000000000000" pitchFamily="34" charset="-128"/>
                <a:ea typeface="Hiragino Sans W5" panose="020B0400000000000000" pitchFamily="34" charset="-128"/>
              </a:rPr>
              <a:t>掲載料金</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dirty="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dirty="0">
                <a:solidFill>
                  <a:schemeClr val="bg1"/>
                </a:solidFill>
                <a:latin typeface="Hiragino Sans W5" panose="020B0400000000000000" pitchFamily="34" charset="-128"/>
                <a:ea typeface="Hiragino Sans W5" panose="020B0400000000000000" pitchFamily="34" charset="-128"/>
              </a:rPr>
              <a:t>記事タイアップ費</a:t>
            </a:r>
            <a:endParaRPr kumimoji="1" lang="ja-JP" altLang="en-US" sz="11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66233"/>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用タイアップ動画</a:t>
            </a:r>
            <a:r>
              <a:rPr lang="en-US" altLang="ja-JP" sz="1100" dirty="0">
                <a:solidFill>
                  <a:schemeClr val="bg1"/>
                </a:solidFill>
                <a:latin typeface="Hiragino Sans W5" panose="020B0400000000000000" pitchFamily="34" charset="-128"/>
                <a:ea typeface="Hiragino Sans W5" panose="020B0400000000000000" pitchFamily="34" charset="-128"/>
              </a:rPr>
              <a:t> + ULM</a:t>
            </a:r>
            <a:r>
              <a:rPr lang="ja-JP" altLang="en-US" sz="1100">
                <a:solidFill>
                  <a:schemeClr val="bg1"/>
                </a:solidFill>
                <a:latin typeface="Hiragino Sans W5" panose="020B0400000000000000" pitchFamily="34" charset="-128"/>
                <a:ea typeface="Hiragino Sans W5" panose="020B0400000000000000" pitchFamily="34" charset="-128"/>
              </a:rPr>
              <a:t>記事</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025397"/>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最大</a:t>
            </a:r>
            <a:r>
              <a:rPr lang="en-US" altLang="ja-JP" sz="1100" dirty="0">
                <a:solidFill>
                  <a:schemeClr val="bg1"/>
                </a:solidFill>
                <a:latin typeface="Hiragino Sans W5" panose="020B0400000000000000" pitchFamily="34" charset="-128"/>
                <a:ea typeface="Hiragino Sans W5" panose="020B0400000000000000" pitchFamily="34" charset="-128"/>
              </a:rPr>
              <a:t> 30 </a:t>
            </a:r>
            <a:r>
              <a:rPr lang="ja-JP" altLang="en-US" sz="1100">
                <a:solidFill>
                  <a:schemeClr val="bg1"/>
                </a:solidFill>
                <a:latin typeface="Hiragino Sans W5" panose="020B0400000000000000" pitchFamily="34" charset="-128"/>
                <a:ea typeface="Hiragino Sans W5" panose="020B0400000000000000" pitchFamily="34" charset="-128"/>
              </a:rPr>
              <a:t>秒（</a:t>
            </a:r>
            <a:r>
              <a:rPr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掲載枠）</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803213"/>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掲載プラン料金に含む</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57408" y="4272404"/>
            <a:ext cx="2495082"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原則不可</a:t>
            </a: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19420" y="4590630"/>
            <a:ext cx="3489982"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タイアップ内容</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en-US" altLang="ja-JP" sz="2000" spc="300" dirty="0">
                <a:solidFill>
                  <a:schemeClr val="bg1"/>
                </a:solidFill>
                <a:latin typeface="Hiragino Sans W5" panose="020B0400000000000000" pitchFamily="34" charset="-128"/>
                <a:ea typeface="Hiragino Sans W5" panose="020B0400000000000000" pitchFamily="34" charset="-128"/>
              </a:rPr>
              <a:t>Metro</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Ad</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Agency</a:t>
            </a:r>
            <a:r>
              <a:rPr lang="ja-JP" altLang="en-US" sz="2000" spc="300">
                <a:solidFill>
                  <a:schemeClr val="bg1"/>
                </a:solidFill>
                <a:latin typeface="Hiragino Sans W5" panose="020B0400000000000000" pitchFamily="34" charset="-128"/>
                <a:ea typeface="Hiragino Sans W5" panose="020B0400000000000000" pitchFamily="34" charset="-128"/>
              </a:rPr>
              <a:t>が</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発信する</a:t>
            </a:r>
            <a:r>
              <a:rPr lang="en-US" altLang="ja-JP" sz="2000" spc="300" dirty="0">
                <a:solidFill>
                  <a:schemeClr val="bg1"/>
                </a:solidFill>
                <a:latin typeface="Hiragino Sans W5" panose="020B0400000000000000" pitchFamily="34" charset="-128"/>
                <a:ea typeface="Hiragino Sans W5" panose="020B0400000000000000" pitchFamily="34" charset="-128"/>
              </a:rPr>
              <a:t>WEB</a:t>
            </a:r>
            <a:r>
              <a:rPr lang="ja-JP" altLang="en-US" sz="2000" spc="300" dirty="0">
                <a:solidFill>
                  <a:schemeClr val="bg1"/>
                </a:solidFill>
                <a:latin typeface="Hiragino Sans W5" panose="020B0400000000000000" pitchFamily="34" charset="-128"/>
                <a:ea typeface="Hiragino Sans W5" panose="020B0400000000000000" pitchFamily="34" charset="-128"/>
              </a:rPr>
              <a:t>メディア</a:t>
            </a:r>
            <a:br>
              <a:rPr lang="en-US" altLang="ja-JP" sz="2000" spc="300" dirty="0">
                <a:solidFill>
                  <a:schemeClr val="bg1"/>
                </a:solidFill>
                <a:latin typeface="Hiragino Sans W5" panose="020B0400000000000000" pitchFamily="34" charset="-128"/>
                <a:ea typeface="Hiragino Sans W5" panose="020B0400000000000000" pitchFamily="34" charset="-128"/>
              </a:rPr>
            </a:br>
            <a:r>
              <a:rPr lang="ja-JP" altLang="en-US" sz="2000" spc="300" dirty="0">
                <a:solidFill>
                  <a:schemeClr val="bg1"/>
                </a:solidFill>
                <a:latin typeface="Hiragino Sans W5" panose="020B0400000000000000" pitchFamily="34" charset="-128"/>
                <a:ea typeface="Hiragino Sans W5" panose="020B0400000000000000" pitchFamily="34" charset="-128"/>
              </a:rPr>
              <a:t>「</a:t>
            </a:r>
            <a:r>
              <a:rPr lang="en-US" altLang="ja-JP" sz="2000" spc="300" dirty="0">
                <a:solidFill>
                  <a:schemeClr val="bg1"/>
                </a:solidFill>
                <a:latin typeface="Hiragino Sans W5" panose="020B0400000000000000" pitchFamily="34" charset="-128"/>
                <a:ea typeface="Hiragino Sans W5" panose="020B0400000000000000" pitchFamily="34" charset="-128"/>
              </a:rPr>
              <a:t>URBAN LIFE METRO</a:t>
            </a:r>
            <a:r>
              <a:rPr lang="ja-JP" altLang="en-US" sz="2000" spc="300">
                <a:solidFill>
                  <a:schemeClr val="bg1"/>
                </a:solidFill>
                <a:latin typeface="Hiragino Sans W5" panose="020B0400000000000000" pitchFamily="34" charset="-128"/>
                <a:ea typeface="Hiragino Sans W5" panose="020B0400000000000000" pitchFamily="34" charset="-128"/>
              </a:rPr>
              <a:t>」</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との記事</a:t>
            </a:r>
            <a:r>
              <a:rPr lang="ja-JP" altLang="en-US" sz="2000" spc="300" dirty="0">
                <a:solidFill>
                  <a:schemeClr val="bg1"/>
                </a:solidFill>
                <a:latin typeface="Hiragino Sans W5" panose="020B0400000000000000" pitchFamily="34" charset="-128"/>
                <a:ea typeface="Hiragino Sans W5" panose="020B0400000000000000" pitchFamily="34" charset="-128"/>
              </a:rPr>
              <a:t>タイアッププラン</a:t>
            </a:r>
          </a:p>
        </p:txBody>
      </p:sp>
      <p:sp>
        <p:nvSpPr>
          <p:cNvPr id="15" name="テキスト ボックス 14">
            <a:extLst>
              <a:ext uri="{FF2B5EF4-FFF2-40B4-BE49-F238E27FC236}">
                <a16:creationId xmlns:a16="http://schemas.microsoft.com/office/drawing/2014/main" id="{117F8E69-DA5B-88E9-1ABC-7E750F653E80}"/>
              </a:ext>
            </a:extLst>
          </p:cNvPr>
          <p:cNvSpPr txBox="1"/>
          <p:nvPr/>
        </p:nvSpPr>
        <p:spPr>
          <a:xfrm>
            <a:off x="921801" y="4953341"/>
            <a:ext cx="3489982" cy="91929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アーバンライフタイアップ取材記事（</a:t>
            </a:r>
            <a:r>
              <a:rPr lang="en-US" altLang="ja-JP" sz="1100" dirty="0">
                <a:solidFill>
                  <a:schemeClr val="bg1"/>
                </a:solidFill>
                <a:latin typeface="Hiragino Sans W5" panose="020B0400000000000000" pitchFamily="34" charset="-128"/>
                <a:ea typeface="Hiragino Sans W5" panose="020B0400000000000000" pitchFamily="34" charset="-128"/>
              </a:rPr>
              <a:t>WEB</a:t>
            </a:r>
            <a:r>
              <a:rPr lang="ja-JP" altLang="en-US" sz="1100">
                <a:solidFill>
                  <a:schemeClr val="bg1"/>
                </a:solidFill>
                <a:latin typeface="Hiragino Sans W5" panose="020B0400000000000000" pitchFamily="34" charset="-128"/>
                <a:ea typeface="Hiragino Sans W5" panose="020B0400000000000000" pitchFamily="34" charset="-128"/>
              </a:rPr>
              <a:t>）</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　実施期間：継続掲載</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アーバンライフメトロ中吊り見出し枠（中吊り）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実施期間：約</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週間（空き枠に応じて掲出）</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　掲出範囲：東京メトロ全</a:t>
            </a:r>
            <a:r>
              <a:rPr lang="en-US" altLang="ja-JP" sz="1100" dirty="0">
                <a:solidFill>
                  <a:schemeClr val="bg1"/>
                </a:solidFill>
                <a:latin typeface="Hiragino Sans W5" panose="020B0400000000000000" pitchFamily="34" charset="-128"/>
                <a:ea typeface="Hiragino Sans W5" panose="020B0400000000000000" pitchFamily="34" charset="-128"/>
              </a:rPr>
              <a:t>9</a:t>
            </a:r>
            <a:r>
              <a:rPr lang="ja-JP" altLang="en-US" sz="1100">
                <a:solidFill>
                  <a:schemeClr val="bg1"/>
                </a:solidFill>
                <a:latin typeface="Hiragino Sans W5" panose="020B0400000000000000" pitchFamily="34" charset="-128"/>
                <a:ea typeface="Hiragino Sans W5" panose="020B0400000000000000" pitchFamily="34" charset="-128"/>
              </a:rPr>
              <a:t>路線</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pic>
        <p:nvPicPr>
          <p:cNvPr id="13" name="図 12">
            <a:extLst>
              <a:ext uri="{FF2B5EF4-FFF2-40B4-BE49-F238E27FC236}">
                <a16:creationId xmlns:a16="http://schemas.microsoft.com/office/drawing/2014/main" id="{403CB651-8E20-1E31-9CCE-B1FBF66C6006}"/>
              </a:ext>
            </a:extLst>
          </p:cNvPr>
          <p:cNvPicPr>
            <a:picLocks noChangeAspect="1"/>
          </p:cNvPicPr>
          <p:nvPr/>
        </p:nvPicPr>
        <p:blipFill>
          <a:blip r:embed="rId7"/>
          <a:stretch>
            <a:fillRect/>
          </a:stretch>
        </p:blipFill>
        <p:spPr>
          <a:xfrm>
            <a:off x="6968068" y="2190926"/>
            <a:ext cx="3561923" cy="1980000"/>
          </a:xfrm>
          <a:prstGeom prst="rect">
            <a:avLst/>
          </a:prstGeom>
        </p:spPr>
      </p:pic>
      <p:pic>
        <p:nvPicPr>
          <p:cNvPr id="27" name="図 26">
            <a:extLst>
              <a:ext uri="{FF2B5EF4-FFF2-40B4-BE49-F238E27FC236}">
                <a16:creationId xmlns:a16="http://schemas.microsoft.com/office/drawing/2014/main" id="{B1A8FB4C-0DE3-A19D-5FF0-9772EC3C57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90213" y="3004456"/>
            <a:ext cx="444277" cy="252000"/>
          </a:xfrm>
          <a:prstGeom prst="rect">
            <a:avLst/>
          </a:prstGeom>
        </p:spPr>
      </p:pic>
      <p:sp>
        <p:nvSpPr>
          <p:cNvPr id="30" name="テキスト ボックス 29">
            <a:extLst>
              <a:ext uri="{FF2B5EF4-FFF2-40B4-BE49-F238E27FC236}">
                <a16:creationId xmlns:a16="http://schemas.microsoft.com/office/drawing/2014/main" id="{E42B2847-804B-274A-D38F-FB775DE60A0A}"/>
              </a:ext>
            </a:extLst>
          </p:cNvPr>
          <p:cNvSpPr txBox="1"/>
          <p:nvPr/>
        </p:nvSpPr>
        <p:spPr>
          <a:xfrm>
            <a:off x="2786385" y="3040976"/>
            <a:ext cx="3798768" cy="178960"/>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URBAN</a:t>
            </a:r>
            <a:r>
              <a:rPr kumimoji="1" lang="ja-JP" altLang="en-US" sz="1100" dirty="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LIFE</a:t>
            </a:r>
            <a:r>
              <a:rPr kumimoji="1" lang="ja-JP" altLang="en-US" sz="1100" dirty="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METRO</a:t>
            </a:r>
            <a:endParaRPr kumimoji="1" lang="ja-JP" altLang="en-US" sz="1100" dirty="0">
              <a:solidFill>
                <a:schemeClr val="bg1"/>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D6926E59-9E10-B5CD-BA56-8AF1331F2AD6}"/>
              </a:ext>
            </a:extLst>
          </p:cNvPr>
          <p:cNvSpPr txBox="1"/>
          <p:nvPr/>
        </p:nvSpPr>
        <p:spPr>
          <a:xfrm>
            <a:off x="921801" y="6010324"/>
            <a:ext cx="3489982"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詳細については営業担当までお問い合わせください。</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2" name="テキスト ボックス 41">
            <a:extLst>
              <a:ext uri="{FF2B5EF4-FFF2-40B4-BE49-F238E27FC236}">
                <a16:creationId xmlns:a16="http://schemas.microsoft.com/office/drawing/2014/main" id="{34D3F5CE-3D62-4A56-85B5-D1260F5AD93C}"/>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43" name="テキスト ボックス 42">
            <a:extLst>
              <a:ext uri="{FF2B5EF4-FFF2-40B4-BE49-F238E27FC236}">
                <a16:creationId xmlns:a16="http://schemas.microsoft.com/office/drawing/2014/main" id="{B47B9380-C732-C728-4411-49141501339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E198562E-46A8-6E68-F0E8-370820CCB56B}"/>
              </a:ext>
            </a:extLst>
          </p:cNvPr>
          <p:cNvSpPr txBox="1"/>
          <p:nvPr/>
        </p:nvSpPr>
        <p:spPr>
          <a:xfrm>
            <a:off x="760279" y="3273022"/>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55" name="テキスト ボックス 54">
            <a:extLst>
              <a:ext uri="{FF2B5EF4-FFF2-40B4-BE49-F238E27FC236}">
                <a16:creationId xmlns:a16="http://schemas.microsoft.com/office/drawing/2014/main" id="{E6C33C3C-58F1-1AF8-E89C-E4E3E1882094}"/>
              </a:ext>
            </a:extLst>
          </p:cNvPr>
          <p:cNvSpPr txBox="1"/>
          <p:nvPr/>
        </p:nvSpPr>
        <p:spPr>
          <a:xfrm>
            <a:off x="1970813" y="332339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57" name="テキスト ボックス 56">
            <a:extLst>
              <a:ext uri="{FF2B5EF4-FFF2-40B4-BE49-F238E27FC236}">
                <a16:creationId xmlns:a16="http://schemas.microsoft.com/office/drawing/2014/main" id="{A51D83DD-A3F9-BB3A-10B3-37124216597D}"/>
              </a:ext>
            </a:extLst>
          </p:cNvPr>
          <p:cNvSpPr txBox="1"/>
          <p:nvPr/>
        </p:nvSpPr>
        <p:spPr>
          <a:xfrm>
            <a:off x="760279" y="422221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58" name="テキスト ボックス 57">
            <a:extLst>
              <a:ext uri="{FF2B5EF4-FFF2-40B4-BE49-F238E27FC236}">
                <a16:creationId xmlns:a16="http://schemas.microsoft.com/office/drawing/2014/main" id="{EF52FF26-EFD9-5A24-DD31-F5692E93DDC1}"/>
              </a:ext>
            </a:extLst>
          </p:cNvPr>
          <p:cNvSpPr txBox="1"/>
          <p:nvPr/>
        </p:nvSpPr>
        <p:spPr>
          <a:xfrm>
            <a:off x="1970813" y="4299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9591538E-E3CB-0489-297C-1C73EEBDEBB2}"/>
              </a:ext>
            </a:extLst>
          </p:cNvPr>
          <p:cNvSpPr txBox="1"/>
          <p:nvPr/>
        </p:nvSpPr>
        <p:spPr>
          <a:xfrm>
            <a:off x="1970813" y="35718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0" name="テキスト ボックス 59">
            <a:extLst>
              <a:ext uri="{FF2B5EF4-FFF2-40B4-BE49-F238E27FC236}">
                <a16:creationId xmlns:a16="http://schemas.microsoft.com/office/drawing/2014/main" id="{BAC54466-354C-153C-B895-CF4B4D71F133}"/>
              </a:ext>
            </a:extLst>
          </p:cNvPr>
          <p:cNvSpPr txBox="1"/>
          <p:nvPr/>
        </p:nvSpPr>
        <p:spPr>
          <a:xfrm>
            <a:off x="760279" y="3523048"/>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61" name="テキスト ボックス 60">
            <a:extLst>
              <a:ext uri="{FF2B5EF4-FFF2-40B4-BE49-F238E27FC236}">
                <a16:creationId xmlns:a16="http://schemas.microsoft.com/office/drawing/2014/main" id="{84EF85DC-6771-0A97-5BAB-296A4F8F318C}"/>
              </a:ext>
            </a:extLst>
          </p:cNvPr>
          <p:cNvSpPr txBox="1"/>
          <p:nvPr/>
        </p:nvSpPr>
        <p:spPr>
          <a:xfrm>
            <a:off x="760279" y="3974666"/>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動画尺</a:t>
            </a:r>
          </a:p>
        </p:txBody>
      </p:sp>
      <p:sp>
        <p:nvSpPr>
          <p:cNvPr id="64" name="テキスト ボックス 63">
            <a:extLst>
              <a:ext uri="{FF2B5EF4-FFF2-40B4-BE49-F238E27FC236}">
                <a16:creationId xmlns:a16="http://schemas.microsoft.com/office/drawing/2014/main" id="{C249260E-6BB5-4317-2285-06C90A28224F}"/>
              </a:ext>
            </a:extLst>
          </p:cNvPr>
          <p:cNvSpPr txBox="1"/>
          <p:nvPr/>
        </p:nvSpPr>
        <p:spPr>
          <a:xfrm>
            <a:off x="1970813" y="402279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D50D6C0-A2FA-42E9-BF5A-F4581166A0DE}"/>
              </a:ext>
            </a:extLst>
          </p:cNvPr>
          <p:cNvSpPr txBox="1"/>
          <p:nvPr/>
        </p:nvSpPr>
        <p:spPr>
          <a:xfrm>
            <a:off x="1964676" y="380958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7" name="テキスト ボックス 66">
            <a:extLst>
              <a:ext uri="{FF2B5EF4-FFF2-40B4-BE49-F238E27FC236}">
                <a16:creationId xmlns:a16="http://schemas.microsoft.com/office/drawing/2014/main" id="{3936CDA6-10E5-4DF4-48EF-10A5931DC53F}"/>
              </a:ext>
            </a:extLst>
          </p:cNvPr>
          <p:cNvSpPr txBox="1"/>
          <p:nvPr/>
        </p:nvSpPr>
        <p:spPr>
          <a:xfrm>
            <a:off x="754142" y="3760794"/>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編集費</a:t>
            </a:r>
          </a:p>
        </p:txBody>
      </p:sp>
      <p:sp>
        <p:nvSpPr>
          <p:cNvPr id="68" name="スライド番号プレースホルダ 3">
            <a:extLst>
              <a:ext uri="{FF2B5EF4-FFF2-40B4-BE49-F238E27FC236}">
                <a16:creationId xmlns:a16="http://schemas.microsoft.com/office/drawing/2014/main" id="{F8CC0717-F06D-014A-8D70-6DBBB9686D6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9" name="正方形/長方形 68">
            <a:extLst>
              <a:ext uri="{FF2B5EF4-FFF2-40B4-BE49-F238E27FC236}">
                <a16:creationId xmlns:a16="http://schemas.microsoft.com/office/drawing/2014/main" id="{8481CB40-3945-ABF0-29F3-857D0F14EBF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84442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016C-F3A7-DE28-E77D-D3C4053709E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D47E715-8A94-E28C-F342-1883E03B9ABE}"/>
              </a:ext>
            </a:extLst>
          </p:cNvPr>
          <p:cNvPicPr>
            <a:picLocks noChangeAspect="1"/>
          </p:cNvPicPr>
          <p:nvPr/>
        </p:nvPicPr>
        <p:blipFill>
          <a:blip r:embed="rId3"/>
          <a:stretch>
            <a:fillRect/>
          </a:stretch>
        </p:blipFill>
        <p:spPr>
          <a:xfrm>
            <a:off x="-1" y="-1"/>
            <a:ext cx="5375896" cy="6861600"/>
          </a:xfrm>
          <a:prstGeom prst="rect">
            <a:avLst/>
          </a:prstGeom>
        </p:spPr>
      </p:pic>
      <p:pic>
        <p:nvPicPr>
          <p:cNvPr id="13" name="図 12">
            <a:extLst>
              <a:ext uri="{FF2B5EF4-FFF2-40B4-BE49-F238E27FC236}">
                <a16:creationId xmlns:a16="http://schemas.microsoft.com/office/drawing/2014/main" id="{4171434C-407B-D642-3DF5-6E3B8E6415A1}"/>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DBDEFB3F-2FF1-611F-D357-3B059E427356}"/>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BFB02108-EE0B-DE25-8765-603D1F087796}"/>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ORICON</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NEWS</a:t>
            </a:r>
          </a:p>
        </p:txBody>
      </p:sp>
      <p:sp>
        <p:nvSpPr>
          <p:cNvPr id="11" name="テキスト ボックス 10">
            <a:extLst>
              <a:ext uri="{FF2B5EF4-FFF2-40B4-BE49-F238E27FC236}">
                <a16:creationId xmlns:a16="http://schemas.microsoft.com/office/drawing/2014/main" id="{79CE09D1-08A5-161E-63D3-5EC6281400C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コンテンツ連動型プラン</a:t>
            </a:r>
          </a:p>
        </p:txBody>
      </p:sp>
      <p:pic>
        <p:nvPicPr>
          <p:cNvPr id="12" name="図 11" descr="テキスト&#10;&#10;自動的に生成された説明">
            <a:extLst>
              <a:ext uri="{FF2B5EF4-FFF2-40B4-BE49-F238E27FC236}">
                <a16:creationId xmlns:a16="http://schemas.microsoft.com/office/drawing/2014/main" id="{190A605E-631A-B9CB-7465-72070539C3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9" name="テキスト ボックス 18">
            <a:extLst>
              <a:ext uri="{FF2B5EF4-FFF2-40B4-BE49-F238E27FC236}">
                <a16:creationId xmlns:a16="http://schemas.microsoft.com/office/drawing/2014/main" id="{83C879EA-476F-4837-F405-1F292B6328DA}"/>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D5070D33-8EBD-DCCD-E159-0579B10EC07D}"/>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150B8B79-4724-9BBC-7DFA-DD7D18CD95C3}"/>
              </a:ext>
            </a:extLst>
          </p:cNvPr>
          <p:cNvSpPr txBox="1"/>
          <p:nvPr/>
        </p:nvSpPr>
        <p:spPr>
          <a:xfrm>
            <a:off x="667689" y="1210116"/>
            <a:ext cx="4876996" cy="1682512"/>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コンテンツと連動した放映プラン</a:t>
            </a: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ORICON NEWS</a:t>
            </a:r>
            <a:r>
              <a:rPr lang="ja-JP" altLang="en-US" sz="2000" spc="300">
                <a:solidFill>
                  <a:schemeClr val="bg1"/>
                </a:solidFill>
                <a:latin typeface="Hiragino Sans W5" panose="020B0400000000000000" pitchFamily="34" charset="-128"/>
                <a:ea typeface="Hiragino Sans W5" panose="020B0400000000000000" pitchFamily="34" charset="-128"/>
              </a:rPr>
              <a:t>コンテンツが</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流れた後に広告が流れるため</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注目度が高まります</a:t>
            </a:r>
          </a:p>
          <a:p>
            <a:pPr>
              <a:spcBef>
                <a:spcPts val="140"/>
              </a:spcBef>
            </a:pPr>
            <a:endParaRPr lang="ja-JP" altLang="en-US" sz="2000" spc="300">
              <a:solidFill>
                <a:schemeClr val="bg1"/>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FAB80107-7E06-A5AF-816E-8F2FC5953B49}"/>
              </a:ext>
            </a:extLst>
          </p:cNvPr>
          <p:cNvSpPr txBox="1"/>
          <p:nvPr/>
        </p:nvSpPr>
        <p:spPr>
          <a:xfrm>
            <a:off x="753365" y="5545225"/>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DF817151-76BB-14E5-629C-04B1814C1D11}"/>
              </a:ext>
            </a:extLst>
          </p:cNvPr>
          <p:cNvSpPr txBox="1"/>
          <p:nvPr/>
        </p:nvSpPr>
        <p:spPr>
          <a:xfrm>
            <a:off x="761976" y="449584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21" name="テキスト ボックス 20">
            <a:extLst>
              <a:ext uri="{FF2B5EF4-FFF2-40B4-BE49-F238E27FC236}">
                <a16:creationId xmlns:a16="http://schemas.microsoft.com/office/drawing/2014/main" id="{86CB38B8-5057-A079-D87F-D7B507002CD5}"/>
              </a:ext>
            </a:extLst>
          </p:cNvPr>
          <p:cNvSpPr txBox="1"/>
          <p:nvPr/>
        </p:nvSpPr>
        <p:spPr>
          <a:xfrm>
            <a:off x="761976" y="4743962"/>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22" name="テキスト ボックス 21">
            <a:extLst>
              <a:ext uri="{FF2B5EF4-FFF2-40B4-BE49-F238E27FC236}">
                <a16:creationId xmlns:a16="http://schemas.microsoft.com/office/drawing/2014/main" id="{2FB6C195-5FE2-0026-7DC0-9D2998BCC5D5}"/>
              </a:ext>
            </a:extLst>
          </p:cNvPr>
          <p:cNvSpPr txBox="1"/>
          <p:nvPr/>
        </p:nvSpPr>
        <p:spPr>
          <a:xfrm>
            <a:off x="1972026" y="457410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4" name="テキスト ボックス 23">
            <a:extLst>
              <a:ext uri="{FF2B5EF4-FFF2-40B4-BE49-F238E27FC236}">
                <a16:creationId xmlns:a16="http://schemas.microsoft.com/office/drawing/2014/main" id="{777658C2-3E13-FE77-9235-92F9EAF51D15}"/>
              </a:ext>
            </a:extLst>
          </p:cNvPr>
          <p:cNvSpPr txBox="1"/>
          <p:nvPr/>
        </p:nvSpPr>
        <p:spPr>
          <a:xfrm>
            <a:off x="2143850" y="4538507"/>
            <a:ext cx="3323161"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ORICON NEWS + </a:t>
            </a:r>
            <a:r>
              <a:rPr lang="ja-JP" altLang="en-US" sz="1100">
                <a:solidFill>
                  <a:schemeClr val="bg1"/>
                </a:solidFill>
                <a:latin typeface="Hiragino Sans W5" panose="020B0400000000000000" pitchFamily="34" charset="-128"/>
                <a:ea typeface="Hiragino Sans W5" panose="020B0400000000000000" pitchFamily="34" charset="-128"/>
              </a:rPr>
              <a:t>広告枠</a:t>
            </a:r>
          </a:p>
        </p:txBody>
      </p:sp>
      <p:sp>
        <p:nvSpPr>
          <p:cNvPr id="25" name="テキスト ボックス 24">
            <a:extLst>
              <a:ext uri="{FF2B5EF4-FFF2-40B4-BE49-F238E27FC236}">
                <a16:creationId xmlns:a16="http://schemas.microsoft.com/office/drawing/2014/main" id="{AE5353F4-C8B6-5B67-B304-13C9CFE5C4B6}"/>
              </a:ext>
            </a:extLst>
          </p:cNvPr>
          <p:cNvSpPr txBox="1"/>
          <p:nvPr/>
        </p:nvSpPr>
        <p:spPr>
          <a:xfrm>
            <a:off x="1972026" y="47920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1BC83C80-1B04-B1CF-12B9-4C7E142A9461}"/>
              </a:ext>
            </a:extLst>
          </p:cNvPr>
          <p:cNvSpPr txBox="1"/>
          <p:nvPr/>
        </p:nvSpPr>
        <p:spPr>
          <a:xfrm>
            <a:off x="2143850" y="4785514"/>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31" name="テキスト ボックス 30">
            <a:extLst>
              <a:ext uri="{FF2B5EF4-FFF2-40B4-BE49-F238E27FC236}">
                <a16:creationId xmlns:a16="http://schemas.microsoft.com/office/drawing/2014/main" id="{CCDED71E-F640-88B1-54E6-5B170D70E507}"/>
              </a:ext>
            </a:extLst>
          </p:cNvPr>
          <p:cNvSpPr txBox="1"/>
          <p:nvPr/>
        </p:nvSpPr>
        <p:spPr>
          <a:xfrm>
            <a:off x="756973" y="526571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2" name="テキスト ボックス 31">
            <a:extLst>
              <a:ext uri="{FF2B5EF4-FFF2-40B4-BE49-F238E27FC236}">
                <a16:creationId xmlns:a16="http://schemas.microsoft.com/office/drawing/2014/main" id="{31536BFD-BB97-165B-BA60-26173C364C53}"/>
              </a:ext>
            </a:extLst>
          </p:cNvPr>
          <p:cNvSpPr txBox="1"/>
          <p:nvPr/>
        </p:nvSpPr>
        <p:spPr>
          <a:xfrm>
            <a:off x="1972026" y="5313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6" name="テキスト ボックス 35">
            <a:extLst>
              <a:ext uri="{FF2B5EF4-FFF2-40B4-BE49-F238E27FC236}">
                <a16:creationId xmlns:a16="http://schemas.microsoft.com/office/drawing/2014/main" id="{8F0B4376-31AB-3DAD-B207-14240A76B172}"/>
              </a:ext>
            </a:extLst>
          </p:cNvPr>
          <p:cNvSpPr txBox="1"/>
          <p:nvPr/>
        </p:nvSpPr>
        <p:spPr>
          <a:xfrm>
            <a:off x="2138847" y="5307265"/>
            <a:ext cx="3061544" cy="173253"/>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不可</a:t>
            </a:r>
          </a:p>
        </p:txBody>
      </p:sp>
      <p:sp>
        <p:nvSpPr>
          <p:cNvPr id="37" name="テキスト ボックス 36">
            <a:extLst>
              <a:ext uri="{FF2B5EF4-FFF2-40B4-BE49-F238E27FC236}">
                <a16:creationId xmlns:a16="http://schemas.microsoft.com/office/drawing/2014/main" id="{05A9062C-4B94-7EBB-172C-E369B0B6F788}"/>
              </a:ext>
            </a:extLst>
          </p:cNvPr>
          <p:cNvSpPr txBox="1"/>
          <p:nvPr/>
        </p:nvSpPr>
        <p:spPr>
          <a:xfrm>
            <a:off x="766318" y="500236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38" name="テキスト ボックス 37">
            <a:extLst>
              <a:ext uri="{FF2B5EF4-FFF2-40B4-BE49-F238E27FC236}">
                <a16:creationId xmlns:a16="http://schemas.microsoft.com/office/drawing/2014/main" id="{05778D11-F331-2761-ADEA-73E9E39C361B}"/>
              </a:ext>
            </a:extLst>
          </p:cNvPr>
          <p:cNvSpPr txBox="1"/>
          <p:nvPr/>
        </p:nvSpPr>
        <p:spPr>
          <a:xfrm>
            <a:off x="1972026" y="505049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9" name="テキスト ボックス 38">
            <a:extLst>
              <a:ext uri="{FF2B5EF4-FFF2-40B4-BE49-F238E27FC236}">
                <a16:creationId xmlns:a16="http://schemas.microsoft.com/office/drawing/2014/main" id="{F1D9FE0C-C090-C46D-261B-1A5C6AFD0776}"/>
              </a:ext>
            </a:extLst>
          </p:cNvPr>
          <p:cNvSpPr txBox="1"/>
          <p:nvPr/>
        </p:nvSpPr>
        <p:spPr>
          <a:xfrm>
            <a:off x="2148191" y="5043915"/>
            <a:ext cx="2976903" cy="17325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内容と広告内容については要相談</a:t>
            </a:r>
          </a:p>
        </p:txBody>
      </p:sp>
      <p:sp>
        <p:nvSpPr>
          <p:cNvPr id="46" name="テキスト ボックス 45">
            <a:extLst>
              <a:ext uri="{FF2B5EF4-FFF2-40B4-BE49-F238E27FC236}">
                <a16:creationId xmlns:a16="http://schemas.microsoft.com/office/drawing/2014/main" id="{7F358FCD-F8F0-4246-0CEB-DD774AE77DBD}"/>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料金</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796F4616-F57F-5749-D202-5414DF20493D}"/>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49" name="テキスト ボックス 48">
            <a:extLst>
              <a:ext uri="{FF2B5EF4-FFF2-40B4-BE49-F238E27FC236}">
                <a16:creationId xmlns:a16="http://schemas.microsoft.com/office/drawing/2014/main" id="{3EC62EB3-E3FE-4D1C-1F25-862C945BE013}"/>
              </a:ext>
            </a:extLst>
          </p:cNvPr>
          <p:cNvSpPr txBox="1"/>
          <p:nvPr/>
        </p:nvSpPr>
        <p:spPr>
          <a:xfrm>
            <a:off x="1972026"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DB729052-B6FB-D113-9F54-C5FB5E6C7386}"/>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51" name="テキスト ボックス 50">
            <a:extLst>
              <a:ext uri="{FF2B5EF4-FFF2-40B4-BE49-F238E27FC236}">
                <a16:creationId xmlns:a16="http://schemas.microsoft.com/office/drawing/2014/main" id="{FA5F917E-9F78-0234-5CB8-58BFD9F0DE04}"/>
              </a:ext>
            </a:extLst>
          </p:cNvPr>
          <p:cNvSpPr txBox="1"/>
          <p:nvPr/>
        </p:nvSpPr>
        <p:spPr>
          <a:xfrm>
            <a:off x="1972026"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B9598EE1-6CEB-1C91-27CB-1EBDD9CA0D51}"/>
              </a:ext>
            </a:extLst>
          </p:cNvPr>
          <p:cNvSpPr txBox="1"/>
          <p:nvPr/>
        </p:nvSpPr>
        <p:spPr>
          <a:xfrm>
            <a:off x="2138847" y="3489171"/>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400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53" name="テキスト ボックス 52">
            <a:extLst>
              <a:ext uri="{FF2B5EF4-FFF2-40B4-BE49-F238E27FC236}">
                <a16:creationId xmlns:a16="http://schemas.microsoft.com/office/drawing/2014/main" id="{CFA92C51-29A0-C19C-9C49-0E5DB31D2933}"/>
              </a:ext>
            </a:extLst>
          </p:cNvPr>
          <p:cNvSpPr txBox="1"/>
          <p:nvPr/>
        </p:nvSpPr>
        <p:spPr>
          <a:xfrm>
            <a:off x="761976" y="3871090"/>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制作</a:t>
            </a:r>
          </a:p>
        </p:txBody>
      </p:sp>
      <p:sp>
        <p:nvSpPr>
          <p:cNvPr id="54" name="テキスト ボックス 53">
            <a:extLst>
              <a:ext uri="{FF2B5EF4-FFF2-40B4-BE49-F238E27FC236}">
                <a16:creationId xmlns:a16="http://schemas.microsoft.com/office/drawing/2014/main" id="{0032FF31-15DF-32D7-0998-D356DC9217CC}"/>
              </a:ext>
            </a:extLst>
          </p:cNvPr>
          <p:cNvSpPr txBox="1"/>
          <p:nvPr/>
        </p:nvSpPr>
        <p:spPr>
          <a:xfrm>
            <a:off x="1972026" y="3937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6" name="テキスト ボックス 55">
            <a:extLst>
              <a:ext uri="{FF2B5EF4-FFF2-40B4-BE49-F238E27FC236}">
                <a16:creationId xmlns:a16="http://schemas.microsoft.com/office/drawing/2014/main" id="{B865577A-E25E-0B00-4F01-FE3DE538AFD0}"/>
              </a:ext>
            </a:extLst>
          </p:cNvPr>
          <p:cNvSpPr txBox="1"/>
          <p:nvPr/>
        </p:nvSpPr>
        <p:spPr>
          <a:xfrm>
            <a:off x="2143850" y="3911484"/>
            <a:ext cx="3323161" cy="545662"/>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と純広告を繋げて編集します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純広告は広告主側で制作</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pic>
        <p:nvPicPr>
          <p:cNvPr id="5" name="図 4" descr="鏡のある部屋&#10;&#10;中程度の精度で自動的に生成された説明">
            <a:extLst>
              <a:ext uri="{FF2B5EF4-FFF2-40B4-BE49-F238E27FC236}">
                <a16:creationId xmlns:a16="http://schemas.microsoft.com/office/drawing/2014/main" id="{C33D74BF-D6E1-C884-E046-AB2A2968B3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7DFFB417-6A5B-BA7A-21B3-1483439975B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74288790-BA2F-1873-F88C-964F1C9B6E1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9" name="図 8" descr="スーツを着た男性と文字&#10;&#10;中程度の精度で自動的に生成された説明">
            <a:extLst>
              <a:ext uri="{FF2B5EF4-FFF2-40B4-BE49-F238E27FC236}">
                <a16:creationId xmlns:a16="http://schemas.microsoft.com/office/drawing/2014/main" id="{E4FA6BD9-9094-4DAC-4B4F-A336CD6B7282}"/>
              </a:ext>
            </a:extLst>
          </p:cNvPr>
          <p:cNvPicPr>
            <a:picLocks noChangeAspect="1"/>
          </p:cNvPicPr>
          <p:nvPr/>
        </p:nvPicPr>
        <p:blipFill>
          <a:blip r:embed="rId7"/>
          <a:stretch>
            <a:fillRect/>
          </a:stretch>
        </p:blipFill>
        <p:spPr>
          <a:xfrm>
            <a:off x="6945106" y="2192583"/>
            <a:ext cx="3574154" cy="201046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4" descr="ORICON NEWS 総合トレンドメディア – Apps on Google Play">
            <a:extLst>
              <a:ext uri="{FF2B5EF4-FFF2-40B4-BE49-F238E27FC236}">
                <a16:creationId xmlns:a16="http://schemas.microsoft.com/office/drawing/2014/main" id="{7618B322-B11F-9068-DB38-52E24A78BCA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704" y="2737213"/>
            <a:ext cx="1488039" cy="72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15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F4F516-27A9-8FD0-A11C-246BB90D3CD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8E3163AA-67D6-43F3-28A7-2CAC50D0E1E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4" name="図 3" descr="テキスト&#10;&#10;自動的に生成された説明">
            <a:extLst>
              <a:ext uri="{FF2B5EF4-FFF2-40B4-BE49-F238E27FC236}">
                <a16:creationId xmlns:a16="http://schemas.microsoft.com/office/drawing/2014/main" id="{D54A23A9-4417-8584-B9BA-902CD6E6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764033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3EC068-FC3B-4BEC-F86A-BB7257A9D763}"/>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456" y="1186093"/>
              <a:ext cx="2005677" cy="54354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仮押さえ有効期限</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申請から</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営業日有効</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（有効期日の</a:t>
              </a:r>
              <a:r>
                <a:rPr lang="en-US" altLang="ja-JP" sz="1000" dirty="0">
                  <a:solidFill>
                    <a:schemeClr val="bg1"/>
                  </a:solidFill>
                  <a:latin typeface="DIN Alternate" panose="020B0500000000000000" pitchFamily="34" charset="0"/>
                  <a:ea typeface="Hiragino Kaku Gothic ProN W3" panose="020B0300000000000000" pitchFamily="34" charset="-128"/>
                </a:rPr>
                <a:t> 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 </a:t>
              </a:r>
              <a:r>
                <a:rPr lang="ja-JP" altLang="en-US" sz="1000">
                  <a:solidFill>
                    <a:schemeClr val="bg1"/>
                  </a:solidFill>
                  <a:latin typeface="DIN Alternate" panose="020B0500000000000000" pitchFamily="34" charset="0"/>
                  <a:ea typeface="Hiragino Kaku Gothic ProN W3" panose="020B0300000000000000" pitchFamily="34" charset="-128"/>
                </a:rPr>
                <a:t>に開放）</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D5764CF-9690-F70A-BA5D-0960DBDD5F1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5" name="正方形/長方形 4">
            <a:extLst>
              <a:ext uri="{FF2B5EF4-FFF2-40B4-BE49-F238E27FC236}">
                <a16:creationId xmlns:a16="http://schemas.microsoft.com/office/drawing/2014/main" id="{92F2489B-2ADF-1574-3C00-A12D99B19824}"/>
              </a:ext>
            </a:extLst>
          </p:cNvPr>
          <p:cNvSpPr/>
          <p:nvPr/>
        </p:nvSpPr>
        <p:spPr>
          <a:xfrm>
            <a:off x="6047006" y="1943242"/>
            <a:ext cx="1969609" cy="4078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8" name="正方形/長方形 7">
            <a:extLst>
              <a:ext uri="{FF2B5EF4-FFF2-40B4-BE49-F238E27FC236}">
                <a16:creationId xmlns:a16="http://schemas.microsoft.com/office/drawing/2014/main" id="{EBAB33E2-A579-2CE8-3096-58B961A3C146}"/>
              </a:ext>
            </a:extLst>
          </p:cNvPr>
          <p:cNvSpPr/>
          <p:nvPr/>
        </p:nvSpPr>
        <p:spPr>
          <a:xfrm>
            <a:off x="8106082" y="1949668"/>
            <a:ext cx="1969609"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19" name="正方形/長方形 18">
            <a:extLst>
              <a:ext uri="{FF2B5EF4-FFF2-40B4-BE49-F238E27FC236}">
                <a16:creationId xmlns:a16="http://schemas.microsoft.com/office/drawing/2014/main" id="{1770E4E4-B7EB-EDBF-BCDA-D479FD9F9E09}"/>
              </a:ext>
            </a:extLst>
          </p:cNvPr>
          <p:cNvSpPr/>
          <p:nvPr/>
        </p:nvSpPr>
        <p:spPr>
          <a:xfrm>
            <a:off x="8137904" y="2312683"/>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仮押さえは必須ではございません</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
        <p:nvSpPr>
          <p:cNvPr id="22" name="正方形/長方形 21">
            <a:extLst>
              <a:ext uri="{FF2B5EF4-FFF2-40B4-BE49-F238E27FC236}">
                <a16:creationId xmlns:a16="http://schemas.microsoft.com/office/drawing/2014/main" id="{498C337D-3B55-9F2D-AF96-20ECA51A8704}"/>
              </a:ext>
            </a:extLst>
          </p:cNvPr>
          <p:cNvSpPr/>
          <p:nvPr/>
        </p:nvSpPr>
        <p:spPr>
          <a:xfrm>
            <a:off x="6080487" y="2314346"/>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入稿前の審査は必須となります</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050147-EA05-6BA4-0CF2-ACDACB40086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825586"/>
            <a:ext cx="3149361"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15</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619094-40A3-0457-69CF-0E9FE6713C5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1556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4AD82645-2167-138E-7711-FC0746A1E0FE}"/>
              </a:ext>
            </a:extLst>
          </p:cNvPr>
          <p:cNvPicPr>
            <a:picLocks/>
          </p:cNvPicPr>
          <p:nvPr/>
        </p:nvPicPr>
        <p:blipFill>
          <a:blip r:embed="rId2"/>
          <a:stretch>
            <a:fillRect/>
          </a:stretch>
        </p:blipFill>
        <p:spPr>
          <a:xfrm>
            <a:off x="427402" y="320919"/>
            <a:ext cx="6200068" cy="479259"/>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4" name="テキスト ボックス 13">
            <a:extLst>
              <a:ext uri="{FF2B5EF4-FFF2-40B4-BE49-F238E27FC236}">
                <a16:creationId xmlns:a16="http://schemas.microsoft.com/office/drawing/2014/main" id="{A2908425-67E8-C869-2044-EBABF532CB76}"/>
              </a:ext>
            </a:extLst>
          </p:cNvPr>
          <p:cNvSpPr txBox="1"/>
          <p:nvPr/>
        </p:nvSpPr>
        <p:spPr>
          <a:xfrm>
            <a:off x="427401" y="1032193"/>
            <a:ext cx="7121479" cy="463268"/>
          </a:xfrm>
          <a:prstGeom prst="rect">
            <a:avLst/>
          </a:prstGeom>
          <a:noFill/>
        </p:spPr>
        <p:txBody>
          <a:bodyPr wrap="square">
            <a:spAutoFit/>
          </a:bodyPr>
          <a:lstStyle/>
          <a:p>
            <a:pPr defTabSz="914400">
              <a:lnSpc>
                <a:spcPct val="150000"/>
              </a:lnSpc>
            </a:pPr>
            <a:r>
              <a:rPr kumimoji="1" lang="ja-JP" altLang="en-US" b="1" i="0" u="none" strike="noStrike" kern="1200" cap="none" spc="300" normalizeH="0" baseline="0" noProof="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rPr>
              <a:t>喫煙所に集うのは、単なる嗜好層ではない</a:t>
            </a:r>
            <a:r>
              <a:rPr kumimoji="1" lang="ja-JP" altLang="en-US" b="1" spc="300">
                <a:solidFill>
                  <a:schemeClr val="tx1">
                    <a:lumMod val="75000"/>
                    <a:lumOff val="25000"/>
                  </a:schemeClr>
                </a:solidFill>
                <a:latin typeface="Hiragino Sans W7" panose="020B0400000000000000" pitchFamily="34" charset="-128"/>
                <a:ea typeface="Hiragino Sans W7" panose="020B0400000000000000" pitchFamily="34" charset="-128"/>
              </a:rPr>
              <a:t>ー。</a:t>
            </a:r>
            <a:endParaRPr kumimoji="1" lang="en-US" altLang="ja-JP" b="1" i="0" u="none" strike="noStrike" kern="1200" cap="none" spc="300" normalizeH="0" baseline="0" noProof="0" dirty="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endParaRPr>
          </a:p>
        </p:txBody>
      </p: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62225"/>
            <a:ext cx="6334311" cy="54284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30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rPr>
              <a:t>都市型ビジネス層に、効率的にリーチする</a:t>
            </a:r>
            <a:endParaRPr kumimoji="1" lang="en-US" altLang="ja-JP" sz="2200" b="1" i="0" u="none" strike="noStrike" kern="1200" cap="none" spc="30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April to June 2025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1" name="図 10" descr="山の景色&#10;&#10;自動的に生成された説明">
            <a:extLst>
              <a:ext uri="{FF2B5EF4-FFF2-40B4-BE49-F238E27FC236}">
                <a16:creationId xmlns:a16="http://schemas.microsoft.com/office/drawing/2014/main" id="{C460CB04-7B89-71E7-1942-1F468D86FD15}"/>
              </a:ext>
            </a:extLst>
          </p:cNvPr>
          <p:cNvPicPr>
            <a:picLocks noChangeAspect="1"/>
          </p:cNvPicPr>
          <p:nvPr/>
        </p:nvPicPr>
        <p:blipFill>
          <a:blip r:embed="rId4" cstate="hqprint">
            <a:extLst>
              <a:ext uri="{28A0092B-C50C-407E-A947-70E740481C1C}">
                <a14:useLocalDpi xmlns:a14="http://schemas.microsoft.com/office/drawing/2010/main"/>
              </a:ext>
            </a:extLst>
          </a:blip>
          <a:srcRect l="10545" r="10677"/>
          <a:stretch/>
        </p:blipFill>
        <p:spPr>
          <a:xfrm>
            <a:off x="7736961" y="0"/>
            <a:ext cx="4450190" cy="6858000"/>
          </a:xfrm>
          <a:prstGeom prst="rect">
            <a:avLst/>
          </a:prstGeom>
        </p:spPr>
      </p:pic>
      <p:sp>
        <p:nvSpPr>
          <p:cNvPr id="55" name="テキスト ボックス 54">
            <a:extLst>
              <a:ext uri="{FF2B5EF4-FFF2-40B4-BE49-F238E27FC236}">
                <a16:creationId xmlns:a16="http://schemas.microsoft.com/office/drawing/2014/main" id="{9BB44DD4-666B-1B74-6972-3D30311AF9C2}"/>
              </a:ext>
            </a:extLst>
          </p:cNvPr>
          <p:cNvSpPr txBox="1"/>
          <p:nvPr/>
        </p:nvSpPr>
        <p:spPr>
          <a:xfrm>
            <a:off x="427400" y="5342872"/>
            <a:ext cx="7225693" cy="9199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喫煙者というフィルターが、</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都市型ビジネス層へ、“濃密な接点”をもたらします。</a:t>
            </a:r>
          </a:p>
        </p:txBody>
      </p:sp>
      <p:grpSp>
        <p:nvGrpSpPr>
          <p:cNvPr id="8196" name="グループ化 8195">
            <a:extLst>
              <a:ext uri="{FF2B5EF4-FFF2-40B4-BE49-F238E27FC236}">
                <a16:creationId xmlns:a16="http://schemas.microsoft.com/office/drawing/2014/main" id="{0A73CBE6-E1CE-24B8-A87D-8DFF61714251}"/>
              </a:ext>
            </a:extLst>
          </p:cNvPr>
          <p:cNvGrpSpPr/>
          <p:nvPr/>
        </p:nvGrpSpPr>
        <p:grpSpPr>
          <a:xfrm>
            <a:off x="609943" y="1493896"/>
            <a:ext cx="105532" cy="3854618"/>
            <a:chOff x="466930" y="914390"/>
            <a:chExt cx="48746" cy="4366859"/>
          </a:xfrm>
        </p:grpSpPr>
        <p:cxnSp>
          <p:nvCxnSpPr>
            <p:cNvPr id="53" name="直線コネクタ 52">
              <a:extLst>
                <a:ext uri="{FF2B5EF4-FFF2-40B4-BE49-F238E27FC236}">
                  <a16:creationId xmlns:a16="http://schemas.microsoft.com/office/drawing/2014/main" id="{0980C12D-F4AB-3307-1ED1-0D31E4DAC59C}"/>
                </a:ext>
              </a:extLst>
            </p:cNvPr>
            <p:cNvCxnSpPr>
              <a:cxnSpLocks/>
            </p:cNvCxnSpPr>
            <p:nvPr/>
          </p:nvCxnSpPr>
          <p:spPr>
            <a:xfrm>
              <a:off x="466930" y="914390"/>
              <a:ext cx="0" cy="4366859"/>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209FFDA-94D5-65A8-9CC3-69F457F340F4}"/>
                </a:ext>
              </a:extLst>
            </p:cNvPr>
            <p:cNvCxnSpPr>
              <a:cxnSpLocks/>
            </p:cNvCxnSpPr>
            <p:nvPr/>
          </p:nvCxnSpPr>
          <p:spPr>
            <a:xfrm flipH="1">
              <a:off x="468147" y="4935804"/>
              <a:ext cx="47529" cy="329588"/>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grpSp>
      <p:sp>
        <p:nvSpPr>
          <p:cNvPr id="41" name="ホームベース 40">
            <a:extLst>
              <a:ext uri="{FF2B5EF4-FFF2-40B4-BE49-F238E27FC236}">
                <a16:creationId xmlns:a16="http://schemas.microsoft.com/office/drawing/2014/main" id="{1A506220-912B-44D0-7AEF-A3E127DA3858}"/>
              </a:ext>
            </a:extLst>
          </p:cNvPr>
          <p:cNvSpPr/>
          <p:nvPr/>
        </p:nvSpPr>
        <p:spPr>
          <a:xfrm>
            <a:off x="853251" y="1826319"/>
            <a:ext cx="1540112"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消費力が高い</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2426567" y="1853945"/>
            <a:ext cx="5330550" cy="276999"/>
          </a:xfrm>
          <a:prstGeom prst="rect">
            <a:avLst/>
          </a:prstGeom>
          <a:noFill/>
        </p:spPr>
        <p:txBody>
          <a:bodyPr wrap="square">
            <a:spAutoFit/>
          </a:bodyPr>
          <a:lstStyle/>
          <a:p>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ヶ月の可処分所得</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10</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万円以上の割合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1AB065C5-5C94-1940-6066-050BCE66FC73}"/>
              </a:ext>
            </a:extLst>
          </p:cNvPr>
          <p:cNvSpPr txBox="1"/>
          <p:nvPr/>
        </p:nvSpPr>
        <p:spPr>
          <a:xfrm>
            <a:off x="5771074" y="1622404"/>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35.9</a:t>
            </a:r>
            <a:endParaRPr kumimoji="1" lang="ja-JP" altLang="en-US" sz="3200">
              <a:solidFill>
                <a:srgbClr val="FE5519"/>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DA18A945-57DD-A89B-1E7B-41DC125831F6}"/>
              </a:ext>
            </a:extLst>
          </p:cNvPr>
          <p:cNvCxnSpPr>
            <a:cxnSpLocks/>
          </p:cNvCxnSpPr>
          <p:nvPr/>
        </p:nvCxnSpPr>
        <p:spPr>
          <a:xfrm>
            <a:off x="5740594" y="2128890"/>
            <a:ext cx="1041922"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46" name="ホームベース 45">
            <a:extLst>
              <a:ext uri="{FF2B5EF4-FFF2-40B4-BE49-F238E27FC236}">
                <a16:creationId xmlns:a16="http://schemas.microsoft.com/office/drawing/2014/main" id="{A1BE3927-53AE-DDFC-2159-5C62AF3AFB97}"/>
              </a:ext>
            </a:extLst>
          </p:cNvPr>
          <p:cNvSpPr/>
          <p:nvPr/>
        </p:nvSpPr>
        <p:spPr>
          <a:xfrm>
            <a:off x="853251" y="2572941"/>
            <a:ext cx="1573317"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決裁者が多い</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2426568" y="2588661"/>
            <a:ext cx="5447429"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会社員</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91%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、役員・部長・課長など役職者割合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p>
        </p:txBody>
      </p:sp>
      <p:sp>
        <p:nvSpPr>
          <p:cNvPr id="49" name="テキスト ボックス 48">
            <a:extLst>
              <a:ext uri="{FF2B5EF4-FFF2-40B4-BE49-F238E27FC236}">
                <a16:creationId xmlns:a16="http://schemas.microsoft.com/office/drawing/2014/main" id="{978A1202-1DC7-4133-0944-26ADD1776260}"/>
              </a:ext>
            </a:extLst>
          </p:cNvPr>
          <p:cNvSpPr txBox="1"/>
          <p:nvPr/>
        </p:nvSpPr>
        <p:spPr>
          <a:xfrm>
            <a:off x="5763686" y="2346960"/>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42.2</a:t>
            </a:r>
            <a:endParaRPr kumimoji="1" lang="ja-JP" altLang="en-US" sz="3200">
              <a:solidFill>
                <a:srgbClr val="FE5519"/>
              </a:solidFill>
              <a:latin typeface="DIN Alternate" panose="020B0500000000000000" pitchFamily="34" charset="0"/>
            </a:endParaRPr>
          </a:p>
        </p:txBody>
      </p:sp>
      <p:cxnSp>
        <p:nvCxnSpPr>
          <p:cNvPr id="62" name="直線コネクタ 61">
            <a:extLst>
              <a:ext uri="{FF2B5EF4-FFF2-40B4-BE49-F238E27FC236}">
                <a16:creationId xmlns:a16="http://schemas.microsoft.com/office/drawing/2014/main" id="{E9C2F66D-A2B7-82F7-F676-E280B6CC77A2}"/>
              </a:ext>
            </a:extLst>
          </p:cNvPr>
          <p:cNvCxnSpPr>
            <a:cxnSpLocks/>
          </p:cNvCxnSpPr>
          <p:nvPr/>
        </p:nvCxnSpPr>
        <p:spPr>
          <a:xfrm>
            <a:off x="5766848" y="286566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0" name="ホームベース 19">
            <a:extLst>
              <a:ext uri="{FF2B5EF4-FFF2-40B4-BE49-F238E27FC236}">
                <a16:creationId xmlns:a16="http://schemas.microsoft.com/office/drawing/2014/main" id="{E39C8F56-C95D-90E2-A5AF-12D709BBFC06}"/>
              </a:ext>
            </a:extLst>
          </p:cNvPr>
          <p:cNvSpPr/>
          <p:nvPr/>
        </p:nvSpPr>
        <p:spPr>
          <a:xfrm>
            <a:off x="853250" y="4030435"/>
            <a:ext cx="1806991"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男性セルフケア意識層</a:t>
            </a: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2660241" y="4037773"/>
            <a:ext cx="5096876"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美容・身だしなみ等への意識が、非喫煙者の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26" name="テキスト ボックス 25">
            <a:extLst>
              <a:ext uri="{FF2B5EF4-FFF2-40B4-BE49-F238E27FC236}">
                <a16:creationId xmlns:a16="http://schemas.microsoft.com/office/drawing/2014/main" id="{F2F5DAE3-7EEF-A5D7-A11C-ED6FCF459A5A}"/>
              </a:ext>
            </a:extLst>
          </p:cNvPr>
          <p:cNvSpPr txBox="1"/>
          <p:nvPr/>
        </p:nvSpPr>
        <p:spPr>
          <a:xfrm>
            <a:off x="5759786" y="3796072"/>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1.6</a:t>
            </a:r>
            <a:endParaRPr kumimoji="1" lang="ja-JP" altLang="en-US" sz="3200">
              <a:solidFill>
                <a:srgbClr val="FE5519"/>
              </a:solidFill>
              <a:latin typeface="DIN Alternate" panose="020B0500000000000000" pitchFamily="34" charset="0"/>
            </a:endParaRPr>
          </a:p>
        </p:txBody>
      </p:sp>
      <p:cxnSp>
        <p:nvCxnSpPr>
          <p:cNvPr id="8192" name="直線コネクタ 8191">
            <a:extLst>
              <a:ext uri="{FF2B5EF4-FFF2-40B4-BE49-F238E27FC236}">
                <a16:creationId xmlns:a16="http://schemas.microsoft.com/office/drawing/2014/main" id="{4C525AAE-1017-9B53-2D2F-29308E5BBA96}"/>
              </a:ext>
            </a:extLst>
          </p:cNvPr>
          <p:cNvCxnSpPr>
            <a:cxnSpLocks/>
          </p:cNvCxnSpPr>
          <p:nvPr/>
        </p:nvCxnSpPr>
        <p:spPr>
          <a:xfrm>
            <a:off x="5744319" y="4314772"/>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9" name="ホームベース 28">
            <a:extLst>
              <a:ext uri="{FF2B5EF4-FFF2-40B4-BE49-F238E27FC236}">
                <a16:creationId xmlns:a16="http://schemas.microsoft.com/office/drawing/2014/main" id="{3F533197-34B5-3185-9D33-824272DEDF5B}"/>
              </a:ext>
            </a:extLst>
          </p:cNvPr>
          <p:cNvSpPr/>
          <p:nvPr/>
        </p:nvSpPr>
        <p:spPr>
          <a:xfrm>
            <a:off x="853251" y="4724733"/>
            <a:ext cx="1806994"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ヘルスケア関心層</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2647724" y="4752170"/>
            <a:ext cx="4934885"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健康食品やサプリの購買傾向が、非喫煙者の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32" name="テキスト ボックス 31">
            <a:extLst>
              <a:ext uri="{FF2B5EF4-FFF2-40B4-BE49-F238E27FC236}">
                <a16:creationId xmlns:a16="http://schemas.microsoft.com/office/drawing/2014/main" id="{3928D140-C50C-A244-4474-7E74E57BEF56}"/>
              </a:ext>
            </a:extLst>
          </p:cNvPr>
          <p:cNvSpPr txBox="1"/>
          <p:nvPr/>
        </p:nvSpPr>
        <p:spPr>
          <a:xfrm>
            <a:off x="5743199" y="4520629"/>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1.7</a:t>
            </a:r>
            <a:endParaRPr kumimoji="1" lang="ja-JP" altLang="en-US" sz="3200">
              <a:solidFill>
                <a:srgbClr val="FE5519"/>
              </a:solidFill>
              <a:latin typeface="DIN Alternate" panose="020B0500000000000000" pitchFamily="34" charset="0"/>
            </a:endParaRPr>
          </a:p>
        </p:txBody>
      </p:sp>
      <p:cxnSp>
        <p:nvCxnSpPr>
          <p:cNvPr id="8194" name="直線コネクタ 8193">
            <a:extLst>
              <a:ext uri="{FF2B5EF4-FFF2-40B4-BE49-F238E27FC236}">
                <a16:creationId xmlns:a16="http://schemas.microsoft.com/office/drawing/2014/main" id="{A818D2BF-7808-BF89-9A0E-B73BC403E353}"/>
              </a:ext>
            </a:extLst>
          </p:cNvPr>
          <p:cNvCxnSpPr>
            <a:cxnSpLocks/>
          </p:cNvCxnSpPr>
          <p:nvPr/>
        </p:nvCxnSpPr>
        <p:spPr>
          <a:xfrm>
            <a:off x="5744319" y="5029169"/>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34" name="ホームベース 33">
            <a:extLst>
              <a:ext uri="{FF2B5EF4-FFF2-40B4-BE49-F238E27FC236}">
                <a16:creationId xmlns:a16="http://schemas.microsoft.com/office/drawing/2014/main" id="{847D2157-6A30-A503-9010-8439873F2B5D}"/>
              </a:ext>
            </a:extLst>
          </p:cNvPr>
          <p:cNvSpPr/>
          <p:nvPr/>
        </p:nvSpPr>
        <p:spPr>
          <a:xfrm>
            <a:off x="853251" y="3272676"/>
            <a:ext cx="1435905"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トレンド敏感層</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2294021" y="3303057"/>
            <a:ext cx="6092518"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新商品・新サービスへの興味関心が、非喫煙者の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倍</a:t>
            </a:r>
          </a:p>
        </p:txBody>
      </p:sp>
      <p:sp>
        <p:nvSpPr>
          <p:cNvPr id="37" name="テキスト ボックス 36">
            <a:extLst>
              <a:ext uri="{FF2B5EF4-FFF2-40B4-BE49-F238E27FC236}">
                <a16:creationId xmlns:a16="http://schemas.microsoft.com/office/drawing/2014/main" id="{1E97BCB1-9635-E81E-BA1E-0F182B34F9A2}"/>
              </a:ext>
            </a:extLst>
          </p:cNvPr>
          <p:cNvSpPr txBox="1"/>
          <p:nvPr/>
        </p:nvSpPr>
        <p:spPr>
          <a:xfrm>
            <a:off x="5755256" y="3071516"/>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1.8</a:t>
            </a:r>
            <a:endParaRPr kumimoji="1" lang="ja-JP" altLang="en-US" sz="3200">
              <a:solidFill>
                <a:srgbClr val="FE5519"/>
              </a:solidFill>
              <a:latin typeface="DIN Alternate" panose="020B0500000000000000" pitchFamily="34" charset="0"/>
            </a:endParaRPr>
          </a:p>
        </p:txBody>
      </p:sp>
      <p:cxnSp>
        <p:nvCxnSpPr>
          <p:cNvPr id="8195" name="直線コネクタ 8194">
            <a:extLst>
              <a:ext uri="{FF2B5EF4-FFF2-40B4-BE49-F238E27FC236}">
                <a16:creationId xmlns:a16="http://schemas.microsoft.com/office/drawing/2014/main" id="{343D4CD0-1EA2-AC23-A92E-19B34044DDD5}"/>
              </a:ext>
            </a:extLst>
          </p:cNvPr>
          <p:cNvCxnSpPr>
            <a:cxnSpLocks/>
          </p:cNvCxnSpPr>
          <p:nvPr/>
        </p:nvCxnSpPr>
        <p:spPr>
          <a:xfrm>
            <a:off x="5744319" y="357760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8197" name="正方形/長方形 8196">
            <a:extLst>
              <a:ext uri="{FF2B5EF4-FFF2-40B4-BE49-F238E27FC236}">
                <a16:creationId xmlns:a16="http://schemas.microsoft.com/office/drawing/2014/main" id="{DB151F9D-315D-1C47-934B-A0EDA9C18E83}"/>
              </a:ext>
            </a:extLst>
          </p:cNvPr>
          <p:cNvSpPr/>
          <p:nvPr/>
        </p:nvSpPr>
        <p:spPr>
          <a:xfrm>
            <a:off x="4537591" y="5073777"/>
            <a:ext cx="2089878" cy="29092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a:t>
            </a:r>
            <a:r>
              <a:rPr lang="ja-JP" altLang="en-US" sz="1100">
                <a:ln w="31750">
                  <a:noFill/>
                </a:ln>
                <a:solidFill>
                  <a:srgbClr val="FE5519"/>
                </a:solidFill>
                <a:latin typeface="Hiragino Sans W3" panose="020B0400000000000000" pitchFamily="34" charset="-128"/>
                <a:ea typeface="Hiragino Sans W3" panose="020B0400000000000000" pitchFamily="34" charset="-128"/>
              </a:rPr>
              <a:t>詳細データは</a:t>
            </a: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P.18-</a:t>
            </a:r>
            <a:endParaRPr lang="ja-JP" altLang="en-US" sz="1100">
              <a:ln w="31750">
                <a:noFill/>
              </a:ln>
              <a:solidFill>
                <a:srgbClr val="FE5519"/>
              </a:solidFill>
              <a:latin typeface="Hiragino Sans W3" panose="020B0400000000000000" pitchFamily="34" charset="-128"/>
              <a:ea typeface="Hiragino Sans W3" panose="020B0400000000000000" pitchFamily="34" charset="-128"/>
            </a:endParaRPr>
          </a:p>
        </p:txBody>
      </p:sp>
      <p:sp>
        <p:nvSpPr>
          <p:cNvPr id="8199" name="正方形/長方形 8198">
            <a:extLst>
              <a:ext uri="{FF2B5EF4-FFF2-40B4-BE49-F238E27FC236}">
                <a16:creationId xmlns:a16="http://schemas.microsoft.com/office/drawing/2014/main" id="{9459C41B-4511-E79E-ECD5-E38D52DFF001}"/>
              </a:ext>
            </a:extLst>
          </p:cNvPr>
          <p:cNvSpPr/>
          <p:nvPr/>
        </p:nvSpPr>
        <p:spPr>
          <a:xfrm>
            <a:off x="523622" y="6650144"/>
            <a:ext cx="5999098" cy="184666"/>
          </a:xfrm>
          <a:prstGeom prst="rect">
            <a:avLst/>
          </a:prstGeom>
        </p:spPr>
        <p:txBody>
          <a:bodyPr wrap="square">
            <a:spAutoFit/>
          </a:bodyPr>
          <a:lstStyle/>
          <a:p>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(2024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年</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月</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endPar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EF9EBBD1-0233-7AB4-9DB6-C343F916037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1F19E803-83A0-7394-F48F-84D848DE90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07041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EEE5C50-5FF9-CF0B-4C78-346BB7B50FC7}"/>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 name="図 3" descr="テキスト&#10;&#10;自動的に生成された説明">
            <a:extLst>
              <a:ext uri="{FF2B5EF4-FFF2-40B4-BE49-F238E27FC236}">
                <a16:creationId xmlns:a16="http://schemas.microsoft.com/office/drawing/2014/main" id="{99102626-0C84-BB4E-A5D5-9A0F8DD903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F5A52EC7-A1B9-FAD8-4598-F6B10B73EF3D}"/>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7D920B2A-8946-AF03-BFBB-D31B074646E0}"/>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E2C6EDA9-2478-80A0-00B2-260A92B377B0}"/>
              </a:ext>
            </a:extLst>
          </p:cNvPr>
          <p:cNvGraphicFramePr>
            <a:graphicFrameLocks noGrp="1"/>
          </p:cNvGraphicFramePr>
          <p:nvPr>
            <p:extLst>
              <p:ext uri="{D42A27DB-BD31-4B8C-83A1-F6EECF244321}">
                <p14:modId xmlns:p14="http://schemas.microsoft.com/office/powerpoint/2010/main" val="694650180"/>
              </p:ext>
            </p:extLst>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23</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C3D7733F-9A60-A405-5198-69A2739C56B8}"/>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BCE60A43-3042-249C-80AC-C3FC4441C5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72404C03-044C-A04D-6149-8A9771FA147E}"/>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357942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ED6C099-2B82-CB54-6457-2294A13E6F4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51787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EE1F4D-1D13-0008-7E91-A3B6DE6E2D29}"/>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2DEF3C9-778D-C8E7-8466-BB982B5416F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90617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5FA72B-2929-E1BF-E76D-EA260DAF5F96}"/>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5D51CA8-CDA0-EBB6-B770-E577F9A687A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896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F8D25-796C-9214-2D3F-1F312B946CCE}"/>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9CD3FCB-D059-1EA3-DD66-F901045950C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65340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39335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18B5076B-91F2-859A-C66C-AD40D4D7FAD6}"/>
              </a:ext>
            </a:extLst>
          </p:cNvPr>
          <p:cNvPicPr>
            <a:picLocks noChangeAspect="1"/>
          </p:cNvPicPr>
          <p:nvPr/>
        </p:nvPicPr>
        <p:blipFill rotWithShape="1">
          <a:blip r:embed="rId2"/>
          <a:srcRect b="33602"/>
          <a:stretch/>
        </p:blipFill>
        <p:spPr>
          <a:xfrm>
            <a:off x="6226549" y="2563570"/>
            <a:ext cx="1105652" cy="477626"/>
          </a:xfrm>
          <a:prstGeom prst="rect">
            <a:avLst/>
          </a:prstGeom>
        </p:spPr>
      </p:pic>
      <p:pic>
        <p:nvPicPr>
          <p:cNvPr id="4" name="図 3" descr="ロゴ&#10;&#10;自動的に生成された説明">
            <a:extLst>
              <a:ext uri="{FF2B5EF4-FFF2-40B4-BE49-F238E27FC236}">
                <a16:creationId xmlns:a16="http://schemas.microsoft.com/office/drawing/2014/main" id="{3D8D51A2-750E-4EB3-CE4B-D05D2F8415A3}"/>
              </a:ext>
            </a:extLst>
          </p:cNvPr>
          <p:cNvPicPr>
            <a:picLocks noChangeAspect="1"/>
          </p:cNvPicPr>
          <p:nvPr/>
        </p:nvPicPr>
        <p:blipFill>
          <a:blip r:embed="rId3"/>
          <a:stretch>
            <a:fillRect/>
          </a:stretch>
        </p:blipFill>
        <p:spPr>
          <a:xfrm>
            <a:off x="10147636" y="4928350"/>
            <a:ext cx="1044440" cy="696293"/>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802291DB-B5BE-217D-79D3-A47C936C003C}"/>
              </a:ext>
            </a:extLst>
          </p:cNvPr>
          <p:cNvPicPr>
            <a:picLocks noChangeAspect="1"/>
          </p:cNvPicPr>
          <p:nvPr/>
        </p:nvPicPr>
        <p:blipFill>
          <a:blip r:embed="rId4"/>
          <a:stretch>
            <a:fillRect/>
          </a:stretch>
        </p:blipFill>
        <p:spPr>
          <a:xfrm>
            <a:off x="8160755" y="2647483"/>
            <a:ext cx="1075323" cy="301090"/>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ACHIEVE</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MENT</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4955059" cy="1595309"/>
          </a:xfrm>
          <a:prstGeom prst="rect">
            <a:avLst/>
          </a:prstGeom>
          <a:noFill/>
          <a:effectLst/>
        </p:spPr>
        <p:txBody>
          <a:bodyPr wrap="square" rtlCol="0">
            <a:spAutoFit/>
          </a:bodyPr>
          <a:lstStyle/>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ビジネスターゲットから</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2400" b="1" spc="300" dirty="0">
              <a:solidFill>
                <a:schemeClr val="bg1"/>
              </a:solidFill>
              <a:latin typeface="Hiragino Sans W7" panose="020B0400000000000000" pitchFamily="34" charset="-128"/>
              <a:ea typeface="Hiragino Sans W7" panose="020B0400000000000000" pitchFamily="34" charset="-128"/>
            </a:endParaRP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一般消費者向け商材まで</a:t>
            </a:r>
            <a:r>
              <a:rPr lang="en-US" altLang="ja-JP" sz="3200" b="1" spc="300" dirty="0">
                <a:solidFill>
                  <a:schemeClr val="bg1"/>
                </a:solidFill>
                <a:latin typeface="Hiragino Sans W7" panose="020B0400000000000000" pitchFamily="34" charset="-128"/>
                <a:ea typeface="Hiragino Sans W7" panose="020B0400000000000000" pitchFamily="34" charset="-128"/>
              </a:rPr>
              <a:t> </a:t>
            </a: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様々な業界の企業様が出稿</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3600" b="1" spc="300" dirty="0">
              <a:solidFill>
                <a:schemeClr val="bg1"/>
              </a:solidFill>
              <a:latin typeface="Hiragino Sans W7" panose="020B0400000000000000" pitchFamily="34" charset="-128"/>
              <a:ea typeface="Hiragino Sans W7" panose="020B0400000000000000" pitchFamily="34" charset="-128"/>
            </a:endParaRPr>
          </a:p>
        </p:txBody>
      </p:sp>
      <p:pic>
        <p:nvPicPr>
          <p:cNvPr id="39" name="図 38">
            <a:extLst>
              <a:ext uri="{FF2B5EF4-FFF2-40B4-BE49-F238E27FC236}">
                <a16:creationId xmlns:a16="http://schemas.microsoft.com/office/drawing/2014/main" id="{EADD99A8-503E-6E4E-9971-DA6A94B745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6843" y="5745751"/>
            <a:ext cx="1090488" cy="454121"/>
          </a:xfrm>
          <a:prstGeom prst="rect">
            <a:avLst/>
          </a:prstGeom>
        </p:spPr>
      </p:pic>
      <p:pic>
        <p:nvPicPr>
          <p:cNvPr id="45" name="図 44">
            <a:extLst>
              <a:ext uri="{FF2B5EF4-FFF2-40B4-BE49-F238E27FC236}">
                <a16:creationId xmlns:a16="http://schemas.microsoft.com/office/drawing/2014/main" id="{70CF9FFD-6793-6946-80F4-FDEB650AB5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13" y="4300048"/>
            <a:ext cx="1778574" cy="376030"/>
          </a:xfrm>
          <a:prstGeom prst="rect">
            <a:avLst/>
          </a:prstGeom>
        </p:spPr>
      </p:pic>
      <p:pic>
        <p:nvPicPr>
          <p:cNvPr id="1026" name="Picture 2" descr="PIVOT株式会社">
            <a:extLst>
              <a:ext uri="{FF2B5EF4-FFF2-40B4-BE49-F238E27FC236}">
                <a16:creationId xmlns:a16="http://schemas.microsoft.com/office/drawing/2014/main" id="{982131C9-19CB-FF9F-2686-24D75D09F8D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715D4D-0D08-A9E9-1C90-C175853DFCC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346891" y="3521570"/>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52D6C7C6-F987-62BD-2F12-FCAC50BEDD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16C2C48E-F687-EA42-5BAF-1319F5DA8C8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87318C39-BCB9-D97C-28A1-A1C8B70DA634}"/>
              </a:ext>
            </a:extLst>
          </p:cNvPr>
          <p:cNvPicPr>
            <a:picLocks noChangeAspect="1"/>
          </p:cNvPicPr>
          <p:nvPr/>
        </p:nvPicPr>
        <p:blipFill>
          <a:blip r:embed="rId12"/>
          <a:stretch>
            <a:fillRect/>
          </a:stretch>
        </p:blipFill>
        <p:spPr>
          <a:xfrm>
            <a:off x="606671" y="4660362"/>
            <a:ext cx="1143863" cy="1143235"/>
          </a:xfrm>
          <a:prstGeom prst="rect">
            <a:avLst/>
          </a:prstGeom>
        </p:spPr>
      </p:pic>
      <p:pic>
        <p:nvPicPr>
          <p:cNvPr id="1034" name="図 1033" descr="ロゴ&#10;&#10;自動的に生成された説明">
            <a:extLst>
              <a:ext uri="{FF2B5EF4-FFF2-40B4-BE49-F238E27FC236}">
                <a16:creationId xmlns:a16="http://schemas.microsoft.com/office/drawing/2014/main" id="{42C96205-7A89-BC71-3921-6A3ED903B67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6578" y="4052872"/>
            <a:ext cx="1704049" cy="765922"/>
          </a:xfrm>
          <a:prstGeom prst="rect">
            <a:avLst/>
          </a:prstGeom>
        </p:spPr>
      </p:pic>
      <p:pic>
        <p:nvPicPr>
          <p:cNvPr id="1035" name="図 1034">
            <a:extLst>
              <a:ext uri="{FF2B5EF4-FFF2-40B4-BE49-F238E27FC236}">
                <a16:creationId xmlns:a16="http://schemas.microsoft.com/office/drawing/2014/main" id="{B176FABD-7FB4-0A78-78EB-91A5CD65F8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7474" y="5841569"/>
            <a:ext cx="1223800" cy="307154"/>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DFC258C8-1077-1217-734B-B71A3C35FC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3EB052AE-84D9-B7B7-3F0E-47ADDC6A5E4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descr="テキスト&#10;&#10;自動的に生成された説明">
            <a:extLst>
              <a:ext uri="{FF2B5EF4-FFF2-40B4-BE49-F238E27FC236}">
                <a16:creationId xmlns:a16="http://schemas.microsoft.com/office/drawing/2014/main" id="{9A64C996-6633-BC52-0490-E68AFCBCB78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315349" y="5073411"/>
            <a:ext cx="1469895" cy="317137"/>
          </a:xfrm>
          <a:prstGeom prst="rect">
            <a:avLst/>
          </a:prstGeom>
        </p:spPr>
      </p:pic>
      <p:pic>
        <p:nvPicPr>
          <p:cNvPr id="6" name="図 5" descr="ロゴ&#10;&#10;自動的に生成された説明">
            <a:extLst>
              <a:ext uri="{FF2B5EF4-FFF2-40B4-BE49-F238E27FC236}">
                <a16:creationId xmlns:a16="http://schemas.microsoft.com/office/drawing/2014/main" id="{2F62D0F0-C6EF-CAD3-E5E6-AA12E8FEB434}"/>
              </a:ext>
            </a:extLst>
          </p:cNvPr>
          <p:cNvPicPr>
            <a:picLocks noChangeAspect="1"/>
          </p:cNvPicPr>
          <p:nvPr/>
        </p:nvPicPr>
        <p:blipFill rotWithShape="1">
          <a:blip r:embed="rId18"/>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74F5F7BC-0E2E-B5B2-4D80-22077DCB58BB}"/>
              </a:ext>
            </a:extLst>
          </p:cNvPr>
          <p:cNvPicPr>
            <a:picLocks noChangeAspect="1"/>
          </p:cNvPicPr>
          <p:nvPr/>
        </p:nvPicPr>
        <p:blipFill>
          <a:blip r:embed="rId19"/>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6B791B68-3131-4B6B-C22A-CC0D85459E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3B8F5140-AC50-5711-D4A6-90C1F90EBC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BA6C64C4-2E70-AB0D-AACE-5F41807B8B9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3720227F-83A7-1C26-9CCC-022BADE2C6D3}"/>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4546A93F-0D78-8152-610E-F2813849BB03}"/>
              </a:ext>
            </a:extLst>
          </p:cNvPr>
          <p:cNvPicPr>
            <a:picLocks noChangeAspect="1"/>
          </p:cNvPicPr>
          <p:nvPr/>
        </p:nvPicPr>
        <p:blipFill>
          <a:blip r:embed="rId24"/>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60293210-0634-8AE7-FE76-DA5E163ACD12}"/>
              </a:ext>
            </a:extLst>
          </p:cNvPr>
          <p:cNvPicPr>
            <a:picLocks noChangeAspect="1"/>
          </p:cNvPicPr>
          <p:nvPr/>
        </p:nvPicPr>
        <p:blipFill>
          <a:blip r:embed="rId25"/>
          <a:stretch>
            <a:fillRect/>
          </a:stretch>
        </p:blipFill>
        <p:spPr>
          <a:xfrm>
            <a:off x="9608401" y="2561072"/>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9A900BAA-1767-9F2E-A1AC-AA496BDC9667}"/>
              </a:ext>
            </a:extLst>
          </p:cNvPr>
          <p:cNvPicPr>
            <a:picLocks noChangeAspect="1"/>
          </p:cNvPicPr>
          <p:nvPr/>
        </p:nvPicPr>
        <p:blipFill>
          <a:blip r:embed="rId26"/>
          <a:stretch>
            <a:fillRect/>
          </a:stretch>
        </p:blipFill>
        <p:spPr>
          <a:xfrm>
            <a:off x="6071050" y="3516837"/>
            <a:ext cx="1397934" cy="372649"/>
          </a:xfrm>
          <a:prstGeom prst="rect">
            <a:avLst/>
          </a:prstGeom>
        </p:spPr>
      </p:pic>
      <p:sp>
        <p:nvSpPr>
          <p:cNvPr id="3" name="スライド番号プレースホルダ 3">
            <a:extLst>
              <a:ext uri="{FF2B5EF4-FFF2-40B4-BE49-F238E27FC236}">
                <a16:creationId xmlns:a16="http://schemas.microsoft.com/office/drawing/2014/main" id="{F7AE3F5B-D322-122B-41A0-D3732B5129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D88943C8-92CA-478D-A6BE-8D1100848C9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0042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4" name="テキスト ボックス 3">
            <a:extLst>
              <a:ext uri="{FF2B5EF4-FFF2-40B4-BE49-F238E27FC236}">
                <a16:creationId xmlns:a16="http://schemas.microsoft.com/office/drawing/2014/main" id="{F54FE3DB-F3BA-48A5-8E80-B5243F3F330A}"/>
              </a:ext>
            </a:extLst>
          </p:cNvPr>
          <p:cNvSpPr txBox="1"/>
          <p:nvPr/>
        </p:nvSpPr>
        <p:spPr>
          <a:xfrm>
            <a:off x="5133308" y="3543627"/>
            <a:ext cx="6626443" cy="58695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 “滞在型メディア”とは</a:t>
            </a:r>
          </a:p>
        </p:txBody>
      </p:sp>
      <p:sp>
        <p:nvSpPr>
          <p:cNvPr id="6" name="スライド番号プレースホルダ 3">
            <a:extLst>
              <a:ext uri="{FF2B5EF4-FFF2-40B4-BE49-F238E27FC236}">
                <a16:creationId xmlns:a16="http://schemas.microsoft.com/office/drawing/2014/main" id="{65D36801-C8AC-3F95-00E7-E9EAC982AC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BDAC1E26-62E6-8D80-718C-9D17EBFFFDB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9614C14-E828-E2E4-9FA7-DCE8D3C476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96181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432249" y="1206517"/>
            <a:ext cx="685120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25023" y="653626"/>
            <a:ext cx="722938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通り過ぎる“一瞬”ではなく、</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滞在する“数分”だからこそ生まれる深い接触</a:t>
            </a:r>
          </a:p>
        </p:txBody>
      </p:sp>
      <p:sp>
        <p:nvSpPr>
          <p:cNvPr id="13" name="スライド番号プレースホルダ 3">
            <a:extLst>
              <a:ext uri="{FF2B5EF4-FFF2-40B4-BE49-F238E27FC236}">
                <a16:creationId xmlns:a16="http://schemas.microsoft.com/office/drawing/2014/main" id="{3340479E-D141-3627-4BD9-8BBECC52D5E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075A2225-67CB-26A5-65AF-DEF1ADCEF2C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10" name="正方形/長方形 9">
            <a:extLst>
              <a:ext uri="{FF2B5EF4-FFF2-40B4-BE49-F238E27FC236}">
                <a16:creationId xmlns:a16="http://schemas.microsoft.com/office/drawing/2014/main" id="{2FFE3A68-9C31-FBE6-BB10-CE31B3289DAA}"/>
              </a:ext>
            </a:extLst>
          </p:cNvPr>
          <p:cNvSpPr/>
          <p:nvPr/>
        </p:nvSpPr>
        <p:spPr>
          <a:xfrm>
            <a:off x="0" y="3509"/>
            <a:ext cx="7795866" cy="1310615"/>
          </a:xfrm>
          <a:prstGeom prst="rect">
            <a:avLst/>
          </a:prstGeom>
        </p:spPr>
        <p:txBody>
          <a:bodyPr wrap="square">
            <a:spAutoFit/>
          </a:bodyPr>
          <a:lstStyle/>
          <a:p>
            <a:pPr>
              <a:lnSpc>
                <a:spcPts val="9500"/>
              </a:lnSpc>
            </a:pPr>
            <a:r>
              <a:rPr lang="en-US" altLang="ja-JP" sz="8000" b="1" spc="200" dirty="0">
                <a:ln w="31750">
                  <a:solidFill>
                    <a:schemeClr val="bg1">
                      <a:lumMod val="65000"/>
                      <a:alpha val="20000"/>
                    </a:schemeClr>
                  </a:solidFill>
                </a:ln>
                <a:noFill/>
                <a:latin typeface="DIN Alternate" panose="020B0500000000000000" pitchFamily="34" charset="0"/>
                <a:ea typeface="Hiragino Sans W6" panose="020B0400000000000000" pitchFamily="34" charset="-128"/>
              </a:rPr>
              <a:t>SPACE VALUE</a:t>
            </a:r>
          </a:p>
        </p:txBody>
      </p:sp>
      <p:grpSp>
        <p:nvGrpSpPr>
          <p:cNvPr id="15" name="グループ化 14">
            <a:extLst>
              <a:ext uri="{FF2B5EF4-FFF2-40B4-BE49-F238E27FC236}">
                <a16:creationId xmlns:a16="http://schemas.microsoft.com/office/drawing/2014/main" id="{1DE5F4F7-8C1D-BA7C-74D9-87DCB32098BF}"/>
              </a:ext>
            </a:extLst>
          </p:cNvPr>
          <p:cNvGrpSpPr>
            <a:grpSpLocks noChangeAspect="1"/>
          </p:cNvGrpSpPr>
          <p:nvPr/>
        </p:nvGrpSpPr>
        <p:grpSpPr>
          <a:xfrm>
            <a:off x="432249" y="1848946"/>
            <a:ext cx="6023224" cy="3088148"/>
            <a:chOff x="438536" y="2443300"/>
            <a:chExt cx="6023224" cy="3088148"/>
          </a:xfrm>
        </p:grpSpPr>
        <p:grpSp>
          <p:nvGrpSpPr>
            <p:cNvPr id="16" name="グループ化 15">
              <a:extLst>
                <a:ext uri="{FF2B5EF4-FFF2-40B4-BE49-F238E27FC236}">
                  <a16:creationId xmlns:a16="http://schemas.microsoft.com/office/drawing/2014/main" id="{4EB81144-F892-3D2C-420F-988E48E835A3}"/>
                </a:ext>
              </a:extLst>
            </p:cNvPr>
            <p:cNvGrpSpPr>
              <a:grpSpLocks noChangeAspect="1"/>
            </p:cNvGrpSpPr>
            <p:nvPr/>
          </p:nvGrpSpPr>
          <p:grpSpPr>
            <a:xfrm>
              <a:off x="1003895" y="3645562"/>
              <a:ext cx="2074286" cy="1706455"/>
              <a:chOff x="664810" y="3597706"/>
              <a:chExt cx="2509886" cy="2064812"/>
            </a:xfrm>
          </p:grpSpPr>
          <p:pic>
            <p:nvPicPr>
              <p:cNvPr id="35" name="図 34" descr="グラフ, 円グラフ&#10;&#10;自動的に生成された説明">
                <a:extLst>
                  <a:ext uri="{FF2B5EF4-FFF2-40B4-BE49-F238E27FC236}">
                    <a16:creationId xmlns:a16="http://schemas.microsoft.com/office/drawing/2014/main" id="{9A857EA5-4695-9C05-C8D9-AC3AE4C3E3BC}"/>
                  </a:ext>
                </a:extLst>
              </p:cNvPr>
              <p:cNvPicPr>
                <a:picLocks noChangeAspect="1"/>
              </p:cNvPicPr>
              <p:nvPr/>
            </p:nvPicPr>
            <p:blipFill>
              <a:blip r:embed="rId4" cstate="screen">
                <a:extLst>
                  <a:ext uri="{28A0092B-C50C-407E-A947-70E740481C1C}">
                    <a14:useLocalDpi xmlns:a14="http://schemas.microsoft.com/office/drawing/2010/main"/>
                  </a:ext>
                </a:extLst>
              </a:blip>
              <a:srcRect t="15670" b="16725"/>
              <a:stretch/>
            </p:blipFill>
            <p:spPr>
              <a:xfrm>
                <a:off x="664810" y="3597706"/>
                <a:ext cx="2509886" cy="2038846"/>
              </a:xfrm>
              <a:prstGeom prst="rect">
                <a:avLst/>
              </a:prstGeom>
              <a:noFill/>
            </p:spPr>
          </p:pic>
          <p:sp>
            <p:nvSpPr>
              <p:cNvPr id="36" name="テキスト ボックス 35">
                <a:extLst>
                  <a:ext uri="{FF2B5EF4-FFF2-40B4-BE49-F238E27FC236}">
                    <a16:creationId xmlns:a16="http://schemas.microsoft.com/office/drawing/2014/main" id="{202AADC2-FF41-EDF6-2160-153BC4B66A4F}"/>
                  </a:ext>
                </a:extLst>
              </p:cNvPr>
              <p:cNvSpPr txBox="1"/>
              <p:nvPr/>
            </p:nvSpPr>
            <p:spPr>
              <a:xfrm>
                <a:off x="937448" y="5349277"/>
                <a:ext cx="733570" cy="30754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1〜3</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8E0E19C7-4281-AFFA-49F4-9FC4BE041792}"/>
                  </a:ext>
                </a:extLst>
              </p:cNvPr>
              <p:cNvSpPr txBox="1"/>
              <p:nvPr/>
            </p:nvSpPr>
            <p:spPr>
              <a:xfrm>
                <a:off x="1674970" y="5354970"/>
                <a:ext cx="634649"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4〜7</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9" name="テキスト ボックス 48">
                <a:extLst>
                  <a:ext uri="{FF2B5EF4-FFF2-40B4-BE49-F238E27FC236}">
                    <a16:creationId xmlns:a16="http://schemas.microsoft.com/office/drawing/2014/main" id="{05B556B8-3758-D3D6-2DC3-EA4F5CF53C0A}"/>
                  </a:ext>
                </a:extLst>
              </p:cNvPr>
              <p:cNvSpPr txBox="1"/>
              <p:nvPr/>
            </p:nvSpPr>
            <p:spPr>
              <a:xfrm>
                <a:off x="2347216" y="5350651"/>
                <a:ext cx="677320"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8</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grpSp>
        <p:grpSp>
          <p:nvGrpSpPr>
            <p:cNvPr id="18" name="グループ化 17">
              <a:extLst>
                <a:ext uri="{FF2B5EF4-FFF2-40B4-BE49-F238E27FC236}">
                  <a16:creationId xmlns:a16="http://schemas.microsoft.com/office/drawing/2014/main" id="{CBD5B546-2810-60D7-62B9-6945502C713D}"/>
                </a:ext>
              </a:extLst>
            </p:cNvPr>
            <p:cNvGrpSpPr>
              <a:grpSpLocks noChangeAspect="1"/>
            </p:cNvGrpSpPr>
            <p:nvPr/>
          </p:nvGrpSpPr>
          <p:grpSpPr>
            <a:xfrm>
              <a:off x="3650198" y="3580379"/>
              <a:ext cx="2074281" cy="1770222"/>
              <a:chOff x="3475010" y="3518832"/>
              <a:chExt cx="2509883" cy="2141969"/>
            </a:xfrm>
          </p:grpSpPr>
          <p:pic>
            <p:nvPicPr>
              <p:cNvPr id="28" name="図 27" descr="グラフ, 円グラフ&#10;&#10;自動的に生成された説明">
                <a:extLst>
                  <a:ext uri="{FF2B5EF4-FFF2-40B4-BE49-F238E27FC236}">
                    <a16:creationId xmlns:a16="http://schemas.microsoft.com/office/drawing/2014/main" id="{161A2338-245F-BC0E-6239-E0522733991C}"/>
                  </a:ext>
                </a:extLst>
              </p:cNvPr>
              <p:cNvPicPr>
                <a:picLocks noChangeAspect="1"/>
              </p:cNvPicPr>
              <p:nvPr/>
            </p:nvPicPr>
            <p:blipFill>
              <a:blip r:embed="rId5" cstate="screen">
                <a:extLst>
                  <a:ext uri="{28A0092B-C50C-407E-A947-70E740481C1C}">
                    <a14:useLocalDpi xmlns:a14="http://schemas.microsoft.com/office/drawing/2010/main"/>
                  </a:ext>
                </a:extLst>
              </a:blip>
              <a:srcRect t="13055" b="16053"/>
              <a:stretch/>
            </p:blipFill>
            <p:spPr>
              <a:xfrm>
                <a:off x="3475010" y="3518832"/>
                <a:ext cx="2509883" cy="2137993"/>
              </a:xfrm>
              <a:prstGeom prst="rect">
                <a:avLst/>
              </a:prstGeom>
              <a:noFill/>
            </p:spPr>
          </p:pic>
          <p:sp>
            <p:nvSpPr>
              <p:cNvPr id="29" name="テキスト ボックス 28">
                <a:extLst>
                  <a:ext uri="{FF2B5EF4-FFF2-40B4-BE49-F238E27FC236}">
                    <a16:creationId xmlns:a16="http://schemas.microsoft.com/office/drawing/2014/main" id="{5B4FE33C-FAE9-3879-094E-BEE3B064DD43}"/>
                  </a:ext>
                </a:extLst>
              </p:cNvPr>
              <p:cNvSpPr txBox="1"/>
              <p:nvPr/>
            </p:nvSpPr>
            <p:spPr>
              <a:xfrm>
                <a:off x="5148108" y="5353253"/>
                <a:ext cx="758786"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10</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0" name="テキスト ボックス 29">
                <a:extLst>
                  <a:ext uri="{FF2B5EF4-FFF2-40B4-BE49-F238E27FC236}">
                    <a16:creationId xmlns:a16="http://schemas.microsoft.com/office/drawing/2014/main" id="{F086C04B-5FF6-2D17-C7D6-FB69486581C8}"/>
                  </a:ext>
                </a:extLst>
              </p:cNvPr>
              <p:cNvSpPr txBox="1"/>
              <p:nvPr/>
            </p:nvSpPr>
            <p:spPr>
              <a:xfrm>
                <a:off x="4484325" y="5349273"/>
                <a:ext cx="63465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6〜9</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4743B370-C818-2CC2-07DC-C5FA294F5555}"/>
                  </a:ext>
                </a:extLst>
              </p:cNvPr>
              <p:cNvSpPr txBox="1"/>
              <p:nvPr/>
            </p:nvSpPr>
            <p:spPr>
              <a:xfrm>
                <a:off x="3755598" y="5349273"/>
                <a:ext cx="67732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5</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分以下</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59099385-8164-15DA-FAC7-EA08C38F4FA1}"/>
                  </a:ext>
                </a:extLst>
              </p:cNvPr>
              <p:cNvSpPr/>
              <p:nvPr/>
            </p:nvSpPr>
            <p:spPr>
              <a:xfrm>
                <a:off x="3669957" y="3518832"/>
                <a:ext cx="735550" cy="18952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3" name="正方形/長方形 32">
                <a:extLst>
                  <a:ext uri="{FF2B5EF4-FFF2-40B4-BE49-F238E27FC236}">
                    <a16:creationId xmlns:a16="http://schemas.microsoft.com/office/drawing/2014/main" id="{22D806B3-7B78-23A4-873D-4040B72E006A}"/>
                  </a:ext>
                </a:extLst>
              </p:cNvPr>
              <p:cNvSpPr/>
              <p:nvPr/>
            </p:nvSpPr>
            <p:spPr>
              <a:xfrm>
                <a:off x="3926896" y="3568287"/>
                <a:ext cx="735550" cy="6038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BE02033-6064-0BC8-8F1C-DAF559E306D5}"/>
                  </a:ext>
                </a:extLst>
              </p:cNvPr>
              <p:cNvSpPr txBox="1"/>
              <p:nvPr/>
            </p:nvSpPr>
            <p:spPr>
              <a:xfrm>
                <a:off x="4004583" y="3597705"/>
                <a:ext cx="1091220" cy="36958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FE5418"/>
                    </a:solidFill>
                    <a:effectLst/>
                    <a:uLnTx/>
                    <a:uFillTx/>
                    <a:latin typeface="DIN Alternate" panose="020B0500000000000000" pitchFamily="34" charset="0"/>
                    <a:ea typeface="Hiragino Sans W7" panose="020B0400000000000000" pitchFamily="34" charset="-128"/>
                  </a:rPr>
                  <a:t>10.4%</a:t>
                </a:r>
              </a:p>
            </p:txBody>
          </p:sp>
        </p:grpSp>
        <p:sp>
          <p:nvSpPr>
            <p:cNvPr id="19" name="ホームベース 18">
              <a:extLst>
                <a:ext uri="{FF2B5EF4-FFF2-40B4-BE49-F238E27FC236}">
                  <a16:creationId xmlns:a16="http://schemas.microsoft.com/office/drawing/2014/main" id="{AD29940D-BEA6-F03E-3CF9-00002ABD78E8}"/>
                </a:ext>
              </a:extLst>
            </p:cNvPr>
            <p:cNvSpPr/>
            <p:nvPr/>
          </p:nvSpPr>
          <p:spPr>
            <a:xfrm>
              <a:off x="1058549" y="3330083"/>
              <a:ext cx="2084883" cy="219815"/>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日の喫煙回数</a:t>
              </a:r>
            </a:p>
          </p:txBody>
        </p:sp>
        <p:sp>
          <p:nvSpPr>
            <p:cNvPr id="20" name="ホームベース 19">
              <a:extLst>
                <a:ext uri="{FF2B5EF4-FFF2-40B4-BE49-F238E27FC236}">
                  <a16:creationId xmlns:a16="http://schemas.microsoft.com/office/drawing/2014/main" id="{80471A23-F5DA-5A46-8256-AF6794CB1723}"/>
                </a:ext>
              </a:extLst>
            </p:cNvPr>
            <p:cNvSpPr/>
            <p:nvPr/>
          </p:nvSpPr>
          <p:spPr>
            <a:xfrm>
              <a:off x="3716552" y="3330084"/>
              <a:ext cx="2084883" cy="215112"/>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回の滞在時間</a:t>
              </a:r>
            </a:p>
          </p:txBody>
        </p:sp>
        <p:sp>
          <p:nvSpPr>
            <p:cNvPr id="23" name="正方形/長方形 22">
              <a:extLst>
                <a:ext uri="{FF2B5EF4-FFF2-40B4-BE49-F238E27FC236}">
                  <a16:creationId xmlns:a16="http://schemas.microsoft.com/office/drawing/2014/main" id="{81234072-BAB3-FB4F-1617-BB95A95D1630}"/>
                </a:ext>
              </a:extLst>
            </p:cNvPr>
            <p:cNvSpPr/>
            <p:nvPr/>
          </p:nvSpPr>
          <p:spPr>
            <a:xfrm>
              <a:off x="645575" y="2985977"/>
              <a:ext cx="5816185" cy="2545471"/>
            </a:xfrm>
            <a:prstGeom prst="rect">
              <a:avLst/>
            </a:prstGeom>
            <a:noFill/>
            <a:ln w="9525">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22B1B15-2C4B-8D0F-C55E-4096D2E1BB63}"/>
                </a:ext>
              </a:extLst>
            </p:cNvPr>
            <p:cNvSpPr txBox="1"/>
            <p:nvPr/>
          </p:nvSpPr>
          <p:spPr>
            <a:xfrm>
              <a:off x="438536" y="2443300"/>
              <a:ext cx="5816185" cy="741998"/>
            </a:xfrm>
            <a:prstGeom prst="rect">
              <a:avLst/>
            </a:prstGeom>
            <a:solidFill>
              <a:schemeClr val="bg1">
                <a:lumMod val="95000"/>
              </a:schemeClr>
            </a:solidFill>
          </p:spPr>
          <p:txBody>
            <a:bodyPr wrap="square" rtlCol="0">
              <a:spAutoFit/>
            </a:bodyPr>
            <a:lstStyle/>
            <a:p>
              <a:pPr marL="0" marR="0" lvl="0" indent="0" algn="l" defTabSz="1006543"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normalizeH="0" baseline="0" noProof="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出社あたり</a:t>
              </a:r>
              <a:r>
                <a:rPr kumimoji="1" lang="en-US" altLang="ja-JP" sz="1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 </a:t>
              </a:r>
              <a:r>
                <a:rPr kumimoji="1" lang="ja-JP" altLang="en-US" sz="12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平均</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5</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回</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 </a:t>
              </a:r>
              <a:r>
                <a:rPr kumimoji="1" lang="ja-JP" altLang="en-US" sz="16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滞在</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6</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b="1" spc="3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1</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日</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30</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分間</a:t>
              </a:r>
              <a:endPar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endParaRPr>
            </a:p>
          </p:txBody>
        </p:sp>
      </p:grpSp>
      <p:sp>
        <p:nvSpPr>
          <p:cNvPr id="50" name="テキスト ボックス 49">
            <a:extLst>
              <a:ext uri="{FF2B5EF4-FFF2-40B4-BE49-F238E27FC236}">
                <a16:creationId xmlns:a16="http://schemas.microsoft.com/office/drawing/2014/main" id="{09CEF233-6AF9-411B-7ED9-BCF3855EB937}"/>
              </a:ext>
            </a:extLst>
          </p:cNvPr>
          <p:cNvSpPr txBox="1"/>
          <p:nvPr/>
        </p:nvSpPr>
        <p:spPr>
          <a:xfrm>
            <a:off x="432249" y="5314467"/>
            <a:ext cx="7121479" cy="878767"/>
          </a:xfrm>
          <a:prstGeom prst="rect">
            <a:avLst/>
          </a:prstGeom>
          <a:noFill/>
        </p:spPr>
        <p:txBody>
          <a:bodyPr wrap="square">
            <a:spAutoFit/>
          </a:bodyPr>
          <a:lstStyle/>
          <a:p>
            <a:pPr defTabSz="914400">
              <a:lnSpc>
                <a:spcPct val="150000"/>
              </a:lnSpc>
            </a:pP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一息つく</a:t>
            </a: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、心理的にも時間的にも余裕がある</a:t>
            </a:r>
            <a:b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無防備な休憩時間を捉える</a:t>
            </a:r>
            <a:endPar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0985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C404A0A-AD69-9825-AB07-3D19E79CCC0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C54C9CE-94D4-D440-1DE6-E3D9050D2EEA}"/>
              </a:ext>
            </a:extLst>
          </p:cNvPr>
          <p:cNvPicPr>
            <a:picLocks noChangeAspect="1"/>
          </p:cNvPicPr>
          <p:nvPr/>
        </p:nvPicPr>
        <p:blipFill>
          <a:blip r:embed="rId3"/>
          <a:stretch>
            <a:fillRect/>
          </a:stretch>
        </p:blipFill>
        <p:spPr>
          <a:xfrm>
            <a:off x="1" y="0"/>
            <a:ext cx="7686422" cy="6858000"/>
          </a:xfrm>
          <a:prstGeom prst="rect">
            <a:avLst/>
          </a:prstGeom>
        </p:spPr>
      </p:pic>
      <p:grpSp>
        <p:nvGrpSpPr>
          <p:cNvPr id="12" name="グループ化 11">
            <a:extLst>
              <a:ext uri="{FF2B5EF4-FFF2-40B4-BE49-F238E27FC236}">
                <a16:creationId xmlns:a16="http://schemas.microsoft.com/office/drawing/2014/main" id="{2CACADB8-C3AA-6748-35DC-A6179E687DA6}"/>
              </a:ext>
            </a:extLst>
          </p:cNvPr>
          <p:cNvGrpSpPr/>
          <p:nvPr/>
        </p:nvGrpSpPr>
        <p:grpSpPr>
          <a:xfrm>
            <a:off x="613496" y="2160606"/>
            <a:ext cx="5919384" cy="1225446"/>
            <a:chOff x="745576" y="2084063"/>
            <a:chExt cx="5919384" cy="1225446"/>
          </a:xfrm>
        </p:grpSpPr>
        <p:sp>
          <p:nvSpPr>
            <p:cNvPr id="24" name="正方形/長方形 23">
              <a:extLst>
                <a:ext uri="{FF2B5EF4-FFF2-40B4-BE49-F238E27FC236}">
                  <a16:creationId xmlns:a16="http://schemas.microsoft.com/office/drawing/2014/main" id="{DDE3723C-5D97-E12C-FA62-E6AA4B317502}"/>
                </a:ext>
              </a:extLst>
            </p:cNvPr>
            <p:cNvSpPr/>
            <p:nvPr/>
          </p:nvSpPr>
          <p:spPr>
            <a:xfrm>
              <a:off x="1374226" y="2087454"/>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19017AA4-C296-A6DA-EE0A-5B58AC5E049C}"/>
                </a:ext>
              </a:extLst>
            </p:cNvPr>
            <p:cNvSpPr/>
            <p:nvPr/>
          </p:nvSpPr>
          <p:spPr>
            <a:xfrm>
              <a:off x="1380856" y="2161167"/>
              <a:ext cx="4943494"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音と映像に集中できる小空間</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21" name="正方形/長方形 20">
              <a:extLst>
                <a:ext uri="{FF2B5EF4-FFF2-40B4-BE49-F238E27FC236}">
                  <a16:creationId xmlns:a16="http://schemas.microsoft.com/office/drawing/2014/main" id="{2080B565-205E-DBE6-90CB-724CE9742FEA}"/>
                </a:ext>
              </a:extLst>
            </p:cNvPr>
            <p:cNvSpPr/>
            <p:nvPr/>
          </p:nvSpPr>
          <p:spPr>
            <a:xfrm>
              <a:off x="745576" y="2084063"/>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u="none" strike="noStrike" kern="1200" cap="none" spc="0" normalizeH="0" baseline="0" noProof="0" dirty="0">
                  <a:ln>
                    <a:noFill/>
                  </a:ln>
                  <a:solidFill>
                    <a:schemeClr val="bg1"/>
                  </a:solidFill>
                  <a:effectLst/>
                  <a:uLnTx/>
                  <a:uFillTx/>
                  <a:latin typeface="DIN Alternate" panose="020B0500000000000000" pitchFamily="34" charset="0"/>
                  <a:ea typeface="Hiragino Sans W4" panose="020B0400000000000000" pitchFamily="34" charset="-128"/>
                </a:rPr>
                <a:t>1</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pic>
          <p:nvPicPr>
            <p:cNvPr id="39" name="図 38" descr="黒い背景に白い文字がある&#10;&#10;中程度の精度で自動的に生成された説明">
              <a:extLst>
                <a:ext uri="{FF2B5EF4-FFF2-40B4-BE49-F238E27FC236}">
                  <a16:creationId xmlns:a16="http://schemas.microsoft.com/office/drawing/2014/main" id="{046E4EAB-513C-0821-07B5-0AF227DFDC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5372" y="2658858"/>
              <a:ext cx="279063" cy="354305"/>
            </a:xfrm>
            <a:prstGeom prst="rect">
              <a:avLst/>
            </a:prstGeom>
          </p:spPr>
        </p:pic>
      </p:grpSp>
      <p:grpSp>
        <p:nvGrpSpPr>
          <p:cNvPr id="9" name="グループ化 8">
            <a:extLst>
              <a:ext uri="{FF2B5EF4-FFF2-40B4-BE49-F238E27FC236}">
                <a16:creationId xmlns:a16="http://schemas.microsoft.com/office/drawing/2014/main" id="{3F3C1A92-A947-FABA-7420-F66BBE0A76C1}"/>
              </a:ext>
            </a:extLst>
          </p:cNvPr>
          <p:cNvGrpSpPr/>
          <p:nvPr/>
        </p:nvGrpSpPr>
        <p:grpSpPr>
          <a:xfrm>
            <a:off x="613496" y="4843821"/>
            <a:ext cx="5919384" cy="1222055"/>
            <a:chOff x="743748" y="3447492"/>
            <a:chExt cx="5919384" cy="1222055"/>
          </a:xfrm>
        </p:grpSpPr>
        <p:sp>
          <p:nvSpPr>
            <p:cNvPr id="16" name="正方形/長方形 15">
              <a:extLst>
                <a:ext uri="{FF2B5EF4-FFF2-40B4-BE49-F238E27FC236}">
                  <a16:creationId xmlns:a16="http://schemas.microsoft.com/office/drawing/2014/main" id="{0E58C901-431B-6A44-20B5-0926F961CBE1}"/>
                </a:ext>
              </a:extLst>
            </p:cNvPr>
            <p:cNvSpPr/>
            <p:nvPr/>
          </p:nvSpPr>
          <p:spPr>
            <a:xfrm>
              <a:off x="1372398" y="3447492"/>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2" name="正方形/長方形 21">
              <a:extLst>
                <a:ext uri="{FF2B5EF4-FFF2-40B4-BE49-F238E27FC236}">
                  <a16:creationId xmlns:a16="http://schemas.microsoft.com/office/drawing/2014/main" id="{F997ED74-989E-95BF-002D-CBAA4F3B1B33}"/>
                </a:ext>
              </a:extLst>
            </p:cNvPr>
            <p:cNvSpPr/>
            <p:nvPr/>
          </p:nvSpPr>
          <p:spPr>
            <a:xfrm>
              <a:off x="743748" y="3447492"/>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3</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2" name="正方形/長方形 1">
              <a:extLst>
                <a:ext uri="{FF2B5EF4-FFF2-40B4-BE49-F238E27FC236}">
                  <a16:creationId xmlns:a16="http://schemas.microsoft.com/office/drawing/2014/main" id="{457505D5-02F9-FAA3-BDEF-09DBAC7A6B21}"/>
                </a:ext>
              </a:extLst>
            </p:cNvPr>
            <p:cNvSpPr/>
            <p:nvPr/>
          </p:nvSpPr>
          <p:spPr>
            <a:xfrm>
              <a:off x="1448229" y="3531275"/>
              <a:ext cx="4891845" cy="1060740"/>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spc="600">
                  <a:solidFill>
                    <a:schemeClr val="tx1">
                      <a:lumMod val="85000"/>
                      <a:lumOff val="15000"/>
                    </a:schemeClr>
                  </a:solidFill>
                  <a:latin typeface="Hiragino Sans W6" panose="020B0400000000000000" pitchFamily="34" charset="-128"/>
                  <a:ea typeface="Hiragino Sans W6" panose="020B0400000000000000" pitchFamily="34" charset="-128"/>
                </a:rPr>
                <a:t>没入</a:t>
              </a:r>
              <a:r>
                <a:rPr kumimoji="1" lang="en-US" altLang="ja-JP" sz="1600" b="1" spc="6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行動する余裕がある</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喫煙以外の目的がない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0" name="図 39" descr="黒い背景に白い文字がある&#10;&#10;中程度の精度で自動的に生成された説明">
              <a:extLst>
                <a:ext uri="{FF2B5EF4-FFF2-40B4-BE49-F238E27FC236}">
                  <a16:creationId xmlns:a16="http://schemas.microsoft.com/office/drawing/2014/main" id="{E01D3C00-F21F-0E64-42C4-69E0D2CBF0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3543" y="4042901"/>
              <a:ext cx="279063" cy="354305"/>
            </a:xfrm>
            <a:prstGeom prst="rect">
              <a:avLst/>
            </a:prstGeom>
          </p:spPr>
        </p:pic>
      </p:grpSp>
      <p:grpSp>
        <p:nvGrpSpPr>
          <p:cNvPr id="11" name="グループ化 10">
            <a:extLst>
              <a:ext uri="{FF2B5EF4-FFF2-40B4-BE49-F238E27FC236}">
                <a16:creationId xmlns:a16="http://schemas.microsoft.com/office/drawing/2014/main" id="{24688ED5-7600-8274-85D9-32E697577A9D}"/>
              </a:ext>
            </a:extLst>
          </p:cNvPr>
          <p:cNvGrpSpPr/>
          <p:nvPr/>
        </p:nvGrpSpPr>
        <p:grpSpPr>
          <a:xfrm>
            <a:off x="613496" y="3503909"/>
            <a:ext cx="5919384" cy="1222055"/>
            <a:chOff x="743748" y="4807530"/>
            <a:chExt cx="5919384" cy="1222055"/>
          </a:xfrm>
        </p:grpSpPr>
        <p:sp>
          <p:nvSpPr>
            <p:cNvPr id="25" name="正方形/長方形 24">
              <a:extLst>
                <a:ext uri="{FF2B5EF4-FFF2-40B4-BE49-F238E27FC236}">
                  <a16:creationId xmlns:a16="http://schemas.microsoft.com/office/drawing/2014/main" id="{6B575125-EA33-1517-F4E9-6E23B43E3882}"/>
                </a:ext>
              </a:extLst>
            </p:cNvPr>
            <p:cNvSpPr/>
            <p:nvPr/>
          </p:nvSpPr>
          <p:spPr>
            <a:xfrm>
              <a:off x="1372398" y="4807530"/>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5DA24440-AA80-8C16-30FF-6A1225AED3CF}"/>
                </a:ext>
              </a:extLst>
            </p:cNvPr>
            <p:cNvSpPr/>
            <p:nvPr/>
          </p:nvSpPr>
          <p:spPr>
            <a:xfrm>
              <a:off x="743748" y="4807530"/>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2</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3" name="正方形/長方形 2">
              <a:extLst>
                <a:ext uri="{FF2B5EF4-FFF2-40B4-BE49-F238E27FC236}">
                  <a16:creationId xmlns:a16="http://schemas.microsoft.com/office/drawing/2014/main" id="{12645B21-77EA-2400-5799-EF698DF2D411}"/>
                </a:ext>
              </a:extLst>
            </p:cNvPr>
            <p:cNvSpPr/>
            <p:nvPr/>
          </p:nvSpPr>
          <p:spPr>
            <a:xfrm>
              <a:off x="1432062" y="4903089"/>
              <a:ext cx="5101293"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手持ち無沙汰</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1" name="図 40" descr="黒い背景に白い文字がある&#10;&#10;中程度の精度で自動的に生成された説明">
              <a:extLst>
                <a:ext uri="{FF2B5EF4-FFF2-40B4-BE49-F238E27FC236}">
                  <a16:creationId xmlns:a16="http://schemas.microsoft.com/office/drawing/2014/main" id="{8C58E0D6-74F6-8974-FDFE-FF4261AF2B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9665" y="5393554"/>
              <a:ext cx="279063" cy="354305"/>
            </a:xfrm>
            <a:prstGeom prst="rect">
              <a:avLst/>
            </a:prstGeom>
          </p:spPr>
        </p:pic>
      </p:grpSp>
      <p:sp>
        <p:nvSpPr>
          <p:cNvPr id="4" name="スライド番号プレースホルダ 3">
            <a:extLst>
              <a:ext uri="{FF2B5EF4-FFF2-40B4-BE49-F238E27FC236}">
                <a16:creationId xmlns:a16="http://schemas.microsoft.com/office/drawing/2014/main" id="{9B574891-855F-691D-9DF9-F19D3991028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4" name="図 13">
            <a:extLst>
              <a:ext uri="{FF2B5EF4-FFF2-40B4-BE49-F238E27FC236}">
                <a16:creationId xmlns:a16="http://schemas.microsoft.com/office/drawing/2014/main" id="{7ECBF915-F361-A133-98F3-2D40B2EE5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5" name="図 14">
            <a:extLst>
              <a:ext uri="{FF2B5EF4-FFF2-40B4-BE49-F238E27FC236}">
                <a16:creationId xmlns:a16="http://schemas.microsoft.com/office/drawing/2014/main" id="{8D641698-840F-3FA3-2B23-7B5BE81BE3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7" name="図 16">
            <a:extLst>
              <a:ext uri="{FF2B5EF4-FFF2-40B4-BE49-F238E27FC236}">
                <a16:creationId xmlns:a16="http://schemas.microsoft.com/office/drawing/2014/main" id="{38A386FD-1B2F-6CAB-2595-D60F1B75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pic>
        <p:nvPicPr>
          <p:cNvPr id="28" name="図 27">
            <a:extLst>
              <a:ext uri="{FF2B5EF4-FFF2-40B4-BE49-F238E27FC236}">
                <a16:creationId xmlns:a16="http://schemas.microsoft.com/office/drawing/2014/main" id="{5D9508EC-2A00-6CC6-9DB4-3C2FBFA35DAC}"/>
              </a:ext>
            </a:extLst>
          </p:cNvPr>
          <p:cNvPicPr>
            <a:picLocks/>
          </p:cNvPicPr>
          <p:nvPr/>
        </p:nvPicPr>
        <p:blipFill>
          <a:blip r:embed="rId3">
            <a:lum bright="100000"/>
          </a:blip>
          <a:stretch>
            <a:fillRect/>
          </a:stretch>
        </p:blipFill>
        <p:spPr>
          <a:xfrm>
            <a:off x="432249" y="1206517"/>
            <a:ext cx="3778804" cy="417285"/>
          </a:xfrm>
          <a:prstGeom prst="rect">
            <a:avLst/>
          </a:prstGeom>
          <a:solidFill>
            <a:schemeClr val="bg1">
              <a:lumMod val="95000"/>
            </a:schemeClr>
          </a:solidFill>
        </p:spPr>
      </p:pic>
      <p:sp>
        <p:nvSpPr>
          <p:cNvPr id="13" name="テキスト ボックス 12">
            <a:extLst>
              <a:ext uri="{FF2B5EF4-FFF2-40B4-BE49-F238E27FC236}">
                <a16:creationId xmlns:a16="http://schemas.microsoft.com/office/drawing/2014/main" id="{79FCF748-E019-E152-6E6D-A932BB61ED1C}"/>
              </a:ext>
            </a:extLst>
          </p:cNvPr>
          <p:cNvSpPr txBox="1"/>
          <p:nvPr/>
        </p:nvSpPr>
        <p:spPr>
          <a:xfrm>
            <a:off x="425023" y="653626"/>
            <a:ext cx="687112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手持ち無沙汰な空間に、音と映像で演出</a:t>
            </a:r>
            <a:b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自然と視線がモニターへ</a:t>
            </a:r>
            <a: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向かいやすい</a:t>
            </a:r>
            <a:endPar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20" name="正方形/長方形 19">
            <a:extLst>
              <a:ext uri="{FF2B5EF4-FFF2-40B4-BE49-F238E27FC236}">
                <a16:creationId xmlns:a16="http://schemas.microsoft.com/office/drawing/2014/main" id="{58E840CF-ADD1-B218-AB77-731B3853D441}"/>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SPACE VALUE</a:t>
            </a:r>
          </a:p>
        </p:txBody>
      </p:sp>
      <p:sp>
        <p:nvSpPr>
          <p:cNvPr id="27" name="正方形/長方形 26">
            <a:extLst>
              <a:ext uri="{FF2B5EF4-FFF2-40B4-BE49-F238E27FC236}">
                <a16:creationId xmlns:a16="http://schemas.microsoft.com/office/drawing/2014/main" id="{C6A41440-0C41-575A-8742-C0E3AB314A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26213897"/>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191339</TotalTime>
  <Words>7570</Words>
  <Application>Microsoft Macintosh PowerPoint</Application>
  <PresentationFormat>ワイド画面</PresentationFormat>
  <Paragraphs>1523</Paragraphs>
  <Slides>55</Slides>
  <Notes>20</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55</vt:i4>
      </vt:variant>
    </vt:vector>
  </HeadingPairs>
  <TitlesOfParts>
    <vt:vector size="71" baseType="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游ゴシック</vt:lpstr>
      <vt:lpstr>Arial</vt:lpstr>
      <vt:lpstr>Calibri</vt:lpstr>
      <vt:lpstr>Calibri Light</vt:lpstr>
      <vt:lpstr>DIN Alternate</vt:lpstr>
      <vt:lpstr>DIN Condensed</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湯川 健太</cp:lastModifiedBy>
  <cp:revision>565</cp:revision>
  <cp:lastPrinted>2022-11-24T06:07:34Z</cp:lastPrinted>
  <dcterms:created xsi:type="dcterms:W3CDTF">2021-04-21T09:24:54Z</dcterms:created>
  <dcterms:modified xsi:type="dcterms:W3CDTF">2025-05-14T09:45:01Z</dcterms:modified>
</cp:coreProperties>
</file>