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7"/>
  </p:notesMasterIdLst>
  <p:sldIdLst>
    <p:sldId id="2134807983" r:id="rId2"/>
    <p:sldId id="2134807978" r:id="rId3"/>
    <p:sldId id="2134807618" r:id="rId4"/>
    <p:sldId id="2134807965" r:id="rId5"/>
    <p:sldId id="2134807984" r:id="rId6"/>
    <p:sldId id="2134807985" r:id="rId7"/>
    <p:sldId id="2134807661" r:id="rId8"/>
    <p:sldId id="2134807969" r:id="rId9"/>
    <p:sldId id="2134807995" r:id="rId10"/>
    <p:sldId id="2134807621" r:id="rId11"/>
    <p:sldId id="2134807971" r:id="rId12"/>
    <p:sldId id="2134807996" r:id="rId13"/>
    <p:sldId id="517" r:id="rId14"/>
    <p:sldId id="3227" r:id="rId15"/>
    <p:sldId id="2134807681" r:id="rId16"/>
    <p:sldId id="2134807682" r:id="rId17"/>
    <p:sldId id="2134807683" r:id="rId18"/>
    <p:sldId id="3253" r:id="rId19"/>
    <p:sldId id="3314" r:id="rId20"/>
    <p:sldId id="2134807688" r:id="rId21"/>
    <p:sldId id="1479" r:id="rId22"/>
    <p:sldId id="2134807679" r:id="rId23"/>
    <p:sldId id="2134807624" r:id="rId24"/>
    <p:sldId id="2134807981" r:id="rId25"/>
    <p:sldId id="2134807982" r:id="rId26"/>
    <p:sldId id="1387" r:id="rId27"/>
    <p:sldId id="2134807986" r:id="rId28"/>
    <p:sldId id="2134807994" r:id="rId29"/>
    <p:sldId id="3237" r:id="rId30"/>
    <p:sldId id="2134807987" r:id="rId31"/>
    <p:sldId id="2134807988" r:id="rId32"/>
    <p:sldId id="2134807989" r:id="rId33"/>
    <p:sldId id="2134807990" r:id="rId34"/>
    <p:sldId id="2134807998" r:id="rId35"/>
    <p:sldId id="2134807999" r:id="rId36"/>
    <p:sldId id="2134808000" r:id="rId37"/>
    <p:sldId id="2134807991" r:id="rId38"/>
    <p:sldId id="2134808001" r:id="rId39"/>
    <p:sldId id="2134808002" r:id="rId40"/>
    <p:sldId id="2134808003" r:id="rId41"/>
    <p:sldId id="2134807626" r:id="rId42"/>
    <p:sldId id="2134807976" r:id="rId43"/>
    <p:sldId id="2134807977" r:id="rId44"/>
    <p:sldId id="4286" r:id="rId45"/>
    <p:sldId id="2134807696" r:id="rId46"/>
    <p:sldId id="2134807992" r:id="rId47"/>
    <p:sldId id="1458" r:id="rId48"/>
    <p:sldId id="1429" r:id="rId49"/>
    <p:sldId id="1430" r:id="rId50"/>
    <p:sldId id="2134807997" r:id="rId51"/>
    <p:sldId id="1481" r:id="rId52"/>
    <p:sldId id="1482" r:id="rId53"/>
    <p:sldId id="1483" r:id="rId54"/>
    <p:sldId id="1484" r:id="rId55"/>
    <p:sldId id="213480799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0" userDrawn="1">
          <p15:clr>
            <a:srgbClr val="A4A3A4"/>
          </p15:clr>
        </p15:guide>
        <p15:guide id="10" pos="642" userDrawn="1">
          <p15:clr>
            <a:srgbClr val="A4A3A4"/>
          </p15:clr>
        </p15:guide>
        <p15:guide id="13" orient="horz" pos="224" userDrawn="1">
          <p15:clr>
            <a:srgbClr val="A4A3A4"/>
          </p15:clr>
        </p15:guide>
        <p15:guide id="14" orient="horz" pos="3861" userDrawn="1">
          <p15:clr>
            <a:srgbClr val="A4A3A4"/>
          </p15:clr>
        </p15:guide>
        <p15:guide id="15" pos="70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CE"/>
    <a:srgbClr val="FE5519"/>
    <a:srgbClr val="EDEDED"/>
    <a:srgbClr val="FFFFFF"/>
    <a:srgbClr val="FFC092"/>
    <a:srgbClr val="FF9300"/>
    <a:srgbClr val="FD6A36"/>
    <a:srgbClr val="FFDCB0"/>
    <a:srgbClr val="FE4B10"/>
    <a:srgbClr val="FDF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68"/>
    <p:restoredTop sz="96170"/>
  </p:normalViewPr>
  <p:slideViewPr>
    <p:cSldViewPr snapToGrid="0" snapToObjects="1">
      <p:cViewPr varScale="1">
        <p:scale>
          <a:sx n="126" d="100"/>
          <a:sy n="126" d="100"/>
        </p:scale>
        <p:origin x="272" y="200"/>
      </p:cViewPr>
      <p:guideLst>
        <p:guide pos="7680"/>
        <p:guide pos="642"/>
        <p:guide orient="horz" pos="224"/>
        <p:guide orient="horz" pos="3861"/>
        <p:guide pos="7083"/>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t-ohta/Downloads/&#12304;&#12463;&#12441;&#12521;&#12501;&#12305;%20%202411%20&#26085;&#26412;&#12498;&#12442;&#12469;&#12441;&#12495;&#12483;&#12488;&#65288;BREA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52696478977869"/>
          <c:y val="0.11817186773056916"/>
          <c:w val="0.61194040608388689"/>
          <c:h val="0.85604688385538363"/>
        </c:manualLayout>
      </c:layout>
      <c:barChart>
        <c:barDir val="bar"/>
        <c:grouping val="clustered"/>
        <c:varyColors val="0"/>
        <c:ser>
          <c:idx val="0"/>
          <c:order val="0"/>
          <c:tx>
            <c:strRef>
              <c:f>Sheet1!$B$1</c:f>
              <c:strCache>
                <c:ptCount val="1"/>
                <c:pt idx="0">
                  <c:v>仕事に関すること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6093-AA4C-9AD3-C33771969257}"/>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6093-AA4C-9AD3-C33771969257}"/>
              </c:ext>
            </c:extLst>
          </c:dPt>
          <c:dLbls>
            <c:dLbl>
              <c:idx val="0"/>
              <c:layout>
                <c:manualLayout>
                  <c:x val="-1.5255953651978059E-16"/>
                  <c:y val="0"/>
                </c:manualLayout>
              </c:layout>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93-AA4C-9AD3-C33771969257}"/>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93-AA4C-9AD3-C33771969257}"/>
                </c:ext>
              </c:extLst>
            </c:dLbl>
            <c:dLbl>
              <c:idx val="2"/>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93-AA4C-9AD3-C33771969257}"/>
                </c:ext>
              </c:extLst>
            </c:dLbl>
            <c:dLbl>
              <c:idx val="3"/>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93-AA4C-9AD3-C3377196925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仕事について人と話す</c:v>
                </c:pt>
                <c:pt idx="1">
                  <c:v>仕事について考え事をする</c:v>
                </c:pt>
                <c:pt idx="2">
                  <c:v>仕事の連絡をする</c:v>
                </c:pt>
                <c:pt idx="3">
                  <c:v>仕事のインプットをする</c:v>
                </c:pt>
              </c:strCache>
            </c:strRef>
          </c:cat>
          <c:val>
            <c:numRef>
              <c:f>Sheet1!$B$2:$B$5</c:f>
              <c:numCache>
                <c:formatCode>0.0</c:formatCode>
                <c:ptCount val="4"/>
                <c:pt idx="0">
                  <c:v>56.5</c:v>
                </c:pt>
                <c:pt idx="1">
                  <c:v>47</c:v>
                </c:pt>
                <c:pt idx="2">
                  <c:v>23.5</c:v>
                </c:pt>
                <c:pt idx="3">
                  <c:v>15</c:v>
                </c:pt>
              </c:numCache>
            </c:numRef>
          </c:val>
          <c:extLst>
            <c:ext xmlns:c16="http://schemas.microsoft.com/office/drawing/2014/chart" uri="{C3380CC4-5D6E-409C-BE32-E72D297353CC}">
              <c16:uniqueId val="{00000006-6093-AA4C-9AD3-C33771969257}"/>
            </c:ext>
          </c:extLst>
        </c:ser>
        <c:dLbls>
          <c:showLegendKey val="0"/>
          <c:showVal val="0"/>
          <c:showCatName val="0"/>
          <c:showSerName val="0"/>
          <c:showPercent val="0"/>
          <c:showBubbleSize val="0"/>
        </c:dLbls>
        <c:gapWidth val="35"/>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7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max val="65"/>
          <c:min val="0"/>
        </c:scaling>
        <c:delete val="0"/>
        <c:axPos val="t"/>
        <c:majorGridlines>
          <c:spPr>
            <a:ln w="9525" cap="flat" cmpd="sng" algn="ctr">
              <a:solidFill>
                <a:srgbClr val="FFF7CE">
                  <a:alpha val="15000"/>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mn-ea"/>
                <a:cs typeface="+mn-cs"/>
              </a:defRPr>
            </a:pPr>
            <a:endParaRPr lang="ja-JP"/>
          </a:p>
        </c:txPr>
        <c:crossAx val="9642910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9300252562771"/>
          <c:y val="0.11817186773056916"/>
          <c:w val="0.53068266230872074"/>
          <c:h val="0.85604688385538363"/>
        </c:manualLayout>
      </c:layout>
      <c:barChart>
        <c:barDir val="bar"/>
        <c:grouping val="clustered"/>
        <c:varyColors val="0"/>
        <c:ser>
          <c:idx val="0"/>
          <c:order val="0"/>
          <c:tx>
            <c:strRef>
              <c:f>Sheet1!$B$1</c:f>
              <c:strCache>
                <c:ptCount val="1"/>
                <c:pt idx="0">
                  <c:v>プライベートに関すること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E371-5647-A2EB-C8A39F9567C9}"/>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E371-5647-A2EB-C8A39F9567C9}"/>
              </c:ext>
            </c:extLst>
          </c:dPt>
          <c:dPt>
            <c:idx val="4"/>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5-E371-5647-A2EB-C8A39F9567C9}"/>
              </c:ext>
            </c:extLst>
          </c:dPt>
          <c:dPt>
            <c:idx val="5"/>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7-E371-5647-A2EB-C8A39F9567C9}"/>
              </c:ext>
            </c:extLst>
          </c:dPt>
          <c:dLbls>
            <c:dLbl>
              <c:idx val="0"/>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371-5647-A2EB-C8A39F9567C9}"/>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371-5647-A2EB-C8A39F9567C9}"/>
                </c:ext>
              </c:extLst>
            </c:dLbl>
            <c:dLbl>
              <c:idx val="2"/>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71-5647-A2EB-C8A39F9567C9}"/>
                </c:ext>
              </c:extLst>
            </c:dLbl>
            <c:dLbl>
              <c:idx val="3"/>
              <c:tx>
                <c:rich>
                  <a:bodyPr/>
                  <a:lstStyle/>
                  <a:p>
                    <a:fld id="{25D6D10F-CCF2-E14D-B604-DAA62557A685}"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71-5647-A2EB-C8A39F9567C9}"/>
                </c:ext>
              </c:extLst>
            </c:dLbl>
            <c:dLbl>
              <c:idx val="4"/>
              <c:tx>
                <c:rich>
                  <a:bodyPr/>
                  <a:lstStyle/>
                  <a:p>
                    <a:fld id="{1500A317-C98D-224A-B4BF-005A93EB712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371-5647-A2EB-C8A39F9567C9}"/>
                </c:ext>
              </c:extLst>
            </c:dLbl>
            <c:dLbl>
              <c:idx val="5"/>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371-5647-A2EB-C8A39F9567C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WEB記事や動画を見る</c:v>
                </c:pt>
                <c:pt idx="1">
                  <c:v>プライベートについて人と話す</c:v>
                </c:pt>
                <c:pt idx="2">
                  <c:v>SNSをする</c:v>
                </c:pt>
                <c:pt idx="3">
                  <c:v>プライベートについて考え事をする</c:v>
                </c:pt>
                <c:pt idx="4">
                  <c:v>プライベートの連絡をする</c:v>
                </c:pt>
                <c:pt idx="5">
                  <c:v>スマホゲームをする</c:v>
                </c:pt>
              </c:strCache>
            </c:strRef>
          </c:cat>
          <c:val>
            <c:numRef>
              <c:f>Sheet1!$B$2:$B$7</c:f>
              <c:numCache>
                <c:formatCode>0.0</c:formatCode>
                <c:ptCount val="6"/>
                <c:pt idx="0">
                  <c:v>39.5</c:v>
                </c:pt>
                <c:pt idx="1">
                  <c:v>36</c:v>
                </c:pt>
                <c:pt idx="2">
                  <c:v>31</c:v>
                </c:pt>
                <c:pt idx="3" formatCode="General">
                  <c:v>29.5</c:v>
                </c:pt>
                <c:pt idx="4" formatCode="General">
                  <c:v>29</c:v>
                </c:pt>
                <c:pt idx="5">
                  <c:v>27.5</c:v>
                </c:pt>
              </c:numCache>
            </c:numRef>
          </c:val>
          <c:extLst>
            <c:ext xmlns:c16="http://schemas.microsoft.com/office/drawing/2014/chart" uri="{C3380CC4-5D6E-409C-BE32-E72D297353CC}">
              <c16:uniqueId val="{0000000A-E371-5647-A2EB-C8A39F9567C9}"/>
            </c:ext>
          </c:extLst>
        </c:ser>
        <c:dLbls>
          <c:showLegendKey val="0"/>
          <c:showVal val="0"/>
          <c:showCatName val="0"/>
          <c:showSerName val="0"/>
          <c:showPercent val="0"/>
          <c:showBubbleSize val="0"/>
        </c:dLbls>
        <c:gapWidth val="30"/>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6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scaling>
        <c:delete val="0"/>
        <c:axPos val="t"/>
        <c:majorGridlines>
          <c:spPr>
            <a:ln w="9525" cap="flat" cmpd="sng" algn="ctr">
              <a:solidFill>
                <a:srgbClr val="FFF7CE">
                  <a:alpha val="14959"/>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Hiragino Sans W4" panose="020B0400000000000000" pitchFamily="34" charset="-128"/>
                <a:cs typeface="+mn-cs"/>
              </a:defRPr>
            </a:pPr>
            <a:endParaRPr lang="ja-JP"/>
          </a:p>
        </c:txPr>
        <c:crossAx val="9642910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457410036934"/>
          <c:y val="7.1886148190181312E-2"/>
          <c:w val="0.6560104326646421"/>
          <c:h val="0.86820872831800089"/>
        </c:manualLayout>
      </c:layout>
      <c:barChart>
        <c:barDir val="bar"/>
        <c:grouping val="clustered"/>
        <c:varyColors val="0"/>
        <c:ser>
          <c:idx val="0"/>
          <c:order val="0"/>
          <c:tx>
            <c:strRef>
              <c:f>'n%表'!$M$464</c:f>
              <c:strCache>
                <c:ptCount val="1"/>
                <c:pt idx="0">
                  <c:v>非喫煙者</c:v>
                </c:pt>
              </c:strCache>
            </c:strRef>
          </c:tx>
          <c:spPr>
            <a:noFill/>
            <a:ln w="3175">
              <a:solidFill>
                <a:srgbClr val="FFF7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alpha val="72000"/>
                      </a:srgbClr>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'n%表'!$M$465:$M$476</c:f>
              <c:numCache>
                <c:formatCode>0.0%</c:formatCode>
                <c:ptCount val="12"/>
                <c:pt idx="0">
                  <c:v>0.03</c:v>
                </c:pt>
                <c:pt idx="1">
                  <c:v>5.5E-2</c:v>
                </c:pt>
                <c:pt idx="2">
                  <c:v>5.5E-2</c:v>
                </c:pt>
                <c:pt idx="3">
                  <c:v>0.06</c:v>
                </c:pt>
                <c:pt idx="4">
                  <c:v>0.04</c:v>
                </c:pt>
                <c:pt idx="5" formatCode="0%">
                  <c:v>0.05</c:v>
                </c:pt>
                <c:pt idx="6">
                  <c:v>3.5000000000000003E-2</c:v>
                </c:pt>
                <c:pt idx="7">
                  <c:v>0.27</c:v>
                </c:pt>
                <c:pt idx="8">
                  <c:v>0.17499999999999999</c:v>
                </c:pt>
                <c:pt idx="9">
                  <c:v>0.19500000000000001</c:v>
                </c:pt>
                <c:pt idx="10">
                  <c:v>0.4</c:v>
                </c:pt>
                <c:pt idx="11">
                  <c:v>0.24</c:v>
                </c:pt>
              </c:numCache>
            </c:numRef>
          </c:val>
          <c:extLst>
            <c:ext xmlns:c16="http://schemas.microsoft.com/office/drawing/2014/chart" uri="{C3380CC4-5D6E-409C-BE32-E72D297353CC}">
              <c16:uniqueId val="{00000000-1329-C64A-9766-EC9EF7398534}"/>
            </c:ext>
          </c:extLst>
        </c:ser>
        <c:ser>
          <c:idx val="1"/>
          <c:order val="1"/>
          <c:tx>
            <c:strRef>
              <c:f>'n%表'!$N$464</c:f>
              <c:strCache>
                <c:ptCount val="1"/>
                <c:pt idx="0">
                  <c:v>喫煙者</c:v>
                </c:pt>
              </c:strCache>
            </c:strRef>
          </c:tx>
          <c:spPr>
            <a:solidFill>
              <a:srgbClr val="FFF7CE"/>
            </a:solidFill>
            <a:ln w="3175">
              <a:solidFill>
                <a:srgbClr val="FFF7CE"/>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7CE"/>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'n%表'!$N$465:$N$476</c:f>
              <c:numCache>
                <c:formatCode>0.0%</c:formatCode>
                <c:ptCount val="12"/>
                <c:pt idx="0">
                  <c:v>0.14000000000000001</c:v>
                </c:pt>
                <c:pt idx="1">
                  <c:v>0.12</c:v>
                </c:pt>
                <c:pt idx="2">
                  <c:v>0.105</c:v>
                </c:pt>
                <c:pt idx="3">
                  <c:v>0.17499999999999999</c:v>
                </c:pt>
                <c:pt idx="4">
                  <c:v>0.105</c:v>
                </c:pt>
                <c:pt idx="5" formatCode="0%">
                  <c:v>0.15</c:v>
                </c:pt>
                <c:pt idx="6">
                  <c:v>0.1</c:v>
                </c:pt>
                <c:pt idx="7">
                  <c:v>0.40500000000000003</c:v>
                </c:pt>
                <c:pt idx="8">
                  <c:v>0.23</c:v>
                </c:pt>
                <c:pt idx="9">
                  <c:v>0.30499999999999999</c:v>
                </c:pt>
                <c:pt idx="10">
                  <c:v>0.44</c:v>
                </c:pt>
                <c:pt idx="11">
                  <c:v>0.38</c:v>
                </c:pt>
              </c:numCache>
            </c:numRef>
          </c:val>
          <c:extLst>
            <c:ext xmlns:c16="http://schemas.microsoft.com/office/drawing/2014/chart" uri="{C3380CC4-5D6E-409C-BE32-E72D297353CC}">
              <c16:uniqueId val="{00000001-1329-C64A-9766-EC9EF7398534}"/>
            </c:ext>
          </c:extLst>
        </c:ser>
        <c:dLbls>
          <c:showLegendKey val="0"/>
          <c:showVal val="0"/>
          <c:showCatName val="0"/>
          <c:showSerName val="0"/>
          <c:showPercent val="0"/>
          <c:showBubbleSize val="0"/>
        </c:dLbls>
        <c:gapWidth val="65"/>
        <c:overlap val="-61"/>
        <c:axId val="1295836479"/>
        <c:axId val="1295838191"/>
      </c:barChart>
      <c:catAx>
        <c:axId val="1295836479"/>
        <c:scaling>
          <c:orientation val="minMax"/>
        </c:scaling>
        <c:delete val="0"/>
        <c:axPos val="l"/>
        <c:numFmt formatCode="General" sourceLinked="1"/>
        <c:majorTickMark val="none"/>
        <c:minorTickMark val="none"/>
        <c:tickLblPos val="nextTo"/>
        <c:spPr>
          <a:noFill/>
          <a:ln w="3175" cap="flat" cmpd="sng" algn="ctr">
            <a:solidFill>
              <a:srgbClr val="FFF7CE"/>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295838191"/>
        <c:crosses val="autoZero"/>
        <c:auto val="1"/>
        <c:lblAlgn val="ctr"/>
        <c:lblOffset val="100"/>
        <c:noMultiLvlLbl val="0"/>
      </c:catAx>
      <c:valAx>
        <c:axId val="1295838191"/>
        <c:scaling>
          <c:orientation val="minMax"/>
          <c:max val="0.5"/>
        </c:scaling>
        <c:delete val="1"/>
        <c:axPos val="b"/>
        <c:numFmt formatCode="0.0%" sourceLinked="1"/>
        <c:majorTickMark val="out"/>
        <c:minorTickMark val="none"/>
        <c:tickLblPos val="nextTo"/>
        <c:crossAx val="1295836479"/>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bg1"/>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F7CE"/>
            </a:solidFill>
            <a:ln>
              <a:noFill/>
            </a:ln>
            <a:effectLst/>
          </c:spPr>
          <c:invertIfNegative val="0"/>
          <c:dPt>
            <c:idx val="7"/>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1-EB23-1F45-9DA6-1D2C3FA9789B}"/>
              </c:ext>
            </c:extLst>
          </c:dPt>
          <c:dPt>
            <c:idx val="8"/>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3-EB23-1F45-9DA6-1D2C3FA9789B}"/>
              </c:ext>
            </c:extLst>
          </c:dPt>
          <c:dPt>
            <c:idx val="9"/>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5-EB23-1F45-9DA6-1D2C3FA9789B}"/>
              </c:ext>
            </c:extLst>
          </c:dPt>
          <c:dPt>
            <c:idx val="10"/>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7-EB23-1F45-9DA6-1D2C3FA9789B}"/>
              </c:ext>
            </c:extLst>
          </c:dPt>
          <c:dPt>
            <c:idx val="11"/>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9-EB23-1F45-9DA6-1D2C3FA9789B}"/>
              </c:ext>
            </c:extLst>
          </c:dPt>
          <c:dPt>
            <c:idx val="12"/>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B-EB23-1F45-9DA6-1D2C3FA9789B}"/>
              </c:ext>
            </c:extLst>
          </c:dPt>
          <c:dLbls>
            <c:dLbl>
              <c:idx val="12"/>
              <c:layout>
                <c:manualLayout>
                  <c:x val="0"/>
                  <c:y val="-3.09178838047499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23-1F45-9DA6-1D2C3FA9789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7CE"/>
                    </a:solidFill>
                    <a:latin typeface="DIN Alternate" panose="020B0500000000000000" pitchFamily="34" charset="0"/>
                    <a:ea typeface="Roboto" panose="02000000000000000000" pitchFamily="2" charset="0"/>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'n%表'!$S$7700:$S$7712</c:f>
              <c:strCache>
                <c:ptCount val="13"/>
                <c:pt idx="0">
                  <c:v>1億円以上</c:v>
                </c:pt>
                <c:pt idx="1">
                  <c:v>1億円未満</c:v>
                </c:pt>
                <c:pt idx="2">
                  <c:v>7,000万円未満</c:v>
                </c:pt>
                <c:pt idx="3">
                  <c:v>5,000万円未満</c:v>
                </c:pt>
                <c:pt idx="4">
                  <c:v>3,000万円未満</c:v>
                </c:pt>
                <c:pt idx="5">
                  <c:v>2,000万円未満</c:v>
                </c:pt>
                <c:pt idx="6">
                  <c:v>1,500万円未満</c:v>
                </c:pt>
                <c:pt idx="7">
                  <c:v>1,000万円未満</c:v>
                </c:pt>
                <c:pt idx="8">
                  <c:v>700万円未満</c:v>
                </c:pt>
                <c:pt idx="9">
                  <c:v>500万円未満</c:v>
                </c:pt>
                <c:pt idx="10">
                  <c:v>300万円未満</c:v>
                </c:pt>
                <c:pt idx="11">
                  <c:v>200万円未満</c:v>
                </c:pt>
                <c:pt idx="12">
                  <c:v>100万円未満</c:v>
                </c:pt>
              </c:strCache>
            </c:strRef>
          </c:cat>
          <c:val>
            <c:numRef>
              <c:f>'n%表'!$T$7700:$T$7712</c:f>
              <c:numCache>
                <c:formatCode>0%</c:formatCode>
                <c:ptCount val="13"/>
                <c:pt idx="0">
                  <c:v>2.1428571428571266E-2</c:v>
                </c:pt>
                <c:pt idx="1">
                  <c:v>2.1428571428571266E-2</c:v>
                </c:pt>
                <c:pt idx="2">
                  <c:v>3.5714285714286385E-2</c:v>
                </c:pt>
                <c:pt idx="3">
                  <c:v>7.8571428571428917E-2</c:v>
                </c:pt>
                <c:pt idx="4">
                  <c:v>7.1428571428571355E-2</c:v>
                </c:pt>
                <c:pt idx="5">
                  <c:v>7.8571428571428917E-2</c:v>
                </c:pt>
                <c:pt idx="6">
                  <c:v>0.10714285714285775</c:v>
                </c:pt>
                <c:pt idx="7">
                  <c:v>6.4285714285713794E-2</c:v>
                </c:pt>
                <c:pt idx="8">
                  <c:v>7.1428571428571355E-2</c:v>
                </c:pt>
                <c:pt idx="9">
                  <c:v>9.2857142857142611E-2</c:v>
                </c:pt>
                <c:pt idx="10">
                  <c:v>0.10000000000000017</c:v>
                </c:pt>
                <c:pt idx="11">
                  <c:v>6.4285714285713794E-2</c:v>
                </c:pt>
                <c:pt idx="12">
                  <c:v>0.19285714285714278</c:v>
                </c:pt>
              </c:numCache>
            </c:numRef>
          </c:val>
          <c:extLst>
            <c:ext xmlns:c16="http://schemas.microsoft.com/office/drawing/2014/chart" uri="{C3380CC4-5D6E-409C-BE32-E72D297353CC}">
              <c16:uniqueId val="{0000000C-EB23-1F45-9DA6-1D2C3FA9789B}"/>
            </c:ext>
          </c:extLst>
        </c:ser>
        <c:dLbls>
          <c:showLegendKey val="0"/>
          <c:showVal val="0"/>
          <c:showCatName val="0"/>
          <c:showSerName val="0"/>
          <c:showPercent val="0"/>
          <c:showBubbleSize val="0"/>
        </c:dLbls>
        <c:gapWidth val="42"/>
        <c:overlap val="-47"/>
        <c:axId val="1340005295"/>
        <c:axId val="1339211247"/>
      </c:barChart>
      <c:catAx>
        <c:axId val="1340005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339211247"/>
        <c:crosses val="autoZero"/>
        <c:auto val="1"/>
        <c:lblAlgn val="ctr"/>
        <c:lblOffset val="100"/>
        <c:noMultiLvlLbl val="0"/>
      </c:catAx>
      <c:valAx>
        <c:axId val="1339211247"/>
        <c:scaling>
          <c:orientation val="minMax"/>
          <c:max val="0.22"/>
          <c:min val="0"/>
        </c:scaling>
        <c:delete val="1"/>
        <c:axPos val="b"/>
        <c:majorGridlines>
          <c:spPr>
            <a:ln w="3175" cap="flat" cmpd="sng" algn="ctr">
              <a:solidFill>
                <a:srgbClr val="FFF7CE">
                  <a:alpha val="61000"/>
                </a:srgbClr>
              </a:solidFill>
              <a:prstDash val="sysDot"/>
              <a:round/>
            </a:ln>
            <a:effectLst/>
          </c:spPr>
        </c:majorGridlines>
        <c:numFmt formatCode="0%" sourceLinked="1"/>
        <c:majorTickMark val="out"/>
        <c:minorTickMark val="none"/>
        <c:tickLblPos val="nextTo"/>
        <c:crossAx val="1340005295"/>
        <c:crosses val="autoZero"/>
        <c:crossBetween val="between"/>
      </c:valAx>
      <c:spPr>
        <a:noFill/>
        <a:ln>
          <a:noFill/>
        </a:ln>
        <a:effectLst/>
      </c:spPr>
    </c:plotArea>
    <c:plotVisOnly val="1"/>
    <c:dispBlanksAs val="gap"/>
    <c:showDLblsOverMax val="0"/>
  </c:chart>
  <c:spPr>
    <a:solidFill>
      <a:srgbClr val="FC5319"/>
    </a:solidFill>
    <a:ln w="9525" cap="flat" cmpd="sng" algn="ctr">
      <a:noFill/>
      <a:round/>
    </a:ln>
    <a:effectLst/>
  </c:spPr>
  <c:txPr>
    <a:bodyPr/>
    <a:lstStyle/>
    <a:p>
      <a:pPr>
        <a:defRPr b="0" i="0">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468538947132113E-2"/>
          <c:y val="0.1467214631945489"/>
          <c:w val="0.94659014271225139"/>
          <c:h val="0.49013199754746012"/>
        </c:manualLayout>
      </c:layout>
      <c:barChart>
        <c:barDir val="col"/>
        <c:grouping val="clustered"/>
        <c:varyColors val="0"/>
        <c:ser>
          <c:idx val="0"/>
          <c:order val="0"/>
          <c:tx>
            <c:strRef>
              <c:f>'Q4'!$A$24</c:f>
              <c:strCache>
                <c:ptCount val="1"/>
                <c:pt idx="0">
                  <c:v>接触者(n=150)</c:v>
                </c:pt>
              </c:strCache>
            </c:strRef>
          </c:tx>
          <c:spPr>
            <a:solidFill>
              <a:srgbClr val="FE5519"/>
            </a:solidFill>
            <a:ln w="9525">
              <a:noFill/>
            </a:ln>
            <a:effectLst/>
          </c:spPr>
          <c:invertIfNegative val="0"/>
          <c:dLbls>
            <c:numFmt formatCode="0.0&quot;%&quot;" sourceLinked="0"/>
            <c:spPr>
              <a:noFill/>
              <a:ln>
                <a:noFill/>
              </a:ln>
              <a:effectLst/>
            </c:spPr>
            <c:txPr>
              <a:bodyPr rot="0" spcFirstLastPara="1" vertOverflow="ellipsis" vert="horz" wrap="square" anchor="ctr" anchorCtr="1"/>
              <a:lstStyle/>
              <a:p>
                <a:pPr>
                  <a:defRPr sz="1050" b="0" i="0" u="none" strike="noStrike" kern="1200" baseline="0">
                    <a:solidFill>
                      <a:srgbClr val="FE5519"/>
                    </a:solidFill>
                    <a:latin typeface="DIN Alternate" panose="020B0500000000000000" pitchFamily="34" charset="0"/>
                    <a:ea typeface="Hiragino Sans W4"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'Q4'!$C$23:$G$23</c:f>
              <c:strCache>
                <c:ptCount val="5"/>
                <c:pt idx="0">
                  <c:v>美味しい
美味しそうだ</c:v>
                </c:pt>
                <c:pt idx="1">
                  <c:v>おトクである</c:v>
                </c:pt>
                <c:pt idx="2">
                  <c:v>利用したくなった</c:v>
                </c:pt>
                <c:pt idx="3">
                  <c:v>ランチ ( 昼ハット ) に
利用したくなった</c:v>
                </c:pt>
                <c:pt idx="4">
                  <c:v>ディナ｜に
利用したくなった</c:v>
                </c:pt>
              </c:strCache>
            </c:strRef>
          </c:cat>
          <c:val>
            <c:numRef>
              <c:f>'Q4'!$C$24:$G$24</c:f>
              <c:numCache>
                <c:formatCode>0.0</c:formatCode>
                <c:ptCount val="5"/>
                <c:pt idx="0">
                  <c:v>77.333333333333002</c:v>
                </c:pt>
                <c:pt idx="1">
                  <c:v>66</c:v>
                </c:pt>
                <c:pt idx="2">
                  <c:v>71.333333333333002</c:v>
                </c:pt>
                <c:pt idx="3">
                  <c:v>62</c:v>
                </c:pt>
                <c:pt idx="4">
                  <c:v>61.333333333333002</c:v>
                </c:pt>
              </c:numCache>
            </c:numRef>
          </c:val>
          <c:extLst>
            <c:ext xmlns:c16="http://schemas.microsoft.com/office/drawing/2014/chart" uri="{C3380CC4-5D6E-409C-BE32-E72D297353CC}">
              <c16:uniqueId val="{00000000-4D90-3F4B-A9E6-81C3EF832C0C}"/>
            </c:ext>
          </c:extLst>
        </c:ser>
        <c:ser>
          <c:idx val="1"/>
          <c:order val="1"/>
          <c:tx>
            <c:strRef>
              <c:f>'Q4'!$A$25</c:f>
              <c:strCache>
                <c:ptCount val="1"/>
                <c:pt idx="0">
                  <c:v>非接触者(n=150)</c:v>
                </c:pt>
              </c:strCache>
            </c:strRef>
          </c:tx>
          <c:spPr>
            <a:solidFill>
              <a:srgbClr val="FFF7CE"/>
            </a:solidFill>
            <a:ln w="9525">
              <a:solidFill>
                <a:srgbClr val="FFF7CE"/>
              </a:solidFill>
            </a:ln>
            <a:effectLst/>
          </c:spPr>
          <c:invertIfNegative val="0"/>
          <c:dLbls>
            <c:numFmt formatCode="0.0&quot;%&quot;" sourceLinked="0"/>
            <c:spPr>
              <a:noFill/>
              <a:ln>
                <a:noFill/>
              </a:ln>
              <a:effectLst/>
            </c:spPr>
            <c:txPr>
              <a:bodyPr rot="0" spcFirstLastPara="1" vertOverflow="ellipsis" vert="horz" wrap="square" anchor="ctr" anchorCtr="1"/>
              <a:lstStyle/>
              <a:p>
                <a:pPr>
                  <a:defRPr sz="1000" b="0" i="0" u="none" strike="noStrike" kern="1200" baseline="0">
                    <a:solidFill>
                      <a:srgbClr val="FE5519"/>
                    </a:solidFill>
                    <a:latin typeface="DIN Alternate" panose="020B0500000000000000" pitchFamily="34" charset="0"/>
                    <a:ea typeface="Hiragino Sans W4"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'Q4'!$C$23:$G$23</c:f>
              <c:strCache>
                <c:ptCount val="5"/>
                <c:pt idx="0">
                  <c:v>美味しい
美味しそうだ</c:v>
                </c:pt>
                <c:pt idx="1">
                  <c:v>おトクである</c:v>
                </c:pt>
                <c:pt idx="2">
                  <c:v>利用したくなった</c:v>
                </c:pt>
                <c:pt idx="3">
                  <c:v>ランチ ( 昼ハット ) に
利用したくなった</c:v>
                </c:pt>
                <c:pt idx="4">
                  <c:v>ディナ｜に
利用したくなった</c:v>
                </c:pt>
              </c:strCache>
            </c:strRef>
          </c:cat>
          <c:val>
            <c:numRef>
              <c:f>'Q4'!$C$25:$G$25</c:f>
              <c:numCache>
                <c:formatCode>0.0</c:formatCode>
                <c:ptCount val="5"/>
                <c:pt idx="0">
                  <c:v>64.666666666666998</c:v>
                </c:pt>
                <c:pt idx="1">
                  <c:v>35.333333333333002</c:v>
                </c:pt>
                <c:pt idx="2">
                  <c:v>32.666666666666998</c:v>
                </c:pt>
                <c:pt idx="3">
                  <c:v>24.666666666666998</c:v>
                </c:pt>
                <c:pt idx="4">
                  <c:v>25.333333333333002</c:v>
                </c:pt>
              </c:numCache>
            </c:numRef>
          </c:val>
          <c:extLst>
            <c:ext xmlns:c16="http://schemas.microsoft.com/office/drawing/2014/chart" uri="{C3380CC4-5D6E-409C-BE32-E72D297353CC}">
              <c16:uniqueId val="{00000001-4D90-3F4B-A9E6-81C3EF832C0C}"/>
            </c:ext>
          </c:extLst>
        </c:ser>
        <c:dLbls>
          <c:dLblPos val="outEnd"/>
          <c:showLegendKey val="0"/>
          <c:showVal val="1"/>
          <c:showCatName val="0"/>
          <c:showSerName val="0"/>
          <c:showPercent val="0"/>
          <c:showBubbleSize val="0"/>
        </c:dLbls>
        <c:gapWidth val="150"/>
        <c:overlap val="-20"/>
        <c:axId val="25868079"/>
        <c:axId val="635083519"/>
      </c:barChart>
      <c:catAx>
        <c:axId val="25868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b" anchorCtr="0"/>
          <a:lstStyle/>
          <a:p>
            <a:pPr algn="just">
              <a:lnSpc>
                <a:spcPct val="80000"/>
              </a:lnSpc>
              <a:defRPr sz="800" b="0" i="0" u="none" strike="noStrike" kern="1200" baseline="0">
                <a:solidFill>
                  <a:srgbClr val="FE5519"/>
                </a:solidFill>
                <a:latin typeface="Hiragino Sans W3" panose="020B0400000000000000" pitchFamily="34" charset="-128"/>
                <a:ea typeface="Hiragino Sans W3" panose="020B0400000000000000" pitchFamily="34" charset="-128"/>
                <a:cs typeface="+mn-cs"/>
              </a:defRPr>
            </a:pPr>
            <a:endParaRPr lang="ja-JP"/>
          </a:p>
        </c:txPr>
        <c:crossAx val="635083519"/>
        <c:crosses val="autoZero"/>
        <c:auto val="1"/>
        <c:lblAlgn val="ctr"/>
        <c:lblOffset val="100"/>
        <c:noMultiLvlLbl val="0"/>
      </c:catAx>
      <c:valAx>
        <c:axId val="635083519"/>
        <c:scaling>
          <c:orientation val="minMax"/>
          <c:max val="100"/>
        </c:scaling>
        <c:delete val="1"/>
        <c:axPos val="l"/>
        <c:majorGridlines>
          <c:spPr>
            <a:ln w="9525" cap="flat" cmpd="sng" algn="ctr">
              <a:noFill/>
              <a:round/>
            </a:ln>
            <a:effectLst/>
          </c:spPr>
        </c:majorGridlines>
        <c:numFmt formatCode="0&quot;%&quot;" sourceLinked="0"/>
        <c:majorTickMark val="none"/>
        <c:minorTickMark val="none"/>
        <c:tickLblPos val="nextTo"/>
        <c:crossAx val="25868079"/>
        <c:crosses val="autoZero"/>
        <c:crossBetween val="between"/>
        <c:majorUnit val="20"/>
      </c:valAx>
      <c:spPr>
        <a:noFill/>
        <a:ln>
          <a:noFill/>
        </a:ln>
        <a:effectLst/>
      </c:spPr>
    </c:plotArea>
    <c:legend>
      <c:legendPos val="r"/>
      <c:layout>
        <c:manualLayout>
          <c:xMode val="edge"/>
          <c:yMode val="edge"/>
          <c:x val="0.51235267833326503"/>
          <c:y val="9.0595411592075247E-3"/>
          <c:w val="0.44139065424249702"/>
          <c:h val="0.13227572107170804"/>
        </c:manualLayout>
      </c:layout>
      <c:overlay val="0"/>
      <c:spPr>
        <a:noFill/>
        <a:ln>
          <a:noFill/>
        </a:ln>
        <a:effectLst/>
      </c:spPr>
      <c:txPr>
        <a:bodyPr rot="0" spcFirstLastPara="1" vertOverflow="ellipsis" vert="horz" wrap="square" anchor="ctr" anchorCtr="1"/>
        <a:lstStyle/>
        <a:p>
          <a:pPr>
            <a:defRPr sz="700"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legend>
    <c:plotVisOnly val="1"/>
    <c:dispBlanksAs val="gap"/>
    <c:showDLblsOverMax val="0"/>
  </c:chart>
  <c:spPr>
    <a:noFill/>
    <a:ln w="9525" cap="flat" cmpd="sng" algn="ctr">
      <a:noFill/>
      <a:round/>
    </a:ln>
    <a:effectLst/>
  </c:spPr>
  <c:txPr>
    <a:bodyPr rot="0" vert="eaVert"/>
    <a:lstStyle/>
    <a:p>
      <a:pPr>
        <a:defRPr sz="800" b="0" i="0">
          <a:solidFill>
            <a:sysClr val="windowText" lastClr="000000"/>
          </a:solidFill>
          <a:latin typeface="Hiragino Sans W4" panose="020B0400000000000000" pitchFamily="34" charset="-128"/>
          <a:ea typeface="Hiragino Sans W4" panose="020B0400000000000000" pitchFamily="34"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接触者(n=150)</c:v>
                </c:pt>
              </c:strCache>
            </c:strRef>
          </c:tx>
          <c:spPr>
            <a:solidFill>
              <a:srgbClr val="FE5519"/>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Sheet1!$B$2:$B$7</c:f>
              <c:numCache>
                <c:formatCode>0.0</c:formatCode>
                <c:ptCount val="6"/>
                <c:pt idx="0">
                  <c:v>63.3</c:v>
                </c:pt>
                <c:pt idx="1">
                  <c:v>41.3</c:v>
                </c:pt>
                <c:pt idx="2">
                  <c:v>24.7</c:v>
                </c:pt>
                <c:pt idx="3">
                  <c:v>20.7</c:v>
                </c:pt>
                <c:pt idx="4">
                  <c:v>4.7</c:v>
                </c:pt>
                <c:pt idx="5">
                  <c:v>5.3</c:v>
                </c:pt>
              </c:numCache>
            </c:numRef>
          </c:val>
          <c:extLst>
            <c:ext xmlns:c16="http://schemas.microsoft.com/office/drawing/2014/chart" uri="{C3380CC4-5D6E-409C-BE32-E72D297353CC}">
              <c16:uniqueId val="{00000000-7D86-7B4D-83B2-58B8D11C7564}"/>
            </c:ext>
          </c:extLst>
        </c:ser>
        <c:ser>
          <c:idx val="1"/>
          <c:order val="1"/>
          <c:tx>
            <c:strRef>
              <c:f>Sheet1!$C$1</c:f>
              <c:strCache>
                <c:ptCount val="1"/>
                <c:pt idx="0">
                  <c:v>非接触者(n=150)</c:v>
                </c:pt>
              </c:strCache>
            </c:strRef>
          </c:tx>
          <c:spPr>
            <a:solidFill>
              <a:srgbClr val="FFF7CE"/>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Sheet1!$C$2:$C$7</c:f>
              <c:numCache>
                <c:formatCode>0.0</c:formatCode>
                <c:ptCount val="6"/>
                <c:pt idx="0">
                  <c:v>10.7</c:v>
                </c:pt>
                <c:pt idx="1">
                  <c:v>4</c:v>
                </c:pt>
                <c:pt idx="2">
                  <c:v>2.7</c:v>
                </c:pt>
                <c:pt idx="3">
                  <c:v>0.7</c:v>
                </c:pt>
                <c:pt idx="4">
                  <c:v>0.7</c:v>
                </c:pt>
                <c:pt idx="5">
                  <c:v>0</c:v>
                </c:pt>
              </c:numCache>
            </c:numRef>
          </c:val>
          <c:extLst>
            <c:ext xmlns:c16="http://schemas.microsoft.com/office/drawing/2014/chart" uri="{C3380CC4-5D6E-409C-BE32-E72D297353CC}">
              <c16:uniqueId val="{00000001-7D86-7B4D-83B2-58B8D11C7564}"/>
            </c:ext>
          </c:extLst>
        </c:ser>
        <c:dLbls>
          <c:dLblPos val="outEnd"/>
          <c:showLegendKey val="0"/>
          <c:showVal val="1"/>
          <c:showCatName val="0"/>
          <c:showSerName val="0"/>
          <c:showPercent val="0"/>
          <c:showBubbleSize val="0"/>
        </c:dLbls>
        <c:gapWidth val="108"/>
        <c:overlap val="-31"/>
        <c:axId val="417551600"/>
        <c:axId val="417553312"/>
      </c:barChart>
      <c:catAx>
        <c:axId val="41755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FE5519"/>
                </a:solidFill>
                <a:latin typeface="Hiragino Sans W3" panose="020B0400000000000000" pitchFamily="34" charset="-128"/>
                <a:ea typeface="Hiragino Sans W3" panose="020B0400000000000000" pitchFamily="34" charset="-128"/>
                <a:cs typeface="+mn-cs"/>
              </a:defRPr>
            </a:pPr>
            <a:endParaRPr lang="ja-JP"/>
          </a:p>
        </c:txPr>
        <c:crossAx val="417553312"/>
        <c:crosses val="autoZero"/>
        <c:auto val="1"/>
        <c:lblAlgn val="ctr"/>
        <c:lblOffset val="100"/>
        <c:noMultiLvlLbl val="0"/>
      </c:catAx>
      <c:valAx>
        <c:axId val="417553312"/>
        <c:scaling>
          <c:orientation val="minMax"/>
        </c:scaling>
        <c:delete val="1"/>
        <c:axPos val="l"/>
        <c:numFmt formatCode="0.0" sourceLinked="1"/>
        <c:majorTickMark val="none"/>
        <c:minorTickMark val="none"/>
        <c:tickLblPos val="nextTo"/>
        <c:crossAx val="417551600"/>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1000"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solidFill>
            <a:srgbClr val="FE5519"/>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2025/8/26</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F33F2-6889-F791-31C1-7D5B8EB8E1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585BF2-391B-4330-786C-DBE08EAC8E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D49102-67CF-06A6-1F99-93BCA9E5E4A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F1BE6E-7E7F-5F6A-0A22-E031205991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212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828104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27</a:t>
            </a:fld>
            <a:endParaRPr kumimoji="1" lang="ja-JP" altLang="en-US"/>
          </a:p>
        </p:txBody>
      </p:sp>
    </p:spTree>
    <p:extLst>
      <p:ext uri="{BB962C8B-B14F-4D97-AF65-F5344CB8AC3E}">
        <p14:creationId xmlns:p14="http://schemas.microsoft.com/office/powerpoint/2010/main" val="119193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F609-390A-FEA8-F27D-5D1F28C55B8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12248A-DF59-C5F2-AAD1-FAF4DD71D0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E6D44B-9967-DACA-9AF6-94DF3907780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93E0344-22DE-2353-CF82-B7425B15FEAD}"/>
              </a:ext>
            </a:extLst>
          </p:cNvPr>
          <p:cNvSpPr>
            <a:spLocks noGrp="1"/>
          </p:cNvSpPr>
          <p:nvPr>
            <p:ph type="sldNum" sz="quarter" idx="5"/>
          </p:nvPr>
        </p:nvSpPr>
        <p:spPr/>
        <p:txBody>
          <a:bodyPr/>
          <a:lstStyle/>
          <a:p>
            <a:fld id="{2A427775-15AB-4B41-84CE-8522E2D39132}" type="slidenum">
              <a:rPr lang="ja-JP" altLang="en-US" smtClean="0"/>
              <a:pPr/>
              <a:t>28</a:t>
            </a:fld>
            <a:endParaRPr lang="ja-JP" altLang="en-US"/>
          </a:p>
        </p:txBody>
      </p:sp>
    </p:spTree>
    <p:extLst>
      <p:ext uri="{BB962C8B-B14F-4D97-AF65-F5344CB8AC3E}">
        <p14:creationId xmlns:p14="http://schemas.microsoft.com/office/powerpoint/2010/main" val="353749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29</a:t>
            </a:fld>
            <a:endParaRPr lang="ja-JP" altLang="en-US"/>
          </a:p>
        </p:txBody>
      </p:sp>
    </p:spTree>
    <p:extLst>
      <p:ext uri="{BB962C8B-B14F-4D97-AF65-F5344CB8AC3E}">
        <p14:creationId xmlns:p14="http://schemas.microsoft.com/office/powerpoint/2010/main" val="3588514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83E75E-B95D-2143-B7E8-49FFEF4A73B1}"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370450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42</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43</a:t>
            </a:fld>
            <a:endParaRPr kumimoji="1" lang="ja-JP" altLang="en-US"/>
          </a:p>
        </p:txBody>
      </p:sp>
    </p:spTree>
    <p:extLst>
      <p:ext uri="{BB962C8B-B14F-4D97-AF65-F5344CB8AC3E}">
        <p14:creationId xmlns:p14="http://schemas.microsoft.com/office/powerpoint/2010/main" val="120018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44</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FE44-72DE-2F11-BA43-1B4DF324A7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A173B6-5930-141C-0C53-10D0178927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2DF0D3-670E-1980-7967-9F564779B51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C4F5869-C708-E0A9-440A-345E50D8E56E}"/>
              </a:ext>
            </a:extLst>
          </p:cNvPr>
          <p:cNvSpPr>
            <a:spLocks noGrp="1"/>
          </p:cNvSpPr>
          <p:nvPr>
            <p:ph type="sldNum" sz="quarter" idx="5"/>
          </p:nvPr>
        </p:nvSpPr>
        <p:spPr/>
        <p:txBody>
          <a:bodyPr/>
          <a:lstStyle/>
          <a:p>
            <a:fld id="{2583E75E-B95D-2143-B7E8-49FFEF4A73B1}" type="slidenum">
              <a:rPr kumimoji="1" lang="ja-JP" altLang="en-US" smtClean="0"/>
              <a:t>45</a:t>
            </a:fld>
            <a:endParaRPr kumimoji="1" lang="ja-JP" altLang="en-US"/>
          </a:p>
        </p:txBody>
      </p:sp>
    </p:spTree>
    <p:extLst>
      <p:ext uri="{BB962C8B-B14F-4D97-AF65-F5344CB8AC3E}">
        <p14:creationId xmlns:p14="http://schemas.microsoft.com/office/powerpoint/2010/main" val="3042461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46</a:t>
            </a:fld>
            <a:endParaRPr kumimoji="1" lang="ja-JP" altLang="en-US"/>
          </a:p>
        </p:txBody>
      </p:sp>
    </p:spTree>
    <p:extLst>
      <p:ext uri="{BB962C8B-B14F-4D97-AF65-F5344CB8AC3E}">
        <p14:creationId xmlns:p14="http://schemas.microsoft.com/office/powerpoint/2010/main" val="199477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72CDC-4978-A558-67C6-0911A66AD7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590278-CC8D-A168-1BA4-D46BC260E3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CDE706-CC26-957C-EE63-44937FA5EB3B}"/>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AF72189-1BA3-B5A1-3EE9-AB875A6E20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85328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48</a:t>
            </a:fld>
            <a:endParaRPr lang="ja-JP" altLang="en-US"/>
          </a:p>
        </p:txBody>
      </p:sp>
    </p:spTree>
    <p:extLst>
      <p:ext uri="{BB962C8B-B14F-4D97-AF65-F5344CB8AC3E}">
        <p14:creationId xmlns:p14="http://schemas.microsoft.com/office/powerpoint/2010/main" val="212706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67459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586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14</a:t>
            </a:fld>
            <a:endParaRPr kumimoji="1" lang="ja-JP" altLang="en-US"/>
          </a:p>
        </p:txBody>
      </p:sp>
    </p:spTree>
    <p:extLst>
      <p:ext uri="{BB962C8B-B14F-4D97-AF65-F5344CB8AC3E}">
        <p14:creationId xmlns:p14="http://schemas.microsoft.com/office/powerpoint/2010/main" val="339661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19</a:t>
            </a:fld>
            <a:endParaRPr kumimoji="1" lang="ja-JP" altLang="en-US"/>
          </a:p>
        </p:txBody>
      </p:sp>
    </p:spTree>
    <p:extLst>
      <p:ext uri="{BB962C8B-B14F-4D97-AF65-F5344CB8AC3E}">
        <p14:creationId xmlns:p14="http://schemas.microsoft.com/office/powerpoint/2010/main" val="233227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20</a:t>
            </a:fld>
            <a:endParaRPr lang="ja-JP" altLang="en-US"/>
          </a:p>
        </p:txBody>
      </p:sp>
    </p:spTree>
    <p:extLst>
      <p:ext uri="{BB962C8B-B14F-4D97-AF65-F5344CB8AC3E}">
        <p14:creationId xmlns:p14="http://schemas.microsoft.com/office/powerpoint/2010/main" val="213114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22</a:t>
            </a:fld>
            <a:endParaRPr lang="ja-JP" altLang="en-US"/>
          </a:p>
        </p:txBody>
      </p:sp>
    </p:spTree>
    <p:extLst>
      <p:ext uri="{BB962C8B-B14F-4D97-AF65-F5344CB8AC3E}">
        <p14:creationId xmlns:p14="http://schemas.microsoft.com/office/powerpoint/2010/main" val="298397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522838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008FBD-3973-AB40-9FE1-6B3235DC5015}" type="datetime1">
              <a:rPr kumimoji="1" lang="ja-JP" altLang="en-US" smtClean="0"/>
              <a:t>2025/8/26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39239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ECB3BC-86DA-3448-988C-293E6761AD37}" type="datetime1">
              <a:rPr kumimoji="1" lang="ja-JP" altLang="en-US" smtClean="0"/>
              <a:t>2025/8/26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8802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C786B1-D18C-094B-973D-92B9D8A4A886}" type="datetime1">
              <a:rPr kumimoji="1" lang="ja-JP" altLang="en-US" smtClean="0"/>
              <a:t>2025/8/26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5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2403DE-42A9-E24D-87C0-CF0FEE9CF4CF}" type="datetime1">
              <a:rPr kumimoji="1" lang="ja-JP" altLang="en-US" smtClean="0"/>
              <a:t>2025/8/26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88320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898B160-ACC5-354D-9CCF-75A587B50C0B}" type="datetime1">
              <a:rPr kumimoji="1" lang="ja-JP" altLang="en-US" smtClean="0"/>
              <a:t>2025/8/26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70690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445B2F6-16A2-2742-97F5-CD8306B4D5AE}" type="datetime1">
              <a:rPr kumimoji="1" lang="ja-JP" altLang="en-US" smtClean="0"/>
              <a:t>2025/8/26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04831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08DC0D0-B4D5-E749-8E62-242301C04906}" type="datetime1">
              <a:rPr kumimoji="1" lang="ja-JP" altLang="en-US" smtClean="0"/>
              <a:t>2025/8/26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21794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EB3891F-0292-AD45-91C9-73B0E8B58EE9}" type="datetime1">
              <a:rPr kumimoji="1" lang="ja-JP" altLang="en-US" smtClean="0"/>
              <a:t>2025/8/26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55585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9D28-08AA-FA4C-BCBD-73C6ADF1C106}" type="datetime1">
              <a:rPr kumimoji="1" lang="ja-JP" altLang="en-US" smtClean="0"/>
              <a:t>2025/8/26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62611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437D706-86E8-EB49-A257-8C989A347D43}" type="datetime1">
              <a:rPr kumimoji="1" lang="ja-JP" altLang="en-US" smtClean="0"/>
              <a:t>2025/8/26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91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F8E4E6-A641-464C-A89A-418279F2AB81}" type="datetime1">
              <a:rPr kumimoji="1" lang="ja-JP" altLang="en-US" smtClean="0"/>
              <a:t>2025/8/26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8450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8E107-AF72-0E4D-A4F6-37BE675A9D3A}" type="datetime1">
              <a:rPr lang="ja-JP" altLang="en-US" smtClean="0"/>
              <a:pPr/>
              <a:t>2025/8/26</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6171A-CA4F-C948-9CC4-3794EFAF3AE3}" type="slidenum">
              <a:rPr lang="ja-JP" altLang="en-US" smtClean="0"/>
              <a:pPr/>
              <a:t>‹#›</a:t>
            </a:fld>
            <a:endParaRPr lang="ja-JP" altLang="en-US"/>
          </a:p>
        </p:txBody>
      </p:sp>
    </p:spTree>
    <p:extLst>
      <p:ext uri="{BB962C8B-B14F-4D97-AF65-F5344CB8AC3E}">
        <p14:creationId xmlns:p14="http://schemas.microsoft.com/office/powerpoint/2010/main" val="1032054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emf"/><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jpe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65.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0.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4.emf"/><Relationship Id="rId21" Type="http://schemas.openxmlformats.org/officeDocument/2006/relationships/image" Target="../media/image74.png"/><Relationship Id="rId7" Type="http://schemas.openxmlformats.org/officeDocument/2006/relationships/image" Target="../media/image67.png"/><Relationship Id="rId12" Type="http://schemas.microsoft.com/office/2007/relationships/hdphoto" Target="../media/hdphoto4.wdp"/><Relationship Id="rId17" Type="http://schemas.openxmlformats.org/officeDocument/2006/relationships/image" Target="../media/image72.png"/><Relationship Id="rId25" Type="http://schemas.openxmlformats.org/officeDocument/2006/relationships/image" Target="../media/image76.png"/><Relationship Id="rId2" Type="http://schemas.openxmlformats.org/officeDocument/2006/relationships/notesSlide" Target="../notesSlides/notesSlide8.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9.png"/><Relationship Id="rId24" Type="http://schemas.microsoft.com/office/2007/relationships/hdphoto" Target="../media/hdphoto10.wdp"/><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75.png"/><Relationship Id="rId28" Type="http://schemas.microsoft.com/office/2007/relationships/hdphoto" Target="../media/hdphoto12.wdp"/><Relationship Id="rId10" Type="http://schemas.microsoft.com/office/2007/relationships/hdphoto" Target="../media/hdphoto3.wdp"/><Relationship Id="rId19" Type="http://schemas.openxmlformats.org/officeDocument/2006/relationships/image" Target="../media/image73.png"/><Relationship Id="rId4" Type="http://schemas.openxmlformats.org/officeDocument/2006/relationships/image" Target="../media/image51.png"/><Relationship Id="rId9" Type="http://schemas.openxmlformats.org/officeDocument/2006/relationships/image" Target="../media/image68.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hyperlink" Target="https://break-smoke.jp/casestudy/asahi/"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hyperlink" Target="https://break-smoke.jp/casestudy/pizzahut/" TargetMode="Externa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hyperlink" Target="https://break-smoke.jp/casestudy/brainsleep/" TargetMode="External"/><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55.emf"/><Relationship Id="rId7" Type="http://schemas.openxmlformats.org/officeDocument/2006/relationships/image" Target="../media/image92.jpeg"/><Relationship Id="rId12" Type="http://schemas.openxmlformats.org/officeDocument/2006/relationships/image" Target="../media/image97.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5" Type="http://schemas.microsoft.com/office/2007/relationships/hdphoto" Target="../media/hdphoto13.wdp"/><Relationship Id="rId10" Type="http://schemas.openxmlformats.org/officeDocument/2006/relationships/image" Target="../media/image95.png"/><Relationship Id="rId4" Type="http://schemas.openxmlformats.org/officeDocument/2006/relationships/image" Target="../media/image51.png"/><Relationship Id="rId9" Type="http://schemas.openxmlformats.org/officeDocument/2006/relationships/image" Target="../media/image94.jpeg"/><Relationship Id="rId1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100.png"/><Relationship Id="rId7" Type="http://schemas.openxmlformats.org/officeDocument/2006/relationships/image" Target="../media/image55.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01.png"/><Relationship Id="rId4" Type="http://schemas.openxmlformats.org/officeDocument/2006/relationships/image" Target="../media/image14.emf"/><Relationship Id="rId9" Type="http://schemas.openxmlformats.org/officeDocument/2006/relationships/image" Target="../media/image103.png"/></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s://break-smoke.jp/casestudy/sammy/" TargetMode="External"/><Relationship Id="rId7" Type="http://schemas.openxmlformats.org/officeDocument/2006/relationships/image" Target="../media/image10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s://break-smoke.jp/news/20241021/" TargetMode="External"/><Relationship Id="rId5" Type="http://schemas.openxmlformats.org/officeDocument/2006/relationships/image" Target="../media/image104.png"/><Relationship Id="rId4" Type="http://schemas.openxmlformats.org/officeDocument/2006/relationships/hyperlink" Target="https://break-smoke.jp/casestudy/yo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109.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4.emf"/><Relationship Id="rId7" Type="http://schemas.openxmlformats.org/officeDocument/2006/relationships/image" Target="../media/image11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51.png"/><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4.emf"/><Relationship Id="rId7"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51.png"/><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126.png"/><Relationship Id="rId26" Type="http://schemas.microsoft.com/office/2007/relationships/hdphoto" Target="../media/hdphoto14.wdp"/><Relationship Id="rId3" Type="http://schemas.openxmlformats.org/officeDocument/2006/relationships/image" Target="../media/image14.emf"/><Relationship Id="rId21" Type="http://schemas.openxmlformats.org/officeDocument/2006/relationships/image" Target="../media/image129.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2" Type="http://schemas.openxmlformats.org/officeDocument/2006/relationships/notesSlide" Target="../notesSlides/notesSlide17.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1.jpeg"/><Relationship Id="rId11" Type="http://schemas.openxmlformats.org/officeDocument/2006/relationships/image" Target="../media/image119.png"/><Relationship Id="rId24" Type="http://schemas.openxmlformats.org/officeDocument/2006/relationships/image" Target="../media/image132.png"/><Relationship Id="rId5" Type="http://schemas.openxmlformats.org/officeDocument/2006/relationships/image" Target="../media/image51.png"/><Relationship Id="rId15" Type="http://schemas.openxmlformats.org/officeDocument/2006/relationships/image" Target="../media/image123.png"/><Relationship Id="rId23" Type="http://schemas.openxmlformats.org/officeDocument/2006/relationships/image" Target="../media/image131.png"/><Relationship Id="rId10" Type="http://schemas.openxmlformats.org/officeDocument/2006/relationships/image" Target="../media/image118.png"/><Relationship Id="rId19" Type="http://schemas.openxmlformats.org/officeDocument/2006/relationships/image" Target="../media/image127.png"/><Relationship Id="rId4" Type="http://schemas.openxmlformats.org/officeDocument/2006/relationships/image" Target="../media/image55.emf"/><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30.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4.emf"/><Relationship Id="rId7" Type="http://schemas.openxmlformats.org/officeDocument/2006/relationships/image" Target="../media/image134.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51.png"/><Relationship Id="rId4" Type="http://schemas.openxmlformats.org/officeDocument/2006/relationships/image" Target="../media/image55.emf"/></Relationships>
</file>

<file path=ppt/slides/_rels/slide4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4.emf"/><Relationship Id="rId7" Type="http://schemas.openxmlformats.org/officeDocument/2006/relationships/image" Target="../media/image13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55.emf"/><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form.run/@break-submit" TargetMode="External"/><Relationship Id="rId4" Type="http://schemas.openxmlformats.org/officeDocument/2006/relationships/hyperlink" Target="https://form.run/@break-order"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tiff"/><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jp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emf"/><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emf"/><Relationship Id="rId15" Type="http://schemas.openxmlformats.org/officeDocument/2006/relationships/image" Target="../media/image24.png"/><Relationship Id="rId23" Type="http://schemas.openxmlformats.org/officeDocument/2006/relationships/image" Target="../media/image32.jp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1902B93-4012-E444-94E4-B28B8D868EA8}"/>
              </a:ext>
            </a:extLst>
          </p:cNvPr>
          <p:cNvPicPr>
            <a:picLocks noChangeAspect="1"/>
          </p:cNvPicPr>
          <p:nvPr/>
        </p:nvPicPr>
        <p:blipFill>
          <a:blip r:embed="rId2"/>
          <a:stretch>
            <a:fillRect/>
          </a:stretch>
        </p:blipFill>
        <p:spPr>
          <a:xfrm>
            <a:off x="0" y="0"/>
            <a:ext cx="12192000" cy="6858000"/>
          </a:xfrm>
          <a:prstGeom prst="rect">
            <a:avLst/>
          </a:prstGeom>
        </p:spPr>
      </p:pic>
      <p:pic>
        <p:nvPicPr>
          <p:cNvPr id="22" name="図 21" descr="テキスト&#10;&#10;自動的に生成された説明">
            <a:extLst>
              <a:ext uri="{FF2B5EF4-FFF2-40B4-BE49-F238E27FC236}">
                <a16:creationId xmlns:a16="http://schemas.microsoft.com/office/drawing/2014/main" id="{9A25BE21-6B06-E14A-9C24-778E7B8AFD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990" y="1507591"/>
            <a:ext cx="6052937" cy="1921409"/>
          </a:xfrm>
          <a:prstGeom prst="rect">
            <a:avLst/>
          </a:prstGeom>
        </p:spPr>
      </p:pic>
      <p:sp>
        <p:nvSpPr>
          <p:cNvPr id="23" name="正方形/長方形 22">
            <a:extLst>
              <a:ext uri="{FF2B5EF4-FFF2-40B4-BE49-F238E27FC236}">
                <a16:creationId xmlns:a16="http://schemas.microsoft.com/office/drawing/2014/main" id="{02E443DF-1E2D-D843-AE9C-3CE1ABB53E90}"/>
              </a:ext>
            </a:extLst>
          </p:cNvPr>
          <p:cNvSpPr/>
          <p:nvPr/>
        </p:nvSpPr>
        <p:spPr>
          <a:xfrm>
            <a:off x="484821" y="3818451"/>
            <a:ext cx="6096000" cy="660758"/>
          </a:xfrm>
          <a:prstGeom prst="rect">
            <a:avLst/>
          </a:prstGeom>
        </p:spPr>
        <p:txBody>
          <a:bodyPr>
            <a:spAutoFit/>
          </a:bodyPr>
          <a:lstStyle/>
          <a:p>
            <a:pPr>
              <a:lnSpc>
                <a:spcPct val="150000"/>
              </a:lnSpc>
            </a:pPr>
            <a:r>
              <a:rPr lang="en-US" altLang="ja-JP" sz="2800" b="1" dirty="0">
                <a:solidFill>
                  <a:schemeClr val="bg1"/>
                </a:solidFill>
                <a:latin typeface="DIN Alternate" panose="020B0500000000000000" pitchFamily="34" charset="0"/>
                <a:ea typeface="Hiragino Sans W6" panose="020B0400000000000000" pitchFamily="34" charset="-128"/>
              </a:rPr>
              <a:t>MEDIA GUIDE </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24" name="図 23" descr="挿絵 が含まれている画像&#10;&#10;自動的に生成された説明">
            <a:extLst>
              <a:ext uri="{FF2B5EF4-FFF2-40B4-BE49-F238E27FC236}">
                <a16:creationId xmlns:a16="http://schemas.microsoft.com/office/drawing/2014/main" id="{7E4DACCE-B224-AF4F-ADEF-3E5E23D92DC5}"/>
              </a:ext>
            </a:extLst>
          </p:cNvPr>
          <p:cNvPicPr>
            <a:picLocks noChangeAspect="1"/>
          </p:cNvPicPr>
          <p:nvPr/>
        </p:nvPicPr>
        <p:blipFill>
          <a:blip r:embed="rId4"/>
          <a:stretch>
            <a:fillRect/>
          </a:stretch>
        </p:blipFill>
        <p:spPr>
          <a:xfrm>
            <a:off x="484821" y="5937250"/>
            <a:ext cx="2032000" cy="673100"/>
          </a:xfrm>
          <a:prstGeom prst="rect">
            <a:avLst/>
          </a:prstGeom>
        </p:spPr>
      </p:pic>
      <p:sp>
        <p:nvSpPr>
          <p:cNvPr id="3" name="正方形/長方形 2">
            <a:extLst>
              <a:ext uri="{FF2B5EF4-FFF2-40B4-BE49-F238E27FC236}">
                <a16:creationId xmlns:a16="http://schemas.microsoft.com/office/drawing/2014/main" id="{73260D01-0A07-93EA-B252-82BDE74E8EC0}"/>
              </a:ext>
            </a:extLst>
          </p:cNvPr>
          <p:cNvSpPr/>
          <p:nvPr/>
        </p:nvSpPr>
        <p:spPr>
          <a:xfrm>
            <a:off x="574989" y="4715591"/>
            <a:ext cx="279852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800" dirty="0">
                <a:solidFill>
                  <a:srgbClr val="FE5519"/>
                </a:solidFill>
                <a:latin typeface="DIN Alternate" panose="020B0500000000000000" pitchFamily="34" charset="0"/>
                <a:ea typeface="Hiragino Sans W2" panose="020B0300000000000000" pitchFamily="34" charset="-128"/>
              </a:rPr>
              <a:t>October to December 2025</a:t>
            </a:r>
          </a:p>
        </p:txBody>
      </p:sp>
    </p:spTree>
    <p:extLst>
      <p:ext uri="{BB962C8B-B14F-4D97-AF65-F5344CB8AC3E}">
        <p14:creationId xmlns:p14="http://schemas.microsoft.com/office/powerpoint/2010/main" val="3614604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F692C8CC-5735-7800-3A45-73212F564B80}"/>
              </a:ext>
            </a:extLst>
          </p:cNvPr>
          <p:cNvPicPr>
            <a:picLocks noChangeAspect="1"/>
          </p:cNvPicPr>
          <p:nvPr/>
        </p:nvPicPr>
        <p:blipFill>
          <a:blip r:embed="rId3"/>
          <a:stretch>
            <a:fillRect/>
          </a:stretch>
        </p:blipFill>
        <p:spPr>
          <a:xfrm>
            <a:off x="6443775" y="925052"/>
            <a:ext cx="3971109" cy="3127917"/>
          </a:xfrm>
          <a:prstGeom prst="rect">
            <a:avLst/>
          </a:prstGeom>
        </p:spPr>
      </p:pic>
      <p:pic>
        <p:nvPicPr>
          <p:cNvPr id="21" name="図 20">
            <a:extLst>
              <a:ext uri="{FF2B5EF4-FFF2-40B4-BE49-F238E27FC236}">
                <a16:creationId xmlns:a16="http://schemas.microsoft.com/office/drawing/2014/main" id="{22CEB97E-1CE5-3F55-C564-C4561B85A552}"/>
              </a:ext>
            </a:extLst>
          </p:cNvPr>
          <p:cNvPicPr>
            <a:picLocks noChangeAspect="1"/>
          </p:cNvPicPr>
          <p:nvPr/>
        </p:nvPicPr>
        <p:blipFill>
          <a:blip r:embed="rId3"/>
          <a:stretch>
            <a:fillRect/>
          </a:stretch>
        </p:blipFill>
        <p:spPr>
          <a:xfrm>
            <a:off x="-1" y="0"/>
            <a:ext cx="8808721" cy="6858000"/>
          </a:xfrm>
          <a:prstGeom prst="rect">
            <a:avLst/>
          </a:prstGeom>
        </p:spPr>
      </p:pic>
      <p:pic>
        <p:nvPicPr>
          <p:cNvPr id="16" name="図 15" descr="グラフィカル ユーザー インターフェイス&#10;&#10;自動的に生成された説明">
            <a:extLst>
              <a:ext uri="{FF2B5EF4-FFF2-40B4-BE49-F238E27FC236}">
                <a16:creationId xmlns:a16="http://schemas.microsoft.com/office/drawing/2014/main" id="{7C5EE5BF-39AD-ACA3-DC6A-894CBF0342D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2428" r="49501"/>
          <a:stretch/>
        </p:blipFill>
        <p:spPr>
          <a:xfrm>
            <a:off x="5169368" y="2896361"/>
            <a:ext cx="2704905" cy="324852"/>
          </a:xfrm>
          <a:prstGeom prst="rect">
            <a:avLst/>
          </a:prstGeom>
        </p:spPr>
      </p:pic>
      <p:graphicFrame>
        <p:nvGraphicFramePr>
          <p:cNvPr id="41" name="グラフ 40">
            <a:extLst>
              <a:ext uri="{FF2B5EF4-FFF2-40B4-BE49-F238E27FC236}">
                <a16:creationId xmlns:a16="http://schemas.microsoft.com/office/drawing/2014/main" id="{041144F0-5C5D-4F03-F587-2784C720C8F2}"/>
              </a:ext>
            </a:extLst>
          </p:cNvPr>
          <p:cNvGraphicFramePr/>
          <p:nvPr/>
        </p:nvGraphicFramePr>
        <p:xfrm>
          <a:off x="4998561" y="3290582"/>
          <a:ext cx="2875712" cy="122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グラフ 43">
            <a:extLst>
              <a:ext uri="{FF2B5EF4-FFF2-40B4-BE49-F238E27FC236}">
                <a16:creationId xmlns:a16="http://schemas.microsoft.com/office/drawing/2014/main" id="{01A0BE49-3EE4-2A70-EAD2-BAF7887CA324}"/>
              </a:ext>
            </a:extLst>
          </p:cNvPr>
          <p:cNvGraphicFramePr/>
          <p:nvPr/>
        </p:nvGraphicFramePr>
        <p:xfrm>
          <a:off x="4853227" y="5140678"/>
          <a:ext cx="2701278" cy="1446281"/>
        </p:xfrm>
        <a:graphic>
          <a:graphicData uri="http://schemas.openxmlformats.org/drawingml/2006/chart">
            <c:chart xmlns:c="http://schemas.openxmlformats.org/drawingml/2006/chart" xmlns:r="http://schemas.openxmlformats.org/officeDocument/2006/relationships" r:id="rId6"/>
          </a:graphicData>
        </a:graphic>
      </p:graphicFrame>
      <p:sp>
        <p:nvSpPr>
          <p:cNvPr id="4" name="正方形/長方形 3">
            <a:extLst>
              <a:ext uri="{FF2B5EF4-FFF2-40B4-BE49-F238E27FC236}">
                <a16:creationId xmlns:a16="http://schemas.microsoft.com/office/drawing/2014/main" id="{9E5AF010-0292-98D4-B80B-88BFA9456D9D}"/>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pic>
        <p:nvPicPr>
          <p:cNvPr id="42" name="図 41" descr="テキスト&#10;&#10;自動的に生成された説明">
            <a:extLst>
              <a:ext uri="{FF2B5EF4-FFF2-40B4-BE49-F238E27FC236}">
                <a16:creationId xmlns:a16="http://schemas.microsoft.com/office/drawing/2014/main" id="{271B0306-5845-C8C7-1E89-CC0A13E34E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grpSp>
        <p:nvGrpSpPr>
          <p:cNvPr id="49" name="グループ化 48">
            <a:extLst>
              <a:ext uri="{FF2B5EF4-FFF2-40B4-BE49-F238E27FC236}">
                <a16:creationId xmlns:a16="http://schemas.microsoft.com/office/drawing/2014/main" id="{398A5B51-0309-F85B-596F-7AF235F098EA}"/>
              </a:ext>
            </a:extLst>
          </p:cNvPr>
          <p:cNvGrpSpPr>
            <a:grpSpLocks noChangeAspect="1"/>
          </p:cNvGrpSpPr>
          <p:nvPr/>
        </p:nvGrpSpPr>
        <p:grpSpPr>
          <a:xfrm>
            <a:off x="890960" y="2921515"/>
            <a:ext cx="1943789" cy="3406330"/>
            <a:chOff x="1003205" y="1805163"/>
            <a:chExt cx="2683005" cy="4701748"/>
          </a:xfrm>
        </p:grpSpPr>
        <p:cxnSp>
          <p:nvCxnSpPr>
            <p:cNvPr id="53" name="直線矢印コネクタ 52">
              <a:extLst>
                <a:ext uri="{FF2B5EF4-FFF2-40B4-BE49-F238E27FC236}">
                  <a16:creationId xmlns:a16="http://schemas.microsoft.com/office/drawing/2014/main" id="{999DB4E1-6167-33E3-3E02-7D07AFC78359}"/>
                </a:ext>
              </a:extLst>
            </p:cNvPr>
            <p:cNvCxnSpPr>
              <a:cxnSpLocks/>
            </p:cNvCxnSpPr>
            <p:nvPr/>
          </p:nvCxnSpPr>
          <p:spPr>
            <a:xfrm>
              <a:off x="1279816" y="1805163"/>
              <a:ext cx="0" cy="4701748"/>
            </a:xfrm>
            <a:prstGeom prst="straightConnector1">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円/楕円 53">
              <a:extLst>
                <a:ext uri="{FF2B5EF4-FFF2-40B4-BE49-F238E27FC236}">
                  <a16:creationId xmlns:a16="http://schemas.microsoft.com/office/drawing/2014/main" id="{EB110181-6F80-3A42-5E8D-22234DC30FA3}"/>
                </a:ext>
              </a:extLst>
            </p:cNvPr>
            <p:cNvSpPr>
              <a:spLocks noChangeAspect="1"/>
            </p:cNvSpPr>
            <p:nvPr/>
          </p:nvSpPr>
          <p:spPr>
            <a:xfrm>
              <a:off x="1030699" y="2090065"/>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5" name="テキスト ボックス 54">
              <a:extLst>
                <a:ext uri="{FF2B5EF4-FFF2-40B4-BE49-F238E27FC236}">
                  <a16:creationId xmlns:a16="http://schemas.microsoft.com/office/drawing/2014/main" id="{5F0E6286-DC77-43BB-8DFD-0E81E7924964}"/>
                </a:ext>
              </a:extLst>
            </p:cNvPr>
            <p:cNvSpPr txBox="1"/>
            <p:nvPr/>
          </p:nvSpPr>
          <p:spPr>
            <a:xfrm>
              <a:off x="1753620" y="1960877"/>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出勤前</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6" name="円/楕円 55">
              <a:extLst>
                <a:ext uri="{FF2B5EF4-FFF2-40B4-BE49-F238E27FC236}">
                  <a16:creationId xmlns:a16="http://schemas.microsoft.com/office/drawing/2014/main" id="{AF318C70-DBAD-A39D-1220-FBAEBE1F77CF}"/>
                </a:ext>
              </a:extLst>
            </p:cNvPr>
            <p:cNvSpPr>
              <a:spLocks noChangeAspect="1"/>
            </p:cNvSpPr>
            <p:nvPr/>
          </p:nvSpPr>
          <p:spPr>
            <a:xfrm>
              <a:off x="1030699" y="3813259"/>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8" name="テキスト ボックス 57">
              <a:extLst>
                <a:ext uri="{FF2B5EF4-FFF2-40B4-BE49-F238E27FC236}">
                  <a16:creationId xmlns:a16="http://schemas.microsoft.com/office/drawing/2014/main" id="{AD7A2A61-CDED-F29D-EC51-1313E1DB8794}"/>
                </a:ext>
              </a:extLst>
            </p:cNvPr>
            <p:cNvSpPr txBox="1"/>
            <p:nvPr/>
          </p:nvSpPr>
          <p:spPr>
            <a:xfrm>
              <a:off x="1753620" y="385291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ランチ</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9" name="円/楕円 58">
              <a:extLst>
                <a:ext uri="{FF2B5EF4-FFF2-40B4-BE49-F238E27FC236}">
                  <a16:creationId xmlns:a16="http://schemas.microsoft.com/office/drawing/2014/main" id="{35EEC0D4-FE4C-D8F4-9861-819B0025DA42}"/>
                </a:ext>
              </a:extLst>
            </p:cNvPr>
            <p:cNvSpPr>
              <a:spLocks noChangeAspect="1"/>
            </p:cNvSpPr>
            <p:nvPr/>
          </p:nvSpPr>
          <p:spPr>
            <a:xfrm>
              <a:off x="1030699" y="5512378"/>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0" name="テキスト ボックス 59">
              <a:extLst>
                <a:ext uri="{FF2B5EF4-FFF2-40B4-BE49-F238E27FC236}">
                  <a16:creationId xmlns:a16="http://schemas.microsoft.com/office/drawing/2014/main" id="{C57E4E6F-BCD6-C5AE-0587-8B95D6597428}"/>
                </a:ext>
              </a:extLst>
            </p:cNvPr>
            <p:cNvSpPr txBox="1"/>
            <p:nvPr/>
          </p:nvSpPr>
          <p:spPr>
            <a:xfrm>
              <a:off x="1753620" y="552382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退勤後</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1" name="円/楕円 60">
              <a:extLst>
                <a:ext uri="{FF2B5EF4-FFF2-40B4-BE49-F238E27FC236}">
                  <a16:creationId xmlns:a16="http://schemas.microsoft.com/office/drawing/2014/main" id="{0D96EDEA-9D8F-0E38-D9F7-ED40353ECDB1}"/>
                </a:ext>
              </a:extLst>
            </p:cNvPr>
            <p:cNvSpPr/>
            <p:nvPr/>
          </p:nvSpPr>
          <p:spPr>
            <a:xfrm>
              <a:off x="1003205" y="2907365"/>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2" name="円/楕円 61">
              <a:extLst>
                <a:ext uri="{FF2B5EF4-FFF2-40B4-BE49-F238E27FC236}">
                  <a16:creationId xmlns:a16="http://schemas.microsoft.com/office/drawing/2014/main" id="{43A350A7-2498-E74C-228A-42AE377D3D27}"/>
                </a:ext>
              </a:extLst>
            </p:cNvPr>
            <p:cNvSpPr/>
            <p:nvPr/>
          </p:nvSpPr>
          <p:spPr>
            <a:xfrm>
              <a:off x="1003495" y="4644886"/>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3" name="テキスト ボックス 62">
              <a:extLst>
                <a:ext uri="{FF2B5EF4-FFF2-40B4-BE49-F238E27FC236}">
                  <a16:creationId xmlns:a16="http://schemas.microsoft.com/office/drawing/2014/main" id="{404F67D2-572B-DEDC-5A25-76E9EFEB379A}"/>
                </a:ext>
              </a:extLst>
            </p:cNvPr>
            <p:cNvSpPr txBox="1"/>
            <p:nvPr/>
          </p:nvSpPr>
          <p:spPr>
            <a:xfrm>
              <a:off x="1738862" y="2934673"/>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64" name="テキスト ボックス 63">
              <a:extLst>
                <a:ext uri="{FF2B5EF4-FFF2-40B4-BE49-F238E27FC236}">
                  <a16:creationId xmlns:a16="http://schemas.microsoft.com/office/drawing/2014/main" id="{814F72AE-B177-DDBD-3FEA-83AFB3F65580}"/>
                </a:ext>
              </a:extLst>
            </p:cNvPr>
            <p:cNvSpPr txBox="1"/>
            <p:nvPr/>
          </p:nvSpPr>
          <p:spPr>
            <a:xfrm>
              <a:off x="1738862" y="4746439"/>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pic>
          <p:nvPicPr>
            <p:cNvPr id="65" name="図 64" descr="黒い背景に白い文字がある&#10;&#10;低い精度で自動的に生成された説明">
              <a:extLst>
                <a:ext uri="{FF2B5EF4-FFF2-40B4-BE49-F238E27FC236}">
                  <a16:creationId xmlns:a16="http://schemas.microsoft.com/office/drawing/2014/main" id="{198EBA6F-EF68-CDBE-A64C-9CF05383CFCE}"/>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6" y="1830264"/>
              <a:ext cx="482804" cy="501834"/>
            </a:xfrm>
            <a:prstGeom prst="rect">
              <a:avLst/>
            </a:prstGeom>
          </p:spPr>
        </p:pic>
        <p:pic>
          <p:nvPicPr>
            <p:cNvPr id="66" name="図 65" descr="黒い背景に白い文字がある&#10;&#10;低い精度で自動的に生成された説明">
              <a:extLst>
                <a:ext uri="{FF2B5EF4-FFF2-40B4-BE49-F238E27FC236}">
                  <a16:creationId xmlns:a16="http://schemas.microsoft.com/office/drawing/2014/main" id="{6DF20280-BCC3-2E49-AE92-EA47F21FC2DC}"/>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5" y="2709360"/>
              <a:ext cx="482804" cy="501834"/>
            </a:xfrm>
            <a:prstGeom prst="rect">
              <a:avLst/>
            </a:prstGeom>
          </p:spPr>
        </p:pic>
        <p:pic>
          <p:nvPicPr>
            <p:cNvPr id="67" name="図 66" descr="黒い背景に白い文字がある&#10;&#10;低い精度で自動的に生成された説明">
              <a:extLst>
                <a:ext uri="{FF2B5EF4-FFF2-40B4-BE49-F238E27FC236}">
                  <a16:creationId xmlns:a16="http://schemas.microsoft.com/office/drawing/2014/main" id="{C709A25C-AB8B-0221-90A8-B7BB1D4D5B68}"/>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3718093"/>
              <a:ext cx="482804" cy="501834"/>
            </a:xfrm>
            <a:prstGeom prst="rect">
              <a:avLst/>
            </a:prstGeom>
          </p:spPr>
        </p:pic>
        <p:pic>
          <p:nvPicPr>
            <p:cNvPr id="68" name="図 67" descr="黒い背景に白い文字がある&#10;&#10;低い精度で自動的に生成された説明">
              <a:extLst>
                <a:ext uri="{FF2B5EF4-FFF2-40B4-BE49-F238E27FC236}">
                  <a16:creationId xmlns:a16="http://schemas.microsoft.com/office/drawing/2014/main" id="{9BE48379-4482-8BF2-9300-48C1CF6803B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4597189"/>
              <a:ext cx="482804" cy="501834"/>
            </a:xfrm>
            <a:prstGeom prst="rect">
              <a:avLst/>
            </a:prstGeom>
          </p:spPr>
        </p:pic>
        <p:pic>
          <p:nvPicPr>
            <p:cNvPr id="69" name="図 68" descr="黒い背景に白い文字がある&#10;&#10;低い精度で自動的に生成された説明">
              <a:extLst>
                <a:ext uri="{FF2B5EF4-FFF2-40B4-BE49-F238E27FC236}">
                  <a16:creationId xmlns:a16="http://schemas.microsoft.com/office/drawing/2014/main" id="{CFBFBFE5-4782-0F7A-DE24-9A4F6339ADE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5314486"/>
              <a:ext cx="482804" cy="501834"/>
            </a:xfrm>
            <a:prstGeom prst="rect">
              <a:avLst/>
            </a:prstGeom>
          </p:spPr>
        </p:pic>
        <p:sp>
          <p:nvSpPr>
            <p:cNvPr id="71" name="テキスト ボックス 70">
              <a:extLst>
                <a:ext uri="{FF2B5EF4-FFF2-40B4-BE49-F238E27FC236}">
                  <a16:creationId xmlns:a16="http://schemas.microsoft.com/office/drawing/2014/main" id="{C40DBDC0-86BE-AFF6-A000-7E5D14AC3FCF}"/>
                </a:ext>
              </a:extLst>
            </p:cNvPr>
            <p:cNvSpPr txBox="1"/>
            <p:nvPr/>
          </p:nvSpPr>
          <p:spPr>
            <a:xfrm>
              <a:off x="2031756" y="2353804"/>
              <a:ext cx="752734"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9:00</a:t>
              </a:r>
            </a:p>
          </p:txBody>
        </p:sp>
        <p:sp>
          <p:nvSpPr>
            <p:cNvPr id="72" name="テキスト ボックス 71">
              <a:extLst>
                <a:ext uri="{FF2B5EF4-FFF2-40B4-BE49-F238E27FC236}">
                  <a16:creationId xmlns:a16="http://schemas.microsoft.com/office/drawing/2014/main" id="{45B1BAF2-8B1C-3B77-050F-037C96F49FD2}"/>
                </a:ext>
              </a:extLst>
            </p:cNvPr>
            <p:cNvSpPr txBox="1"/>
            <p:nvPr/>
          </p:nvSpPr>
          <p:spPr>
            <a:xfrm>
              <a:off x="1944976" y="3337350"/>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11:00</a:t>
              </a:r>
            </a:p>
          </p:txBody>
        </p:sp>
        <p:sp>
          <p:nvSpPr>
            <p:cNvPr id="73" name="テキスト ボックス 72">
              <a:extLst>
                <a:ext uri="{FF2B5EF4-FFF2-40B4-BE49-F238E27FC236}">
                  <a16:creationId xmlns:a16="http://schemas.microsoft.com/office/drawing/2014/main" id="{ED86DB89-F361-CF5D-7871-37F805967DC9}"/>
                </a:ext>
              </a:extLst>
            </p:cNvPr>
            <p:cNvSpPr txBox="1"/>
            <p:nvPr/>
          </p:nvSpPr>
          <p:spPr>
            <a:xfrm>
              <a:off x="1944976" y="4157206"/>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13:00</a:t>
              </a:r>
            </a:p>
          </p:txBody>
        </p:sp>
        <p:sp>
          <p:nvSpPr>
            <p:cNvPr id="74" name="テキスト ボックス 73">
              <a:extLst>
                <a:ext uri="{FF2B5EF4-FFF2-40B4-BE49-F238E27FC236}">
                  <a16:creationId xmlns:a16="http://schemas.microsoft.com/office/drawing/2014/main" id="{FF0487EA-3FC0-BA3E-6A86-5E4BABEF5500}"/>
                </a:ext>
              </a:extLst>
            </p:cNvPr>
            <p:cNvSpPr txBox="1"/>
            <p:nvPr/>
          </p:nvSpPr>
          <p:spPr>
            <a:xfrm>
              <a:off x="1944976" y="503101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16:00</a:t>
              </a:r>
            </a:p>
          </p:txBody>
        </p:sp>
        <p:sp>
          <p:nvSpPr>
            <p:cNvPr id="75" name="テキスト ボックス 74">
              <a:extLst>
                <a:ext uri="{FF2B5EF4-FFF2-40B4-BE49-F238E27FC236}">
                  <a16:creationId xmlns:a16="http://schemas.microsoft.com/office/drawing/2014/main" id="{D3DF5793-AD67-E845-BC90-EE488DF7964E}"/>
                </a:ext>
              </a:extLst>
            </p:cNvPr>
            <p:cNvSpPr txBox="1"/>
            <p:nvPr/>
          </p:nvSpPr>
          <p:spPr>
            <a:xfrm>
              <a:off x="1944976" y="591906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19:00</a:t>
              </a:r>
            </a:p>
          </p:txBody>
        </p:sp>
      </p:grpSp>
      <p:grpSp>
        <p:nvGrpSpPr>
          <p:cNvPr id="83" name="グループ化 82">
            <a:extLst>
              <a:ext uri="{FF2B5EF4-FFF2-40B4-BE49-F238E27FC236}">
                <a16:creationId xmlns:a16="http://schemas.microsoft.com/office/drawing/2014/main" id="{077DE652-DE5A-998F-F266-A49E661D5F8F}"/>
              </a:ext>
            </a:extLst>
          </p:cNvPr>
          <p:cNvGrpSpPr/>
          <p:nvPr/>
        </p:nvGrpSpPr>
        <p:grpSpPr>
          <a:xfrm>
            <a:off x="3060469" y="2709601"/>
            <a:ext cx="1165283" cy="841186"/>
            <a:chOff x="7346051" y="5273487"/>
            <a:chExt cx="1165283" cy="841186"/>
          </a:xfrm>
        </p:grpSpPr>
        <p:sp>
          <p:nvSpPr>
            <p:cNvPr id="81" name="円形吹き出し 80">
              <a:extLst>
                <a:ext uri="{FF2B5EF4-FFF2-40B4-BE49-F238E27FC236}">
                  <a16:creationId xmlns:a16="http://schemas.microsoft.com/office/drawing/2014/main" id="{565F7A39-17E7-D768-C7D0-74B705B57968}"/>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2" name="テキスト ボックス 81">
              <a:extLst>
                <a:ext uri="{FF2B5EF4-FFF2-40B4-BE49-F238E27FC236}">
                  <a16:creationId xmlns:a16="http://schemas.microsoft.com/office/drawing/2014/main" id="{A0FF4E13-336B-194E-2A54-3E624A79F895}"/>
                </a:ext>
              </a:extLst>
            </p:cNvPr>
            <p:cNvSpPr txBox="1"/>
            <p:nvPr/>
          </p:nvSpPr>
          <p:spPr>
            <a:xfrm>
              <a:off x="7346051" y="5505405"/>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ビジネス</a:t>
              </a: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思考</a:t>
              </a:r>
              <a:endParaRPr kumimoji="1" lang="en-US" altLang="ja-JP" sz="1000" b="0" i="0" u="none" strike="noStrike" kern="1200" cap="none" spc="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アイディア</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4" name="グループ化 83">
            <a:extLst>
              <a:ext uri="{FF2B5EF4-FFF2-40B4-BE49-F238E27FC236}">
                <a16:creationId xmlns:a16="http://schemas.microsoft.com/office/drawing/2014/main" id="{4E7F8A16-48D9-6C72-248F-5506C6378B57}"/>
              </a:ext>
            </a:extLst>
          </p:cNvPr>
          <p:cNvGrpSpPr/>
          <p:nvPr/>
        </p:nvGrpSpPr>
        <p:grpSpPr>
          <a:xfrm>
            <a:off x="3065558" y="4021292"/>
            <a:ext cx="1165283" cy="841186"/>
            <a:chOff x="7346051" y="5273487"/>
            <a:chExt cx="1165283" cy="841186"/>
          </a:xfrm>
        </p:grpSpPr>
        <p:sp>
          <p:nvSpPr>
            <p:cNvPr id="85" name="円形吹き出し 84">
              <a:extLst>
                <a:ext uri="{FF2B5EF4-FFF2-40B4-BE49-F238E27FC236}">
                  <a16:creationId xmlns:a16="http://schemas.microsoft.com/office/drawing/2014/main" id="{6B240C78-6403-5D4A-DFF4-68935DD39C4E}"/>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6" name="テキスト ボックス 85">
              <a:extLst>
                <a:ext uri="{FF2B5EF4-FFF2-40B4-BE49-F238E27FC236}">
                  <a16:creationId xmlns:a16="http://schemas.microsoft.com/office/drawing/2014/main" id="{68DCD112-B626-87C9-8F9C-E0C177BAE5AB}"/>
                </a:ext>
              </a:extLst>
            </p:cNvPr>
            <p:cNvSpPr txBox="1"/>
            <p:nvPr/>
          </p:nvSpPr>
          <p:spPr>
            <a:xfrm>
              <a:off x="7346051" y="5380713"/>
              <a:ext cx="116528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外出</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コンビニとの</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親和性</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7" name="グループ化 86">
            <a:extLst>
              <a:ext uri="{FF2B5EF4-FFF2-40B4-BE49-F238E27FC236}">
                <a16:creationId xmlns:a16="http://schemas.microsoft.com/office/drawing/2014/main" id="{7AE50F63-99A8-FFE9-ABFE-51C3E6FDF12D}"/>
              </a:ext>
            </a:extLst>
          </p:cNvPr>
          <p:cNvGrpSpPr/>
          <p:nvPr/>
        </p:nvGrpSpPr>
        <p:grpSpPr>
          <a:xfrm>
            <a:off x="3050508" y="5325733"/>
            <a:ext cx="1165283" cy="841186"/>
            <a:chOff x="7346051" y="5273487"/>
            <a:chExt cx="1165283" cy="841186"/>
          </a:xfrm>
        </p:grpSpPr>
        <p:sp>
          <p:nvSpPr>
            <p:cNvPr id="88" name="円形吹き出し 87">
              <a:extLst>
                <a:ext uri="{FF2B5EF4-FFF2-40B4-BE49-F238E27FC236}">
                  <a16:creationId xmlns:a16="http://schemas.microsoft.com/office/drawing/2014/main" id="{17409170-356F-A3A5-289B-7ADFEC5E06A6}"/>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9" name="テキスト ボックス 88">
              <a:extLst>
                <a:ext uri="{FF2B5EF4-FFF2-40B4-BE49-F238E27FC236}">
                  <a16:creationId xmlns:a16="http://schemas.microsoft.com/office/drawing/2014/main" id="{AEDBC511-774A-EB47-86D2-EBC82A28D7F6}"/>
                </a:ext>
              </a:extLst>
            </p:cNvPr>
            <p:cNvSpPr txBox="1"/>
            <p:nvPr/>
          </p:nvSpPr>
          <p:spPr>
            <a:xfrm>
              <a:off x="7346051" y="5474232"/>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予定づくり</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のキッカケ</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3" name="図 2" descr="グラフィカル ユーザー インターフェイス&#10;&#10;自動的に生成された説明">
            <a:extLst>
              <a:ext uri="{FF2B5EF4-FFF2-40B4-BE49-F238E27FC236}">
                <a16:creationId xmlns:a16="http://schemas.microsoft.com/office/drawing/2014/main" id="{D63DF5AC-19A8-D7DD-2706-1A05D59A70F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0193" t="52428" r="-624"/>
          <a:stretch/>
        </p:blipFill>
        <p:spPr>
          <a:xfrm>
            <a:off x="5154929" y="4711221"/>
            <a:ext cx="2701279" cy="324852"/>
          </a:xfrm>
          <a:prstGeom prst="rect">
            <a:avLst/>
          </a:prstGeom>
        </p:spPr>
      </p:pic>
      <p:sp>
        <p:nvSpPr>
          <p:cNvPr id="8" name="正方形/長方形 7">
            <a:extLst>
              <a:ext uri="{FF2B5EF4-FFF2-40B4-BE49-F238E27FC236}">
                <a16:creationId xmlns:a16="http://schemas.microsoft.com/office/drawing/2014/main" id="{617A9028-0BDD-0237-653F-65744DDF676D}"/>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USAGE IMAGE</a:t>
            </a:r>
          </a:p>
        </p:txBody>
      </p:sp>
      <p:pic>
        <p:nvPicPr>
          <p:cNvPr id="9" name="図 8">
            <a:extLst>
              <a:ext uri="{FF2B5EF4-FFF2-40B4-BE49-F238E27FC236}">
                <a16:creationId xmlns:a16="http://schemas.microsoft.com/office/drawing/2014/main" id="{855265E3-A610-0217-A984-4DB240F83758}"/>
              </a:ext>
            </a:extLst>
          </p:cNvPr>
          <p:cNvPicPr>
            <a:picLocks noChangeAspect="1"/>
          </p:cNvPicPr>
          <p:nvPr/>
        </p:nvPicPr>
        <p:blipFill>
          <a:blip r:embed="rId3"/>
          <a:stretch>
            <a:fillRect/>
          </a:stretch>
        </p:blipFill>
        <p:spPr>
          <a:xfrm>
            <a:off x="8220890" y="0"/>
            <a:ext cx="3971109" cy="3127917"/>
          </a:xfrm>
          <a:prstGeom prst="rect">
            <a:avLst/>
          </a:prstGeom>
        </p:spPr>
      </p:pic>
      <p:pic>
        <p:nvPicPr>
          <p:cNvPr id="10" name="図 9">
            <a:extLst>
              <a:ext uri="{FF2B5EF4-FFF2-40B4-BE49-F238E27FC236}">
                <a16:creationId xmlns:a16="http://schemas.microsoft.com/office/drawing/2014/main" id="{CD4F8C4B-2B62-FFE1-EEDA-1F9802303391}"/>
              </a:ext>
            </a:extLst>
          </p:cNvPr>
          <p:cNvPicPr>
            <a:picLocks noChangeAspect="1"/>
          </p:cNvPicPr>
          <p:nvPr/>
        </p:nvPicPr>
        <p:blipFill>
          <a:blip r:embed="rId3"/>
          <a:stretch>
            <a:fillRect/>
          </a:stretch>
        </p:blipFill>
        <p:spPr>
          <a:xfrm>
            <a:off x="10428085" y="0"/>
            <a:ext cx="1763915" cy="1663525"/>
          </a:xfrm>
          <a:prstGeom prst="rect">
            <a:avLst/>
          </a:prstGeom>
        </p:spPr>
      </p:pic>
      <p:sp>
        <p:nvSpPr>
          <p:cNvPr id="12" name="テキスト ボックス 11">
            <a:extLst>
              <a:ext uri="{FF2B5EF4-FFF2-40B4-BE49-F238E27FC236}">
                <a16:creationId xmlns:a16="http://schemas.microsoft.com/office/drawing/2014/main" id="{86F3AE02-9B97-535C-CB27-65DCBCE94267}"/>
              </a:ext>
            </a:extLst>
          </p:cNvPr>
          <p:cNvSpPr txBox="1"/>
          <p:nvPr/>
        </p:nvSpPr>
        <p:spPr>
          <a:xfrm>
            <a:off x="425023" y="957956"/>
            <a:ext cx="11674055"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“仕事を考える場”と“気分を緩める場”の両方として活用されており、</a:t>
            </a:r>
            <a:b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スマホを触っていても、手元に意識を集中させているわけではなく、無防備な時間が流れている。</a:t>
            </a:r>
            <a:endPar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grpSp>
        <p:nvGrpSpPr>
          <p:cNvPr id="33" name="グループ化 32">
            <a:extLst>
              <a:ext uri="{FF2B5EF4-FFF2-40B4-BE49-F238E27FC236}">
                <a16:creationId xmlns:a16="http://schemas.microsoft.com/office/drawing/2014/main" id="{D4F26E50-7C1F-CEA5-82D9-64EE5D9CC1D1}"/>
              </a:ext>
            </a:extLst>
          </p:cNvPr>
          <p:cNvGrpSpPr/>
          <p:nvPr/>
        </p:nvGrpSpPr>
        <p:grpSpPr>
          <a:xfrm>
            <a:off x="686912" y="2177687"/>
            <a:ext cx="3538840" cy="423054"/>
            <a:chOff x="686912" y="2177687"/>
            <a:chExt cx="3538840" cy="423054"/>
          </a:xfrm>
        </p:grpSpPr>
        <p:sp>
          <p:nvSpPr>
            <p:cNvPr id="25" name="テキスト ボックス 24">
              <a:extLst>
                <a:ext uri="{FF2B5EF4-FFF2-40B4-BE49-F238E27FC236}">
                  <a16:creationId xmlns:a16="http://schemas.microsoft.com/office/drawing/2014/main" id="{9F918542-F93A-6819-C942-CCA3ECE3B833}"/>
                </a:ext>
              </a:extLst>
            </p:cNvPr>
            <p:cNvSpPr txBox="1"/>
            <p:nvPr/>
          </p:nvSpPr>
          <p:spPr>
            <a:xfrm>
              <a:off x="686912" y="2177687"/>
              <a:ext cx="2716688" cy="377476"/>
            </a:xfrm>
            <a:prstGeom prst="rect">
              <a:avLst/>
            </a:prstGeom>
            <a:noFill/>
            <a:effectLst/>
          </p:spPr>
          <p:txBody>
            <a:bodyPr wrap="square" rtlCol="0">
              <a:spAutoFit/>
            </a:bodyPr>
            <a:lstStyle/>
            <a:p>
              <a:pPr>
                <a:lnSpc>
                  <a:spcPct val="150000"/>
                </a:lnSpc>
              </a:pPr>
              <a:r>
                <a:rPr lang="en-US" altLang="ja-JP" sz="1400" dirty="0">
                  <a:solidFill>
                    <a:schemeClr val="bg1"/>
                  </a:solidFill>
                  <a:latin typeface="Hiragino Sans W5" panose="020B0400000000000000" pitchFamily="34" charset="-128"/>
                  <a:ea typeface="Hiragino Sans W5" panose="020B0400000000000000" pitchFamily="34" charset="-128"/>
                </a:rPr>
                <a:t>1</a:t>
              </a:r>
              <a:r>
                <a:rPr lang="ja-JP" altLang="en-US" sz="1400">
                  <a:solidFill>
                    <a:schemeClr val="bg1"/>
                  </a:solidFill>
                  <a:latin typeface="Hiragino Sans W5" panose="020B0400000000000000" pitchFamily="34" charset="-128"/>
                  <a:ea typeface="Hiragino Sans W5" panose="020B0400000000000000" pitchFamily="34" charset="-128"/>
                </a:rPr>
                <a:t>日</a:t>
              </a:r>
              <a:r>
                <a:rPr lang="en-US" altLang="ja-JP" sz="1400" dirty="0">
                  <a:solidFill>
                    <a:schemeClr val="bg1"/>
                  </a:solidFill>
                  <a:latin typeface="Hiragino Sans W5" panose="020B0400000000000000" pitchFamily="34" charset="-128"/>
                  <a:ea typeface="Hiragino Sans W5" panose="020B0400000000000000" pitchFamily="34" charset="-128"/>
                </a:rPr>
                <a:t>5</a:t>
              </a:r>
              <a:r>
                <a:rPr lang="ja-JP" altLang="en-US" sz="1400">
                  <a:solidFill>
                    <a:schemeClr val="bg1"/>
                  </a:solidFill>
                  <a:latin typeface="Hiragino Sans W5" panose="020B0400000000000000" pitchFamily="34" charset="-128"/>
                  <a:ea typeface="Hiragino Sans W5" panose="020B0400000000000000" pitchFamily="34" charset="-128"/>
                </a:rPr>
                <a:t>回の利用イメージ</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27" name="直線コネクタ 26">
              <a:extLst>
                <a:ext uri="{FF2B5EF4-FFF2-40B4-BE49-F238E27FC236}">
                  <a16:creationId xmlns:a16="http://schemas.microsoft.com/office/drawing/2014/main" id="{B4393931-FB03-7A5A-BCC9-4BA38B6DCD56}"/>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34" name="グループ化 33">
            <a:extLst>
              <a:ext uri="{FF2B5EF4-FFF2-40B4-BE49-F238E27FC236}">
                <a16:creationId xmlns:a16="http://schemas.microsoft.com/office/drawing/2014/main" id="{D8E992B4-1C68-904D-F91C-13EF11D50F84}"/>
              </a:ext>
            </a:extLst>
          </p:cNvPr>
          <p:cNvGrpSpPr/>
          <p:nvPr/>
        </p:nvGrpSpPr>
        <p:grpSpPr>
          <a:xfrm>
            <a:off x="4834450" y="2177687"/>
            <a:ext cx="3538840" cy="423054"/>
            <a:chOff x="686912" y="2177687"/>
            <a:chExt cx="3538840" cy="423054"/>
          </a:xfrm>
        </p:grpSpPr>
        <p:sp>
          <p:nvSpPr>
            <p:cNvPr id="35" name="テキスト ボックス 34">
              <a:extLst>
                <a:ext uri="{FF2B5EF4-FFF2-40B4-BE49-F238E27FC236}">
                  <a16:creationId xmlns:a16="http://schemas.microsoft.com/office/drawing/2014/main" id="{C810026D-DA26-2A45-9904-D05ADFEA96C0}"/>
                </a:ext>
              </a:extLst>
            </p:cNvPr>
            <p:cNvSpPr txBox="1"/>
            <p:nvPr/>
          </p:nvSpPr>
          <p:spPr>
            <a:xfrm>
              <a:off x="737822" y="2177687"/>
              <a:ext cx="2665778" cy="377476"/>
            </a:xfrm>
            <a:prstGeom prst="rect">
              <a:avLst/>
            </a:prstGeom>
            <a:noFill/>
            <a:effectLst/>
          </p:spPr>
          <p:txBody>
            <a:bodyPr wrap="square" rtlCol="0">
              <a:spAutoFit/>
            </a:bodyPr>
            <a:lstStyle/>
            <a:p>
              <a:pPr>
                <a:lnSpc>
                  <a:spcPct val="150000"/>
                </a:lnSpc>
              </a:pPr>
              <a:r>
                <a:rPr lang="ja-JP" altLang="en-US" sz="1400">
                  <a:solidFill>
                    <a:schemeClr val="bg1"/>
                  </a:solidFill>
                  <a:latin typeface="Hiragino Sans W5" panose="020B0400000000000000" pitchFamily="34" charset="-128"/>
                  <a:ea typeface="Hiragino Sans W5" panose="020B0400000000000000" pitchFamily="34" charset="-128"/>
                </a:rPr>
                <a:t>喫煙所でやっていること</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36" name="直線コネクタ 35">
              <a:extLst>
                <a:ext uri="{FF2B5EF4-FFF2-40B4-BE49-F238E27FC236}">
                  <a16:creationId xmlns:a16="http://schemas.microsoft.com/office/drawing/2014/main" id="{072E6AAE-0F2A-FE14-0F43-02F8A3D8840C}"/>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 name="スライド番号プレースホルダ 3">
            <a:extLst>
              <a:ext uri="{FF2B5EF4-FFF2-40B4-BE49-F238E27FC236}">
                <a16:creationId xmlns:a16="http://schemas.microsoft.com/office/drawing/2014/main" id="{4AB62227-7B8B-D119-C8E6-E6A222127CB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5" name="正方形/長方形 4">
            <a:extLst>
              <a:ext uri="{FF2B5EF4-FFF2-40B4-BE49-F238E27FC236}">
                <a16:creationId xmlns:a16="http://schemas.microsoft.com/office/drawing/2014/main" id="{F1F4FCA6-937D-5C98-41E4-B27B79AE330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1050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1436CF63-5CE9-E6E1-5793-785504DD39D8}"/>
              </a:ext>
            </a:extLst>
          </p:cNvPr>
          <p:cNvPicPr>
            <a:picLocks noChangeAspect="1"/>
          </p:cNvPicPr>
          <p:nvPr/>
        </p:nvPicPr>
        <p:blipFill>
          <a:blip r:embed="rId2"/>
          <a:stretch>
            <a:fillRect/>
          </a:stretch>
        </p:blipFill>
        <p:spPr>
          <a:xfrm>
            <a:off x="-3427" y="923808"/>
            <a:ext cx="7298307" cy="2317232"/>
          </a:xfrm>
          <a:prstGeom prst="rect">
            <a:avLst/>
          </a:prstGeom>
        </p:spPr>
      </p:pic>
      <p:pic>
        <p:nvPicPr>
          <p:cNvPr id="38" name="図 37" descr="屋内, 建物, 部屋, 床 が含まれている画像&#10;&#10;AI によって生成されたコンテンツは間違っている可能性があります。">
            <a:extLst>
              <a:ext uri="{FF2B5EF4-FFF2-40B4-BE49-F238E27FC236}">
                <a16:creationId xmlns:a16="http://schemas.microsoft.com/office/drawing/2014/main" id="{4FD2A527-C546-992A-DD4F-CBB3AE9DE1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5891" y="2696968"/>
            <a:ext cx="2703898" cy="1804473"/>
          </a:xfrm>
          <a:prstGeom prst="rect">
            <a:avLst/>
          </a:prstGeom>
        </p:spPr>
      </p:pic>
      <p:pic>
        <p:nvPicPr>
          <p:cNvPr id="35" name="図 34" descr="部屋に備えている色々な家具&#10;&#10;低い精度で自動的に生成された説明">
            <a:extLst>
              <a:ext uri="{FF2B5EF4-FFF2-40B4-BE49-F238E27FC236}">
                <a16:creationId xmlns:a16="http://schemas.microsoft.com/office/drawing/2014/main" id="{7FB0B5F3-04DE-E476-FD5B-8E9554DF17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5891" y="4734219"/>
            <a:ext cx="2703898" cy="1801579"/>
          </a:xfrm>
          <a:prstGeom prst="rect">
            <a:avLst/>
          </a:prstGeom>
        </p:spPr>
      </p:pic>
      <p:pic>
        <p:nvPicPr>
          <p:cNvPr id="32" name="図 31" descr="鏡のある部屋&#10;&#10;AI によって生成されたコンテンツは間違っている可能性があります。">
            <a:extLst>
              <a:ext uri="{FF2B5EF4-FFF2-40B4-BE49-F238E27FC236}">
                <a16:creationId xmlns:a16="http://schemas.microsoft.com/office/drawing/2014/main" id="{9F28DFBD-892A-A6F3-9D45-177A97593F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0816" y="4734220"/>
            <a:ext cx="2703898" cy="1801579"/>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2"/>
          <a:stretch>
            <a:fillRect/>
          </a:stretch>
        </p:blipFill>
        <p:spPr>
          <a:xfrm>
            <a:off x="-1" y="-1"/>
            <a:ext cx="8412481" cy="2458721"/>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741006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6343266"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7094988" cy="1140953"/>
          </a:xfrm>
          <a:prstGeom prst="rect">
            <a:avLst/>
          </a:prstGeom>
          <a:noFill/>
          <a:effectLst/>
        </p:spPr>
        <p:txBody>
          <a:bodyPr wrap="square" rtlCol="0">
            <a:spAutoFit/>
          </a:bodyPr>
          <a:lstStyle/>
          <a:p>
            <a:pPr>
              <a:lnSpc>
                <a:spcPct val="150000"/>
              </a:lnSpc>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設置されている喫煙所は、</a:t>
            </a:r>
            <a:br>
              <a:rPr lang="en-US" altLang="ja-JP" sz="2400" b="1" spc="300" dirty="0">
                <a:solidFill>
                  <a:schemeClr val="bg1"/>
                </a:solidFill>
                <a:latin typeface="Hiragino Sans W7" panose="020B0400000000000000" pitchFamily="34" charset="-128"/>
                <a:ea typeface="Hiragino Sans W7" panose="020B0400000000000000" pitchFamily="34" charset="-128"/>
              </a:rPr>
            </a:br>
            <a:r>
              <a:rPr lang="ja-JP" altLang="en-US" sz="2400" b="1" spc="300">
                <a:solidFill>
                  <a:schemeClr val="bg1"/>
                </a:solidFill>
                <a:latin typeface="Hiragino Sans W7" panose="020B0400000000000000" pitchFamily="34" charset="-128"/>
                <a:ea typeface="Hiragino Sans W7" panose="020B0400000000000000" pitchFamily="34" charset="-128"/>
              </a:rPr>
              <a:t>大型ビルを中心に、明るく清潔な空間です</a:t>
            </a:r>
          </a:p>
        </p:txBody>
      </p:sp>
      <p:pic>
        <p:nvPicPr>
          <p:cNvPr id="3" name="図 2" descr="モダンな家具がある部屋&#10;&#10;AI によって生成されたコンテンツは間違っている可能性があります。">
            <a:extLst>
              <a:ext uri="{FF2B5EF4-FFF2-40B4-BE49-F238E27FC236}">
                <a16:creationId xmlns:a16="http://schemas.microsoft.com/office/drawing/2014/main" id="{12CB933F-941F-471E-232A-AD1787A97F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364" y="2696968"/>
            <a:ext cx="5755396" cy="3840919"/>
          </a:xfrm>
          <a:prstGeom prst="rect">
            <a:avLst/>
          </a:prstGeom>
        </p:spPr>
      </p:pic>
      <p:pic>
        <p:nvPicPr>
          <p:cNvPr id="12" name="図 11" descr="テキスト&#10;&#10;AI によって生成されたコンテンツは間違っている可能性があります。">
            <a:extLst>
              <a:ext uri="{FF2B5EF4-FFF2-40B4-BE49-F238E27FC236}">
                <a16:creationId xmlns:a16="http://schemas.microsoft.com/office/drawing/2014/main" id="{60A4E890-892E-FCF1-FF17-44614CFD6E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0816" y="2696969"/>
            <a:ext cx="2703898" cy="1803667"/>
          </a:xfrm>
          <a:prstGeom prst="rect">
            <a:avLst/>
          </a:prstGeom>
        </p:spPr>
      </p:pic>
      <p:sp>
        <p:nvSpPr>
          <p:cNvPr id="30" name="1 つの角を切り取った四角形 29">
            <a:extLst>
              <a:ext uri="{FF2B5EF4-FFF2-40B4-BE49-F238E27FC236}">
                <a16:creationId xmlns:a16="http://schemas.microsoft.com/office/drawing/2014/main" id="{6111E6EA-9E1F-5621-84E6-CCB6559BD4CE}"/>
              </a:ext>
            </a:extLst>
          </p:cNvPr>
          <p:cNvSpPr/>
          <p:nvPr/>
        </p:nvSpPr>
        <p:spPr>
          <a:xfrm>
            <a:off x="452364" y="629322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カレッタ汐留</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東京都港区東新橋</a:t>
            </a:r>
            <a:r>
              <a:rPr kumimoji="1" lang="en-US" altLang="ja-JP" sz="700" dirty="0">
                <a:latin typeface="Hiragino Sans W2" panose="020B0400000000000000" pitchFamily="34" charset="-128"/>
                <a:ea typeface="Hiragino Sans W2" panose="020B0400000000000000" pitchFamily="34" charset="-128"/>
              </a:rPr>
              <a:t>1-8-2</a:t>
            </a:r>
            <a:endParaRPr kumimoji="1" lang="ja-JP" altLang="en-US" sz="700">
              <a:latin typeface="Hiragino Sans W2" panose="020B0400000000000000" pitchFamily="34" charset="-128"/>
              <a:ea typeface="Hiragino Sans W2" panose="020B0400000000000000" pitchFamily="34" charset="-128"/>
            </a:endParaRPr>
          </a:p>
        </p:txBody>
      </p:sp>
      <p:sp>
        <p:nvSpPr>
          <p:cNvPr id="33" name="1 つの角を切り取った四角形 32">
            <a:extLst>
              <a:ext uri="{FF2B5EF4-FFF2-40B4-BE49-F238E27FC236}">
                <a16:creationId xmlns:a16="http://schemas.microsoft.com/office/drawing/2014/main" id="{ACCC2A4F-9794-0629-8451-1C7D7D28F5F4}"/>
              </a:ext>
            </a:extLst>
          </p:cNvPr>
          <p:cNvSpPr/>
          <p:nvPr/>
        </p:nvSpPr>
        <p:spPr>
          <a:xfrm>
            <a:off x="6500816" y="6291136"/>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ワテラスタワー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東京都千代田区一ツ橋</a:t>
            </a:r>
            <a:r>
              <a:rPr kumimoji="1" lang="en-US" altLang="ja-JP" sz="700" dirty="0">
                <a:latin typeface="Hiragino Sans W2" panose="020B0400000000000000" pitchFamily="34" charset="-128"/>
                <a:ea typeface="Hiragino Sans W2" panose="020B0400000000000000" pitchFamily="34" charset="-128"/>
              </a:rPr>
              <a:t>1-1-1</a:t>
            </a:r>
            <a:endParaRPr kumimoji="1" lang="ja-JP" altLang="en-US" sz="700">
              <a:latin typeface="Hiragino Sans W2" panose="020B0400000000000000" pitchFamily="34" charset="-128"/>
              <a:ea typeface="Hiragino Sans W2" panose="020B0400000000000000" pitchFamily="34" charset="-128"/>
            </a:endParaRPr>
          </a:p>
        </p:txBody>
      </p:sp>
      <p:sp>
        <p:nvSpPr>
          <p:cNvPr id="34" name="1 つの角を切り取った四角形 33">
            <a:extLst>
              <a:ext uri="{FF2B5EF4-FFF2-40B4-BE49-F238E27FC236}">
                <a16:creationId xmlns:a16="http://schemas.microsoft.com/office/drawing/2014/main" id="{5D8F12B3-85E5-5E6B-FEC0-0C403E495794}"/>
              </a:ext>
            </a:extLst>
          </p:cNvPr>
          <p:cNvSpPr/>
          <p:nvPr/>
        </p:nvSpPr>
        <p:spPr>
          <a:xfrm>
            <a:off x="6500816" y="425043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大手町プレイス</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東京都千代田区大手町</a:t>
            </a:r>
            <a:r>
              <a:rPr kumimoji="1" lang="en-US" altLang="ja-JP" sz="700" dirty="0">
                <a:latin typeface="Hiragino Sans W2" panose="020B0400000000000000" pitchFamily="34" charset="-128"/>
                <a:ea typeface="Hiragino Sans W2" panose="020B0400000000000000" pitchFamily="34" charset="-128"/>
              </a:rPr>
              <a:t>2-3-1</a:t>
            </a:r>
            <a:endParaRPr kumimoji="1" lang="ja-JP" altLang="en-US" sz="700">
              <a:latin typeface="Hiragino Sans W2" panose="020B0400000000000000" pitchFamily="34" charset="-128"/>
              <a:ea typeface="Hiragino Sans W2" panose="020B0400000000000000" pitchFamily="34" charset="-128"/>
            </a:endParaRPr>
          </a:p>
        </p:txBody>
      </p:sp>
      <p:sp>
        <p:nvSpPr>
          <p:cNvPr id="36" name="1 つの角を切り取った四角形 35">
            <a:extLst>
              <a:ext uri="{FF2B5EF4-FFF2-40B4-BE49-F238E27FC236}">
                <a16:creationId xmlns:a16="http://schemas.microsoft.com/office/drawing/2014/main" id="{79F3B741-0B95-5266-876C-9E6F583C547C}"/>
              </a:ext>
            </a:extLst>
          </p:cNvPr>
          <p:cNvSpPr/>
          <p:nvPr/>
        </p:nvSpPr>
        <p:spPr>
          <a:xfrm>
            <a:off x="9325891" y="6291136"/>
            <a:ext cx="2490188"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大森ベルポート</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東京都品川区南大井</a:t>
            </a:r>
            <a:r>
              <a:rPr kumimoji="1" lang="en-US" altLang="ja-JP" sz="700" dirty="0">
                <a:latin typeface="Hiragino Sans W2" panose="020B0400000000000000" pitchFamily="34" charset="-128"/>
                <a:ea typeface="Hiragino Sans W2" panose="020B0400000000000000" pitchFamily="34" charset="-128"/>
              </a:rPr>
              <a:t>6-3-1</a:t>
            </a:r>
            <a:endParaRPr kumimoji="1" lang="ja-JP" altLang="en-US" sz="700">
              <a:latin typeface="Hiragino Sans W2" panose="020B0400000000000000" pitchFamily="34" charset="-128"/>
              <a:ea typeface="Hiragino Sans W2" panose="020B0400000000000000" pitchFamily="34" charset="-128"/>
            </a:endParaRPr>
          </a:p>
        </p:txBody>
      </p:sp>
      <p:sp>
        <p:nvSpPr>
          <p:cNvPr id="40" name="1 つの角を切り取った四角形 39">
            <a:extLst>
              <a:ext uri="{FF2B5EF4-FFF2-40B4-BE49-F238E27FC236}">
                <a16:creationId xmlns:a16="http://schemas.microsoft.com/office/drawing/2014/main" id="{E61ACB59-0895-92CD-9AD2-4B0DD2C37E59}"/>
              </a:ext>
            </a:extLst>
          </p:cNvPr>
          <p:cNvSpPr/>
          <p:nvPr/>
        </p:nvSpPr>
        <p:spPr>
          <a:xfrm>
            <a:off x="9325890" y="4250433"/>
            <a:ext cx="2490189"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虎ノ門</a:t>
            </a:r>
            <a:r>
              <a:rPr kumimoji="1" lang="en-US" altLang="ja-JP" sz="1000" dirty="0">
                <a:latin typeface="Hiragino Sans W2" panose="020B0400000000000000" pitchFamily="34" charset="-128"/>
                <a:ea typeface="Hiragino Sans W2" panose="020B0400000000000000" pitchFamily="34" charset="-128"/>
              </a:rPr>
              <a:t>2</a:t>
            </a:r>
            <a:r>
              <a:rPr kumimoji="1" lang="ja-JP" altLang="en-US" sz="1000">
                <a:latin typeface="Hiragino Sans W2" panose="020B0400000000000000" pitchFamily="34" charset="-128"/>
                <a:ea typeface="Hiragino Sans W2" panose="020B0400000000000000" pitchFamily="34" charset="-128"/>
              </a:rPr>
              <a:t>丁目タワー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東京都港区虎ノ門</a:t>
            </a:r>
            <a:r>
              <a:rPr kumimoji="1" lang="en-US" altLang="ja-JP" sz="700" dirty="0">
                <a:latin typeface="Hiragino Sans W2" panose="020B0400000000000000" pitchFamily="34" charset="-128"/>
                <a:ea typeface="Hiragino Sans W2" panose="020B0400000000000000" pitchFamily="34" charset="-128"/>
              </a:rPr>
              <a:t>2-3-17</a:t>
            </a:r>
            <a:endParaRPr kumimoji="1" lang="ja-JP" altLang="en-US" sz="700">
              <a:latin typeface="Hiragino Sans W2" panose="020B0400000000000000" pitchFamily="34" charset="-128"/>
              <a:ea typeface="Hiragino Sans W2" panose="020B0400000000000000" pitchFamily="34" charset="-128"/>
            </a:endParaRPr>
          </a:p>
        </p:txBody>
      </p:sp>
      <p:sp>
        <p:nvSpPr>
          <p:cNvPr id="2" name="スライド番号プレースホルダ 3">
            <a:extLst>
              <a:ext uri="{FF2B5EF4-FFF2-40B4-BE49-F238E27FC236}">
                <a16:creationId xmlns:a16="http://schemas.microsoft.com/office/drawing/2014/main" id="{40880292-4C40-006D-E289-F7F91963455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1C02EEBB-7634-7202-EDE2-4574B4C686F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49176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山の景色&#10;&#10;自動的に生成された説明">
            <a:extLst>
              <a:ext uri="{FF2B5EF4-FFF2-40B4-BE49-F238E27FC236}">
                <a16:creationId xmlns:a16="http://schemas.microsoft.com/office/drawing/2014/main" id="{07E2DAAE-C517-D8C2-C0F5-1F4B0FC592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3040" y="0"/>
            <a:ext cx="5648960" cy="6858000"/>
          </a:xfrm>
          <a:prstGeom prst="rect">
            <a:avLst/>
          </a:prstGeom>
        </p:spPr>
      </p:pic>
      <p:sp>
        <p:nvSpPr>
          <p:cNvPr id="5" name="正方形/長方形 4">
            <a:extLst>
              <a:ext uri="{FF2B5EF4-FFF2-40B4-BE49-F238E27FC236}">
                <a16:creationId xmlns:a16="http://schemas.microsoft.com/office/drawing/2014/main" id="{7D41E030-0AEA-3212-33D7-5E500A297C21}"/>
              </a:ext>
            </a:extLst>
          </p:cNvPr>
          <p:cNvSpPr/>
          <p:nvPr/>
        </p:nvSpPr>
        <p:spPr>
          <a:xfrm>
            <a:off x="4202814" y="0"/>
            <a:ext cx="565238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正方形/長方形 9">
            <a:extLst>
              <a:ext uri="{FF2B5EF4-FFF2-40B4-BE49-F238E27FC236}">
                <a16:creationId xmlns:a16="http://schemas.microsoft.com/office/drawing/2014/main" id="{C6A71C31-FD26-6BA1-50DA-1D9B9299BFFC}"/>
              </a:ext>
            </a:extLst>
          </p:cNvPr>
          <p:cNvSpPr/>
          <p:nvPr/>
        </p:nvSpPr>
        <p:spPr>
          <a:xfrm>
            <a:off x="4202814" y="677122"/>
            <a:ext cx="3998113"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4"/>
          <a:stretch>
            <a:fillRect/>
          </a:stretch>
        </p:blipFill>
        <p:spPr>
          <a:xfrm>
            <a:off x="-3" y="0"/>
            <a:ext cx="6543043"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751790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27" name="テキスト ボックス 26">
            <a:extLst>
              <a:ext uri="{FF2B5EF4-FFF2-40B4-BE49-F238E27FC236}">
                <a16:creationId xmlns:a16="http://schemas.microsoft.com/office/drawing/2014/main" id="{7B36B027-D56D-FA46-820F-A8540AD8EE90}"/>
              </a:ext>
            </a:extLst>
          </p:cNvPr>
          <p:cNvSpPr txBox="1"/>
          <p:nvPr/>
        </p:nvSpPr>
        <p:spPr>
          <a:xfrm>
            <a:off x="673660" y="2182733"/>
            <a:ext cx="5869380" cy="4324178"/>
          </a:xfrm>
          <a:prstGeom prst="rect">
            <a:avLst/>
          </a:prstGeom>
          <a:noFill/>
          <a:effectLst/>
        </p:spPr>
        <p:txBody>
          <a:bodyPr wrap="square" numCol="2" rtlCol="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大手町タワー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東京スクエアガーデン</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日比谷フォートタワー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東京ポートシティー竹芝</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銀座松竹スクエア</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 altLang="ja-JP" sz="1100" b="0" i="0" u="none" strike="noStrike" kern="1200" cap="none" spc="0" normalizeH="0" baseline="0" noProof="0" dirty="0" err="1">
                <a:ln>
                  <a:noFill/>
                </a:ln>
                <a:solidFill>
                  <a:prstClr val="white"/>
                </a:solidFill>
                <a:effectLst/>
                <a:uLnTx/>
                <a:uFillTx/>
                <a:latin typeface="Hiragino Sans W3" panose="020B0400000000000000" pitchFamily="34" charset="-128"/>
                <a:ea typeface="Hiragino Sans W3" panose="020B0400000000000000" pitchFamily="34" charset="-128"/>
                <a:cs typeface="+mn-cs"/>
              </a:rPr>
              <a:t>Hareza</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Tower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紀尾井町タワー</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丸の内センタービルディング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日本橋一丁目三井ビルディング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ワテラス</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新宿エルタワー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Daiwa</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東日本橋ビル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東京建物八重洲ビル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小田急第一生命ビル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住友生命赤坂ビル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有楽町駅前ビルディング</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有楽町イトシア</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郵船ビル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新宿野村ビル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日比谷セントラルビル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中野セントラルパーク</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品川シーサイドパークタワー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虎ノ門二丁目タワー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カレッタ汐留</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東急プラザ銀座</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KDX</a:t>
            </a:r>
            <a:r>
              <a:rPr lang="ja-JP" altLang="en-US" sz="1100">
                <a:solidFill>
                  <a:prstClr val="white"/>
                </a:solidFill>
                <a:latin typeface="Hiragino Sans W3" panose="020B0400000000000000" pitchFamily="34" charset="-128"/>
                <a:ea typeface="Hiragino Sans W3" panose="020B0400000000000000" pitchFamily="34" charset="-128"/>
              </a:rPr>
              <a:t>中目黒ビル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100">
                <a:solidFill>
                  <a:prstClr val="white"/>
                </a:solidFill>
                <a:latin typeface="Hiragino Sans W3" panose="020B0400000000000000" pitchFamily="34" charset="-128"/>
                <a:ea typeface="Hiragino Sans W3" panose="020B0400000000000000" pitchFamily="34" charset="-128"/>
              </a:rPr>
              <a:t>ヒューリック五反田山手通ビル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PMO</a:t>
            </a:r>
            <a:r>
              <a:rPr lang="ja-JP" altLang="en-US" sz="1100">
                <a:solidFill>
                  <a:prstClr val="white"/>
                </a:solidFill>
                <a:latin typeface="Hiragino Sans W3" panose="020B0400000000000000" pitchFamily="34" charset="-128"/>
                <a:ea typeface="Hiragino Sans W3" panose="020B0400000000000000" pitchFamily="34" charset="-128"/>
              </a:rPr>
              <a:t>品川</a:t>
            </a:r>
            <a:endParaRPr lang="en-US" altLang="ja-JP" sz="1100" dirty="0">
              <a:solidFill>
                <a:prstClr val="white"/>
              </a:solidFill>
              <a:latin typeface="Hiragino Sans W3" panose="020B0400000000000000" pitchFamily="34" charset="-128"/>
              <a:ea typeface="Hiragino Sans W3" panose="020B0400000000000000" pitchFamily="34" charset="-128"/>
            </a:endParaRP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テキスト ボックス 7">
            <a:extLst>
              <a:ext uri="{FF2B5EF4-FFF2-40B4-BE49-F238E27FC236}">
                <a16:creationId xmlns:a16="http://schemas.microsoft.com/office/drawing/2014/main" id="{B474AF32-EC6A-A62B-771A-047217F457F8}"/>
              </a:ext>
            </a:extLst>
          </p:cNvPr>
          <p:cNvSpPr txBox="1"/>
          <p:nvPr/>
        </p:nvSpPr>
        <p:spPr>
          <a:xfrm>
            <a:off x="447125" y="746753"/>
            <a:ext cx="6395738"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千代田区、中央区、港区</a:t>
            </a:r>
            <a:r>
              <a:rPr lang="ja-JP" altLang="en-US" sz="2400" b="1" spc="300">
                <a:solidFill>
                  <a:prstClr val="white"/>
                </a:solidFill>
                <a:latin typeface="Hiragino Sans W7" panose="020B0400000000000000" pitchFamily="34" charset="-128"/>
                <a:ea typeface="Hiragino Sans W7" panose="020B0400000000000000" pitchFamily="34" charset="-128"/>
              </a:rPr>
              <a:t>など</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都内ランドマークタワーへ展開</a:t>
            </a:r>
          </a:p>
        </p:txBody>
      </p:sp>
      <p:sp>
        <p:nvSpPr>
          <p:cNvPr id="42" name="テキスト ボックス 41">
            <a:extLst>
              <a:ext uri="{FF2B5EF4-FFF2-40B4-BE49-F238E27FC236}">
                <a16:creationId xmlns:a16="http://schemas.microsoft.com/office/drawing/2014/main" id="{29CB9B80-179B-B414-7F6B-25C9CEDDC3A6}"/>
              </a:ext>
            </a:extLst>
          </p:cNvPr>
          <p:cNvSpPr txBox="1"/>
          <p:nvPr/>
        </p:nvSpPr>
        <p:spPr>
          <a:xfrm>
            <a:off x="3670230" y="5041110"/>
            <a:ext cx="173278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その他</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テキスト ボックス 42">
            <a:extLst>
              <a:ext uri="{FF2B5EF4-FFF2-40B4-BE49-F238E27FC236}">
                <a16:creationId xmlns:a16="http://schemas.microsoft.com/office/drawing/2014/main" id="{5DDD215E-0D5C-FDDB-970B-B8F3BDD41B75}"/>
              </a:ext>
            </a:extLst>
          </p:cNvPr>
          <p:cNvSpPr txBox="1"/>
          <p:nvPr/>
        </p:nvSpPr>
        <p:spPr>
          <a:xfrm>
            <a:off x="4078764" y="5170749"/>
            <a:ext cx="1623215" cy="11079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dirty="0">
                <a:solidFill>
                  <a:prstClr val="white"/>
                </a:solidFill>
                <a:latin typeface="DIN Alternate" panose="020B0500000000000000" pitchFamily="34" charset="0"/>
                <a:ea typeface="Hiragino Sans W6" panose="020B0400000000000000" pitchFamily="34" charset="-128"/>
              </a:rPr>
              <a:t>5</a:t>
            </a:r>
            <a:r>
              <a:rPr kumimoji="1" lang="en-US" altLang="ja-JP" sz="6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05</a:t>
            </a:r>
          </a:p>
        </p:txBody>
      </p:sp>
      <p:sp>
        <p:nvSpPr>
          <p:cNvPr id="44" name="テキスト ボックス 43">
            <a:extLst>
              <a:ext uri="{FF2B5EF4-FFF2-40B4-BE49-F238E27FC236}">
                <a16:creationId xmlns:a16="http://schemas.microsoft.com/office/drawing/2014/main" id="{40DCC30E-AC92-2EE0-56A2-52F4937DE2A3}"/>
              </a:ext>
            </a:extLst>
          </p:cNvPr>
          <p:cNvSpPr txBox="1"/>
          <p:nvPr/>
        </p:nvSpPr>
        <p:spPr>
          <a:xfrm>
            <a:off x="5551005" y="5769927"/>
            <a:ext cx="449935"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prstClr val="white"/>
                </a:solidFill>
                <a:latin typeface="Hiragino Sans W4" panose="020B0400000000000000" pitchFamily="34" charset="-128"/>
                <a:ea typeface="Hiragino Sans W4" panose="020B0400000000000000" pitchFamily="34" charset="-128"/>
              </a:rPr>
              <a:t>面</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5" name="正方形/長方形 44">
            <a:extLst>
              <a:ext uri="{FF2B5EF4-FFF2-40B4-BE49-F238E27FC236}">
                <a16:creationId xmlns:a16="http://schemas.microsoft.com/office/drawing/2014/main" id="{02036E74-32CF-4EFA-F78D-618E1EC1D144}"/>
              </a:ext>
            </a:extLst>
          </p:cNvPr>
          <p:cNvSpPr/>
          <p:nvPr/>
        </p:nvSpPr>
        <p:spPr>
          <a:xfrm>
            <a:off x="3561336" y="6430372"/>
            <a:ext cx="268274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9</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a:t>
            </a:r>
            <a:endPar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最新の設置施設・面数は、弊社営業担当までお問い合わせください。</a:t>
            </a:r>
          </a:p>
        </p:txBody>
      </p:sp>
      <p:sp>
        <p:nvSpPr>
          <p:cNvPr id="48" name="テキスト ボックス 47">
            <a:extLst>
              <a:ext uri="{FF2B5EF4-FFF2-40B4-BE49-F238E27FC236}">
                <a16:creationId xmlns:a16="http://schemas.microsoft.com/office/drawing/2014/main" id="{045F1206-43C4-B16E-C749-FE55A1E69E80}"/>
              </a:ext>
            </a:extLst>
          </p:cNvPr>
          <p:cNvSpPr txBox="1"/>
          <p:nvPr/>
        </p:nvSpPr>
        <p:spPr>
          <a:xfrm>
            <a:off x="2819481" y="4246219"/>
            <a:ext cx="122682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コレド日本橋</a:t>
            </a: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4" name="テキスト ボックス 3">
            <a:extLst>
              <a:ext uri="{FF2B5EF4-FFF2-40B4-BE49-F238E27FC236}">
                <a16:creationId xmlns:a16="http://schemas.microsoft.com/office/drawing/2014/main" id="{92D0AFD1-D067-3452-BFB6-DEBD8F42588B}"/>
              </a:ext>
            </a:extLst>
          </p:cNvPr>
          <p:cNvSpPr txBox="1"/>
          <p:nvPr/>
        </p:nvSpPr>
        <p:spPr>
          <a:xfrm>
            <a:off x="4370126" y="6079126"/>
            <a:ext cx="1752233" cy="338554"/>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a:solidFill>
                  <a:prstClr val="white"/>
                </a:solidFill>
                <a:latin typeface="Hiragino Sans W5" panose="020B0400000000000000" pitchFamily="34" charset="-128"/>
                <a:ea typeface="Hiragino Sans W5" panose="020B0400000000000000" pitchFamily="34" charset="-128"/>
              </a:rPr>
              <a:t>（</a:t>
            </a:r>
            <a:r>
              <a:rPr kumimoji="1" lang="en-US" altLang="ja-JP" sz="1600" dirty="0">
                <a:solidFill>
                  <a:prstClr val="white"/>
                </a:solidFill>
                <a:latin typeface="DIN Alternate" panose="020B0500000000000000" pitchFamily="34" charset="0"/>
                <a:ea typeface="Hiragino Sans W4" panose="020B0400000000000000" pitchFamily="34" charset="-128"/>
              </a:rPr>
              <a:t>403</a:t>
            </a:r>
            <a:r>
              <a:rPr kumimoji="1" lang="ja-JP" altLang="en-US" sz="1400">
                <a:solidFill>
                  <a:prstClr val="white"/>
                </a:solidFill>
                <a:latin typeface="Hiragino Sans W5" panose="020B0400000000000000" pitchFamily="34" charset="-128"/>
                <a:ea typeface="Hiragino Sans W5" panose="020B0400000000000000" pitchFamily="34" charset="-128"/>
              </a:rPr>
              <a:t>施設）</a:t>
            </a:r>
            <a:endParaRPr kumimoji="1" lang="en-US" altLang="ja-JP" sz="140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endParaRPr>
          </a:p>
        </p:txBody>
      </p:sp>
      <p:sp>
        <p:nvSpPr>
          <p:cNvPr id="2" name="スライド番号プレースホルダ 3">
            <a:extLst>
              <a:ext uri="{FF2B5EF4-FFF2-40B4-BE49-F238E27FC236}">
                <a16:creationId xmlns:a16="http://schemas.microsoft.com/office/drawing/2014/main" id="{30CB82E9-3574-2211-E4C7-F426F385513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8891351A-A093-E2B8-9CAA-67830AD43E48}"/>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018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7554157"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OVERVIEW</a:t>
            </a:r>
          </a:p>
        </p:txBody>
      </p:sp>
      <p:sp>
        <p:nvSpPr>
          <p:cNvPr id="7" name="スライド番号プレースホルダ 3">
            <a:extLst>
              <a:ext uri="{FF2B5EF4-FFF2-40B4-BE49-F238E27FC236}">
                <a16:creationId xmlns:a16="http://schemas.microsoft.com/office/drawing/2014/main" id="{6A8AEF9C-503B-556C-245B-1124F7DD45D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458C0AD6-18F5-B93C-16EB-FF4271E4CB2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4915314-1369-2281-2CC6-C354D850F0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77984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9212A7D4-9B00-00C9-35B8-51234998C08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a:t>
            </a:r>
            <a:r>
              <a:rPr lang="en" altLang="ja-JP" sz="1000" dirty="0">
                <a:solidFill>
                  <a:schemeClr val="bg1"/>
                </a:solidFill>
                <a:latin typeface="DIN Alternate" panose="020B0500000000000000" pitchFamily="34" charset="0"/>
                <a:ea typeface="Hiragino Sans W1" panose="020B0300000000000000" pitchFamily="34" charset="-128"/>
              </a:rPr>
              <a:t>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33" name="図 32">
            <a:extLst>
              <a:ext uri="{FF2B5EF4-FFF2-40B4-BE49-F238E27FC236}">
                <a16:creationId xmlns:a16="http://schemas.microsoft.com/office/drawing/2014/main" id="{6591B2FC-1A20-1CE7-C376-43A9E84AB163}"/>
              </a:ext>
            </a:extLst>
          </p:cNvPr>
          <p:cNvPicPr>
            <a:picLocks noChangeAspect="1"/>
          </p:cNvPicPr>
          <p:nvPr/>
        </p:nvPicPr>
        <p:blipFill>
          <a:blip r:embed="rId3"/>
          <a:stretch>
            <a:fillRect/>
          </a:stretch>
        </p:blipFill>
        <p:spPr>
          <a:xfrm>
            <a:off x="0" y="-1"/>
            <a:ext cx="4957875" cy="6862439"/>
          </a:xfrm>
          <a:prstGeom prst="rect">
            <a:avLst/>
          </a:prstGeom>
        </p:spPr>
      </p:pic>
      <p:pic>
        <p:nvPicPr>
          <p:cNvPr id="34" name="図 33" descr="テキスト&#10;&#10;自動的に生成された説明">
            <a:extLst>
              <a:ext uri="{FF2B5EF4-FFF2-40B4-BE49-F238E27FC236}">
                <a16:creationId xmlns:a16="http://schemas.microsoft.com/office/drawing/2014/main" id="{B391A19B-BA10-AD65-A07E-CCCFF34A1A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5" name="テキスト ボックス 34">
            <a:extLst>
              <a:ext uri="{FF2B5EF4-FFF2-40B4-BE49-F238E27FC236}">
                <a16:creationId xmlns:a16="http://schemas.microsoft.com/office/drawing/2014/main" id="{4BA09F03-2B8D-13DB-680A-AD1AAC76AF9F}"/>
              </a:ext>
            </a:extLst>
          </p:cNvPr>
          <p:cNvSpPr txBox="1"/>
          <p:nvPr/>
        </p:nvSpPr>
        <p:spPr>
          <a:xfrm>
            <a:off x="2613040" y="3707239"/>
            <a:ext cx="1461648"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520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36" name="テキスト ボックス 35">
            <a:extLst>
              <a:ext uri="{FF2B5EF4-FFF2-40B4-BE49-F238E27FC236}">
                <a16:creationId xmlns:a16="http://schemas.microsoft.com/office/drawing/2014/main" id="{D3332371-626F-7E1B-C153-8CC5D530D8B4}"/>
              </a:ext>
            </a:extLst>
          </p:cNvPr>
          <p:cNvSpPr txBox="1"/>
          <p:nvPr/>
        </p:nvSpPr>
        <p:spPr>
          <a:xfrm>
            <a:off x="3932896" y="4024991"/>
            <a:ext cx="449935" cy="646331"/>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万人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id="{94C8BD1C-FEEE-9BC7-8A55-8676B5E3DAA3}"/>
              </a:ext>
            </a:extLst>
          </p:cNvPr>
          <p:cNvSpPr txBox="1"/>
          <p:nvPr/>
        </p:nvSpPr>
        <p:spPr>
          <a:xfrm>
            <a:off x="2693999" y="471845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月間のべリーチ数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
        <p:nvSpPr>
          <p:cNvPr id="38" name="テキスト ボックス 37">
            <a:extLst>
              <a:ext uri="{FF2B5EF4-FFF2-40B4-BE49-F238E27FC236}">
                <a16:creationId xmlns:a16="http://schemas.microsoft.com/office/drawing/2014/main" id="{B667BFF5-5E20-5C41-D9BE-3D3CEE983FC1}"/>
              </a:ext>
            </a:extLst>
          </p:cNvPr>
          <p:cNvSpPr txBox="1"/>
          <p:nvPr/>
        </p:nvSpPr>
        <p:spPr>
          <a:xfrm>
            <a:off x="688466" y="3713128"/>
            <a:ext cx="1141145"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23</a:t>
            </a:r>
            <a:endParaRPr lang="en-US" altLang="ja-JP" sz="6000" b="1" dirty="0">
              <a:solidFill>
                <a:schemeClr val="bg1"/>
              </a:solidFill>
              <a:latin typeface="DIN Alternate" panose="020B0500000000000000" pitchFamily="34" charset="0"/>
              <a:ea typeface="Hiragino Sans W6" panose="020B0400000000000000" pitchFamily="34" charset="-128"/>
            </a:endParaRPr>
          </a:p>
        </p:txBody>
      </p:sp>
      <p:sp>
        <p:nvSpPr>
          <p:cNvPr id="39" name="テキスト ボックス 38">
            <a:extLst>
              <a:ext uri="{FF2B5EF4-FFF2-40B4-BE49-F238E27FC236}">
                <a16:creationId xmlns:a16="http://schemas.microsoft.com/office/drawing/2014/main" id="{AEAF817F-F2B7-4D92-F316-D7172B21A9FD}"/>
              </a:ext>
            </a:extLst>
          </p:cNvPr>
          <p:cNvSpPr txBox="1"/>
          <p:nvPr/>
        </p:nvSpPr>
        <p:spPr>
          <a:xfrm>
            <a:off x="1619681" y="4215443"/>
            <a:ext cx="449935" cy="457305"/>
          </a:xfrm>
          <a:prstGeom prst="rect">
            <a:avLst/>
          </a:prstGeom>
          <a:noFill/>
          <a:effectLst/>
        </p:spPr>
        <p:txBody>
          <a:bodyPr wrap="square" rtlCol="0">
            <a:spAutoFit/>
          </a:bodyPr>
          <a:lstStyle/>
          <a:p>
            <a:pPr>
              <a:lnSpc>
                <a:spcPct val="150000"/>
              </a:lnSpc>
            </a:pPr>
            <a:r>
              <a:rPr lang="ja-JP" altLang="en-US">
                <a:solidFill>
                  <a:schemeClr val="bg1"/>
                </a:solidFill>
                <a:latin typeface="Hiragino Sans W4" panose="020B0400000000000000" pitchFamily="34" charset="-128"/>
                <a:ea typeface="Hiragino Sans W4" panose="020B0400000000000000" pitchFamily="34" charset="-128"/>
              </a:rPr>
              <a:t>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0" name="正方形/長方形 39">
            <a:extLst>
              <a:ext uri="{FF2B5EF4-FFF2-40B4-BE49-F238E27FC236}">
                <a16:creationId xmlns:a16="http://schemas.microsoft.com/office/drawing/2014/main" id="{192D464B-6296-BAA6-E6D4-302B6B546D76}"/>
              </a:ext>
            </a:extLst>
          </p:cNvPr>
          <p:cNvSpPr/>
          <p:nvPr/>
        </p:nvSpPr>
        <p:spPr>
          <a:xfrm>
            <a:off x="469614" y="4718452"/>
            <a:ext cx="2075399" cy="200055"/>
          </a:xfrm>
          <a:prstGeom prst="rect">
            <a:avLst/>
          </a:prstGeom>
        </p:spPr>
        <p:txBody>
          <a:bodyPr wrap="square">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上記以外の首都圏・地方都市も配信あり</a:t>
            </a:r>
          </a:p>
        </p:txBody>
      </p:sp>
      <p:sp>
        <p:nvSpPr>
          <p:cNvPr id="45" name="正方形/長方形 44">
            <a:extLst>
              <a:ext uri="{FF2B5EF4-FFF2-40B4-BE49-F238E27FC236}">
                <a16:creationId xmlns:a16="http://schemas.microsoft.com/office/drawing/2014/main" id="{D25B936C-0E40-2AFA-D866-954A1828C788}"/>
              </a:ext>
            </a:extLst>
          </p:cNvPr>
          <p:cNvSpPr/>
          <p:nvPr/>
        </p:nvSpPr>
        <p:spPr>
          <a:xfrm>
            <a:off x="688466" y="6350701"/>
            <a:ext cx="4443899" cy="369332"/>
          </a:xfrm>
          <a:prstGeom prst="rect">
            <a:avLst/>
          </a:prstGeom>
        </p:spPr>
        <p:txBody>
          <a:bodyPr wrap="square">
            <a:spAutoFit/>
          </a:bodyPr>
          <a:lstStyle/>
          <a:p>
            <a:r>
              <a:rPr lang="en-US" altLang="ja-JP" sz="900" dirty="0">
                <a:solidFill>
                  <a:schemeClr val="bg1"/>
                </a:solidFill>
                <a:latin typeface="Hiragino Sans W3" panose="020B0400000000000000" pitchFamily="34" charset="-128"/>
                <a:ea typeface="Hiragino Sans W3" panose="020B0400000000000000" pitchFamily="34" charset="-128"/>
              </a:rPr>
              <a:t>※2025</a:t>
            </a:r>
            <a:r>
              <a:rPr lang="ja-JP" altLang="en-US" sz="900">
                <a:solidFill>
                  <a:schemeClr val="bg1"/>
                </a:solidFill>
                <a:latin typeface="Hiragino Sans W3" panose="020B0400000000000000" pitchFamily="34" charset="-128"/>
                <a:ea typeface="Hiragino Sans W3" panose="020B0400000000000000" pitchFamily="34" charset="-128"/>
              </a:rPr>
              <a:t>年</a:t>
            </a:r>
            <a:r>
              <a:rPr lang="en-US" altLang="ja-JP" sz="900" dirty="0">
                <a:solidFill>
                  <a:schemeClr val="bg1"/>
                </a:solidFill>
                <a:latin typeface="Hiragino Sans W3" panose="020B0400000000000000" pitchFamily="34" charset="-128"/>
                <a:ea typeface="Hiragino Sans W3" panose="020B0400000000000000" pitchFamily="34" charset="-128"/>
              </a:rPr>
              <a:t>7</a:t>
            </a:r>
            <a:r>
              <a:rPr lang="ja-JP" altLang="en-US" sz="900">
                <a:solidFill>
                  <a:schemeClr val="bg1"/>
                </a:solidFill>
                <a:latin typeface="Hiragino Sans W3" panose="020B0400000000000000" pitchFamily="34" charset="-128"/>
                <a:ea typeface="Hiragino Sans W3" panose="020B0400000000000000" pitchFamily="34" charset="-128"/>
              </a:rPr>
              <a:t>月時点</a:t>
            </a:r>
            <a:endParaRPr lang="en-US" altLang="ja-JP" sz="900" dirty="0">
              <a:solidFill>
                <a:schemeClr val="bg1"/>
              </a:solidFill>
              <a:latin typeface="Hiragino Sans W3" panose="020B0400000000000000" pitchFamily="34" charset="-128"/>
              <a:ea typeface="Hiragino Sans W3" panose="020B0400000000000000" pitchFamily="34" charset="-128"/>
            </a:endParaRPr>
          </a:p>
          <a:p>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最新の設置施設・面数は、弊社営業担当までお問い合わせください。</a:t>
            </a:r>
          </a:p>
        </p:txBody>
      </p:sp>
      <p:pic>
        <p:nvPicPr>
          <p:cNvPr id="49" name="図 48" descr="鏡のある部屋&#10;&#10;中程度の精度で自動的に生成された説明">
            <a:extLst>
              <a:ext uri="{FF2B5EF4-FFF2-40B4-BE49-F238E27FC236}">
                <a16:creationId xmlns:a16="http://schemas.microsoft.com/office/drawing/2014/main" id="{C22AEC13-80BC-FDA3-548A-067F58946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7874" y="-1073"/>
            <a:ext cx="7234125" cy="6857483"/>
          </a:xfrm>
          <a:prstGeom prst="rect">
            <a:avLst/>
          </a:prstGeom>
        </p:spPr>
      </p:pic>
      <p:sp>
        <p:nvSpPr>
          <p:cNvPr id="50" name="正方形/長方形 49">
            <a:extLst>
              <a:ext uri="{FF2B5EF4-FFF2-40B4-BE49-F238E27FC236}">
                <a16:creationId xmlns:a16="http://schemas.microsoft.com/office/drawing/2014/main" id="{A8864271-4246-594F-E2F5-AB18AB692271}"/>
              </a:ext>
            </a:extLst>
          </p:cNvPr>
          <p:cNvSpPr/>
          <p:nvPr/>
        </p:nvSpPr>
        <p:spPr>
          <a:xfrm>
            <a:off x="4844144" y="0"/>
            <a:ext cx="303044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1" name="正方形/長方形 50">
            <a:extLst>
              <a:ext uri="{FF2B5EF4-FFF2-40B4-BE49-F238E27FC236}">
                <a16:creationId xmlns:a16="http://schemas.microsoft.com/office/drawing/2014/main" id="{215E3277-F570-3E14-AA04-B13C787F7A91}"/>
              </a:ext>
            </a:extLst>
          </p:cNvPr>
          <p:cNvSpPr/>
          <p:nvPr/>
        </p:nvSpPr>
        <p:spPr>
          <a:xfrm>
            <a:off x="4910316" y="677122"/>
            <a:ext cx="1267157"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46" name="正方形/長方形 45">
            <a:extLst>
              <a:ext uri="{FF2B5EF4-FFF2-40B4-BE49-F238E27FC236}">
                <a16:creationId xmlns:a16="http://schemas.microsoft.com/office/drawing/2014/main" id="{CF5F6F7D-E9EE-6F29-EBF1-070322F6EFA6}"/>
              </a:ext>
            </a:extLst>
          </p:cNvPr>
          <p:cNvSpPr/>
          <p:nvPr/>
        </p:nvSpPr>
        <p:spPr>
          <a:xfrm>
            <a:off x="165153" y="375862"/>
            <a:ext cx="7630713"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OVERVIEW</a:t>
            </a:r>
          </a:p>
        </p:txBody>
      </p:sp>
      <p:sp>
        <p:nvSpPr>
          <p:cNvPr id="8" name="テキスト ボックス 7">
            <a:extLst>
              <a:ext uri="{FF2B5EF4-FFF2-40B4-BE49-F238E27FC236}">
                <a16:creationId xmlns:a16="http://schemas.microsoft.com/office/drawing/2014/main" id="{E8CD4B01-C384-A632-B8E4-6266CB42154D}"/>
              </a:ext>
            </a:extLst>
          </p:cNvPr>
          <p:cNvSpPr txBox="1"/>
          <p:nvPr/>
        </p:nvSpPr>
        <p:spPr>
          <a:xfrm>
            <a:off x="474854" y="825017"/>
            <a:ext cx="4955059"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首都圏のオフィスビルを中心に</a:t>
            </a:r>
          </a:p>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富裕層・エグゼクティブ層</a:t>
            </a:r>
            <a:endParaRPr lang="en-US" altLang="ja-JP" sz="2400" b="1" dirty="0">
              <a:solidFill>
                <a:schemeClr val="bg1"/>
              </a:solidFill>
              <a:latin typeface="Hiragino Sans W7" panose="020B0400000000000000" pitchFamily="34" charset="-128"/>
              <a:ea typeface="Hiragino Sans W7" panose="020B0400000000000000" pitchFamily="34" charset="-128"/>
            </a:endParaRPr>
          </a:p>
          <a:p>
            <a:pPr>
              <a:lnSpc>
                <a:spcPct val="150000"/>
              </a:lnSpc>
            </a:pPr>
            <a:r>
              <a:rPr lang="en-US" altLang="ja-JP" sz="2400" b="1" dirty="0">
                <a:solidFill>
                  <a:schemeClr val="bg1"/>
                </a:solidFill>
                <a:latin typeface="Hiragino Sans W7" panose="020B0400000000000000" pitchFamily="34" charset="-128"/>
                <a:ea typeface="Hiragino Sans W7" panose="020B0400000000000000" pitchFamily="34" charset="-128"/>
              </a:rPr>
              <a:t>        </a:t>
            </a:r>
            <a:r>
              <a:rPr lang="ja-JP" altLang="en-US" sz="2400" b="1">
                <a:solidFill>
                  <a:schemeClr val="bg1"/>
                </a:solidFill>
                <a:latin typeface="Hiragino Sans W7" panose="020B0400000000000000" pitchFamily="34" charset="-128"/>
                <a:ea typeface="Hiragino Sans W7" panose="020B0400000000000000" pitchFamily="34" charset="-128"/>
              </a:rPr>
              <a:t>万人以上にリーチ</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pic>
        <p:nvPicPr>
          <p:cNvPr id="11" name="図 10">
            <a:extLst>
              <a:ext uri="{FF2B5EF4-FFF2-40B4-BE49-F238E27FC236}">
                <a16:creationId xmlns:a16="http://schemas.microsoft.com/office/drawing/2014/main" id="{D7192469-AC31-4E85-D096-8467A61E255D}"/>
              </a:ext>
            </a:extLst>
          </p:cNvPr>
          <p:cNvPicPr>
            <a:picLocks noChangeAspect="1"/>
          </p:cNvPicPr>
          <p:nvPr/>
        </p:nvPicPr>
        <p:blipFill>
          <a:blip r:embed="rId6"/>
          <a:stretch>
            <a:fillRect/>
          </a:stretch>
        </p:blipFill>
        <p:spPr>
          <a:xfrm>
            <a:off x="267424" y="1750621"/>
            <a:ext cx="1689100" cy="1079500"/>
          </a:xfrm>
          <a:prstGeom prst="rect">
            <a:avLst/>
          </a:prstGeom>
        </p:spPr>
      </p:pic>
      <p:sp>
        <p:nvSpPr>
          <p:cNvPr id="12" name="スライド番号プレースホルダ 3">
            <a:extLst>
              <a:ext uri="{FF2B5EF4-FFF2-40B4-BE49-F238E27FC236}">
                <a16:creationId xmlns:a16="http://schemas.microsoft.com/office/drawing/2014/main" id="{F4145320-106D-0F68-A0AC-5964E700E79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C0C145BD-F96E-C635-4193-BA115C35951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07387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建物, 屋内, 窓, ガラス が含まれている画像&#10;&#10;自動的に生成された説明">
            <a:extLst>
              <a:ext uri="{FF2B5EF4-FFF2-40B4-BE49-F238E27FC236}">
                <a16:creationId xmlns:a16="http://schemas.microsoft.com/office/drawing/2014/main" id="{222EDB1F-45B5-A87F-76AA-B55A32A38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5" r="-270"/>
          <a:stretch/>
        </p:blipFill>
        <p:spPr>
          <a:xfrm>
            <a:off x="4953010" y="-1035"/>
            <a:ext cx="7266354" cy="6873199"/>
          </a:xfrm>
          <a:prstGeom prst="rect">
            <a:avLst/>
          </a:prstGeom>
        </p:spPr>
      </p:pic>
      <p:sp>
        <p:nvSpPr>
          <p:cNvPr id="1027" name="正方形/長方形 1026">
            <a:extLst>
              <a:ext uri="{FF2B5EF4-FFF2-40B4-BE49-F238E27FC236}">
                <a16:creationId xmlns:a16="http://schemas.microsoft.com/office/drawing/2014/main" id="{F2EE87E2-66E9-2CBA-C2AF-0C19EF094FA0}"/>
              </a:ext>
            </a:extLst>
          </p:cNvPr>
          <p:cNvSpPr/>
          <p:nvPr/>
        </p:nvSpPr>
        <p:spPr>
          <a:xfrm>
            <a:off x="4202814" y="0"/>
            <a:ext cx="440270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8" name="正方形/長方形 1027">
            <a:extLst>
              <a:ext uri="{FF2B5EF4-FFF2-40B4-BE49-F238E27FC236}">
                <a16:creationId xmlns:a16="http://schemas.microsoft.com/office/drawing/2014/main" id="{1EEE9944-9B50-A004-F250-8A4801E3405D}"/>
              </a:ext>
            </a:extLst>
          </p:cNvPr>
          <p:cNvSpPr/>
          <p:nvPr/>
        </p:nvSpPr>
        <p:spPr>
          <a:xfrm>
            <a:off x="4202814" y="677122"/>
            <a:ext cx="3092066" cy="83099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3"/>
          <a:stretch>
            <a:fillRect/>
          </a:stretch>
        </p:blipFill>
        <p:spPr>
          <a:xfrm>
            <a:off x="-1" y="0"/>
            <a:ext cx="4955059"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9512246"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5" name="正方形/長方形 24">
            <a:extLst>
              <a:ext uri="{FF2B5EF4-FFF2-40B4-BE49-F238E27FC236}">
                <a16:creationId xmlns:a16="http://schemas.microsoft.com/office/drawing/2014/main" id="{11DA88D1-06AD-7581-E598-DA7314919DEA}"/>
              </a:ext>
            </a:extLst>
          </p:cNvPr>
          <p:cNvSpPr/>
          <p:nvPr/>
        </p:nvSpPr>
        <p:spPr>
          <a:xfrm>
            <a:off x="672107" y="647966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(2021</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8</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 name="テキスト ボックス 2">
            <a:extLst>
              <a:ext uri="{FF2B5EF4-FFF2-40B4-BE49-F238E27FC236}">
                <a16:creationId xmlns:a16="http://schemas.microsoft.com/office/drawing/2014/main" id="{C331F517-5378-79EE-43B6-5A6D7E018603}"/>
              </a:ext>
            </a:extLst>
          </p:cNvPr>
          <p:cNvSpPr txBox="1"/>
          <p:nvPr/>
        </p:nvSpPr>
        <p:spPr>
          <a:xfrm>
            <a:off x="440124" y="756025"/>
            <a:ext cx="4955059"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上場企業・豊富な業種</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圧倒的なアプローチ企業数</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 name="図 3">
            <a:extLst>
              <a:ext uri="{FF2B5EF4-FFF2-40B4-BE49-F238E27FC236}">
                <a16:creationId xmlns:a16="http://schemas.microsoft.com/office/drawing/2014/main" id="{B839F18B-D6FC-7F00-4FCA-6462EAEA9933}"/>
              </a:ext>
            </a:extLst>
          </p:cNvPr>
          <p:cNvPicPr>
            <a:picLocks noChangeAspect="1"/>
          </p:cNvPicPr>
          <p:nvPr/>
        </p:nvPicPr>
        <p:blipFill>
          <a:blip r:embed="rId5"/>
          <a:stretch>
            <a:fillRect/>
          </a:stretch>
        </p:blipFill>
        <p:spPr>
          <a:xfrm>
            <a:off x="543304" y="3628142"/>
            <a:ext cx="3349794" cy="1407695"/>
          </a:xfrm>
          <a:prstGeom prst="rect">
            <a:avLst/>
          </a:prstGeom>
        </p:spPr>
      </p:pic>
      <p:sp>
        <p:nvSpPr>
          <p:cNvPr id="6" name="テキスト ボックス 5">
            <a:extLst>
              <a:ext uri="{FF2B5EF4-FFF2-40B4-BE49-F238E27FC236}">
                <a16:creationId xmlns:a16="http://schemas.microsoft.com/office/drawing/2014/main" id="{50CEC537-EC60-0FFB-FDF9-98A3BE2E513B}"/>
              </a:ext>
            </a:extLst>
          </p:cNvPr>
          <p:cNvSpPr txBox="1"/>
          <p:nvPr/>
        </p:nvSpPr>
        <p:spPr>
          <a:xfrm>
            <a:off x="613265" y="1962464"/>
            <a:ext cx="270090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a:t>
            </a:r>
            <a:r>
              <a:rPr lang="en-US" altLang="ja-JP" sz="6600" b="1" spc="-150" dirty="0">
                <a:solidFill>
                  <a:prstClr val="white"/>
                </a:solidFill>
                <a:latin typeface="DIN Alternate" panose="020B0500000000000000" pitchFamily="34" charset="0"/>
                <a:ea typeface="Hiragino Sans W6" panose="020B0400000000000000" pitchFamily="34" charset="-128"/>
              </a:rPr>
              <a:t>0</a:t>
            </a: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,000</a:t>
            </a:r>
            <a:endParaRPr kumimoji="1" lang="en-US" altLang="ja-JP" sz="60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8" name="テキスト ボックス 7">
            <a:extLst>
              <a:ext uri="{FF2B5EF4-FFF2-40B4-BE49-F238E27FC236}">
                <a16:creationId xmlns:a16="http://schemas.microsoft.com/office/drawing/2014/main" id="{B66939FE-A4DD-EBAB-272E-85EFD745E8CF}"/>
              </a:ext>
            </a:extLst>
          </p:cNvPr>
          <p:cNvSpPr txBox="1"/>
          <p:nvPr/>
        </p:nvSpPr>
        <p:spPr>
          <a:xfrm>
            <a:off x="2970623" y="2481591"/>
            <a:ext cx="9938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社以上</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9" name="正方形/長方形 8">
            <a:extLst>
              <a:ext uri="{FF2B5EF4-FFF2-40B4-BE49-F238E27FC236}">
                <a16:creationId xmlns:a16="http://schemas.microsoft.com/office/drawing/2014/main" id="{05E1ABEB-17A0-5A2A-E311-EB247F7881FD}"/>
              </a:ext>
            </a:extLst>
          </p:cNvPr>
          <p:cNvSpPr/>
          <p:nvPr/>
        </p:nvSpPr>
        <p:spPr>
          <a:xfrm>
            <a:off x="707939" y="3031931"/>
            <a:ext cx="3261889"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路面店喫煙所利用者も含めた、のべリーチ企業数</a:t>
            </a:r>
          </a:p>
        </p:txBody>
      </p:sp>
      <p:sp>
        <p:nvSpPr>
          <p:cNvPr id="20" name="テキスト ボックス 19">
            <a:extLst>
              <a:ext uri="{FF2B5EF4-FFF2-40B4-BE49-F238E27FC236}">
                <a16:creationId xmlns:a16="http://schemas.microsoft.com/office/drawing/2014/main" id="{34447D5C-3B02-D121-0EB7-F3E863FCD0DD}"/>
              </a:ext>
            </a:extLst>
          </p:cNvPr>
          <p:cNvSpPr txBox="1"/>
          <p:nvPr/>
        </p:nvSpPr>
        <p:spPr>
          <a:xfrm>
            <a:off x="695663" y="1922014"/>
            <a:ext cx="1629291"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想定アプローチ企業数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5" name="正方形/長方形 34">
            <a:extLst>
              <a:ext uri="{FF2B5EF4-FFF2-40B4-BE49-F238E27FC236}">
                <a16:creationId xmlns:a16="http://schemas.microsoft.com/office/drawing/2014/main" id="{6A50C4D6-2348-B9BC-313F-5F6B40BB832B}"/>
              </a:ext>
            </a:extLst>
          </p:cNvPr>
          <p:cNvSpPr/>
          <p:nvPr/>
        </p:nvSpPr>
        <p:spPr>
          <a:xfrm>
            <a:off x="703158" y="2868939"/>
            <a:ext cx="2563511" cy="2137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月時点での設置数から算出</a:t>
            </a:r>
          </a:p>
        </p:txBody>
      </p:sp>
      <p:sp>
        <p:nvSpPr>
          <p:cNvPr id="47" name="テキスト ボックス 46">
            <a:extLst>
              <a:ext uri="{FF2B5EF4-FFF2-40B4-BE49-F238E27FC236}">
                <a16:creationId xmlns:a16="http://schemas.microsoft.com/office/drawing/2014/main" id="{C0CAD094-01AB-C84B-4C73-77B6CAAF69AE}"/>
              </a:ext>
            </a:extLst>
          </p:cNvPr>
          <p:cNvSpPr txBox="1"/>
          <p:nvPr/>
        </p:nvSpPr>
        <p:spPr>
          <a:xfrm>
            <a:off x="805474"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4800" b="1" dirty="0">
                <a:solidFill>
                  <a:prstClr val="white"/>
                </a:solidFill>
                <a:latin typeface="DIN Alternate" panose="020B0500000000000000" pitchFamily="34" charset="0"/>
                <a:ea typeface="Hiragino Sans W6" panose="020B0400000000000000" pitchFamily="34" charset="-128"/>
              </a:rPr>
              <a:t>288</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8" name="テキスト ボックス 47">
            <a:extLst>
              <a:ext uri="{FF2B5EF4-FFF2-40B4-BE49-F238E27FC236}">
                <a16:creationId xmlns:a16="http://schemas.microsoft.com/office/drawing/2014/main" id="{14AFAEDB-E8BE-18E4-0B51-36374FD77628}"/>
              </a:ext>
            </a:extLst>
          </p:cNvPr>
          <p:cNvSpPr txBox="1"/>
          <p:nvPr/>
        </p:nvSpPr>
        <p:spPr>
          <a:xfrm>
            <a:off x="1793342" y="4691815"/>
            <a:ext cx="388052"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9" name="テキスト ボックス 48">
            <a:extLst>
              <a:ext uri="{FF2B5EF4-FFF2-40B4-BE49-F238E27FC236}">
                <a16:creationId xmlns:a16="http://schemas.microsoft.com/office/drawing/2014/main" id="{FD6B581F-796C-5FB0-DEF9-7BF643C1F00E}"/>
              </a:ext>
            </a:extLst>
          </p:cNvPr>
          <p:cNvSpPr txBox="1"/>
          <p:nvPr/>
        </p:nvSpPr>
        <p:spPr>
          <a:xfrm>
            <a:off x="785174" y="4145835"/>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上場企業数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0" name="テキスト ボックス 49">
            <a:extLst>
              <a:ext uri="{FF2B5EF4-FFF2-40B4-BE49-F238E27FC236}">
                <a16:creationId xmlns:a16="http://schemas.microsoft.com/office/drawing/2014/main" id="{93FE3C23-D04F-3D1D-996F-3ED70F3B28D9}"/>
              </a:ext>
            </a:extLst>
          </p:cNvPr>
          <p:cNvSpPr txBox="1"/>
          <p:nvPr/>
        </p:nvSpPr>
        <p:spPr>
          <a:xfrm>
            <a:off x="2642969"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147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1" name="テキスト ボックス 50">
            <a:extLst>
              <a:ext uri="{FF2B5EF4-FFF2-40B4-BE49-F238E27FC236}">
                <a16:creationId xmlns:a16="http://schemas.microsoft.com/office/drawing/2014/main" id="{A6C4EA2D-0927-9E9D-12E3-CE9A3EAD7184}"/>
              </a:ext>
            </a:extLst>
          </p:cNvPr>
          <p:cNvSpPr txBox="1"/>
          <p:nvPr/>
        </p:nvSpPr>
        <p:spPr>
          <a:xfrm>
            <a:off x="3598892" y="4542377"/>
            <a:ext cx="558680"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業種以上</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52" name="テキスト ボックス 51">
            <a:extLst>
              <a:ext uri="{FF2B5EF4-FFF2-40B4-BE49-F238E27FC236}">
                <a16:creationId xmlns:a16="http://schemas.microsoft.com/office/drawing/2014/main" id="{54935ED9-1BE9-AF48-62BE-73636E660846}"/>
              </a:ext>
            </a:extLst>
          </p:cNvPr>
          <p:cNvSpPr txBox="1"/>
          <p:nvPr/>
        </p:nvSpPr>
        <p:spPr>
          <a:xfrm>
            <a:off x="2622669" y="4145835"/>
            <a:ext cx="1485729"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テナント業種</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3" name="テキスト ボックス 52">
            <a:extLst>
              <a:ext uri="{FF2B5EF4-FFF2-40B4-BE49-F238E27FC236}">
                <a16:creationId xmlns:a16="http://schemas.microsoft.com/office/drawing/2014/main" id="{70ECBED3-CA34-D150-0EB0-28CB4564D761}"/>
              </a:ext>
            </a:extLst>
          </p:cNvPr>
          <p:cNvSpPr txBox="1"/>
          <p:nvPr/>
        </p:nvSpPr>
        <p:spPr>
          <a:xfrm>
            <a:off x="805474"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4" name="テキスト ボックス 53">
            <a:extLst>
              <a:ext uri="{FF2B5EF4-FFF2-40B4-BE49-F238E27FC236}">
                <a16:creationId xmlns:a16="http://schemas.microsoft.com/office/drawing/2014/main" id="{43E55FB3-B0A2-AFCD-AC27-53D648CDA4AC}"/>
              </a:ext>
            </a:extLst>
          </p:cNvPr>
          <p:cNvSpPr txBox="1"/>
          <p:nvPr/>
        </p:nvSpPr>
        <p:spPr>
          <a:xfrm>
            <a:off x="1499138" y="6127221"/>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5" name="テキスト ボックス 54">
            <a:extLst>
              <a:ext uri="{FF2B5EF4-FFF2-40B4-BE49-F238E27FC236}">
                <a16:creationId xmlns:a16="http://schemas.microsoft.com/office/drawing/2014/main" id="{D434A700-51F7-B6CF-DFCE-7E59256F8427}"/>
              </a:ext>
            </a:extLst>
          </p:cNvPr>
          <p:cNvSpPr txBox="1"/>
          <p:nvPr/>
        </p:nvSpPr>
        <p:spPr>
          <a:xfrm>
            <a:off x="785174"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意思決定者割合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6" name="テキスト ボックス 55">
            <a:extLst>
              <a:ext uri="{FF2B5EF4-FFF2-40B4-BE49-F238E27FC236}">
                <a16:creationId xmlns:a16="http://schemas.microsoft.com/office/drawing/2014/main" id="{35404BC0-FDAC-FC21-06E9-95BD60DB4752}"/>
              </a:ext>
            </a:extLst>
          </p:cNvPr>
          <p:cNvSpPr txBox="1"/>
          <p:nvPr/>
        </p:nvSpPr>
        <p:spPr>
          <a:xfrm>
            <a:off x="2642969"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42</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7" name="テキスト ボックス 56">
            <a:extLst>
              <a:ext uri="{FF2B5EF4-FFF2-40B4-BE49-F238E27FC236}">
                <a16:creationId xmlns:a16="http://schemas.microsoft.com/office/drawing/2014/main" id="{21F3C015-C1F0-F50A-DA88-F7B376BEC6C1}"/>
              </a:ext>
            </a:extLst>
          </p:cNvPr>
          <p:cNvSpPr txBox="1"/>
          <p:nvPr/>
        </p:nvSpPr>
        <p:spPr>
          <a:xfrm>
            <a:off x="3314167" y="6112810"/>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8" name="テキスト ボックス 57">
            <a:extLst>
              <a:ext uri="{FF2B5EF4-FFF2-40B4-BE49-F238E27FC236}">
                <a16:creationId xmlns:a16="http://schemas.microsoft.com/office/drawing/2014/main" id="{8751C6BA-5BEF-2902-CA13-99FF86410D7E}"/>
              </a:ext>
            </a:extLst>
          </p:cNvPr>
          <p:cNvSpPr txBox="1"/>
          <p:nvPr/>
        </p:nvSpPr>
        <p:spPr>
          <a:xfrm>
            <a:off x="2622669"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役職者割合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60" name="テキスト ボックス 59">
            <a:extLst>
              <a:ext uri="{FF2B5EF4-FFF2-40B4-BE49-F238E27FC236}">
                <a16:creationId xmlns:a16="http://schemas.microsoft.com/office/drawing/2014/main" id="{9A0E949D-AEE0-540D-32E0-BFF20A886841}"/>
              </a:ext>
            </a:extLst>
          </p:cNvPr>
          <p:cNvSpPr txBox="1"/>
          <p:nvPr/>
        </p:nvSpPr>
        <p:spPr>
          <a:xfrm>
            <a:off x="656276" y="3781075"/>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▶設置ビルには上場企業も多数入居</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63" name="テキスト ボックス 62">
            <a:extLst>
              <a:ext uri="{FF2B5EF4-FFF2-40B4-BE49-F238E27FC236}">
                <a16:creationId xmlns:a16="http://schemas.microsoft.com/office/drawing/2014/main" id="{70263AC4-6E55-8203-E171-0E0DAE144A17}"/>
              </a:ext>
            </a:extLst>
          </p:cNvPr>
          <p:cNvSpPr txBox="1"/>
          <p:nvPr/>
        </p:nvSpPr>
        <p:spPr>
          <a:xfrm>
            <a:off x="656276" y="5272912"/>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▶意思決定者・役職者割合が高い</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5" name="正方形/長方形 1024">
            <a:extLst>
              <a:ext uri="{FF2B5EF4-FFF2-40B4-BE49-F238E27FC236}">
                <a16:creationId xmlns:a16="http://schemas.microsoft.com/office/drawing/2014/main" id="{826F9129-7039-7CDE-88EE-22339F0545B0}"/>
              </a:ext>
            </a:extLst>
          </p:cNvPr>
          <p:cNvSpPr/>
          <p:nvPr/>
        </p:nvSpPr>
        <p:spPr>
          <a:xfrm>
            <a:off x="695663" y="501937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設置オフィスビルテナントより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dirty="0">
                <a:solidFill>
                  <a:prstClr val="white"/>
                </a:solidFill>
                <a:latin typeface="Hiragino Sans W3" panose="020B0400000000000000" pitchFamily="34" charset="-128"/>
                <a:ea typeface="Hiragino Sans W3" panose="020B0400000000000000" pitchFamily="34" charset="-128"/>
              </a:rPr>
              <a:t>5</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10" name="スライド番号プレースホルダ 3">
            <a:extLst>
              <a:ext uri="{FF2B5EF4-FFF2-40B4-BE49-F238E27FC236}">
                <a16:creationId xmlns:a16="http://schemas.microsoft.com/office/drawing/2014/main" id="{7595756E-A2EC-ACC1-3202-6624CB7C434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789414B3-BC14-E6CA-90B0-8F2E26CACCC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11574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天井からハングしたテレビ&#10;&#10;中程度の精度で自動的に生成された説明">
            <a:extLst>
              <a:ext uri="{FF2B5EF4-FFF2-40B4-BE49-F238E27FC236}">
                <a16:creationId xmlns:a16="http://schemas.microsoft.com/office/drawing/2014/main" id="{F79FA1EA-FABD-9088-0FAF-FAD81F930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96909" y="-1"/>
            <a:ext cx="7895091" cy="6858001"/>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4955059" cy="6858000"/>
          </a:xfrm>
          <a:prstGeom prst="rect">
            <a:avLst/>
          </a:prstGeom>
        </p:spPr>
      </p:pic>
      <p:sp>
        <p:nvSpPr>
          <p:cNvPr id="30" name="正方形/長方形 29">
            <a:extLst>
              <a:ext uri="{FF2B5EF4-FFF2-40B4-BE49-F238E27FC236}">
                <a16:creationId xmlns:a16="http://schemas.microsoft.com/office/drawing/2014/main" id="{F7919AAD-2576-163C-EE52-073EDEB4F411}"/>
              </a:ext>
            </a:extLst>
          </p:cNvPr>
          <p:cNvSpPr/>
          <p:nvPr/>
        </p:nvSpPr>
        <p:spPr>
          <a:xfrm>
            <a:off x="165154" y="375862"/>
            <a:ext cx="7517908" cy="2568011"/>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MEDIA</a:t>
            </a:r>
          </a:p>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SPEC</a:t>
            </a:r>
          </a:p>
        </p:txBody>
      </p:sp>
      <p:sp>
        <p:nvSpPr>
          <p:cNvPr id="159" name="正方形/長方形 158">
            <a:extLst>
              <a:ext uri="{FF2B5EF4-FFF2-40B4-BE49-F238E27FC236}">
                <a16:creationId xmlns:a16="http://schemas.microsoft.com/office/drawing/2014/main" id="{E442FE37-4BDE-EB40-B213-5F218FBC0D53}"/>
              </a:ext>
            </a:extLst>
          </p:cNvPr>
          <p:cNvSpPr/>
          <p:nvPr/>
        </p:nvSpPr>
        <p:spPr>
          <a:xfrm>
            <a:off x="4202814" y="6127664"/>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60" name="正方形/長方形 159">
            <a:extLst>
              <a:ext uri="{FF2B5EF4-FFF2-40B4-BE49-F238E27FC236}">
                <a16:creationId xmlns:a16="http://schemas.microsoft.com/office/drawing/2014/main" id="{C601958E-09B9-0445-8989-8DC132198B0A}"/>
              </a:ext>
            </a:extLst>
          </p:cNvPr>
          <p:cNvSpPr/>
          <p:nvPr/>
        </p:nvSpPr>
        <p:spPr>
          <a:xfrm>
            <a:off x="4202814" y="5662844"/>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 name="テキスト ボックス 1">
            <a:extLst>
              <a:ext uri="{FF2B5EF4-FFF2-40B4-BE49-F238E27FC236}">
                <a16:creationId xmlns:a16="http://schemas.microsoft.com/office/drawing/2014/main" id="{879A3C10-9433-9F2B-9B53-841FBA687FA5}"/>
              </a:ext>
            </a:extLst>
          </p:cNvPr>
          <p:cNvSpPr txBox="1"/>
          <p:nvPr/>
        </p:nvSpPr>
        <p:spPr>
          <a:xfrm>
            <a:off x="457650" y="421394"/>
            <a:ext cx="4955059" cy="1500347"/>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最大</a:t>
            </a:r>
            <a:r>
              <a:rPr kumimoji="1" lang="en-US" altLang="ja-JP" sz="16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en-US" altLang="ja-JP" sz="3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55</a:t>
            </a:r>
            <a:r>
              <a:rPr kumimoji="1" lang="en-US" altLang="ja-JP" sz="1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en-US" altLang="ja-JP" sz="24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inch</a:t>
            </a:r>
            <a:r>
              <a:rPr kumimoji="1" lang="en-US" altLang="ja-JP" sz="18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の</a:t>
            </a:r>
            <a:r>
              <a:rPr kumimoji="1" lang="ja-JP" altLang="en-US" sz="28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大型</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モニター</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音</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と映像で</a:t>
            </a:r>
            <a:r>
              <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記憶</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に残せる</a:t>
            </a:r>
          </a:p>
        </p:txBody>
      </p:sp>
      <p:pic>
        <p:nvPicPr>
          <p:cNvPr id="4" name="図 3" descr="テキスト&#10;&#10;自動的に生成された説明">
            <a:extLst>
              <a:ext uri="{FF2B5EF4-FFF2-40B4-BE49-F238E27FC236}">
                <a16:creationId xmlns:a16="http://schemas.microsoft.com/office/drawing/2014/main" id="{1A20DD17-2879-EFE6-515B-D5FA5C96C2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4" name="1つの角を切り取り、1つの角を丸めた四角形 43">
            <a:extLst>
              <a:ext uri="{FF2B5EF4-FFF2-40B4-BE49-F238E27FC236}">
                <a16:creationId xmlns:a16="http://schemas.microsoft.com/office/drawing/2014/main" id="{41417966-51D1-1E4F-8AF4-D3BF2A906646}"/>
              </a:ext>
            </a:extLst>
          </p:cNvPr>
          <p:cNvSpPr/>
          <p:nvPr/>
        </p:nvSpPr>
        <p:spPr>
          <a:xfrm flipH="1" flipV="1">
            <a:off x="739949" y="2847153"/>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1C6B7D76-BAB6-02A1-2181-A2D77FA7129A}"/>
              </a:ext>
            </a:extLst>
          </p:cNvPr>
          <p:cNvSpPr txBox="1"/>
          <p:nvPr/>
        </p:nvSpPr>
        <p:spPr>
          <a:xfrm>
            <a:off x="739949" y="2829771"/>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音声配信</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6" name="テキスト ボックス 15">
            <a:extLst>
              <a:ext uri="{FF2B5EF4-FFF2-40B4-BE49-F238E27FC236}">
                <a16:creationId xmlns:a16="http://schemas.microsoft.com/office/drawing/2014/main" id="{19B4D0C1-9DC8-46BF-DC99-8BB18CF3211D}"/>
              </a:ext>
            </a:extLst>
          </p:cNvPr>
          <p:cNvSpPr txBox="1"/>
          <p:nvPr/>
        </p:nvSpPr>
        <p:spPr>
          <a:xfrm>
            <a:off x="1576678" y="3456742"/>
            <a:ext cx="338650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音声有</a:t>
            </a:r>
            <a:r>
              <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 </a:t>
            </a:r>
            <a:r>
              <a:rPr lang="ja-JP" altLang="en-US">
                <a:solidFill>
                  <a:prstClr val="white"/>
                </a:solidFill>
                <a:latin typeface="Hiragino Sans W4" panose="020B0400000000000000" pitchFamily="34" charset="-128"/>
                <a:ea typeface="Hiragino Sans W4" panose="020B0400000000000000" pitchFamily="34" charset="-128"/>
              </a:rPr>
              <a:t>個室空間に響く</a:t>
            </a:r>
            <a:endPar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7" name="テキスト ボックス 16">
            <a:extLst>
              <a:ext uri="{FF2B5EF4-FFF2-40B4-BE49-F238E27FC236}">
                <a16:creationId xmlns:a16="http://schemas.microsoft.com/office/drawing/2014/main" id="{BD47BCC7-E1B0-1F6D-447C-B893B0E8226A}"/>
              </a:ext>
            </a:extLst>
          </p:cNvPr>
          <p:cNvSpPr txBox="1"/>
          <p:nvPr/>
        </p:nvSpPr>
        <p:spPr>
          <a:xfrm>
            <a:off x="696594" y="3053697"/>
            <a:ext cx="1166419"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ON</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2" name="1つの角を切り取り、1つの角を丸めた四角形 51">
            <a:extLst>
              <a:ext uri="{FF2B5EF4-FFF2-40B4-BE49-F238E27FC236}">
                <a16:creationId xmlns:a16="http://schemas.microsoft.com/office/drawing/2014/main" id="{999E082E-F514-6B49-91C4-741BEAEB656C}"/>
              </a:ext>
            </a:extLst>
          </p:cNvPr>
          <p:cNvSpPr/>
          <p:nvPr/>
        </p:nvSpPr>
        <p:spPr>
          <a:xfrm flipH="1" flipV="1">
            <a:off x="746588" y="4128174"/>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7" name="テキスト ボックス 6">
            <a:extLst>
              <a:ext uri="{FF2B5EF4-FFF2-40B4-BE49-F238E27FC236}">
                <a16:creationId xmlns:a16="http://schemas.microsoft.com/office/drawing/2014/main" id="{7BCAADC2-018B-F9B1-665D-1F9FF5724A1F}"/>
              </a:ext>
            </a:extLst>
          </p:cNvPr>
          <p:cNvSpPr txBox="1"/>
          <p:nvPr/>
        </p:nvSpPr>
        <p:spPr>
          <a:xfrm>
            <a:off x="746588" y="4110792"/>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計測方法</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8" name="テキスト ボックス 17">
            <a:extLst>
              <a:ext uri="{FF2B5EF4-FFF2-40B4-BE49-F238E27FC236}">
                <a16:creationId xmlns:a16="http://schemas.microsoft.com/office/drawing/2014/main" id="{5FE5C36A-B7FA-6232-3065-664CC27151F3}"/>
              </a:ext>
            </a:extLst>
          </p:cNvPr>
          <p:cNvSpPr txBox="1"/>
          <p:nvPr/>
        </p:nvSpPr>
        <p:spPr>
          <a:xfrm>
            <a:off x="746438" y="4334718"/>
            <a:ext cx="830240"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AI</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19" name="テキスト ボックス 18">
            <a:extLst>
              <a:ext uri="{FF2B5EF4-FFF2-40B4-BE49-F238E27FC236}">
                <a16:creationId xmlns:a16="http://schemas.microsoft.com/office/drawing/2014/main" id="{7135F976-5101-33E6-44F7-CD9C56888C0A}"/>
              </a:ext>
            </a:extLst>
          </p:cNvPr>
          <p:cNvSpPr txBox="1"/>
          <p:nvPr/>
        </p:nvSpPr>
        <p:spPr>
          <a:xfrm>
            <a:off x="1495423" y="4757417"/>
            <a:ext cx="346024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カメラ</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人数を正確に計測</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3" name="1つの角を切り取り、1つの角を丸めた四角形 12">
            <a:extLst>
              <a:ext uri="{FF2B5EF4-FFF2-40B4-BE49-F238E27FC236}">
                <a16:creationId xmlns:a16="http://schemas.microsoft.com/office/drawing/2014/main" id="{0F7495E2-3F72-5D05-4F31-8DB359E9269E}"/>
              </a:ext>
            </a:extLst>
          </p:cNvPr>
          <p:cNvSpPr/>
          <p:nvPr/>
        </p:nvSpPr>
        <p:spPr>
          <a:xfrm flipH="1" flipV="1">
            <a:off x="747464" y="5453821"/>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22" name="テキスト ボックス 21">
            <a:extLst>
              <a:ext uri="{FF2B5EF4-FFF2-40B4-BE49-F238E27FC236}">
                <a16:creationId xmlns:a16="http://schemas.microsoft.com/office/drawing/2014/main" id="{1997BAB6-0D6C-DAD8-9B1A-091AC853607F}"/>
              </a:ext>
            </a:extLst>
          </p:cNvPr>
          <p:cNvSpPr txBox="1"/>
          <p:nvPr/>
        </p:nvSpPr>
        <p:spPr>
          <a:xfrm>
            <a:off x="747463" y="5436439"/>
            <a:ext cx="1291263"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モニターサイズ</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25" name="テキスト ボックス 24">
            <a:extLst>
              <a:ext uri="{FF2B5EF4-FFF2-40B4-BE49-F238E27FC236}">
                <a16:creationId xmlns:a16="http://schemas.microsoft.com/office/drawing/2014/main" id="{12E5086F-1730-2A3B-E1B2-E2A2BC842861}"/>
              </a:ext>
            </a:extLst>
          </p:cNvPr>
          <p:cNvSpPr txBox="1"/>
          <p:nvPr/>
        </p:nvSpPr>
        <p:spPr>
          <a:xfrm>
            <a:off x="753953" y="5660365"/>
            <a:ext cx="1479815"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26" name="テキスト ボックス 25">
            <a:extLst>
              <a:ext uri="{FF2B5EF4-FFF2-40B4-BE49-F238E27FC236}">
                <a16:creationId xmlns:a16="http://schemas.microsoft.com/office/drawing/2014/main" id="{90906C3A-FAB5-7669-7A0C-8BED569BF8E7}"/>
              </a:ext>
            </a:extLst>
          </p:cNvPr>
          <p:cNvSpPr txBox="1"/>
          <p:nvPr/>
        </p:nvSpPr>
        <p:spPr>
          <a:xfrm>
            <a:off x="1495423" y="6028004"/>
            <a:ext cx="2977082"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インチ</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高い視認性</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0" name="正方形/長方形 9">
            <a:extLst>
              <a:ext uri="{FF2B5EF4-FFF2-40B4-BE49-F238E27FC236}">
                <a16:creationId xmlns:a16="http://schemas.microsoft.com/office/drawing/2014/main" id="{D4AF1651-10DA-EEAF-FB30-4104217B2B55}"/>
              </a:ext>
            </a:extLst>
          </p:cNvPr>
          <p:cNvSpPr/>
          <p:nvPr/>
        </p:nvSpPr>
        <p:spPr>
          <a:xfrm>
            <a:off x="749752" y="6392546"/>
            <a:ext cx="753185"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最大</a:t>
            </a:r>
          </a:p>
        </p:txBody>
      </p:sp>
      <p:cxnSp>
        <p:nvCxnSpPr>
          <p:cNvPr id="14" name="直線コネクタ 13">
            <a:extLst>
              <a:ext uri="{FF2B5EF4-FFF2-40B4-BE49-F238E27FC236}">
                <a16:creationId xmlns:a16="http://schemas.microsoft.com/office/drawing/2014/main" id="{E6B0EADA-39DC-A0ED-1B14-6C64E4224080}"/>
              </a:ext>
            </a:extLst>
          </p:cNvPr>
          <p:cNvCxnSpPr>
            <a:cxnSpLocks/>
          </p:cNvCxnSpPr>
          <p:nvPr/>
        </p:nvCxnSpPr>
        <p:spPr>
          <a:xfrm>
            <a:off x="2557812" y="3840877"/>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6267F8-57ED-39F2-02EB-720DD60B458A}"/>
              </a:ext>
            </a:extLst>
          </p:cNvPr>
          <p:cNvCxnSpPr>
            <a:cxnSpLocks/>
          </p:cNvCxnSpPr>
          <p:nvPr/>
        </p:nvCxnSpPr>
        <p:spPr>
          <a:xfrm>
            <a:off x="2557812" y="5128805"/>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53DF791-FCF7-BFE1-D7D6-26700B1DF7EC}"/>
              </a:ext>
            </a:extLst>
          </p:cNvPr>
          <p:cNvCxnSpPr>
            <a:cxnSpLocks/>
          </p:cNvCxnSpPr>
          <p:nvPr/>
        </p:nvCxnSpPr>
        <p:spPr>
          <a:xfrm>
            <a:off x="2557812" y="6392546"/>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 3">
            <a:extLst>
              <a:ext uri="{FF2B5EF4-FFF2-40B4-BE49-F238E27FC236}">
                <a16:creationId xmlns:a16="http://schemas.microsoft.com/office/drawing/2014/main" id="{BFB670FC-E940-6C4C-D9A9-ED7D0953511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CEE70B36-ECF6-EAED-5E94-3BC88515FE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98084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11A6C8-B733-E1CF-6F79-CEF921F09756}"/>
              </a:ext>
            </a:extLst>
          </p:cNvPr>
          <p:cNvPicPr>
            <a:picLocks noChangeAspect="1"/>
          </p:cNvPicPr>
          <p:nvPr/>
        </p:nvPicPr>
        <p:blipFill>
          <a:blip r:embed="rId2"/>
          <a:stretch>
            <a:fillRect/>
          </a:stretch>
        </p:blipFill>
        <p:spPr>
          <a:xfrm>
            <a:off x="0" y="0"/>
            <a:ext cx="12192000" cy="6858000"/>
          </a:xfrm>
          <a:prstGeom prst="rect">
            <a:avLst/>
          </a:prstGeom>
        </p:spPr>
      </p:pic>
      <p:sp>
        <p:nvSpPr>
          <p:cNvPr id="11" name="正方形/長方形 10">
            <a:extLst>
              <a:ext uri="{FF2B5EF4-FFF2-40B4-BE49-F238E27FC236}">
                <a16:creationId xmlns:a16="http://schemas.microsoft.com/office/drawing/2014/main" id="{DDE6E379-8B7A-7427-0BDA-77FB944F59B1}"/>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grpSp>
        <p:nvGrpSpPr>
          <p:cNvPr id="134" name="グループ化 133">
            <a:extLst>
              <a:ext uri="{FF2B5EF4-FFF2-40B4-BE49-F238E27FC236}">
                <a16:creationId xmlns:a16="http://schemas.microsoft.com/office/drawing/2014/main" id="{8C090E71-5214-2687-4865-70C95F4219C1}"/>
              </a:ext>
            </a:extLst>
          </p:cNvPr>
          <p:cNvGrpSpPr/>
          <p:nvPr/>
        </p:nvGrpSpPr>
        <p:grpSpPr>
          <a:xfrm>
            <a:off x="515652" y="2220462"/>
            <a:ext cx="4369440" cy="3876551"/>
            <a:chOff x="862640" y="2390109"/>
            <a:chExt cx="4369440" cy="3876551"/>
          </a:xfrm>
        </p:grpSpPr>
        <p:sp>
          <p:nvSpPr>
            <p:cNvPr id="44" name="フリーフォーム 43">
              <a:extLst>
                <a:ext uri="{FF2B5EF4-FFF2-40B4-BE49-F238E27FC236}">
                  <a16:creationId xmlns:a16="http://schemas.microsoft.com/office/drawing/2014/main" id="{5C0DA2E9-D451-24E9-052B-B449243101C9}"/>
                </a:ext>
              </a:extLst>
            </p:cNvPr>
            <p:cNvSpPr/>
            <p:nvPr/>
          </p:nvSpPr>
          <p:spPr>
            <a:xfrm>
              <a:off x="1327355" y="3692750"/>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EB688AE-3698-1F46-ABCD-E10AAD6137BC}"/>
                </a:ext>
              </a:extLst>
            </p:cNvPr>
            <p:cNvSpPr/>
            <p:nvPr/>
          </p:nvSpPr>
          <p:spPr>
            <a:xfrm>
              <a:off x="1180384"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テキスト ボックス 16">
              <a:extLst>
                <a:ext uri="{FF2B5EF4-FFF2-40B4-BE49-F238E27FC236}">
                  <a16:creationId xmlns:a16="http://schemas.microsoft.com/office/drawing/2014/main" id="{4AF15814-4712-90AA-4EE5-ED60C75E1235}"/>
                </a:ext>
              </a:extLst>
            </p:cNvPr>
            <p:cNvSpPr txBox="1"/>
            <p:nvPr/>
          </p:nvSpPr>
          <p:spPr>
            <a:xfrm>
              <a:off x="2046956" y="2390109"/>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曜日別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22" name="直線コネクタ 21">
              <a:extLst>
                <a:ext uri="{FF2B5EF4-FFF2-40B4-BE49-F238E27FC236}">
                  <a16:creationId xmlns:a16="http://schemas.microsoft.com/office/drawing/2014/main" id="{3D844972-AA34-CB72-C467-916D5F0EDF42}"/>
                </a:ext>
              </a:extLst>
            </p:cNvPr>
            <p:cNvCxnSpPr/>
            <p:nvPr/>
          </p:nvCxnSpPr>
          <p:spPr>
            <a:xfrm>
              <a:off x="897146" y="5858630"/>
              <a:ext cx="4320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6FE736-7B51-0075-7E5B-3D6A4D06BA9D}"/>
                </a:ext>
              </a:extLst>
            </p:cNvPr>
            <p:cNvCxnSpPr/>
            <p:nvPr/>
          </p:nvCxnSpPr>
          <p:spPr>
            <a:xfrm>
              <a:off x="862640" y="2858189"/>
              <a:ext cx="42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8099BCB-1344-D69E-E46B-D7A722852EE0}"/>
                </a:ext>
              </a:extLst>
            </p:cNvPr>
            <p:cNvSpPr txBox="1"/>
            <p:nvPr/>
          </p:nvSpPr>
          <p:spPr>
            <a:xfrm>
              <a:off x="1006048"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月</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6" name="正方形/長方形 25">
              <a:extLst>
                <a:ext uri="{FF2B5EF4-FFF2-40B4-BE49-F238E27FC236}">
                  <a16:creationId xmlns:a16="http://schemas.microsoft.com/office/drawing/2014/main" id="{8655907B-BB9E-5CA1-688A-9DD703F0F8A9}"/>
                </a:ext>
              </a:extLst>
            </p:cNvPr>
            <p:cNvSpPr/>
            <p:nvPr/>
          </p:nvSpPr>
          <p:spPr>
            <a:xfrm>
              <a:off x="1748522"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 name="テキスト ボックス 26">
              <a:extLst>
                <a:ext uri="{FF2B5EF4-FFF2-40B4-BE49-F238E27FC236}">
                  <a16:creationId xmlns:a16="http://schemas.microsoft.com/office/drawing/2014/main" id="{224A753E-E133-498F-2B43-94CBC86C65EF}"/>
                </a:ext>
              </a:extLst>
            </p:cNvPr>
            <p:cNvSpPr txBox="1"/>
            <p:nvPr/>
          </p:nvSpPr>
          <p:spPr>
            <a:xfrm>
              <a:off x="1574186"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火</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8" name="正方形/長方形 27">
              <a:extLst>
                <a:ext uri="{FF2B5EF4-FFF2-40B4-BE49-F238E27FC236}">
                  <a16:creationId xmlns:a16="http://schemas.microsoft.com/office/drawing/2014/main" id="{811D69AA-EDCC-274E-27B7-C9688312ECDE}"/>
                </a:ext>
              </a:extLst>
            </p:cNvPr>
            <p:cNvSpPr/>
            <p:nvPr/>
          </p:nvSpPr>
          <p:spPr>
            <a:xfrm>
              <a:off x="2327866" y="3802963"/>
              <a:ext cx="288235" cy="206911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 name="テキスト ボックス 28">
              <a:extLst>
                <a:ext uri="{FF2B5EF4-FFF2-40B4-BE49-F238E27FC236}">
                  <a16:creationId xmlns:a16="http://schemas.microsoft.com/office/drawing/2014/main" id="{F6E055D7-874F-336D-A0D1-A0EA7616A650}"/>
                </a:ext>
              </a:extLst>
            </p:cNvPr>
            <p:cNvSpPr txBox="1"/>
            <p:nvPr/>
          </p:nvSpPr>
          <p:spPr>
            <a:xfrm>
              <a:off x="2153530"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水</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0" name="正方形/長方形 29">
              <a:extLst>
                <a:ext uri="{FF2B5EF4-FFF2-40B4-BE49-F238E27FC236}">
                  <a16:creationId xmlns:a16="http://schemas.microsoft.com/office/drawing/2014/main" id="{1A9015BF-930F-1650-53F0-EF92EC1C5F86}"/>
                </a:ext>
              </a:extLst>
            </p:cNvPr>
            <p:cNvSpPr/>
            <p:nvPr/>
          </p:nvSpPr>
          <p:spPr>
            <a:xfrm>
              <a:off x="2915054" y="3828391"/>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1" name="テキスト ボックス 30">
              <a:extLst>
                <a:ext uri="{FF2B5EF4-FFF2-40B4-BE49-F238E27FC236}">
                  <a16:creationId xmlns:a16="http://schemas.microsoft.com/office/drawing/2014/main" id="{5B41D0A0-EC0D-1C0A-A597-FF62DF5A1D74}"/>
                </a:ext>
              </a:extLst>
            </p:cNvPr>
            <p:cNvSpPr txBox="1"/>
            <p:nvPr/>
          </p:nvSpPr>
          <p:spPr>
            <a:xfrm>
              <a:off x="2740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木</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D0FD1FEF-C867-E84E-03C2-24109B2024CD}"/>
                </a:ext>
              </a:extLst>
            </p:cNvPr>
            <p:cNvSpPr/>
            <p:nvPr/>
          </p:nvSpPr>
          <p:spPr>
            <a:xfrm>
              <a:off x="3481111" y="3930544"/>
              <a:ext cx="288235" cy="194611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テキスト ボックス 32">
              <a:extLst>
                <a:ext uri="{FF2B5EF4-FFF2-40B4-BE49-F238E27FC236}">
                  <a16:creationId xmlns:a16="http://schemas.microsoft.com/office/drawing/2014/main" id="{6FEE4FCB-4136-BEF3-78F1-EC0C283C6BF6}"/>
                </a:ext>
              </a:extLst>
            </p:cNvPr>
            <p:cNvSpPr txBox="1"/>
            <p:nvPr/>
          </p:nvSpPr>
          <p:spPr>
            <a:xfrm>
              <a:off x="3306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金</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0" name="正方形/長方形 39">
              <a:extLst>
                <a:ext uri="{FF2B5EF4-FFF2-40B4-BE49-F238E27FC236}">
                  <a16:creationId xmlns:a16="http://schemas.microsoft.com/office/drawing/2014/main" id="{677DD838-0EB6-202D-5718-8F643F21753D}"/>
                </a:ext>
              </a:extLst>
            </p:cNvPr>
            <p:cNvSpPr/>
            <p:nvPr/>
          </p:nvSpPr>
          <p:spPr>
            <a:xfrm>
              <a:off x="4058054" y="4894046"/>
              <a:ext cx="288235" cy="978031"/>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テキスト ボックス 40">
              <a:extLst>
                <a:ext uri="{FF2B5EF4-FFF2-40B4-BE49-F238E27FC236}">
                  <a16:creationId xmlns:a16="http://schemas.microsoft.com/office/drawing/2014/main" id="{F27CB72D-7ACF-3782-8CBA-C2CBF2D3D26B}"/>
                </a:ext>
              </a:extLst>
            </p:cNvPr>
            <p:cNvSpPr txBox="1"/>
            <p:nvPr/>
          </p:nvSpPr>
          <p:spPr>
            <a:xfrm>
              <a:off x="3883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土</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2" name="正方形/長方形 41">
              <a:extLst>
                <a:ext uri="{FF2B5EF4-FFF2-40B4-BE49-F238E27FC236}">
                  <a16:creationId xmlns:a16="http://schemas.microsoft.com/office/drawing/2014/main" id="{C969C698-8ACC-75B5-73FA-955C5FDE693A}"/>
                </a:ext>
              </a:extLst>
            </p:cNvPr>
            <p:cNvSpPr/>
            <p:nvPr/>
          </p:nvSpPr>
          <p:spPr>
            <a:xfrm>
              <a:off x="4611843" y="5179395"/>
              <a:ext cx="288235" cy="70413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3" name="テキスト ボックス 42">
              <a:extLst>
                <a:ext uri="{FF2B5EF4-FFF2-40B4-BE49-F238E27FC236}">
                  <a16:creationId xmlns:a16="http://schemas.microsoft.com/office/drawing/2014/main" id="{A79FD344-172C-3646-03C6-F730BB31977D}"/>
                </a:ext>
              </a:extLst>
            </p:cNvPr>
            <p:cNvSpPr txBox="1"/>
            <p:nvPr/>
          </p:nvSpPr>
          <p:spPr>
            <a:xfrm>
              <a:off x="4449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日</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3FA754E0-9AF1-534E-9A6F-6DE6EB648DAB}"/>
                </a:ext>
              </a:extLst>
            </p:cNvPr>
            <p:cNvSpPr/>
            <p:nvPr/>
          </p:nvSpPr>
          <p:spPr>
            <a:xfrm>
              <a:off x="4206298" y="3146612"/>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2FB8380-C738-8E9B-803F-1FF22FBCDE73}"/>
                </a:ext>
              </a:extLst>
            </p:cNvPr>
            <p:cNvSpPr/>
            <p:nvPr/>
          </p:nvSpPr>
          <p:spPr>
            <a:xfrm>
              <a:off x="4206298" y="3406361"/>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B457249A-FF3F-D364-FBB7-227D9C90E183}"/>
                </a:ext>
              </a:extLst>
            </p:cNvPr>
            <p:cNvSpPr txBox="1"/>
            <p:nvPr/>
          </p:nvSpPr>
          <p:spPr>
            <a:xfrm>
              <a:off x="4298943" y="307337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6193B14D-73E6-1C43-AEEB-CFB1AE7A4AB0}"/>
                </a:ext>
              </a:extLst>
            </p:cNvPr>
            <p:cNvSpPr txBox="1"/>
            <p:nvPr/>
          </p:nvSpPr>
          <p:spPr>
            <a:xfrm>
              <a:off x="4298943" y="3308508"/>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2" name="テキスト ボックス 71">
              <a:extLst>
                <a:ext uri="{FF2B5EF4-FFF2-40B4-BE49-F238E27FC236}">
                  <a16:creationId xmlns:a16="http://schemas.microsoft.com/office/drawing/2014/main" id="{48BCEB6A-D01D-E6BB-A0FC-27E0614773C8}"/>
                </a:ext>
              </a:extLst>
            </p:cNvPr>
            <p:cNvSpPr txBox="1"/>
            <p:nvPr/>
          </p:nvSpPr>
          <p:spPr>
            <a:xfrm>
              <a:off x="1022674" y="3316141"/>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208,205</a:t>
              </a:r>
              <a:endParaRPr lang="en-US" altLang="ja-JP" sz="1100" dirty="0">
                <a:solidFill>
                  <a:srgbClr val="FFF7CE"/>
                </a:solidFill>
                <a:latin typeface="DIN Condensed" pitchFamily="2" charset="0"/>
                <a:ea typeface="Hiragino Sans W3" panose="020B0400000000000000" pitchFamily="34" charset="-128"/>
              </a:endParaRPr>
            </a:p>
          </p:txBody>
        </p:sp>
        <p:sp>
          <p:nvSpPr>
            <p:cNvPr id="73" name="テキスト ボックス 72">
              <a:extLst>
                <a:ext uri="{FF2B5EF4-FFF2-40B4-BE49-F238E27FC236}">
                  <a16:creationId xmlns:a16="http://schemas.microsoft.com/office/drawing/2014/main" id="{9CD0B1B7-9BD2-2264-81DF-3AFA55577957}"/>
                </a:ext>
              </a:extLst>
            </p:cNvPr>
            <p:cNvSpPr txBox="1"/>
            <p:nvPr/>
          </p:nvSpPr>
          <p:spPr>
            <a:xfrm>
              <a:off x="1587450" y="337889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207,115</a:t>
              </a:r>
              <a:endParaRPr lang="en-US" altLang="ja-JP" sz="1100" dirty="0">
                <a:solidFill>
                  <a:srgbClr val="FFF7CE"/>
                </a:solidFill>
                <a:latin typeface="DIN Condensed" pitchFamily="2" charset="0"/>
                <a:ea typeface="Hiragino Sans W3" panose="020B0400000000000000" pitchFamily="34" charset="-128"/>
              </a:endParaRPr>
            </a:p>
          </p:txBody>
        </p:sp>
        <p:sp>
          <p:nvSpPr>
            <p:cNvPr id="74" name="テキスト ボックス 73">
              <a:extLst>
                <a:ext uri="{FF2B5EF4-FFF2-40B4-BE49-F238E27FC236}">
                  <a16:creationId xmlns:a16="http://schemas.microsoft.com/office/drawing/2014/main" id="{D9B06510-B8FE-17A1-C414-71AD644DA26C}"/>
                </a:ext>
              </a:extLst>
            </p:cNvPr>
            <p:cNvSpPr txBox="1"/>
            <p:nvPr/>
          </p:nvSpPr>
          <p:spPr>
            <a:xfrm>
              <a:off x="2170156" y="3325106"/>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208,700</a:t>
              </a:r>
              <a:endParaRPr lang="en-US" altLang="ja-JP" sz="1100" dirty="0">
                <a:solidFill>
                  <a:srgbClr val="FFF7CE"/>
                </a:solidFill>
                <a:latin typeface="DIN Condensed" pitchFamily="2" charset="0"/>
                <a:ea typeface="Hiragino Sans W3" panose="020B0400000000000000" pitchFamily="34" charset="-128"/>
              </a:endParaRPr>
            </a:p>
          </p:txBody>
        </p:sp>
        <p:sp>
          <p:nvSpPr>
            <p:cNvPr id="75" name="テキスト ボックス 74">
              <a:extLst>
                <a:ext uri="{FF2B5EF4-FFF2-40B4-BE49-F238E27FC236}">
                  <a16:creationId xmlns:a16="http://schemas.microsoft.com/office/drawing/2014/main" id="{70C2AC50-05EF-C33D-17D4-5141C862E4F0}"/>
                </a:ext>
              </a:extLst>
            </p:cNvPr>
            <p:cNvSpPr txBox="1"/>
            <p:nvPr/>
          </p:nvSpPr>
          <p:spPr>
            <a:xfrm>
              <a:off x="2752862" y="3369930"/>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206,224</a:t>
              </a:r>
              <a:endParaRPr lang="en-US" altLang="ja-JP" sz="1100" dirty="0">
                <a:solidFill>
                  <a:srgbClr val="FFF7CE"/>
                </a:solidFill>
                <a:latin typeface="DIN Condensed" pitchFamily="2" charset="0"/>
                <a:ea typeface="Hiragino Sans W3" panose="020B0400000000000000" pitchFamily="34" charset="-128"/>
              </a:endParaRPr>
            </a:p>
          </p:txBody>
        </p:sp>
        <p:sp>
          <p:nvSpPr>
            <p:cNvPr id="76" name="テキスト ボックス 75">
              <a:extLst>
                <a:ext uri="{FF2B5EF4-FFF2-40B4-BE49-F238E27FC236}">
                  <a16:creationId xmlns:a16="http://schemas.microsoft.com/office/drawing/2014/main" id="{196CDFF0-D724-5F74-9BD0-0A3E5A517EC5}"/>
                </a:ext>
              </a:extLst>
            </p:cNvPr>
            <p:cNvSpPr txBox="1"/>
            <p:nvPr/>
          </p:nvSpPr>
          <p:spPr>
            <a:xfrm>
              <a:off x="3299709" y="339682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199,815</a:t>
              </a:r>
              <a:endParaRPr lang="en-US" altLang="ja-JP" sz="1100" dirty="0">
                <a:solidFill>
                  <a:srgbClr val="FFF7CE"/>
                </a:solidFill>
                <a:latin typeface="DIN Condensed" pitchFamily="2" charset="0"/>
                <a:ea typeface="Hiragino Sans W3" panose="020B0400000000000000" pitchFamily="34" charset="-128"/>
              </a:endParaRPr>
            </a:p>
          </p:txBody>
        </p:sp>
        <p:sp>
          <p:nvSpPr>
            <p:cNvPr id="77" name="テキスト ボックス 76">
              <a:extLst>
                <a:ext uri="{FF2B5EF4-FFF2-40B4-BE49-F238E27FC236}">
                  <a16:creationId xmlns:a16="http://schemas.microsoft.com/office/drawing/2014/main" id="{A908FC65-CE41-9974-2002-840F1005937D}"/>
                </a:ext>
              </a:extLst>
            </p:cNvPr>
            <p:cNvSpPr txBox="1"/>
            <p:nvPr/>
          </p:nvSpPr>
          <p:spPr>
            <a:xfrm>
              <a:off x="3886795" y="4209482"/>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58,603</a:t>
              </a:r>
              <a:endParaRPr lang="en-US" altLang="ja-JP" sz="1100" dirty="0">
                <a:solidFill>
                  <a:srgbClr val="FFF7CE"/>
                </a:solidFill>
                <a:latin typeface="DIN Condensed" pitchFamily="2" charset="0"/>
                <a:ea typeface="Hiragino Sans W3" panose="020B0400000000000000" pitchFamily="34" charset="-128"/>
              </a:endParaRPr>
            </a:p>
          </p:txBody>
        </p:sp>
        <p:sp>
          <p:nvSpPr>
            <p:cNvPr id="78" name="テキスト ボックス 77">
              <a:extLst>
                <a:ext uri="{FF2B5EF4-FFF2-40B4-BE49-F238E27FC236}">
                  <a16:creationId xmlns:a16="http://schemas.microsoft.com/office/drawing/2014/main" id="{A0133ADD-1A10-2C27-F9E7-63C0A662CBE7}"/>
                </a:ext>
              </a:extLst>
            </p:cNvPr>
            <p:cNvSpPr txBox="1"/>
            <p:nvPr/>
          </p:nvSpPr>
          <p:spPr>
            <a:xfrm>
              <a:off x="4461538" y="4467913"/>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48,225</a:t>
              </a:r>
              <a:endParaRPr lang="en-US" altLang="ja-JP" sz="1100" dirty="0">
                <a:solidFill>
                  <a:srgbClr val="FFF7CE"/>
                </a:solidFill>
                <a:latin typeface="DIN Condensed" pitchFamily="2" charset="0"/>
                <a:ea typeface="Hiragino Sans W3" panose="020B0400000000000000" pitchFamily="34" charset="-128"/>
              </a:endParaRPr>
            </a:p>
          </p:txBody>
        </p:sp>
      </p:grpSp>
      <p:grpSp>
        <p:nvGrpSpPr>
          <p:cNvPr id="133" name="グループ化 132">
            <a:extLst>
              <a:ext uri="{FF2B5EF4-FFF2-40B4-BE49-F238E27FC236}">
                <a16:creationId xmlns:a16="http://schemas.microsoft.com/office/drawing/2014/main" id="{7DD53EDF-DFA6-A295-AAFB-5B5BC64F6E21}"/>
              </a:ext>
            </a:extLst>
          </p:cNvPr>
          <p:cNvGrpSpPr/>
          <p:nvPr/>
        </p:nvGrpSpPr>
        <p:grpSpPr>
          <a:xfrm>
            <a:off x="5703554" y="2246917"/>
            <a:ext cx="5578506" cy="3823642"/>
            <a:chOff x="5747445" y="2396320"/>
            <a:chExt cx="5578506" cy="3823642"/>
          </a:xfrm>
        </p:grpSpPr>
        <p:sp>
          <p:nvSpPr>
            <p:cNvPr id="51" name="正方形/長方形 50">
              <a:extLst>
                <a:ext uri="{FF2B5EF4-FFF2-40B4-BE49-F238E27FC236}">
                  <a16:creationId xmlns:a16="http://schemas.microsoft.com/office/drawing/2014/main" id="{524F4AD0-9712-4BF1-075F-83A051B1744C}"/>
                </a:ext>
              </a:extLst>
            </p:cNvPr>
            <p:cNvSpPr/>
            <p:nvPr/>
          </p:nvSpPr>
          <p:spPr>
            <a:xfrm>
              <a:off x="5982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2" name="テキスト ボックス 51">
              <a:extLst>
                <a:ext uri="{FF2B5EF4-FFF2-40B4-BE49-F238E27FC236}">
                  <a16:creationId xmlns:a16="http://schemas.microsoft.com/office/drawing/2014/main" id="{EA2F63AE-7396-5813-904E-F77F10151648}"/>
                </a:ext>
              </a:extLst>
            </p:cNvPr>
            <p:cNvSpPr txBox="1"/>
            <p:nvPr/>
          </p:nvSpPr>
          <p:spPr>
            <a:xfrm>
              <a:off x="7495086" y="2396320"/>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時間帯別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53" name="直線コネクタ 52">
              <a:extLst>
                <a:ext uri="{FF2B5EF4-FFF2-40B4-BE49-F238E27FC236}">
                  <a16:creationId xmlns:a16="http://schemas.microsoft.com/office/drawing/2014/main" id="{0F46A7B4-D8AC-8F02-C38F-C61B71324F4F}"/>
                </a:ext>
              </a:extLst>
            </p:cNvPr>
            <p:cNvCxnSpPr/>
            <p:nvPr/>
          </p:nvCxnSpPr>
          <p:spPr>
            <a:xfrm>
              <a:off x="5781951" y="5825379"/>
              <a:ext cx="5544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F2BA3B8-6BB8-1AB9-2C59-063BBA846101}"/>
                </a:ext>
              </a:extLst>
            </p:cNvPr>
            <p:cNvCxnSpPr/>
            <p:nvPr/>
          </p:nvCxnSpPr>
          <p:spPr>
            <a:xfrm>
              <a:off x="5747445" y="2824938"/>
              <a:ext cx="55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BA7F038E-6E56-A94D-6A4B-1A0F5B2B1833}"/>
                </a:ext>
              </a:extLst>
            </p:cNvPr>
            <p:cNvSpPr txBox="1"/>
            <p:nvPr/>
          </p:nvSpPr>
          <p:spPr>
            <a:xfrm>
              <a:off x="589085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0</a:t>
              </a:r>
              <a:endParaRPr lang="en-US" altLang="ja-JP" sz="1050" dirty="0">
                <a:solidFill>
                  <a:srgbClr val="FFF7CE"/>
                </a:solidFill>
                <a:latin typeface="DIN Condensed" pitchFamily="2" charset="0"/>
                <a:ea typeface="Hiragino Sans W3" panose="020B0400000000000000" pitchFamily="34" charset="-128"/>
              </a:endParaRPr>
            </a:p>
          </p:txBody>
        </p:sp>
        <p:sp>
          <p:nvSpPr>
            <p:cNvPr id="56" name="正方形/長方形 55">
              <a:extLst>
                <a:ext uri="{FF2B5EF4-FFF2-40B4-BE49-F238E27FC236}">
                  <a16:creationId xmlns:a16="http://schemas.microsoft.com/office/drawing/2014/main" id="{0AF51A6B-DBBE-B881-6401-347FE770B0B7}"/>
                </a:ext>
              </a:extLst>
            </p:cNvPr>
            <p:cNvSpPr/>
            <p:nvPr/>
          </p:nvSpPr>
          <p:spPr>
            <a:xfrm>
              <a:off x="6196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8" name="正方形/長方形 57">
              <a:extLst>
                <a:ext uri="{FF2B5EF4-FFF2-40B4-BE49-F238E27FC236}">
                  <a16:creationId xmlns:a16="http://schemas.microsoft.com/office/drawing/2014/main" id="{C82812BE-A842-9D91-B442-DA12511DEA72}"/>
                </a:ext>
              </a:extLst>
            </p:cNvPr>
            <p:cNvSpPr/>
            <p:nvPr/>
          </p:nvSpPr>
          <p:spPr>
            <a:xfrm>
              <a:off x="6408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8" name="正方形/長方形 67">
              <a:extLst>
                <a:ext uri="{FF2B5EF4-FFF2-40B4-BE49-F238E27FC236}">
                  <a16:creationId xmlns:a16="http://schemas.microsoft.com/office/drawing/2014/main" id="{265F5208-D606-2C48-7394-FA5ED0E2ED1A}"/>
                </a:ext>
              </a:extLst>
            </p:cNvPr>
            <p:cNvSpPr/>
            <p:nvPr/>
          </p:nvSpPr>
          <p:spPr>
            <a:xfrm>
              <a:off x="10248397" y="3113361"/>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93D7888-1A40-5553-6CCE-50B8F7187807}"/>
                </a:ext>
              </a:extLst>
            </p:cNvPr>
            <p:cNvSpPr/>
            <p:nvPr/>
          </p:nvSpPr>
          <p:spPr>
            <a:xfrm>
              <a:off x="10248397" y="3373110"/>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33F8D78F-8DEF-2E73-1092-194EE5FFCB0F}"/>
                </a:ext>
              </a:extLst>
            </p:cNvPr>
            <p:cNvSpPr txBox="1"/>
            <p:nvPr/>
          </p:nvSpPr>
          <p:spPr>
            <a:xfrm>
              <a:off x="10341042" y="3040126"/>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1" name="テキスト ボックス 70">
              <a:extLst>
                <a:ext uri="{FF2B5EF4-FFF2-40B4-BE49-F238E27FC236}">
                  <a16:creationId xmlns:a16="http://schemas.microsoft.com/office/drawing/2014/main" id="{A341801B-DD32-7B45-2FE4-ADF46B421786}"/>
                </a:ext>
              </a:extLst>
            </p:cNvPr>
            <p:cNvSpPr txBox="1"/>
            <p:nvPr/>
          </p:nvSpPr>
          <p:spPr>
            <a:xfrm>
              <a:off x="10341042" y="327525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9" name="テキスト ボックス 78">
              <a:extLst>
                <a:ext uri="{FF2B5EF4-FFF2-40B4-BE49-F238E27FC236}">
                  <a16:creationId xmlns:a16="http://schemas.microsoft.com/office/drawing/2014/main" id="{F66D8593-0CBE-49A4-64BD-B2E2870FBC22}"/>
                </a:ext>
              </a:extLst>
            </p:cNvPr>
            <p:cNvSpPr txBox="1"/>
            <p:nvPr/>
          </p:nvSpPr>
          <p:spPr>
            <a:xfrm>
              <a:off x="610356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a:t>
              </a:r>
              <a:endParaRPr lang="en-US" altLang="ja-JP" sz="1050" dirty="0">
                <a:solidFill>
                  <a:srgbClr val="FFF7CE"/>
                </a:solidFill>
                <a:latin typeface="DIN Condensed" pitchFamily="2" charset="0"/>
                <a:ea typeface="Hiragino Sans W3" panose="020B0400000000000000" pitchFamily="34" charset="-128"/>
              </a:endParaRPr>
            </a:p>
          </p:txBody>
        </p:sp>
        <p:sp>
          <p:nvSpPr>
            <p:cNvPr id="80" name="テキスト ボックス 79">
              <a:extLst>
                <a:ext uri="{FF2B5EF4-FFF2-40B4-BE49-F238E27FC236}">
                  <a16:creationId xmlns:a16="http://schemas.microsoft.com/office/drawing/2014/main" id="{6A502E28-F753-2126-E67D-32150F10B9CB}"/>
                </a:ext>
              </a:extLst>
            </p:cNvPr>
            <p:cNvSpPr txBox="1"/>
            <p:nvPr/>
          </p:nvSpPr>
          <p:spPr>
            <a:xfrm>
              <a:off x="631628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a:t>
              </a:r>
              <a:endParaRPr lang="en-US" altLang="ja-JP" sz="1050" dirty="0">
                <a:solidFill>
                  <a:srgbClr val="FFF7CE"/>
                </a:solidFill>
                <a:latin typeface="DIN Condensed" pitchFamily="2" charset="0"/>
                <a:ea typeface="Hiragino Sans W3" panose="020B0400000000000000" pitchFamily="34" charset="-128"/>
              </a:endParaRPr>
            </a:p>
          </p:txBody>
        </p:sp>
        <p:sp>
          <p:nvSpPr>
            <p:cNvPr id="81" name="テキスト ボックス 80">
              <a:extLst>
                <a:ext uri="{FF2B5EF4-FFF2-40B4-BE49-F238E27FC236}">
                  <a16:creationId xmlns:a16="http://schemas.microsoft.com/office/drawing/2014/main" id="{552979CA-B642-D278-A5F4-5EB42BA57CDF}"/>
                </a:ext>
              </a:extLst>
            </p:cNvPr>
            <p:cNvSpPr txBox="1"/>
            <p:nvPr/>
          </p:nvSpPr>
          <p:spPr>
            <a:xfrm>
              <a:off x="652900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3</a:t>
              </a:r>
              <a:endParaRPr lang="en-US" altLang="ja-JP" sz="1050" dirty="0">
                <a:solidFill>
                  <a:srgbClr val="FFF7CE"/>
                </a:solidFill>
                <a:latin typeface="DIN Condensed" pitchFamily="2" charset="0"/>
                <a:ea typeface="Hiragino Sans W3" panose="020B0400000000000000" pitchFamily="34" charset="-128"/>
              </a:endParaRPr>
            </a:p>
          </p:txBody>
        </p:sp>
        <p:sp>
          <p:nvSpPr>
            <p:cNvPr id="82" name="テキスト ボックス 81">
              <a:extLst>
                <a:ext uri="{FF2B5EF4-FFF2-40B4-BE49-F238E27FC236}">
                  <a16:creationId xmlns:a16="http://schemas.microsoft.com/office/drawing/2014/main" id="{AE1F47D1-D90C-24DD-A0C3-04BBB11F5A22}"/>
                </a:ext>
              </a:extLst>
            </p:cNvPr>
            <p:cNvSpPr txBox="1"/>
            <p:nvPr/>
          </p:nvSpPr>
          <p:spPr>
            <a:xfrm>
              <a:off x="674171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4</a:t>
              </a:r>
              <a:endParaRPr lang="en-US" altLang="ja-JP" sz="1050" dirty="0">
                <a:solidFill>
                  <a:srgbClr val="FFF7CE"/>
                </a:solidFill>
                <a:latin typeface="DIN Condensed" pitchFamily="2" charset="0"/>
                <a:ea typeface="Hiragino Sans W3" panose="020B0400000000000000" pitchFamily="34" charset="-128"/>
              </a:endParaRPr>
            </a:p>
          </p:txBody>
        </p:sp>
        <p:sp>
          <p:nvSpPr>
            <p:cNvPr id="83" name="テキスト ボックス 82">
              <a:extLst>
                <a:ext uri="{FF2B5EF4-FFF2-40B4-BE49-F238E27FC236}">
                  <a16:creationId xmlns:a16="http://schemas.microsoft.com/office/drawing/2014/main" id="{1363E51B-F4D1-ED6A-ED1B-123564526774}"/>
                </a:ext>
              </a:extLst>
            </p:cNvPr>
            <p:cNvSpPr txBox="1"/>
            <p:nvPr/>
          </p:nvSpPr>
          <p:spPr>
            <a:xfrm>
              <a:off x="695443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5</a:t>
              </a:r>
              <a:endParaRPr lang="en-US" altLang="ja-JP" sz="1050" dirty="0">
                <a:solidFill>
                  <a:srgbClr val="FFF7CE"/>
                </a:solidFill>
                <a:latin typeface="DIN Condensed" pitchFamily="2" charset="0"/>
                <a:ea typeface="Hiragino Sans W3" panose="020B0400000000000000" pitchFamily="34" charset="-128"/>
              </a:endParaRPr>
            </a:p>
          </p:txBody>
        </p:sp>
        <p:sp>
          <p:nvSpPr>
            <p:cNvPr id="84" name="テキスト ボックス 83">
              <a:extLst>
                <a:ext uri="{FF2B5EF4-FFF2-40B4-BE49-F238E27FC236}">
                  <a16:creationId xmlns:a16="http://schemas.microsoft.com/office/drawing/2014/main" id="{FC236434-B703-0193-F9A5-558D6D20B531}"/>
                </a:ext>
              </a:extLst>
            </p:cNvPr>
            <p:cNvSpPr txBox="1"/>
            <p:nvPr/>
          </p:nvSpPr>
          <p:spPr>
            <a:xfrm>
              <a:off x="716714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6</a:t>
              </a:r>
              <a:endParaRPr lang="en-US" altLang="ja-JP" sz="1050" dirty="0">
                <a:solidFill>
                  <a:srgbClr val="FFF7CE"/>
                </a:solidFill>
                <a:latin typeface="DIN Condensed" pitchFamily="2" charset="0"/>
                <a:ea typeface="Hiragino Sans W3" panose="020B0400000000000000" pitchFamily="34" charset="-128"/>
              </a:endParaRPr>
            </a:p>
          </p:txBody>
        </p:sp>
        <p:sp>
          <p:nvSpPr>
            <p:cNvPr id="85" name="テキスト ボックス 84">
              <a:extLst>
                <a:ext uri="{FF2B5EF4-FFF2-40B4-BE49-F238E27FC236}">
                  <a16:creationId xmlns:a16="http://schemas.microsoft.com/office/drawing/2014/main" id="{186F1E44-541F-87FE-85F8-EB435989424E}"/>
                </a:ext>
              </a:extLst>
            </p:cNvPr>
            <p:cNvSpPr txBox="1"/>
            <p:nvPr/>
          </p:nvSpPr>
          <p:spPr>
            <a:xfrm>
              <a:off x="737986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7</a:t>
              </a:r>
              <a:endParaRPr lang="en-US" altLang="ja-JP" sz="1050" dirty="0">
                <a:solidFill>
                  <a:srgbClr val="FFF7CE"/>
                </a:solidFill>
                <a:latin typeface="DIN Condensed" pitchFamily="2" charset="0"/>
                <a:ea typeface="Hiragino Sans W3" panose="020B0400000000000000" pitchFamily="34" charset="-128"/>
              </a:endParaRPr>
            </a:p>
          </p:txBody>
        </p:sp>
        <p:sp>
          <p:nvSpPr>
            <p:cNvPr id="86" name="テキスト ボックス 85">
              <a:extLst>
                <a:ext uri="{FF2B5EF4-FFF2-40B4-BE49-F238E27FC236}">
                  <a16:creationId xmlns:a16="http://schemas.microsoft.com/office/drawing/2014/main" id="{EAFB0055-DC91-23B6-FCC2-B59EA28EDDCC}"/>
                </a:ext>
              </a:extLst>
            </p:cNvPr>
            <p:cNvSpPr txBox="1"/>
            <p:nvPr/>
          </p:nvSpPr>
          <p:spPr>
            <a:xfrm>
              <a:off x="759258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8</a:t>
              </a:r>
              <a:endParaRPr lang="en-US" altLang="ja-JP" sz="1050" dirty="0">
                <a:solidFill>
                  <a:srgbClr val="FFF7CE"/>
                </a:solidFill>
                <a:latin typeface="DIN Condensed" pitchFamily="2" charset="0"/>
                <a:ea typeface="Hiragino Sans W3" panose="020B0400000000000000" pitchFamily="34" charset="-128"/>
              </a:endParaRPr>
            </a:p>
          </p:txBody>
        </p:sp>
        <p:sp>
          <p:nvSpPr>
            <p:cNvPr id="87" name="テキスト ボックス 86">
              <a:extLst>
                <a:ext uri="{FF2B5EF4-FFF2-40B4-BE49-F238E27FC236}">
                  <a16:creationId xmlns:a16="http://schemas.microsoft.com/office/drawing/2014/main" id="{89742E96-C46F-1F64-26EC-30BF55880DEA}"/>
                </a:ext>
              </a:extLst>
            </p:cNvPr>
            <p:cNvSpPr txBox="1"/>
            <p:nvPr/>
          </p:nvSpPr>
          <p:spPr>
            <a:xfrm>
              <a:off x="780529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9</a:t>
              </a:r>
              <a:endParaRPr lang="en-US" altLang="ja-JP" sz="1050" dirty="0">
                <a:solidFill>
                  <a:srgbClr val="FFF7CE"/>
                </a:solidFill>
                <a:latin typeface="DIN Condensed" pitchFamily="2" charset="0"/>
                <a:ea typeface="Hiragino Sans W3" panose="020B0400000000000000" pitchFamily="34" charset="-128"/>
              </a:endParaRPr>
            </a:p>
          </p:txBody>
        </p:sp>
        <p:sp>
          <p:nvSpPr>
            <p:cNvPr id="88" name="テキスト ボックス 87">
              <a:extLst>
                <a:ext uri="{FF2B5EF4-FFF2-40B4-BE49-F238E27FC236}">
                  <a16:creationId xmlns:a16="http://schemas.microsoft.com/office/drawing/2014/main" id="{335C389A-F2B1-4C8E-AC01-F55B2D0C6B66}"/>
                </a:ext>
              </a:extLst>
            </p:cNvPr>
            <p:cNvSpPr txBox="1"/>
            <p:nvPr/>
          </p:nvSpPr>
          <p:spPr>
            <a:xfrm>
              <a:off x="801801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10</a:t>
              </a:r>
              <a:endParaRPr lang="en-US" altLang="ja-JP" sz="1050" dirty="0">
                <a:solidFill>
                  <a:srgbClr val="FFF7CE"/>
                </a:solidFill>
                <a:latin typeface="DIN Condensed" pitchFamily="2" charset="0"/>
                <a:ea typeface="Hiragino Sans W3" panose="020B0400000000000000" pitchFamily="34" charset="-128"/>
              </a:endParaRPr>
            </a:p>
          </p:txBody>
        </p:sp>
        <p:sp>
          <p:nvSpPr>
            <p:cNvPr id="89" name="テキスト ボックス 88">
              <a:extLst>
                <a:ext uri="{FF2B5EF4-FFF2-40B4-BE49-F238E27FC236}">
                  <a16:creationId xmlns:a16="http://schemas.microsoft.com/office/drawing/2014/main" id="{B611D1E6-1B4E-9EBE-F840-0E67770481C3}"/>
                </a:ext>
              </a:extLst>
            </p:cNvPr>
            <p:cNvSpPr txBox="1"/>
            <p:nvPr/>
          </p:nvSpPr>
          <p:spPr>
            <a:xfrm>
              <a:off x="824503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12</a:t>
              </a:r>
              <a:endParaRPr lang="en-US" altLang="ja-JP" sz="1050" dirty="0">
                <a:solidFill>
                  <a:srgbClr val="FFF7CE"/>
                </a:solidFill>
                <a:latin typeface="DIN Condensed" pitchFamily="2" charset="0"/>
                <a:ea typeface="Hiragino Sans W3" panose="020B0400000000000000" pitchFamily="34" charset="-128"/>
              </a:endParaRPr>
            </a:p>
          </p:txBody>
        </p:sp>
        <p:sp>
          <p:nvSpPr>
            <p:cNvPr id="90" name="テキスト ボックス 89">
              <a:extLst>
                <a:ext uri="{FF2B5EF4-FFF2-40B4-BE49-F238E27FC236}">
                  <a16:creationId xmlns:a16="http://schemas.microsoft.com/office/drawing/2014/main" id="{FE8D3C46-0F70-AE9B-C318-6EE185578DFD}"/>
                </a:ext>
              </a:extLst>
            </p:cNvPr>
            <p:cNvSpPr txBox="1"/>
            <p:nvPr/>
          </p:nvSpPr>
          <p:spPr>
            <a:xfrm>
              <a:off x="847205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13</a:t>
              </a:r>
              <a:endParaRPr lang="en-US" altLang="ja-JP" sz="1050" dirty="0">
                <a:solidFill>
                  <a:srgbClr val="FFF7CE"/>
                </a:solidFill>
                <a:latin typeface="DIN Condensed" pitchFamily="2" charset="0"/>
                <a:ea typeface="Hiragino Sans W3" panose="020B0400000000000000" pitchFamily="34" charset="-128"/>
              </a:endParaRPr>
            </a:p>
          </p:txBody>
        </p:sp>
        <p:sp>
          <p:nvSpPr>
            <p:cNvPr id="91" name="テキスト ボックス 90">
              <a:extLst>
                <a:ext uri="{FF2B5EF4-FFF2-40B4-BE49-F238E27FC236}">
                  <a16:creationId xmlns:a16="http://schemas.microsoft.com/office/drawing/2014/main" id="{33DA4F64-EC09-3C45-072C-6A358A6830D2}"/>
                </a:ext>
              </a:extLst>
            </p:cNvPr>
            <p:cNvSpPr txBox="1"/>
            <p:nvPr/>
          </p:nvSpPr>
          <p:spPr>
            <a:xfrm>
              <a:off x="8699075"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14</a:t>
              </a:r>
              <a:endParaRPr lang="en-US" altLang="ja-JP" sz="1050" dirty="0">
                <a:solidFill>
                  <a:srgbClr val="FFF7CE"/>
                </a:solidFill>
                <a:latin typeface="DIN Condensed" pitchFamily="2" charset="0"/>
                <a:ea typeface="Hiragino Sans W3" panose="020B0400000000000000" pitchFamily="34" charset="-128"/>
              </a:endParaRPr>
            </a:p>
          </p:txBody>
        </p:sp>
        <p:sp>
          <p:nvSpPr>
            <p:cNvPr id="92" name="テキスト ボックス 91">
              <a:extLst>
                <a:ext uri="{FF2B5EF4-FFF2-40B4-BE49-F238E27FC236}">
                  <a16:creationId xmlns:a16="http://schemas.microsoft.com/office/drawing/2014/main" id="{2D6F497E-F34B-C6CD-8920-3A55B5D8A0F6}"/>
                </a:ext>
              </a:extLst>
            </p:cNvPr>
            <p:cNvSpPr txBox="1"/>
            <p:nvPr/>
          </p:nvSpPr>
          <p:spPr>
            <a:xfrm>
              <a:off x="8926096"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15</a:t>
              </a:r>
              <a:endParaRPr lang="en-US" altLang="ja-JP" sz="1050" dirty="0">
                <a:solidFill>
                  <a:srgbClr val="FFF7CE"/>
                </a:solidFill>
                <a:latin typeface="DIN Condensed" pitchFamily="2" charset="0"/>
                <a:ea typeface="Hiragino Sans W3" panose="020B0400000000000000" pitchFamily="34" charset="-128"/>
              </a:endParaRPr>
            </a:p>
          </p:txBody>
        </p:sp>
        <p:sp>
          <p:nvSpPr>
            <p:cNvPr id="93" name="テキスト ボックス 92">
              <a:extLst>
                <a:ext uri="{FF2B5EF4-FFF2-40B4-BE49-F238E27FC236}">
                  <a16:creationId xmlns:a16="http://schemas.microsoft.com/office/drawing/2014/main" id="{50177AB3-7A83-D6C5-74B9-D8D901207F14}"/>
                </a:ext>
              </a:extLst>
            </p:cNvPr>
            <p:cNvSpPr txBox="1"/>
            <p:nvPr/>
          </p:nvSpPr>
          <p:spPr>
            <a:xfrm>
              <a:off x="9153117"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16</a:t>
              </a:r>
              <a:endParaRPr lang="en-US" altLang="ja-JP" sz="1050" dirty="0">
                <a:solidFill>
                  <a:srgbClr val="FFF7CE"/>
                </a:solidFill>
                <a:latin typeface="DIN Condensed" pitchFamily="2" charset="0"/>
                <a:ea typeface="Hiragino Sans W3" panose="020B0400000000000000" pitchFamily="34" charset="-128"/>
              </a:endParaRPr>
            </a:p>
          </p:txBody>
        </p:sp>
        <p:sp>
          <p:nvSpPr>
            <p:cNvPr id="94" name="テキスト ボックス 93">
              <a:extLst>
                <a:ext uri="{FF2B5EF4-FFF2-40B4-BE49-F238E27FC236}">
                  <a16:creationId xmlns:a16="http://schemas.microsoft.com/office/drawing/2014/main" id="{45603AF5-633E-B6C6-205E-B0B5DD13E02C}"/>
                </a:ext>
              </a:extLst>
            </p:cNvPr>
            <p:cNvSpPr txBox="1"/>
            <p:nvPr/>
          </p:nvSpPr>
          <p:spPr>
            <a:xfrm>
              <a:off x="938013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131" name="フリーフォーム 130">
              <a:extLst>
                <a:ext uri="{FF2B5EF4-FFF2-40B4-BE49-F238E27FC236}">
                  <a16:creationId xmlns:a16="http://schemas.microsoft.com/office/drawing/2014/main" id="{EEAFA90D-1085-F573-E1B3-2385BB51E53D}"/>
                </a:ext>
              </a:extLst>
            </p:cNvPr>
            <p:cNvSpPr/>
            <p:nvPr/>
          </p:nvSpPr>
          <p:spPr>
            <a:xfrm>
              <a:off x="7302386" y="3805881"/>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BA51618E-45DD-0E6D-A7AC-2EAE931AB24F}"/>
                </a:ext>
              </a:extLst>
            </p:cNvPr>
            <p:cNvSpPr txBox="1"/>
            <p:nvPr/>
          </p:nvSpPr>
          <p:spPr>
            <a:xfrm>
              <a:off x="9607159"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17</a:t>
              </a:r>
              <a:endParaRPr lang="en-US" altLang="ja-JP" sz="1050" dirty="0">
                <a:solidFill>
                  <a:srgbClr val="FFF7CE"/>
                </a:solidFill>
                <a:latin typeface="DIN Condensed" pitchFamily="2" charset="0"/>
                <a:ea typeface="Hiragino Sans W3" panose="020B0400000000000000" pitchFamily="34" charset="-128"/>
              </a:endParaRPr>
            </a:p>
          </p:txBody>
        </p:sp>
        <p:sp>
          <p:nvSpPr>
            <p:cNvPr id="96" name="テキスト ボックス 95">
              <a:extLst>
                <a:ext uri="{FF2B5EF4-FFF2-40B4-BE49-F238E27FC236}">
                  <a16:creationId xmlns:a16="http://schemas.microsoft.com/office/drawing/2014/main" id="{771B9F05-ACDE-B124-036C-50E6B6EB4919}"/>
                </a:ext>
              </a:extLst>
            </p:cNvPr>
            <p:cNvSpPr txBox="1"/>
            <p:nvPr/>
          </p:nvSpPr>
          <p:spPr>
            <a:xfrm>
              <a:off x="9834180"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97" name="テキスト ボックス 96">
              <a:extLst>
                <a:ext uri="{FF2B5EF4-FFF2-40B4-BE49-F238E27FC236}">
                  <a16:creationId xmlns:a16="http://schemas.microsoft.com/office/drawing/2014/main" id="{6E1DBD07-44DD-0C85-BDED-A20EEAC44339}"/>
                </a:ext>
              </a:extLst>
            </p:cNvPr>
            <p:cNvSpPr txBox="1"/>
            <p:nvPr/>
          </p:nvSpPr>
          <p:spPr>
            <a:xfrm>
              <a:off x="10061201"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19</a:t>
              </a:r>
              <a:endParaRPr lang="en-US" altLang="ja-JP" sz="1050" dirty="0">
                <a:solidFill>
                  <a:srgbClr val="FFF7CE"/>
                </a:solidFill>
                <a:latin typeface="DIN Condensed" pitchFamily="2" charset="0"/>
                <a:ea typeface="Hiragino Sans W3" panose="020B0400000000000000" pitchFamily="34" charset="-128"/>
              </a:endParaRPr>
            </a:p>
          </p:txBody>
        </p:sp>
        <p:sp>
          <p:nvSpPr>
            <p:cNvPr id="98" name="テキスト ボックス 97">
              <a:extLst>
                <a:ext uri="{FF2B5EF4-FFF2-40B4-BE49-F238E27FC236}">
                  <a16:creationId xmlns:a16="http://schemas.microsoft.com/office/drawing/2014/main" id="{AEA0AC2C-F881-BAC8-E8F6-1EF7D2B9D46B}"/>
                </a:ext>
              </a:extLst>
            </p:cNvPr>
            <p:cNvSpPr txBox="1"/>
            <p:nvPr/>
          </p:nvSpPr>
          <p:spPr>
            <a:xfrm>
              <a:off x="1028822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20</a:t>
              </a:r>
              <a:endParaRPr lang="en-US" altLang="ja-JP" sz="1050" dirty="0">
                <a:solidFill>
                  <a:srgbClr val="FFF7CE"/>
                </a:solidFill>
                <a:latin typeface="DIN Condensed" pitchFamily="2" charset="0"/>
                <a:ea typeface="Hiragino Sans W3" panose="020B0400000000000000" pitchFamily="34" charset="-128"/>
              </a:endParaRPr>
            </a:p>
          </p:txBody>
        </p:sp>
        <p:sp>
          <p:nvSpPr>
            <p:cNvPr id="99" name="テキスト ボックス 98">
              <a:extLst>
                <a:ext uri="{FF2B5EF4-FFF2-40B4-BE49-F238E27FC236}">
                  <a16:creationId xmlns:a16="http://schemas.microsoft.com/office/drawing/2014/main" id="{10B43D9F-4F12-269D-208E-D1277686B8FF}"/>
                </a:ext>
              </a:extLst>
            </p:cNvPr>
            <p:cNvSpPr txBox="1"/>
            <p:nvPr/>
          </p:nvSpPr>
          <p:spPr>
            <a:xfrm>
              <a:off x="1051524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21</a:t>
              </a:r>
              <a:endParaRPr lang="en-US" altLang="ja-JP" sz="1050" dirty="0">
                <a:solidFill>
                  <a:srgbClr val="FFF7CE"/>
                </a:solidFill>
                <a:latin typeface="DIN Condensed" pitchFamily="2" charset="0"/>
                <a:ea typeface="Hiragino Sans W3" panose="020B0400000000000000" pitchFamily="34" charset="-128"/>
              </a:endParaRPr>
            </a:p>
          </p:txBody>
        </p:sp>
        <p:sp>
          <p:nvSpPr>
            <p:cNvPr id="100" name="テキスト ボックス 99">
              <a:extLst>
                <a:ext uri="{FF2B5EF4-FFF2-40B4-BE49-F238E27FC236}">
                  <a16:creationId xmlns:a16="http://schemas.microsoft.com/office/drawing/2014/main" id="{73652B8B-9FEC-1096-3490-CFFC8F49B6B1}"/>
                </a:ext>
              </a:extLst>
            </p:cNvPr>
            <p:cNvSpPr txBox="1"/>
            <p:nvPr/>
          </p:nvSpPr>
          <p:spPr>
            <a:xfrm>
              <a:off x="1074226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22</a:t>
              </a:r>
              <a:endParaRPr lang="en-US" altLang="ja-JP" sz="1050" dirty="0">
                <a:solidFill>
                  <a:srgbClr val="FFF7CE"/>
                </a:solidFill>
                <a:latin typeface="DIN Condensed" pitchFamily="2" charset="0"/>
                <a:ea typeface="Hiragino Sans W3" panose="020B0400000000000000" pitchFamily="34" charset="-128"/>
              </a:endParaRPr>
            </a:p>
          </p:txBody>
        </p:sp>
        <p:sp>
          <p:nvSpPr>
            <p:cNvPr id="101" name="テキスト ボックス 100">
              <a:extLst>
                <a:ext uri="{FF2B5EF4-FFF2-40B4-BE49-F238E27FC236}">
                  <a16:creationId xmlns:a16="http://schemas.microsoft.com/office/drawing/2014/main" id="{97E289BD-F8A2-D1BC-6183-4F73059CB2C7}"/>
                </a:ext>
              </a:extLst>
            </p:cNvPr>
            <p:cNvSpPr txBox="1"/>
            <p:nvPr/>
          </p:nvSpPr>
          <p:spPr>
            <a:xfrm>
              <a:off x="1096927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23</a:t>
              </a:r>
              <a:endParaRPr lang="en-US" altLang="ja-JP" sz="1050" dirty="0">
                <a:solidFill>
                  <a:srgbClr val="FFF7CE"/>
                </a:solidFill>
                <a:latin typeface="DIN Condensed" pitchFamily="2" charset="0"/>
                <a:ea typeface="Hiragino Sans W3" panose="020B0400000000000000" pitchFamily="34" charset="-128"/>
              </a:endParaRPr>
            </a:p>
          </p:txBody>
        </p:sp>
        <p:sp>
          <p:nvSpPr>
            <p:cNvPr id="110" name="正方形/長方形 109">
              <a:extLst>
                <a:ext uri="{FF2B5EF4-FFF2-40B4-BE49-F238E27FC236}">
                  <a16:creationId xmlns:a16="http://schemas.microsoft.com/office/drawing/2014/main" id="{0F05732A-6A75-73BD-F63A-1D2C948904A8}"/>
                </a:ext>
              </a:extLst>
            </p:cNvPr>
            <p:cNvSpPr/>
            <p:nvPr/>
          </p:nvSpPr>
          <p:spPr>
            <a:xfrm>
              <a:off x="6630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1" name="正方形/長方形 110">
              <a:extLst>
                <a:ext uri="{FF2B5EF4-FFF2-40B4-BE49-F238E27FC236}">
                  <a16:creationId xmlns:a16="http://schemas.microsoft.com/office/drawing/2014/main" id="{2C48D9E4-14AA-C64D-5C0D-430E6D981424}"/>
                </a:ext>
              </a:extLst>
            </p:cNvPr>
            <p:cNvSpPr/>
            <p:nvPr/>
          </p:nvSpPr>
          <p:spPr>
            <a:xfrm>
              <a:off x="6844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2" name="正方形/長方形 111">
              <a:extLst>
                <a:ext uri="{FF2B5EF4-FFF2-40B4-BE49-F238E27FC236}">
                  <a16:creationId xmlns:a16="http://schemas.microsoft.com/office/drawing/2014/main" id="{711C3FD4-48E6-8835-33CA-845D3B9B53CC}"/>
                </a:ext>
              </a:extLst>
            </p:cNvPr>
            <p:cNvSpPr/>
            <p:nvPr/>
          </p:nvSpPr>
          <p:spPr>
            <a:xfrm>
              <a:off x="7056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3" name="正方形/長方形 112">
              <a:extLst>
                <a:ext uri="{FF2B5EF4-FFF2-40B4-BE49-F238E27FC236}">
                  <a16:creationId xmlns:a16="http://schemas.microsoft.com/office/drawing/2014/main" id="{81A8F507-E4B1-EF25-38F0-C8BC2E1709C4}"/>
                </a:ext>
              </a:extLst>
            </p:cNvPr>
            <p:cNvSpPr/>
            <p:nvPr/>
          </p:nvSpPr>
          <p:spPr>
            <a:xfrm>
              <a:off x="7250001"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4" name="正方形/長方形 113">
              <a:extLst>
                <a:ext uri="{FF2B5EF4-FFF2-40B4-BE49-F238E27FC236}">
                  <a16:creationId xmlns:a16="http://schemas.microsoft.com/office/drawing/2014/main" id="{24DC0667-3F40-D7D8-4833-72B8A818C835}"/>
                </a:ext>
              </a:extLst>
            </p:cNvPr>
            <p:cNvSpPr/>
            <p:nvPr/>
          </p:nvSpPr>
          <p:spPr>
            <a:xfrm>
              <a:off x="7464185"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5" name="正方形/長方形 114">
              <a:extLst>
                <a:ext uri="{FF2B5EF4-FFF2-40B4-BE49-F238E27FC236}">
                  <a16:creationId xmlns:a16="http://schemas.microsoft.com/office/drawing/2014/main" id="{730BF339-9BA8-6EF4-409B-E63BC28E0D7A}"/>
                </a:ext>
              </a:extLst>
            </p:cNvPr>
            <p:cNvSpPr/>
            <p:nvPr/>
          </p:nvSpPr>
          <p:spPr>
            <a:xfrm>
              <a:off x="7676901"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6" name="正方形/長方形 115">
              <a:extLst>
                <a:ext uri="{FF2B5EF4-FFF2-40B4-BE49-F238E27FC236}">
                  <a16:creationId xmlns:a16="http://schemas.microsoft.com/office/drawing/2014/main" id="{5DB8726A-F19E-18BE-FDE8-F6D95D4DF472}"/>
                </a:ext>
              </a:extLst>
            </p:cNvPr>
            <p:cNvSpPr/>
            <p:nvPr/>
          </p:nvSpPr>
          <p:spPr>
            <a:xfrm>
              <a:off x="7898001" y="3828391"/>
              <a:ext cx="100119" cy="199966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7" name="正方形/長方形 116">
              <a:extLst>
                <a:ext uri="{FF2B5EF4-FFF2-40B4-BE49-F238E27FC236}">
                  <a16:creationId xmlns:a16="http://schemas.microsoft.com/office/drawing/2014/main" id="{DFFA5DED-D945-DEA6-B31D-59AD043F5AFC}"/>
                </a:ext>
              </a:extLst>
            </p:cNvPr>
            <p:cNvSpPr/>
            <p:nvPr/>
          </p:nvSpPr>
          <p:spPr>
            <a:xfrm>
              <a:off x="811218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8" name="正方形/長方形 117">
              <a:extLst>
                <a:ext uri="{FF2B5EF4-FFF2-40B4-BE49-F238E27FC236}">
                  <a16:creationId xmlns:a16="http://schemas.microsoft.com/office/drawing/2014/main" id="{62F6EEBC-7F52-A22F-002B-1B13D8EE02E7}"/>
                </a:ext>
              </a:extLst>
            </p:cNvPr>
            <p:cNvSpPr/>
            <p:nvPr/>
          </p:nvSpPr>
          <p:spPr>
            <a:xfrm>
              <a:off x="8324901" y="3677707"/>
              <a:ext cx="100119" cy="2150353"/>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9" name="正方形/長方形 118">
              <a:extLst>
                <a:ext uri="{FF2B5EF4-FFF2-40B4-BE49-F238E27FC236}">
                  <a16:creationId xmlns:a16="http://schemas.microsoft.com/office/drawing/2014/main" id="{44E6BFFC-F180-C328-C98F-5EECC79C4C51}"/>
                </a:ext>
              </a:extLst>
            </p:cNvPr>
            <p:cNvSpPr/>
            <p:nvPr/>
          </p:nvSpPr>
          <p:spPr>
            <a:xfrm>
              <a:off x="8564811" y="3704601"/>
              <a:ext cx="100119" cy="212345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0" name="正方形/長方形 119">
              <a:extLst>
                <a:ext uri="{FF2B5EF4-FFF2-40B4-BE49-F238E27FC236}">
                  <a16:creationId xmlns:a16="http://schemas.microsoft.com/office/drawing/2014/main" id="{FC1A645F-C28D-ACC9-E44C-F3A034E2EC11}"/>
                </a:ext>
              </a:extLst>
            </p:cNvPr>
            <p:cNvSpPr/>
            <p:nvPr/>
          </p:nvSpPr>
          <p:spPr>
            <a:xfrm>
              <a:off x="877899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1" name="正方形/長方形 120">
              <a:extLst>
                <a:ext uri="{FF2B5EF4-FFF2-40B4-BE49-F238E27FC236}">
                  <a16:creationId xmlns:a16="http://schemas.microsoft.com/office/drawing/2014/main" id="{C870398A-6CFB-7312-E0C4-A6BBF1585023}"/>
                </a:ext>
              </a:extLst>
            </p:cNvPr>
            <p:cNvSpPr/>
            <p:nvPr/>
          </p:nvSpPr>
          <p:spPr>
            <a:xfrm>
              <a:off x="8991711" y="3751911"/>
              <a:ext cx="100119" cy="207615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2" name="正方形/長方形 121">
              <a:extLst>
                <a:ext uri="{FF2B5EF4-FFF2-40B4-BE49-F238E27FC236}">
                  <a16:creationId xmlns:a16="http://schemas.microsoft.com/office/drawing/2014/main" id="{EAE32208-AEFD-A34D-0672-596DB8E18257}"/>
                </a:ext>
              </a:extLst>
            </p:cNvPr>
            <p:cNvSpPr/>
            <p:nvPr/>
          </p:nvSpPr>
          <p:spPr>
            <a:xfrm>
              <a:off x="9212811"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3" name="正方形/長方形 122">
              <a:extLst>
                <a:ext uri="{FF2B5EF4-FFF2-40B4-BE49-F238E27FC236}">
                  <a16:creationId xmlns:a16="http://schemas.microsoft.com/office/drawing/2014/main" id="{FF5CD992-1505-C6A9-D6A1-FC975A3791AE}"/>
                </a:ext>
              </a:extLst>
            </p:cNvPr>
            <p:cNvSpPr/>
            <p:nvPr/>
          </p:nvSpPr>
          <p:spPr>
            <a:xfrm>
              <a:off x="9426995" y="3751911"/>
              <a:ext cx="100119" cy="207614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4" name="正方形/長方形 123">
              <a:extLst>
                <a:ext uri="{FF2B5EF4-FFF2-40B4-BE49-F238E27FC236}">
                  <a16:creationId xmlns:a16="http://schemas.microsoft.com/office/drawing/2014/main" id="{403E8379-E435-BF9D-F7FB-92F9583F69AA}"/>
                </a:ext>
              </a:extLst>
            </p:cNvPr>
            <p:cNvSpPr/>
            <p:nvPr/>
          </p:nvSpPr>
          <p:spPr>
            <a:xfrm>
              <a:off x="9639711"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5" name="正方形/長方形 124">
              <a:extLst>
                <a:ext uri="{FF2B5EF4-FFF2-40B4-BE49-F238E27FC236}">
                  <a16:creationId xmlns:a16="http://schemas.microsoft.com/office/drawing/2014/main" id="{E011281A-F453-1945-492B-C58857575DE8}"/>
                </a:ext>
              </a:extLst>
            </p:cNvPr>
            <p:cNvSpPr/>
            <p:nvPr/>
          </p:nvSpPr>
          <p:spPr>
            <a:xfrm>
              <a:off x="9832779"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6" name="正方形/長方形 125">
              <a:extLst>
                <a:ext uri="{FF2B5EF4-FFF2-40B4-BE49-F238E27FC236}">
                  <a16:creationId xmlns:a16="http://schemas.microsoft.com/office/drawing/2014/main" id="{D634345E-9E44-CD89-B2D2-D18777146B1A}"/>
                </a:ext>
              </a:extLst>
            </p:cNvPr>
            <p:cNvSpPr/>
            <p:nvPr/>
          </p:nvSpPr>
          <p:spPr>
            <a:xfrm>
              <a:off x="10046963"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7" name="正方形/長方形 126">
              <a:extLst>
                <a:ext uri="{FF2B5EF4-FFF2-40B4-BE49-F238E27FC236}">
                  <a16:creationId xmlns:a16="http://schemas.microsoft.com/office/drawing/2014/main" id="{104EC72A-C72C-F913-EE9B-469664AF5388}"/>
                </a:ext>
              </a:extLst>
            </p:cNvPr>
            <p:cNvSpPr/>
            <p:nvPr/>
          </p:nvSpPr>
          <p:spPr>
            <a:xfrm>
              <a:off x="10259679" y="4027331"/>
              <a:ext cx="100119" cy="180072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8" name="正方形/長方形 127">
              <a:extLst>
                <a:ext uri="{FF2B5EF4-FFF2-40B4-BE49-F238E27FC236}">
                  <a16:creationId xmlns:a16="http://schemas.microsoft.com/office/drawing/2014/main" id="{46E8426B-D282-4D1A-5BD7-4182AD5111DE}"/>
                </a:ext>
              </a:extLst>
            </p:cNvPr>
            <p:cNvSpPr/>
            <p:nvPr/>
          </p:nvSpPr>
          <p:spPr>
            <a:xfrm>
              <a:off x="10480779" y="4279852"/>
              <a:ext cx="100119" cy="154820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9" name="正方形/長方形 128">
              <a:extLst>
                <a:ext uri="{FF2B5EF4-FFF2-40B4-BE49-F238E27FC236}">
                  <a16:creationId xmlns:a16="http://schemas.microsoft.com/office/drawing/2014/main" id="{08D9225C-FAC3-A0D7-8A08-31BA53E84B26}"/>
                </a:ext>
              </a:extLst>
            </p:cNvPr>
            <p:cNvSpPr/>
            <p:nvPr/>
          </p:nvSpPr>
          <p:spPr>
            <a:xfrm>
              <a:off x="10694963"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0" name="正方形/長方形 129">
              <a:extLst>
                <a:ext uri="{FF2B5EF4-FFF2-40B4-BE49-F238E27FC236}">
                  <a16:creationId xmlns:a16="http://schemas.microsoft.com/office/drawing/2014/main" id="{DF6617A6-0FE6-E95D-F4B9-56B518AE8242}"/>
                </a:ext>
              </a:extLst>
            </p:cNvPr>
            <p:cNvSpPr/>
            <p:nvPr/>
          </p:nvSpPr>
          <p:spPr>
            <a:xfrm>
              <a:off x="10907679"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
        <p:nvSpPr>
          <p:cNvPr id="132" name="テキスト ボックス 131">
            <a:extLst>
              <a:ext uri="{FF2B5EF4-FFF2-40B4-BE49-F238E27FC236}">
                <a16:creationId xmlns:a16="http://schemas.microsoft.com/office/drawing/2014/main" id="{31F11C8C-BBD1-CD81-0BAB-7A7558C9C127}"/>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曜日別・時間帯別の放映回数、</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利用人数（</a:t>
            </a:r>
            <a:r>
              <a:rPr lang="en-US"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カメラ計測）を</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en-US" altLang="ja-JP" sz="2400" b="1" dirty="0">
                <a:solidFill>
                  <a:schemeClr val="bg1"/>
                </a:solidFill>
                <a:latin typeface="DIN Alternate" panose="020B0500000000000000" pitchFamily="34" charset="0"/>
                <a:ea typeface="Hiragino Sans W7" panose="020B0400000000000000" pitchFamily="34" charset="-128"/>
              </a:rPr>
              <a:t>1 </a:t>
            </a:r>
            <a:r>
              <a:rPr lang="ja-JP" altLang="en-US" sz="2400" b="1">
                <a:solidFill>
                  <a:schemeClr val="bg1"/>
                </a:solidFill>
                <a:latin typeface="DIN Alternate" panose="020B0500000000000000" pitchFamily="34" charset="0"/>
                <a:ea typeface="Hiragino Sans W7" panose="020B0400000000000000" pitchFamily="34" charset="-128"/>
              </a:rPr>
              <a:t>週間毎にレポーティング</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2" name="テキスト ボックス 1">
            <a:extLst>
              <a:ext uri="{FF2B5EF4-FFF2-40B4-BE49-F238E27FC236}">
                <a16:creationId xmlns:a16="http://schemas.microsoft.com/office/drawing/2014/main" id="{89074C8A-2430-497C-5B0A-24B94BEE0893}"/>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400" b="1">
                <a:solidFill>
                  <a:schemeClr val="bg1"/>
                </a:solidFill>
                <a:latin typeface="Hiragino Sans W7" panose="020B0400000000000000" pitchFamily="34" charset="-128"/>
                <a:ea typeface="Hiragino Sans W7" panose="020B0400000000000000" pitchFamily="34" charset="-128"/>
              </a:rPr>
              <a:t>レポートイメージ</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4" name="スライド番号プレースホルダ 3">
            <a:extLst>
              <a:ext uri="{FF2B5EF4-FFF2-40B4-BE49-F238E27FC236}">
                <a16:creationId xmlns:a16="http://schemas.microsoft.com/office/drawing/2014/main" id="{0F51AD15-58E0-F819-0FA0-1B1E740AE32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C1AE6E91-01DB-0482-08EB-1E770880B14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3" name="図 2" descr="テキスト&#10;&#10;自動的に生成された説明">
            <a:extLst>
              <a:ext uri="{FF2B5EF4-FFF2-40B4-BE49-F238E27FC236}">
                <a16:creationId xmlns:a16="http://schemas.microsoft.com/office/drawing/2014/main" id="{266F3F30-F818-A742-4C7F-9707A36B6B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307300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USER</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DATA</a:t>
            </a:r>
          </a:p>
        </p:txBody>
      </p:sp>
      <p:sp>
        <p:nvSpPr>
          <p:cNvPr id="4" name="スライド番号プレースホルダ 3">
            <a:extLst>
              <a:ext uri="{FF2B5EF4-FFF2-40B4-BE49-F238E27FC236}">
                <a16:creationId xmlns:a16="http://schemas.microsoft.com/office/drawing/2014/main" id="{AEA1B876-F626-5652-0943-91D50B83233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2BDEE457-0F5E-A196-1D2A-A172C784178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B3A15273-24FC-8AF5-54A1-D7EEFDAEFBF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946922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646EC5D0-F573-4043-76F8-6A08B01AA833}"/>
              </a:ext>
            </a:extLst>
          </p:cNvPr>
          <p:cNvPicPr>
            <a:picLocks noChangeAspect="1"/>
          </p:cNvPicPr>
          <p:nvPr/>
        </p:nvPicPr>
        <p:blipFill>
          <a:blip r:embed="rId3"/>
          <a:stretch>
            <a:fillRect/>
          </a:stretch>
        </p:blipFill>
        <p:spPr>
          <a:xfrm>
            <a:off x="-1" y="4699669"/>
            <a:ext cx="12192000" cy="215833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0" y="0"/>
            <a:ext cx="12192000" cy="4699669"/>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21" name="テキスト ボックス 20">
            <a:extLst>
              <a:ext uri="{FF2B5EF4-FFF2-40B4-BE49-F238E27FC236}">
                <a16:creationId xmlns:a16="http://schemas.microsoft.com/office/drawing/2014/main" id="{3653BA87-B127-FBCB-BB92-EA834DFE114C}"/>
              </a:ext>
            </a:extLst>
          </p:cNvPr>
          <p:cNvSpPr txBox="1"/>
          <p:nvPr/>
        </p:nvSpPr>
        <p:spPr>
          <a:xfrm>
            <a:off x="454519" y="747504"/>
            <a:ext cx="9379292" cy="96693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オフライン広告の中でもセグメントされた属性の視聴者へ</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フリークエンシー高く、リーチすることが可能</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4400" b="1" dirty="0">
              <a:solidFill>
                <a:schemeClr val="bg1"/>
              </a:solidFill>
              <a:latin typeface="DIN Alternate" panose="020B0500000000000000" pitchFamily="34" charset="0"/>
              <a:ea typeface="Hiragino Sans W7" panose="020B0400000000000000" pitchFamily="34" charset="-128"/>
            </a:endParaRPr>
          </a:p>
        </p:txBody>
      </p:sp>
      <p:grpSp>
        <p:nvGrpSpPr>
          <p:cNvPr id="3" name="グループ化 2">
            <a:extLst>
              <a:ext uri="{FF2B5EF4-FFF2-40B4-BE49-F238E27FC236}">
                <a16:creationId xmlns:a16="http://schemas.microsoft.com/office/drawing/2014/main" id="{E970EC41-C63D-01C2-20D4-26C6296D9886}"/>
              </a:ext>
            </a:extLst>
          </p:cNvPr>
          <p:cNvGrpSpPr>
            <a:grpSpLocks noChangeAspect="1"/>
          </p:cNvGrpSpPr>
          <p:nvPr/>
        </p:nvGrpSpPr>
        <p:grpSpPr>
          <a:xfrm>
            <a:off x="1178285" y="2171175"/>
            <a:ext cx="9477997" cy="4031816"/>
            <a:chOff x="113060" y="2460271"/>
            <a:chExt cx="6197394" cy="2636291"/>
          </a:xfrm>
        </p:grpSpPr>
        <p:grpSp>
          <p:nvGrpSpPr>
            <p:cNvPr id="10" name="グループ化 9">
              <a:extLst>
                <a:ext uri="{FF2B5EF4-FFF2-40B4-BE49-F238E27FC236}">
                  <a16:creationId xmlns:a16="http://schemas.microsoft.com/office/drawing/2014/main" id="{6860BDF4-6AF6-BA95-574F-DAF3800C5DF8}"/>
                </a:ext>
              </a:extLst>
            </p:cNvPr>
            <p:cNvGrpSpPr>
              <a:grpSpLocks noChangeAspect="1"/>
            </p:cNvGrpSpPr>
            <p:nvPr/>
          </p:nvGrpSpPr>
          <p:grpSpPr>
            <a:xfrm>
              <a:off x="746055" y="2460271"/>
              <a:ext cx="4917815" cy="2017315"/>
              <a:chOff x="451150" y="4284568"/>
              <a:chExt cx="5009905" cy="2055091"/>
            </a:xfrm>
          </p:grpSpPr>
          <p:pic>
            <p:nvPicPr>
              <p:cNvPr id="17" name="図 16" descr="グラフ, 円グラフ&#10;&#10;自動的に生成された説明">
                <a:extLst>
                  <a:ext uri="{FF2B5EF4-FFF2-40B4-BE49-F238E27FC236}">
                    <a16:creationId xmlns:a16="http://schemas.microsoft.com/office/drawing/2014/main" id="{9660AED4-F8DB-BECC-5F5F-2F79E8FCDC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150" y="4284568"/>
                <a:ext cx="2078182" cy="2055091"/>
              </a:xfrm>
              <a:prstGeom prst="rect">
                <a:avLst/>
              </a:prstGeom>
            </p:spPr>
          </p:pic>
          <p:pic>
            <p:nvPicPr>
              <p:cNvPr id="20" name="図 19" descr="グラフ, 棒グラフ&#10;&#10;自動的に生成された説明">
                <a:extLst>
                  <a:ext uri="{FF2B5EF4-FFF2-40B4-BE49-F238E27FC236}">
                    <a16:creationId xmlns:a16="http://schemas.microsoft.com/office/drawing/2014/main" id="{1B095D2A-6764-1DF4-1FDD-81A1B720A8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2873" y="4296113"/>
                <a:ext cx="2078182" cy="2032000"/>
              </a:xfrm>
              <a:prstGeom prst="rect">
                <a:avLst/>
              </a:prstGeom>
            </p:spPr>
          </p:pic>
        </p:grpSp>
        <p:sp>
          <p:nvSpPr>
            <p:cNvPr id="14" name="正方形/長方形 13">
              <a:extLst>
                <a:ext uri="{FF2B5EF4-FFF2-40B4-BE49-F238E27FC236}">
                  <a16:creationId xmlns:a16="http://schemas.microsoft.com/office/drawing/2014/main" id="{ABEC400C-8F98-B232-2928-DB146FD98FE4}"/>
                </a:ext>
              </a:extLst>
            </p:cNvPr>
            <p:cNvSpPr/>
            <p:nvPr/>
          </p:nvSpPr>
          <p:spPr>
            <a:xfrm>
              <a:off x="113060" y="4763313"/>
              <a:ext cx="6197394" cy="333249"/>
            </a:xfrm>
            <a:prstGeom prst="rect">
              <a:avLst/>
            </a:prstGeom>
            <a:solidFill>
              <a:srgbClr val="FE551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20 ~ 30</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割、</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40 - 50</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5</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割と、幅広い世代にアプローチ可能</a:t>
              </a:r>
            </a:p>
          </p:txBody>
        </p:sp>
      </p:grpSp>
      <p:sp>
        <p:nvSpPr>
          <p:cNvPr id="2" name="スライド番号プレースホルダ 3">
            <a:extLst>
              <a:ext uri="{FF2B5EF4-FFF2-40B4-BE49-F238E27FC236}">
                <a16:creationId xmlns:a16="http://schemas.microsoft.com/office/drawing/2014/main" id="{4C6A81FC-4032-7566-88A7-0D70C55768A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E69C03CA-16FF-A560-B5A8-CCCB1940CE3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8159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4EEB-F3F8-B32E-C747-8A6CE024D45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CE4A849-8ED8-2432-7110-935B54606C2F}"/>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グループ化 39">
            <a:extLst>
              <a:ext uri="{FF2B5EF4-FFF2-40B4-BE49-F238E27FC236}">
                <a16:creationId xmlns:a16="http://schemas.microsoft.com/office/drawing/2014/main" id="{E01FA99A-4D8C-E490-F348-13246705A42F}"/>
              </a:ext>
            </a:extLst>
          </p:cNvPr>
          <p:cNvGrpSpPr/>
          <p:nvPr/>
        </p:nvGrpSpPr>
        <p:grpSpPr>
          <a:xfrm>
            <a:off x="525386" y="1228706"/>
            <a:ext cx="10993824" cy="556641"/>
            <a:chOff x="525386" y="1228706"/>
            <a:chExt cx="10993824" cy="556641"/>
          </a:xfrm>
        </p:grpSpPr>
        <p:sp>
          <p:nvSpPr>
            <p:cNvPr id="7" name="テキスト ボックス 6">
              <a:extLst>
                <a:ext uri="{FF2B5EF4-FFF2-40B4-BE49-F238E27FC236}">
                  <a16:creationId xmlns:a16="http://schemas.microsoft.com/office/drawing/2014/main" id="{B1DC1ADD-1F77-7C79-EA84-D81449EF0E26}"/>
                </a:ext>
              </a:extLst>
            </p:cNvPr>
            <p:cNvSpPr txBox="1"/>
            <p:nvPr/>
          </p:nvSpPr>
          <p:spPr>
            <a:xfrm>
              <a:off x="525386" y="122870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ABOUT BREAK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8" name="テキスト ボックス 17">
              <a:extLst>
                <a:ext uri="{FF2B5EF4-FFF2-40B4-BE49-F238E27FC236}">
                  <a16:creationId xmlns:a16="http://schemas.microsoft.com/office/drawing/2014/main" id="{A006CE2E-8C16-D438-F58F-B20B7D7FF5AE}"/>
                </a:ext>
              </a:extLst>
            </p:cNvPr>
            <p:cNvSpPr txBox="1"/>
            <p:nvPr/>
          </p:nvSpPr>
          <p:spPr>
            <a:xfrm>
              <a:off x="9847806" y="132368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P.03 - 06</a:t>
              </a:r>
            </a:p>
          </p:txBody>
        </p:sp>
      </p:grpSp>
      <p:grpSp>
        <p:nvGrpSpPr>
          <p:cNvPr id="43" name="グループ化 42">
            <a:extLst>
              <a:ext uri="{FF2B5EF4-FFF2-40B4-BE49-F238E27FC236}">
                <a16:creationId xmlns:a16="http://schemas.microsoft.com/office/drawing/2014/main" id="{8C2A688D-76FE-C443-9CF3-1D17DA3FDFA5}"/>
              </a:ext>
            </a:extLst>
          </p:cNvPr>
          <p:cNvGrpSpPr/>
          <p:nvPr/>
        </p:nvGrpSpPr>
        <p:grpSpPr>
          <a:xfrm>
            <a:off x="525386" y="1765549"/>
            <a:ext cx="10993824" cy="607113"/>
            <a:chOff x="525386" y="1724646"/>
            <a:chExt cx="10993824" cy="607113"/>
          </a:xfrm>
        </p:grpSpPr>
        <p:sp>
          <p:nvSpPr>
            <p:cNvPr id="11" name="テキスト ボックス 10">
              <a:extLst>
                <a:ext uri="{FF2B5EF4-FFF2-40B4-BE49-F238E27FC236}">
                  <a16:creationId xmlns:a16="http://schemas.microsoft.com/office/drawing/2014/main" id="{124E0188-5F87-10F6-5FC2-93E316E38FEC}"/>
                </a:ext>
              </a:extLst>
            </p:cNvPr>
            <p:cNvSpPr txBox="1"/>
            <p:nvPr/>
          </p:nvSpPr>
          <p:spPr>
            <a:xfrm>
              <a:off x="525386" y="172464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SPACE VALUE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9" name="テキスト ボックス 18">
              <a:extLst>
                <a:ext uri="{FF2B5EF4-FFF2-40B4-BE49-F238E27FC236}">
                  <a16:creationId xmlns:a16="http://schemas.microsoft.com/office/drawing/2014/main" id="{2706A31A-E462-65A2-2FFF-E0A883FB6627}"/>
                </a:ext>
              </a:extLst>
            </p:cNvPr>
            <p:cNvSpPr txBox="1"/>
            <p:nvPr/>
          </p:nvSpPr>
          <p:spPr>
            <a:xfrm>
              <a:off x="9847806" y="187009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P.07 - </a:t>
              </a:r>
              <a:r>
                <a:rPr kumimoji="1" lang="en-US" altLang="ja-JP" sz="2400" b="1" dirty="0">
                  <a:solidFill>
                    <a:schemeClr val="bg1"/>
                  </a:solidFill>
                  <a:latin typeface="DIN Alternate" panose="020B0500000000000000" pitchFamily="34" charset="0"/>
                  <a:ea typeface="Hiragino Sans W7" panose="020B0400000000000000" pitchFamily="34" charset="-128"/>
                </a:rPr>
                <a:t>12</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5" name="グループ化 44">
            <a:extLst>
              <a:ext uri="{FF2B5EF4-FFF2-40B4-BE49-F238E27FC236}">
                <a16:creationId xmlns:a16="http://schemas.microsoft.com/office/drawing/2014/main" id="{6FFD4DB4-C034-BA2B-607A-767A5CAA050E}"/>
              </a:ext>
            </a:extLst>
          </p:cNvPr>
          <p:cNvGrpSpPr/>
          <p:nvPr/>
        </p:nvGrpSpPr>
        <p:grpSpPr>
          <a:xfrm>
            <a:off x="525386" y="2352864"/>
            <a:ext cx="10993824" cy="569571"/>
            <a:chOff x="525386" y="2208238"/>
            <a:chExt cx="10993824" cy="569571"/>
          </a:xfrm>
        </p:grpSpPr>
        <p:sp>
          <p:nvSpPr>
            <p:cNvPr id="13" name="テキスト ボックス 12">
              <a:extLst>
                <a:ext uri="{FF2B5EF4-FFF2-40B4-BE49-F238E27FC236}">
                  <a16:creationId xmlns:a16="http://schemas.microsoft.com/office/drawing/2014/main" id="{E27C7824-54BF-B0DD-5A61-8C3FB473CB07}"/>
                </a:ext>
              </a:extLst>
            </p:cNvPr>
            <p:cNvSpPr txBox="1"/>
            <p:nvPr/>
          </p:nvSpPr>
          <p:spPr>
            <a:xfrm>
              <a:off x="525386" y="2208238"/>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OVERVIEW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4" name="テキスト ボックス 23">
              <a:extLst>
                <a:ext uri="{FF2B5EF4-FFF2-40B4-BE49-F238E27FC236}">
                  <a16:creationId xmlns:a16="http://schemas.microsoft.com/office/drawing/2014/main" id="{4A996D22-8DD6-B367-143E-9077DF5DDB08}"/>
                </a:ext>
              </a:extLst>
            </p:cNvPr>
            <p:cNvSpPr txBox="1"/>
            <p:nvPr/>
          </p:nvSpPr>
          <p:spPr>
            <a:xfrm>
              <a:off x="9847806" y="231614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P.13 - </a:t>
              </a:r>
              <a:r>
                <a:rPr kumimoji="1" lang="en-US" altLang="ja-JP" sz="2400" b="1" dirty="0">
                  <a:solidFill>
                    <a:schemeClr val="bg1"/>
                  </a:solidFill>
                  <a:latin typeface="DIN Alternate" panose="020B0500000000000000" pitchFamily="34" charset="0"/>
                  <a:ea typeface="Hiragino Sans W7" panose="020B0400000000000000" pitchFamily="34" charset="-128"/>
                </a:rPr>
                <a:t>17</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6" name="グループ化 45">
            <a:extLst>
              <a:ext uri="{FF2B5EF4-FFF2-40B4-BE49-F238E27FC236}">
                <a16:creationId xmlns:a16="http://schemas.microsoft.com/office/drawing/2014/main" id="{42BBB9A4-1D92-7C02-4713-3D0E976B12EE}"/>
              </a:ext>
            </a:extLst>
          </p:cNvPr>
          <p:cNvGrpSpPr/>
          <p:nvPr/>
        </p:nvGrpSpPr>
        <p:grpSpPr>
          <a:xfrm>
            <a:off x="525386" y="2902637"/>
            <a:ext cx="10993824" cy="620043"/>
            <a:chOff x="525386" y="2759934"/>
            <a:chExt cx="10993824" cy="620043"/>
          </a:xfrm>
        </p:grpSpPr>
        <p:sp>
          <p:nvSpPr>
            <p:cNvPr id="14" name="テキスト ボックス 13">
              <a:extLst>
                <a:ext uri="{FF2B5EF4-FFF2-40B4-BE49-F238E27FC236}">
                  <a16:creationId xmlns:a16="http://schemas.microsoft.com/office/drawing/2014/main" id="{042A999A-7E4A-A868-60A6-1793330675DD}"/>
                </a:ext>
              </a:extLst>
            </p:cNvPr>
            <p:cNvSpPr txBox="1"/>
            <p:nvPr/>
          </p:nvSpPr>
          <p:spPr>
            <a:xfrm>
              <a:off x="525386" y="2759934"/>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USER DATA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2C7CB29A-1F28-CD9B-09BE-78C98A6632DB}"/>
                </a:ext>
              </a:extLst>
            </p:cNvPr>
            <p:cNvSpPr txBox="1"/>
            <p:nvPr/>
          </p:nvSpPr>
          <p:spPr>
            <a:xfrm>
              <a:off x="9847806" y="291831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18</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25</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7" name="グループ化 46">
            <a:extLst>
              <a:ext uri="{FF2B5EF4-FFF2-40B4-BE49-F238E27FC236}">
                <a16:creationId xmlns:a16="http://schemas.microsoft.com/office/drawing/2014/main" id="{F97ABF09-7928-3591-A12B-6891363F5C01}"/>
              </a:ext>
            </a:extLst>
          </p:cNvPr>
          <p:cNvGrpSpPr/>
          <p:nvPr/>
        </p:nvGrpSpPr>
        <p:grpSpPr>
          <a:xfrm>
            <a:off x="525386" y="3502882"/>
            <a:ext cx="10993824" cy="540463"/>
            <a:chOff x="525386" y="3486012"/>
            <a:chExt cx="10993824" cy="540463"/>
          </a:xfrm>
        </p:grpSpPr>
        <p:sp>
          <p:nvSpPr>
            <p:cNvPr id="15" name="テキスト ボックス 14">
              <a:extLst>
                <a:ext uri="{FF2B5EF4-FFF2-40B4-BE49-F238E27FC236}">
                  <a16:creationId xmlns:a16="http://schemas.microsoft.com/office/drawing/2014/main" id="{D355D8A9-0A6D-5B0C-5F44-1226AF72BD58}"/>
                </a:ext>
              </a:extLst>
            </p:cNvPr>
            <p:cNvSpPr txBox="1"/>
            <p:nvPr/>
          </p:nvSpPr>
          <p:spPr>
            <a:xfrm>
              <a:off x="525386" y="3486012"/>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8" name="テキスト ボックス 27">
              <a:extLst>
                <a:ext uri="{FF2B5EF4-FFF2-40B4-BE49-F238E27FC236}">
                  <a16:creationId xmlns:a16="http://schemas.microsoft.com/office/drawing/2014/main" id="{10F13AEC-34E1-BB22-F282-F42669CB8EDA}"/>
                </a:ext>
              </a:extLst>
            </p:cNvPr>
            <p:cNvSpPr txBox="1"/>
            <p:nvPr/>
          </p:nvSpPr>
          <p:spPr>
            <a:xfrm>
              <a:off x="9847806" y="3564810"/>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26</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29</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8" name="グループ化 47">
            <a:extLst>
              <a:ext uri="{FF2B5EF4-FFF2-40B4-BE49-F238E27FC236}">
                <a16:creationId xmlns:a16="http://schemas.microsoft.com/office/drawing/2014/main" id="{08114906-66CE-A895-3B1B-4C1160A4DD4B}"/>
              </a:ext>
            </a:extLst>
          </p:cNvPr>
          <p:cNvGrpSpPr/>
          <p:nvPr/>
        </p:nvGrpSpPr>
        <p:grpSpPr>
          <a:xfrm>
            <a:off x="525386" y="4023547"/>
            <a:ext cx="10993824" cy="590935"/>
            <a:chOff x="525386" y="4216126"/>
            <a:chExt cx="10993824" cy="590935"/>
          </a:xfrm>
        </p:grpSpPr>
        <p:sp>
          <p:nvSpPr>
            <p:cNvPr id="17" name="テキスト ボックス 16">
              <a:extLst>
                <a:ext uri="{FF2B5EF4-FFF2-40B4-BE49-F238E27FC236}">
                  <a16:creationId xmlns:a16="http://schemas.microsoft.com/office/drawing/2014/main" id="{78DD3B25-48C0-7402-48A8-93CE9BDBA71F}"/>
                </a:ext>
              </a:extLst>
            </p:cNvPr>
            <p:cNvSpPr txBox="1"/>
            <p:nvPr/>
          </p:nvSpPr>
          <p:spPr>
            <a:xfrm>
              <a:off x="525386" y="421612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CASE STUDY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9" name="テキスト ボックス 28">
              <a:extLst>
                <a:ext uri="{FF2B5EF4-FFF2-40B4-BE49-F238E27FC236}">
                  <a16:creationId xmlns:a16="http://schemas.microsoft.com/office/drawing/2014/main" id="{7089D1DB-12C9-12DF-B8FA-DF52AA197EA7}"/>
                </a:ext>
              </a:extLst>
            </p:cNvPr>
            <p:cNvSpPr txBox="1"/>
            <p:nvPr/>
          </p:nvSpPr>
          <p:spPr>
            <a:xfrm>
              <a:off x="9847806" y="4345396"/>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30</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- 34</a:t>
              </a:r>
            </a:p>
          </p:txBody>
        </p:sp>
      </p:grpSp>
      <p:grpSp>
        <p:nvGrpSpPr>
          <p:cNvPr id="50" name="グループ化 49">
            <a:extLst>
              <a:ext uri="{FF2B5EF4-FFF2-40B4-BE49-F238E27FC236}">
                <a16:creationId xmlns:a16="http://schemas.microsoft.com/office/drawing/2014/main" id="{B6287661-2339-2821-C4FF-CA99355C2639}"/>
              </a:ext>
            </a:extLst>
          </p:cNvPr>
          <p:cNvGrpSpPr/>
          <p:nvPr/>
        </p:nvGrpSpPr>
        <p:grpSpPr>
          <a:xfrm>
            <a:off x="536537" y="4594684"/>
            <a:ext cx="10993824" cy="590935"/>
            <a:chOff x="536537" y="4851745"/>
            <a:chExt cx="10993824" cy="590935"/>
          </a:xfrm>
        </p:grpSpPr>
        <p:sp>
          <p:nvSpPr>
            <p:cNvPr id="31" name="テキスト ボックス 30">
              <a:extLst>
                <a:ext uri="{FF2B5EF4-FFF2-40B4-BE49-F238E27FC236}">
                  <a16:creationId xmlns:a16="http://schemas.microsoft.com/office/drawing/2014/main" id="{217B8271-9243-510B-6840-B1BB1DD99B3C}"/>
                </a:ext>
              </a:extLst>
            </p:cNvPr>
            <p:cNvSpPr txBox="1"/>
            <p:nvPr/>
          </p:nvSpPr>
          <p:spPr>
            <a:xfrm>
              <a:off x="536537" y="4851745"/>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OPTION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32" name="テキスト ボックス 31">
              <a:extLst>
                <a:ext uri="{FF2B5EF4-FFF2-40B4-BE49-F238E27FC236}">
                  <a16:creationId xmlns:a16="http://schemas.microsoft.com/office/drawing/2014/main" id="{A12949DE-A319-FD77-5FEB-CFD405F4DC66}"/>
                </a:ext>
              </a:extLst>
            </p:cNvPr>
            <p:cNvSpPr txBox="1"/>
            <p:nvPr/>
          </p:nvSpPr>
          <p:spPr>
            <a:xfrm>
              <a:off x="9858957" y="4981015"/>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35</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40</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6" name="グループ化 5">
            <a:extLst>
              <a:ext uri="{FF2B5EF4-FFF2-40B4-BE49-F238E27FC236}">
                <a16:creationId xmlns:a16="http://schemas.microsoft.com/office/drawing/2014/main" id="{2B9A646B-88C2-8B97-0782-B28725EA9D1A}"/>
              </a:ext>
            </a:extLst>
          </p:cNvPr>
          <p:cNvGrpSpPr/>
          <p:nvPr/>
        </p:nvGrpSpPr>
        <p:grpSpPr>
          <a:xfrm>
            <a:off x="536537" y="5165821"/>
            <a:ext cx="10993824" cy="590935"/>
            <a:chOff x="536537" y="5165821"/>
            <a:chExt cx="10993824" cy="590935"/>
          </a:xfrm>
        </p:grpSpPr>
        <p:sp>
          <p:nvSpPr>
            <p:cNvPr id="38" name="テキスト ボックス 37">
              <a:extLst>
                <a:ext uri="{FF2B5EF4-FFF2-40B4-BE49-F238E27FC236}">
                  <a16:creationId xmlns:a16="http://schemas.microsoft.com/office/drawing/2014/main" id="{5D8B570E-93C0-5D40-B8B8-7CCAAB445EDD}"/>
                </a:ext>
              </a:extLst>
            </p:cNvPr>
            <p:cNvSpPr txBox="1"/>
            <p:nvPr/>
          </p:nvSpPr>
          <p:spPr>
            <a:xfrm>
              <a:off x="536537" y="5165821"/>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TIEUP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39" name="テキスト ボックス 38">
              <a:extLst>
                <a:ext uri="{FF2B5EF4-FFF2-40B4-BE49-F238E27FC236}">
                  <a16:creationId xmlns:a16="http://schemas.microsoft.com/office/drawing/2014/main" id="{AA92DD6F-5383-136D-5BDC-9AA938B6CF2E}"/>
                </a:ext>
              </a:extLst>
            </p:cNvPr>
            <p:cNvSpPr txBox="1"/>
            <p:nvPr/>
          </p:nvSpPr>
          <p:spPr>
            <a:xfrm>
              <a:off x="9858957" y="5295091"/>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41</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46</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8" name="グループ化 7">
            <a:extLst>
              <a:ext uri="{FF2B5EF4-FFF2-40B4-BE49-F238E27FC236}">
                <a16:creationId xmlns:a16="http://schemas.microsoft.com/office/drawing/2014/main" id="{4591F7B4-DB4A-F4DD-7DA8-4B158E8996EE}"/>
              </a:ext>
            </a:extLst>
          </p:cNvPr>
          <p:cNvGrpSpPr/>
          <p:nvPr/>
        </p:nvGrpSpPr>
        <p:grpSpPr>
          <a:xfrm>
            <a:off x="525386" y="5676941"/>
            <a:ext cx="10993824" cy="590935"/>
            <a:chOff x="525386" y="5676941"/>
            <a:chExt cx="10993824" cy="590935"/>
          </a:xfrm>
        </p:grpSpPr>
        <p:sp>
          <p:nvSpPr>
            <p:cNvPr id="70" name="テキスト ボックス 69">
              <a:extLst>
                <a:ext uri="{FF2B5EF4-FFF2-40B4-BE49-F238E27FC236}">
                  <a16:creationId xmlns:a16="http://schemas.microsoft.com/office/drawing/2014/main" id="{77E91CC6-CA29-52A3-BE54-F9D90FF443FE}"/>
                </a:ext>
              </a:extLst>
            </p:cNvPr>
            <p:cNvSpPr txBox="1"/>
            <p:nvPr/>
          </p:nvSpPr>
          <p:spPr>
            <a:xfrm>
              <a:off x="525386" y="5676941"/>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APPENDIX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76" name="テキスト ボックス 75">
              <a:extLst>
                <a:ext uri="{FF2B5EF4-FFF2-40B4-BE49-F238E27FC236}">
                  <a16:creationId xmlns:a16="http://schemas.microsoft.com/office/drawing/2014/main" id="{96504B21-DD3F-09F6-042D-2ADD63D28F70}"/>
                </a:ext>
              </a:extLst>
            </p:cNvPr>
            <p:cNvSpPr txBox="1"/>
            <p:nvPr/>
          </p:nvSpPr>
          <p:spPr>
            <a:xfrm>
              <a:off x="9847806" y="5806211"/>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47</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- 54</a:t>
              </a:r>
            </a:p>
          </p:txBody>
        </p:sp>
      </p:grpSp>
      <p:sp>
        <p:nvSpPr>
          <p:cNvPr id="77" name="正方形/長方形 76">
            <a:extLst>
              <a:ext uri="{FF2B5EF4-FFF2-40B4-BE49-F238E27FC236}">
                <a16:creationId xmlns:a16="http://schemas.microsoft.com/office/drawing/2014/main" id="{F15C1813-BF3B-30A0-BA82-0739E23417E5}"/>
              </a:ext>
            </a:extLst>
          </p:cNvPr>
          <p:cNvSpPr/>
          <p:nvPr/>
        </p:nvSpPr>
        <p:spPr>
          <a:xfrm>
            <a:off x="165154" y="733332"/>
            <a:ext cx="9682652" cy="1418530"/>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38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CONTENTS</a:t>
            </a:r>
          </a:p>
        </p:txBody>
      </p:sp>
      <p:sp>
        <p:nvSpPr>
          <p:cNvPr id="78" name="スライド番号プレースホルダ 3">
            <a:extLst>
              <a:ext uri="{FF2B5EF4-FFF2-40B4-BE49-F238E27FC236}">
                <a16:creationId xmlns:a16="http://schemas.microsoft.com/office/drawing/2014/main" id="{1C2D1ADB-D38C-79D7-80C7-4B64770ECDF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9" name="正方形/長方形 78">
            <a:extLst>
              <a:ext uri="{FF2B5EF4-FFF2-40B4-BE49-F238E27FC236}">
                <a16:creationId xmlns:a16="http://schemas.microsoft.com/office/drawing/2014/main" id="{D4038CAB-B292-E0D8-FF4B-607700291B1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20595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Cgで描かれた建物&#10;&#10;低い精度で自動的に生成された説明">
            <a:extLst>
              <a:ext uri="{FF2B5EF4-FFF2-40B4-BE49-F238E27FC236}">
                <a16:creationId xmlns:a16="http://schemas.microsoft.com/office/drawing/2014/main" id="{51A03F9C-6797-7FB6-291F-41C588BF53FB}"/>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1"/>
          <a:stretch/>
        </p:blipFill>
        <p:spPr>
          <a:xfrm>
            <a:off x="6422096" y="-2154"/>
            <a:ext cx="5769904"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4"/>
          <a:stretch>
            <a:fillRect/>
          </a:stretch>
        </p:blipFill>
        <p:spPr>
          <a:xfrm>
            <a:off x="0" y="0"/>
            <a:ext cx="7731760" cy="6858000"/>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17" name="図 16">
            <a:extLst>
              <a:ext uri="{FF2B5EF4-FFF2-40B4-BE49-F238E27FC236}">
                <a16:creationId xmlns:a16="http://schemas.microsoft.com/office/drawing/2014/main" id="{9D95043E-097D-3583-41C0-90FEDA9255E6}"/>
              </a:ext>
            </a:extLst>
          </p:cNvPr>
          <p:cNvPicPr>
            <a:picLocks noChangeAspect="1"/>
          </p:cNvPicPr>
          <p:nvPr/>
        </p:nvPicPr>
        <p:blipFill>
          <a:blip r:embed="rId4"/>
          <a:stretch>
            <a:fillRect/>
          </a:stretch>
        </p:blipFill>
        <p:spPr>
          <a:xfrm>
            <a:off x="5763820" y="149051"/>
            <a:ext cx="2916896" cy="2538335"/>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1" name="図 20">
            <a:extLst>
              <a:ext uri="{FF2B5EF4-FFF2-40B4-BE49-F238E27FC236}">
                <a16:creationId xmlns:a16="http://schemas.microsoft.com/office/drawing/2014/main" id="{BA2587EB-1D1C-36F4-0029-B128BA92E4B6}"/>
              </a:ext>
            </a:extLst>
          </p:cNvPr>
          <p:cNvPicPr>
            <a:picLocks noChangeAspect="1"/>
          </p:cNvPicPr>
          <p:nvPr/>
        </p:nvPicPr>
        <p:blipFill>
          <a:blip r:embed="rId4"/>
          <a:stretch>
            <a:fillRect/>
          </a:stretch>
        </p:blipFill>
        <p:spPr>
          <a:xfrm>
            <a:off x="7650480" y="1"/>
            <a:ext cx="3953217" cy="619760"/>
          </a:xfrm>
          <a:prstGeom prst="rect">
            <a:avLst/>
          </a:prstGeom>
        </p:spPr>
      </p:pic>
      <p:grpSp>
        <p:nvGrpSpPr>
          <p:cNvPr id="13" name="グループ化 12">
            <a:extLst>
              <a:ext uri="{FF2B5EF4-FFF2-40B4-BE49-F238E27FC236}">
                <a16:creationId xmlns:a16="http://schemas.microsoft.com/office/drawing/2014/main" id="{EAEE3313-CC39-45BE-46E1-5C57944849CC}"/>
              </a:ext>
            </a:extLst>
          </p:cNvPr>
          <p:cNvGrpSpPr/>
          <p:nvPr/>
        </p:nvGrpSpPr>
        <p:grpSpPr>
          <a:xfrm>
            <a:off x="563832" y="1954291"/>
            <a:ext cx="6054606" cy="461665"/>
            <a:chOff x="603715" y="2482050"/>
            <a:chExt cx="6054606" cy="796253"/>
          </a:xfrm>
        </p:grpSpPr>
        <p:sp>
          <p:nvSpPr>
            <p:cNvPr id="2" name="正方形/長方形 1">
              <a:extLst>
                <a:ext uri="{FF2B5EF4-FFF2-40B4-BE49-F238E27FC236}">
                  <a16:creationId xmlns:a16="http://schemas.microsoft.com/office/drawing/2014/main" id="{2F5051F5-B7D9-E501-992E-33BEE5378B81}"/>
                </a:ext>
              </a:extLst>
            </p:cNvPr>
            <p:cNvSpPr/>
            <p:nvPr/>
          </p:nvSpPr>
          <p:spPr>
            <a:xfrm>
              <a:off x="603715" y="2606953"/>
              <a:ext cx="6054606" cy="518400"/>
            </a:xfrm>
            <a:prstGeom prst="rect">
              <a:avLst/>
            </a:prstGeom>
            <a:solidFill>
              <a:srgbClr val="FFF7CE"/>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842F74C-C6BF-10FF-ECB1-9D52B4BB6D3E}"/>
                </a:ext>
              </a:extLst>
            </p:cNvPr>
            <p:cNvSpPr/>
            <p:nvPr/>
          </p:nvSpPr>
          <p:spPr>
            <a:xfrm>
              <a:off x="6593373" y="2606953"/>
              <a:ext cx="64947" cy="518400"/>
            </a:xfrm>
            <a:prstGeom prst="rect">
              <a:avLst/>
            </a:prstGeom>
            <a:solidFill>
              <a:srgbClr val="FE4B1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6B85086-7E98-FCDE-46C0-4014701AA26D}"/>
                </a:ext>
              </a:extLst>
            </p:cNvPr>
            <p:cNvSpPr/>
            <p:nvPr/>
          </p:nvSpPr>
          <p:spPr>
            <a:xfrm>
              <a:off x="6533559" y="2606953"/>
              <a:ext cx="59813" cy="518400"/>
            </a:xfrm>
            <a:prstGeom prst="rect">
              <a:avLst/>
            </a:prstGeom>
            <a:solidFill>
              <a:srgbClr val="FFC092"/>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B99D8D1-EB71-7B31-4CE0-4B839F149227}"/>
                </a:ext>
              </a:extLst>
            </p:cNvPr>
            <p:cNvSpPr/>
            <p:nvPr/>
          </p:nvSpPr>
          <p:spPr>
            <a:xfrm>
              <a:off x="6390875" y="2606953"/>
              <a:ext cx="142684" cy="518400"/>
            </a:xfrm>
            <a:prstGeom prst="rect">
              <a:avLst/>
            </a:prstGeom>
            <a:solidFill>
              <a:srgbClr val="FFDCB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9AADE53-FC4C-1960-F69D-47CD5F07E401}"/>
                </a:ext>
              </a:extLst>
            </p:cNvPr>
            <p:cNvSpPr txBox="1"/>
            <p:nvPr/>
          </p:nvSpPr>
          <p:spPr>
            <a:xfrm>
              <a:off x="2826501" y="2482050"/>
              <a:ext cx="623889" cy="796253"/>
            </a:xfrm>
            <a:prstGeom prst="rect">
              <a:avLst/>
            </a:prstGeom>
            <a:noFill/>
          </p:spPr>
          <p:txBody>
            <a:bodyPr wrap="none" rtlCol="0">
              <a:spAutoFit/>
            </a:bodyPr>
            <a:lstStyle/>
            <a:p>
              <a:r>
                <a:rPr kumimoji="1" lang="en-US" altLang="ja-JP" sz="2400" spc="-150" dirty="0">
                  <a:solidFill>
                    <a:srgbClr val="FE4B10"/>
                  </a:solidFill>
                  <a:latin typeface="DIN Alternate" panose="020B0500000000000000" pitchFamily="34" charset="0"/>
                </a:rPr>
                <a:t>91.3</a:t>
              </a:r>
              <a:endParaRPr kumimoji="1" lang="ja-JP" altLang="en-US" sz="2400" spc="-150">
                <a:solidFill>
                  <a:srgbClr val="FE4B10"/>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A0BA9136-6301-2BF0-41A0-2725DCF1A041}"/>
                </a:ext>
              </a:extLst>
            </p:cNvPr>
            <p:cNvSpPr txBox="1"/>
            <p:nvPr/>
          </p:nvSpPr>
          <p:spPr>
            <a:xfrm>
              <a:off x="3393804" y="2681054"/>
              <a:ext cx="290464" cy="338555"/>
            </a:xfrm>
            <a:prstGeom prst="rect">
              <a:avLst/>
            </a:prstGeom>
            <a:noFill/>
          </p:spPr>
          <p:txBody>
            <a:bodyPr wrap="none" rtlCol="0">
              <a:spAutoFit/>
            </a:bodyPr>
            <a:lstStyle/>
            <a:p>
              <a:r>
                <a:rPr kumimoji="1" lang="en-US" altLang="ja-JP" sz="1600" dirty="0">
                  <a:solidFill>
                    <a:srgbClr val="FE4B10"/>
                  </a:solidFill>
                  <a:latin typeface="DIN Alternate" panose="020B0500000000000000" pitchFamily="34" charset="0"/>
                </a:rPr>
                <a:t>%</a:t>
              </a:r>
              <a:endParaRPr kumimoji="1" lang="ja-JP" altLang="en-US" sz="1600">
                <a:solidFill>
                  <a:srgbClr val="FE4B10"/>
                </a:solidFill>
                <a:latin typeface="DIN Alternate" panose="020B0500000000000000" pitchFamily="34" charset="0"/>
              </a:endParaRPr>
            </a:p>
          </p:txBody>
        </p:sp>
        <p:sp>
          <p:nvSpPr>
            <p:cNvPr id="18" name="テキスト ボックス 17">
              <a:extLst>
                <a:ext uri="{FF2B5EF4-FFF2-40B4-BE49-F238E27FC236}">
                  <a16:creationId xmlns:a16="http://schemas.microsoft.com/office/drawing/2014/main" id="{A2F8DC59-005F-D11B-74BC-3DF5B877E7DC}"/>
                </a:ext>
              </a:extLst>
            </p:cNvPr>
            <p:cNvSpPr txBox="1"/>
            <p:nvPr/>
          </p:nvSpPr>
          <p:spPr>
            <a:xfrm>
              <a:off x="3648450" y="2641144"/>
              <a:ext cx="800219" cy="338555"/>
            </a:xfrm>
            <a:prstGeom prst="rect">
              <a:avLst/>
            </a:prstGeom>
            <a:noFill/>
          </p:spPr>
          <p:txBody>
            <a:bodyPr wrap="none" rtlCol="0">
              <a:spAutoFit/>
            </a:bodyPr>
            <a:lstStyle/>
            <a:p>
              <a:r>
                <a:rPr kumimoji="1" lang="ja-JP" altLang="en-US" sz="1600">
                  <a:solidFill>
                    <a:srgbClr val="FE4B10"/>
                  </a:solidFill>
                  <a:latin typeface="Hiragino Sans W5" panose="020B0400000000000000" pitchFamily="34" charset="-128"/>
                  <a:ea typeface="Hiragino Sans W5" panose="020B0400000000000000" pitchFamily="34" charset="-128"/>
                </a:rPr>
                <a:t>会社員</a:t>
              </a:r>
            </a:p>
          </p:txBody>
        </p:sp>
        <p:cxnSp>
          <p:nvCxnSpPr>
            <p:cNvPr id="36" name="直線コネクタ 35">
              <a:extLst>
                <a:ext uri="{FF2B5EF4-FFF2-40B4-BE49-F238E27FC236}">
                  <a16:creationId xmlns:a16="http://schemas.microsoft.com/office/drawing/2014/main" id="{8DA41764-1742-31F6-C6B8-33A271303D38}"/>
                </a:ext>
              </a:extLst>
            </p:cNvPr>
            <p:cNvCxnSpPr>
              <a:cxnSpLocks/>
            </p:cNvCxnSpPr>
            <p:nvPr/>
          </p:nvCxnSpPr>
          <p:spPr>
            <a:xfrm>
              <a:off x="6658320" y="2784462"/>
              <a:ext cx="0" cy="342000"/>
            </a:xfrm>
            <a:prstGeom prst="line">
              <a:avLst/>
            </a:prstGeom>
            <a:ln w="6350">
              <a:solidFill>
                <a:srgbClr val="FFF7CE"/>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175D745C-0655-C85D-DB6A-A95A7E515E1B}"/>
              </a:ext>
            </a:extLst>
          </p:cNvPr>
          <p:cNvGrpSpPr/>
          <p:nvPr/>
        </p:nvGrpSpPr>
        <p:grpSpPr>
          <a:xfrm>
            <a:off x="6746962" y="1925090"/>
            <a:ext cx="1901101" cy="545837"/>
            <a:chOff x="5327391" y="3310209"/>
            <a:chExt cx="2066281" cy="545837"/>
          </a:xfrm>
        </p:grpSpPr>
        <p:sp>
          <p:nvSpPr>
            <p:cNvPr id="26" name="テキスト ボックス 25">
              <a:extLst>
                <a:ext uri="{FF2B5EF4-FFF2-40B4-BE49-F238E27FC236}">
                  <a16:creationId xmlns:a16="http://schemas.microsoft.com/office/drawing/2014/main" id="{0FA550CA-43D8-3D5B-58BA-EE98B7C09CF5}"/>
                </a:ext>
              </a:extLst>
            </p:cNvPr>
            <p:cNvSpPr txBox="1"/>
            <p:nvPr/>
          </p:nvSpPr>
          <p:spPr>
            <a:xfrm>
              <a:off x="6977115" y="3310209"/>
              <a:ext cx="344966" cy="253916"/>
            </a:xfrm>
            <a:prstGeom prst="rect">
              <a:avLst/>
            </a:prstGeom>
            <a:noFill/>
          </p:spPr>
          <p:txBody>
            <a:bodyPr wrap="none" rtlCol="0">
              <a:spAutoFit/>
            </a:bodyPr>
            <a:lstStyle/>
            <a:p>
              <a:r>
                <a:rPr kumimoji="1" lang="en-US" altLang="ja-JP" sz="1000" dirty="0">
                  <a:solidFill>
                    <a:schemeClr val="bg1"/>
                  </a:solidFill>
                  <a:latin typeface="DIN Alternate" panose="020B0500000000000000" pitchFamily="34" charset="0"/>
                </a:rPr>
                <a:t>4.9</a:t>
              </a:r>
              <a:endParaRPr kumimoji="1" lang="ja-JP" altLang="en-US" sz="1000">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4754D4D9-1A50-8B6C-35AE-7A610510C4E7}"/>
                </a:ext>
              </a:extLst>
            </p:cNvPr>
            <p:cNvSpPr txBox="1"/>
            <p:nvPr/>
          </p:nvSpPr>
          <p:spPr>
            <a:xfrm>
              <a:off x="7162518" y="3343226"/>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A9CCBE3C-1F7C-F001-7EBB-8D71A0C8AD8E}"/>
                </a:ext>
              </a:extLst>
            </p:cNvPr>
            <p:cNvSpPr txBox="1"/>
            <p:nvPr/>
          </p:nvSpPr>
          <p:spPr>
            <a:xfrm>
              <a:off x="5368300" y="3360911"/>
              <a:ext cx="1444626"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自営業</a:t>
              </a:r>
              <a:r>
                <a:rPr kumimoji="1" lang="en-US" altLang="ja-JP" sz="600" dirty="0">
                  <a:solidFill>
                    <a:schemeClr val="bg1"/>
                  </a:solidFill>
                  <a:latin typeface="Hiragino Sans W3" panose="020B0400000000000000" pitchFamily="34" charset="-128"/>
                  <a:ea typeface="Hiragino Sans W3" panose="020B0400000000000000" pitchFamily="34" charset="-128"/>
                </a:rPr>
                <a:t>(SOHO</a:t>
              </a:r>
              <a:r>
                <a:rPr kumimoji="1" lang="ja-JP" altLang="en-US" sz="600">
                  <a:solidFill>
                    <a:schemeClr val="bg1"/>
                  </a:solidFill>
                  <a:latin typeface="Hiragino Sans W3" panose="020B0400000000000000" pitchFamily="34" charset="-128"/>
                  <a:ea typeface="Hiragino Sans W3" panose="020B0400000000000000" pitchFamily="34" charset="-128"/>
                </a:rPr>
                <a:t>含む／フリーランス）</a:t>
              </a:r>
            </a:p>
          </p:txBody>
        </p:sp>
        <p:sp>
          <p:nvSpPr>
            <p:cNvPr id="29" name="正方形/長方形 28">
              <a:extLst>
                <a:ext uri="{FF2B5EF4-FFF2-40B4-BE49-F238E27FC236}">
                  <a16:creationId xmlns:a16="http://schemas.microsoft.com/office/drawing/2014/main" id="{625278C0-EA47-5248-966A-5C8BB517EB6B}"/>
                </a:ext>
              </a:extLst>
            </p:cNvPr>
            <p:cNvSpPr>
              <a:spLocks noChangeAspect="1"/>
            </p:cNvSpPr>
            <p:nvPr/>
          </p:nvSpPr>
          <p:spPr>
            <a:xfrm>
              <a:off x="5329012" y="3404071"/>
              <a:ext cx="89365" cy="90000"/>
            </a:xfrm>
            <a:prstGeom prst="rect">
              <a:avLst/>
            </a:prstGeom>
            <a:solidFill>
              <a:srgbClr val="FFD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a:extLst>
                <a:ext uri="{FF2B5EF4-FFF2-40B4-BE49-F238E27FC236}">
                  <a16:creationId xmlns:a16="http://schemas.microsoft.com/office/drawing/2014/main" id="{51E36111-1A18-78F0-CADF-C7C00B8973BC}"/>
                </a:ext>
              </a:extLst>
            </p:cNvPr>
            <p:cNvSpPr>
              <a:spLocks noChangeAspect="1"/>
            </p:cNvSpPr>
            <p:nvPr/>
          </p:nvSpPr>
          <p:spPr>
            <a:xfrm>
              <a:off x="5329011" y="3536019"/>
              <a:ext cx="90000" cy="90000"/>
            </a:xfrm>
            <a:prstGeom prst="rect">
              <a:avLst/>
            </a:prstGeom>
            <a:solidFill>
              <a:srgbClr val="FFC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a:extLst>
                <a:ext uri="{FF2B5EF4-FFF2-40B4-BE49-F238E27FC236}">
                  <a16:creationId xmlns:a16="http://schemas.microsoft.com/office/drawing/2014/main" id="{F665751C-E558-7EDB-9FCA-3738DF1EF57B}"/>
                </a:ext>
              </a:extLst>
            </p:cNvPr>
            <p:cNvSpPr/>
            <p:nvPr/>
          </p:nvSpPr>
          <p:spPr>
            <a:xfrm>
              <a:off x="5327391" y="3676301"/>
              <a:ext cx="81818" cy="81818"/>
            </a:xfrm>
            <a:prstGeom prst="rect">
              <a:avLst/>
            </a:prstGeom>
            <a:solidFill>
              <a:srgbClr val="FE4B10"/>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テキスト ボックス 36">
              <a:extLst>
                <a:ext uri="{FF2B5EF4-FFF2-40B4-BE49-F238E27FC236}">
                  <a16:creationId xmlns:a16="http://schemas.microsoft.com/office/drawing/2014/main" id="{182B33F4-7FB8-198B-5D78-604D2CBAF62C}"/>
                </a:ext>
              </a:extLst>
            </p:cNvPr>
            <p:cNvSpPr txBox="1"/>
            <p:nvPr/>
          </p:nvSpPr>
          <p:spPr>
            <a:xfrm>
              <a:off x="5364007" y="3489699"/>
              <a:ext cx="800219"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公務員・団体職員</a:t>
              </a:r>
            </a:p>
          </p:txBody>
        </p:sp>
        <p:sp>
          <p:nvSpPr>
            <p:cNvPr id="38" name="テキスト ボックス 37">
              <a:extLst>
                <a:ext uri="{FF2B5EF4-FFF2-40B4-BE49-F238E27FC236}">
                  <a16:creationId xmlns:a16="http://schemas.microsoft.com/office/drawing/2014/main" id="{DAF23B42-E69B-1953-6C1A-8C7FBDFC224B}"/>
                </a:ext>
              </a:extLst>
            </p:cNvPr>
            <p:cNvSpPr txBox="1"/>
            <p:nvPr/>
          </p:nvSpPr>
          <p:spPr>
            <a:xfrm>
              <a:off x="5364007" y="3627074"/>
              <a:ext cx="1443024"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専門職</a:t>
              </a:r>
              <a:r>
                <a:rPr kumimoji="1" lang="en-US" altLang="ja-JP" sz="600" dirty="0">
                  <a:solidFill>
                    <a:schemeClr val="bg1"/>
                  </a:solidFill>
                  <a:latin typeface="Hiragino Sans W3" panose="020B0400000000000000" pitchFamily="34" charset="-128"/>
                  <a:ea typeface="Hiragino Sans W3" panose="020B0400000000000000" pitchFamily="34" charset="-128"/>
                </a:rPr>
                <a:t>(</a:t>
              </a:r>
              <a:r>
                <a:rPr kumimoji="1" lang="ja-JP" altLang="en-US" sz="600">
                  <a:solidFill>
                    <a:schemeClr val="bg1"/>
                  </a:solidFill>
                  <a:latin typeface="Hiragino Sans W3" panose="020B0400000000000000" pitchFamily="34" charset="-128"/>
                  <a:ea typeface="Hiragino Sans W3" panose="020B0400000000000000" pitchFamily="34" charset="-128"/>
                </a:rPr>
                <a:t>医師／弁護士／公認会計士）</a:t>
              </a:r>
            </a:p>
          </p:txBody>
        </p:sp>
        <p:sp>
          <p:nvSpPr>
            <p:cNvPr id="39" name="テキスト ボックス 38">
              <a:extLst>
                <a:ext uri="{FF2B5EF4-FFF2-40B4-BE49-F238E27FC236}">
                  <a16:creationId xmlns:a16="http://schemas.microsoft.com/office/drawing/2014/main" id="{72DF3B94-75B8-8B64-8ED8-D06C3055167A}"/>
                </a:ext>
              </a:extLst>
            </p:cNvPr>
            <p:cNvSpPr txBox="1"/>
            <p:nvPr/>
          </p:nvSpPr>
          <p:spPr>
            <a:xfrm>
              <a:off x="6977115" y="3464755"/>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3</a:t>
              </a:r>
              <a:r>
                <a:rPr kumimoji="1" lang="en-US" altLang="ja-JP" sz="1000" dirty="0">
                  <a:solidFill>
                    <a:schemeClr val="bg1"/>
                  </a:solidFill>
                  <a:latin typeface="DIN Alternate" panose="020B0500000000000000" pitchFamily="34" charset="0"/>
                </a:rPr>
                <a:t>.0</a:t>
              </a:r>
              <a:endParaRPr kumimoji="1" lang="ja-JP" altLang="en-US" sz="1000">
                <a:solidFill>
                  <a:schemeClr val="bg1"/>
                </a:solidFill>
                <a:latin typeface="DIN Alternate" panose="020B0500000000000000" pitchFamily="34" charset="0"/>
              </a:endParaRPr>
            </a:p>
          </p:txBody>
        </p:sp>
        <p:sp>
          <p:nvSpPr>
            <p:cNvPr id="40" name="テキスト ボックス 39">
              <a:extLst>
                <a:ext uri="{FF2B5EF4-FFF2-40B4-BE49-F238E27FC236}">
                  <a16:creationId xmlns:a16="http://schemas.microsoft.com/office/drawing/2014/main" id="{F43F64DD-07BC-1A7B-2C61-D5C3C4F663AD}"/>
                </a:ext>
              </a:extLst>
            </p:cNvPr>
            <p:cNvSpPr txBox="1"/>
            <p:nvPr/>
          </p:nvSpPr>
          <p:spPr>
            <a:xfrm>
              <a:off x="7162518" y="3497772"/>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DF19FE17-45E0-1764-E056-897392E1D85F}"/>
                </a:ext>
              </a:extLst>
            </p:cNvPr>
            <p:cNvSpPr txBox="1"/>
            <p:nvPr/>
          </p:nvSpPr>
          <p:spPr>
            <a:xfrm>
              <a:off x="6977115" y="3602130"/>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0.8</a:t>
              </a:r>
              <a:endParaRPr kumimoji="1" lang="ja-JP" altLang="en-US" sz="1000">
                <a:solidFill>
                  <a:schemeClr val="bg1"/>
                </a:solidFill>
                <a:latin typeface="DIN Alternate" panose="020B0500000000000000" pitchFamily="34" charset="0"/>
              </a:endParaRPr>
            </a:p>
          </p:txBody>
        </p:sp>
        <p:sp>
          <p:nvSpPr>
            <p:cNvPr id="42" name="テキスト ボックス 41">
              <a:extLst>
                <a:ext uri="{FF2B5EF4-FFF2-40B4-BE49-F238E27FC236}">
                  <a16:creationId xmlns:a16="http://schemas.microsoft.com/office/drawing/2014/main" id="{E28FBA10-CAB1-33CC-63D7-1EF19766C9A7}"/>
                </a:ext>
              </a:extLst>
            </p:cNvPr>
            <p:cNvSpPr txBox="1"/>
            <p:nvPr/>
          </p:nvSpPr>
          <p:spPr>
            <a:xfrm>
              <a:off x="7162518" y="3635147"/>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55" name="グループ化 54">
            <a:extLst>
              <a:ext uri="{FF2B5EF4-FFF2-40B4-BE49-F238E27FC236}">
                <a16:creationId xmlns:a16="http://schemas.microsoft.com/office/drawing/2014/main" id="{2A3445A6-0844-00E3-2712-697C3BD602C0}"/>
              </a:ext>
            </a:extLst>
          </p:cNvPr>
          <p:cNvGrpSpPr/>
          <p:nvPr/>
        </p:nvGrpSpPr>
        <p:grpSpPr>
          <a:xfrm>
            <a:off x="562422" y="2450083"/>
            <a:ext cx="5787160" cy="81427"/>
            <a:chOff x="603715" y="3263097"/>
            <a:chExt cx="5787160" cy="115573"/>
          </a:xfrm>
        </p:grpSpPr>
        <p:cxnSp>
          <p:nvCxnSpPr>
            <p:cNvPr id="45" name="直線コネクタ 44">
              <a:extLst>
                <a:ext uri="{FF2B5EF4-FFF2-40B4-BE49-F238E27FC236}">
                  <a16:creationId xmlns:a16="http://schemas.microsoft.com/office/drawing/2014/main" id="{64CAAF81-44B0-A1B4-0752-C7F90604D1A7}"/>
                </a:ext>
              </a:extLst>
            </p:cNvPr>
            <p:cNvCxnSpPr>
              <a:cxnSpLocks/>
            </p:cNvCxnSpPr>
            <p:nvPr/>
          </p:nvCxnSpPr>
          <p:spPr>
            <a:xfrm>
              <a:off x="609614" y="3263097"/>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F02662D-1801-F49B-57C1-1AB267D9859F}"/>
                </a:ext>
              </a:extLst>
            </p:cNvPr>
            <p:cNvCxnSpPr>
              <a:cxnSpLocks/>
            </p:cNvCxnSpPr>
            <p:nvPr/>
          </p:nvCxnSpPr>
          <p:spPr>
            <a:xfrm>
              <a:off x="6390875" y="3270670"/>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096296C-F335-ED99-A8B6-90BE3F34ED70}"/>
                </a:ext>
              </a:extLst>
            </p:cNvPr>
            <p:cNvCxnSpPr>
              <a:cxnSpLocks/>
            </p:cNvCxnSpPr>
            <p:nvPr/>
          </p:nvCxnSpPr>
          <p:spPr>
            <a:xfrm flipH="1">
              <a:off x="603715" y="3374764"/>
              <a:ext cx="5784565" cy="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grpSp>
      <p:sp>
        <p:nvSpPr>
          <p:cNvPr id="111" name="正方形/長方形 110">
            <a:extLst>
              <a:ext uri="{FF2B5EF4-FFF2-40B4-BE49-F238E27FC236}">
                <a16:creationId xmlns:a16="http://schemas.microsoft.com/office/drawing/2014/main" id="{506D892B-0511-EC83-C788-D341DC8264ED}"/>
              </a:ext>
            </a:extLst>
          </p:cNvPr>
          <p:cNvSpPr/>
          <p:nvPr/>
        </p:nvSpPr>
        <p:spPr>
          <a:xfrm>
            <a:off x="504071" y="6632555"/>
            <a:ext cx="7258909"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4</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　派遣・契約社員</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パート・アルバイト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大学生</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主婦</a:t>
            </a:r>
            <a:r>
              <a:rPr lang="en-US" altLang="ja-JP" sz="600" dirty="0">
                <a:solidFill>
                  <a:schemeClr val="bg1"/>
                </a:solidFill>
                <a:latin typeface="Hiragino Sans W3" panose="020B0400000000000000" pitchFamily="34" charset="-128"/>
                <a:ea typeface="Hiragino Sans W3" panose="020B0400000000000000" pitchFamily="34" charset="-128"/>
              </a:rPr>
              <a:t> </a:t>
            </a:r>
            <a:r>
              <a:rPr lang="ja-JP" altLang="en-US" sz="600">
                <a:solidFill>
                  <a:schemeClr val="bg1"/>
                </a:solidFill>
                <a:latin typeface="Hiragino Sans W3" panose="020B0400000000000000" pitchFamily="34" charset="-128"/>
                <a:ea typeface="Hiragino Sans W3" panose="020B0400000000000000" pitchFamily="34" charset="-128"/>
              </a:rPr>
              <a:t>夫</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その他の回答を除く</a:t>
            </a:r>
          </a:p>
        </p:txBody>
      </p:sp>
      <p:sp>
        <p:nvSpPr>
          <p:cNvPr id="3" name="テキスト ボックス 2">
            <a:extLst>
              <a:ext uri="{FF2B5EF4-FFF2-40B4-BE49-F238E27FC236}">
                <a16:creationId xmlns:a16="http://schemas.microsoft.com/office/drawing/2014/main" id="{247233FD-D1A2-2BEB-5D7F-BCC0EEB27A5B}"/>
              </a:ext>
            </a:extLst>
          </p:cNvPr>
          <p:cNvSpPr txBox="1"/>
          <p:nvPr/>
        </p:nvSpPr>
        <p:spPr>
          <a:xfrm>
            <a:off x="474584" y="569978"/>
            <a:ext cx="7565162" cy="954749"/>
          </a:xfrm>
          <a:prstGeom prst="rect">
            <a:avLst/>
          </a:prstGeom>
          <a:noFill/>
          <a:effectLst/>
        </p:spPr>
        <p:txBody>
          <a:bodyPr wrap="square" rtlCol="0">
            <a:spAutoFit/>
          </a:bodyPr>
          <a:lstStyle/>
          <a:p>
            <a:r>
              <a:rPr kumimoji="1" lang="ja-JP" altLang="en-US" sz="20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ビジネス空間だからこそ、</a:t>
            </a:r>
            <a:r>
              <a:rPr kumimoji="1" lang="ja-JP" altLang="en-US" sz="24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意思決定者や役職者</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000" b="1" spc="300">
                <a:solidFill>
                  <a:schemeClr val="bg1"/>
                </a:solidFill>
                <a:latin typeface="DIN Alternate" panose="020B0500000000000000" pitchFamily="34" charset="0"/>
                <a:ea typeface="Hiragino Sans W7" panose="020B0400000000000000" pitchFamily="34" charset="-128"/>
              </a:rPr>
              <a:t>さらに</a:t>
            </a:r>
            <a:r>
              <a:rPr lang="ja-JP" altLang="en-US" sz="2400" b="1" spc="300">
                <a:solidFill>
                  <a:schemeClr val="bg1"/>
                </a:solidFill>
                <a:latin typeface="DIN Alternate" panose="020B0500000000000000" pitchFamily="34" charset="0"/>
                <a:ea typeface="Hiragino Sans W7" panose="020B0400000000000000" pitchFamily="34" charset="-128"/>
              </a:rPr>
              <a:t>外出が少ない内勤者</a:t>
            </a:r>
            <a:r>
              <a:rPr lang="ja-JP" altLang="en-US" sz="2000" b="1" spc="300">
                <a:solidFill>
                  <a:schemeClr val="bg1"/>
                </a:solidFill>
                <a:latin typeface="DIN Alternate" panose="020B0500000000000000" pitchFamily="34" charset="0"/>
                <a:ea typeface="Hiragino Sans W7" panose="020B0400000000000000" pitchFamily="34" charset="-128"/>
              </a:rPr>
              <a:t>へ</a:t>
            </a:r>
            <a:r>
              <a:rPr lang="ja-JP" altLang="en-US" sz="2400" b="1" spc="300">
                <a:solidFill>
                  <a:schemeClr val="bg1"/>
                </a:solidFill>
                <a:latin typeface="DIN Alternate" panose="020B0500000000000000" pitchFamily="34" charset="0"/>
                <a:ea typeface="Hiragino Sans W7" panose="020B0400000000000000" pitchFamily="34" charset="-128"/>
              </a:rPr>
              <a:t>直接リーチ</a:t>
            </a:r>
            <a:r>
              <a:rPr lang="ja-JP" altLang="en-US" sz="2000" b="1" spc="300">
                <a:solidFill>
                  <a:schemeClr val="bg1"/>
                </a:solidFill>
                <a:latin typeface="DIN Alternate" panose="020B0500000000000000" pitchFamily="34" charset="0"/>
                <a:ea typeface="Hiragino Sans W7" panose="020B0400000000000000" pitchFamily="34" charset="-128"/>
              </a:rPr>
              <a:t>が可能</a:t>
            </a:r>
          </a:p>
        </p:txBody>
      </p:sp>
      <p:pic>
        <p:nvPicPr>
          <p:cNvPr id="19" name="図 18" descr="グラフィカル ユーザー インターフェイス&#10;&#10;低い精度で自動的に生成された説明">
            <a:extLst>
              <a:ext uri="{FF2B5EF4-FFF2-40B4-BE49-F238E27FC236}">
                <a16:creationId xmlns:a16="http://schemas.microsoft.com/office/drawing/2014/main" id="{502E1056-F462-947C-B5EE-5A11038E47B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111" y="3396938"/>
            <a:ext cx="2672235" cy="2497535"/>
          </a:xfrm>
          <a:prstGeom prst="rect">
            <a:avLst/>
          </a:prstGeom>
        </p:spPr>
      </p:pic>
      <p:sp>
        <p:nvSpPr>
          <p:cNvPr id="33" name="テキスト ボックス 32">
            <a:extLst>
              <a:ext uri="{FF2B5EF4-FFF2-40B4-BE49-F238E27FC236}">
                <a16:creationId xmlns:a16="http://schemas.microsoft.com/office/drawing/2014/main" id="{F59D90C0-8268-7C8D-89EE-3653F844CECA}"/>
              </a:ext>
            </a:extLst>
          </p:cNvPr>
          <p:cNvSpPr txBox="1"/>
          <p:nvPr/>
        </p:nvSpPr>
        <p:spPr>
          <a:xfrm>
            <a:off x="562422" y="2959680"/>
            <a:ext cx="2945447"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役職者割合</a:t>
            </a:r>
          </a:p>
        </p:txBody>
      </p:sp>
      <p:sp>
        <p:nvSpPr>
          <p:cNvPr id="49" name="テキスト ボックス 48">
            <a:extLst>
              <a:ext uri="{FF2B5EF4-FFF2-40B4-BE49-F238E27FC236}">
                <a16:creationId xmlns:a16="http://schemas.microsoft.com/office/drawing/2014/main" id="{F190A7A1-C81E-2541-128E-4C36D095350E}"/>
              </a:ext>
            </a:extLst>
          </p:cNvPr>
          <p:cNvSpPr txBox="1"/>
          <p:nvPr/>
        </p:nvSpPr>
        <p:spPr>
          <a:xfrm>
            <a:off x="4070291" y="2957193"/>
            <a:ext cx="3234749"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職種</a:t>
            </a:r>
          </a:p>
        </p:txBody>
      </p:sp>
      <p:cxnSp>
        <p:nvCxnSpPr>
          <p:cNvPr id="56" name="直線コネクタ 55">
            <a:extLst>
              <a:ext uri="{FF2B5EF4-FFF2-40B4-BE49-F238E27FC236}">
                <a16:creationId xmlns:a16="http://schemas.microsoft.com/office/drawing/2014/main" id="{67E8F6F0-AD12-966C-56E4-B5A871686B12}"/>
              </a:ext>
            </a:extLst>
          </p:cNvPr>
          <p:cNvCxnSpPr>
            <a:cxnSpLocks/>
          </p:cNvCxnSpPr>
          <p:nvPr/>
        </p:nvCxnSpPr>
        <p:spPr>
          <a:xfrm flipV="1">
            <a:off x="2035977" y="2527415"/>
            <a:ext cx="0" cy="26718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79D3BBCA-A853-5431-6766-938D9F19317C}"/>
              </a:ext>
            </a:extLst>
          </p:cNvPr>
          <p:cNvPicPr>
            <a:picLocks noChangeAspect="1"/>
          </p:cNvPicPr>
          <p:nvPr/>
        </p:nvPicPr>
        <p:blipFill>
          <a:blip r:embed="rId7"/>
          <a:srcRect b="17935"/>
          <a:stretch/>
        </p:blipFill>
        <p:spPr>
          <a:xfrm>
            <a:off x="3633124" y="3372842"/>
            <a:ext cx="3811361" cy="2811953"/>
          </a:xfrm>
          <a:prstGeom prst="rect">
            <a:avLst/>
          </a:prstGeom>
        </p:spPr>
      </p:pic>
      <p:cxnSp>
        <p:nvCxnSpPr>
          <p:cNvPr id="22" name="直線コネクタ 21">
            <a:extLst>
              <a:ext uri="{FF2B5EF4-FFF2-40B4-BE49-F238E27FC236}">
                <a16:creationId xmlns:a16="http://schemas.microsoft.com/office/drawing/2014/main" id="{E299A23F-D924-9893-C580-026FE17E4CDC}"/>
              </a:ext>
            </a:extLst>
          </p:cNvPr>
          <p:cNvCxnSpPr/>
          <p:nvPr/>
        </p:nvCxnSpPr>
        <p:spPr>
          <a:xfrm>
            <a:off x="4054763" y="976510"/>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F5607EC-4A9A-9AA3-CE49-4ED32F17B22B}"/>
              </a:ext>
            </a:extLst>
          </p:cNvPr>
          <p:cNvCxnSpPr/>
          <p:nvPr/>
        </p:nvCxnSpPr>
        <p:spPr>
          <a:xfrm>
            <a:off x="1421921" y="1493197"/>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56896BD4-1A08-875C-EB35-391E27CBED7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95CCC82D-AF2F-E45F-C9E6-E646F2DA1D8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60976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建物の間の道路&#10;&#10;中程度の精度で自動的に生成された説明">
            <a:extLst>
              <a:ext uri="{FF2B5EF4-FFF2-40B4-BE49-F238E27FC236}">
                <a16:creationId xmlns:a16="http://schemas.microsoft.com/office/drawing/2014/main" id="{ACFE06C5-9AE7-A981-3A32-F37CF19A2A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11033" y="6868"/>
            <a:ext cx="4980967" cy="6851132"/>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5" name="図 4" descr="グラフ, 円グラフ&#10;&#10;自動的に生成された説明">
            <a:extLst>
              <a:ext uri="{FF2B5EF4-FFF2-40B4-BE49-F238E27FC236}">
                <a16:creationId xmlns:a16="http://schemas.microsoft.com/office/drawing/2014/main" id="{CE0D1B92-E696-7641-8E8F-13D820E0F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585" y="2370229"/>
            <a:ext cx="3442579" cy="2673619"/>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9" name="グループ化 8">
            <a:extLst>
              <a:ext uri="{FF2B5EF4-FFF2-40B4-BE49-F238E27FC236}">
                <a16:creationId xmlns:a16="http://schemas.microsoft.com/office/drawing/2014/main" id="{635DB1B7-F83E-1B97-3A5B-360CE285F946}"/>
              </a:ext>
            </a:extLst>
          </p:cNvPr>
          <p:cNvGrpSpPr>
            <a:grpSpLocks noChangeAspect="1"/>
          </p:cNvGrpSpPr>
          <p:nvPr/>
        </p:nvGrpSpPr>
        <p:grpSpPr>
          <a:xfrm>
            <a:off x="4440222" y="2322491"/>
            <a:ext cx="3567950" cy="3060903"/>
            <a:chOff x="710710" y="3676239"/>
            <a:chExt cx="3422630" cy="2936234"/>
          </a:xfrm>
        </p:grpSpPr>
        <p:pic>
          <p:nvPicPr>
            <p:cNvPr id="7" name="図 6" descr="グラフィカル ユーザー インターフェイス&#10;&#10;自動的に生成された説明">
              <a:extLst>
                <a:ext uri="{FF2B5EF4-FFF2-40B4-BE49-F238E27FC236}">
                  <a16:creationId xmlns:a16="http://schemas.microsoft.com/office/drawing/2014/main" id="{84D6F0EC-D535-5444-8A64-CD13ECF852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7831" b="4562"/>
            <a:stretch/>
          </p:blipFill>
          <p:spPr>
            <a:xfrm>
              <a:off x="710710" y="4044461"/>
              <a:ext cx="3382818" cy="2568012"/>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id="{ED19202A-E2A8-EEA0-91D9-07826FF7925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4056"/>
            <a:stretch/>
          </p:blipFill>
          <p:spPr>
            <a:xfrm>
              <a:off x="750522" y="3676239"/>
              <a:ext cx="3382818" cy="363712"/>
            </a:xfrm>
            <a:prstGeom prst="rect">
              <a:avLst/>
            </a:prstGeom>
          </p:spPr>
        </p:pic>
      </p:grpSp>
      <p:sp>
        <p:nvSpPr>
          <p:cNvPr id="8" name="正方形/長方形 7">
            <a:extLst>
              <a:ext uri="{FF2B5EF4-FFF2-40B4-BE49-F238E27FC236}">
                <a16:creationId xmlns:a16="http://schemas.microsoft.com/office/drawing/2014/main" id="{7D86BA35-4E77-2ABD-7217-81F9D3AC69F7}"/>
              </a:ext>
            </a:extLst>
          </p:cNvPr>
          <p:cNvSpPr/>
          <p:nvPr/>
        </p:nvSpPr>
        <p:spPr>
          <a:xfrm>
            <a:off x="3258818" y="5139213"/>
            <a:ext cx="855807"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一部省略</a:t>
            </a: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736687"/>
            <a:ext cx="7277241" cy="1015663"/>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オフィスビルの喫煙者は可処分所得が高く</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3</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割が世帯年収</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11" name="スライド番号プレースホルダ 3">
            <a:extLst>
              <a:ext uri="{FF2B5EF4-FFF2-40B4-BE49-F238E27FC236}">
                <a16:creationId xmlns:a16="http://schemas.microsoft.com/office/drawing/2014/main" id="{F026D4BE-91F2-52FC-CFEB-52EB7001811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B68C9C42-0498-20BE-ADF1-99C38F59807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2669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1063" name="テキスト ボックス 1062">
            <a:extLst>
              <a:ext uri="{FF2B5EF4-FFF2-40B4-BE49-F238E27FC236}">
                <a16:creationId xmlns:a16="http://schemas.microsoft.com/office/drawing/2014/main" id="{4E017FE8-1924-92B1-B39A-AE11D5015C13}"/>
              </a:ext>
            </a:extLst>
          </p:cNvPr>
          <p:cNvSpPr txBox="1"/>
          <p:nvPr/>
        </p:nvSpPr>
        <p:spPr>
          <a:xfrm>
            <a:off x="6123515" y="1821248"/>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購買・消費傾向</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245" name="テキスト ボックス 1244">
            <a:extLst>
              <a:ext uri="{FF2B5EF4-FFF2-40B4-BE49-F238E27FC236}">
                <a16:creationId xmlns:a16="http://schemas.microsoft.com/office/drawing/2014/main" id="{B906E4AA-39E2-C1CE-8D20-7B2AF48D1F97}"/>
              </a:ext>
            </a:extLst>
          </p:cNvPr>
          <p:cNvSpPr txBox="1"/>
          <p:nvPr/>
        </p:nvSpPr>
        <p:spPr>
          <a:xfrm>
            <a:off x="595614" y="1822163"/>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利用傾向</a:t>
            </a:r>
            <a:r>
              <a:rPr lang="ja-JP" altLang="en-US" sz="1600" b="1">
                <a:solidFill>
                  <a:schemeClr val="bg1"/>
                </a:solidFill>
                <a:latin typeface="Hiragino Sans W7" panose="020B0400000000000000" pitchFamily="34" charset="-128"/>
                <a:ea typeface="Hiragino Sans W7" panose="020B0400000000000000" pitchFamily="34" charset="-128"/>
              </a:rPr>
              <a:t>　</a:t>
            </a:r>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月</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回、もしくは週</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回以上の利用</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3" name="テキスト ボックス 12">
            <a:extLst>
              <a:ext uri="{FF2B5EF4-FFF2-40B4-BE49-F238E27FC236}">
                <a16:creationId xmlns:a16="http://schemas.microsoft.com/office/drawing/2014/main" id="{9751D3D0-3E51-FB86-7DB0-D5F31A2CFF10}"/>
              </a:ext>
            </a:extLst>
          </p:cNvPr>
          <p:cNvSpPr txBox="1"/>
          <p:nvPr/>
        </p:nvSpPr>
        <p:spPr>
          <a:xfrm>
            <a:off x="474584" y="747573"/>
            <a:ext cx="9574234" cy="584775"/>
          </a:xfrm>
          <a:prstGeom prst="rect">
            <a:avLst/>
          </a:prstGeom>
          <a:noFill/>
          <a:effectLst/>
        </p:spPr>
        <p:txBody>
          <a:bodyPr wrap="square" rtlCol="0">
            <a:spAutoFit/>
          </a:bodyPr>
          <a:lstStyle/>
          <a:p>
            <a:r>
              <a:rPr lang="ja-JP" altLang="en-US" sz="2400" b="1">
                <a:solidFill>
                  <a:schemeClr val="bg1"/>
                </a:solidFill>
                <a:latin typeface="DIN Alternate" panose="020B0500000000000000" pitchFamily="34" charset="0"/>
                <a:ea typeface="Hiragino Sans W7" panose="020B0400000000000000" pitchFamily="34" charset="-128"/>
              </a:rPr>
              <a:t>「非喫煙者」と比較した、利用・購買傾向が高いカテゴリ</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41" name="グループ化 40">
            <a:extLst>
              <a:ext uri="{FF2B5EF4-FFF2-40B4-BE49-F238E27FC236}">
                <a16:creationId xmlns:a16="http://schemas.microsoft.com/office/drawing/2014/main" id="{0D0D6A32-EF8C-522B-A738-8336D52C71DC}"/>
              </a:ext>
            </a:extLst>
          </p:cNvPr>
          <p:cNvGrpSpPr/>
          <p:nvPr/>
        </p:nvGrpSpPr>
        <p:grpSpPr>
          <a:xfrm>
            <a:off x="2242931" y="2525066"/>
            <a:ext cx="767726" cy="889493"/>
            <a:chOff x="2151490" y="2437012"/>
            <a:chExt cx="767726" cy="889493"/>
          </a:xfrm>
        </p:grpSpPr>
        <p:sp>
          <p:nvSpPr>
            <p:cNvPr id="1231" name="正方形/長方形 1230">
              <a:extLst>
                <a:ext uri="{FF2B5EF4-FFF2-40B4-BE49-F238E27FC236}">
                  <a16:creationId xmlns:a16="http://schemas.microsoft.com/office/drawing/2014/main" id="{B50A20E8-238E-B507-AD15-C311A219AED8}"/>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正方形/長方形 1231">
              <a:extLst>
                <a:ext uri="{FF2B5EF4-FFF2-40B4-BE49-F238E27FC236}">
                  <a16:creationId xmlns:a16="http://schemas.microsoft.com/office/drawing/2014/main" id="{D9B2AC6E-C3B1-D2CC-B2A8-D0B900CF7622}"/>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3" name="直線コネクタ 1232">
              <a:extLst>
                <a:ext uri="{FF2B5EF4-FFF2-40B4-BE49-F238E27FC236}">
                  <a16:creationId xmlns:a16="http://schemas.microsoft.com/office/drawing/2014/main" id="{71F15450-4D8B-6FFB-6737-E5425429BAC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50" name="テキスト ボックス 1249">
              <a:extLst>
                <a:ext uri="{FF2B5EF4-FFF2-40B4-BE49-F238E27FC236}">
                  <a16:creationId xmlns:a16="http://schemas.microsoft.com/office/drawing/2014/main" id="{10B680F6-3B8C-CAA9-E0DF-9958314F06E0}"/>
                </a:ext>
              </a:extLst>
            </p:cNvPr>
            <p:cNvSpPr txBox="1"/>
            <p:nvPr/>
          </p:nvSpPr>
          <p:spPr>
            <a:xfrm>
              <a:off x="2517706" y="2651864"/>
              <a:ext cx="319318" cy="261610"/>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37</a:t>
              </a:r>
              <a:endParaRPr kumimoji="1" lang="ja-JP" altLang="en-US" sz="1050">
                <a:solidFill>
                  <a:schemeClr val="bg1">
                    <a:alpha val="50000"/>
                  </a:schemeClr>
                </a:solidFill>
                <a:latin typeface="DIN Alternate" panose="020B0500000000000000" pitchFamily="34" charset="0"/>
              </a:endParaRPr>
            </a:p>
          </p:txBody>
        </p:sp>
        <p:sp>
          <p:nvSpPr>
            <p:cNvPr id="1251" name="テキスト ボックス 1250">
              <a:extLst>
                <a:ext uri="{FF2B5EF4-FFF2-40B4-BE49-F238E27FC236}">
                  <a16:creationId xmlns:a16="http://schemas.microsoft.com/office/drawing/2014/main" id="{2EC352BD-26AC-D235-BD60-E8F05365C047}"/>
                </a:ext>
              </a:extLst>
            </p:cNvPr>
            <p:cNvSpPr txBox="1"/>
            <p:nvPr/>
          </p:nvSpPr>
          <p:spPr>
            <a:xfrm>
              <a:off x="2657606" y="2696711"/>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23" name="テキスト ボックス 22">
              <a:extLst>
                <a:ext uri="{FF2B5EF4-FFF2-40B4-BE49-F238E27FC236}">
                  <a16:creationId xmlns:a16="http://schemas.microsoft.com/office/drawing/2014/main" id="{3FC7867A-EB9B-8F9E-9956-2CBB92ED5958}"/>
                </a:ext>
              </a:extLst>
            </p:cNvPr>
            <p:cNvSpPr txBox="1"/>
            <p:nvPr/>
          </p:nvSpPr>
          <p:spPr>
            <a:xfrm>
              <a:off x="2171078" y="2437012"/>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58</a:t>
              </a:r>
              <a:endParaRPr kumimoji="1" lang="ja-JP" altLang="en-US" sz="1600">
                <a:solidFill>
                  <a:schemeClr val="bg1"/>
                </a:solidFill>
                <a:latin typeface="DIN Alternate" panose="020B0500000000000000" pitchFamily="34" charset="0"/>
              </a:endParaRPr>
            </a:p>
          </p:txBody>
        </p:sp>
        <p:sp>
          <p:nvSpPr>
            <p:cNvPr id="24" name="テキスト ボックス 23">
              <a:extLst>
                <a:ext uri="{FF2B5EF4-FFF2-40B4-BE49-F238E27FC236}">
                  <a16:creationId xmlns:a16="http://schemas.microsoft.com/office/drawing/2014/main" id="{5F697D22-FB0D-3754-ACE3-2472B3CF82DD}"/>
                </a:ext>
              </a:extLst>
            </p:cNvPr>
            <p:cNvSpPr txBox="1"/>
            <p:nvPr/>
          </p:nvSpPr>
          <p:spPr>
            <a:xfrm>
              <a:off x="2370185" y="2540484"/>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喫煙所非利用者</a:t>
              </a:r>
            </a:p>
          </p:txBody>
        </p:sp>
      </p:grpSp>
      <p:grpSp>
        <p:nvGrpSpPr>
          <p:cNvPr id="60" name="グループ化 59">
            <a:extLst>
              <a:ext uri="{FF2B5EF4-FFF2-40B4-BE49-F238E27FC236}">
                <a16:creationId xmlns:a16="http://schemas.microsoft.com/office/drawing/2014/main" id="{F0F77A48-29F8-ECBF-8001-14DC861A18C3}"/>
              </a:ext>
            </a:extLst>
          </p:cNvPr>
          <p:cNvGrpSpPr/>
          <p:nvPr/>
        </p:nvGrpSpPr>
        <p:grpSpPr>
          <a:xfrm>
            <a:off x="2238840" y="3883368"/>
            <a:ext cx="767726" cy="903618"/>
            <a:chOff x="2151490" y="2430968"/>
            <a:chExt cx="767726" cy="903618"/>
          </a:xfrm>
        </p:grpSpPr>
        <p:sp>
          <p:nvSpPr>
            <p:cNvPr id="62" name="正方形/長方形 61">
              <a:extLst>
                <a:ext uri="{FF2B5EF4-FFF2-40B4-BE49-F238E27FC236}">
                  <a16:creationId xmlns:a16="http://schemas.microsoft.com/office/drawing/2014/main" id="{7ADA2221-FFD5-926A-F9D5-5B19978077C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正方形/長方形 1023">
              <a:extLst>
                <a:ext uri="{FF2B5EF4-FFF2-40B4-BE49-F238E27FC236}">
                  <a16:creationId xmlns:a16="http://schemas.microsoft.com/office/drawing/2014/main" id="{EACBF8AD-872F-BD91-59E0-1AD0180124F9}"/>
                </a:ext>
              </a:extLst>
            </p:cNvPr>
            <p:cNvSpPr/>
            <p:nvPr/>
          </p:nvSpPr>
          <p:spPr>
            <a:xfrm rot="16200000">
              <a:off x="2523662" y="3041496"/>
              <a:ext cx="35883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5" name="直線コネクタ 1024">
              <a:extLst>
                <a:ext uri="{FF2B5EF4-FFF2-40B4-BE49-F238E27FC236}">
                  <a16:creationId xmlns:a16="http://schemas.microsoft.com/office/drawing/2014/main" id="{0AEB3DA1-DF4A-9A86-814E-14167941A96C}"/>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26" name="テキスト ボックス 1025">
              <a:extLst>
                <a:ext uri="{FF2B5EF4-FFF2-40B4-BE49-F238E27FC236}">
                  <a16:creationId xmlns:a16="http://schemas.microsoft.com/office/drawing/2014/main" id="{C63A4258-56C6-694D-6E39-BCB13A862A30}"/>
                </a:ext>
              </a:extLst>
            </p:cNvPr>
            <p:cNvSpPr txBox="1"/>
            <p:nvPr/>
          </p:nvSpPr>
          <p:spPr>
            <a:xfrm>
              <a:off x="2517706" y="274884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027" name="テキスト ボックス 1026">
              <a:extLst>
                <a:ext uri="{FF2B5EF4-FFF2-40B4-BE49-F238E27FC236}">
                  <a16:creationId xmlns:a16="http://schemas.microsoft.com/office/drawing/2014/main" id="{9D489461-4378-EAE0-FAF2-E105DF71D104}"/>
                </a:ext>
              </a:extLst>
            </p:cNvPr>
            <p:cNvSpPr txBox="1"/>
            <p:nvPr/>
          </p:nvSpPr>
          <p:spPr>
            <a:xfrm>
              <a:off x="2657606" y="279368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28" name="テキスト ボックス 1027">
              <a:extLst>
                <a:ext uri="{FF2B5EF4-FFF2-40B4-BE49-F238E27FC236}">
                  <a16:creationId xmlns:a16="http://schemas.microsoft.com/office/drawing/2014/main" id="{A8DEF245-9A8E-E8D0-4D79-6CF0D2E8833C}"/>
                </a:ext>
              </a:extLst>
            </p:cNvPr>
            <p:cNvSpPr txBox="1"/>
            <p:nvPr/>
          </p:nvSpPr>
          <p:spPr>
            <a:xfrm>
              <a:off x="2179732" y="2430968"/>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37</a:t>
              </a:r>
              <a:endParaRPr kumimoji="1" lang="ja-JP" altLang="en-US" sz="1600">
                <a:solidFill>
                  <a:schemeClr val="bg1"/>
                </a:solidFill>
                <a:latin typeface="DIN Alternate" panose="020B0500000000000000" pitchFamily="34" charset="0"/>
              </a:endParaRPr>
            </a:p>
          </p:txBody>
        </p:sp>
        <p:sp>
          <p:nvSpPr>
            <p:cNvPr id="1029" name="テキスト ボックス 1028">
              <a:extLst>
                <a:ext uri="{FF2B5EF4-FFF2-40B4-BE49-F238E27FC236}">
                  <a16:creationId xmlns:a16="http://schemas.microsoft.com/office/drawing/2014/main" id="{9E4F488D-C169-77B4-8DCE-C1824FAB7190}"/>
                </a:ext>
              </a:extLst>
            </p:cNvPr>
            <p:cNvSpPr txBox="1"/>
            <p:nvPr/>
          </p:nvSpPr>
          <p:spPr>
            <a:xfrm>
              <a:off x="2364389" y="2531601"/>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0" name="グループ化 1029">
            <a:extLst>
              <a:ext uri="{FF2B5EF4-FFF2-40B4-BE49-F238E27FC236}">
                <a16:creationId xmlns:a16="http://schemas.microsoft.com/office/drawing/2014/main" id="{4DF98274-89D6-B884-D55F-00F18E1F6543}"/>
              </a:ext>
            </a:extLst>
          </p:cNvPr>
          <p:cNvGrpSpPr/>
          <p:nvPr/>
        </p:nvGrpSpPr>
        <p:grpSpPr>
          <a:xfrm>
            <a:off x="2238346" y="5291301"/>
            <a:ext cx="767726" cy="920940"/>
            <a:chOff x="2151490" y="2413646"/>
            <a:chExt cx="767726" cy="920940"/>
          </a:xfrm>
        </p:grpSpPr>
        <p:sp>
          <p:nvSpPr>
            <p:cNvPr id="1031" name="正方形/長方形 1030">
              <a:extLst>
                <a:ext uri="{FF2B5EF4-FFF2-40B4-BE49-F238E27FC236}">
                  <a16:creationId xmlns:a16="http://schemas.microsoft.com/office/drawing/2014/main" id="{F0668EB9-BE40-85F7-C758-EF02C996071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正方形/長方形 1031">
              <a:extLst>
                <a:ext uri="{FF2B5EF4-FFF2-40B4-BE49-F238E27FC236}">
                  <a16:creationId xmlns:a16="http://schemas.microsoft.com/office/drawing/2014/main" id="{26D73D22-9E29-4311-3E72-7A4B18B121BB}"/>
                </a:ext>
              </a:extLst>
            </p:cNvPr>
            <p:cNvSpPr/>
            <p:nvPr/>
          </p:nvSpPr>
          <p:spPr>
            <a:xfrm rot="16200000">
              <a:off x="2550869" y="3068703"/>
              <a:ext cx="30442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3" name="直線コネクタ 1032">
              <a:extLst>
                <a:ext uri="{FF2B5EF4-FFF2-40B4-BE49-F238E27FC236}">
                  <a16:creationId xmlns:a16="http://schemas.microsoft.com/office/drawing/2014/main" id="{B4BA43EE-6184-C02F-6988-259825278186}"/>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34" name="テキスト ボックス 1033">
              <a:extLst>
                <a:ext uri="{FF2B5EF4-FFF2-40B4-BE49-F238E27FC236}">
                  <a16:creationId xmlns:a16="http://schemas.microsoft.com/office/drawing/2014/main" id="{A6D39B81-1FC6-3B5A-AE4B-EB19E5710D12}"/>
                </a:ext>
              </a:extLst>
            </p:cNvPr>
            <p:cNvSpPr txBox="1"/>
            <p:nvPr/>
          </p:nvSpPr>
          <p:spPr>
            <a:xfrm>
              <a:off x="2517706" y="279733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14</a:t>
              </a:r>
              <a:endParaRPr kumimoji="1" lang="ja-JP" altLang="en-US" sz="1050">
                <a:solidFill>
                  <a:schemeClr val="bg1">
                    <a:alpha val="50000"/>
                  </a:schemeClr>
                </a:solidFill>
                <a:latin typeface="DIN Alternate" panose="020B0500000000000000" pitchFamily="34" charset="0"/>
              </a:endParaRPr>
            </a:p>
          </p:txBody>
        </p:sp>
        <p:sp>
          <p:nvSpPr>
            <p:cNvPr id="1035" name="テキスト ボックス 1034">
              <a:extLst>
                <a:ext uri="{FF2B5EF4-FFF2-40B4-BE49-F238E27FC236}">
                  <a16:creationId xmlns:a16="http://schemas.microsoft.com/office/drawing/2014/main" id="{1B66E01A-4A4F-BFBB-808D-3BB0BAAD9F8C}"/>
                </a:ext>
              </a:extLst>
            </p:cNvPr>
            <p:cNvSpPr txBox="1"/>
            <p:nvPr/>
          </p:nvSpPr>
          <p:spPr>
            <a:xfrm>
              <a:off x="2657606" y="284218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36" name="テキスト ボックス 1035">
              <a:extLst>
                <a:ext uri="{FF2B5EF4-FFF2-40B4-BE49-F238E27FC236}">
                  <a16:creationId xmlns:a16="http://schemas.microsoft.com/office/drawing/2014/main" id="{9E0B6D1B-18CC-1427-71AA-773D8BEFEF38}"/>
                </a:ext>
              </a:extLst>
            </p:cNvPr>
            <p:cNvSpPr txBox="1"/>
            <p:nvPr/>
          </p:nvSpPr>
          <p:spPr>
            <a:xfrm>
              <a:off x="2182443" y="2413646"/>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31</a:t>
              </a:r>
              <a:endParaRPr kumimoji="1" lang="ja-JP" altLang="en-US" sz="1600">
                <a:solidFill>
                  <a:schemeClr val="bg1"/>
                </a:solidFill>
                <a:latin typeface="DIN Alternate" panose="020B0500000000000000" pitchFamily="34" charset="0"/>
              </a:endParaRPr>
            </a:p>
          </p:txBody>
        </p:sp>
        <p:sp>
          <p:nvSpPr>
            <p:cNvPr id="1037" name="テキスト ボックス 1036">
              <a:extLst>
                <a:ext uri="{FF2B5EF4-FFF2-40B4-BE49-F238E27FC236}">
                  <a16:creationId xmlns:a16="http://schemas.microsoft.com/office/drawing/2014/main" id="{5F6B802C-7F9D-B918-09CA-6673DDC75397}"/>
                </a:ext>
              </a:extLst>
            </p:cNvPr>
            <p:cNvSpPr txBox="1"/>
            <p:nvPr/>
          </p:nvSpPr>
          <p:spPr>
            <a:xfrm>
              <a:off x="2361708"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8" name="グループ化 1037">
            <a:extLst>
              <a:ext uri="{FF2B5EF4-FFF2-40B4-BE49-F238E27FC236}">
                <a16:creationId xmlns:a16="http://schemas.microsoft.com/office/drawing/2014/main" id="{303A7852-4B19-51A6-387A-D9B1BF74CC2E}"/>
              </a:ext>
            </a:extLst>
          </p:cNvPr>
          <p:cNvGrpSpPr/>
          <p:nvPr/>
        </p:nvGrpSpPr>
        <p:grpSpPr>
          <a:xfrm>
            <a:off x="4854812" y="2507861"/>
            <a:ext cx="767726" cy="911869"/>
            <a:chOff x="2151490" y="2419807"/>
            <a:chExt cx="767726" cy="911869"/>
          </a:xfrm>
        </p:grpSpPr>
        <p:sp>
          <p:nvSpPr>
            <p:cNvPr id="1040" name="正方形/長方形 1039">
              <a:extLst>
                <a:ext uri="{FF2B5EF4-FFF2-40B4-BE49-F238E27FC236}">
                  <a16:creationId xmlns:a16="http://schemas.microsoft.com/office/drawing/2014/main" id="{51B1E051-FE01-CE7A-DE9A-207B93CF88A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正方形/長方形 1043">
              <a:extLst>
                <a:ext uri="{FF2B5EF4-FFF2-40B4-BE49-F238E27FC236}">
                  <a16:creationId xmlns:a16="http://schemas.microsoft.com/office/drawing/2014/main" id="{1492812D-902C-1A21-F688-2812AF3F26BD}"/>
                </a:ext>
              </a:extLst>
            </p:cNvPr>
            <p:cNvSpPr/>
            <p:nvPr/>
          </p:nvSpPr>
          <p:spPr>
            <a:xfrm rot="16200000">
              <a:off x="2614711" y="3132545"/>
              <a:ext cx="176736"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5" name="直線コネクタ 1044">
              <a:extLst>
                <a:ext uri="{FF2B5EF4-FFF2-40B4-BE49-F238E27FC236}">
                  <a16:creationId xmlns:a16="http://schemas.microsoft.com/office/drawing/2014/main" id="{E8FE50B7-8E5A-4866-2CA9-BFC30FBC97CA}"/>
                </a:ext>
              </a:extLst>
            </p:cNvPr>
            <p:cNvCxnSpPr>
              <a:cxnSpLocks/>
            </p:cNvCxnSpPr>
            <p:nvPr/>
          </p:nvCxnSpPr>
          <p:spPr>
            <a:xfrm>
              <a:off x="2151490" y="333092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46" name="テキスト ボックス 1045">
              <a:extLst>
                <a:ext uri="{FF2B5EF4-FFF2-40B4-BE49-F238E27FC236}">
                  <a16:creationId xmlns:a16="http://schemas.microsoft.com/office/drawing/2014/main" id="{42230CC7-2CFA-C9F2-0AC5-8790CA7DEC8F}"/>
                </a:ext>
              </a:extLst>
            </p:cNvPr>
            <p:cNvSpPr txBox="1"/>
            <p:nvPr/>
          </p:nvSpPr>
          <p:spPr>
            <a:xfrm>
              <a:off x="2567947" y="2919148"/>
              <a:ext cx="24878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8</a:t>
              </a:r>
              <a:endParaRPr kumimoji="1" lang="ja-JP" altLang="en-US" sz="1050">
                <a:solidFill>
                  <a:schemeClr val="bg1">
                    <a:alpha val="50000"/>
                  </a:schemeClr>
                </a:solidFill>
                <a:latin typeface="DIN Alternate" panose="020B0500000000000000" pitchFamily="34" charset="0"/>
              </a:endParaRPr>
            </a:p>
          </p:txBody>
        </p:sp>
        <p:sp>
          <p:nvSpPr>
            <p:cNvPr id="1047" name="テキスト ボックス 1046">
              <a:extLst>
                <a:ext uri="{FF2B5EF4-FFF2-40B4-BE49-F238E27FC236}">
                  <a16:creationId xmlns:a16="http://schemas.microsoft.com/office/drawing/2014/main" id="{834A11A1-6453-C985-20B3-CF26DE25A986}"/>
                </a:ext>
              </a:extLst>
            </p:cNvPr>
            <p:cNvSpPr txBox="1"/>
            <p:nvPr/>
          </p:nvSpPr>
          <p:spPr>
            <a:xfrm>
              <a:off x="2657606" y="2963995"/>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48" name="テキスト ボックス 1047">
              <a:extLst>
                <a:ext uri="{FF2B5EF4-FFF2-40B4-BE49-F238E27FC236}">
                  <a16:creationId xmlns:a16="http://schemas.microsoft.com/office/drawing/2014/main" id="{28CF6F9F-2F8B-542E-3F8E-17A77C7ECCB9}"/>
                </a:ext>
              </a:extLst>
            </p:cNvPr>
            <p:cNvSpPr txBox="1"/>
            <p:nvPr/>
          </p:nvSpPr>
          <p:spPr>
            <a:xfrm>
              <a:off x="2164564" y="2419807"/>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32</a:t>
              </a:r>
              <a:endParaRPr kumimoji="1" lang="ja-JP" altLang="en-US" sz="1600">
                <a:solidFill>
                  <a:schemeClr val="bg1"/>
                </a:solidFill>
                <a:latin typeface="DIN Alternate" panose="020B0500000000000000" pitchFamily="34" charset="0"/>
              </a:endParaRPr>
            </a:p>
          </p:txBody>
        </p:sp>
        <p:sp>
          <p:nvSpPr>
            <p:cNvPr id="1049" name="テキスト ボックス 1048">
              <a:extLst>
                <a:ext uri="{FF2B5EF4-FFF2-40B4-BE49-F238E27FC236}">
                  <a16:creationId xmlns:a16="http://schemas.microsoft.com/office/drawing/2014/main" id="{91C5ECA1-1991-390D-68A9-E90A16989E33}"/>
                </a:ext>
              </a:extLst>
            </p:cNvPr>
            <p:cNvSpPr txBox="1"/>
            <p:nvPr/>
          </p:nvSpPr>
          <p:spPr>
            <a:xfrm>
              <a:off x="2364389"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0" name="グループ化 1049">
            <a:extLst>
              <a:ext uri="{FF2B5EF4-FFF2-40B4-BE49-F238E27FC236}">
                <a16:creationId xmlns:a16="http://schemas.microsoft.com/office/drawing/2014/main" id="{5DA894A8-0122-6E87-B430-15F11F25C31F}"/>
              </a:ext>
            </a:extLst>
          </p:cNvPr>
          <p:cNvGrpSpPr/>
          <p:nvPr/>
        </p:nvGrpSpPr>
        <p:grpSpPr>
          <a:xfrm>
            <a:off x="4850721" y="3876892"/>
            <a:ext cx="767726" cy="910094"/>
            <a:chOff x="2151490" y="2424492"/>
            <a:chExt cx="767726" cy="910094"/>
          </a:xfrm>
        </p:grpSpPr>
        <p:sp>
          <p:nvSpPr>
            <p:cNvPr id="1051" name="正方形/長方形 1050">
              <a:extLst>
                <a:ext uri="{FF2B5EF4-FFF2-40B4-BE49-F238E27FC236}">
                  <a16:creationId xmlns:a16="http://schemas.microsoft.com/office/drawing/2014/main" id="{ED717A19-4A4E-DF58-D070-AC56ECCB656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正方形/長方形 1051">
              <a:extLst>
                <a:ext uri="{FF2B5EF4-FFF2-40B4-BE49-F238E27FC236}">
                  <a16:creationId xmlns:a16="http://schemas.microsoft.com/office/drawing/2014/main" id="{F62C27A9-2900-C0F1-E28E-8E9934B4B579}"/>
                </a:ext>
              </a:extLst>
            </p:cNvPr>
            <p:cNvSpPr/>
            <p:nvPr/>
          </p:nvSpPr>
          <p:spPr>
            <a:xfrm rot="16200000">
              <a:off x="2576120" y="3093954"/>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3" name="直線コネクタ 1052">
              <a:extLst>
                <a:ext uri="{FF2B5EF4-FFF2-40B4-BE49-F238E27FC236}">
                  <a16:creationId xmlns:a16="http://schemas.microsoft.com/office/drawing/2014/main" id="{8EE4BC2D-770D-74AE-ECCC-9AB83099CFF3}"/>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54" name="テキスト ボックス 1053">
              <a:extLst>
                <a:ext uri="{FF2B5EF4-FFF2-40B4-BE49-F238E27FC236}">
                  <a16:creationId xmlns:a16="http://schemas.microsoft.com/office/drawing/2014/main" id="{C39E5204-965C-85F3-16D8-71FE65E5415A}"/>
                </a:ext>
              </a:extLst>
            </p:cNvPr>
            <p:cNvSpPr txBox="1"/>
            <p:nvPr/>
          </p:nvSpPr>
          <p:spPr>
            <a:xfrm>
              <a:off x="2517706" y="284582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10</a:t>
              </a:r>
              <a:endParaRPr kumimoji="1" lang="ja-JP" altLang="en-US" sz="1050">
                <a:solidFill>
                  <a:schemeClr val="bg1">
                    <a:alpha val="50000"/>
                  </a:schemeClr>
                </a:solidFill>
                <a:latin typeface="DIN Alternate" panose="020B0500000000000000" pitchFamily="34" charset="0"/>
              </a:endParaRPr>
            </a:p>
          </p:txBody>
        </p:sp>
        <p:sp>
          <p:nvSpPr>
            <p:cNvPr id="1055" name="テキスト ボックス 1054">
              <a:extLst>
                <a:ext uri="{FF2B5EF4-FFF2-40B4-BE49-F238E27FC236}">
                  <a16:creationId xmlns:a16="http://schemas.microsoft.com/office/drawing/2014/main" id="{7B22EDF8-9C05-C695-8BA4-56D66C81CE8E}"/>
                </a:ext>
              </a:extLst>
            </p:cNvPr>
            <p:cNvSpPr txBox="1"/>
            <p:nvPr/>
          </p:nvSpPr>
          <p:spPr>
            <a:xfrm>
              <a:off x="2657606" y="289067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56" name="テキスト ボックス 1055">
              <a:extLst>
                <a:ext uri="{FF2B5EF4-FFF2-40B4-BE49-F238E27FC236}">
                  <a16:creationId xmlns:a16="http://schemas.microsoft.com/office/drawing/2014/main" id="{11F23839-E2DB-B6F8-6169-A3A7CE56BD8C}"/>
                </a:ext>
              </a:extLst>
            </p:cNvPr>
            <p:cNvSpPr txBox="1"/>
            <p:nvPr/>
          </p:nvSpPr>
          <p:spPr>
            <a:xfrm>
              <a:off x="2175316" y="24244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57" name="テキスト ボックス 1056">
              <a:extLst>
                <a:ext uri="{FF2B5EF4-FFF2-40B4-BE49-F238E27FC236}">
                  <a16:creationId xmlns:a16="http://schemas.microsoft.com/office/drawing/2014/main" id="{E73730BF-8F74-9FBD-10E6-317B439F86E7}"/>
                </a:ext>
              </a:extLst>
            </p:cNvPr>
            <p:cNvSpPr txBox="1"/>
            <p:nvPr/>
          </p:nvSpPr>
          <p:spPr>
            <a:xfrm>
              <a:off x="2368106" y="253531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8" name="グループ化 1057">
            <a:extLst>
              <a:ext uri="{FF2B5EF4-FFF2-40B4-BE49-F238E27FC236}">
                <a16:creationId xmlns:a16="http://schemas.microsoft.com/office/drawing/2014/main" id="{B9ADD7D7-9C2D-BB3A-2FE6-D5FBF4F5F090}"/>
              </a:ext>
            </a:extLst>
          </p:cNvPr>
          <p:cNvGrpSpPr/>
          <p:nvPr/>
        </p:nvGrpSpPr>
        <p:grpSpPr>
          <a:xfrm>
            <a:off x="4850227" y="5300257"/>
            <a:ext cx="767726" cy="911984"/>
            <a:chOff x="2151490" y="2422602"/>
            <a:chExt cx="767726" cy="911984"/>
          </a:xfrm>
        </p:grpSpPr>
        <p:sp>
          <p:nvSpPr>
            <p:cNvPr id="1059" name="正方形/長方形 1058">
              <a:extLst>
                <a:ext uri="{FF2B5EF4-FFF2-40B4-BE49-F238E27FC236}">
                  <a16:creationId xmlns:a16="http://schemas.microsoft.com/office/drawing/2014/main" id="{E27F773B-7179-C721-1D1D-64F50D02749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正方形/長方形 1059">
              <a:extLst>
                <a:ext uri="{FF2B5EF4-FFF2-40B4-BE49-F238E27FC236}">
                  <a16:creationId xmlns:a16="http://schemas.microsoft.com/office/drawing/2014/main" id="{4043165E-2D1C-C481-65C9-5F7B1EBB5974}"/>
                </a:ext>
              </a:extLst>
            </p:cNvPr>
            <p:cNvSpPr/>
            <p:nvPr/>
          </p:nvSpPr>
          <p:spPr>
            <a:xfrm rot="16200000">
              <a:off x="2566349" y="3084183"/>
              <a:ext cx="27346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1" name="直線コネクタ 1060">
              <a:extLst>
                <a:ext uri="{FF2B5EF4-FFF2-40B4-BE49-F238E27FC236}">
                  <a16:creationId xmlns:a16="http://schemas.microsoft.com/office/drawing/2014/main" id="{823868AE-0928-9938-CE40-AD5BE4F66E9F}"/>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65" name="テキスト ボックス 1064">
              <a:extLst>
                <a:ext uri="{FF2B5EF4-FFF2-40B4-BE49-F238E27FC236}">
                  <a16:creationId xmlns:a16="http://schemas.microsoft.com/office/drawing/2014/main" id="{4E490A9E-B86C-4C1E-903A-37BF0EB7806C}"/>
                </a:ext>
              </a:extLst>
            </p:cNvPr>
            <p:cNvSpPr txBox="1"/>
            <p:nvPr/>
          </p:nvSpPr>
          <p:spPr>
            <a:xfrm>
              <a:off x="2517706" y="2825045"/>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11</a:t>
              </a:r>
              <a:endParaRPr kumimoji="1" lang="ja-JP" altLang="en-US" sz="1050">
                <a:solidFill>
                  <a:schemeClr val="bg1">
                    <a:alpha val="50000"/>
                  </a:schemeClr>
                </a:solidFill>
                <a:latin typeface="DIN Alternate" panose="020B0500000000000000" pitchFamily="34" charset="0"/>
              </a:endParaRPr>
            </a:p>
          </p:txBody>
        </p:sp>
        <p:sp>
          <p:nvSpPr>
            <p:cNvPr id="1068" name="テキスト ボックス 1067">
              <a:extLst>
                <a:ext uri="{FF2B5EF4-FFF2-40B4-BE49-F238E27FC236}">
                  <a16:creationId xmlns:a16="http://schemas.microsoft.com/office/drawing/2014/main" id="{D0E16517-714B-B02F-1A60-8C5F5CF76C02}"/>
                </a:ext>
              </a:extLst>
            </p:cNvPr>
            <p:cNvSpPr txBox="1"/>
            <p:nvPr/>
          </p:nvSpPr>
          <p:spPr>
            <a:xfrm>
              <a:off x="2657606" y="2869892"/>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70" name="テキスト ボックス 1069">
              <a:extLst>
                <a:ext uri="{FF2B5EF4-FFF2-40B4-BE49-F238E27FC236}">
                  <a16:creationId xmlns:a16="http://schemas.microsoft.com/office/drawing/2014/main" id="{82508412-98BF-3DDD-EAF6-443895FD6522}"/>
                </a:ext>
              </a:extLst>
            </p:cNvPr>
            <p:cNvSpPr txBox="1"/>
            <p:nvPr/>
          </p:nvSpPr>
          <p:spPr>
            <a:xfrm>
              <a:off x="2186244" y="242260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71" name="テキスト ボックス 1070">
              <a:extLst>
                <a:ext uri="{FF2B5EF4-FFF2-40B4-BE49-F238E27FC236}">
                  <a16:creationId xmlns:a16="http://schemas.microsoft.com/office/drawing/2014/main" id="{F06AF4C7-2660-09BE-6B62-422B587E81CF}"/>
                </a:ext>
              </a:extLst>
            </p:cNvPr>
            <p:cNvSpPr txBox="1"/>
            <p:nvPr/>
          </p:nvSpPr>
          <p:spPr>
            <a:xfrm>
              <a:off x="2366104"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16" name="グループ化 1215">
            <a:extLst>
              <a:ext uri="{FF2B5EF4-FFF2-40B4-BE49-F238E27FC236}">
                <a16:creationId xmlns:a16="http://schemas.microsoft.com/office/drawing/2014/main" id="{6ADDEA4F-884E-C2E1-3BF7-2DCCEA8F866A}"/>
              </a:ext>
            </a:extLst>
          </p:cNvPr>
          <p:cNvGrpSpPr/>
          <p:nvPr/>
        </p:nvGrpSpPr>
        <p:grpSpPr>
          <a:xfrm>
            <a:off x="7795108" y="3871977"/>
            <a:ext cx="767726" cy="915009"/>
            <a:chOff x="2151490" y="2419577"/>
            <a:chExt cx="767726" cy="915009"/>
          </a:xfrm>
        </p:grpSpPr>
        <p:sp>
          <p:nvSpPr>
            <p:cNvPr id="1217" name="正方形/長方形 1216">
              <a:extLst>
                <a:ext uri="{FF2B5EF4-FFF2-40B4-BE49-F238E27FC236}">
                  <a16:creationId xmlns:a16="http://schemas.microsoft.com/office/drawing/2014/main" id="{5BEB9A69-24D9-869F-7952-442093DA21E0}"/>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 name="正方形/長方形 1217">
              <a:extLst>
                <a:ext uri="{FF2B5EF4-FFF2-40B4-BE49-F238E27FC236}">
                  <a16:creationId xmlns:a16="http://schemas.microsoft.com/office/drawing/2014/main" id="{76AAE1D6-50FD-888B-D841-CFACA7DE0A30}"/>
                </a:ext>
              </a:extLst>
            </p:cNvPr>
            <p:cNvSpPr/>
            <p:nvPr/>
          </p:nvSpPr>
          <p:spPr>
            <a:xfrm rot="16200000">
              <a:off x="2558660" y="3076494"/>
              <a:ext cx="28883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A24AC0B2-1906-681D-E6C7-2C890D119D4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0" name="テキスト ボックス 1219">
              <a:extLst>
                <a:ext uri="{FF2B5EF4-FFF2-40B4-BE49-F238E27FC236}">
                  <a16:creationId xmlns:a16="http://schemas.microsoft.com/office/drawing/2014/main" id="{CF2191F1-A736-42D7-AB90-E7D927B9918D}"/>
                </a:ext>
              </a:extLst>
            </p:cNvPr>
            <p:cNvSpPr txBox="1"/>
            <p:nvPr/>
          </p:nvSpPr>
          <p:spPr>
            <a:xfrm>
              <a:off x="2517706" y="2804263"/>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221" name="テキスト ボックス 1220">
              <a:extLst>
                <a:ext uri="{FF2B5EF4-FFF2-40B4-BE49-F238E27FC236}">
                  <a16:creationId xmlns:a16="http://schemas.microsoft.com/office/drawing/2014/main" id="{158126B6-6B49-7865-AB62-37CA33EF2227}"/>
                </a:ext>
              </a:extLst>
            </p:cNvPr>
            <p:cNvSpPr txBox="1"/>
            <p:nvPr/>
          </p:nvSpPr>
          <p:spPr>
            <a:xfrm>
              <a:off x="2657606" y="2849110"/>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22" name="テキスト ボックス 1221">
              <a:extLst>
                <a:ext uri="{FF2B5EF4-FFF2-40B4-BE49-F238E27FC236}">
                  <a16:creationId xmlns:a16="http://schemas.microsoft.com/office/drawing/2014/main" id="{4B4F5141-7760-3CCF-9003-3924381C6B09}"/>
                </a:ext>
              </a:extLst>
            </p:cNvPr>
            <p:cNvSpPr txBox="1"/>
            <p:nvPr/>
          </p:nvSpPr>
          <p:spPr>
            <a:xfrm>
              <a:off x="2171996" y="2419577"/>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41</a:t>
              </a:r>
              <a:endParaRPr kumimoji="1" lang="ja-JP" altLang="en-US" sz="1600">
                <a:solidFill>
                  <a:schemeClr val="bg1"/>
                </a:solidFill>
                <a:latin typeface="DIN Alternate" panose="020B0500000000000000" pitchFamily="34" charset="0"/>
              </a:endParaRPr>
            </a:p>
          </p:txBody>
        </p:sp>
        <p:sp>
          <p:nvSpPr>
            <p:cNvPr id="1223" name="テキスト ボックス 1222">
              <a:extLst>
                <a:ext uri="{FF2B5EF4-FFF2-40B4-BE49-F238E27FC236}">
                  <a16:creationId xmlns:a16="http://schemas.microsoft.com/office/drawing/2014/main" id="{2ED05D11-425B-544E-EAC6-5EB342A505A3}"/>
                </a:ext>
              </a:extLst>
            </p:cNvPr>
            <p:cNvSpPr txBox="1"/>
            <p:nvPr/>
          </p:nvSpPr>
          <p:spPr>
            <a:xfrm>
              <a:off x="2355406" y="2528400"/>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24" name="グループ化 1223">
            <a:extLst>
              <a:ext uri="{FF2B5EF4-FFF2-40B4-BE49-F238E27FC236}">
                <a16:creationId xmlns:a16="http://schemas.microsoft.com/office/drawing/2014/main" id="{B8DAFD0A-764E-0C15-E79E-D21CEFABD6D5}"/>
              </a:ext>
            </a:extLst>
          </p:cNvPr>
          <p:cNvGrpSpPr/>
          <p:nvPr/>
        </p:nvGrpSpPr>
        <p:grpSpPr>
          <a:xfrm>
            <a:off x="7794614" y="5308390"/>
            <a:ext cx="767726" cy="903851"/>
            <a:chOff x="2151490" y="2430735"/>
            <a:chExt cx="767726" cy="903851"/>
          </a:xfrm>
        </p:grpSpPr>
        <p:sp>
          <p:nvSpPr>
            <p:cNvPr id="1225" name="正方形/長方形 1224">
              <a:extLst>
                <a:ext uri="{FF2B5EF4-FFF2-40B4-BE49-F238E27FC236}">
                  <a16:creationId xmlns:a16="http://schemas.microsoft.com/office/drawing/2014/main" id="{59B732E7-6BDA-907A-7BEC-E5A01033A28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6" name="正方形/長方形 1225">
              <a:extLst>
                <a:ext uri="{FF2B5EF4-FFF2-40B4-BE49-F238E27FC236}">
                  <a16:creationId xmlns:a16="http://schemas.microsoft.com/office/drawing/2014/main" id="{A9BEE03F-7FAC-1D76-C456-17CF7494CC0C}"/>
                </a:ext>
              </a:extLst>
            </p:cNvPr>
            <p:cNvSpPr/>
            <p:nvPr/>
          </p:nvSpPr>
          <p:spPr>
            <a:xfrm rot="16200000">
              <a:off x="2516709" y="3034543"/>
              <a:ext cx="37274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7" name="直線コネクタ 1226">
              <a:extLst>
                <a:ext uri="{FF2B5EF4-FFF2-40B4-BE49-F238E27FC236}">
                  <a16:creationId xmlns:a16="http://schemas.microsoft.com/office/drawing/2014/main" id="{B81B9EE0-424B-E450-895F-35EB3EC239C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8" name="テキスト ボックス 1227">
              <a:extLst>
                <a:ext uri="{FF2B5EF4-FFF2-40B4-BE49-F238E27FC236}">
                  <a16:creationId xmlns:a16="http://schemas.microsoft.com/office/drawing/2014/main" id="{3D4A1276-512F-1AAF-53B2-B1106F979B5D}"/>
                </a:ext>
              </a:extLst>
            </p:cNvPr>
            <p:cNvSpPr txBox="1"/>
            <p:nvPr/>
          </p:nvSpPr>
          <p:spPr>
            <a:xfrm>
              <a:off x="2517706" y="271022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28</a:t>
              </a:r>
              <a:endParaRPr kumimoji="1" lang="ja-JP" altLang="en-US" sz="1050">
                <a:solidFill>
                  <a:schemeClr val="bg1">
                    <a:alpha val="50000"/>
                  </a:schemeClr>
                </a:solidFill>
                <a:latin typeface="DIN Alternate" panose="020B0500000000000000" pitchFamily="34" charset="0"/>
              </a:endParaRPr>
            </a:p>
          </p:txBody>
        </p:sp>
        <p:sp>
          <p:nvSpPr>
            <p:cNvPr id="1229" name="テキスト ボックス 1228">
              <a:extLst>
                <a:ext uri="{FF2B5EF4-FFF2-40B4-BE49-F238E27FC236}">
                  <a16:creationId xmlns:a16="http://schemas.microsoft.com/office/drawing/2014/main" id="{12F7E07A-ECC3-2BE7-C39E-42DB48A89E9B}"/>
                </a:ext>
              </a:extLst>
            </p:cNvPr>
            <p:cNvSpPr txBox="1"/>
            <p:nvPr/>
          </p:nvSpPr>
          <p:spPr>
            <a:xfrm>
              <a:off x="2657606" y="275507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38" name="テキスト ボックス 1237">
              <a:extLst>
                <a:ext uri="{FF2B5EF4-FFF2-40B4-BE49-F238E27FC236}">
                  <a16:creationId xmlns:a16="http://schemas.microsoft.com/office/drawing/2014/main" id="{ACE3BFCA-27B9-9B2C-3431-0EDAB0B1BE72}"/>
                </a:ext>
              </a:extLst>
            </p:cNvPr>
            <p:cNvSpPr txBox="1"/>
            <p:nvPr/>
          </p:nvSpPr>
          <p:spPr>
            <a:xfrm>
              <a:off x="2175211" y="2430735"/>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48</a:t>
              </a:r>
              <a:endParaRPr kumimoji="1" lang="ja-JP" altLang="en-US" sz="1600">
                <a:solidFill>
                  <a:schemeClr val="bg1"/>
                </a:solidFill>
                <a:latin typeface="DIN Alternate" panose="020B0500000000000000" pitchFamily="34" charset="0"/>
              </a:endParaRPr>
            </a:p>
          </p:txBody>
        </p:sp>
        <p:sp>
          <p:nvSpPr>
            <p:cNvPr id="1239" name="テキスト ボックス 1238">
              <a:extLst>
                <a:ext uri="{FF2B5EF4-FFF2-40B4-BE49-F238E27FC236}">
                  <a16:creationId xmlns:a16="http://schemas.microsoft.com/office/drawing/2014/main" id="{AB4D5B86-AF49-A403-F39F-4960D29F30F8}"/>
                </a:ext>
              </a:extLst>
            </p:cNvPr>
            <p:cNvSpPr txBox="1"/>
            <p:nvPr/>
          </p:nvSpPr>
          <p:spPr>
            <a:xfrm>
              <a:off x="2375098" y="252435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40" name="グループ化 1239">
            <a:extLst>
              <a:ext uri="{FF2B5EF4-FFF2-40B4-BE49-F238E27FC236}">
                <a16:creationId xmlns:a16="http://schemas.microsoft.com/office/drawing/2014/main" id="{3185E581-9DBC-5AD6-FF71-D83EAB336978}"/>
              </a:ext>
            </a:extLst>
          </p:cNvPr>
          <p:cNvGrpSpPr/>
          <p:nvPr/>
        </p:nvGrpSpPr>
        <p:grpSpPr>
          <a:xfrm>
            <a:off x="10430289" y="2506821"/>
            <a:ext cx="767726" cy="909553"/>
            <a:chOff x="2151490" y="2425033"/>
            <a:chExt cx="767726" cy="909553"/>
          </a:xfrm>
        </p:grpSpPr>
        <p:sp>
          <p:nvSpPr>
            <p:cNvPr id="1241" name="正方形/長方形 1240">
              <a:extLst>
                <a:ext uri="{FF2B5EF4-FFF2-40B4-BE49-F238E27FC236}">
                  <a16:creationId xmlns:a16="http://schemas.microsoft.com/office/drawing/2014/main" id="{F0506958-BFCC-E86D-DAEF-2C5CC43756B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2" name="正方形/長方形 1241">
              <a:extLst>
                <a:ext uri="{FF2B5EF4-FFF2-40B4-BE49-F238E27FC236}">
                  <a16:creationId xmlns:a16="http://schemas.microsoft.com/office/drawing/2014/main" id="{B3EA096D-B1DA-8F32-D2C1-CC2766FC348A}"/>
                </a:ext>
              </a:extLst>
            </p:cNvPr>
            <p:cNvSpPr/>
            <p:nvPr/>
          </p:nvSpPr>
          <p:spPr>
            <a:xfrm rot="16200000">
              <a:off x="2554317" y="3072151"/>
              <a:ext cx="29752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66B7F2F6-D6D6-0879-DA03-3FA84F458E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44" name="テキスト ボックス 1243">
              <a:extLst>
                <a:ext uri="{FF2B5EF4-FFF2-40B4-BE49-F238E27FC236}">
                  <a16:creationId xmlns:a16="http://schemas.microsoft.com/office/drawing/2014/main" id="{C230B2BA-9B45-0417-D479-653A7ED82910}"/>
                </a:ext>
              </a:extLst>
            </p:cNvPr>
            <p:cNvSpPr txBox="1"/>
            <p:nvPr/>
          </p:nvSpPr>
          <p:spPr>
            <a:xfrm>
              <a:off x="2517706" y="280000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15</a:t>
              </a:r>
              <a:endParaRPr kumimoji="1" lang="ja-JP" altLang="en-US" sz="1050">
                <a:solidFill>
                  <a:schemeClr val="bg1">
                    <a:alpha val="50000"/>
                  </a:schemeClr>
                </a:solidFill>
                <a:latin typeface="DIN Alternate" panose="020B0500000000000000" pitchFamily="34" charset="0"/>
              </a:endParaRPr>
            </a:p>
          </p:txBody>
        </p:sp>
        <p:sp>
          <p:nvSpPr>
            <p:cNvPr id="1247" name="テキスト ボックス 1246">
              <a:extLst>
                <a:ext uri="{FF2B5EF4-FFF2-40B4-BE49-F238E27FC236}">
                  <a16:creationId xmlns:a16="http://schemas.microsoft.com/office/drawing/2014/main" id="{340A7AA5-E7C9-A56B-D9D2-E4416707E9D1}"/>
                </a:ext>
              </a:extLst>
            </p:cNvPr>
            <p:cNvSpPr txBox="1"/>
            <p:nvPr/>
          </p:nvSpPr>
          <p:spPr>
            <a:xfrm>
              <a:off x="2657606" y="284484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58" name="テキスト ボックス 1257">
              <a:extLst>
                <a:ext uri="{FF2B5EF4-FFF2-40B4-BE49-F238E27FC236}">
                  <a16:creationId xmlns:a16="http://schemas.microsoft.com/office/drawing/2014/main" id="{0B8074AE-6011-399E-BAA0-09BEEF8D12AC}"/>
                </a:ext>
              </a:extLst>
            </p:cNvPr>
            <p:cNvSpPr txBox="1"/>
            <p:nvPr/>
          </p:nvSpPr>
          <p:spPr>
            <a:xfrm>
              <a:off x="2180525" y="242503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33</a:t>
              </a:r>
              <a:endParaRPr kumimoji="1" lang="ja-JP" altLang="en-US" sz="1600">
                <a:solidFill>
                  <a:schemeClr val="bg1"/>
                </a:solidFill>
                <a:latin typeface="DIN Alternate" panose="020B0500000000000000" pitchFamily="34" charset="0"/>
              </a:endParaRPr>
            </a:p>
          </p:txBody>
        </p:sp>
        <p:sp>
          <p:nvSpPr>
            <p:cNvPr id="1259" name="テキスト ボックス 1258">
              <a:extLst>
                <a:ext uri="{FF2B5EF4-FFF2-40B4-BE49-F238E27FC236}">
                  <a16:creationId xmlns:a16="http://schemas.microsoft.com/office/drawing/2014/main" id="{E0982CB4-99D7-C52F-E13B-7FB15560E47C}"/>
                </a:ext>
              </a:extLst>
            </p:cNvPr>
            <p:cNvSpPr txBox="1"/>
            <p:nvPr/>
          </p:nvSpPr>
          <p:spPr>
            <a:xfrm>
              <a:off x="2371823"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60" name="グループ化 1259">
            <a:extLst>
              <a:ext uri="{FF2B5EF4-FFF2-40B4-BE49-F238E27FC236}">
                <a16:creationId xmlns:a16="http://schemas.microsoft.com/office/drawing/2014/main" id="{CDC89F0D-12DE-D0A5-6BA4-4575CFFE1831}"/>
              </a:ext>
            </a:extLst>
          </p:cNvPr>
          <p:cNvGrpSpPr/>
          <p:nvPr/>
        </p:nvGrpSpPr>
        <p:grpSpPr>
          <a:xfrm>
            <a:off x="10426198" y="3869257"/>
            <a:ext cx="767726" cy="901589"/>
            <a:chOff x="2151490" y="2423123"/>
            <a:chExt cx="767726" cy="901589"/>
          </a:xfrm>
        </p:grpSpPr>
        <p:sp>
          <p:nvSpPr>
            <p:cNvPr id="1261" name="正方形/長方形 1260">
              <a:extLst>
                <a:ext uri="{FF2B5EF4-FFF2-40B4-BE49-F238E27FC236}">
                  <a16:creationId xmlns:a16="http://schemas.microsoft.com/office/drawing/2014/main" id="{3CB9D989-1E78-0BF0-59A4-3C8AEE41AE8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2" name="正方形/長方形 1261">
              <a:extLst>
                <a:ext uri="{FF2B5EF4-FFF2-40B4-BE49-F238E27FC236}">
                  <a16:creationId xmlns:a16="http://schemas.microsoft.com/office/drawing/2014/main" id="{AC0BF062-78DE-5D7F-066D-5AF80338F778}"/>
                </a:ext>
              </a:extLst>
            </p:cNvPr>
            <p:cNvSpPr/>
            <p:nvPr/>
          </p:nvSpPr>
          <p:spPr>
            <a:xfrm rot="16200000">
              <a:off x="2545235" y="3063069"/>
              <a:ext cx="31568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3" name="直線コネクタ 1262">
              <a:extLst>
                <a:ext uri="{FF2B5EF4-FFF2-40B4-BE49-F238E27FC236}">
                  <a16:creationId xmlns:a16="http://schemas.microsoft.com/office/drawing/2014/main" id="{EB251129-2B3E-8026-A353-D211A060D4E7}"/>
                </a:ext>
              </a:extLst>
            </p:cNvPr>
            <p:cNvCxnSpPr>
              <a:cxnSpLocks/>
            </p:cNvCxnSpPr>
            <p:nvPr/>
          </p:nvCxnSpPr>
          <p:spPr>
            <a:xfrm>
              <a:off x="2151490" y="3321959"/>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64" name="テキスト ボックス 1263">
              <a:extLst>
                <a:ext uri="{FF2B5EF4-FFF2-40B4-BE49-F238E27FC236}">
                  <a16:creationId xmlns:a16="http://schemas.microsoft.com/office/drawing/2014/main" id="{98B47F85-EEFB-3C8D-1688-E9F91DF02EC5}"/>
                </a:ext>
              </a:extLst>
            </p:cNvPr>
            <p:cNvSpPr txBox="1"/>
            <p:nvPr/>
          </p:nvSpPr>
          <p:spPr>
            <a:xfrm>
              <a:off x="2517706" y="277957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16</a:t>
              </a:r>
              <a:endParaRPr kumimoji="1" lang="ja-JP" altLang="en-US" sz="1050">
                <a:solidFill>
                  <a:schemeClr val="bg1">
                    <a:alpha val="50000"/>
                  </a:schemeClr>
                </a:solidFill>
                <a:latin typeface="DIN Alternate" panose="020B0500000000000000" pitchFamily="34" charset="0"/>
              </a:endParaRPr>
            </a:p>
          </p:txBody>
        </p:sp>
        <p:sp>
          <p:nvSpPr>
            <p:cNvPr id="1265" name="テキスト ボックス 1264">
              <a:extLst>
                <a:ext uri="{FF2B5EF4-FFF2-40B4-BE49-F238E27FC236}">
                  <a16:creationId xmlns:a16="http://schemas.microsoft.com/office/drawing/2014/main" id="{9C2221CA-C938-A3D3-ECAD-8FF2A0FAEC33}"/>
                </a:ext>
              </a:extLst>
            </p:cNvPr>
            <p:cNvSpPr txBox="1"/>
            <p:nvPr/>
          </p:nvSpPr>
          <p:spPr>
            <a:xfrm>
              <a:off x="2657606" y="282441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66" name="テキスト ボックス 1265">
              <a:extLst>
                <a:ext uri="{FF2B5EF4-FFF2-40B4-BE49-F238E27FC236}">
                  <a16:creationId xmlns:a16="http://schemas.microsoft.com/office/drawing/2014/main" id="{B0A4D663-CE1F-5137-2A37-8C072602D90F}"/>
                </a:ext>
              </a:extLst>
            </p:cNvPr>
            <p:cNvSpPr txBox="1"/>
            <p:nvPr/>
          </p:nvSpPr>
          <p:spPr>
            <a:xfrm>
              <a:off x="2182544" y="242312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a:t>
              </a:r>
              <a:r>
                <a:rPr kumimoji="1" lang="en-US" altLang="ja-JP" sz="1600" dirty="0">
                  <a:solidFill>
                    <a:schemeClr val="bg1"/>
                  </a:solidFill>
                  <a:latin typeface="DIN Alternate" panose="020B0500000000000000" pitchFamily="34" charset="0"/>
                </a:rPr>
                <a:t>8</a:t>
              </a:r>
              <a:endParaRPr kumimoji="1" lang="ja-JP" altLang="en-US" sz="1600">
                <a:solidFill>
                  <a:schemeClr val="bg1"/>
                </a:solidFill>
                <a:latin typeface="DIN Alternate" panose="020B0500000000000000" pitchFamily="34" charset="0"/>
              </a:endParaRPr>
            </a:p>
          </p:txBody>
        </p:sp>
        <p:sp>
          <p:nvSpPr>
            <p:cNvPr id="1267" name="テキスト ボックス 1266">
              <a:extLst>
                <a:ext uri="{FF2B5EF4-FFF2-40B4-BE49-F238E27FC236}">
                  <a16:creationId xmlns:a16="http://schemas.microsoft.com/office/drawing/2014/main" id="{A1E3AB19-C164-FF91-CCCB-53F03B9AFAA7}"/>
                </a:ext>
              </a:extLst>
            </p:cNvPr>
            <p:cNvSpPr txBox="1"/>
            <p:nvPr/>
          </p:nvSpPr>
          <p:spPr>
            <a:xfrm>
              <a:off x="2379871" y="252729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25" name="直線矢印コネクタ 24">
            <a:extLst>
              <a:ext uri="{FF2B5EF4-FFF2-40B4-BE49-F238E27FC236}">
                <a16:creationId xmlns:a16="http://schemas.microsoft.com/office/drawing/2014/main" id="{0DBE8FDC-C64C-E022-8AFF-6BC931E2B4AA}"/>
              </a:ext>
            </a:extLst>
          </p:cNvPr>
          <p:cNvCxnSpPr>
            <a:cxnSpLocks/>
          </p:cNvCxnSpPr>
          <p:nvPr/>
        </p:nvCxnSpPr>
        <p:spPr>
          <a:xfrm flipH="1" flipV="1">
            <a:off x="2569270" y="4169483"/>
            <a:ext cx="117101" cy="253517"/>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8733369-A607-14E5-D94D-5234FC3EF6AE}"/>
              </a:ext>
            </a:extLst>
          </p:cNvPr>
          <p:cNvCxnSpPr>
            <a:cxnSpLocks/>
          </p:cNvCxnSpPr>
          <p:nvPr/>
        </p:nvCxnSpPr>
        <p:spPr>
          <a:xfrm flipH="1" flipV="1">
            <a:off x="2573800" y="2797150"/>
            <a:ext cx="135886" cy="144293"/>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14C02D5-0089-80A8-DA36-10DC84E336B1}"/>
              </a:ext>
            </a:extLst>
          </p:cNvPr>
          <p:cNvCxnSpPr>
            <a:cxnSpLocks/>
          </p:cNvCxnSpPr>
          <p:nvPr/>
        </p:nvCxnSpPr>
        <p:spPr>
          <a:xfrm flipH="1" flipV="1">
            <a:off x="2551781" y="5568775"/>
            <a:ext cx="140703" cy="29715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BC7AC6E-5C4A-80DF-A43C-AA165798C5CC}"/>
              </a:ext>
            </a:extLst>
          </p:cNvPr>
          <p:cNvCxnSpPr>
            <a:cxnSpLocks/>
          </p:cNvCxnSpPr>
          <p:nvPr/>
        </p:nvCxnSpPr>
        <p:spPr>
          <a:xfrm flipH="1" flipV="1">
            <a:off x="5178833" y="5613357"/>
            <a:ext cx="119184" cy="31588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0956BC52-4D5C-426B-7EF5-9C61D01A55B5}"/>
              </a:ext>
            </a:extLst>
          </p:cNvPr>
          <p:cNvCxnSpPr>
            <a:cxnSpLocks/>
          </p:cNvCxnSpPr>
          <p:nvPr/>
        </p:nvCxnSpPr>
        <p:spPr>
          <a:xfrm flipH="1" flipV="1">
            <a:off x="5172123" y="4169188"/>
            <a:ext cx="137045" cy="33513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BB0C75B-8555-3EDF-B138-F66C41605D06}"/>
              </a:ext>
            </a:extLst>
          </p:cNvPr>
          <p:cNvCxnSpPr>
            <a:cxnSpLocks/>
          </p:cNvCxnSpPr>
          <p:nvPr/>
        </p:nvCxnSpPr>
        <p:spPr>
          <a:xfrm flipH="1" flipV="1">
            <a:off x="5172497" y="2793691"/>
            <a:ext cx="138930" cy="432466"/>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B53CF42-4232-2A92-ACFA-4BB55845EE34}"/>
              </a:ext>
            </a:extLst>
          </p:cNvPr>
          <p:cNvCxnSpPr>
            <a:cxnSpLocks/>
          </p:cNvCxnSpPr>
          <p:nvPr/>
        </p:nvCxnSpPr>
        <p:spPr>
          <a:xfrm flipH="1" flipV="1">
            <a:off x="8109450" y="4151006"/>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93F15A57-498D-30A6-B603-881783DDAC13}"/>
              </a:ext>
            </a:extLst>
          </p:cNvPr>
          <p:cNvCxnSpPr>
            <a:cxnSpLocks/>
          </p:cNvCxnSpPr>
          <p:nvPr/>
        </p:nvCxnSpPr>
        <p:spPr>
          <a:xfrm flipH="1" flipV="1">
            <a:off x="8117373" y="5571907"/>
            <a:ext cx="131846" cy="23065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2" name="直線矢印コネクタ 1361">
            <a:extLst>
              <a:ext uri="{FF2B5EF4-FFF2-40B4-BE49-F238E27FC236}">
                <a16:creationId xmlns:a16="http://schemas.microsoft.com/office/drawing/2014/main" id="{0AB8188B-EC57-5997-0664-6CA28EEB141B}"/>
              </a:ext>
            </a:extLst>
          </p:cNvPr>
          <p:cNvCxnSpPr>
            <a:cxnSpLocks/>
          </p:cNvCxnSpPr>
          <p:nvPr/>
        </p:nvCxnSpPr>
        <p:spPr>
          <a:xfrm flipH="1" flipV="1">
            <a:off x="10748354" y="4150527"/>
            <a:ext cx="132079" cy="287638"/>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4" name="直線矢印コネクタ 1363">
            <a:extLst>
              <a:ext uri="{FF2B5EF4-FFF2-40B4-BE49-F238E27FC236}">
                <a16:creationId xmlns:a16="http://schemas.microsoft.com/office/drawing/2014/main" id="{7C0728A3-1233-FC96-3AAF-E2AE27F23353}"/>
              </a:ext>
            </a:extLst>
          </p:cNvPr>
          <p:cNvCxnSpPr>
            <a:cxnSpLocks/>
          </p:cNvCxnSpPr>
          <p:nvPr/>
        </p:nvCxnSpPr>
        <p:spPr>
          <a:xfrm flipH="1" flipV="1">
            <a:off x="10756819" y="2788699"/>
            <a:ext cx="122011" cy="30130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26" name="図 25" descr="アイコン&#10;&#10;自動的に生成された説明">
            <a:extLst>
              <a:ext uri="{FF2B5EF4-FFF2-40B4-BE49-F238E27FC236}">
                <a16:creationId xmlns:a16="http://schemas.microsoft.com/office/drawing/2014/main" id="{3031BACA-7EB1-F369-B9E0-75EF47A4131E}"/>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9019809" y="4441100"/>
            <a:ext cx="371434" cy="273004"/>
          </a:xfrm>
          <a:prstGeom prst="rect">
            <a:avLst/>
          </a:prstGeom>
        </p:spPr>
      </p:pic>
      <p:pic>
        <p:nvPicPr>
          <p:cNvPr id="28" name="図 27" descr="白いバックグラウンドの前にある交通標識&#10;&#10;自動的に生成された説明">
            <a:extLst>
              <a:ext uri="{FF2B5EF4-FFF2-40B4-BE49-F238E27FC236}">
                <a16:creationId xmlns:a16="http://schemas.microsoft.com/office/drawing/2014/main" id="{9E3AC9B4-8613-4466-FAFA-1E18DC489DD9}"/>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6770" y="4397280"/>
            <a:ext cx="479476" cy="398583"/>
          </a:xfrm>
          <a:prstGeom prst="rect">
            <a:avLst/>
          </a:prstGeom>
        </p:spPr>
      </p:pic>
      <p:pic>
        <p:nvPicPr>
          <p:cNvPr id="30" name="図 29" descr="アイコン&#10;&#10;自動的に生成された説明">
            <a:extLst>
              <a:ext uri="{FF2B5EF4-FFF2-40B4-BE49-F238E27FC236}">
                <a16:creationId xmlns:a16="http://schemas.microsoft.com/office/drawing/2014/main" id="{90728465-F81B-5513-99DB-F92546E84366}"/>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715233" y="3002151"/>
            <a:ext cx="544533" cy="459449"/>
          </a:xfrm>
          <a:prstGeom prst="rect">
            <a:avLst/>
          </a:prstGeom>
        </p:spPr>
      </p:pic>
      <p:pic>
        <p:nvPicPr>
          <p:cNvPr id="42" name="図 41" descr="ロゴ が含まれている画像&#10;&#10;自動的に生成された説明">
            <a:extLst>
              <a:ext uri="{FF2B5EF4-FFF2-40B4-BE49-F238E27FC236}">
                <a16:creationId xmlns:a16="http://schemas.microsoft.com/office/drawing/2014/main" id="{12F6D4C8-762E-5230-5420-CC03F1DA3305}"/>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3408753" y="4421961"/>
            <a:ext cx="444782" cy="320998"/>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2EF9212D-6494-9B2F-64B2-7E20C1C85B4F}"/>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3383985" y="3010384"/>
            <a:ext cx="358635" cy="377606"/>
          </a:xfrm>
          <a:prstGeom prst="rect">
            <a:avLst/>
          </a:prstGeom>
        </p:spPr>
      </p:pic>
      <p:pic>
        <p:nvPicPr>
          <p:cNvPr id="47" name="図 46" descr="テキスト が含まれている画像&#10;&#10;自動的に生成された説明">
            <a:extLst>
              <a:ext uri="{FF2B5EF4-FFF2-40B4-BE49-F238E27FC236}">
                <a16:creationId xmlns:a16="http://schemas.microsoft.com/office/drawing/2014/main" id="{99116F5B-66A3-442A-51BE-3A31CA606C43}"/>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6304159" y="5795205"/>
            <a:ext cx="403563" cy="334683"/>
          </a:xfrm>
          <a:prstGeom prst="rect">
            <a:avLst/>
          </a:prstGeom>
        </p:spPr>
      </p:pic>
      <p:pic>
        <p:nvPicPr>
          <p:cNvPr id="50" name="図 49" descr="アイコン&#10;&#10;自動的に生成された説明">
            <a:extLst>
              <a:ext uri="{FF2B5EF4-FFF2-40B4-BE49-F238E27FC236}">
                <a16:creationId xmlns:a16="http://schemas.microsoft.com/office/drawing/2014/main" id="{256A6181-6F80-2DF5-68B9-86B59711838F}"/>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3479901" y="5910637"/>
            <a:ext cx="317039" cy="294339"/>
          </a:xfrm>
          <a:prstGeom prst="rect">
            <a:avLst/>
          </a:prstGeom>
        </p:spPr>
      </p:pic>
      <p:pic>
        <p:nvPicPr>
          <p:cNvPr id="59" name="図 58" descr="暗い, ノートパソコン, コンピュータ, リモコン が含まれている画像&#10;&#10;自動的に生成された説明">
            <a:extLst>
              <a:ext uri="{FF2B5EF4-FFF2-40B4-BE49-F238E27FC236}">
                <a16:creationId xmlns:a16="http://schemas.microsoft.com/office/drawing/2014/main" id="{5749DCC2-695A-557C-01BF-55A5B3F6334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8964153" y="3032337"/>
            <a:ext cx="482746" cy="345969"/>
          </a:xfrm>
          <a:prstGeom prst="rect">
            <a:avLst/>
          </a:prstGeom>
        </p:spPr>
      </p:pic>
      <p:pic>
        <p:nvPicPr>
          <p:cNvPr id="1367" name="図 1366" descr="アイコン が含まれている画像&#10;&#10;自動的に生成された説明">
            <a:extLst>
              <a:ext uri="{FF2B5EF4-FFF2-40B4-BE49-F238E27FC236}">
                <a16:creationId xmlns:a16="http://schemas.microsoft.com/office/drawing/2014/main" id="{FEDB6318-44CD-772B-02A8-39323E2A02A6}"/>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802720" y="5832075"/>
            <a:ext cx="468203" cy="405854"/>
          </a:xfrm>
          <a:prstGeom prst="rect">
            <a:avLst/>
          </a:prstGeom>
        </p:spPr>
      </p:pic>
      <p:pic>
        <p:nvPicPr>
          <p:cNvPr id="1368" name="図 1367" descr="アイコン&#10;&#10;自動的に生成された説明">
            <a:extLst>
              <a:ext uri="{FF2B5EF4-FFF2-40B4-BE49-F238E27FC236}">
                <a16:creationId xmlns:a16="http://schemas.microsoft.com/office/drawing/2014/main" id="{AFF0E258-4652-C907-939B-1F83CDB8D1C1}"/>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6252071" y="4402062"/>
            <a:ext cx="504686" cy="410527"/>
          </a:xfrm>
          <a:prstGeom prst="rect">
            <a:avLst/>
          </a:prstGeom>
        </p:spPr>
      </p:pic>
      <p:grpSp>
        <p:nvGrpSpPr>
          <p:cNvPr id="9" name="グループ化 8">
            <a:extLst>
              <a:ext uri="{FF2B5EF4-FFF2-40B4-BE49-F238E27FC236}">
                <a16:creationId xmlns:a16="http://schemas.microsoft.com/office/drawing/2014/main" id="{79FA8F08-A6C0-F478-EC6C-7BE9F69AF7E3}"/>
              </a:ext>
            </a:extLst>
          </p:cNvPr>
          <p:cNvGrpSpPr/>
          <p:nvPr/>
        </p:nvGrpSpPr>
        <p:grpSpPr>
          <a:xfrm>
            <a:off x="746883" y="2595889"/>
            <a:ext cx="1495484" cy="261610"/>
            <a:chOff x="705841" y="2984398"/>
            <a:chExt cx="1495484" cy="261610"/>
          </a:xfrm>
        </p:grpSpPr>
        <p:sp>
          <p:nvSpPr>
            <p:cNvPr id="4" name="1つの角を切り取り、1つの角を丸めた四角形 3">
              <a:extLst>
                <a:ext uri="{FF2B5EF4-FFF2-40B4-BE49-F238E27FC236}">
                  <a16:creationId xmlns:a16="http://schemas.microsoft.com/office/drawing/2014/main" id="{65EAAA35-40F3-B5DF-C4E4-0AE185D91F5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324AA839-53EC-4B74-7686-93D7FF974C57}"/>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スマホゲーム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 name="グループ化 9">
            <a:extLst>
              <a:ext uri="{FF2B5EF4-FFF2-40B4-BE49-F238E27FC236}">
                <a16:creationId xmlns:a16="http://schemas.microsoft.com/office/drawing/2014/main" id="{519F2F06-C475-1EBE-EEE7-123EA4A32DF2}"/>
              </a:ext>
            </a:extLst>
          </p:cNvPr>
          <p:cNvGrpSpPr/>
          <p:nvPr/>
        </p:nvGrpSpPr>
        <p:grpSpPr>
          <a:xfrm>
            <a:off x="1249143" y="2855309"/>
            <a:ext cx="941508" cy="707886"/>
            <a:chOff x="3652516" y="2167874"/>
            <a:chExt cx="941508" cy="707886"/>
          </a:xfrm>
        </p:grpSpPr>
        <p:sp>
          <p:nvSpPr>
            <p:cNvPr id="11" name="テキスト ボックス 10">
              <a:extLst>
                <a:ext uri="{FF2B5EF4-FFF2-40B4-BE49-F238E27FC236}">
                  <a16:creationId xmlns:a16="http://schemas.microsoft.com/office/drawing/2014/main" id="{43FD3CBB-290D-5D96-B317-EB00EC992C0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2" name="テキスト ボックス 11">
              <a:extLst>
                <a:ext uri="{FF2B5EF4-FFF2-40B4-BE49-F238E27FC236}">
                  <a16:creationId xmlns:a16="http://schemas.microsoft.com/office/drawing/2014/main" id="{66D9B659-EB40-E4AE-58AF-E25C55DB984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1.6</a:t>
              </a:r>
              <a:endParaRPr kumimoji="1" lang="ja-JP" altLang="en-US" sz="4000">
                <a:solidFill>
                  <a:schemeClr val="bg1"/>
                </a:solidFill>
                <a:latin typeface="DIN Alternate" panose="020B0500000000000000" pitchFamily="34" charset="0"/>
              </a:endParaRPr>
            </a:p>
          </p:txBody>
        </p:sp>
      </p:grpSp>
      <p:grpSp>
        <p:nvGrpSpPr>
          <p:cNvPr id="16" name="グループ化 15">
            <a:extLst>
              <a:ext uri="{FF2B5EF4-FFF2-40B4-BE49-F238E27FC236}">
                <a16:creationId xmlns:a16="http://schemas.microsoft.com/office/drawing/2014/main" id="{6D0468A3-3DF5-1B80-972E-CE81B11F8E28}"/>
              </a:ext>
            </a:extLst>
          </p:cNvPr>
          <p:cNvGrpSpPr/>
          <p:nvPr/>
        </p:nvGrpSpPr>
        <p:grpSpPr>
          <a:xfrm>
            <a:off x="767981" y="3995053"/>
            <a:ext cx="1573920" cy="261610"/>
            <a:chOff x="705841" y="2984398"/>
            <a:chExt cx="1573920" cy="261610"/>
          </a:xfrm>
        </p:grpSpPr>
        <p:sp>
          <p:nvSpPr>
            <p:cNvPr id="17" name="1つの角を切り取り、1つの角を丸めた四角形 16">
              <a:extLst>
                <a:ext uri="{FF2B5EF4-FFF2-40B4-BE49-F238E27FC236}">
                  <a16:creationId xmlns:a16="http://schemas.microsoft.com/office/drawing/2014/main" id="{7AC584D1-B735-A645-B4FF-BABDD1C3EF79}"/>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8" name="テキスト ボックス 17">
              <a:extLst>
                <a:ext uri="{FF2B5EF4-FFF2-40B4-BE49-F238E27FC236}">
                  <a16:creationId xmlns:a16="http://schemas.microsoft.com/office/drawing/2014/main" id="{1127288E-F8AA-113F-23B4-5D3056A0FDD6}"/>
                </a:ext>
              </a:extLst>
            </p:cNvPr>
            <p:cNvSpPr txBox="1"/>
            <p:nvPr/>
          </p:nvSpPr>
          <p:spPr>
            <a:xfrm>
              <a:off x="705841" y="2984398"/>
              <a:ext cx="1573920"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VOD</a:t>
              </a: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サービス</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9" name="グループ化 18">
            <a:extLst>
              <a:ext uri="{FF2B5EF4-FFF2-40B4-BE49-F238E27FC236}">
                <a16:creationId xmlns:a16="http://schemas.microsoft.com/office/drawing/2014/main" id="{99257B46-707D-E141-4104-72F03C64343A}"/>
              </a:ext>
            </a:extLst>
          </p:cNvPr>
          <p:cNvGrpSpPr/>
          <p:nvPr/>
        </p:nvGrpSpPr>
        <p:grpSpPr>
          <a:xfrm>
            <a:off x="1252718" y="4209085"/>
            <a:ext cx="941508" cy="707886"/>
            <a:chOff x="3652516" y="2167874"/>
            <a:chExt cx="941508" cy="707886"/>
          </a:xfrm>
        </p:grpSpPr>
        <p:sp>
          <p:nvSpPr>
            <p:cNvPr id="20" name="テキスト ボックス 19">
              <a:extLst>
                <a:ext uri="{FF2B5EF4-FFF2-40B4-BE49-F238E27FC236}">
                  <a16:creationId xmlns:a16="http://schemas.microsoft.com/office/drawing/2014/main" id="{31A2C0AE-7E3F-D50B-B4AF-86B278D106D1}"/>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22" name="テキスト ボックス 21">
              <a:extLst>
                <a:ext uri="{FF2B5EF4-FFF2-40B4-BE49-F238E27FC236}">
                  <a16:creationId xmlns:a16="http://schemas.microsoft.com/office/drawing/2014/main" id="{AE03C413-87BF-28B8-E76F-01B3360F717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2.1</a:t>
              </a:r>
              <a:endParaRPr kumimoji="1" lang="ja-JP" altLang="en-US" sz="4000">
                <a:solidFill>
                  <a:schemeClr val="bg1"/>
                </a:solidFill>
                <a:latin typeface="DIN Alternate" panose="020B0500000000000000" pitchFamily="34" charset="0"/>
              </a:endParaRPr>
            </a:p>
          </p:txBody>
        </p:sp>
      </p:grpSp>
      <p:grpSp>
        <p:nvGrpSpPr>
          <p:cNvPr id="27" name="グループ化 26">
            <a:extLst>
              <a:ext uri="{FF2B5EF4-FFF2-40B4-BE49-F238E27FC236}">
                <a16:creationId xmlns:a16="http://schemas.microsoft.com/office/drawing/2014/main" id="{6C84D8C0-E9A1-82E2-5803-C7A4BE0B0A9B}"/>
              </a:ext>
            </a:extLst>
          </p:cNvPr>
          <p:cNvGrpSpPr/>
          <p:nvPr/>
        </p:nvGrpSpPr>
        <p:grpSpPr>
          <a:xfrm>
            <a:off x="791164" y="5402013"/>
            <a:ext cx="1573920" cy="415498"/>
            <a:chOff x="705841" y="2984398"/>
            <a:chExt cx="1573920" cy="415498"/>
          </a:xfrm>
        </p:grpSpPr>
        <p:sp>
          <p:nvSpPr>
            <p:cNvPr id="29" name="1つの角を切り取り、1つの角を丸めた四角形 28">
              <a:extLst>
                <a:ext uri="{FF2B5EF4-FFF2-40B4-BE49-F238E27FC236}">
                  <a16:creationId xmlns:a16="http://schemas.microsoft.com/office/drawing/2014/main" id="{DBEC878F-1737-FEF9-75DD-8F9466F584F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31" name="テキスト ボックス 30">
              <a:extLst>
                <a:ext uri="{FF2B5EF4-FFF2-40B4-BE49-F238E27FC236}">
                  <a16:creationId xmlns:a16="http://schemas.microsoft.com/office/drawing/2014/main" id="{4B613373-D615-FD3A-83CF-5AFB6AEE7BB3}"/>
                </a:ext>
              </a:extLst>
            </p:cNvPr>
            <p:cNvSpPr txBox="1"/>
            <p:nvPr/>
          </p:nvSpPr>
          <p:spPr>
            <a:xfrm>
              <a:off x="705841" y="2984398"/>
              <a:ext cx="1573920" cy="415498"/>
            </a:xfrm>
            <a:prstGeom prst="rect">
              <a:avLst/>
            </a:prstGeom>
            <a:noFill/>
            <a:effectLst/>
          </p:spPr>
          <p:txBody>
            <a:bodyPr wrap="square" rtlCol="0">
              <a:spAutoFit/>
            </a:bodyPr>
            <a:lstStyle/>
            <a:p>
              <a:pPr>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自己啓発</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lang="en-US" altLang="ja-JP" sz="1100" dirty="0">
                <a:solidFill>
                  <a:srgbClr val="FE5519"/>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schemeClr val="bg1"/>
                  </a:solidFill>
                  <a:effectLst/>
                  <a:uLnTx/>
                  <a:uFillTx/>
                  <a:latin typeface="Hiragino Sans W3" panose="020B0400000000000000" pitchFamily="34" charset="-128"/>
                  <a:ea typeface="Hiragino Sans W3" panose="020B0400000000000000" pitchFamily="34" charset="-128"/>
                  <a:cs typeface="+mn-cs"/>
                </a:rPr>
                <a:t>資格</a:t>
              </a: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lang="ja-JP" altLang="en-US" sz="700">
                  <a:solidFill>
                    <a:schemeClr val="bg1"/>
                  </a:solidFill>
                  <a:latin typeface="Hiragino Sans W3" panose="020B0400000000000000" pitchFamily="34" charset="-128"/>
                  <a:ea typeface="Hiragino Sans W3" panose="020B0400000000000000" pitchFamily="34" charset="-128"/>
                </a:rPr>
                <a:t>英会話</a:t>
              </a: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習い事</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40" name="グループ化 39">
            <a:extLst>
              <a:ext uri="{FF2B5EF4-FFF2-40B4-BE49-F238E27FC236}">
                <a16:creationId xmlns:a16="http://schemas.microsoft.com/office/drawing/2014/main" id="{952B91A8-5033-C9C6-2AA6-AF23B69F1872}"/>
              </a:ext>
            </a:extLst>
          </p:cNvPr>
          <p:cNvGrpSpPr/>
          <p:nvPr/>
        </p:nvGrpSpPr>
        <p:grpSpPr>
          <a:xfrm>
            <a:off x="1252718" y="5678159"/>
            <a:ext cx="941508" cy="707886"/>
            <a:chOff x="3652516" y="2167874"/>
            <a:chExt cx="941508" cy="707886"/>
          </a:xfrm>
        </p:grpSpPr>
        <p:sp>
          <p:nvSpPr>
            <p:cNvPr id="43" name="テキスト ボックス 42">
              <a:extLst>
                <a:ext uri="{FF2B5EF4-FFF2-40B4-BE49-F238E27FC236}">
                  <a16:creationId xmlns:a16="http://schemas.microsoft.com/office/drawing/2014/main" id="{B7C882F5-C4EA-FB01-82B2-30D81F463CD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46" name="テキスト ボックス 45">
              <a:extLst>
                <a:ext uri="{FF2B5EF4-FFF2-40B4-BE49-F238E27FC236}">
                  <a16:creationId xmlns:a16="http://schemas.microsoft.com/office/drawing/2014/main" id="{3BCF2E6A-85D3-1318-BAE7-060A590E125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48" name="グループ化 47">
            <a:extLst>
              <a:ext uri="{FF2B5EF4-FFF2-40B4-BE49-F238E27FC236}">
                <a16:creationId xmlns:a16="http://schemas.microsoft.com/office/drawing/2014/main" id="{A83C677B-DFD2-8D0C-335A-01119720253E}"/>
              </a:ext>
            </a:extLst>
          </p:cNvPr>
          <p:cNvGrpSpPr/>
          <p:nvPr/>
        </p:nvGrpSpPr>
        <p:grpSpPr>
          <a:xfrm>
            <a:off x="3383469" y="2591162"/>
            <a:ext cx="1495484" cy="261610"/>
            <a:chOff x="705841" y="2984398"/>
            <a:chExt cx="1495484" cy="261610"/>
          </a:xfrm>
        </p:grpSpPr>
        <p:sp>
          <p:nvSpPr>
            <p:cNvPr id="52" name="1つの角を切り取り、1つの角を丸めた四角形 51">
              <a:extLst>
                <a:ext uri="{FF2B5EF4-FFF2-40B4-BE49-F238E27FC236}">
                  <a16:creationId xmlns:a16="http://schemas.microsoft.com/office/drawing/2014/main" id="{129B8FCD-FB9A-238D-EB86-022234B5029F}"/>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56" name="テキスト ボックス 55">
              <a:extLst>
                <a:ext uri="{FF2B5EF4-FFF2-40B4-BE49-F238E27FC236}">
                  <a16:creationId xmlns:a16="http://schemas.microsoft.com/office/drawing/2014/main" id="{CC12028F-7F8B-8150-628D-21CEE3C288B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ゴルフ</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63" name="グループ化 62">
            <a:extLst>
              <a:ext uri="{FF2B5EF4-FFF2-40B4-BE49-F238E27FC236}">
                <a16:creationId xmlns:a16="http://schemas.microsoft.com/office/drawing/2014/main" id="{49642B7D-209C-013B-96BB-18ACC306C3F9}"/>
              </a:ext>
            </a:extLst>
          </p:cNvPr>
          <p:cNvGrpSpPr/>
          <p:nvPr/>
        </p:nvGrpSpPr>
        <p:grpSpPr>
          <a:xfrm>
            <a:off x="3807082" y="2818178"/>
            <a:ext cx="941508" cy="707886"/>
            <a:chOff x="3652516" y="2167874"/>
            <a:chExt cx="941508" cy="707886"/>
          </a:xfrm>
        </p:grpSpPr>
        <p:sp>
          <p:nvSpPr>
            <p:cNvPr id="1363" name="テキスト ボックス 1362">
              <a:extLst>
                <a:ext uri="{FF2B5EF4-FFF2-40B4-BE49-F238E27FC236}">
                  <a16:creationId xmlns:a16="http://schemas.microsoft.com/office/drawing/2014/main" id="{E8B1E2FC-FF64-BC61-C674-48E0309CAE5C}"/>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65" name="テキスト ボックス 1364">
              <a:extLst>
                <a:ext uri="{FF2B5EF4-FFF2-40B4-BE49-F238E27FC236}">
                  <a16:creationId xmlns:a16="http://schemas.microsoft.com/office/drawing/2014/main" id="{B8AEA647-3584-151E-2922-65441D57D44C}"/>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4.0</a:t>
              </a:r>
              <a:endParaRPr kumimoji="1" lang="ja-JP" altLang="en-US" sz="4000">
                <a:solidFill>
                  <a:schemeClr val="bg1"/>
                </a:solidFill>
                <a:latin typeface="DIN Alternate" panose="020B0500000000000000" pitchFamily="34" charset="0"/>
              </a:endParaRPr>
            </a:p>
          </p:txBody>
        </p:sp>
      </p:grpSp>
      <p:grpSp>
        <p:nvGrpSpPr>
          <p:cNvPr id="1366" name="グループ化 1365">
            <a:extLst>
              <a:ext uri="{FF2B5EF4-FFF2-40B4-BE49-F238E27FC236}">
                <a16:creationId xmlns:a16="http://schemas.microsoft.com/office/drawing/2014/main" id="{C0AE9F7D-8597-206F-B6A6-E3F3D37A7B3B}"/>
              </a:ext>
            </a:extLst>
          </p:cNvPr>
          <p:cNvGrpSpPr/>
          <p:nvPr/>
        </p:nvGrpSpPr>
        <p:grpSpPr>
          <a:xfrm>
            <a:off x="3410431" y="3990264"/>
            <a:ext cx="1495484" cy="415498"/>
            <a:chOff x="705841" y="2984398"/>
            <a:chExt cx="1495484" cy="415498"/>
          </a:xfrm>
        </p:grpSpPr>
        <p:sp>
          <p:nvSpPr>
            <p:cNvPr id="1387" name="1つの角を切り取り、1つの角を丸めた四角形 1386">
              <a:extLst>
                <a:ext uri="{FF2B5EF4-FFF2-40B4-BE49-F238E27FC236}">
                  <a16:creationId xmlns:a16="http://schemas.microsoft.com/office/drawing/2014/main" id="{203D5BB8-049D-85DB-894E-61F416DC1301}"/>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88" name="テキスト ボックス 1387">
              <a:extLst>
                <a:ext uri="{FF2B5EF4-FFF2-40B4-BE49-F238E27FC236}">
                  <a16:creationId xmlns:a16="http://schemas.microsoft.com/office/drawing/2014/main" id="{C7E4992C-9E30-18A3-7726-B4E19EB2AF50}"/>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アウトドア</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キャンプ</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89" name="グループ化 1388">
            <a:extLst>
              <a:ext uri="{FF2B5EF4-FFF2-40B4-BE49-F238E27FC236}">
                <a16:creationId xmlns:a16="http://schemas.microsoft.com/office/drawing/2014/main" id="{9AF24455-B88A-7D05-195B-A138C575E522}"/>
              </a:ext>
            </a:extLst>
          </p:cNvPr>
          <p:cNvGrpSpPr/>
          <p:nvPr/>
        </p:nvGrpSpPr>
        <p:grpSpPr>
          <a:xfrm>
            <a:off x="3807961" y="4198947"/>
            <a:ext cx="941508" cy="707886"/>
            <a:chOff x="3652516" y="2167874"/>
            <a:chExt cx="941508" cy="707886"/>
          </a:xfrm>
        </p:grpSpPr>
        <p:sp>
          <p:nvSpPr>
            <p:cNvPr id="1390" name="テキスト ボックス 1389">
              <a:extLst>
                <a:ext uri="{FF2B5EF4-FFF2-40B4-BE49-F238E27FC236}">
                  <a16:creationId xmlns:a16="http://schemas.microsoft.com/office/drawing/2014/main" id="{40ACF908-E647-ED6A-2A77-A6559F4C634B}"/>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1" name="テキスト ボックス 1390">
              <a:extLst>
                <a:ext uri="{FF2B5EF4-FFF2-40B4-BE49-F238E27FC236}">
                  <a16:creationId xmlns:a16="http://schemas.microsoft.com/office/drawing/2014/main" id="{F94BBD24-AF80-34C2-29B0-4B198F330C16}"/>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2.7</a:t>
              </a:r>
              <a:endParaRPr kumimoji="1" lang="ja-JP" altLang="en-US" sz="4000">
                <a:solidFill>
                  <a:schemeClr val="bg1"/>
                </a:solidFill>
                <a:latin typeface="DIN Alternate" panose="020B0500000000000000" pitchFamily="34" charset="0"/>
              </a:endParaRPr>
            </a:p>
          </p:txBody>
        </p:sp>
      </p:grpSp>
      <p:grpSp>
        <p:nvGrpSpPr>
          <p:cNvPr id="1392" name="グループ化 1391">
            <a:extLst>
              <a:ext uri="{FF2B5EF4-FFF2-40B4-BE49-F238E27FC236}">
                <a16:creationId xmlns:a16="http://schemas.microsoft.com/office/drawing/2014/main" id="{9F250950-3DAE-5FE9-3EC7-246F87FE48B6}"/>
              </a:ext>
            </a:extLst>
          </p:cNvPr>
          <p:cNvGrpSpPr/>
          <p:nvPr/>
        </p:nvGrpSpPr>
        <p:grpSpPr>
          <a:xfrm>
            <a:off x="3437883" y="5402013"/>
            <a:ext cx="1495484" cy="415498"/>
            <a:chOff x="705841" y="2984398"/>
            <a:chExt cx="1495484" cy="415498"/>
          </a:xfrm>
        </p:grpSpPr>
        <p:sp>
          <p:nvSpPr>
            <p:cNvPr id="1393" name="1つの角を切り取り、1つの角を丸めた四角形 1392">
              <a:extLst>
                <a:ext uri="{FF2B5EF4-FFF2-40B4-BE49-F238E27FC236}">
                  <a16:creationId xmlns:a16="http://schemas.microsoft.com/office/drawing/2014/main" id="{5A38EA9E-51E3-1C0B-1772-7A2F0FC731E3}"/>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94" name="テキスト ボックス 1393">
              <a:extLst>
                <a:ext uri="{FF2B5EF4-FFF2-40B4-BE49-F238E27FC236}">
                  <a16:creationId xmlns:a16="http://schemas.microsoft.com/office/drawing/2014/main" id="{CD24892B-89A2-7AF3-D189-46D9B9BD2ED4}"/>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a:solidFill>
                    <a:srgbClr val="FE5519"/>
                  </a:solidFill>
                  <a:latin typeface="Hiragino Sans W3" panose="020B0400000000000000" pitchFamily="34" charset="-128"/>
                  <a:ea typeface="Hiragino Sans W3" panose="020B0400000000000000" pitchFamily="34" charset="-128"/>
                </a:rPr>
                <a:t>ジム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フィットネス</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95" name="グループ化 1394">
            <a:extLst>
              <a:ext uri="{FF2B5EF4-FFF2-40B4-BE49-F238E27FC236}">
                <a16:creationId xmlns:a16="http://schemas.microsoft.com/office/drawing/2014/main" id="{B40E737A-40F9-C789-08E7-A8DD995E9C01}"/>
              </a:ext>
            </a:extLst>
          </p:cNvPr>
          <p:cNvGrpSpPr/>
          <p:nvPr/>
        </p:nvGrpSpPr>
        <p:grpSpPr>
          <a:xfrm>
            <a:off x="3810040" y="5688847"/>
            <a:ext cx="941508" cy="707886"/>
            <a:chOff x="3652516" y="2167874"/>
            <a:chExt cx="941508" cy="707886"/>
          </a:xfrm>
        </p:grpSpPr>
        <p:sp>
          <p:nvSpPr>
            <p:cNvPr id="1396" name="テキスト ボックス 1395">
              <a:extLst>
                <a:ext uri="{FF2B5EF4-FFF2-40B4-BE49-F238E27FC236}">
                  <a16:creationId xmlns:a16="http://schemas.microsoft.com/office/drawing/2014/main" id="{F1752B2D-A03F-7A7E-0897-7AA3FF146C96}"/>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7" name="テキスト ボックス 1396">
              <a:extLst>
                <a:ext uri="{FF2B5EF4-FFF2-40B4-BE49-F238E27FC236}">
                  <a16:creationId xmlns:a16="http://schemas.microsoft.com/office/drawing/2014/main" id="{78DBF55B-DEB9-58B5-C8BE-03EA43427F9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2.5</a:t>
              </a:r>
              <a:endParaRPr kumimoji="1" lang="ja-JP" altLang="en-US" sz="4000">
                <a:solidFill>
                  <a:schemeClr val="bg1"/>
                </a:solidFill>
                <a:latin typeface="DIN Alternate" panose="020B0500000000000000" pitchFamily="34" charset="0"/>
              </a:endParaRPr>
            </a:p>
          </p:txBody>
        </p:sp>
      </p:grpSp>
      <p:grpSp>
        <p:nvGrpSpPr>
          <p:cNvPr id="1404" name="グループ化 1403">
            <a:extLst>
              <a:ext uri="{FF2B5EF4-FFF2-40B4-BE49-F238E27FC236}">
                <a16:creationId xmlns:a16="http://schemas.microsoft.com/office/drawing/2014/main" id="{CD971F05-C9B1-72F3-7D98-166F36D056F2}"/>
              </a:ext>
            </a:extLst>
          </p:cNvPr>
          <p:cNvGrpSpPr/>
          <p:nvPr/>
        </p:nvGrpSpPr>
        <p:grpSpPr>
          <a:xfrm>
            <a:off x="6270924" y="3978833"/>
            <a:ext cx="1495484" cy="261610"/>
            <a:chOff x="705841" y="2984398"/>
            <a:chExt cx="1495484" cy="261610"/>
          </a:xfrm>
        </p:grpSpPr>
        <p:sp>
          <p:nvSpPr>
            <p:cNvPr id="1405" name="1つの角を切り取り、1つの角を丸めた四角形 1404">
              <a:extLst>
                <a:ext uri="{FF2B5EF4-FFF2-40B4-BE49-F238E27FC236}">
                  <a16:creationId xmlns:a16="http://schemas.microsoft.com/office/drawing/2014/main" id="{4B66A376-B5C3-0100-2285-E1DBFB466E5C}"/>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406" name="テキスト ボックス 1405">
              <a:extLst>
                <a:ext uri="{FF2B5EF4-FFF2-40B4-BE49-F238E27FC236}">
                  <a16:creationId xmlns:a16="http://schemas.microsoft.com/office/drawing/2014/main" id="{ED6263BB-6FC1-8B23-3F41-C9DC4C84201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ソファー</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テーブル</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407" name="グループ化 1406">
            <a:extLst>
              <a:ext uri="{FF2B5EF4-FFF2-40B4-BE49-F238E27FC236}">
                <a16:creationId xmlns:a16="http://schemas.microsoft.com/office/drawing/2014/main" id="{C0D33FDA-C134-4F0D-EB95-5780FD1607BB}"/>
              </a:ext>
            </a:extLst>
          </p:cNvPr>
          <p:cNvGrpSpPr/>
          <p:nvPr/>
        </p:nvGrpSpPr>
        <p:grpSpPr>
          <a:xfrm>
            <a:off x="6774485" y="4209085"/>
            <a:ext cx="941508" cy="707886"/>
            <a:chOff x="3652516" y="2167874"/>
            <a:chExt cx="941508" cy="707886"/>
          </a:xfrm>
        </p:grpSpPr>
        <p:sp>
          <p:nvSpPr>
            <p:cNvPr id="1039" name="テキスト ボックス 1038">
              <a:extLst>
                <a:ext uri="{FF2B5EF4-FFF2-40B4-BE49-F238E27FC236}">
                  <a16:creationId xmlns:a16="http://schemas.microsoft.com/office/drawing/2014/main" id="{E54C546A-D083-47D7-7F41-ADC1C352922D}"/>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41" name="テキスト ボックス 1040">
              <a:extLst>
                <a:ext uri="{FF2B5EF4-FFF2-40B4-BE49-F238E27FC236}">
                  <a16:creationId xmlns:a16="http://schemas.microsoft.com/office/drawing/2014/main" id="{9D2C8537-3654-CD74-FCCF-298E4DD221C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2.3</a:t>
              </a:r>
              <a:endParaRPr kumimoji="1" lang="ja-JP" altLang="en-US" sz="4000">
                <a:solidFill>
                  <a:schemeClr val="bg1"/>
                </a:solidFill>
                <a:latin typeface="DIN Alternate" panose="020B0500000000000000" pitchFamily="34" charset="0"/>
              </a:endParaRPr>
            </a:p>
          </p:txBody>
        </p:sp>
      </p:grpSp>
      <p:grpSp>
        <p:nvGrpSpPr>
          <p:cNvPr id="1042" name="グループ化 1041">
            <a:extLst>
              <a:ext uri="{FF2B5EF4-FFF2-40B4-BE49-F238E27FC236}">
                <a16:creationId xmlns:a16="http://schemas.microsoft.com/office/drawing/2014/main" id="{D177078A-0F29-3EAF-258E-6B5B16124A59}"/>
              </a:ext>
            </a:extLst>
          </p:cNvPr>
          <p:cNvGrpSpPr/>
          <p:nvPr/>
        </p:nvGrpSpPr>
        <p:grpSpPr>
          <a:xfrm>
            <a:off x="6276820" y="5362613"/>
            <a:ext cx="1495484" cy="261610"/>
            <a:chOff x="705841" y="2984398"/>
            <a:chExt cx="1495484" cy="261610"/>
          </a:xfrm>
        </p:grpSpPr>
        <p:sp>
          <p:nvSpPr>
            <p:cNvPr id="1043" name="1つの角を切り取り、1つの角を丸めた四角形 1042">
              <a:extLst>
                <a:ext uri="{FF2B5EF4-FFF2-40B4-BE49-F238E27FC236}">
                  <a16:creationId xmlns:a16="http://schemas.microsoft.com/office/drawing/2014/main" id="{F8B6D530-64BE-EF7B-D3FB-3BB05C2F0CC6}"/>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62" name="テキスト ボックス 1061">
              <a:extLst>
                <a:ext uri="{FF2B5EF4-FFF2-40B4-BE49-F238E27FC236}">
                  <a16:creationId xmlns:a16="http://schemas.microsoft.com/office/drawing/2014/main" id="{0BF60CA1-5F17-B3A9-E2CF-5F9011F4841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寝具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ベッド</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マットレス</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64" name="グループ化 1063">
            <a:extLst>
              <a:ext uri="{FF2B5EF4-FFF2-40B4-BE49-F238E27FC236}">
                <a16:creationId xmlns:a16="http://schemas.microsoft.com/office/drawing/2014/main" id="{3F6B356C-152D-A113-A022-1F8B65AAD2D1}"/>
              </a:ext>
            </a:extLst>
          </p:cNvPr>
          <p:cNvGrpSpPr/>
          <p:nvPr/>
        </p:nvGrpSpPr>
        <p:grpSpPr>
          <a:xfrm>
            <a:off x="6773991" y="5632731"/>
            <a:ext cx="941508" cy="707886"/>
            <a:chOff x="3652516" y="2167874"/>
            <a:chExt cx="941508" cy="707886"/>
          </a:xfrm>
        </p:grpSpPr>
        <p:sp>
          <p:nvSpPr>
            <p:cNvPr id="1066" name="テキスト ボックス 1065">
              <a:extLst>
                <a:ext uri="{FF2B5EF4-FFF2-40B4-BE49-F238E27FC236}">
                  <a16:creationId xmlns:a16="http://schemas.microsoft.com/office/drawing/2014/main" id="{8ED6923D-C715-22D3-2553-5EFEA437CD4E}"/>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77" name="テキスト ボックス 1076">
              <a:extLst>
                <a:ext uri="{FF2B5EF4-FFF2-40B4-BE49-F238E27FC236}">
                  <a16:creationId xmlns:a16="http://schemas.microsoft.com/office/drawing/2014/main" id="{6672A2A3-E52F-52D0-704C-7ABCFF0EBF6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1.7</a:t>
              </a:r>
              <a:endParaRPr kumimoji="1" lang="ja-JP" altLang="en-US" sz="4000">
                <a:solidFill>
                  <a:schemeClr val="bg1"/>
                </a:solidFill>
                <a:latin typeface="DIN Alternate" panose="020B0500000000000000" pitchFamily="34" charset="0"/>
              </a:endParaRPr>
            </a:p>
          </p:txBody>
        </p:sp>
      </p:grpSp>
      <p:grpSp>
        <p:nvGrpSpPr>
          <p:cNvPr id="1078" name="グループ化 1077">
            <a:extLst>
              <a:ext uri="{FF2B5EF4-FFF2-40B4-BE49-F238E27FC236}">
                <a16:creationId xmlns:a16="http://schemas.microsoft.com/office/drawing/2014/main" id="{D48D125D-9940-6BCC-C288-9FF5ADDE9D62}"/>
              </a:ext>
            </a:extLst>
          </p:cNvPr>
          <p:cNvGrpSpPr/>
          <p:nvPr/>
        </p:nvGrpSpPr>
        <p:grpSpPr>
          <a:xfrm>
            <a:off x="8968476" y="2577497"/>
            <a:ext cx="1495484" cy="261610"/>
            <a:chOff x="705841" y="2984398"/>
            <a:chExt cx="1495484" cy="261610"/>
          </a:xfrm>
        </p:grpSpPr>
        <p:sp>
          <p:nvSpPr>
            <p:cNvPr id="1079" name="1つの角を切り取り、1つの角を丸めた四角形 1078">
              <a:extLst>
                <a:ext uri="{FF2B5EF4-FFF2-40B4-BE49-F238E27FC236}">
                  <a16:creationId xmlns:a16="http://schemas.microsoft.com/office/drawing/2014/main" id="{43D69174-66C2-512B-89A8-A935A15DB8B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0" name="テキスト ボックス 1079">
              <a:extLst>
                <a:ext uri="{FF2B5EF4-FFF2-40B4-BE49-F238E27FC236}">
                  <a16:creationId xmlns:a16="http://schemas.microsoft.com/office/drawing/2014/main" id="{806FA040-77B5-FB1E-228A-633F4094E18F}"/>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美容家電</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1" name="グループ化 1080">
            <a:extLst>
              <a:ext uri="{FF2B5EF4-FFF2-40B4-BE49-F238E27FC236}">
                <a16:creationId xmlns:a16="http://schemas.microsoft.com/office/drawing/2014/main" id="{EF596F3C-B920-E71C-D781-6BB8316A2D84}"/>
              </a:ext>
            </a:extLst>
          </p:cNvPr>
          <p:cNvGrpSpPr/>
          <p:nvPr/>
        </p:nvGrpSpPr>
        <p:grpSpPr>
          <a:xfrm>
            <a:off x="9422716" y="2813029"/>
            <a:ext cx="941508" cy="707886"/>
            <a:chOff x="3652516" y="2167874"/>
            <a:chExt cx="941508" cy="707886"/>
          </a:xfrm>
        </p:grpSpPr>
        <p:sp>
          <p:nvSpPr>
            <p:cNvPr id="1082" name="テキスト ボックス 1081">
              <a:extLst>
                <a:ext uri="{FF2B5EF4-FFF2-40B4-BE49-F238E27FC236}">
                  <a16:creationId xmlns:a16="http://schemas.microsoft.com/office/drawing/2014/main" id="{7B61D0C4-F78C-0AD0-A969-EDF8A5D4DA7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83" name="テキスト ボックス 1082">
              <a:extLst>
                <a:ext uri="{FF2B5EF4-FFF2-40B4-BE49-F238E27FC236}">
                  <a16:creationId xmlns:a16="http://schemas.microsoft.com/office/drawing/2014/main" id="{3F3140F5-2A52-4602-D84D-45E12143856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1084" name="グループ化 1083">
            <a:extLst>
              <a:ext uri="{FF2B5EF4-FFF2-40B4-BE49-F238E27FC236}">
                <a16:creationId xmlns:a16="http://schemas.microsoft.com/office/drawing/2014/main" id="{A5D7C069-F34B-A83D-EE71-1509B98779E2}"/>
              </a:ext>
            </a:extLst>
          </p:cNvPr>
          <p:cNvGrpSpPr/>
          <p:nvPr/>
        </p:nvGrpSpPr>
        <p:grpSpPr>
          <a:xfrm>
            <a:off x="8968062" y="3976277"/>
            <a:ext cx="1495484" cy="261610"/>
            <a:chOff x="705841" y="2984398"/>
            <a:chExt cx="1495484" cy="261610"/>
          </a:xfrm>
        </p:grpSpPr>
        <p:sp>
          <p:nvSpPr>
            <p:cNvPr id="1085" name="1つの角を切り取り、1つの角を丸めた四角形 1084">
              <a:extLst>
                <a:ext uri="{FF2B5EF4-FFF2-40B4-BE49-F238E27FC236}">
                  <a16:creationId xmlns:a16="http://schemas.microsoft.com/office/drawing/2014/main" id="{3F87F6A6-AB06-A88E-0161-CE18359E5804}"/>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6" name="テキスト ボックス 1085">
              <a:extLst>
                <a:ext uri="{FF2B5EF4-FFF2-40B4-BE49-F238E27FC236}">
                  <a16:creationId xmlns:a16="http://schemas.microsoft.com/office/drawing/2014/main" id="{7A4A509A-5781-2448-1F98-6F6D0F22F94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家庭用ゲーム</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7" name="グループ化 1086">
            <a:extLst>
              <a:ext uri="{FF2B5EF4-FFF2-40B4-BE49-F238E27FC236}">
                <a16:creationId xmlns:a16="http://schemas.microsoft.com/office/drawing/2014/main" id="{3980147D-4777-1E0B-A906-E7595436CCA5}"/>
              </a:ext>
            </a:extLst>
          </p:cNvPr>
          <p:cNvGrpSpPr/>
          <p:nvPr/>
        </p:nvGrpSpPr>
        <p:grpSpPr>
          <a:xfrm>
            <a:off x="9420904" y="4199968"/>
            <a:ext cx="941508" cy="707886"/>
            <a:chOff x="3652516" y="2167874"/>
            <a:chExt cx="941508" cy="707886"/>
          </a:xfrm>
        </p:grpSpPr>
        <p:sp>
          <p:nvSpPr>
            <p:cNvPr id="1152" name="テキスト ボックス 1151">
              <a:extLst>
                <a:ext uri="{FF2B5EF4-FFF2-40B4-BE49-F238E27FC236}">
                  <a16:creationId xmlns:a16="http://schemas.microsoft.com/office/drawing/2014/main" id="{255363C2-88D4-2135-F24F-353448516F38}"/>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53" name="テキスト ボックス 1152">
              <a:extLst>
                <a:ext uri="{FF2B5EF4-FFF2-40B4-BE49-F238E27FC236}">
                  <a16:creationId xmlns:a16="http://schemas.microsoft.com/office/drawing/2014/main" id="{5831CED4-FE01-8243-E7CF-D9AF66A7CA19}"/>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2.4</a:t>
              </a:r>
              <a:endParaRPr kumimoji="1" lang="ja-JP" altLang="en-US" sz="4000">
                <a:solidFill>
                  <a:schemeClr val="bg1"/>
                </a:solidFill>
                <a:latin typeface="DIN Alternate" panose="020B0500000000000000" pitchFamily="34" charset="0"/>
              </a:endParaRPr>
            </a:p>
          </p:txBody>
        </p:sp>
      </p:grpSp>
      <p:cxnSp>
        <p:nvCxnSpPr>
          <p:cNvPr id="1160" name="直線コネクタ 1159">
            <a:extLst>
              <a:ext uri="{FF2B5EF4-FFF2-40B4-BE49-F238E27FC236}">
                <a16:creationId xmlns:a16="http://schemas.microsoft.com/office/drawing/2014/main" id="{1A4B2B85-6BD4-3604-8865-C9B1CB8DA74A}"/>
              </a:ext>
            </a:extLst>
          </p:cNvPr>
          <p:cNvCxnSpPr>
            <a:cxnSpLocks/>
          </p:cNvCxnSpPr>
          <p:nvPr/>
        </p:nvCxnSpPr>
        <p:spPr>
          <a:xfrm>
            <a:off x="653352"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2" name="直線コネクタ 1161">
            <a:extLst>
              <a:ext uri="{FF2B5EF4-FFF2-40B4-BE49-F238E27FC236}">
                <a16:creationId xmlns:a16="http://schemas.microsoft.com/office/drawing/2014/main" id="{D1DA2EDB-C40E-5723-7C03-B9ADB4C9A011}"/>
              </a:ext>
            </a:extLst>
          </p:cNvPr>
          <p:cNvCxnSpPr>
            <a:cxnSpLocks/>
          </p:cNvCxnSpPr>
          <p:nvPr/>
        </p:nvCxnSpPr>
        <p:spPr>
          <a:xfrm>
            <a:off x="6199221"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02048D5D-40F2-5A25-30AB-08FDD37D9CC2}"/>
              </a:ext>
            </a:extLst>
          </p:cNvPr>
          <p:cNvSpPr txBox="1"/>
          <p:nvPr/>
        </p:nvSpPr>
        <p:spPr>
          <a:xfrm>
            <a:off x="8932750"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21" name="テキスト ボックス 20">
            <a:extLst>
              <a:ext uri="{FF2B5EF4-FFF2-40B4-BE49-F238E27FC236}">
                <a16:creationId xmlns:a16="http://schemas.microsoft.com/office/drawing/2014/main" id="{32621AD8-08E0-59C2-48F9-F09EA8CDF406}"/>
              </a:ext>
            </a:extLst>
          </p:cNvPr>
          <p:cNvSpPr txBox="1"/>
          <p:nvPr/>
        </p:nvSpPr>
        <p:spPr>
          <a:xfrm>
            <a:off x="6265749"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4" name="テキスト ボックス 1343">
            <a:extLst>
              <a:ext uri="{FF2B5EF4-FFF2-40B4-BE49-F238E27FC236}">
                <a16:creationId xmlns:a16="http://schemas.microsoft.com/office/drawing/2014/main" id="{B3776232-E353-3FBA-A3EE-0C90C5CDD495}"/>
              </a:ext>
            </a:extLst>
          </p:cNvPr>
          <p:cNvSpPr txBox="1"/>
          <p:nvPr/>
        </p:nvSpPr>
        <p:spPr>
          <a:xfrm>
            <a:off x="8954521"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5" name="テキスト ボックス 1344">
            <a:extLst>
              <a:ext uri="{FF2B5EF4-FFF2-40B4-BE49-F238E27FC236}">
                <a16:creationId xmlns:a16="http://schemas.microsoft.com/office/drawing/2014/main" id="{CCD1409D-E462-5243-5AB9-2827EEB86B2E}"/>
              </a:ext>
            </a:extLst>
          </p:cNvPr>
          <p:cNvSpPr txBox="1"/>
          <p:nvPr/>
        </p:nvSpPr>
        <p:spPr>
          <a:xfrm>
            <a:off x="6298407"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073" name="グループ化 1072">
            <a:extLst>
              <a:ext uri="{FF2B5EF4-FFF2-40B4-BE49-F238E27FC236}">
                <a16:creationId xmlns:a16="http://schemas.microsoft.com/office/drawing/2014/main" id="{450CEAF9-A50A-107F-A979-4D71325E6301}"/>
              </a:ext>
            </a:extLst>
          </p:cNvPr>
          <p:cNvGrpSpPr/>
          <p:nvPr/>
        </p:nvGrpSpPr>
        <p:grpSpPr>
          <a:xfrm>
            <a:off x="8934658" y="5275916"/>
            <a:ext cx="2322947" cy="1143327"/>
            <a:chOff x="6243978" y="2500346"/>
            <a:chExt cx="2322947" cy="1143327"/>
          </a:xfrm>
        </p:grpSpPr>
        <p:grpSp>
          <p:nvGrpSpPr>
            <p:cNvPr id="1075" name="グループ化 1074">
              <a:extLst>
                <a:ext uri="{FF2B5EF4-FFF2-40B4-BE49-F238E27FC236}">
                  <a16:creationId xmlns:a16="http://schemas.microsoft.com/office/drawing/2014/main" id="{49B2B136-4F14-1A55-B1CA-0B92E21EF81C}"/>
                </a:ext>
              </a:extLst>
            </p:cNvPr>
            <p:cNvGrpSpPr/>
            <p:nvPr/>
          </p:nvGrpSpPr>
          <p:grpSpPr>
            <a:xfrm>
              <a:off x="7799199" y="2500346"/>
              <a:ext cx="767726" cy="922294"/>
              <a:chOff x="2151490" y="2412292"/>
              <a:chExt cx="767726" cy="922294"/>
            </a:xfrm>
          </p:grpSpPr>
          <p:sp>
            <p:nvSpPr>
              <p:cNvPr id="1165" name="正方形/長方形 1164">
                <a:extLst>
                  <a:ext uri="{FF2B5EF4-FFF2-40B4-BE49-F238E27FC236}">
                    <a16:creationId xmlns:a16="http://schemas.microsoft.com/office/drawing/2014/main" id="{A3779306-384E-7B70-BF8F-00D8B22304EC}"/>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6" name="正方形/長方形 1165">
                <a:extLst>
                  <a:ext uri="{FF2B5EF4-FFF2-40B4-BE49-F238E27FC236}">
                    <a16:creationId xmlns:a16="http://schemas.microsoft.com/office/drawing/2014/main" id="{4605068F-CF8D-61B8-7DFC-A85458997292}"/>
                  </a:ext>
                </a:extLst>
              </p:cNvPr>
              <p:cNvSpPr/>
              <p:nvPr/>
            </p:nvSpPr>
            <p:spPr>
              <a:xfrm rot="16200000">
                <a:off x="2576120" y="3093953"/>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601C9BF6-AB32-28EB-96A8-55866793AB02}"/>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68" name="テキスト ボックス 1167">
                <a:extLst>
                  <a:ext uri="{FF2B5EF4-FFF2-40B4-BE49-F238E27FC236}">
                    <a16:creationId xmlns:a16="http://schemas.microsoft.com/office/drawing/2014/main" id="{A6FE0C5B-BD4D-E4D6-A806-588198057E61}"/>
                  </a:ext>
                </a:extLst>
              </p:cNvPr>
              <p:cNvSpPr txBox="1"/>
              <p:nvPr/>
            </p:nvSpPr>
            <p:spPr>
              <a:xfrm>
                <a:off x="2517706" y="283328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169" name="テキスト ボックス 1168">
                <a:extLst>
                  <a:ext uri="{FF2B5EF4-FFF2-40B4-BE49-F238E27FC236}">
                    <a16:creationId xmlns:a16="http://schemas.microsoft.com/office/drawing/2014/main" id="{1EDAD3A0-E8DE-A5E1-60F9-C88EE5B1545C}"/>
                  </a:ext>
                </a:extLst>
              </p:cNvPr>
              <p:cNvSpPr txBox="1"/>
              <p:nvPr/>
            </p:nvSpPr>
            <p:spPr>
              <a:xfrm>
                <a:off x="2657606" y="287813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70" name="テキスト ボックス 1169">
                <a:extLst>
                  <a:ext uri="{FF2B5EF4-FFF2-40B4-BE49-F238E27FC236}">
                    <a16:creationId xmlns:a16="http://schemas.microsoft.com/office/drawing/2014/main" id="{6E876839-03F7-D43F-99B8-684BD1BB8E88}"/>
                  </a:ext>
                </a:extLst>
              </p:cNvPr>
              <p:cNvSpPr txBox="1"/>
              <p:nvPr/>
            </p:nvSpPr>
            <p:spPr>
              <a:xfrm>
                <a:off x="2175191" y="24122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47</a:t>
                </a:r>
                <a:endParaRPr kumimoji="1" lang="ja-JP" altLang="en-US" sz="1600">
                  <a:solidFill>
                    <a:schemeClr val="bg1"/>
                  </a:solidFill>
                  <a:latin typeface="DIN Alternate" panose="020B0500000000000000" pitchFamily="34" charset="0"/>
                </a:endParaRPr>
              </a:p>
            </p:txBody>
          </p:sp>
          <p:sp>
            <p:nvSpPr>
              <p:cNvPr id="1171" name="テキスト ボックス 1170">
                <a:extLst>
                  <a:ext uri="{FF2B5EF4-FFF2-40B4-BE49-F238E27FC236}">
                    <a16:creationId xmlns:a16="http://schemas.microsoft.com/office/drawing/2014/main" id="{162AA997-417F-CD65-961F-96794B56ACA4}"/>
                  </a:ext>
                </a:extLst>
              </p:cNvPr>
              <p:cNvSpPr txBox="1"/>
              <p:nvPr/>
            </p:nvSpPr>
            <p:spPr>
              <a:xfrm>
                <a:off x="2368106"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54" name="直線矢印コネクタ 1153">
              <a:extLst>
                <a:ext uri="{FF2B5EF4-FFF2-40B4-BE49-F238E27FC236}">
                  <a16:creationId xmlns:a16="http://schemas.microsoft.com/office/drawing/2014/main" id="{90903292-FBEB-D4EE-12EF-6FEB72B2205C}"/>
                </a:ext>
              </a:extLst>
            </p:cNvPr>
            <p:cNvCxnSpPr>
              <a:cxnSpLocks/>
            </p:cNvCxnSpPr>
            <p:nvPr/>
          </p:nvCxnSpPr>
          <p:spPr>
            <a:xfrm flipH="1" flipV="1">
              <a:off x="8121157" y="2789009"/>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1155" name="図 1154" descr="アイコン&#10;&#10;自動的に生成された説明">
              <a:extLst>
                <a:ext uri="{FF2B5EF4-FFF2-40B4-BE49-F238E27FC236}">
                  <a16:creationId xmlns:a16="http://schemas.microsoft.com/office/drawing/2014/main" id="{EAD8E4F2-39E3-32E2-9EE9-9D2502CFDE8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6268857" y="3031022"/>
              <a:ext cx="513546" cy="369348"/>
            </a:xfrm>
            <a:prstGeom prst="rect">
              <a:avLst/>
            </a:prstGeom>
          </p:spPr>
        </p:pic>
        <p:grpSp>
          <p:nvGrpSpPr>
            <p:cNvPr id="1156" name="グループ化 1155">
              <a:extLst>
                <a:ext uri="{FF2B5EF4-FFF2-40B4-BE49-F238E27FC236}">
                  <a16:creationId xmlns:a16="http://schemas.microsoft.com/office/drawing/2014/main" id="{AB19A28E-AB0E-71D4-38E8-83AEFFA18323}"/>
                </a:ext>
              </a:extLst>
            </p:cNvPr>
            <p:cNvGrpSpPr/>
            <p:nvPr/>
          </p:nvGrpSpPr>
          <p:grpSpPr>
            <a:xfrm>
              <a:off x="6273750" y="2578601"/>
              <a:ext cx="1495484" cy="261610"/>
              <a:chOff x="705841" y="2984398"/>
              <a:chExt cx="1495484" cy="261610"/>
            </a:xfrm>
          </p:grpSpPr>
          <p:sp>
            <p:nvSpPr>
              <p:cNvPr id="1163" name="1つの角を切り取り、1つの角を丸めた四角形 1162">
                <a:extLst>
                  <a:ext uri="{FF2B5EF4-FFF2-40B4-BE49-F238E27FC236}">
                    <a16:creationId xmlns:a16="http://schemas.microsoft.com/office/drawing/2014/main" id="{D22ED29E-09F5-77E5-53E9-B45D0DCF2092}"/>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64" name="テキスト ボックス 1163">
                <a:extLst>
                  <a:ext uri="{FF2B5EF4-FFF2-40B4-BE49-F238E27FC236}">
                    <a16:creationId xmlns:a16="http://schemas.microsoft.com/office/drawing/2014/main" id="{6BD153B4-26EC-82C6-2EC7-2CBFFECA7AA8}"/>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自家用車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57" name="グループ化 1156">
              <a:extLst>
                <a:ext uri="{FF2B5EF4-FFF2-40B4-BE49-F238E27FC236}">
                  <a16:creationId xmlns:a16="http://schemas.microsoft.com/office/drawing/2014/main" id="{65857156-AB80-7F88-6B71-AA13DB058F78}"/>
                </a:ext>
              </a:extLst>
            </p:cNvPr>
            <p:cNvGrpSpPr/>
            <p:nvPr/>
          </p:nvGrpSpPr>
          <p:grpSpPr>
            <a:xfrm>
              <a:off x="6760005" y="2815325"/>
              <a:ext cx="941508" cy="707886"/>
              <a:chOff x="3652516" y="2167874"/>
              <a:chExt cx="941508" cy="707886"/>
            </a:xfrm>
          </p:grpSpPr>
          <p:sp>
            <p:nvSpPr>
              <p:cNvPr id="1159" name="テキスト ボックス 1158">
                <a:extLst>
                  <a:ext uri="{FF2B5EF4-FFF2-40B4-BE49-F238E27FC236}">
                    <a16:creationId xmlns:a16="http://schemas.microsoft.com/office/drawing/2014/main" id="{D5A785EE-681E-D988-4C61-429F5C16D23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61" name="テキスト ボックス 1160">
                <a:extLst>
                  <a:ext uri="{FF2B5EF4-FFF2-40B4-BE49-F238E27FC236}">
                    <a16:creationId xmlns:a16="http://schemas.microsoft.com/office/drawing/2014/main" id="{FA209FBF-7115-5BB7-480C-354FB34A9A12}"/>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2.6</a:t>
                </a:r>
                <a:endParaRPr kumimoji="1" lang="ja-JP" altLang="en-US" sz="4000">
                  <a:solidFill>
                    <a:schemeClr val="bg1"/>
                  </a:solidFill>
                  <a:latin typeface="DIN Alternate" panose="020B0500000000000000" pitchFamily="34" charset="0"/>
                </a:endParaRPr>
              </a:p>
            </p:txBody>
          </p:sp>
        </p:grpSp>
        <p:sp>
          <p:nvSpPr>
            <p:cNvPr id="1158" name="テキスト ボックス 1157">
              <a:extLst>
                <a:ext uri="{FF2B5EF4-FFF2-40B4-BE49-F238E27FC236}">
                  <a16:creationId xmlns:a16="http://schemas.microsoft.com/office/drawing/2014/main" id="{BD96BFBD-DEEC-FC84-DB9D-515F60CC2F20}"/>
                </a:ext>
              </a:extLst>
            </p:cNvPr>
            <p:cNvSpPr txBox="1"/>
            <p:nvPr/>
          </p:nvSpPr>
          <p:spPr>
            <a:xfrm>
              <a:off x="6243978"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grpSp>
        <p:nvGrpSpPr>
          <p:cNvPr id="1172" name="グループ化 1171">
            <a:extLst>
              <a:ext uri="{FF2B5EF4-FFF2-40B4-BE49-F238E27FC236}">
                <a16:creationId xmlns:a16="http://schemas.microsoft.com/office/drawing/2014/main" id="{54D82E12-599E-2AB3-4C2C-3E14A4FCCC8A}"/>
              </a:ext>
            </a:extLst>
          </p:cNvPr>
          <p:cNvGrpSpPr/>
          <p:nvPr/>
        </p:nvGrpSpPr>
        <p:grpSpPr>
          <a:xfrm>
            <a:off x="6273716" y="2519574"/>
            <a:ext cx="2228124" cy="1147124"/>
            <a:chOff x="8965306" y="5294177"/>
            <a:chExt cx="2228124" cy="1147124"/>
          </a:xfrm>
        </p:grpSpPr>
        <p:sp>
          <p:nvSpPr>
            <p:cNvPr id="1173" name="テキスト ボックス 1172">
              <a:extLst>
                <a:ext uri="{FF2B5EF4-FFF2-40B4-BE49-F238E27FC236}">
                  <a16:creationId xmlns:a16="http://schemas.microsoft.com/office/drawing/2014/main" id="{8FDAA2C3-676F-6FA4-29E7-7D2B125900BA}"/>
                </a:ext>
              </a:extLst>
            </p:cNvPr>
            <p:cNvSpPr txBox="1"/>
            <p:nvPr/>
          </p:nvSpPr>
          <p:spPr>
            <a:xfrm>
              <a:off x="8987179"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毎月の購入有無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174" name="グループ化 1173">
              <a:extLst>
                <a:ext uri="{FF2B5EF4-FFF2-40B4-BE49-F238E27FC236}">
                  <a16:creationId xmlns:a16="http://schemas.microsoft.com/office/drawing/2014/main" id="{24086118-6DA1-D4FB-FC06-26618E2F5211}"/>
                </a:ext>
              </a:extLst>
            </p:cNvPr>
            <p:cNvGrpSpPr/>
            <p:nvPr/>
          </p:nvGrpSpPr>
          <p:grpSpPr>
            <a:xfrm>
              <a:off x="8965306" y="5294177"/>
              <a:ext cx="2228124" cy="988892"/>
              <a:chOff x="8965306" y="5294177"/>
              <a:chExt cx="2228124" cy="988892"/>
            </a:xfrm>
          </p:grpSpPr>
          <p:grpSp>
            <p:nvGrpSpPr>
              <p:cNvPr id="1175" name="グループ化 1174">
                <a:extLst>
                  <a:ext uri="{FF2B5EF4-FFF2-40B4-BE49-F238E27FC236}">
                    <a16:creationId xmlns:a16="http://schemas.microsoft.com/office/drawing/2014/main" id="{6D63B696-92F5-3E66-58A8-0E28F0E4D7EA}"/>
                  </a:ext>
                </a:extLst>
              </p:cNvPr>
              <p:cNvGrpSpPr/>
              <p:nvPr/>
            </p:nvGrpSpPr>
            <p:grpSpPr>
              <a:xfrm>
                <a:off x="10425704" y="5294177"/>
                <a:ext cx="767726" cy="911798"/>
                <a:chOff x="2151490" y="2422788"/>
                <a:chExt cx="767726" cy="911798"/>
              </a:xfrm>
            </p:grpSpPr>
            <p:sp>
              <p:nvSpPr>
                <p:cNvPr id="1184" name="正方形/長方形 1183">
                  <a:extLst>
                    <a:ext uri="{FF2B5EF4-FFF2-40B4-BE49-F238E27FC236}">
                      <a16:creationId xmlns:a16="http://schemas.microsoft.com/office/drawing/2014/main" id="{C847C01B-FAB1-D0FE-2426-6B940A94929E}"/>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5" name="正方形/長方形 1184">
                  <a:extLst>
                    <a:ext uri="{FF2B5EF4-FFF2-40B4-BE49-F238E27FC236}">
                      <a16:creationId xmlns:a16="http://schemas.microsoft.com/office/drawing/2014/main" id="{21504999-8E54-E488-CC2B-41BD5AC285BE}"/>
                    </a:ext>
                  </a:extLst>
                </p:cNvPr>
                <p:cNvSpPr/>
                <p:nvPr/>
              </p:nvSpPr>
              <p:spPr>
                <a:xfrm rot="16200000">
                  <a:off x="2502631" y="3020464"/>
                  <a:ext cx="400895"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6" name="直線コネクタ 1185">
                  <a:extLst>
                    <a:ext uri="{FF2B5EF4-FFF2-40B4-BE49-F238E27FC236}">
                      <a16:creationId xmlns:a16="http://schemas.microsoft.com/office/drawing/2014/main" id="{F1975752-3626-09BF-03F4-E836705B76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87" name="テキスト ボックス 1186">
                  <a:extLst>
                    <a:ext uri="{FF2B5EF4-FFF2-40B4-BE49-F238E27FC236}">
                      <a16:creationId xmlns:a16="http://schemas.microsoft.com/office/drawing/2014/main" id="{43AE31D3-B276-3F99-07B5-4C20581BA7FE}"/>
                    </a:ext>
                  </a:extLst>
                </p:cNvPr>
                <p:cNvSpPr txBox="1"/>
                <p:nvPr/>
              </p:nvSpPr>
              <p:spPr>
                <a:xfrm>
                  <a:off x="2517706" y="2692506"/>
                  <a:ext cx="312906" cy="253916"/>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48</a:t>
                  </a:r>
                  <a:endParaRPr kumimoji="1" lang="ja-JP" altLang="en-US" sz="1050">
                    <a:solidFill>
                      <a:schemeClr val="bg1">
                        <a:alpha val="50000"/>
                      </a:schemeClr>
                    </a:solidFill>
                    <a:latin typeface="DIN Alternate" panose="020B0500000000000000" pitchFamily="34" charset="0"/>
                  </a:endParaRPr>
                </a:p>
              </p:txBody>
            </p:sp>
            <p:sp>
              <p:nvSpPr>
                <p:cNvPr id="1188" name="テキスト ボックス 1187">
                  <a:extLst>
                    <a:ext uri="{FF2B5EF4-FFF2-40B4-BE49-F238E27FC236}">
                      <a16:creationId xmlns:a16="http://schemas.microsoft.com/office/drawing/2014/main" id="{78E10CAB-2F3F-BC24-8BCE-A74166D01EA1}"/>
                    </a:ext>
                  </a:extLst>
                </p:cNvPr>
                <p:cNvSpPr txBox="1"/>
                <p:nvPr/>
              </p:nvSpPr>
              <p:spPr>
                <a:xfrm>
                  <a:off x="2657606" y="273735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89" name="テキスト ボックス 1188">
                  <a:extLst>
                    <a:ext uri="{FF2B5EF4-FFF2-40B4-BE49-F238E27FC236}">
                      <a16:creationId xmlns:a16="http://schemas.microsoft.com/office/drawing/2014/main" id="{41356715-DAC2-A16E-0828-BA9221FB2B82}"/>
                    </a:ext>
                  </a:extLst>
                </p:cNvPr>
                <p:cNvSpPr txBox="1"/>
                <p:nvPr/>
              </p:nvSpPr>
              <p:spPr>
                <a:xfrm>
                  <a:off x="2174709" y="2422788"/>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70</a:t>
                  </a:r>
                  <a:endParaRPr kumimoji="1" lang="ja-JP" altLang="en-US" sz="1600">
                    <a:solidFill>
                      <a:schemeClr val="bg1"/>
                    </a:solidFill>
                    <a:latin typeface="DIN Alternate" panose="020B0500000000000000" pitchFamily="34" charset="0"/>
                  </a:endParaRPr>
                </a:p>
              </p:txBody>
            </p:sp>
            <p:sp>
              <p:nvSpPr>
                <p:cNvPr id="1190" name="テキスト ボックス 1189">
                  <a:extLst>
                    <a:ext uri="{FF2B5EF4-FFF2-40B4-BE49-F238E27FC236}">
                      <a16:creationId xmlns:a16="http://schemas.microsoft.com/office/drawing/2014/main" id="{1234B7CF-1F9D-4D35-0A08-0A0D1A5EC2A5}"/>
                    </a:ext>
                  </a:extLst>
                </p:cNvPr>
                <p:cNvSpPr txBox="1"/>
                <p:nvPr/>
              </p:nvSpPr>
              <p:spPr>
                <a:xfrm>
                  <a:off x="2379257"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76" name="直線矢印コネクタ 1175">
                <a:extLst>
                  <a:ext uri="{FF2B5EF4-FFF2-40B4-BE49-F238E27FC236}">
                    <a16:creationId xmlns:a16="http://schemas.microsoft.com/office/drawing/2014/main" id="{0B6E717C-5E9A-EA8D-6908-1A295B5325B3}"/>
                  </a:ext>
                </a:extLst>
              </p:cNvPr>
              <p:cNvCxnSpPr>
                <a:cxnSpLocks/>
              </p:cNvCxnSpPr>
              <p:nvPr/>
            </p:nvCxnSpPr>
            <p:spPr>
              <a:xfrm flipH="1" flipV="1">
                <a:off x="10740379" y="5572395"/>
                <a:ext cx="128420" cy="21600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grpSp>
            <p:nvGrpSpPr>
              <p:cNvPr id="1177" name="グループ化 1176">
                <a:extLst>
                  <a:ext uri="{FF2B5EF4-FFF2-40B4-BE49-F238E27FC236}">
                    <a16:creationId xmlns:a16="http://schemas.microsoft.com/office/drawing/2014/main" id="{7C42D523-7BEB-72DB-EA03-A2F7A58A331A}"/>
                  </a:ext>
                </a:extLst>
              </p:cNvPr>
              <p:cNvGrpSpPr/>
              <p:nvPr/>
            </p:nvGrpSpPr>
            <p:grpSpPr>
              <a:xfrm>
                <a:off x="8965306" y="5351035"/>
                <a:ext cx="1495484" cy="261610"/>
                <a:chOff x="705841" y="2984398"/>
                <a:chExt cx="1495484" cy="261610"/>
              </a:xfrm>
            </p:grpSpPr>
            <p:sp>
              <p:nvSpPr>
                <p:cNvPr id="1182" name="1つの角を切り取り、1つの角を丸めた四角形 1181">
                  <a:extLst>
                    <a:ext uri="{FF2B5EF4-FFF2-40B4-BE49-F238E27FC236}">
                      <a16:creationId xmlns:a16="http://schemas.microsoft.com/office/drawing/2014/main" id="{AE75454F-AC15-3A91-591B-5D8CBEA2548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83" name="テキスト ボックス 1182">
                  <a:extLst>
                    <a:ext uri="{FF2B5EF4-FFF2-40B4-BE49-F238E27FC236}">
                      <a16:creationId xmlns:a16="http://schemas.microsoft.com/office/drawing/2014/main" id="{7FC4D228-71D6-74F2-E125-175A0F49F43B}"/>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お酒</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外食含む</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6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78" name="グループ化 1177">
                <a:extLst>
                  <a:ext uri="{FF2B5EF4-FFF2-40B4-BE49-F238E27FC236}">
                    <a16:creationId xmlns:a16="http://schemas.microsoft.com/office/drawing/2014/main" id="{BD44451D-0C20-EBA5-DEA7-9DA87E68793E}"/>
                  </a:ext>
                </a:extLst>
              </p:cNvPr>
              <p:cNvGrpSpPr/>
              <p:nvPr/>
            </p:nvGrpSpPr>
            <p:grpSpPr>
              <a:xfrm>
                <a:off x="9418794" y="5575183"/>
                <a:ext cx="941508" cy="707886"/>
                <a:chOff x="3652516" y="2167874"/>
                <a:chExt cx="941508" cy="707886"/>
              </a:xfrm>
            </p:grpSpPr>
            <p:sp>
              <p:nvSpPr>
                <p:cNvPr id="1180" name="テキスト ボックス 1179">
                  <a:extLst>
                    <a:ext uri="{FF2B5EF4-FFF2-40B4-BE49-F238E27FC236}">
                      <a16:creationId xmlns:a16="http://schemas.microsoft.com/office/drawing/2014/main" id="{551A7BFD-D18B-1A89-04FE-746B0E5329A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81" name="テキスト ボックス 1180">
                  <a:extLst>
                    <a:ext uri="{FF2B5EF4-FFF2-40B4-BE49-F238E27FC236}">
                      <a16:creationId xmlns:a16="http://schemas.microsoft.com/office/drawing/2014/main" id="{729659E0-52F0-CCE3-9F13-02BD6D8E2DBA}"/>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1.4</a:t>
                  </a:r>
                  <a:endParaRPr kumimoji="1" lang="ja-JP" altLang="en-US" sz="4000">
                    <a:solidFill>
                      <a:schemeClr val="bg1"/>
                    </a:solidFill>
                    <a:latin typeface="DIN Alternate" panose="020B0500000000000000" pitchFamily="34" charset="0"/>
                  </a:endParaRPr>
                </a:p>
              </p:txBody>
            </p:sp>
          </p:grpSp>
          <p:pic>
            <p:nvPicPr>
              <p:cNvPr id="1179" name="図 1178" descr="黒いバックグラウンドの前に立っている&#10;&#10;低い精度で自動的に生成された説明">
                <a:extLst>
                  <a:ext uri="{FF2B5EF4-FFF2-40B4-BE49-F238E27FC236}">
                    <a16:creationId xmlns:a16="http://schemas.microsoft.com/office/drawing/2014/main" id="{34C056A1-8867-496E-DBCA-D92938457B23}"/>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9090192" y="5671313"/>
                <a:ext cx="298727" cy="511755"/>
              </a:xfrm>
              <a:prstGeom prst="rect">
                <a:avLst/>
              </a:prstGeom>
            </p:spPr>
          </p:pic>
        </p:grpSp>
      </p:grpSp>
      <p:sp>
        <p:nvSpPr>
          <p:cNvPr id="5" name="スライド番号プレースホルダ 3">
            <a:extLst>
              <a:ext uri="{FF2B5EF4-FFF2-40B4-BE49-F238E27FC236}">
                <a16:creationId xmlns:a16="http://schemas.microsoft.com/office/drawing/2014/main" id="{01D60A78-2E82-556E-C1E8-13C689209A3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32" name="正方形/長方形 31">
            <a:extLst>
              <a:ext uri="{FF2B5EF4-FFF2-40B4-BE49-F238E27FC236}">
                <a16:creationId xmlns:a16="http://schemas.microsoft.com/office/drawing/2014/main" id="{E8379EE6-0A88-6AF4-1ADF-DA262EABB36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86333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夜の都会の景色&#10;&#10;自動的に生成された説明">
            <a:extLst>
              <a:ext uri="{FF2B5EF4-FFF2-40B4-BE49-F238E27FC236}">
                <a16:creationId xmlns:a16="http://schemas.microsoft.com/office/drawing/2014/main" id="{BD15C4FC-A7F0-0896-45BC-7F184BE5B5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03419" y="0"/>
            <a:ext cx="4391189"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569978"/>
            <a:ext cx="7277241" cy="1139414"/>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4</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割が保有資産</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万円以上で</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spc="300">
                <a:solidFill>
                  <a:schemeClr val="bg1"/>
                </a:solidFill>
                <a:latin typeface="DIN Alternate" panose="020B0500000000000000" pitchFamily="34" charset="0"/>
                <a:ea typeface="Hiragino Sans W7" panose="020B0400000000000000" pitchFamily="34" charset="-128"/>
              </a:rPr>
              <a:t>様々な投資商品への投資意向も高い</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58" name="テキスト ボックス 57">
            <a:extLst>
              <a:ext uri="{FF2B5EF4-FFF2-40B4-BE49-F238E27FC236}">
                <a16:creationId xmlns:a16="http://schemas.microsoft.com/office/drawing/2014/main" id="{B9B9C2E7-99CD-A5F5-88E8-D300FDA10F3D}"/>
              </a:ext>
            </a:extLst>
          </p:cNvPr>
          <p:cNvSpPr txBox="1"/>
          <p:nvPr/>
        </p:nvSpPr>
        <p:spPr>
          <a:xfrm>
            <a:off x="5347050" y="2295782"/>
            <a:ext cx="2012089"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保有している投資商品</a:t>
            </a:r>
          </a:p>
        </p:txBody>
      </p:sp>
      <p:cxnSp>
        <p:nvCxnSpPr>
          <p:cNvPr id="62" name="直線コネクタ 61">
            <a:extLst>
              <a:ext uri="{FF2B5EF4-FFF2-40B4-BE49-F238E27FC236}">
                <a16:creationId xmlns:a16="http://schemas.microsoft.com/office/drawing/2014/main" id="{077395E2-925D-6FC3-8F6C-8D9E800E4618}"/>
              </a:ext>
            </a:extLst>
          </p:cNvPr>
          <p:cNvCxnSpPr>
            <a:cxnSpLocks/>
          </p:cNvCxnSpPr>
          <p:nvPr/>
        </p:nvCxnSpPr>
        <p:spPr>
          <a:xfrm>
            <a:off x="4524079" y="2630183"/>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1" name="グラフ 70">
            <a:extLst>
              <a:ext uri="{FF2B5EF4-FFF2-40B4-BE49-F238E27FC236}">
                <a16:creationId xmlns:a16="http://schemas.microsoft.com/office/drawing/2014/main" id="{CEFFD111-2416-9DD2-ED89-6FA5C9143880}"/>
              </a:ext>
            </a:extLst>
          </p:cNvPr>
          <p:cNvGraphicFramePr>
            <a:graphicFrameLocks/>
          </p:cNvGraphicFramePr>
          <p:nvPr/>
        </p:nvGraphicFramePr>
        <p:xfrm>
          <a:off x="4374277" y="2630183"/>
          <a:ext cx="3883955" cy="3714863"/>
        </p:xfrm>
        <a:graphic>
          <a:graphicData uri="http://schemas.openxmlformats.org/drawingml/2006/chart">
            <c:chart xmlns:c="http://schemas.openxmlformats.org/drawingml/2006/chart" xmlns:r="http://schemas.openxmlformats.org/officeDocument/2006/relationships" r:id="rId5"/>
          </a:graphicData>
        </a:graphic>
      </p:graphicFrame>
      <p:cxnSp>
        <p:nvCxnSpPr>
          <p:cNvPr id="72" name="直線コネクタ 71">
            <a:extLst>
              <a:ext uri="{FF2B5EF4-FFF2-40B4-BE49-F238E27FC236}">
                <a16:creationId xmlns:a16="http://schemas.microsoft.com/office/drawing/2014/main" id="{1F43622B-2EEF-E69E-95F8-050C2989FE53}"/>
              </a:ext>
            </a:extLst>
          </p:cNvPr>
          <p:cNvCxnSpPr>
            <a:cxnSpLocks/>
          </p:cNvCxnSpPr>
          <p:nvPr/>
        </p:nvCxnSpPr>
        <p:spPr>
          <a:xfrm>
            <a:off x="732008" y="2643630"/>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52430721-F223-0C57-6EFF-63BBC5E0903C}"/>
              </a:ext>
            </a:extLst>
          </p:cNvPr>
          <p:cNvSpPr txBox="1"/>
          <p:nvPr/>
        </p:nvSpPr>
        <p:spPr>
          <a:xfrm>
            <a:off x="2001351" y="2295782"/>
            <a:ext cx="915635"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保有資産</a:t>
            </a:r>
          </a:p>
        </p:txBody>
      </p:sp>
      <p:graphicFrame>
        <p:nvGraphicFramePr>
          <p:cNvPr id="75" name="グラフ 74">
            <a:extLst>
              <a:ext uri="{FF2B5EF4-FFF2-40B4-BE49-F238E27FC236}">
                <a16:creationId xmlns:a16="http://schemas.microsoft.com/office/drawing/2014/main" id="{38D29909-9A99-B636-BC9D-0F87B33D6305}"/>
              </a:ext>
            </a:extLst>
          </p:cNvPr>
          <p:cNvGraphicFramePr>
            <a:graphicFrameLocks/>
          </p:cNvGraphicFramePr>
          <p:nvPr/>
        </p:nvGraphicFramePr>
        <p:xfrm>
          <a:off x="785879" y="2749572"/>
          <a:ext cx="3217439" cy="3479392"/>
        </p:xfrm>
        <a:graphic>
          <a:graphicData uri="http://schemas.openxmlformats.org/drawingml/2006/chart">
            <c:chart xmlns:c="http://schemas.openxmlformats.org/drawingml/2006/chart" xmlns:r="http://schemas.openxmlformats.org/officeDocument/2006/relationships" r:id="rId6"/>
          </a:graphicData>
        </a:graphic>
      </p:graphicFrame>
      <p:grpSp>
        <p:nvGrpSpPr>
          <p:cNvPr id="76" name="グループ化 75">
            <a:extLst>
              <a:ext uri="{FF2B5EF4-FFF2-40B4-BE49-F238E27FC236}">
                <a16:creationId xmlns:a16="http://schemas.microsoft.com/office/drawing/2014/main" id="{B297C221-7740-12CE-4A9B-A18950460EF6}"/>
              </a:ext>
            </a:extLst>
          </p:cNvPr>
          <p:cNvGrpSpPr/>
          <p:nvPr/>
        </p:nvGrpSpPr>
        <p:grpSpPr>
          <a:xfrm>
            <a:off x="6684079" y="6176432"/>
            <a:ext cx="1497191" cy="288387"/>
            <a:chOff x="943711" y="6088174"/>
            <a:chExt cx="1497191" cy="288387"/>
          </a:xfrm>
        </p:grpSpPr>
        <p:sp>
          <p:nvSpPr>
            <p:cNvPr id="77" name="正方形/長方形 76">
              <a:extLst>
                <a:ext uri="{FF2B5EF4-FFF2-40B4-BE49-F238E27FC236}">
                  <a16:creationId xmlns:a16="http://schemas.microsoft.com/office/drawing/2014/main" id="{DC908549-2F4C-AFA8-A79A-A2FAE31C792F}"/>
                </a:ext>
              </a:extLst>
            </p:cNvPr>
            <p:cNvSpPr>
              <a:spLocks noChangeAspect="1"/>
            </p:cNvSpPr>
            <p:nvPr/>
          </p:nvSpPr>
          <p:spPr>
            <a:xfrm>
              <a:off x="943711" y="6176055"/>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93A663-6F53-1ACB-FB4E-498A4C2917C7}"/>
                </a:ext>
              </a:extLst>
            </p:cNvPr>
            <p:cNvSpPr>
              <a:spLocks noChangeAspect="1"/>
            </p:cNvSpPr>
            <p:nvPr/>
          </p:nvSpPr>
          <p:spPr>
            <a:xfrm>
              <a:off x="1675920" y="6188853"/>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63F91BD-93D5-A27C-E792-4A0844BCE8EB}"/>
                </a:ext>
              </a:extLst>
            </p:cNvPr>
            <p:cNvSpPr txBox="1"/>
            <p:nvPr/>
          </p:nvSpPr>
          <p:spPr>
            <a:xfrm>
              <a:off x="944370" y="6088174"/>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喫煙者</a:t>
              </a:r>
            </a:p>
          </p:txBody>
        </p:sp>
        <p:sp>
          <p:nvSpPr>
            <p:cNvPr id="80" name="テキスト ボックス 79">
              <a:extLst>
                <a:ext uri="{FF2B5EF4-FFF2-40B4-BE49-F238E27FC236}">
                  <a16:creationId xmlns:a16="http://schemas.microsoft.com/office/drawing/2014/main" id="{AF754976-4DDA-0994-D75F-40D497E6D2D1}"/>
                </a:ext>
              </a:extLst>
            </p:cNvPr>
            <p:cNvSpPr txBox="1"/>
            <p:nvPr/>
          </p:nvSpPr>
          <p:spPr>
            <a:xfrm>
              <a:off x="1745448" y="6100973"/>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非喫煙者</a:t>
              </a:r>
            </a:p>
          </p:txBody>
        </p:sp>
      </p:grpSp>
      <p:grpSp>
        <p:nvGrpSpPr>
          <p:cNvPr id="81" name="グループ化 80">
            <a:extLst>
              <a:ext uri="{FF2B5EF4-FFF2-40B4-BE49-F238E27FC236}">
                <a16:creationId xmlns:a16="http://schemas.microsoft.com/office/drawing/2014/main" id="{E342FEB5-43DF-E094-BC7A-78FE969A0213}"/>
              </a:ext>
            </a:extLst>
          </p:cNvPr>
          <p:cNvGrpSpPr/>
          <p:nvPr/>
        </p:nvGrpSpPr>
        <p:grpSpPr>
          <a:xfrm>
            <a:off x="2920529" y="4933829"/>
            <a:ext cx="1263975" cy="1109472"/>
            <a:chOff x="5596129" y="3108960"/>
            <a:chExt cx="1263975" cy="1109472"/>
          </a:xfrm>
        </p:grpSpPr>
        <p:sp>
          <p:nvSpPr>
            <p:cNvPr id="82" name="円/楕円 81">
              <a:extLst>
                <a:ext uri="{FF2B5EF4-FFF2-40B4-BE49-F238E27FC236}">
                  <a16:creationId xmlns:a16="http://schemas.microsoft.com/office/drawing/2014/main" id="{20ACB030-B04D-45F2-4486-54D15EF2663E}"/>
                </a:ext>
              </a:extLst>
            </p:cNvPr>
            <p:cNvSpPr/>
            <p:nvPr/>
          </p:nvSpPr>
          <p:spPr>
            <a:xfrm>
              <a:off x="5779001" y="3108960"/>
              <a:ext cx="1081103" cy="1109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82">
              <a:extLst>
                <a:ext uri="{FF2B5EF4-FFF2-40B4-BE49-F238E27FC236}">
                  <a16:creationId xmlns:a16="http://schemas.microsoft.com/office/drawing/2014/main" id="{23EBC8C6-8AAF-E946-6536-6458ED3793B4}"/>
                </a:ext>
              </a:extLst>
            </p:cNvPr>
            <p:cNvSpPr/>
            <p:nvPr/>
          </p:nvSpPr>
          <p:spPr>
            <a:xfrm rot="16200000">
              <a:off x="5628105" y="3565161"/>
              <a:ext cx="133117" cy="197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5E167960-04CF-A3E0-32E4-7AC3AF87E4C0}"/>
              </a:ext>
            </a:extLst>
          </p:cNvPr>
          <p:cNvSpPr txBox="1"/>
          <p:nvPr/>
        </p:nvSpPr>
        <p:spPr>
          <a:xfrm>
            <a:off x="3227277" y="5052443"/>
            <a:ext cx="817853" cy="307777"/>
          </a:xfrm>
          <a:prstGeom prst="rect">
            <a:avLst/>
          </a:prstGeom>
          <a:noFill/>
        </p:spPr>
        <p:txBody>
          <a:bodyPr wrap="none" rtlCol="0">
            <a:spAutoFit/>
          </a:bodyPr>
          <a:lstStyle/>
          <a:p>
            <a:pPr algn="ctr"/>
            <a:r>
              <a:rPr kumimoji="1" lang="ja-JP" altLang="en-US" sz="700" b="1">
                <a:solidFill>
                  <a:srgbClr val="FE5519"/>
                </a:solidFill>
                <a:latin typeface="Hiragino Sans W3" panose="020B0400000000000000" pitchFamily="34" charset="-128"/>
                <a:ea typeface="Hiragino Sans W3" panose="020B0400000000000000" pitchFamily="34" charset="-128"/>
              </a:rPr>
              <a:t>保有資産</a:t>
            </a:r>
            <a:endParaRPr kumimoji="1" lang="en-US" altLang="ja-JP" sz="700" b="1" dirty="0">
              <a:solidFill>
                <a:srgbClr val="FE5519"/>
              </a:solidFill>
              <a:latin typeface="Hiragino Sans W3" panose="020B0400000000000000" pitchFamily="34" charset="-128"/>
              <a:ea typeface="Hiragino Sans W3" panose="020B0400000000000000" pitchFamily="34" charset="-128"/>
            </a:endParaRPr>
          </a:p>
          <a:p>
            <a:pPr algn="ctr"/>
            <a:r>
              <a:rPr kumimoji="1" lang="en-US" altLang="ja-JP" sz="700" b="1" dirty="0">
                <a:solidFill>
                  <a:srgbClr val="FE5519"/>
                </a:solidFill>
                <a:latin typeface="Hiragino Sans W3" panose="020B0400000000000000" pitchFamily="34" charset="-128"/>
                <a:ea typeface="Hiragino Sans W3" panose="020B0400000000000000" pitchFamily="34" charset="-128"/>
              </a:rPr>
              <a:t>1,000</a:t>
            </a:r>
            <a:r>
              <a:rPr kumimoji="1" lang="ja-JP" altLang="en-US" sz="700" b="1">
                <a:solidFill>
                  <a:srgbClr val="FE5519"/>
                </a:solidFill>
                <a:latin typeface="Hiragino Sans W3" panose="020B0400000000000000" pitchFamily="34" charset="-128"/>
                <a:ea typeface="Hiragino Sans W3" panose="020B0400000000000000" pitchFamily="34" charset="-128"/>
              </a:rPr>
              <a:t>万円以上</a:t>
            </a:r>
          </a:p>
        </p:txBody>
      </p:sp>
      <p:sp>
        <p:nvSpPr>
          <p:cNvPr id="85" name="テキスト ボックス 84">
            <a:extLst>
              <a:ext uri="{FF2B5EF4-FFF2-40B4-BE49-F238E27FC236}">
                <a16:creationId xmlns:a16="http://schemas.microsoft.com/office/drawing/2014/main" id="{EE4F006F-14B1-1F5A-15F5-42AD6899E53A}"/>
              </a:ext>
            </a:extLst>
          </p:cNvPr>
          <p:cNvSpPr txBox="1"/>
          <p:nvPr/>
        </p:nvSpPr>
        <p:spPr>
          <a:xfrm>
            <a:off x="3165385" y="5270648"/>
            <a:ext cx="849913" cy="677108"/>
          </a:xfrm>
          <a:prstGeom prst="rect">
            <a:avLst/>
          </a:prstGeom>
          <a:noFill/>
        </p:spPr>
        <p:txBody>
          <a:bodyPr wrap="none" rtlCol="0">
            <a:spAutoFit/>
          </a:bodyPr>
          <a:lstStyle/>
          <a:p>
            <a:r>
              <a:rPr kumimoji="1" lang="en-US" altLang="ja-JP" sz="3800" spc="-300" dirty="0">
                <a:solidFill>
                  <a:srgbClr val="FE5519"/>
                </a:solidFill>
                <a:latin typeface="DIN Alternate" panose="020B0500000000000000" pitchFamily="34" charset="0"/>
              </a:rPr>
              <a:t>41.0</a:t>
            </a:r>
            <a:endParaRPr kumimoji="1" lang="ja-JP" altLang="en-US" sz="3800" spc="-300">
              <a:solidFill>
                <a:srgbClr val="FE5519"/>
              </a:solidFill>
              <a:latin typeface="DIN Alternate" panose="020B0500000000000000" pitchFamily="34" charset="0"/>
            </a:endParaRPr>
          </a:p>
        </p:txBody>
      </p:sp>
      <p:sp>
        <p:nvSpPr>
          <p:cNvPr id="86" name="テキスト ボックス 85">
            <a:extLst>
              <a:ext uri="{FF2B5EF4-FFF2-40B4-BE49-F238E27FC236}">
                <a16:creationId xmlns:a16="http://schemas.microsoft.com/office/drawing/2014/main" id="{500A7E5F-2275-2E24-3A8A-9DFE7886A24C}"/>
              </a:ext>
            </a:extLst>
          </p:cNvPr>
          <p:cNvSpPr txBox="1"/>
          <p:nvPr/>
        </p:nvSpPr>
        <p:spPr>
          <a:xfrm>
            <a:off x="3884493" y="5528120"/>
            <a:ext cx="261610" cy="338554"/>
          </a:xfrm>
          <a:prstGeom prst="rect">
            <a:avLst/>
          </a:prstGeom>
          <a:noFill/>
        </p:spPr>
        <p:txBody>
          <a:bodyPr wrap="square" rtlCol="0">
            <a:spAutoFit/>
          </a:bodyPr>
          <a:lstStyle/>
          <a:p>
            <a:r>
              <a:rPr kumimoji="1" lang="en-US" altLang="ja-JP" sz="1600" b="1" dirty="0">
                <a:solidFill>
                  <a:srgbClr val="FE5519"/>
                </a:solidFill>
                <a:latin typeface="DIN Alternate" panose="020B0500000000000000" pitchFamily="34" charset="0"/>
              </a:rPr>
              <a:t>%</a:t>
            </a:r>
            <a:endParaRPr kumimoji="1" lang="ja-JP" altLang="en-US" sz="1600" b="1">
              <a:solidFill>
                <a:srgbClr val="FE5519"/>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B9F2D378-AD93-E897-DF82-9E898FDFAE4A}"/>
              </a:ext>
            </a:extLst>
          </p:cNvPr>
          <p:cNvSpPr/>
          <p:nvPr/>
        </p:nvSpPr>
        <p:spPr>
          <a:xfrm>
            <a:off x="1619424" y="6305097"/>
            <a:ext cx="2146246" cy="169277"/>
          </a:xfrm>
          <a:prstGeom prst="rect">
            <a:avLst/>
          </a:prstGeom>
        </p:spPr>
        <p:txBody>
          <a:bodyPr wrap="square">
            <a:spAutoFit/>
          </a:bodyPr>
          <a:lstStyle/>
          <a:p>
            <a:r>
              <a:rPr lang="en-US" altLang="ja-JP" sz="500" dirty="0">
                <a:solidFill>
                  <a:schemeClr val="bg1"/>
                </a:solidFill>
                <a:latin typeface="Hiragino Sans W3" panose="020B0400000000000000" pitchFamily="34" charset="-128"/>
                <a:ea typeface="Hiragino Sans W3" panose="020B0400000000000000" pitchFamily="34" charset="-128"/>
              </a:rPr>
              <a:t>※</a:t>
            </a:r>
            <a:r>
              <a:rPr lang="ja-JP" altLang="en-US" sz="500">
                <a:solidFill>
                  <a:schemeClr val="bg1"/>
                </a:solidFill>
                <a:latin typeface="Hiragino Sans W3" panose="020B0400000000000000" pitchFamily="34" charset="-128"/>
                <a:ea typeface="Hiragino Sans W3" panose="020B0400000000000000" pitchFamily="34" charset="-128"/>
              </a:rPr>
              <a:t>「わからない」「答えたくない」の回答者を除く</a:t>
            </a:r>
          </a:p>
        </p:txBody>
      </p:sp>
      <p:sp>
        <p:nvSpPr>
          <p:cNvPr id="5" name="スライド番号プレースホルダ 3">
            <a:extLst>
              <a:ext uri="{FF2B5EF4-FFF2-40B4-BE49-F238E27FC236}">
                <a16:creationId xmlns:a16="http://schemas.microsoft.com/office/drawing/2014/main" id="{715B348B-367C-C0B0-98E3-1F4D3322C4F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0914714C-E477-0443-6AFA-27AC53BD5F9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69284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E873684C-12F7-6410-55CB-57670036A469}"/>
              </a:ext>
            </a:extLst>
          </p:cNvPr>
          <p:cNvGrpSpPr/>
          <p:nvPr/>
        </p:nvGrpSpPr>
        <p:grpSpPr>
          <a:xfrm>
            <a:off x="596316" y="4190072"/>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つねに魅力的な自分であるために、毎日手間暇をかけることをいとわない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553300" y="3071133"/>
                <a:ext cx="299559"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72837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25</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77321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68" name="平行四辺形 1267">
              <a:extLst>
                <a:ext uri="{FF2B5EF4-FFF2-40B4-BE49-F238E27FC236}">
                  <a16:creationId xmlns:a16="http://schemas.microsoft.com/office/drawing/2014/main" id="{5CCFD525-8B90-55AF-A41E-5B17314BEDEA}"/>
                </a:ext>
              </a:extLst>
            </p:cNvPr>
            <p:cNvSpPr/>
            <p:nvPr/>
          </p:nvSpPr>
          <p:spPr>
            <a:xfrm>
              <a:off x="6854283" y="5938479"/>
              <a:ext cx="214311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平行四辺形 8">
              <a:extLst>
                <a:ext uri="{FF2B5EF4-FFF2-40B4-BE49-F238E27FC236}">
                  <a16:creationId xmlns:a16="http://schemas.microsoft.com/office/drawing/2014/main" id="{9B44B9AC-95B0-963F-C2D0-F4BD60D1FEB3}"/>
                </a:ext>
              </a:extLst>
            </p:cNvPr>
            <p:cNvSpPr/>
            <p:nvPr/>
          </p:nvSpPr>
          <p:spPr>
            <a:xfrm>
              <a:off x="9713934" y="5746054"/>
              <a:ext cx="1565754"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外見や身だしなみへの意識が高く、美容・エチケットなど「自分への投資」に積極的な傾向がある</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69" name="グループ化 1268">
            <a:extLst>
              <a:ext uri="{FF2B5EF4-FFF2-40B4-BE49-F238E27FC236}">
                <a16:creationId xmlns:a16="http://schemas.microsoft.com/office/drawing/2014/main" id="{F3771617-DFBB-D620-E1D8-7321927E74CF}"/>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常に新しいことや知らない分野に挑戦しようとしている</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45</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1.4</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4" name="平行四辺形 1253">
              <a:extLst>
                <a:ext uri="{FF2B5EF4-FFF2-40B4-BE49-F238E27FC236}">
                  <a16:creationId xmlns:a16="http://schemas.microsoft.com/office/drawing/2014/main" id="{37C16DD4-AE72-3846-5A9F-B3D6F7944A46}"/>
                </a:ext>
              </a:extLst>
            </p:cNvPr>
            <p:cNvSpPr/>
            <p:nvPr/>
          </p:nvSpPr>
          <p:spPr>
            <a:xfrm>
              <a:off x="6740524" y="233354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好奇心や挑戦意欲が高く、新商品やサービスを試す</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「アーリーアダプター」的な性質を持つ傾向がある</a:t>
              </a:r>
            </a:p>
          </p:txBody>
        </p:sp>
      </p:grpSp>
      <p:grpSp>
        <p:nvGrpSpPr>
          <p:cNvPr id="1270" name="グループ化 1269">
            <a:extLst>
              <a:ext uri="{FF2B5EF4-FFF2-40B4-BE49-F238E27FC236}">
                <a16:creationId xmlns:a16="http://schemas.microsoft.com/office/drawing/2014/main" id="{08D25EC6-E03B-8D9E-36DE-24300077A5E1}"/>
              </a:ext>
            </a:extLst>
          </p:cNvPr>
          <p:cNvGrpSpPr/>
          <p:nvPr/>
        </p:nvGrpSpPr>
        <p:grpSpPr>
          <a:xfrm>
            <a:off x="596316" y="2990135"/>
            <a:ext cx="11280610" cy="749694"/>
            <a:chOff x="596316" y="2990135"/>
            <a:chExt cx="11280610" cy="749694"/>
          </a:xfrm>
        </p:grpSpPr>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流行やトレンドに敏感だと思う</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522551" y="3040384"/>
                <a:ext cx="36105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675427"/>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720274"/>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1.8</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6" name="平行四辺形 1255">
              <a:extLst>
                <a:ext uri="{FF2B5EF4-FFF2-40B4-BE49-F238E27FC236}">
                  <a16:creationId xmlns:a16="http://schemas.microsoft.com/office/drawing/2014/main" id="{79D82EA9-0C50-58DF-E280-7051FA82CBFC}"/>
                </a:ext>
              </a:extLst>
            </p:cNvPr>
            <p:cNvSpPr/>
            <p:nvPr/>
          </p:nvSpPr>
          <p:spPr>
            <a:xfrm>
              <a:off x="6740523" y="3542182"/>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話題になっている商品・ブランドに興味を持ちやすく、</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流行発信源としてのポテンシャルが高い</a:t>
              </a:r>
            </a:p>
          </p:txBody>
        </p:sp>
      </p:grpSp>
      <p:grpSp>
        <p:nvGrpSpPr>
          <p:cNvPr id="4" name="グループ化 3">
            <a:extLst>
              <a:ext uri="{FF2B5EF4-FFF2-40B4-BE49-F238E27FC236}">
                <a16:creationId xmlns:a16="http://schemas.microsoft.com/office/drawing/2014/main" id="{B0272178-B523-1B01-C848-76FEA8C3AF75}"/>
              </a:ext>
            </a:extLst>
          </p:cNvPr>
          <p:cNvGrpSpPr/>
          <p:nvPr/>
        </p:nvGrpSpPr>
        <p:grpSpPr>
          <a:xfrm>
            <a:off x="596316" y="5385054"/>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SNS</a:t>
              </a: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などで新しい情報を積極的に発信する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588559" y="3106391"/>
                <a:ext cx="2290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785731"/>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830578"/>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2.3</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7" name="平行四辺形 1256">
              <a:extLst>
                <a:ext uri="{FF2B5EF4-FFF2-40B4-BE49-F238E27FC236}">
                  <a16:creationId xmlns:a16="http://schemas.microsoft.com/office/drawing/2014/main" id="{E2A59ED1-73A7-C5B2-0B18-4EE633912DAD}"/>
                </a:ext>
              </a:extLst>
            </p:cNvPr>
            <p:cNvSpPr/>
            <p:nvPr/>
          </p:nvSpPr>
          <p:spPr>
            <a:xfrm>
              <a:off x="7844144" y="4729195"/>
              <a:ext cx="214302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SNS</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での口コミ拡散力が高く、友人やフォロワーへの影響力が大きい。バイラル効果が見込める</a:t>
              </a:r>
            </a:p>
          </p:txBody>
        </p:sp>
      </p:grpSp>
      <p:sp>
        <p:nvSpPr>
          <p:cNvPr id="8" name="スライド番号プレースホルダ 3">
            <a:extLst>
              <a:ext uri="{FF2B5EF4-FFF2-40B4-BE49-F238E27FC236}">
                <a16:creationId xmlns:a16="http://schemas.microsoft.com/office/drawing/2014/main" id="{F383F086-F2A2-B554-7661-DF8BA740D87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7493FE2E-F4AD-0F0A-C50B-1E0736F6AE2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6620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1" name="グループ化 10">
            <a:extLst>
              <a:ext uri="{FF2B5EF4-FFF2-40B4-BE49-F238E27FC236}">
                <a16:creationId xmlns:a16="http://schemas.microsoft.com/office/drawing/2014/main" id="{6F0DBF27-7502-27B0-3B2E-2FF914E4079D}"/>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話題の健康食品やサプリメントがあると積極的に試す</a:t>
              </a: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503807" y="3021640"/>
                <a:ext cx="3985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62248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66732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4" name="平行四辺形 3">
              <a:extLst>
                <a:ext uri="{FF2B5EF4-FFF2-40B4-BE49-F238E27FC236}">
                  <a16:creationId xmlns:a16="http://schemas.microsoft.com/office/drawing/2014/main" id="{8046B86A-E685-01C2-4F07-14AA1D89D89B}"/>
                </a:ext>
              </a:extLst>
            </p:cNvPr>
            <p:cNvSpPr/>
            <p:nvPr/>
          </p:nvSpPr>
          <p:spPr>
            <a:xfrm>
              <a:off x="6720521" y="2333545"/>
              <a:ext cx="379649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一見健康に無頓着と思われがちな喫煙者ありながら、</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健康リスクを意識するからこそ、相性は抜群</a:t>
              </a:r>
            </a:p>
          </p:txBody>
        </p:sp>
      </p:grpSp>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株式投資や仮想通貨などの投資に興味がある／実際に投資している</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平行四辺形 5">
            <a:extLst>
              <a:ext uri="{FF2B5EF4-FFF2-40B4-BE49-F238E27FC236}">
                <a16:creationId xmlns:a16="http://schemas.microsoft.com/office/drawing/2014/main" id="{99AB9518-26DB-AE3D-BF13-08E50321AD7B}"/>
              </a:ext>
            </a:extLst>
          </p:cNvPr>
          <p:cNvSpPr/>
          <p:nvPr/>
        </p:nvSpPr>
        <p:spPr>
          <a:xfrm>
            <a:off x="7125546" y="3525408"/>
            <a:ext cx="313759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pc="300">
                <a:solidFill>
                  <a:prstClr val="black">
                    <a:lumMod val="95000"/>
                    <a:lumOff val="5000"/>
                  </a:prstClr>
                </a:solidFill>
                <a:latin typeface="Hiragino Sans W6" panose="020B0400000000000000" pitchFamily="34" charset="-128"/>
                <a:ea typeface="Hiragino Sans W6" panose="020B0400000000000000" pitchFamily="34" charset="-128"/>
              </a:rPr>
              <a:t>オフィスワーカーのため、資産形成などへの興味</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が高い傾向。金融広告や新興サービス訴求に効果的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nvGrpSpPr>
          <p:cNvPr id="13" name="グループ化 12">
            <a:extLst>
              <a:ext uri="{FF2B5EF4-FFF2-40B4-BE49-F238E27FC236}">
                <a16:creationId xmlns:a16="http://schemas.microsoft.com/office/drawing/2014/main" id="{843179C9-1D41-AEDA-8DF2-7BF37521483A}"/>
              </a:ext>
            </a:extLst>
          </p:cNvPr>
          <p:cNvGrpSpPr/>
          <p:nvPr/>
        </p:nvGrpSpPr>
        <p:grpSpPr>
          <a:xfrm>
            <a:off x="596316" y="4188420"/>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生活を豊かにするための自己投資（資格取得・セミナー参加など）を行っている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24</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40</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9" name="平行四辺形 8">
              <a:extLst>
                <a:ext uri="{FF2B5EF4-FFF2-40B4-BE49-F238E27FC236}">
                  <a16:creationId xmlns:a16="http://schemas.microsoft.com/office/drawing/2014/main" id="{12BFAEFD-F053-04E8-C2B5-34F5FDF2B9DA}"/>
                </a:ext>
              </a:extLst>
            </p:cNvPr>
            <p:cNvSpPr/>
            <p:nvPr/>
          </p:nvSpPr>
          <p:spPr>
            <a:xfrm>
              <a:off x="8022210" y="473222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向上心が高く、オンライン学習や習い事などに支出する</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意欲が大きい。ビジネス系の訴求との相性が良い</a:t>
              </a:r>
            </a:p>
          </p:txBody>
        </p:sp>
      </p:grpSp>
      <p:grpSp>
        <p:nvGrpSpPr>
          <p:cNvPr id="15" name="グループ化 14">
            <a:extLst>
              <a:ext uri="{FF2B5EF4-FFF2-40B4-BE49-F238E27FC236}">
                <a16:creationId xmlns:a16="http://schemas.microsoft.com/office/drawing/2014/main" id="{76083C5B-9DF3-926F-E572-1B7814A233D3}"/>
              </a:ext>
            </a:extLst>
          </p:cNvPr>
          <p:cNvGrpSpPr/>
          <p:nvPr/>
        </p:nvGrpSpPr>
        <p:grpSpPr>
          <a:xfrm>
            <a:off x="596316" y="5386706"/>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ブランドやデザインを重視して</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選ぶことが多い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30</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 name="平行四辺形 9">
              <a:extLst>
                <a:ext uri="{FF2B5EF4-FFF2-40B4-BE49-F238E27FC236}">
                  <a16:creationId xmlns:a16="http://schemas.microsoft.com/office/drawing/2014/main" id="{3CB5C69E-3926-2F26-5D1D-39DC745F7AB0}"/>
                </a:ext>
              </a:extLst>
            </p:cNvPr>
            <p:cNvSpPr/>
            <p:nvPr/>
          </p:nvSpPr>
          <p:spPr>
            <a:xfrm>
              <a:off x="6700011" y="5930255"/>
              <a:ext cx="235732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どうせ買うなら良いものを、というプレミアム志向が強く、高価格帯商品の相性が高い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sp>
        <p:nvSpPr>
          <p:cNvPr id="8" name="スライド番号プレースホルダ 3">
            <a:extLst>
              <a:ext uri="{FF2B5EF4-FFF2-40B4-BE49-F238E27FC236}">
                <a16:creationId xmlns:a16="http://schemas.microsoft.com/office/drawing/2014/main" id="{7625995C-49F4-1CA0-5AD4-B2627D1E7EE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8" name="正方形/長方形 17">
            <a:extLst>
              <a:ext uri="{FF2B5EF4-FFF2-40B4-BE49-F238E27FC236}">
                <a16:creationId xmlns:a16="http://schemas.microsoft.com/office/drawing/2014/main" id="{B2CAFE8C-7787-F43D-A481-8B7E77D5E9F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53691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sp>
        <p:nvSpPr>
          <p:cNvPr id="4" name="スライド番号プレースホルダ 3">
            <a:extLst>
              <a:ext uri="{FF2B5EF4-FFF2-40B4-BE49-F238E27FC236}">
                <a16:creationId xmlns:a16="http://schemas.microsoft.com/office/drawing/2014/main" id="{A0B87610-18EB-C729-738D-1AB6D4CED57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5AEF0467-972F-821C-48A2-87F70DCCCCD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F98CDB9D-60CF-9F7C-0E15-31D289F364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89530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天井, 屋内, オレンジ, 部屋 が含まれている画像&#10;&#10;自動的に生成された説明">
            <a:extLst>
              <a:ext uri="{FF2B5EF4-FFF2-40B4-BE49-F238E27FC236}">
                <a16:creationId xmlns:a16="http://schemas.microsoft.com/office/drawing/2014/main" id="{BE91C3F5-7E42-EF4F-9EF6-5448DE03A7E1}"/>
              </a:ext>
            </a:extLst>
          </p:cNvPr>
          <p:cNvPicPr>
            <a:picLocks noChangeAspect="1"/>
          </p:cNvPicPr>
          <p:nvPr/>
        </p:nvPicPr>
        <p:blipFill>
          <a:blip r:embed="rId3"/>
          <a:stretch>
            <a:fillRect/>
          </a:stretch>
        </p:blipFill>
        <p:spPr>
          <a:xfrm>
            <a:off x="4796456" y="0"/>
            <a:ext cx="7455940" cy="685800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rotWithShape="1">
          <a:blip r:embed="rId4"/>
          <a:srcRect/>
          <a:stretch/>
        </p:blipFill>
        <p:spPr>
          <a:xfrm>
            <a:off x="-1" y="0"/>
            <a:ext cx="4955059"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4202814" y="0"/>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4202814" y="677122"/>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9" name="テキスト ボックス 38">
            <a:extLst>
              <a:ext uri="{FF2B5EF4-FFF2-40B4-BE49-F238E27FC236}">
                <a16:creationId xmlns:a16="http://schemas.microsoft.com/office/drawing/2014/main" id="{FF31F477-EB00-6A4D-B2FC-6DCDD3FE4D19}"/>
              </a:ext>
            </a:extLst>
          </p:cNvPr>
          <p:cNvSpPr txBox="1"/>
          <p:nvPr/>
        </p:nvSpPr>
        <p:spPr>
          <a:xfrm>
            <a:off x="1031404"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ロール設定</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41" name="テキスト ボックス 40">
            <a:extLst>
              <a:ext uri="{FF2B5EF4-FFF2-40B4-BE49-F238E27FC236}">
                <a16:creationId xmlns:a16="http://schemas.microsoft.com/office/drawing/2014/main" id="{6D3ECFA3-FDA0-6345-A0E8-E38EBA842A08}"/>
              </a:ext>
            </a:extLst>
          </p:cNvPr>
          <p:cNvSpPr txBox="1"/>
          <p:nvPr/>
        </p:nvSpPr>
        <p:spPr>
          <a:xfrm>
            <a:off x="971516" y="1458816"/>
            <a:ext cx="1366285"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360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42" name="テキスト ボックス 41">
            <a:extLst>
              <a:ext uri="{FF2B5EF4-FFF2-40B4-BE49-F238E27FC236}">
                <a16:creationId xmlns:a16="http://schemas.microsoft.com/office/drawing/2014/main" id="{9105AF11-DD92-2A48-B4F1-09C407BDDF54}"/>
              </a:ext>
            </a:extLst>
          </p:cNvPr>
          <p:cNvSpPr txBox="1"/>
          <p:nvPr/>
        </p:nvSpPr>
        <p:spPr>
          <a:xfrm>
            <a:off x="2197652" y="1874703"/>
            <a:ext cx="724474" cy="369332"/>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秒</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3" name="テキスト ボックス 42">
            <a:extLst>
              <a:ext uri="{FF2B5EF4-FFF2-40B4-BE49-F238E27FC236}">
                <a16:creationId xmlns:a16="http://schemas.microsoft.com/office/drawing/2014/main" id="{1D7802DF-194C-3748-B6EF-C0C8CC94905D}"/>
              </a:ext>
            </a:extLst>
          </p:cNvPr>
          <p:cNvSpPr txBox="1"/>
          <p:nvPr/>
        </p:nvSpPr>
        <p:spPr>
          <a:xfrm>
            <a:off x="1019120" y="2369709"/>
            <a:ext cx="3443515" cy="184666"/>
          </a:xfrm>
          <a:prstGeom prst="rect">
            <a:avLst/>
          </a:prstGeom>
          <a:noFill/>
          <a:effectLst/>
        </p:spPr>
        <p:txBody>
          <a:bodyPr wrap="square" rtlCol="0">
            <a:spAutoFit/>
          </a:bodyPr>
          <a:lstStyle/>
          <a:p>
            <a:r>
              <a:rPr lang="en-US" altLang="ja-JP" sz="600" dirty="0">
                <a:solidFill>
                  <a:schemeClr val="bg1"/>
                </a:solidFill>
                <a:latin typeface="Hiragino Sans W1" panose="020B0400000000000000" pitchFamily="34" charset="-128"/>
                <a:ea typeface="Hiragino Sans W1" panose="020B0400000000000000" pitchFamily="34" charset="-128"/>
              </a:rPr>
              <a:t>※</a:t>
            </a:r>
            <a:r>
              <a:rPr lang="ja-JP" altLang="en-US" sz="600">
                <a:solidFill>
                  <a:schemeClr val="bg1"/>
                </a:solidFill>
                <a:latin typeface="Hiragino Sans W1" panose="020B0400000000000000" pitchFamily="34" charset="-128"/>
                <a:ea typeface="Hiragino Sans W1" panose="020B0400000000000000" pitchFamily="34" charset="-128"/>
              </a:rPr>
              <a:t>平均滞在時間</a:t>
            </a:r>
            <a:r>
              <a:rPr lang="en-US" altLang="ja-JP" sz="600" dirty="0">
                <a:solidFill>
                  <a:schemeClr val="bg1"/>
                </a:solidFill>
                <a:latin typeface="Hiragino Sans W1" panose="020B0400000000000000" pitchFamily="34" charset="-128"/>
                <a:ea typeface="Hiragino Sans W1" panose="020B0400000000000000" pitchFamily="34" charset="-128"/>
              </a:rPr>
              <a:t>5.8</a:t>
            </a:r>
            <a:r>
              <a:rPr lang="ja-JP" altLang="en-US" sz="600">
                <a:solidFill>
                  <a:schemeClr val="bg1"/>
                </a:solidFill>
                <a:latin typeface="Hiragino Sans W1" panose="020B0400000000000000" pitchFamily="34" charset="-128"/>
                <a:ea typeface="Hiragino Sans W1" panose="020B0400000000000000" pitchFamily="34" charset="-128"/>
              </a:rPr>
              <a:t>分のため</a:t>
            </a:r>
            <a:r>
              <a:rPr lang="en-US" altLang="ja-JP" sz="600" dirty="0">
                <a:solidFill>
                  <a:schemeClr val="bg1"/>
                </a:solidFill>
                <a:latin typeface="Hiragino Sans W1" panose="020B0400000000000000" pitchFamily="34" charset="-128"/>
                <a:ea typeface="Hiragino Sans W1" panose="020B0400000000000000" pitchFamily="34" charset="-128"/>
              </a:rPr>
              <a:t>1</a:t>
            </a:r>
            <a:r>
              <a:rPr lang="ja-JP" altLang="en-US" sz="600">
                <a:solidFill>
                  <a:schemeClr val="bg1"/>
                </a:solidFill>
                <a:latin typeface="Hiragino Sans W1" panose="020B0400000000000000" pitchFamily="34" charset="-128"/>
                <a:ea typeface="Hiragino Sans W1" panose="020B0400000000000000" pitchFamily="34" charset="-128"/>
              </a:rPr>
              <a:t>ロール</a:t>
            </a:r>
            <a:r>
              <a:rPr lang="en-US" altLang="ja-JP" sz="600" dirty="0">
                <a:solidFill>
                  <a:schemeClr val="bg1"/>
                </a:solidFill>
                <a:latin typeface="Hiragino Sans W1" panose="020B0400000000000000" pitchFamily="34" charset="-128"/>
                <a:ea typeface="Hiragino Sans W1" panose="020B0400000000000000" pitchFamily="34" charset="-128"/>
              </a:rPr>
              <a:t>6</a:t>
            </a:r>
            <a:r>
              <a:rPr lang="ja-JP" altLang="en-US" sz="600">
                <a:solidFill>
                  <a:schemeClr val="bg1"/>
                </a:solidFill>
                <a:latin typeface="Hiragino Sans W1" panose="020B0400000000000000" pitchFamily="34" charset="-128"/>
                <a:ea typeface="Hiragino Sans W1" panose="020B0400000000000000" pitchFamily="34" charset="-128"/>
              </a:rPr>
              <a:t>分（</a:t>
            </a:r>
            <a:r>
              <a:rPr lang="en-US" altLang="ja-JP" sz="600" dirty="0">
                <a:solidFill>
                  <a:schemeClr val="bg1"/>
                </a:solidFill>
                <a:latin typeface="Hiragino Sans W1" panose="020B0400000000000000" pitchFamily="34" charset="-128"/>
                <a:ea typeface="Hiragino Sans W1" panose="020B0400000000000000" pitchFamily="34" charset="-128"/>
              </a:rPr>
              <a:t>360</a:t>
            </a:r>
            <a:r>
              <a:rPr lang="ja-JP" altLang="en-US" sz="600">
                <a:solidFill>
                  <a:schemeClr val="bg1"/>
                </a:solidFill>
                <a:latin typeface="Hiragino Sans W1" panose="020B0400000000000000" pitchFamily="34" charset="-128"/>
                <a:ea typeface="Hiragino Sans W1" panose="020B0400000000000000" pitchFamily="34" charset="-128"/>
              </a:rPr>
              <a:t>秒）設定となります</a:t>
            </a:r>
            <a:endParaRPr lang="en-US" altLang="ja-JP" sz="600" dirty="0">
              <a:solidFill>
                <a:schemeClr val="bg1"/>
              </a:solidFill>
              <a:latin typeface="Hiragino Sans W1" panose="020B0400000000000000" pitchFamily="34" charset="-128"/>
              <a:ea typeface="Hiragino Sans W1" panose="020B0400000000000000" pitchFamily="34" charset="-128"/>
            </a:endParaRPr>
          </a:p>
        </p:txBody>
      </p:sp>
      <p:grpSp>
        <p:nvGrpSpPr>
          <p:cNvPr id="44" name="グループ化 43">
            <a:extLst>
              <a:ext uri="{FF2B5EF4-FFF2-40B4-BE49-F238E27FC236}">
                <a16:creationId xmlns:a16="http://schemas.microsoft.com/office/drawing/2014/main" id="{20063997-9D93-3F4E-99CD-08FF06E5F101}"/>
              </a:ext>
            </a:extLst>
          </p:cNvPr>
          <p:cNvGrpSpPr/>
          <p:nvPr/>
        </p:nvGrpSpPr>
        <p:grpSpPr>
          <a:xfrm>
            <a:off x="859765" y="2965799"/>
            <a:ext cx="3773285" cy="3511555"/>
            <a:chOff x="5824227" y="1227385"/>
            <a:chExt cx="3376924" cy="3511555"/>
          </a:xfrm>
        </p:grpSpPr>
        <p:sp>
          <p:nvSpPr>
            <p:cNvPr id="45" name="正方形/長方形 44">
              <a:extLst>
                <a:ext uri="{FF2B5EF4-FFF2-40B4-BE49-F238E27FC236}">
                  <a16:creationId xmlns:a16="http://schemas.microsoft.com/office/drawing/2014/main" id="{00A282C0-E0BD-7C44-8E8A-7F3861F45F93}"/>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71C57A4B-E906-2948-BABA-985E343BDA6B}"/>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7" name="正方形/長方形 46">
              <a:extLst>
                <a:ext uri="{FF2B5EF4-FFF2-40B4-BE49-F238E27FC236}">
                  <a16:creationId xmlns:a16="http://schemas.microsoft.com/office/drawing/2014/main" id="{CA3DF395-E1CF-EA4C-A7A0-7BB16BA77E6B}"/>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8" name="正方形/長方形 47">
              <a:extLst>
                <a:ext uri="{FF2B5EF4-FFF2-40B4-BE49-F238E27FC236}">
                  <a16:creationId xmlns:a16="http://schemas.microsoft.com/office/drawing/2014/main" id="{42F5C279-EBA8-F446-8E12-F63AAE872D4E}"/>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9" name="正方形/長方形 48">
              <a:extLst>
                <a:ext uri="{FF2B5EF4-FFF2-40B4-BE49-F238E27FC236}">
                  <a16:creationId xmlns:a16="http://schemas.microsoft.com/office/drawing/2014/main" id="{50260457-8541-214D-B08A-20F9DC838AA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0" name="正方形/長方形 49">
              <a:extLst>
                <a:ext uri="{FF2B5EF4-FFF2-40B4-BE49-F238E27FC236}">
                  <a16:creationId xmlns:a16="http://schemas.microsoft.com/office/drawing/2014/main" id="{21CC7338-345D-F646-81AE-ED0ADD92DFFD}"/>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1" name="正方形/長方形 50">
              <a:extLst>
                <a:ext uri="{FF2B5EF4-FFF2-40B4-BE49-F238E27FC236}">
                  <a16:creationId xmlns:a16="http://schemas.microsoft.com/office/drawing/2014/main" id="{E892A18A-6498-FF40-9671-62EA9C23A5F7}"/>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2A3B4C6A-B572-0643-A70A-45B3E5342CF6}"/>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54" name="直線矢印コネクタ 53">
              <a:extLst>
                <a:ext uri="{FF2B5EF4-FFF2-40B4-BE49-F238E27FC236}">
                  <a16:creationId xmlns:a16="http://schemas.microsoft.com/office/drawing/2014/main" id="{D46A4D54-06F2-7242-A195-F0F961BCEC54}"/>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2E3757D5-C1CD-E944-A36D-35C871F97617}"/>
              </a:ext>
            </a:extLst>
          </p:cNvPr>
          <p:cNvSpPr txBox="1"/>
          <p:nvPr/>
        </p:nvSpPr>
        <p:spPr>
          <a:xfrm>
            <a:off x="2791901"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音声配信</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60" name="テキスト ボックス 59">
            <a:extLst>
              <a:ext uri="{FF2B5EF4-FFF2-40B4-BE49-F238E27FC236}">
                <a16:creationId xmlns:a16="http://schemas.microsoft.com/office/drawing/2014/main" id="{21C19DBF-FE6E-544E-9A69-27A8F73FCD6F}"/>
              </a:ext>
            </a:extLst>
          </p:cNvPr>
          <p:cNvSpPr txBox="1"/>
          <p:nvPr/>
        </p:nvSpPr>
        <p:spPr>
          <a:xfrm>
            <a:off x="3811717" y="1434904"/>
            <a:ext cx="449935" cy="923330"/>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音声有</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61" name="テキスト ボックス 60">
            <a:extLst>
              <a:ext uri="{FF2B5EF4-FFF2-40B4-BE49-F238E27FC236}">
                <a16:creationId xmlns:a16="http://schemas.microsoft.com/office/drawing/2014/main" id="{5C9CA977-7223-A64B-A6D5-A3DC7837065F}"/>
              </a:ext>
            </a:extLst>
          </p:cNvPr>
          <p:cNvSpPr txBox="1"/>
          <p:nvPr/>
        </p:nvSpPr>
        <p:spPr>
          <a:xfrm>
            <a:off x="2732013" y="1458816"/>
            <a:ext cx="1529659"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ON</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grpSp>
        <p:nvGrpSpPr>
          <p:cNvPr id="5" name="グループ化 4">
            <a:extLst>
              <a:ext uri="{FF2B5EF4-FFF2-40B4-BE49-F238E27FC236}">
                <a16:creationId xmlns:a16="http://schemas.microsoft.com/office/drawing/2014/main" id="{1A9E44A0-11B2-4448-A12D-3517F5D061E2}"/>
              </a:ext>
            </a:extLst>
          </p:cNvPr>
          <p:cNvGrpSpPr/>
          <p:nvPr/>
        </p:nvGrpSpPr>
        <p:grpSpPr>
          <a:xfrm>
            <a:off x="3314388" y="5665283"/>
            <a:ext cx="65207" cy="361928"/>
            <a:chOff x="3316289" y="5717117"/>
            <a:chExt cx="48460" cy="283342"/>
          </a:xfrm>
        </p:grpSpPr>
        <p:sp>
          <p:nvSpPr>
            <p:cNvPr id="3" name="円/楕円 2">
              <a:extLst>
                <a:ext uri="{FF2B5EF4-FFF2-40B4-BE49-F238E27FC236}">
                  <a16:creationId xmlns:a16="http://schemas.microsoft.com/office/drawing/2014/main" id="{B6795940-79F5-0247-BFBC-69488D1C2FF0}"/>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円/楕円 30">
              <a:extLst>
                <a:ext uri="{FF2B5EF4-FFF2-40B4-BE49-F238E27FC236}">
                  <a16:creationId xmlns:a16="http://schemas.microsoft.com/office/drawing/2014/main" id="{93ACB42B-2036-E647-A5FB-997EAA7CD768}"/>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2" name="円/楕円 31">
              <a:extLst>
                <a:ext uri="{FF2B5EF4-FFF2-40B4-BE49-F238E27FC236}">
                  <a16:creationId xmlns:a16="http://schemas.microsoft.com/office/drawing/2014/main" id="{D516C10E-E0E4-DA49-B159-2A6C6FAC43F0}"/>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8" name="テキスト ボックス 7">
            <a:extLst>
              <a:ext uri="{FF2B5EF4-FFF2-40B4-BE49-F238E27FC236}">
                <a16:creationId xmlns:a16="http://schemas.microsoft.com/office/drawing/2014/main" id="{4C51D248-381C-4F9A-B117-8428E89E28D5}"/>
              </a:ext>
            </a:extLst>
          </p:cNvPr>
          <p:cNvSpPr txBox="1"/>
          <p:nvPr/>
        </p:nvSpPr>
        <p:spPr>
          <a:xfrm>
            <a:off x="5744461" y="5330863"/>
            <a:ext cx="6372111" cy="954107"/>
          </a:xfrm>
          <a:prstGeom prst="rect">
            <a:avLst/>
          </a:prstGeom>
          <a:noFill/>
          <a:effectLst/>
        </p:spPr>
        <p:txBody>
          <a:bodyPr wrap="square" rtlCol="0">
            <a:spAutoFit/>
          </a:bodyPr>
          <a:lstStyle/>
          <a:p>
            <a:r>
              <a:rPr lang="ja-JP" altLang="en-US" sz="2000" b="1">
                <a:solidFill>
                  <a:schemeClr val="bg1"/>
                </a:solidFill>
                <a:latin typeface="DIN Alternate" panose="020B0500000000000000" pitchFamily="34" charset="0"/>
                <a:ea typeface="Hiragino Sans W7" panose="020B0400000000000000" pitchFamily="34" charset="-128"/>
              </a:rPr>
              <a:t>喫煙所</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回利用あたりの</a:t>
            </a:r>
            <a:endParaRPr lang="en-US" altLang="ja-JP" sz="2000" b="1" dirty="0">
              <a:solidFill>
                <a:schemeClr val="bg1"/>
              </a:solidFill>
              <a:latin typeface="DIN Alternate" panose="020B0500000000000000" pitchFamily="34" charset="0"/>
              <a:ea typeface="Hiragino Sans W7" panose="020B0400000000000000" pitchFamily="34" charset="-128"/>
            </a:endParaRPr>
          </a:p>
          <a:p>
            <a:r>
              <a:rPr lang="ja-JP" altLang="en-US" sz="2000" b="1">
                <a:solidFill>
                  <a:schemeClr val="bg1"/>
                </a:solidFill>
                <a:latin typeface="DIN Alternate" panose="020B0500000000000000" pitchFamily="34" charset="0"/>
                <a:ea typeface="Hiragino Sans W7" panose="020B0400000000000000" pitchFamily="34" charset="-128"/>
              </a:rPr>
              <a:t>平均滞在</a:t>
            </a:r>
            <a:r>
              <a:rPr lang="ja-JP" altLang="en-US" sz="2800" b="1">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6 </a:t>
            </a:r>
            <a:r>
              <a:rPr lang="ja-JP" altLang="en-US" sz="2000" b="1">
                <a:solidFill>
                  <a:schemeClr val="bg1"/>
                </a:solidFill>
                <a:latin typeface="DIN Alternate" panose="020B0500000000000000" pitchFamily="34" charset="0"/>
                <a:ea typeface="Hiragino Sans W7" panose="020B0400000000000000" pitchFamily="34" charset="-128"/>
              </a:rPr>
              <a:t>分</a:t>
            </a:r>
            <a:r>
              <a:rPr lang="en-US" altLang="ja-JP" sz="2800" b="1" dirty="0">
                <a:solidFill>
                  <a:schemeClr val="bg1"/>
                </a:solidFill>
                <a:latin typeface="DIN Alternate" panose="020B0500000000000000" pitchFamily="34" charset="0"/>
                <a:ea typeface="Hiragino Sans W7" panose="020B0400000000000000" pitchFamily="34" charset="-128"/>
              </a:rPr>
              <a:t> = 360 </a:t>
            </a:r>
            <a:r>
              <a:rPr lang="ja-JP" altLang="en-US" sz="2000" b="1">
                <a:solidFill>
                  <a:schemeClr val="bg1"/>
                </a:solidFill>
                <a:latin typeface="DIN Alternate" panose="020B0500000000000000" pitchFamily="34" charset="0"/>
                <a:ea typeface="Hiragino Sans W7" panose="020B0400000000000000" pitchFamily="34" charset="-128"/>
              </a:rPr>
              <a:t>秒</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000" b="1">
                <a:solidFill>
                  <a:schemeClr val="bg1"/>
                </a:solidFill>
                <a:latin typeface="DIN Alternate" panose="020B0500000000000000" pitchFamily="34" charset="0"/>
                <a:ea typeface="Hiragino Sans W7" panose="020B0400000000000000" pitchFamily="34" charset="-128"/>
              </a:rPr>
              <a:t>を</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ロールに設定</a:t>
            </a:r>
            <a:endParaRPr lang="en-US" altLang="ja-JP" sz="2000" b="1" dirty="0">
              <a:solidFill>
                <a:schemeClr val="bg1"/>
              </a:solidFill>
              <a:latin typeface="DIN Alternate" panose="020B0500000000000000" pitchFamily="34" charset="0"/>
              <a:ea typeface="Hiragino Sans W7" panose="020B0400000000000000" pitchFamily="34" charset="-128"/>
            </a:endParaRPr>
          </a:p>
        </p:txBody>
      </p:sp>
      <p:sp>
        <p:nvSpPr>
          <p:cNvPr id="9" name="スライド番号プレースホルダ 3">
            <a:extLst>
              <a:ext uri="{FF2B5EF4-FFF2-40B4-BE49-F238E27FC236}">
                <a16:creationId xmlns:a16="http://schemas.microsoft.com/office/drawing/2014/main" id="{09F6D192-0147-73D2-6839-DD27868882A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E9B90653-95FC-F268-03A9-E489F29B15C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676492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8781C-E1BB-F506-FA83-1D71AB3B68A6}"/>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0638723B-F4A1-59A1-BFA3-5C8AAC426BA2}"/>
              </a:ext>
            </a:extLst>
          </p:cNvPr>
          <p:cNvPicPr>
            <a:picLocks noChangeAspect="1"/>
          </p:cNvPicPr>
          <p:nvPr/>
        </p:nvPicPr>
        <p:blipFill>
          <a:blip r:embed="rId3"/>
          <a:stretch>
            <a:fillRect/>
          </a:stretch>
        </p:blipFill>
        <p:spPr>
          <a:xfrm>
            <a:off x="0" y="0"/>
            <a:ext cx="12192001" cy="6858000"/>
          </a:xfrm>
          <a:prstGeom prst="rect">
            <a:avLst/>
          </a:prstGeom>
        </p:spPr>
      </p:pic>
      <p:sp>
        <p:nvSpPr>
          <p:cNvPr id="24" name="正方形/長方形 23">
            <a:extLst>
              <a:ext uri="{FF2B5EF4-FFF2-40B4-BE49-F238E27FC236}">
                <a16:creationId xmlns:a16="http://schemas.microsoft.com/office/drawing/2014/main" id="{D40EE2B2-BDA4-9D10-B0B4-D524A699487A}"/>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75" name="正方形/長方形 74">
            <a:extLst>
              <a:ext uri="{FF2B5EF4-FFF2-40B4-BE49-F238E27FC236}">
                <a16:creationId xmlns:a16="http://schemas.microsoft.com/office/drawing/2014/main" id="{69AAE3C0-D106-4EB2-3711-B666E7268B9E}"/>
              </a:ext>
            </a:extLst>
          </p:cNvPr>
          <p:cNvSpPr/>
          <p:nvPr/>
        </p:nvSpPr>
        <p:spPr>
          <a:xfrm>
            <a:off x="5418445" y="3610062"/>
            <a:ext cx="1154583" cy="969496"/>
          </a:xfrm>
          <a:prstGeom prst="rect">
            <a:avLst/>
          </a:prstGeom>
        </p:spPr>
        <p:txBody>
          <a:bodyPr wrap="square">
            <a:spAutoFit/>
          </a:bodyPr>
          <a:lstStyle/>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月曜日 </a:t>
            </a:r>
            <a:br>
              <a:rPr lang="zh-TW" altLang="en-US" sz="1200" dirty="0">
                <a:solidFill>
                  <a:schemeClr val="bg1"/>
                </a:solidFill>
                <a:latin typeface="Hiragino Sans W3" panose="020B0400000000000000" pitchFamily="34" charset="-128"/>
                <a:ea typeface="Hiragino Sans W3" panose="020B0400000000000000" pitchFamily="34" charset="-128"/>
              </a:rPr>
            </a:br>
            <a:r>
              <a:rPr lang="zh-TW" altLang="en-US" sz="1200" dirty="0">
                <a:solidFill>
                  <a:schemeClr val="bg1"/>
                </a:solidFill>
                <a:latin typeface="Hiragino Sans W3" panose="020B0400000000000000" pitchFamily="34" charset="-128"/>
                <a:ea typeface="Hiragino Sans W3" panose="020B0400000000000000" pitchFamily="34" charset="-128"/>
              </a:rPr>
              <a:t>午前</a:t>
            </a:r>
            <a:r>
              <a:rPr lang="en-US" altLang="zh-TW" sz="1200" dirty="0">
                <a:solidFill>
                  <a:schemeClr val="bg1"/>
                </a:solidFill>
                <a:latin typeface="Hiragino Sans W3" panose="020B0400000000000000" pitchFamily="34" charset="-128"/>
                <a:ea typeface="Hiragino Sans W3" panose="020B0400000000000000" pitchFamily="34" charset="-128"/>
              </a:rPr>
              <a:t>6</a:t>
            </a:r>
            <a:r>
              <a:rPr lang="zh-TW" altLang="en-US" sz="1200" dirty="0">
                <a:solidFill>
                  <a:schemeClr val="bg1"/>
                </a:solidFill>
                <a:latin typeface="Hiragino Sans W3" panose="020B0400000000000000" pitchFamily="34" charset="-128"/>
                <a:ea typeface="Hiragino Sans W3" panose="020B0400000000000000" pitchFamily="34" charset="-128"/>
              </a:rPr>
              <a:t>時</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掲載開始</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en-US" altLang="ja-JP" sz="900" dirty="0">
                <a:solidFill>
                  <a:schemeClr val="bg1"/>
                </a:solidFill>
                <a:latin typeface="Hiragino Sans W3" panose="020B0400000000000000" pitchFamily="34" charset="-128"/>
                <a:ea typeface="Hiragino Sans W3" panose="020B0400000000000000" pitchFamily="34" charset="-128"/>
              </a:rPr>
              <a:t>(0:00-5:59</a:t>
            </a:r>
            <a:r>
              <a:rPr lang="ja-JP" altLang="en-US" sz="900">
                <a:solidFill>
                  <a:schemeClr val="bg1"/>
                </a:solidFill>
                <a:latin typeface="Hiragino Sans W3" panose="020B0400000000000000" pitchFamily="34" charset="-128"/>
                <a:ea typeface="Hiragino Sans W3" panose="020B0400000000000000" pitchFamily="34" charset="-128"/>
              </a:rPr>
              <a:t>は停止</a:t>
            </a:r>
            <a:r>
              <a:rPr lang="en-US" altLang="ja-JP" sz="900" dirty="0">
                <a:solidFill>
                  <a:schemeClr val="bg1"/>
                </a:solidFill>
                <a:latin typeface="Hiragino Sans W3" panose="020B0400000000000000" pitchFamily="34" charset="-128"/>
                <a:ea typeface="Hiragino Sans W3" panose="020B0400000000000000" pitchFamily="34" charset="-128"/>
              </a:rPr>
              <a:t>)</a:t>
            </a:r>
          </a:p>
        </p:txBody>
      </p:sp>
      <p:sp>
        <p:nvSpPr>
          <p:cNvPr id="77" name="正方形/長方形 76">
            <a:extLst>
              <a:ext uri="{FF2B5EF4-FFF2-40B4-BE49-F238E27FC236}">
                <a16:creationId xmlns:a16="http://schemas.microsoft.com/office/drawing/2014/main" id="{C0436756-B316-9130-BBD3-146BC494A051}"/>
              </a:ext>
            </a:extLst>
          </p:cNvPr>
          <p:cNvSpPr/>
          <p:nvPr/>
        </p:nvSpPr>
        <p:spPr>
          <a:xfrm>
            <a:off x="1024026" y="1148869"/>
            <a:ext cx="10207044" cy="502028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E3FD108C-F2BC-0605-DB65-448B2582B34B}"/>
              </a:ext>
            </a:extLst>
          </p:cNvPr>
          <p:cNvSpPr/>
          <p:nvPr/>
        </p:nvSpPr>
        <p:spPr>
          <a:xfrm>
            <a:off x="1024024" y="360897"/>
            <a:ext cx="10207045" cy="64494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066968C3-9407-B186-02AB-B3A9FDF9708D}"/>
              </a:ext>
            </a:extLst>
          </p:cNvPr>
          <p:cNvSpPr txBox="1"/>
          <p:nvPr/>
        </p:nvSpPr>
        <p:spPr>
          <a:xfrm>
            <a:off x="1058034"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1" name="テキスト ボックス 120">
            <a:extLst>
              <a:ext uri="{FF2B5EF4-FFF2-40B4-BE49-F238E27FC236}">
                <a16:creationId xmlns:a16="http://schemas.microsoft.com/office/drawing/2014/main" id="{1A868EEE-F664-9907-4977-6E85E2C26EAE}"/>
              </a:ext>
            </a:extLst>
          </p:cNvPr>
          <p:cNvSpPr txBox="1"/>
          <p:nvPr/>
        </p:nvSpPr>
        <p:spPr>
          <a:xfrm>
            <a:off x="2326580"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形式</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3" name="テキスト ボックス 122">
            <a:extLst>
              <a:ext uri="{FF2B5EF4-FFF2-40B4-BE49-F238E27FC236}">
                <a16:creationId xmlns:a16="http://schemas.microsoft.com/office/drawing/2014/main" id="{DE3C2017-2849-FEF6-EF24-0884AF5BB343}"/>
              </a:ext>
            </a:extLst>
          </p:cNvPr>
          <p:cNvSpPr txBox="1"/>
          <p:nvPr/>
        </p:nvSpPr>
        <p:spPr>
          <a:xfrm>
            <a:off x="5413009"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保証形態</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4" name="テキスト ボックス 123">
            <a:extLst>
              <a:ext uri="{FF2B5EF4-FFF2-40B4-BE49-F238E27FC236}">
                <a16:creationId xmlns:a16="http://schemas.microsoft.com/office/drawing/2014/main" id="{6100717D-60D1-83CA-B2A4-468964DDC4C7}"/>
              </a:ext>
            </a:extLst>
          </p:cNvPr>
          <p:cNvSpPr txBox="1"/>
          <p:nvPr/>
        </p:nvSpPr>
        <p:spPr>
          <a:xfrm>
            <a:off x="6747400" y="531761"/>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掲載期間</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6" name="テキスト ボックス 125">
            <a:extLst>
              <a:ext uri="{FF2B5EF4-FFF2-40B4-BE49-F238E27FC236}">
                <a16:creationId xmlns:a16="http://schemas.microsoft.com/office/drawing/2014/main" id="{AF72EE10-598B-B63B-39A9-5149C24903A1}"/>
              </a:ext>
            </a:extLst>
          </p:cNvPr>
          <p:cNvSpPr txBox="1"/>
          <p:nvPr/>
        </p:nvSpPr>
        <p:spPr>
          <a:xfrm>
            <a:off x="9918356" y="482259"/>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広告料金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DDA45432-C306-04F0-31E6-246B228F5B91}"/>
              </a:ext>
            </a:extLst>
          </p:cNvPr>
          <p:cNvCxnSpPr>
            <a:cxnSpLocks/>
          </p:cNvCxnSpPr>
          <p:nvPr/>
        </p:nvCxnSpPr>
        <p:spPr>
          <a:xfrm>
            <a:off x="2227942"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9CB60496-C05D-75D3-6A16-9CBDA7986ABE}"/>
              </a:ext>
            </a:extLst>
          </p:cNvPr>
          <p:cNvCxnSpPr>
            <a:cxnSpLocks/>
          </p:cNvCxnSpPr>
          <p:nvPr/>
        </p:nvCxnSpPr>
        <p:spPr>
          <a:xfrm>
            <a:off x="2227942"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9B96A433-CB11-E0EE-022A-1000FD361966}"/>
              </a:ext>
            </a:extLst>
          </p:cNvPr>
          <p:cNvCxnSpPr>
            <a:cxnSpLocks/>
          </p:cNvCxnSpPr>
          <p:nvPr/>
        </p:nvCxnSpPr>
        <p:spPr>
          <a:xfrm>
            <a:off x="3536234"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57979A69-FF45-2FF1-9D55-A4E563D34C21}"/>
              </a:ext>
            </a:extLst>
          </p:cNvPr>
          <p:cNvCxnSpPr>
            <a:cxnSpLocks/>
          </p:cNvCxnSpPr>
          <p:nvPr/>
        </p:nvCxnSpPr>
        <p:spPr>
          <a:xfrm>
            <a:off x="3536234"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88C7AF69-CC7F-82C8-843F-ECCBC8AD884E}"/>
              </a:ext>
            </a:extLst>
          </p:cNvPr>
          <p:cNvCxnSpPr>
            <a:cxnSpLocks/>
          </p:cNvCxnSpPr>
          <p:nvPr/>
        </p:nvCxnSpPr>
        <p:spPr>
          <a:xfrm>
            <a:off x="6707225"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C84DDF58-1D21-9DA3-F3BD-81776D5B8068}"/>
              </a:ext>
            </a:extLst>
          </p:cNvPr>
          <p:cNvCxnSpPr>
            <a:cxnSpLocks/>
          </p:cNvCxnSpPr>
          <p:nvPr/>
        </p:nvCxnSpPr>
        <p:spPr>
          <a:xfrm>
            <a:off x="6707225"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D95901F4-409A-6111-0632-4251C001A199}"/>
              </a:ext>
            </a:extLst>
          </p:cNvPr>
          <p:cNvCxnSpPr>
            <a:cxnSpLocks/>
          </p:cNvCxnSpPr>
          <p:nvPr/>
        </p:nvCxnSpPr>
        <p:spPr>
          <a:xfrm>
            <a:off x="7998701"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4D4BF399-20B4-2DC0-9210-2769C512B3DF}"/>
              </a:ext>
            </a:extLst>
          </p:cNvPr>
          <p:cNvCxnSpPr>
            <a:cxnSpLocks/>
          </p:cNvCxnSpPr>
          <p:nvPr/>
        </p:nvCxnSpPr>
        <p:spPr>
          <a:xfrm>
            <a:off x="7998701"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DAD9FC9F-5BDF-FF18-361B-C2C3CBABC5A6}"/>
              </a:ext>
            </a:extLst>
          </p:cNvPr>
          <p:cNvCxnSpPr>
            <a:cxnSpLocks/>
          </p:cNvCxnSpPr>
          <p:nvPr/>
        </p:nvCxnSpPr>
        <p:spPr>
          <a:xfrm flipH="1">
            <a:off x="9928318" y="4612533"/>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D3FF5F6F-E994-7F83-1F58-68A94565DB36}"/>
              </a:ext>
            </a:extLst>
          </p:cNvPr>
          <p:cNvSpPr txBox="1"/>
          <p:nvPr/>
        </p:nvSpPr>
        <p:spPr>
          <a:xfrm>
            <a:off x="1086796" y="3250002"/>
            <a:ext cx="1107931" cy="830997"/>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a:p>
            <a:r>
              <a:rPr lang="en-US" altLang="ja-JP" sz="2400" b="1" dirty="0">
                <a:solidFill>
                  <a:schemeClr val="bg1"/>
                </a:solidFill>
                <a:latin typeface="DIN Alternate" panose="020B0500000000000000" pitchFamily="34" charset="0"/>
                <a:ea typeface="Hiragino Sans W6" panose="020B0400000000000000" pitchFamily="34" charset="-128"/>
              </a:rPr>
              <a:t>VIEW</a:t>
            </a:r>
          </a:p>
        </p:txBody>
      </p:sp>
      <p:sp>
        <p:nvSpPr>
          <p:cNvPr id="155" name="正方形/長方形 154">
            <a:extLst>
              <a:ext uri="{FF2B5EF4-FFF2-40B4-BE49-F238E27FC236}">
                <a16:creationId xmlns:a16="http://schemas.microsoft.com/office/drawing/2014/main" id="{8CA8A8EF-5A66-E583-625A-DAFBF228863E}"/>
              </a:ext>
            </a:extLst>
          </p:cNvPr>
          <p:cNvSpPr/>
          <p:nvPr/>
        </p:nvSpPr>
        <p:spPr>
          <a:xfrm>
            <a:off x="2436430" y="3592474"/>
            <a:ext cx="1254848" cy="307777"/>
          </a:xfrm>
          <a:prstGeom prst="rect">
            <a:avLst/>
          </a:prstGeom>
        </p:spPr>
        <p:txBody>
          <a:bodyPr wrap="square">
            <a:spAutoFit/>
          </a:bodyPr>
          <a:lstStyle/>
          <a:p>
            <a:pPr algn="ctr" fontAlgn="ctr"/>
            <a:r>
              <a:rPr lang="en-US" altLang="ja-JP" sz="1400" dirty="0">
                <a:solidFill>
                  <a:schemeClr val="bg1"/>
                </a:solidFill>
                <a:latin typeface="Hiragino Sans W3" panose="020B0400000000000000" pitchFamily="34" charset="-128"/>
                <a:ea typeface="Hiragino Sans W3" panose="020B0400000000000000" pitchFamily="34" charset="-128"/>
              </a:rPr>
              <a:t>    </a:t>
            </a:r>
            <a:r>
              <a:rPr lang="ja-JP" altLang="en-US" sz="1400">
                <a:solidFill>
                  <a:schemeClr val="bg1"/>
                </a:solidFill>
                <a:latin typeface="Hiragino Sans W3" panose="020B0400000000000000" pitchFamily="34" charset="-128"/>
                <a:ea typeface="Hiragino Sans W3" panose="020B0400000000000000" pitchFamily="34" charset="-128"/>
              </a:rPr>
              <a:t>秒</a:t>
            </a:r>
            <a:endParaRPr lang="ja-JP" altLang="en-US" sz="500">
              <a:solidFill>
                <a:schemeClr val="bg1"/>
              </a:solidFill>
              <a:latin typeface="Hiragino Sans W3" panose="020B0400000000000000" pitchFamily="34" charset="-128"/>
              <a:ea typeface="Hiragino Sans W3" panose="020B0400000000000000" pitchFamily="34" charset="-128"/>
            </a:endParaRPr>
          </a:p>
        </p:txBody>
      </p:sp>
      <p:sp>
        <p:nvSpPr>
          <p:cNvPr id="158" name="正方形/長方形 157">
            <a:extLst>
              <a:ext uri="{FF2B5EF4-FFF2-40B4-BE49-F238E27FC236}">
                <a16:creationId xmlns:a16="http://schemas.microsoft.com/office/drawing/2014/main" id="{B927AEB2-3D0B-BF32-59D4-8E3FEF6D38CE}"/>
              </a:ext>
            </a:extLst>
          </p:cNvPr>
          <p:cNvSpPr/>
          <p:nvPr/>
        </p:nvSpPr>
        <p:spPr>
          <a:xfrm>
            <a:off x="5287407" y="2789042"/>
            <a:ext cx="1416658" cy="707886"/>
          </a:xfrm>
          <a:prstGeom prst="rect">
            <a:avLst/>
          </a:prstGeom>
        </p:spPr>
        <p:txBody>
          <a:bodyPr wrap="square">
            <a:spAutoFit/>
          </a:bodyPr>
          <a:lstStyle/>
          <a:p>
            <a:pPr algn="ctr" fontAlgn="ctr"/>
            <a:r>
              <a:rPr lang="zh-TW" altLang="en-US" sz="2000" b="1" dirty="0">
                <a:solidFill>
                  <a:schemeClr val="bg1"/>
                </a:solidFill>
                <a:latin typeface="Hiragino Sans W7" panose="020B0400000000000000" pitchFamily="34" charset="-128"/>
                <a:ea typeface="Hiragino Sans W7" panose="020B0400000000000000" pitchFamily="34" charset="-128"/>
              </a:rPr>
              <a:t>期間</a:t>
            </a:r>
            <a:br>
              <a:rPr lang="zh-TW" altLang="en-US" sz="2000" b="1" dirty="0">
                <a:solidFill>
                  <a:schemeClr val="bg1"/>
                </a:solidFill>
                <a:latin typeface="Hiragino Sans W7" panose="020B0400000000000000" pitchFamily="34" charset="-128"/>
                <a:ea typeface="Hiragino Sans W7" panose="020B0400000000000000" pitchFamily="34" charset="-128"/>
              </a:rPr>
            </a:br>
            <a:r>
              <a:rPr lang="zh-TW" altLang="en-US" sz="2000" b="1" dirty="0">
                <a:solidFill>
                  <a:schemeClr val="bg1"/>
                </a:solidFill>
                <a:latin typeface="Hiragino Sans W7" panose="020B0400000000000000" pitchFamily="34" charset="-128"/>
                <a:ea typeface="Hiragino Sans W7" panose="020B0400000000000000" pitchFamily="34" charset="-128"/>
              </a:rPr>
              <a:t>掲載保証</a:t>
            </a:r>
            <a:endParaRPr lang="en-US" altLang="zh-TW" sz="2000" b="1" dirty="0">
              <a:solidFill>
                <a:schemeClr val="bg1"/>
              </a:solidFill>
              <a:latin typeface="Hiragino Sans W7" panose="020B0400000000000000" pitchFamily="34" charset="-128"/>
              <a:ea typeface="Hiragino Sans W7" panose="020B0400000000000000" pitchFamily="34" charset="-128"/>
            </a:endParaRPr>
          </a:p>
        </p:txBody>
      </p:sp>
      <p:cxnSp>
        <p:nvCxnSpPr>
          <p:cNvPr id="74" name="直線コネクタ 73">
            <a:extLst>
              <a:ext uri="{FF2B5EF4-FFF2-40B4-BE49-F238E27FC236}">
                <a16:creationId xmlns:a16="http://schemas.microsoft.com/office/drawing/2014/main" id="{412A8D17-700C-637D-D780-AA8239EA3684}"/>
              </a:ext>
            </a:extLst>
          </p:cNvPr>
          <p:cNvCxnSpPr>
            <a:cxnSpLocks/>
          </p:cNvCxnSpPr>
          <p:nvPr/>
        </p:nvCxnSpPr>
        <p:spPr>
          <a:xfrm>
            <a:off x="525717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47C4CC0-664A-305C-863E-F777944F1C42}"/>
              </a:ext>
            </a:extLst>
          </p:cNvPr>
          <p:cNvCxnSpPr>
            <a:cxnSpLocks/>
          </p:cNvCxnSpPr>
          <p:nvPr/>
        </p:nvCxnSpPr>
        <p:spPr>
          <a:xfrm>
            <a:off x="5257179" y="1148868"/>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EA5A45B0-C16F-AE42-6B80-95FD74CA3602}"/>
              </a:ext>
            </a:extLst>
          </p:cNvPr>
          <p:cNvSpPr txBox="1"/>
          <p:nvPr/>
        </p:nvSpPr>
        <p:spPr>
          <a:xfrm>
            <a:off x="3836547"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放映台数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95" name="直線コネクタ 94">
            <a:extLst>
              <a:ext uri="{FF2B5EF4-FFF2-40B4-BE49-F238E27FC236}">
                <a16:creationId xmlns:a16="http://schemas.microsoft.com/office/drawing/2014/main" id="{C5407DB5-EA07-EDBC-4ED1-29A5FDBD5CDF}"/>
              </a:ext>
            </a:extLst>
          </p:cNvPr>
          <p:cNvCxnSpPr>
            <a:cxnSpLocks/>
          </p:cNvCxnSpPr>
          <p:nvPr/>
        </p:nvCxnSpPr>
        <p:spPr>
          <a:xfrm flipH="1">
            <a:off x="8158404" y="4612533"/>
            <a:ext cx="144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90F38351-2563-EE0C-2084-9C75EB820651}"/>
              </a:ext>
            </a:extLst>
          </p:cNvPr>
          <p:cNvSpPr txBox="1"/>
          <p:nvPr/>
        </p:nvSpPr>
        <p:spPr>
          <a:xfrm>
            <a:off x="8152645" y="519330"/>
            <a:ext cx="1338728"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想定表示回数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1" name="正方形/長方形 80">
            <a:extLst>
              <a:ext uri="{FF2B5EF4-FFF2-40B4-BE49-F238E27FC236}">
                <a16:creationId xmlns:a16="http://schemas.microsoft.com/office/drawing/2014/main" id="{ADAF9435-9135-B147-C8B5-C563A6339632}"/>
              </a:ext>
            </a:extLst>
          </p:cNvPr>
          <p:cNvSpPr/>
          <p:nvPr/>
        </p:nvSpPr>
        <p:spPr>
          <a:xfrm>
            <a:off x="1024024" y="6201639"/>
            <a:ext cx="10590784" cy="553998"/>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a:t>
            </a:r>
            <a:r>
              <a:rPr lang="ja-JP" altLang="en-US" sz="600">
                <a:solidFill>
                  <a:srgbClr val="FFFFFF"/>
                </a:solidFill>
                <a:latin typeface="Hiragino Sans W7" panose="020B0400000000000000" pitchFamily="34" charset="-128"/>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放映内容は</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申し込みにつき、</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商品・</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サービスが基本となります。同一商材であれば、掲載尺内で異なるクリエイティブの組み合わせも可能です。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ja-JP" altLang="en-US" sz="600">
                <a:solidFill>
                  <a:srgbClr val="FFFFFF"/>
                </a:solidFill>
                <a:latin typeface="Hiragino Sans W1" panose="020B0400000000000000" pitchFamily="34" charset="-128"/>
                <a:ea typeface="Hiragino Sans W1" panose="020B0400000000000000" pitchFamily="34" charset="-128"/>
              </a:rPr>
              <a:t>　  クリエイティブの差し替えにつきまして、</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週間のうち</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回まで（原則月曜開始）可能です。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b="1" dirty="0">
                <a:solidFill>
                  <a:srgbClr val="FFFFFF"/>
                </a:solidFill>
                <a:latin typeface="DIN Condensed" pitchFamily="2" charset="0"/>
                <a:ea typeface="Hiragino Sans W7" panose="020B0400000000000000" pitchFamily="34" charset="-128"/>
              </a:rPr>
              <a:t>※</a:t>
            </a:r>
            <a:r>
              <a:rPr lang="ja-JP" altLang="en-US" sz="600" b="1">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実施確定後にビル審査がございます。審査状況に応じて放映台数が変動いたしますので、あらかじめご了承ください。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想定放映回数は全施設で放映をおこなった場合の数値です。審査状況によって想定を下回るケースがございますので、予めご了承ください。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cxnSp>
        <p:nvCxnSpPr>
          <p:cNvPr id="4" name="直線コネクタ 3">
            <a:extLst>
              <a:ext uri="{FF2B5EF4-FFF2-40B4-BE49-F238E27FC236}">
                <a16:creationId xmlns:a16="http://schemas.microsoft.com/office/drawing/2014/main" id="{7A4B74A6-B062-64DF-B964-EC125BE2210B}"/>
              </a:ext>
            </a:extLst>
          </p:cNvPr>
          <p:cNvCxnSpPr>
            <a:cxnSpLocks/>
          </p:cNvCxnSpPr>
          <p:nvPr/>
        </p:nvCxnSpPr>
        <p:spPr>
          <a:xfrm flipH="1">
            <a:off x="6857602" y="4609224"/>
            <a:ext cx="100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13374107-9432-4282-D806-F0D5C21EF1D1}"/>
              </a:ext>
            </a:extLst>
          </p:cNvPr>
          <p:cNvCxnSpPr>
            <a:cxnSpLocks/>
          </p:cNvCxnSpPr>
          <p:nvPr/>
        </p:nvCxnSpPr>
        <p:spPr>
          <a:xfrm>
            <a:off x="9761120" y="1135012"/>
            <a:ext cx="0" cy="5004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F5D9F7F-BCC8-0F48-E3FA-3A63F174DD02}"/>
              </a:ext>
            </a:extLst>
          </p:cNvPr>
          <p:cNvCxnSpPr>
            <a:cxnSpLocks/>
          </p:cNvCxnSpPr>
          <p:nvPr/>
        </p:nvCxnSpPr>
        <p:spPr>
          <a:xfrm>
            <a:off x="976111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AFF8019B-3812-1A6A-3271-DA5DE1D2FCC3}"/>
              </a:ext>
            </a:extLst>
          </p:cNvPr>
          <p:cNvSpPr txBox="1"/>
          <p:nvPr/>
        </p:nvSpPr>
        <p:spPr>
          <a:xfrm>
            <a:off x="2305086" y="3272173"/>
            <a:ext cx="946109" cy="707886"/>
          </a:xfrm>
          <a:prstGeom prst="rect">
            <a:avLst/>
          </a:prstGeom>
          <a:noFill/>
          <a:effectLst/>
        </p:spPr>
        <p:txBody>
          <a:bodyPr wrap="square" rtlCol="0">
            <a:spAutoFit/>
          </a:bodyPr>
          <a:lstStyle/>
          <a:p>
            <a:pPr algn="ctr"/>
            <a:r>
              <a:rPr lang="en-US" altLang="ja-JP" sz="4000" b="1" dirty="0">
                <a:solidFill>
                  <a:schemeClr val="bg1"/>
                </a:solidFill>
                <a:latin typeface="DIN Alternate" panose="020B0500000000000000" pitchFamily="34" charset="0"/>
                <a:ea typeface="Hiragino Sans W6" panose="020B0400000000000000" pitchFamily="34" charset="-128"/>
              </a:rPr>
              <a:t>30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44" name="正方形/長方形 43">
            <a:extLst>
              <a:ext uri="{FF2B5EF4-FFF2-40B4-BE49-F238E27FC236}">
                <a16:creationId xmlns:a16="http://schemas.microsoft.com/office/drawing/2014/main" id="{7050DFA9-0D6E-02ED-FE04-E9A2A81A2DE9}"/>
              </a:ext>
            </a:extLst>
          </p:cNvPr>
          <p:cNvSpPr/>
          <p:nvPr/>
        </p:nvSpPr>
        <p:spPr>
          <a:xfrm>
            <a:off x="2269517" y="3062795"/>
            <a:ext cx="1254848" cy="276999"/>
          </a:xfrm>
          <a:prstGeom prst="rect">
            <a:avLst/>
          </a:prstGeom>
        </p:spPr>
        <p:txBody>
          <a:bodyPr wrap="square">
            <a:spAutoFit/>
          </a:bodyPr>
          <a:lstStyle/>
          <a:p>
            <a:pPr algn="ctr" fontAlgn="ctr"/>
            <a:r>
              <a:rPr lang="ja-JP" altLang="en-US" sz="1200">
                <a:solidFill>
                  <a:schemeClr val="bg1"/>
                </a:solidFill>
                <a:latin typeface="Hiragino Sans W3" panose="020B0400000000000000" pitchFamily="34" charset="-128"/>
                <a:ea typeface="Hiragino Sans W3" panose="020B0400000000000000" pitchFamily="34" charset="-128"/>
              </a:rPr>
              <a:t>動画 音声あり</a:t>
            </a:r>
            <a:endParaRPr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ADD548B2-CB3C-295B-6809-51DAEAAE2130}"/>
              </a:ext>
            </a:extLst>
          </p:cNvPr>
          <p:cNvSpPr/>
          <p:nvPr/>
        </p:nvSpPr>
        <p:spPr>
          <a:xfrm>
            <a:off x="2044049" y="4058188"/>
            <a:ext cx="925147" cy="307777"/>
          </a:xfrm>
          <a:prstGeom prst="rect">
            <a:avLst/>
          </a:prstGeom>
        </p:spPr>
        <p:txBody>
          <a:bodyPr wrap="square">
            <a:spAutoFit/>
          </a:bodyPr>
          <a:lstStyle/>
          <a:p>
            <a:pPr algn="ctr" fontAlgn="ctr"/>
            <a:r>
              <a:rPr lang="en-US" altLang="ja-JP" sz="1400" spc="-150" dirty="0">
                <a:solidFill>
                  <a:schemeClr val="bg1"/>
                </a:solidFill>
                <a:latin typeface="DIN Alternate" panose="020B0500000000000000" pitchFamily="34" charset="0"/>
                <a:ea typeface="Hiragino Sans W7" panose="020B0400000000000000" pitchFamily="34" charset="-128"/>
              </a:rPr>
              <a:t>15</a:t>
            </a:r>
            <a:endParaRPr lang="ja-JP" altLang="en-US" sz="1400" spc="-150">
              <a:solidFill>
                <a:schemeClr val="bg1"/>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E26BE92F-8338-3D92-1A5F-A3BE2DCE3678}"/>
              </a:ext>
            </a:extLst>
          </p:cNvPr>
          <p:cNvSpPr/>
          <p:nvPr/>
        </p:nvSpPr>
        <p:spPr>
          <a:xfrm>
            <a:off x="2313723" y="4097041"/>
            <a:ext cx="1405945" cy="246221"/>
          </a:xfrm>
          <a:prstGeom prst="rect">
            <a:avLst/>
          </a:prstGeom>
        </p:spPr>
        <p:txBody>
          <a:bodyPr wrap="square">
            <a:spAutoFit/>
          </a:bodyPr>
          <a:lstStyle/>
          <a:p>
            <a:pPr algn="ctr" fontAlgn="ctr"/>
            <a:r>
              <a:rPr lang="ja-JP" altLang="en-US" sz="1000">
                <a:solidFill>
                  <a:schemeClr val="bg1"/>
                </a:solidFill>
                <a:latin typeface="Hiragino Sans W3" panose="020B0400000000000000" pitchFamily="34" charset="-128"/>
                <a:ea typeface="Hiragino Sans W3" panose="020B0400000000000000" pitchFamily="34" charset="-128"/>
              </a:rPr>
              <a:t>秒</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枠も可</a:t>
            </a:r>
          </a:p>
        </p:txBody>
      </p:sp>
      <p:sp>
        <p:nvSpPr>
          <p:cNvPr id="46" name="正方形/長方形 45">
            <a:extLst>
              <a:ext uri="{FF2B5EF4-FFF2-40B4-BE49-F238E27FC236}">
                <a16:creationId xmlns:a16="http://schemas.microsoft.com/office/drawing/2014/main" id="{ADD9BCA5-A17E-96AB-B9F4-FDF2B15F60A1}"/>
              </a:ext>
            </a:extLst>
          </p:cNvPr>
          <p:cNvSpPr/>
          <p:nvPr/>
        </p:nvSpPr>
        <p:spPr>
          <a:xfrm>
            <a:off x="2642470" y="4051470"/>
            <a:ext cx="621443" cy="307777"/>
          </a:xfrm>
          <a:prstGeom prst="rect">
            <a:avLst/>
          </a:prstGeom>
        </p:spPr>
        <p:txBody>
          <a:bodyPr wrap="square">
            <a:spAutoFit/>
          </a:bodyPr>
          <a:lstStyle/>
          <a:p>
            <a:pPr algn="ctr" fontAlgn="ctr"/>
            <a:r>
              <a:rPr lang="en-US" altLang="ja-JP" sz="1400" spc="-150" dirty="0">
                <a:solidFill>
                  <a:schemeClr val="bg1"/>
                </a:solidFill>
                <a:latin typeface="DIN Alternate" panose="020B0500000000000000" pitchFamily="34" charset="0"/>
                <a:ea typeface="Hiragino Sans W7" panose="020B0400000000000000" pitchFamily="34" charset="-128"/>
              </a:rPr>
              <a:t>2</a:t>
            </a:r>
            <a:endParaRPr lang="ja-JP" altLang="en-US" spc="-150">
              <a:solidFill>
                <a:schemeClr val="bg1"/>
              </a:solidFill>
              <a:latin typeface="Hiragino Sans W7" panose="020B0400000000000000" pitchFamily="34" charset="-128"/>
              <a:ea typeface="Hiragino Sans W7" panose="020B0400000000000000" pitchFamily="34" charset="-128"/>
            </a:endParaRPr>
          </a:p>
        </p:txBody>
      </p:sp>
      <p:sp>
        <p:nvSpPr>
          <p:cNvPr id="25" name="テキスト ボックス 24">
            <a:extLst>
              <a:ext uri="{FF2B5EF4-FFF2-40B4-BE49-F238E27FC236}">
                <a16:creationId xmlns:a16="http://schemas.microsoft.com/office/drawing/2014/main" id="{E28E669D-F7C9-DA23-4677-722BCB5EFFE7}"/>
              </a:ext>
            </a:extLst>
          </p:cNvPr>
          <p:cNvSpPr txBox="1"/>
          <p:nvPr/>
        </p:nvSpPr>
        <p:spPr>
          <a:xfrm>
            <a:off x="7107831" y="2761820"/>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D8B9B667-2280-E93B-EE0F-D3D98DE7441E}"/>
              </a:ext>
            </a:extLst>
          </p:cNvPr>
          <p:cNvSpPr txBox="1"/>
          <p:nvPr/>
        </p:nvSpPr>
        <p:spPr>
          <a:xfrm>
            <a:off x="6693040" y="2521388"/>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grpSp>
        <p:nvGrpSpPr>
          <p:cNvPr id="28" name="グループ化 27">
            <a:extLst>
              <a:ext uri="{FF2B5EF4-FFF2-40B4-BE49-F238E27FC236}">
                <a16:creationId xmlns:a16="http://schemas.microsoft.com/office/drawing/2014/main" id="{7E94316F-F907-4662-AEDE-6571F85759C9}"/>
              </a:ext>
            </a:extLst>
          </p:cNvPr>
          <p:cNvGrpSpPr/>
          <p:nvPr/>
        </p:nvGrpSpPr>
        <p:grpSpPr>
          <a:xfrm>
            <a:off x="9666947" y="2408304"/>
            <a:ext cx="1498916" cy="898845"/>
            <a:chOff x="11060847" y="5041551"/>
            <a:chExt cx="1498916" cy="898845"/>
          </a:xfrm>
        </p:grpSpPr>
        <p:sp>
          <p:nvSpPr>
            <p:cNvPr id="29" name="正方形/長方形 28">
              <a:extLst>
                <a:ext uri="{FF2B5EF4-FFF2-40B4-BE49-F238E27FC236}">
                  <a16:creationId xmlns:a16="http://schemas.microsoft.com/office/drawing/2014/main" id="{5C34359B-E819-4266-BD82-5FE62FE3375E}"/>
                </a:ext>
              </a:extLst>
            </p:cNvPr>
            <p:cNvSpPr/>
            <p:nvPr/>
          </p:nvSpPr>
          <p:spPr>
            <a:xfrm>
              <a:off x="11316462" y="5463342"/>
              <a:ext cx="954107" cy="477054"/>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想定再生単価</a:t>
              </a:r>
              <a:endParaRPr lang="en-US" altLang="ja-JP" sz="1000" dirty="0">
                <a:solidFill>
                  <a:schemeClr val="bg1"/>
                </a:solidFill>
                <a:latin typeface="Hiragino Sans W3" panose="020B0400000000000000" pitchFamily="34" charset="-128"/>
                <a:ea typeface="Hiragino Sans W3"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3.0 </a:t>
              </a:r>
              <a:r>
                <a:rPr lang="ja-JP" altLang="en-US" sz="1000">
                  <a:solidFill>
                    <a:schemeClr val="bg1"/>
                  </a:solidFill>
                  <a:latin typeface="Hiragino Sans W3" panose="020B0400000000000000" pitchFamily="34" charset="-128"/>
                  <a:ea typeface="Hiragino Sans W3" panose="020B0400000000000000" pitchFamily="34" charset="-128"/>
                </a:rPr>
                <a:t>円</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47" name="正方形/長方形 46">
              <a:extLst>
                <a:ext uri="{FF2B5EF4-FFF2-40B4-BE49-F238E27FC236}">
                  <a16:creationId xmlns:a16="http://schemas.microsoft.com/office/drawing/2014/main" id="{1C26DF01-C460-5EA7-1887-B06807AF94AD}"/>
                </a:ext>
              </a:extLst>
            </p:cNvPr>
            <p:cNvSpPr/>
            <p:nvPr/>
          </p:nvSpPr>
          <p:spPr>
            <a:xfrm>
              <a:off x="11848485" y="5205185"/>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2" name="正方形/長方形 61">
              <a:extLst>
                <a:ext uri="{FF2B5EF4-FFF2-40B4-BE49-F238E27FC236}">
                  <a16:creationId xmlns:a16="http://schemas.microsoft.com/office/drawing/2014/main" id="{90B3BDDC-F500-5500-8DB2-F8C943E1522E}"/>
                </a:ext>
              </a:extLst>
            </p:cNvPr>
            <p:cNvSpPr/>
            <p:nvPr/>
          </p:nvSpPr>
          <p:spPr>
            <a:xfrm>
              <a:off x="11060847" y="5041551"/>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600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63" name="正方形/長方形 62">
            <a:extLst>
              <a:ext uri="{FF2B5EF4-FFF2-40B4-BE49-F238E27FC236}">
                <a16:creationId xmlns:a16="http://schemas.microsoft.com/office/drawing/2014/main" id="{8F7983BF-1B74-C11D-889E-EA8A1A86A240}"/>
              </a:ext>
            </a:extLst>
          </p:cNvPr>
          <p:cNvSpPr/>
          <p:nvPr/>
        </p:nvSpPr>
        <p:spPr>
          <a:xfrm>
            <a:off x="7933409" y="3064020"/>
            <a:ext cx="815326" cy="276999"/>
          </a:xfrm>
          <a:prstGeom prst="rect">
            <a:avLst/>
          </a:prstGeom>
        </p:spPr>
        <p:txBody>
          <a:bodyPr wrap="square">
            <a:spAutoFit/>
          </a:bodyPr>
          <a:lstStyle/>
          <a:p>
            <a:pPr algn="ctr" fontAlgn="ctr"/>
            <a:r>
              <a:rPr lang="en-US" altLang="ja-JP" sz="1200" b="1" dirty="0">
                <a:solidFill>
                  <a:schemeClr val="bg1"/>
                </a:solidFill>
                <a:latin typeface="DIN Alternate" panose="020B0500000000000000" pitchFamily="34" charset="0"/>
                <a:ea typeface="Hiragino Sans W7" panose="020B0400000000000000" pitchFamily="34" charset="-128"/>
              </a:rPr>
              <a:t>520</a:t>
            </a:r>
            <a:endParaRPr lang="en-US" altLang="ja-JP" sz="900" b="1" dirty="0">
              <a:solidFill>
                <a:schemeClr val="bg1"/>
              </a:solidFill>
              <a:latin typeface="Hiragino Sans W7" panose="020B0400000000000000" pitchFamily="34" charset="-128"/>
              <a:ea typeface="Hiragino Sans W7" panose="020B0400000000000000" pitchFamily="34" charset="-128"/>
            </a:endParaRPr>
          </a:p>
        </p:txBody>
      </p:sp>
      <p:sp>
        <p:nvSpPr>
          <p:cNvPr id="64" name="正方形/長方形 63">
            <a:extLst>
              <a:ext uri="{FF2B5EF4-FFF2-40B4-BE49-F238E27FC236}">
                <a16:creationId xmlns:a16="http://schemas.microsoft.com/office/drawing/2014/main" id="{DBA68749-5641-DBE0-D93D-342CB75092D9}"/>
              </a:ext>
            </a:extLst>
          </p:cNvPr>
          <p:cNvSpPr/>
          <p:nvPr/>
        </p:nvSpPr>
        <p:spPr>
          <a:xfrm>
            <a:off x="8122377" y="2845183"/>
            <a:ext cx="954107" cy="323165"/>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想定リーチ数</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65" name="正方形/長方形 64">
            <a:extLst>
              <a:ext uri="{FF2B5EF4-FFF2-40B4-BE49-F238E27FC236}">
                <a16:creationId xmlns:a16="http://schemas.microsoft.com/office/drawing/2014/main" id="{A44B495C-FE92-0EFD-03D1-1AC98CC0CFC2}"/>
              </a:ext>
            </a:extLst>
          </p:cNvPr>
          <p:cNvSpPr/>
          <p:nvPr/>
        </p:nvSpPr>
        <p:spPr>
          <a:xfrm>
            <a:off x="8385020" y="3024664"/>
            <a:ext cx="415498" cy="300082"/>
          </a:xfrm>
          <a:prstGeom prst="rect">
            <a:avLst/>
          </a:prstGeom>
        </p:spPr>
        <p:txBody>
          <a:bodyPr wrap="none">
            <a:spAutoFit/>
          </a:bodyPr>
          <a:lstStyle/>
          <a:p>
            <a:pPr fontAlgn="ctr">
              <a:lnSpc>
                <a:spcPct val="150000"/>
              </a:lnSpc>
            </a:pPr>
            <a:r>
              <a:rPr lang="ja-JP" altLang="en-US" sz="900">
                <a:solidFill>
                  <a:schemeClr val="bg1"/>
                </a:solidFill>
                <a:latin typeface="Hiragino Sans W3" panose="020B0400000000000000" pitchFamily="34" charset="-128"/>
                <a:ea typeface="Hiragino Sans W3" panose="020B0400000000000000" pitchFamily="34" charset="-128"/>
              </a:rPr>
              <a:t>万人</a:t>
            </a:r>
            <a:endParaRPr lang="en-US" altLang="ja-JP" sz="1050" dirty="0">
              <a:solidFill>
                <a:schemeClr val="bg1"/>
              </a:solidFill>
              <a:latin typeface="Hiragino Sans W3" panose="020B0400000000000000" pitchFamily="34" charset="-128"/>
              <a:ea typeface="Hiragino Sans W3" panose="020B0400000000000000" pitchFamily="34" charset="-128"/>
            </a:endParaRPr>
          </a:p>
        </p:txBody>
      </p:sp>
      <p:sp>
        <p:nvSpPr>
          <p:cNvPr id="67" name="正方形/長方形 66">
            <a:extLst>
              <a:ext uri="{FF2B5EF4-FFF2-40B4-BE49-F238E27FC236}">
                <a16:creationId xmlns:a16="http://schemas.microsoft.com/office/drawing/2014/main" id="{C7E64716-937F-2804-E22E-0734C6648801}"/>
              </a:ext>
            </a:extLst>
          </p:cNvPr>
          <p:cNvSpPr/>
          <p:nvPr/>
        </p:nvSpPr>
        <p:spPr>
          <a:xfrm>
            <a:off x="9129019" y="2623091"/>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69" name="テキスト ボックス 68">
            <a:extLst>
              <a:ext uri="{FF2B5EF4-FFF2-40B4-BE49-F238E27FC236}">
                <a16:creationId xmlns:a16="http://schemas.microsoft.com/office/drawing/2014/main" id="{B3F9B333-FABA-A258-7346-E8A758BB2BE4}"/>
              </a:ext>
            </a:extLst>
          </p:cNvPr>
          <p:cNvSpPr txBox="1"/>
          <p:nvPr/>
        </p:nvSpPr>
        <p:spPr>
          <a:xfrm>
            <a:off x="7107831" y="5294064"/>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70" name="テキスト ボックス 69">
            <a:extLst>
              <a:ext uri="{FF2B5EF4-FFF2-40B4-BE49-F238E27FC236}">
                <a16:creationId xmlns:a16="http://schemas.microsoft.com/office/drawing/2014/main" id="{35287DA0-D136-3A33-815A-E21FF5179B9B}"/>
              </a:ext>
            </a:extLst>
          </p:cNvPr>
          <p:cNvSpPr txBox="1"/>
          <p:nvPr/>
        </p:nvSpPr>
        <p:spPr>
          <a:xfrm>
            <a:off x="6693040" y="5053632"/>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71" name="正方形/長方形 70">
            <a:extLst>
              <a:ext uri="{FF2B5EF4-FFF2-40B4-BE49-F238E27FC236}">
                <a16:creationId xmlns:a16="http://schemas.microsoft.com/office/drawing/2014/main" id="{8B555631-3819-257E-77A5-4E6F876D7AF2}"/>
              </a:ext>
            </a:extLst>
          </p:cNvPr>
          <p:cNvSpPr/>
          <p:nvPr/>
        </p:nvSpPr>
        <p:spPr>
          <a:xfrm>
            <a:off x="8053297" y="4966829"/>
            <a:ext cx="1394214"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500,000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9F9103B3-F928-A60D-8BA4-077B46674D3E}"/>
              </a:ext>
            </a:extLst>
          </p:cNvPr>
          <p:cNvSpPr/>
          <p:nvPr/>
        </p:nvSpPr>
        <p:spPr>
          <a:xfrm>
            <a:off x="8997388" y="5047492"/>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nvGrpSpPr>
          <p:cNvPr id="73" name="グループ化 72">
            <a:extLst>
              <a:ext uri="{FF2B5EF4-FFF2-40B4-BE49-F238E27FC236}">
                <a16:creationId xmlns:a16="http://schemas.microsoft.com/office/drawing/2014/main" id="{403CDAEC-40A4-3ED6-D709-1B1E1CA2F0A4}"/>
              </a:ext>
            </a:extLst>
          </p:cNvPr>
          <p:cNvGrpSpPr/>
          <p:nvPr/>
        </p:nvGrpSpPr>
        <p:grpSpPr>
          <a:xfrm>
            <a:off x="9655679" y="4904984"/>
            <a:ext cx="1498799" cy="900955"/>
            <a:chOff x="10860244" y="1541142"/>
            <a:chExt cx="1498799" cy="900955"/>
          </a:xfrm>
        </p:grpSpPr>
        <p:sp>
          <p:nvSpPr>
            <p:cNvPr id="79" name="正方形/長方形 78">
              <a:extLst>
                <a:ext uri="{FF2B5EF4-FFF2-40B4-BE49-F238E27FC236}">
                  <a16:creationId xmlns:a16="http://schemas.microsoft.com/office/drawing/2014/main" id="{D030025F-8A2F-E8AF-C6E0-079806BCB2CF}"/>
                </a:ext>
              </a:extLst>
            </p:cNvPr>
            <p:cNvSpPr/>
            <p:nvPr/>
          </p:nvSpPr>
          <p:spPr>
            <a:xfrm>
              <a:off x="11124281" y="1965043"/>
              <a:ext cx="954107" cy="477054"/>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想定再生単価</a:t>
              </a:r>
              <a:endParaRPr lang="en-US" altLang="ja-JP" sz="1000" dirty="0">
                <a:solidFill>
                  <a:schemeClr val="bg1"/>
                </a:solidFill>
                <a:latin typeface="Hiragino Sans W3" panose="020B0400000000000000" pitchFamily="34" charset="-128"/>
                <a:ea typeface="Hiragino Sans W3"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3.4 </a:t>
              </a:r>
              <a:r>
                <a:rPr lang="ja-JP" altLang="en-US" sz="1000">
                  <a:solidFill>
                    <a:schemeClr val="bg1"/>
                  </a:solidFill>
                  <a:latin typeface="Hiragino Sans W3" panose="020B0400000000000000" pitchFamily="34" charset="-128"/>
                  <a:ea typeface="Hiragino Sans W3" panose="020B0400000000000000" pitchFamily="34" charset="-128"/>
                </a:rPr>
                <a:t>円</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80" name="正方形/長方形 79">
              <a:extLst>
                <a:ext uri="{FF2B5EF4-FFF2-40B4-BE49-F238E27FC236}">
                  <a16:creationId xmlns:a16="http://schemas.microsoft.com/office/drawing/2014/main" id="{BB8D04B3-E55F-B3BF-F7A2-AE1C01B1B084}"/>
                </a:ext>
              </a:extLst>
            </p:cNvPr>
            <p:cNvSpPr/>
            <p:nvPr/>
          </p:nvSpPr>
          <p:spPr>
            <a:xfrm>
              <a:off x="11647765" y="1706886"/>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FE69E448-3F77-898D-8EC1-F3A084A1DEF1}"/>
                </a:ext>
              </a:extLst>
            </p:cNvPr>
            <p:cNvSpPr/>
            <p:nvPr/>
          </p:nvSpPr>
          <p:spPr>
            <a:xfrm>
              <a:off x="10860244" y="1541142"/>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170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84" name="正方形/長方形 83">
            <a:extLst>
              <a:ext uri="{FF2B5EF4-FFF2-40B4-BE49-F238E27FC236}">
                <a16:creationId xmlns:a16="http://schemas.microsoft.com/office/drawing/2014/main" id="{3A41C580-8E82-0E33-53F5-C7322E95821F}"/>
              </a:ext>
            </a:extLst>
          </p:cNvPr>
          <p:cNvSpPr/>
          <p:nvPr/>
        </p:nvSpPr>
        <p:spPr>
          <a:xfrm>
            <a:off x="7970063" y="5536202"/>
            <a:ext cx="781377" cy="261610"/>
          </a:xfrm>
          <a:prstGeom prst="rect">
            <a:avLst/>
          </a:prstGeom>
        </p:spPr>
        <p:txBody>
          <a:bodyPr wrap="square">
            <a:spAutoFit/>
          </a:bodyPr>
          <a:lstStyle/>
          <a:p>
            <a:pPr algn="ctr" fontAlgn="ctr"/>
            <a:r>
              <a:rPr lang="en-US" altLang="ja-JP" sz="1100" b="1" dirty="0">
                <a:solidFill>
                  <a:schemeClr val="bg1"/>
                </a:solidFill>
                <a:latin typeface="DIN Alternate" panose="020B0500000000000000" pitchFamily="34" charset="0"/>
                <a:ea typeface="Hiragino Sans W7" panose="020B0400000000000000" pitchFamily="34" charset="-128"/>
              </a:rPr>
              <a:t>130</a:t>
            </a:r>
            <a:endParaRPr lang="en-US" altLang="ja-JP" sz="800" b="1" dirty="0">
              <a:solidFill>
                <a:schemeClr val="bg1"/>
              </a:solidFill>
              <a:latin typeface="Hiragino Sans W7" panose="020B0400000000000000" pitchFamily="34" charset="-128"/>
              <a:ea typeface="Hiragino Sans W7" panose="020B0400000000000000" pitchFamily="34" charset="-128"/>
            </a:endParaRPr>
          </a:p>
        </p:txBody>
      </p:sp>
      <p:sp>
        <p:nvSpPr>
          <p:cNvPr id="85" name="正方形/長方形 84">
            <a:extLst>
              <a:ext uri="{FF2B5EF4-FFF2-40B4-BE49-F238E27FC236}">
                <a16:creationId xmlns:a16="http://schemas.microsoft.com/office/drawing/2014/main" id="{1E09A3D6-B20D-0113-CCB3-3E645CA0F7CA}"/>
              </a:ext>
            </a:extLst>
          </p:cNvPr>
          <p:cNvSpPr/>
          <p:nvPr/>
        </p:nvSpPr>
        <p:spPr>
          <a:xfrm>
            <a:off x="8141831" y="5317779"/>
            <a:ext cx="954107" cy="323165"/>
          </a:xfrm>
          <a:prstGeom prst="rect">
            <a:avLst/>
          </a:prstGeom>
        </p:spPr>
        <p:txBody>
          <a:bodyPr wrap="none">
            <a:spAutoFit/>
          </a:bodyPr>
          <a:lstStyle/>
          <a:p>
            <a:pPr fontAlgn="ctr">
              <a:lnSpc>
                <a:spcPct val="150000"/>
              </a:lnSpc>
            </a:pPr>
            <a:r>
              <a:rPr lang="ja-JP" altLang="en-US" sz="1000">
                <a:solidFill>
                  <a:schemeClr val="bg1"/>
                </a:solidFill>
                <a:latin typeface="Hiragino Sans W3" panose="020B0400000000000000" pitchFamily="34" charset="-128"/>
                <a:ea typeface="Hiragino Sans W3" panose="020B0400000000000000" pitchFamily="34" charset="-128"/>
              </a:rPr>
              <a:t>想定リーチ数</a:t>
            </a:r>
            <a:endParaRPr lang="en-US" altLang="ja-JP" sz="1000" dirty="0">
              <a:solidFill>
                <a:schemeClr val="bg1"/>
              </a:solidFill>
              <a:latin typeface="Hiragino Sans W3" panose="020B0400000000000000" pitchFamily="34" charset="-128"/>
              <a:ea typeface="Hiragino Sans W3" panose="020B0400000000000000" pitchFamily="34" charset="-128"/>
            </a:endParaRPr>
          </a:p>
        </p:txBody>
      </p:sp>
      <p:sp>
        <p:nvSpPr>
          <p:cNvPr id="86" name="正方形/長方形 85">
            <a:extLst>
              <a:ext uri="{FF2B5EF4-FFF2-40B4-BE49-F238E27FC236}">
                <a16:creationId xmlns:a16="http://schemas.microsoft.com/office/drawing/2014/main" id="{C8E61C6C-2EBC-71B8-A718-3C9BCAE686A5}"/>
              </a:ext>
            </a:extLst>
          </p:cNvPr>
          <p:cNvSpPr/>
          <p:nvPr/>
        </p:nvSpPr>
        <p:spPr>
          <a:xfrm>
            <a:off x="8407838" y="5489022"/>
            <a:ext cx="415498" cy="300082"/>
          </a:xfrm>
          <a:prstGeom prst="rect">
            <a:avLst/>
          </a:prstGeom>
        </p:spPr>
        <p:txBody>
          <a:bodyPr wrap="none">
            <a:spAutoFit/>
          </a:bodyPr>
          <a:lstStyle/>
          <a:p>
            <a:pPr fontAlgn="ctr">
              <a:lnSpc>
                <a:spcPct val="150000"/>
              </a:lnSpc>
            </a:pPr>
            <a:r>
              <a:rPr lang="ja-JP" altLang="en-US" sz="900">
                <a:solidFill>
                  <a:schemeClr val="bg1"/>
                </a:solidFill>
                <a:latin typeface="Hiragino Sans W3" panose="020B0400000000000000" pitchFamily="34" charset="-128"/>
                <a:ea typeface="Hiragino Sans W3" panose="020B0400000000000000" pitchFamily="34" charset="-128"/>
              </a:rPr>
              <a:t>万人</a:t>
            </a:r>
            <a:endParaRPr lang="en-US" altLang="ja-JP" sz="1050" dirty="0">
              <a:solidFill>
                <a:schemeClr val="bg1"/>
              </a:solidFill>
              <a:latin typeface="Hiragino Sans W3" panose="020B0400000000000000" pitchFamily="34" charset="-128"/>
              <a:ea typeface="Hiragino Sans W3" panose="020B0400000000000000" pitchFamily="34" charset="-128"/>
            </a:endParaRPr>
          </a:p>
        </p:txBody>
      </p:sp>
      <p:sp>
        <p:nvSpPr>
          <p:cNvPr id="20" name="正方形/長方形 19">
            <a:extLst>
              <a:ext uri="{FF2B5EF4-FFF2-40B4-BE49-F238E27FC236}">
                <a16:creationId xmlns:a16="http://schemas.microsoft.com/office/drawing/2014/main" id="{4D7A6B89-C39F-0E89-A79B-4CFC38763780}"/>
              </a:ext>
            </a:extLst>
          </p:cNvPr>
          <p:cNvSpPr/>
          <p:nvPr/>
        </p:nvSpPr>
        <p:spPr>
          <a:xfrm>
            <a:off x="8028492" y="2529365"/>
            <a:ext cx="1474192"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2,000,000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3" name="図 2" descr="テキスト&#10;&#10;自動的に生成された説明">
            <a:extLst>
              <a:ext uri="{FF2B5EF4-FFF2-40B4-BE49-F238E27FC236}">
                <a16:creationId xmlns:a16="http://schemas.microsoft.com/office/drawing/2014/main" id="{71DAF10B-F785-10C8-0F30-43CD5D8316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0" name="スライド番号プレースホルダ 3">
            <a:extLst>
              <a:ext uri="{FF2B5EF4-FFF2-40B4-BE49-F238E27FC236}">
                <a16:creationId xmlns:a16="http://schemas.microsoft.com/office/drawing/2014/main" id="{014F6A96-023B-090F-BAEB-319060AB0A1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65CDD8D8-A6A8-8971-65E6-CEB5E1470F56}"/>
              </a:ext>
            </a:extLst>
          </p:cNvPr>
          <p:cNvSpPr/>
          <p:nvPr/>
        </p:nvSpPr>
        <p:spPr>
          <a:xfrm>
            <a:off x="10056319" y="702630"/>
            <a:ext cx="825867"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（グロス）</a:t>
            </a:r>
            <a:endParaRPr lang="ja-JP" altLang="en-US" sz="1000">
              <a:latin typeface="DIN Condensed" pitchFamily="2" charset="0"/>
              <a:ea typeface="Hiragino Sans W5" panose="020B0400000000000000" pitchFamily="34" charset="-128"/>
            </a:endParaRPr>
          </a:p>
        </p:txBody>
      </p:sp>
      <p:sp>
        <p:nvSpPr>
          <p:cNvPr id="2" name="正方形/長方形 1">
            <a:extLst>
              <a:ext uri="{FF2B5EF4-FFF2-40B4-BE49-F238E27FC236}">
                <a16:creationId xmlns:a16="http://schemas.microsoft.com/office/drawing/2014/main" id="{AD282E02-A5BD-782D-CB0F-03FC1539DF9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9" name="正方形/長方形 8">
            <a:extLst>
              <a:ext uri="{FF2B5EF4-FFF2-40B4-BE49-F238E27FC236}">
                <a16:creationId xmlns:a16="http://schemas.microsoft.com/office/drawing/2014/main" id="{229A59CC-C8AB-30E6-47EF-BB3ECA0F225E}"/>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October to December 2025</a:t>
            </a:r>
          </a:p>
        </p:txBody>
      </p:sp>
      <p:sp>
        <p:nvSpPr>
          <p:cNvPr id="101" name="テキスト ボックス 100">
            <a:extLst>
              <a:ext uri="{FF2B5EF4-FFF2-40B4-BE49-F238E27FC236}">
                <a16:creationId xmlns:a16="http://schemas.microsoft.com/office/drawing/2014/main" id="{36A0E9B0-E391-1C52-17F1-AD76A3E0631C}"/>
              </a:ext>
            </a:extLst>
          </p:cNvPr>
          <p:cNvSpPr txBox="1"/>
          <p:nvPr/>
        </p:nvSpPr>
        <p:spPr>
          <a:xfrm>
            <a:off x="3660552" y="3951843"/>
            <a:ext cx="1500099" cy="307777"/>
          </a:xfrm>
          <a:prstGeom prst="rect">
            <a:avLst/>
          </a:prstGeom>
          <a:noFill/>
          <a:effectLst/>
        </p:spPr>
        <p:txBody>
          <a:bodyPr wrap="square" rtlCol="0">
            <a:spAutoFit/>
          </a:bodyPr>
          <a:lstStyle/>
          <a:p>
            <a:pPr algn="ctr"/>
            <a:r>
              <a:rPr lang="ja-JP" altLang="en-US" sz="1100">
                <a:solidFill>
                  <a:schemeClr val="bg1"/>
                </a:solidFill>
                <a:latin typeface="Hiragino Sans W3" panose="020B0400000000000000" pitchFamily="34" charset="-128"/>
                <a:ea typeface="Hiragino Sans W3" panose="020B0400000000000000" pitchFamily="34" charset="-128"/>
              </a:rPr>
              <a:t>（</a:t>
            </a:r>
            <a:r>
              <a:rPr lang="en-US" altLang="ja-JP" sz="1100" dirty="0">
                <a:solidFill>
                  <a:schemeClr val="bg1"/>
                </a:solidFill>
                <a:latin typeface="Hiragino Sans W3" panose="020B0400000000000000" pitchFamily="34" charset="-128"/>
                <a:ea typeface="Hiragino Sans W3" panose="020B0400000000000000" pitchFamily="34" charset="-128"/>
              </a:rPr>
              <a:t> </a:t>
            </a:r>
            <a:r>
              <a:rPr lang="en-US" altLang="ja-JP" sz="1400" dirty="0">
                <a:solidFill>
                  <a:schemeClr val="bg1"/>
                </a:solidFill>
                <a:latin typeface="DIN Alternate" panose="020B0500000000000000" pitchFamily="34" charset="0"/>
                <a:ea typeface="Hiragino Sans W3" panose="020B0400000000000000" pitchFamily="34" charset="-128"/>
              </a:rPr>
              <a:t>403</a:t>
            </a:r>
            <a:r>
              <a:rPr lang="ja-JP" altLang="en-US" sz="1100">
                <a:solidFill>
                  <a:schemeClr val="bg1"/>
                </a:solidFill>
                <a:latin typeface="Hiragino Sans W3" panose="020B0400000000000000" pitchFamily="34" charset="-128"/>
                <a:ea typeface="Hiragino Sans W3" panose="020B0400000000000000" pitchFamily="34" charset="-128"/>
              </a:rPr>
              <a:t>施設</a:t>
            </a:r>
            <a:r>
              <a:rPr lang="en-US"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a:t>
            </a:r>
            <a:endParaRPr lang="en-US" altLang="ja-JP" sz="1100" dirty="0">
              <a:solidFill>
                <a:schemeClr val="bg1"/>
              </a:solidFill>
              <a:latin typeface="Hiragino Sans W3" panose="020B0400000000000000" pitchFamily="34" charset="-128"/>
              <a:ea typeface="Hiragino Sans W3" panose="020B0400000000000000" pitchFamily="34" charset="-128"/>
            </a:endParaRPr>
          </a:p>
        </p:txBody>
      </p:sp>
      <p:grpSp>
        <p:nvGrpSpPr>
          <p:cNvPr id="19" name="グループ化 18">
            <a:extLst>
              <a:ext uri="{FF2B5EF4-FFF2-40B4-BE49-F238E27FC236}">
                <a16:creationId xmlns:a16="http://schemas.microsoft.com/office/drawing/2014/main" id="{9F3D646D-047D-A75C-F3B2-29E788ACC7D2}"/>
              </a:ext>
            </a:extLst>
          </p:cNvPr>
          <p:cNvGrpSpPr/>
          <p:nvPr/>
        </p:nvGrpSpPr>
        <p:grpSpPr>
          <a:xfrm>
            <a:off x="3506451" y="3075747"/>
            <a:ext cx="1703080" cy="958792"/>
            <a:chOff x="3439947" y="3075550"/>
            <a:chExt cx="1703080" cy="958792"/>
          </a:xfrm>
        </p:grpSpPr>
        <p:sp>
          <p:nvSpPr>
            <p:cNvPr id="97" name="テキスト ボックス 96">
              <a:extLst>
                <a:ext uri="{FF2B5EF4-FFF2-40B4-BE49-F238E27FC236}">
                  <a16:creationId xmlns:a16="http://schemas.microsoft.com/office/drawing/2014/main" id="{FEC9EC91-93A9-B7B8-15CC-DFEE0D899C8C}"/>
                </a:ext>
              </a:extLst>
            </p:cNvPr>
            <p:cNvSpPr txBox="1"/>
            <p:nvPr/>
          </p:nvSpPr>
          <p:spPr>
            <a:xfrm>
              <a:off x="3629806" y="3264901"/>
              <a:ext cx="1296959" cy="769441"/>
            </a:xfrm>
            <a:prstGeom prst="rect">
              <a:avLst/>
            </a:prstGeom>
            <a:noFill/>
            <a:effectLst/>
          </p:spPr>
          <p:txBody>
            <a:bodyPr wrap="square" rtlCol="0">
              <a:spAutoFit/>
            </a:bodyPr>
            <a:lstStyle/>
            <a:p>
              <a:pPr algn="ctr"/>
              <a:r>
                <a:rPr lang="en-US" altLang="ja-JP" sz="4400" b="1" dirty="0">
                  <a:solidFill>
                    <a:schemeClr val="bg1"/>
                  </a:solidFill>
                  <a:latin typeface="DIN Alternate" panose="020B0500000000000000" pitchFamily="34" charset="0"/>
                  <a:ea typeface="Hiragino Sans W6" panose="020B0400000000000000" pitchFamily="34" charset="-128"/>
                </a:rPr>
                <a:t>505</a:t>
              </a:r>
              <a:endParaRPr lang="en-US" altLang="ja-JP" sz="4000" b="1" dirty="0">
                <a:solidFill>
                  <a:schemeClr val="bg1"/>
                </a:solidFill>
                <a:latin typeface="DIN Alternate" panose="020B0500000000000000" pitchFamily="34" charset="0"/>
                <a:ea typeface="Hiragino Sans W6" panose="020B0400000000000000" pitchFamily="34" charset="-128"/>
              </a:endParaRPr>
            </a:p>
          </p:txBody>
        </p:sp>
        <p:sp>
          <p:nvSpPr>
            <p:cNvPr id="99" name="テキスト ボックス 98">
              <a:extLst>
                <a:ext uri="{FF2B5EF4-FFF2-40B4-BE49-F238E27FC236}">
                  <a16:creationId xmlns:a16="http://schemas.microsoft.com/office/drawing/2014/main" id="{1D6EFBBD-EBC8-F7E2-4AAF-CBCEAC23B1CD}"/>
                </a:ext>
              </a:extLst>
            </p:cNvPr>
            <p:cNvSpPr txBox="1"/>
            <p:nvPr/>
          </p:nvSpPr>
          <p:spPr>
            <a:xfrm>
              <a:off x="3439947" y="3075550"/>
              <a:ext cx="1703080" cy="261610"/>
            </a:xfrm>
            <a:prstGeom prst="rect">
              <a:avLst/>
            </a:prstGeom>
            <a:noFill/>
            <a:effectLst/>
          </p:spPr>
          <p:txBody>
            <a:bodyPr wrap="square" rtlCol="0">
              <a:spAutoFit/>
            </a:bodyPr>
            <a:lstStyle/>
            <a:p>
              <a:pPr algn="ctr"/>
              <a:r>
                <a:rPr lang="ja-JP" altLang="en-US" sz="1100">
                  <a:solidFill>
                    <a:schemeClr val="bg1"/>
                  </a:solidFill>
                  <a:latin typeface="Hiragino Sans W3" panose="020B0400000000000000" pitchFamily="34" charset="-128"/>
                  <a:ea typeface="Hiragino Sans W3" panose="020B0400000000000000" pitchFamily="34" charset="-128"/>
                </a:rPr>
                <a:t>サイネージ面数</a:t>
              </a:r>
              <a:endParaRPr lang="en-US" altLang="ja-JP" sz="1100" dirty="0">
                <a:solidFill>
                  <a:schemeClr val="bg1"/>
                </a:solidFill>
                <a:latin typeface="Hiragino Sans W3" panose="020B0400000000000000" pitchFamily="34" charset="-128"/>
                <a:ea typeface="Hiragino Sans W3" panose="020B0400000000000000" pitchFamily="34" charset="-128"/>
              </a:endParaRPr>
            </a:p>
          </p:txBody>
        </p:sp>
        <p:sp>
          <p:nvSpPr>
            <p:cNvPr id="102" name="正方形/長方形 101">
              <a:extLst>
                <a:ext uri="{FF2B5EF4-FFF2-40B4-BE49-F238E27FC236}">
                  <a16:creationId xmlns:a16="http://schemas.microsoft.com/office/drawing/2014/main" id="{847EC355-74E7-26C8-D43E-4A7480DAAB7B}"/>
                </a:ext>
              </a:extLst>
            </p:cNvPr>
            <p:cNvSpPr/>
            <p:nvPr/>
          </p:nvSpPr>
          <p:spPr>
            <a:xfrm>
              <a:off x="4695915" y="3613092"/>
              <a:ext cx="435260" cy="338554"/>
            </a:xfrm>
            <a:prstGeom prst="rect">
              <a:avLst/>
            </a:prstGeom>
          </p:spPr>
          <p:txBody>
            <a:bodyPr wrap="square">
              <a:spAutoFit/>
            </a:bodyPr>
            <a:lstStyle/>
            <a:p>
              <a:pPr fontAlgn="ctr"/>
              <a:r>
                <a:rPr lang="ja-JP" altLang="en-US" sz="1600">
                  <a:solidFill>
                    <a:schemeClr val="bg1"/>
                  </a:solidFill>
                  <a:latin typeface="Hiragino Sans W3" panose="020B0400000000000000" pitchFamily="34" charset="-128"/>
                  <a:ea typeface="Hiragino Sans W3" panose="020B0400000000000000" pitchFamily="34" charset="-128"/>
                </a:rPr>
                <a:t>面</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grpSp>
    </p:spTree>
    <p:extLst>
      <p:ext uri="{BB962C8B-B14F-4D97-AF65-F5344CB8AC3E}">
        <p14:creationId xmlns:p14="http://schemas.microsoft.com/office/powerpoint/2010/main" val="1747837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12192001" cy="6858000"/>
          </a:xfrm>
          <a:prstGeom prst="rect">
            <a:avLst/>
          </a:prstGeom>
        </p:spPr>
      </p:pic>
      <p:sp>
        <p:nvSpPr>
          <p:cNvPr id="5" name="正方形/長方形 4">
            <a:extLst>
              <a:ext uri="{FF2B5EF4-FFF2-40B4-BE49-F238E27FC236}">
                <a16:creationId xmlns:a16="http://schemas.microsoft.com/office/drawing/2014/main" id="{48BE20EE-FAC7-F733-D8C2-0D4AE3F6D3AE}"/>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11" name="図 10" descr="テキスト&#10;&#10;自動的に生成された説明">
            <a:extLst>
              <a:ext uri="{FF2B5EF4-FFF2-40B4-BE49-F238E27FC236}">
                <a16:creationId xmlns:a16="http://schemas.microsoft.com/office/drawing/2014/main" id="{95BE5AA9-D91D-FE90-263B-50B5193A8B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スライド番号プレースホルダ 3">
            <a:extLst>
              <a:ext uri="{FF2B5EF4-FFF2-40B4-BE49-F238E27FC236}">
                <a16:creationId xmlns:a16="http://schemas.microsoft.com/office/drawing/2014/main" id="{EFB5C5F4-A1B7-5984-54A1-6A727D16660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EB74E61E-B5C6-AC62-D720-7A2AB01A46F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7" name="正方形/長方形 6">
            <a:extLst>
              <a:ext uri="{FF2B5EF4-FFF2-40B4-BE49-F238E27FC236}">
                <a16:creationId xmlns:a16="http://schemas.microsoft.com/office/drawing/2014/main" id="{14056FBA-DFB1-28A7-34EE-7858ED1A27F6}"/>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October to December 2025</a:t>
            </a:r>
          </a:p>
        </p:txBody>
      </p:sp>
      <p:sp>
        <p:nvSpPr>
          <p:cNvPr id="33" name="テキスト ボックス 32">
            <a:extLst>
              <a:ext uri="{FF2B5EF4-FFF2-40B4-BE49-F238E27FC236}">
                <a16:creationId xmlns:a16="http://schemas.microsoft.com/office/drawing/2014/main" id="{DFAC3480-2519-D767-EA2E-CA060C90C503}"/>
              </a:ext>
            </a:extLst>
          </p:cNvPr>
          <p:cNvSpPr txBox="1"/>
          <p:nvPr/>
        </p:nvSpPr>
        <p:spPr>
          <a:xfrm>
            <a:off x="1040313" y="658938"/>
            <a:ext cx="1485776" cy="523220"/>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長期出稿</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特別料金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34" name="直線コネクタ 33">
            <a:extLst>
              <a:ext uri="{FF2B5EF4-FFF2-40B4-BE49-F238E27FC236}">
                <a16:creationId xmlns:a16="http://schemas.microsoft.com/office/drawing/2014/main" id="{649A5FC6-E9AC-26E0-2881-254570F0D5BD}"/>
              </a:ext>
            </a:extLst>
          </p:cNvPr>
          <p:cNvCxnSpPr>
            <a:cxnSpLocks/>
          </p:cNvCxnSpPr>
          <p:nvPr/>
        </p:nvCxnSpPr>
        <p:spPr>
          <a:xfrm>
            <a:off x="2555121" y="414323"/>
            <a:ext cx="0" cy="105175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6A9021FE-4F1B-358E-E6E4-9174F40F2743}"/>
              </a:ext>
            </a:extLst>
          </p:cNvPr>
          <p:cNvCxnSpPr>
            <a:cxnSpLocks/>
          </p:cNvCxnSpPr>
          <p:nvPr/>
        </p:nvCxnSpPr>
        <p:spPr>
          <a:xfrm>
            <a:off x="2555121"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766CA1C-40F8-298D-52AD-803979A09561}"/>
              </a:ext>
            </a:extLst>
          </p:cNvPr>
          <p:cNvCxnSpPr>
            <a:cxnSpLocks/>
          </p:cNvCxnSpPr>
          <p:nvPr/>
        </p:nvCxnSpPr>
        <p:spPr>
          <a:xfrm>
            <a:off x="8133021" y="1692146"/>
            <a:ext cx="11919"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4A352D5C-88B5-5C3E-A81C-C2ED0E3D85CB}"/>
              </a:ext>
            </a:extLst>
          </p:cNvPr>
          <p:cNvCxnSpPr>
            <a:cxnSpLocks/>
          </p:cNvCxnSpPr>
          <p:nvPr/>
        </p:nvCxnSpPr>
        <p:spPr>
          <a:xfrm>
            <a:off x="5256503" y="37768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0FDEC3CC-F82A-7C1B-42AF-046E5447657F}"/>
              </a:ext>
            </a:extLst>
          </p:cNvPr>
          <p:cNvCxnSpPr>
            <a:cxnSpLocks/>
          </p:cNvCxnSpPr>
          <p:nvPr/>
        </p:nvCxnSpPr>
        <p:spPr>
          <a:xfrm>
            <a:off x="5271989"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38B3D749-6BCC-626E-641E-420987A01794}"/>
              </a:ext>
            </a:extLst>
          </p:cNvPr>
          <p:cNvCxnSpPr>
            <a:cxnSpLocks/>
          </p:cNvCxnSpPr>
          <p:nvPr/>
        </p:nvCxnSpPr>
        <p:spPr>
          <a:xfrm flipH="1">
            <a:off x="2933233" y="4752221"/>
            <a:ext cx="21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6" name="正方形/長方形 125">
            <a:extLst>
              <a:ext uri="{FF2B5EF4-FFF2-40B4-BE49-F238E27FC236}">
                <a16:creationId xmlns:a16="http://schemas.microsoft.com/office/drawing/2014/main" id="{6624B2CA-A18D-BBB5-9D64-B51DB05221DB}"/>
              </a:ext>
            </a:extLst>
          </p:cNvPr>
          <p:cNvSpPr/>
          <p:nvPr/>
        </p:nvSpPr>
        <p:spPr>
          <a:xfrm>
            <a:off x="5670788" y="931492"/>
            <a:ext cx="91242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3</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28" name="正方形/長方形 127">
            <a:extLst>
              <a:ext uri="{FF2B5EF4-FFF2-40B4-BE49-F238E27FC236}">
                <a16:creationId xmlns:a16="http://schemas.microsoft.com/office/drawing/2014/main" id="{7D2BFE90-1891-DEF6-20D8-D79F8A3C7B5F}"/>
              </a:ext>
            </a:extLst>
          </p:cNvPr>
          <p:cNvSpPr/>
          <p:nvPr/>
        </p:nvSpPr>
        <p:spPr>
          <a:xfrm>
            <a:off x="8544776" y="931492"/>
            <a:ext cx="104547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6</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0" name="テキスト ボックス 129">
            <a:extLst>
              <a:ext uri="{FF2B5EF4-FFF2-40B4-BE49-F238E27FC236}">
                <a16:creationId xmlns:a16="http://schemas.microsoft.com/office/drawing/2014/main" id="{2C921AE2-8BC6-93E5-BDAE-3C5180BA0F1E}"/>
              </a:ext>
            </a:extLst>
          </p:cNvPr>
          <p:cNvSpPr txBox="1"/>
          <p:nvPr/>
        </p:nvSpPr>
        <p:spPr>
          <a:xfrm>
            <a:off x="5881054"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1" name="テキスト ボックス 130">
            <a:extLst>
              <a:ext uri="{FF2B5EF4-FFF2-40B4-BE49-F238E27FC236}">
                <a16:creationId xmlns:a16="http://schemas.microsoft.com/office/drawing/2014/main" id="{014CEE31-7776-BE40-27F5-70DAF63C5615}"/>
              </a:ext>
            </a:extLst>
          </p:cNvPr>
          <p:cNvSpPr txBox="1"/>
          <p:nvPr/>
        </p:nvSpPr>
        <p:spPr>
          <a:xfrm>
            <a:off x="5263614" y="525538"/>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13</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2" name="テキスト ボックス 131">
            <a:extLst>
              <a:ext uri="{FF2B5EF4-FFF2-40B4-BE49-F238E27FC236}">
                <a16:creationId xmlns:a16="http://schemas.microsoft.com/office/drawing/2014/main" id="{14E6B48D-21CC-0728-9CB4-EFE758E6A949}"/>
              </a:ext>
            </a:extLst>
          </p:cNvPr>
          <p:cNvSpPr txBox="1"/>
          <p:nvPr/>
        </p:nvSpPr>
        <p:spPr>
          <a:xfrm>
            <a:off x="8951092"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r>
              <a:rPr lang="en-US" altLang="ja-JP" sz="1600" b="1" dirty="0">
                <a:solidFill>
                  <a:schemeClr val="bg1"/>
                </a:solidFill>
                <a:latin typeface="Hiragino Sans W7" panose="020B0400000000000000" pitchFamily="34" charset="-128"/>
                <a:ea typeface="Hiragino Sans W7" panose="020B0400000000000000" pitchFamily="34" charset="-128"/>
              </a:rPr>
              <a:t> ~</a:t>
            </a:r>
          </a:p>
        </p:txBody>
      </p:sp>
      <p:sp>
        <p:nvSpPr>
          <p:cNvPr id="134" name="テキスト ボックス 133">
            <a:extLst>
              <a:ext uri="{FF2B5EF4-FFF2-40B4-BE49-F238E27FC236}">
                <a16:creationId xmlns:a16="http://schemas.microsoft.com/office/drawing/2014/main" id="{E4400BC6-F025-259C-468A-EC71CB4F11D3}"/>
              </a:ext>
            </a:extLst>
          </p:cNvPr>
          <p:cNvSpPr txBox="1"/>
          <p:nvPr/>
        </p:nvSpPr>
        <p:spPr>
          <a:xfrm>
            <a:off x="8204128" y="525538"/>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26</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5" name="テキスト ボックス 134">
            <a:extLst>
              <a:ext uri="{FF2B5EF4-FFF2-40B4-BE49-F238E27FC236}">
                <a16:creationId xmlns:a16="http://schemas.microsoft.com/office/drawing/2014/main" id="{464876EE-C6FF-3AC6-4197-67D6C222918B}"/>
              </a:ext>
            </a:extLst>
          </p:cNvPr>
          <p:cNvSpPr txBox="1"/>
          <p:nvPr/>
        </p:nvSpPr>
        <p:spPr>
          <a:xfrm>
            <a:off x="3108159" y="76567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6" name="テキスト ボックス 135">
            <a:extLst>
              <a:ext uri="{FF2B5EF4-FFF2-40B4-BE49-F238E27FC236}">
                <a16:creationId xmlns:a16="http://schemas.microsoft.com/office/drawing/2014/main" id="{B91EEC27-4BFC-2106-2E90-0CDA4D05D412}"/>
              </a:ext>
            </a:extLst>
          </p:cNvPr>
          <p:cNvSpPr txBox="1"/>
          <p:nvPr/>
        </p:nvSpPr>
        <p:spPr>
          <a:xfrm>
            <a:off x="2579365" y="525324"/>
            <a:ext cx="1172396"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8</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7" name="正方形/長方形 136">
            <a:extLst>
              <a:ext uri="{FF2B5EF4-FFF2-40B4-BE49-F238E27FC236}">
                <a16:creationId xmlns:a16="http://schemas.microsoft.com/office/drawing/2014/main" id="{A5DD73A6-6ED7-2884-A6FD-7397AE60F525}"/>
              </a:ext>
            </a:extLst>
          </p:cNvPr>
          <p:cNvSpPr/>
          <p:nvPr/>
        </p:nvSpPr>
        <p:spPr>
          <a:xfrm>
            <a:off x="2958028" y="931492"/>
            <a:ext cx="912430"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2</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8" name="テキスト ボックス 137">
            <a:extLst>
              <a:ext uri="{FF2B5EF4-FFF2-40B4-BE49-F238E27FC236}">
                <a16:creationId xmlns:a16="http://schemas.microsoft.com/office/drawing/2014/main" id="{44172E8F-5516-02A9-468E-5C744861E484}"/>
              </a:ext>
            </a:extLst>
          </p:cNvPr>
          <p:cNvSpPr txBox="1"/>
          <p:nvPr/>
        </p:nvSpPr>
        <p:spPr>
          <a:xfrm>
            <a:off x="2826445" y="3624597"/>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39" name="正方形/長方形 138">
            <a:extLst>
              <a:ext uri="{FF2B5EF4-FFF2-40B4-BE49-F238E27FC236}">
                <a16:creationId xmlns:a16="http://schemas.microsoft.com/office/drawing/2014/main" id="{0949B3EE-EBBE-CADF-15E7-3B120FF6091D}"/>
              </a:ext>
            </a:extLst>
          </p:cNvPr>
          <p:cNvSpPr/>
          <p:nvPr/>
        </p:nvSpPr>
        <p:spPr>
          <a:xfrm>
            <a:off x="4255492" y="4091137"/>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2.8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40" name="正方形/長方形 139">
            <a:extLst>
              <a:ext uri="{FF2B5EF4-FFF2-40B4-BE49-F238E27FC236}">
                <a16:creationId xmlns:a16="http://schemas.microsoft.com/office/drawing/2014/main" id="{AC237065-F437-8635-3F38-28EB1B3E6164}"/>
              </a:ext>
            </a:extLst>
          </p:cNvPr>
          <p:cNvSpPr/>
          <p:nvPr/>
        </p:nvSpPr>
        <p:spPr>
          <a:xfrm>
            <a:off x="4572325" y="390324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1" name="テキスト ボックス 140">
            <a:extLst>
              <a:ext uri="{FF2B5EF4-FFF2-40B4-BE49-F238E27FC236}">
                <a16:creationId xmlns:a16="http://schemas.microsoft.com/office/drawing/2014/main" id="{B4BE2A51-DED3-4321-D647-D67E4825B8CB}"/>
              </a:ext>
            </a:extLst>
          </p:cNvPr>
          <p:cNvSpPr txBox="1"/>
          <p:nvPr/>
        </p:nvSpPr>
        <p:spPr>
          <a:xfrm>
            <a:off x="4191676" y="3600230"/>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42" name="正方形/長方形 141">
            <a:extLst>
              <a:ext uri="{FF2B5EF4-FFF2-40B4-BE49-F238E27FC236}">
                <a16:creationId xmlns:a16="http://schemas.microsoft.com/office/drawing/2014/main" id="{FAD5234B-C3B5-D2D2-2BF5-2E36E340CCCF}"/>
              </a:ext>
            </a:extLst>
          </p:cNvPr>
          <p:cNvSpPr/>
          <p:nvPr/>
        </p:nvSpPr>
        <p:spPr>
          <a:xfrm>
            <a:off x="2880211" y="2119650"/>
            <a:ext cx="1864168"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4,000,000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43" name="テキスト ボックス 142">
            <a:extLst>
              <a:ext uri="{FF2B5EF4-FFF2-40B4-BE49-F238E27FC236}">
                <a16:creationId xmlns:a16="http://schemas.microsoft.com/office/drawing/2014/main" id="{0F6A0FBD-F534-2085-2915-5C0D1FDE2177}"/>
              </a:ext>
            </a:extLst>
          </p:cNvPr>
          <p:cNvSpPr txBox="1"/>
          <p:nvPr/>
        </p:nvSpPr>
        <p:spPr>
          <a:xfrm>
            <a:off x="2867137" y="1978606"/>
            <a:ext cx="1568131" cy="253832"/>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想定表示回数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44" name="正方形/長方形 143">
            <a:extLst>
              <a:ext uri="{FF2B5EF4-FFF2-40B4-BE49-F238E27FC236}">
                <a16:creationId xmlns:a16="http://schemas.microsoft.com/office/drawing/2014/main" id="{74362F7A-AE5A-F4E8-D830-A67B024DF773}"/>
              </a:ext>
            </a:extLst>
          </p:cNvPr>
          <p:cNvSpPr/>
          <p:nvPr/>
        </p:nvSpPr>
        <p:spPr>
          <a:xfrm>
            <a:off x="4494128" y="2260247"/>
            <a:ext cx="610405"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45" name="正方形/長方形 144">
            <a:extLst>
              <a:ext uri="{FF2B5EF4-FFF2-40B4-BE49-F238E27FC236}">
                <a16:creationId xmlns:a16="http://schemas.microsoft.com/office/drawing/2014/main" id="{3F33BA89-D9B0-456E-C46B-00677E259662}"/>
              </a:ext>
            </a:extLst>
          </p:cNvPr>
          <p:cNvSpPr/>
          <p:nvPr/>
        </p:nvSpPr>
        <p:spPr>
          <a:xfrm>
            <a:off x="3501030" y="4027681"/>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46" name="正方形/長方形 145">
            <a:extLst>
              <a:ext uri="{FF2B5EF4-FFF2-40B4-BE49-F238E27FC236}">
                <a16:creationId xmlns:a16="http://schemas.microsoft.com/office/drawing/2014/main" id="{55C87D7F-4F8A-05A0-04BC-93AC79E59194}"/>
              </a:ext>
            </a:extLst>
          </p:cNvPr>
          <p:cNvSpPr/>
          <p:nvPr/>
        </p:nvSpPr>
        <p:spPr>
          <a:xfrm>
            <a:off x="4202126" y="3819186"/>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140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7" name="正方形/長方形 146">
            <a:extLst>
              <a:ext uri="{FF2B5EF4-FFF2-40B4-BE49-F238E27FC236}">
                <a16:creationId xmlns:a16="http://schemas.microsoft.com/office/drawing/2014/main" id="{5E76410E-0AC5-88AF-AC43-4E56763587B9}"/>
              </a:ext>
            </a:extLst>
          </p:cNvPr>
          <p:cNvSpPr/>
          <p:nvPr/>
        </p:nvSpPr>
        <p:spPr>
          <a:xfrm>
            <a:off x="2812884" y="3873611"/>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1120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48" name="直線コネクタ 147">
            <a:extLst>
              <a:ext uri="{FF2B5EF4-FFF2-40B4-BE49-F238E27FC236}">
                <a16:creationId xmlns:a16="http://schemas.microsoft.com/office/drawing/2014/main" id="{6118455C-213E-5B12-17A8-4A9C311DF43B}"/>
              </a:ext>
            </a:extLst>
          </p:cNvPr>
          <p:cNvCxnSpPr>
            <a:cxnSpLocks/>
          </p:cNvCxnSpPr>
          <p:nvPr/>
        </p:nvCxnSpPr>
        <p:spPr>
          <a:xfrm flipH="1">
            <a:off x="5618121" y="4763647"/>
            <a:ext cx="21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49" name="テキスト ボックス 148">
            <a:extLst>
              <a:ext uri="{FF2B5EF4-FFF2-40B4-BE49-F238E27FC236}">
                <a16:creationId xmlns:a16="http://schemas.microsoft.com/office/drawing/2014/main" id="{915CEDED-A672-C754-59A9-441416849CE6}"/>
              </a:ext>
            </a:extLst>
          </p:cNvPr>
          <p:cNvSpPr txBox="1"/>
          <p:nvPr/>
        </p:nvSpPr>
        <p:spPr>
          <a:xfrm>
            <a:off x="5487250" y="3623293"/>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0" name="正方形/長方形 149">
            <a:extLst>
              <a:ext uri="{FF2B5EF4-FFF2-40B4-BE49-F238E27FC236}">
                <a16:creationId xmlns:a16="http://schemas.microsoft.com/office/drawing/2014/main" id="{BC00AD87-3D5E-3E16-F19B-DF36AB54FFB9}"/>
              </a:ext>
            </a:extLst>
          </p:cNvPr>
          <p:cNvSpPr/>
          <p:nvPr/>
        </p:nvSpPr>
        <p:spPr>
          <a:xfrm>
            <a:off x="5479018" y="2119650"/>
            <a:ext cx="1999837"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6,500,000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51" name="テキスト ボックス 150">
            <a:extLst>
              <a:ext uri="{FF2B5EF4-FFF2-40B4-BE49-F238E27FC236}">
                <a16:creationId xmlns:a16="http://schemas.microsoft.com/office/drawing/2014/main" id="{B29FA3A2-539D-DD7E-4F6B-975AB4A80C86}"/>
              </a:ext>
            </a:extLst>
          </p:cNvPr>
          <p:cNvSpPr txBox="1"/>
          <p:nvPr/>
        </p:nvSpPr>
        <p:spPr>
          <a:xfrm>
            <a:off x="5552025" y="1978606"/>
            <a:ext cx="1568131" cy="253832"/>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想定表示回数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2" name="正方形/長方形 151">
            <a:extLst>
              <a:ext uri="{FF2B5EF4-FFF2-40B4-BE49-F238E27FC236}">
                <a16:creationId xmlns:a16="http://schemas.microsoft.com/office/drawing/2014/main" id="{9347DA51-C25B-FE5C-B3F2-BB752D201335}"/>
              </a:ext>
            </a:extLst>
          </p:cNvPr>
          <p:cNvSpPr/>
          <p:nvPr/>
        </p:nvSpPr>
        <p:spPr>
          <a:xfrm>
            <a:off x="7184849" y="2271673"/>
            <a:ext cx="579429"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53" name="正方形/長方形 152">
            <a:extLst>
              <a:ext uri="{FF2B5EF4-FFF2-40B4-BE49-F238E27FC236}">
                <a16:creationId xmlns:a16="http://schemas.microsoft.com/office/drawing/2014/main" id="{85C37724-F59E-4851-C2A1-47610CE73807}"/>
              </a:ext>
            </a:extLst>
          </p:cNvPr>
          <p:cNvSpPr/>
          <p:nvPr/>
        </p:nvSpPr>
        <p:spPr>
          <a:xfrm>
            <a:off x="6173282" y="4027681"/>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54" name="正方形/長方形 153">
            <a:extLst>
              <a:ext uri="{FF2B5EF4-FFF2-40B4-BE49-F238E27FC236}">
                <a16:creationId xmlns:a16="http://schemas.microsoft.com/office/drawing/2014/main" id="{5DE7ECEB-D478-1BD6-7016-74061FBCE9F0}"/>
              </a:ext>
            </a:extLst>
          </p:cNvPr>
          <p:cNvSpPr/>
          <p:nvPr/>
        </p:nvSpPr>
        <p:spPr>
          <a:xfrm>
            <a:off x="5467257" y="3856234"/>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1560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55" name="直線コネクタ 154">
            <a:extLst>
              <a:ext uri="{FF2B5EF4-FFF2-40B4-BE49-F238E27FC236}">
                <a16:creationId xmlns:a16="http://schemas.microsoft.com/office/drawing/2014/main" id="{34474D03-E426-74E3-91DE-946EA3360492}"/>
              </a:ext>
            </a:extLst>
          </p:cNvPr>
          <p:cNvCxnSpPr>
            <a:cxnSpLocks/>
          </p:cNvCxnSpPr>
          <p:nvPr/>
        </p:nvCxnSpPr>
        <p:spPr>
          <a:xfrm flipH="1">
            <a:off x="8440006" y="4763647"/>
            <a:ext cx="252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6" name="テキスト ボックス 155">
            <a:extLst>
              <a:ext uri="{FF2B5EF4-FFF2-40B4-BE49-F238E27FC236}">
                <a16:creationId xmlns:a16="http://schemas.microsoft.com/office/drawing/2014/main" id="{B0EB990D-B605-E8E5-C4E9-7859F61CD98E}"/>
              </a:ext>
            </a:extLst>
          </p:cNvPr>
          <p:cNvSpPr txBox="1"/>
          <p:nvPr/>
        </p:nvSpPr>
        <p:spPr>
          <a:xfrm>
            <a:off x="8288764" y="3622561"/>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7" name="テキスト ボックス 156">
            <a:extLst>
              <a:ext uri="{FF2B5EF4-FFF2-40B4-BE49-F238E27FC236}">
                <a16:creationId xmlns:a16="http://schemas.microsoft.com/office/drawing/2014/main" id="{870859B3-0DD8-75C0-ED9A-CCE9ACE6D14F}"/>
              </a:ext>
            </a:extLst>
          </p:cNvPr>
          <p:cNvSpPr txBox="1"/>
          <p:nvPr/>
        </p:nvSpPr>
        <p:spPr>
          <a:xfrm>
            <a:off x="8357498" y="2028710"/>
            <a:ext cx="1568131" cy="253832"/>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想定表示回数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8" name="正方形/長方形 157">
            <a:extLst>
              <a:ext uri="{FF2B5EF4-FFF2-40B4-BE49-F238E27FC236}">
                <a16:creationId xmlns:a16="http://schemas.microsoft.com/office/drawing/2014/main" id="{6DCDEB92-CA70-E0A8-E506-255D8EBDFDCF}"/>
              </a:ext>
            </a:extLst>
          </p:cNvPr>
          <p:cNvSpPr/>
          <p:nvPr/>
        </p:nvSpPr>
        <p:spPr>
          <a:xfrm>
            <a:off x="10155028" y="2321777"/>
            <a:ext cx="633160"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59" name="正方形/長方形 158">
            <a:extLst>
              <a:ext uri="{FF2B5EF4-FFF2-40B4-BE49-F238E27FC236}">
                <a16:creationId xmlns:a16="http://schemas.microsoft.com/office/drawing/2014/main" id="{B1BC8CC6-AF51-F8BC-C6D6-1CD1DC34D443}"/>
              </a:ext>
            </a:extLst>
          </p:cNvPr>
          <p:cNvSpPr/>
          <p:nvPr/>
        </p:nvSpPr>
        <p:spPr>
          <a:xfrm>
            <a:off x="9002260" y="4014219"/>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160" name="正方形/長方形 159">
            <a:extLst>
              <a:ext uri="{FF2B5EF4-FFF2-40B4-BE49-F238E27FC236}">
                <a16:creationId xmlns:a16="http://schemas.microsoft.com/office/drawing/2014/main" id="{CC725857-8849-FD19-111A-EB3A4F84DA0D}"/>
              </a:ext>
            </a:extLst>
          </p:cNvPr>
          <p:cNvSpPr/>
          <p:nvPr/>
        </p:nvSpPr>
        <p:spPr>
          <a:xfrm>
            <a:off x="8311946" y="3870095"/>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2600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61" name="テキスト ボックス 160">
            <a:extLst>
              <a:ext uri="{FF2B5EF4-FFF2-40B4-BE49-F238E27FC236}">
                <a16:creationId xmlns:a16="http://schemas.microsoft.com/office/drawing/2014/main" id="{80D0B0C9-3098-EE11-35EE-EEEAB18BF894}"/>
              </a:ext>
            </a:extLst>
          </p:cNvPr>
          <p:cNvSpPr txBox="1"/>
          <p:nvPr/>
        </p:nvSpPr>
        <p:spPr>
          <a:xfrm>
            <a:off x="1103729" y="3948369"/>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30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62" name="正方形/長方形 161">
            <a:extLst>
              <a:ext uri="{FF2B5EF4-FFF2-40B4-BE49-F238E27FC236}">
                <a16:creationId xmlns:a16="http://schemas.microsoft.com/office/drawing/2014/main" id="{E2FDFD1D-5185-28A3-28A6-2DC7CDEDD738}"/>
              </a:ext>
            </a:extLst>
          </p:cNvPr>
          <p:cNvSpPr/>
          <p:nvPr/>
        </p:nvSpPr>
        <p:spPr>
          <a:xfrm>
            <a:off x="1176742" y="4162655"/>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163" name="正方形/長方形 162">
            <a:extLst>
              <a:ext uri="{FF2B5EF4-FFF2-40B4-BE49-F238E27FC236}">
                <a16:creationId xmlns:a16="http://schemas.microsoft.com/office/drawing/2014/main" id="{15D1A129-00A4-45D3-C8C9-E2F385D57B2F}"/>
              </a:ext>
            </a:extLst>
          </p:cNvPr>
          <p:cNvSpPr/>
          <p:nvPr/>
        </p:nvSpPr>
        <p:spPr>
          <a:xfrm>
            <a:off x="2615286" y="2848580"/>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520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164" name="正方形/長方形 163">
            <a:extLst>
              <a:ext uri="{FF2B5EF4-FFF2-40B4-BE49-F238E27FC236}">
                <a16:creationId xmlns:a16="http://schemas.microsoft.com/office/drawing/2014/main" id="{59B2AE54-CD0F-E2BF-99E3-A2D0E58C5E52}"/>
              </a:ext>
            </a:extLst>
          </p:cNvPr>
          <p:cNvSpPr/>
          <p:nvPr/>
        </p:nvSpPr>
        <p:spPr>
          <a:xfrm>
            <a:off x="2903110" y="2603068"/>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65" name="正方形/長方形 164">
            <a:extLst>
              <a:ext uri="{FF2B5EF4-FFF2-40B4-BE49-F238E27FC236}">
                <a16:creationId xmlns:a16="http://schemas.microsoft.com/office/drawing/2014/main" id="{47F7971E-AB3B-6963-4C1D-866912B8DAD1}"/>
              </a:ext>
            </a:extLst>
          </p:cNvPr>
          <p:cNvSpPr/>
          <p:nvPr/>
        </p:nvSpPr>
        <p:spPr>
          <a:xfrm>
            <a:off x="3150889" y="2804363"/>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66" name="正方形/長方形 165">
            <a:extLst>
              <a:ext uri="{FF2B5EF4-FFF2-40B4-BE49-F238E27FC236}">
                <a16:creationId xmlns:a16="http://schemas.microsoft.com/office/drawing/2014/main" id="{CA71EFFF-AE16-B368-9DD0-B120F04E568C}"/>
              </a:ext>
            </a:extLst>
          </p:cNvPr>
          <p:cNvSpPr/>
          <p:nvPr/>
        </p:nvSpPr>
        <p:spPr>
          <a:xfrm>
            <a:off x="5280165" y="2861106"/>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1,690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167" name="正方形/長方形 166">
            <a:extLst>
              <a:ext uri="{FF2B5EF4-FFF2-40B4-BE49-F238E27FC236}">
                <a16:creationId xmlns:a16="http://schemas.microsoft.com/office/drawing/2014/main" id="{B1D5DD40-A287-E098-7506-3146B8F15338}"/>
              </a:ext>
            </a:extLst>
          </p:cNvPr>
          <p:cNvSpPr/>
          <p:nvPr/>
        </p:nvSpPr>
        <p:spPr>
          <a:xfrm>
            <a:off x="5522899" y="2603068"/>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68" name="正方形/長方形 167">
            <a:extLst>
              <a:ext uri="{FF2B5EF4-FFF2-40B4-BE49-F238E27FC236}">
                <a16:creationId xmlns:a16="http://schemas.microsoft.com/office/drawing/2014/main" id="{58EA3B20-C0E0-5493-E8B3-80FC27C57571}"/>
              </a:ext>
            </a:extLst>
          </p:cNvPr>
          <p:cNvSpPr/>
          <p:nvPr/>
        </p:nvSpPr>
        <p:spPr>
          <a:xfrm>
            <a:off x="5860860" y="2804363"/>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69" name="正方形/長方形 168">
            <a:extLst>
              <a:ext uri="{FF2B5EF4-FFF2-40B4-BE49-F238E27FC236}">
                <a16:creationId xmlns:a16="http://schemas.microsoft.com/office/drawing/2014/main" id="{49571497-B396-3297-B09F-B873B1CF701C}"/>
              </a:ext>
            </a:extLst>
          </p:cNvPr>
          <p:cNvSpPr/>
          <p:nvPr/>
        </p:nvSpPr>
        <p:spPr>
          <a:xfrm>
            <a:off x="8149292" y="2861106"/>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3,380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170" name="正方形/長方形 169">
            <a:extLst>
              <a:ext uri="{FF2B5EF4-FFF2-40B4-BE49-F238E27FC236}">
                <a16:creationId xmlns:a16="http://schemas.microsoft.com/office/drawing/2014/main" id="{4C0F9A10-A3BB-6B41-ACF5-542A96791B9A}"/>
              </a:ext>
            </a:extLst>
          </p:cNvPr>
          <p:cNvSpPr/>
          <p:nvPr/>
        </p:nvSpPr>
        <p:spPr>
          <a:xfrm>
            <a:off x="8389311" y="2603068"/>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73" name="正方形/長方形 172">
            <a:extLst>
              <a:ext uri="{FF2B5EF4-FFF2-40B4-BE49-F238E27FC236}">
                <a16:creationId xmlns:a16="http://schemas.microsoft.com/office/drawing/2014/main" id="{AB0ECCE5-4769-EB6F-9752-E476823E1E65}"/>
              </a:ext>
            </a:extLst>
          </p:cNvPr>
          <p:cNvSpPr/>
          <p:nvPr/>
        </p:nvSpPr>
        <p:spPr>
          <a:xfrm>
            <a:off x="8747939" y="2804363"/>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174" name="正方形/長方形 173">
            <a:extLst>
              <a:ext uri="{FF2B5EF4-FFF2-40B4-BE49-F238E27FC236}">
                <a16:creationId xmlns:a16="http://schemas.microsoft.com/office/drawing/2014/main" id="{A1EE7B73-1AA4-40D2-19CD-DA6BA6F56F6D}"/>
              </a:ext>
            </a:extLst>
          </p:cNvPr>
          <p:cNvSpPr/>
          <p:nvPr/>
        </p:nvSpPr>
        <p:spPr>
          <a:xfrm>
            <a:off x="8302686" y="2169754"/>
            <a:ext cx="2176180"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13,000,000</a:t>
            </a:r>
          </a:p>
        </p:txBody>
      </p:sp>
      <p:cxnSp>
        <p:nvCxnSpPr>
          <p:cNvPr id="175" name="直線コネクタ 174">
            <a:extLst>
              <a:ext uri="{FF2B5EF4-FFF2-40B4-BE49-F238E27FC236}">
                <a16:creationId xmlns:a16="http://schemas.microsoft.com/office/drawing/2014/main" id="{9773B862-F7BD-E226-EA56-F78283D5C700}"/>
              </a:ext>
            </a:extLst>
          </p:cNvPr>
          <p:cNvCxnSpPr>
            <a:cxnSpLocks/>
          </p:cNvCxnSpPr>
          <p:nvPr/>
        </p:nvCxnSpPr>
        <p:spPr>
          <a:xfrm>
            <a:off x="8144940" y="37768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0" name="テキスト ボックス 179">
            <a:extLst>
              <a:ext uri="{FF2B5EF4-FFF2-40B4-BE49-F238E27FC236}">
                <a16:creationId xmlns:a16="http://schemas.microsoft.com/office/drawing/2014/main" id="{6E6307F2-BAB0-2DEE-A0CF-04C9D654981E}"/>
              </a:ext>
            </a:extLst>
          </p:cNvPr>
          <p:cNvSpPr txBox="1"/>
          <p:nvPr/>
        </p:nvSpPr>
        <p:spPr>
          <a:xfrm>
            <a:off x="1056819" y="3680838"/>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1</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84" name="直線コネクタ 183">
            <a:extLst>
              <a:ext uri="{FF2B5EF4-FFF2-40B4-BE49-F238E27FC236}">
                <a16:creationId xmlns:a16="http://schemas.microsoft.com/office/drawing/2014/main" id="{04467AAD-B2F6-019D-63C2-17787242F219}"/>
              </a:ext>
            </a:extLst>
          </p:cNvPr>
          <p:cNvCxnSpPr>
            <a:cxnSpLocks/>
          </p:cNvCxnSpPr>
          <p:nvPr/>
        </p:nvCxnSpPr>
        <p:spPr>
          <a:xfrm flipH="1">
            <a:off x="1020313" y="3253907"/>
            <a:ext cx="1018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5" name="正方形/長方形 184">
            <a:extLst>
              <a:ext uri="{FF2B5EF4-FFF2-40B4-BE49-F238E27FC236}">
                <a16:creationId xmlns:a16="http://schemas.microsoft.com/office/drawing/2014/main" id="{033011AE-5980-ABDE-625C-56C76F806FFF}"/>
              </a:ext>
            </a:extLst>
          </p:cNvPr>
          <p:cNvSpPr/>
          <p:nvPr/>
        </p:nvSpPr>
        <p:spPr>
          <a:xfrm>
            <a:off x="6987268" y="4092809"/>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2.4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86" name="正方形/長方形 185">
            <a:extLst>
              <a:ext uri="{FF2B5EF4-FFF2-40B4-BE49-F238E27FC236}">
                <a16:creationId xmlns:a16="http://schemas.microsoft.com/office/drawing/2014/main" id="{3E2694E7-961A-F0F5-872E-855FF1A40067}"/>
              </a:ext>
            </a:extLst>
          </p:cNvPr>
          <p:cNvSpPr/>
          <p:nvPr/>
        </p:nvSpPr>
        <p:spPr>
          <a:xfrm>
            <a:off x="7304101" y="390491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87" name="テキスト ボックス 186">
            <a:extLst>
              <a:ext uri="{FF2B5EF4-FFF2-40B4-BE49-F238E27FC236}">
                <a16:creationId xmlns:a16="http://schemas.microsoft.com/office/drawing/2014/main" id="{FEEE797E-4E71-E0D0-04E1-EECA964E3D9C}"/>
              </a:ext>
            </a:extLst>
          </p:cNvPr>
          <p:cNvSpPr txBox="1"/>
          <p:nvPr/>
        </p:nvSpPr>
        <p:spPr>
          <a:xfrm>
            <a:off x="6953432" y="360190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91" name="正方形/長方形 190">
            <a:extLst>
              <a:ext uri="{FF2B5EF4-FFF2-40B4-BE49-F238E27FC236}">
                <a16:creationId xmlns:a16="http://schemas.microsoft.com/office/drawing/2014/main" id="{2C1E15C0-0A4F-F596-BF6D-ACAFAD090315}"/>
              </a:ext>
            </a:extLst>
          </p:cNvPr>
          <p:cNvSpPr/>
          <p:nvPr/>
        </p:nvSpPr>
        <p:spPr>
          <a:xfrm>
            <a:off x="6933902" y="382085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120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3" name="正方形/長方形 192">
            <a:extLst>
              <a:ext uri="{FF2B5EF4-FFF2-40B4-BE49-F238E27FC236}">
                <a16:creationId xmlns:a16="http://schemas.microsoft.com/office/drawing/2014/main" id="{402FA173-38E4-3087-4535-E788C247C64C}"/>
              </a:ext>
            </a:extLst>
          </p:cNvPr>
          <p:cNvSpPr/>
          <p:nvPr/>
        </p:nvSpPr>
        <p:spPr>
          <a:xfrm>
            <a:off x="10025873" y="4119727"/>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2.0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94" name="正方形/長方形 193">
            <a:extLst>
              <a:ext uri="{FF2B5EF4-FFF2-40B4-BE49-F238E27FC236}">
                <a16:creationId xmlns:a16="http://schemas.microsoft.com/office/drawing/2014/main" id="{2CCA6E0F-D80E-D102-4E9A-AE206E9F1F21}"/>
              </a:ext>
            </a:extLst>
          </p:cNvPr>
          <p:cNvSpPr/>
          <p:nvPr/>
        </p:nvSpPr>
        <p:spPr>
          <a:xfrm>
            <a:off x="10342706" y="393183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5" name="テキスト ボックス 194">
            <a:extLst>
              <a:ext uri="{FF2B5EF4-FFF2-40B4-BE49-F238E27FC236}">
                <a16:creationId xmlns:a16="http://schemas.microsoft.com/office/drawing/2014/main" id="{6CBA7693-48C3-9E1B-B370-A2CC3C81F314}"/>
              </a:ext>
            </a:extLst>
          </p:cNvPr>
          <p:cNvSpPr txBox="1"/>
          <p:nvPr/>
        </p:nvSpPr>
        <p:spPr>
          <a:xfrm>
            <a:off x="10007027" y="3628820"/>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96" name="正方形/長方形 195">
            <a:extLst>
              <a:ext uri="{FF2B5EF4-FFF2-40B4-BE49-F238E27FC236}">
                <a16:creationId xmlns:a16="http://schemas.microsoft.com/office/drawing/2014/main" id="{A70302A7-1694-2693-B3BE-F77B89E46FAD}"/>
              </a:ext>
            </a:extLst>
          </p:cNvPr>
          <p:cNvSpPr/>
          <p:nvPr/>
        </p:nvSpPr>
        <p:spPr>
          <a:xfrm>
            <a:off x="10017477" y="3847776"/>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100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7" name="テキスト ボックス 196">
            <a:extLst>
              <a:ext uri="{FF2B5EF4-FFF2-40B4-BE49-F238E27FC236}">
                <a16:creationId xmlns:a16="http://schemas.microsoft.com/office/drawing/2014/main" id="{5303C5E4-BEAB-2378-CEDF-A030EF34874E}"/>
              </a:ext>
            </a:extLst>
          </p:cNvPr>
          <p:cNvSpPr txBox="1"/>
          <p:nvPr/>
        </p:nvSpPr>
        <p:spPr>
          <a:xfrm>
            <a:off x="1056676" y="5351251"/>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60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98" name="正方形/長方形 197">
            <a:extLst>
              <a:ext uri="{FF2B5EF4-FFF2-40B4-BE49-F238E27FC236}">
                <a16:creationId xmlns:a16="http://schemas.microsoft.com/office/drawing/2014/main" id="{EFD72D65-3959-C7F8-712E-60DD2D678C96}"/>
              </a:ext>
            </a:extLst>
          </p:cNvPr>
          <p:cNvSpPr/>
          <p:nvPr/>
        </p:nvSpPr>
        <p:spPr>
          <a:xfrm>
            <a:off x="1129689" y="5565537"/>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199" name="テキスト ボックス 198">
            <a:extLst>
              <a:ext uri="{FF2B5EF4-FFF2-40B4-BE49-F238E27FC236}">
                <a16:creationId xmlns:a16="http://schemas.microsoft.com/office/drawing/2014/main" id="{71503507-8417-4D53-2031-6C045C86DD5B}"/>
              </a:ext>
            </a:extLst>
          </p:cNvPr>
          <p:cNvSpPr txBox="1"/>
          <p:nvPr/>
        </p:nvSpPr>
        <p:spPr>
          <a:xfrm>
            <a:off x="1009766" y="5083720"/>
            <a:ext cx="1485776" cy="307777"/>
          </a:xfrm>
          <a:prstGeom prst="rect">
            <a:avLst/>
          </a:prstGeom>
          <a:noFill/>
          <a:effectLst/>
        </p:spPr>
        <p:txBody>
          <a:bodyPr wrap="square" rtlCol="0">
            <a:spAutoFit/>
          </a:bodyPr>
          <a:lstStyle/>
          <a:p>
            <a:pPr algn="ctr"/>
            <a:r>
              <a:rPr lang="en-US" altLang="ja-JP" sz="1400" b="1" dirty="0">
                <a:solidFill>
                  <a:schemeClr val="bg1"/>
                </a:solidFill>
                <a:latin typeface="Hiragino Sans W7" panose="020B0400000000000000" pitchFamily="34" charset="-128"/>
                <a:ea typeface="Hiragino Sans W7" panose="020B0400000000000000" pitchFamily="34" charset="-128"/>
              </a:rPr>
              <a:t>2</a:t>
            </a:r>
            <a:r>
              <a:rPr lang="ja-JP" altLang="en-US" sz="1400" b="1">
                <a:solidFill>
                  <a:schemeClr val="bg1"/>
                </a:solidFill>
                <a:latin typeface="Hiragino Sans W7" panose="020B0400000000000000" pitchFamily="34" charset="-128"/>
                <a:ea typeface="Hiragino Sans W7" panose="020B0400000000000000" pitchFamily="34" charset="-128"/>
              </a:rPr>
              <a:t>枠購入</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201" name="テキスト ボックス 200">
            <a:extLst>
              <a:ext uri="{FF2B5EF4-FFF2-40B4-BE49-F238E27FC236}">
                <a16:creationId xmlns:a16="http://schemas.microsoft.com/office/drawing/2014/main" id="{D51CC4D0-F4DD-A4EC-4C63-0975FAA4B660}"/>
              </a:ext>
            </a:extLst>
          </p:cNvPr>
          <p:cNvSpPr txBox="1"/>
          <p:nvPr/>
        </p:nvSpPr>
        <p:spPr>
          <a:xfrm>
            <a:off x="2826445" y="5070682"/>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02" name="正方形/長方形 201">
            <a:extLst>
              <a:ext uri="{FF2B5EF4-FFF2-40B4-BE49-F238E27FC236}">
                <a16:creationId xmlns:a16="http://schemas.microsoft.com/office/drawing/2014/main" id="{2BDD8518-B2DE-DE86-81EA-AC1283489160}"/>
              </a:ext>
            </a:extLst>
          </p:cNvPr>
          <p:cNvSpPr/>
          <p:nvPr/>
        </p:nvSpPr>
        <p:spPr>
          <a:xfrm>
            <a:off x="4255492" y="5525499"/>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2.6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03" name="正方形/長方形 202">
            <a:extLst>
              <a:ext uri="{FF2B5EF4-FFF2-40B4-BE49-F238E27FC236}">
                <a16:creationId xmlns:a16="http://schemas.microsoft.com/office/drawing/2014/main" id="{04B4A758-B599-EE80-7E4F-E355CE54986F}"/>
              </a:ext>
            </a:extLst>
          </p:cNvPr>
          <p:cNvSpPr/>
          <p:nvPr/>
        </p:nvSpPr>
        <p:spPr>
          <a:xfrm>
            <a:off x="4572325" y="533760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04" name="テキスト ボックス 203">
            <a:extLst>
              <a:ext uri="{FF2B5EF4-FFF2-40B4-BE49-F238E27FC236}">
                <a16:creationId xmlns:a16="http://schemas.microsoft.com/office/drawing/2014/main" id="{7201E931-A0BD-ED8E-5EAC-E22565EE75F4}"/>
              </a:ext>
            </a:extLst>
          </p:cNvPr>
          <p:cNvSpPr txBox="1"/>
          <p:nvPr/>
        </p:nvSpPr>
        <p:spPr>
          <a:xfrm>
            <a:off x="4191676" y="503459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08" name="正方形/長方形 207">
            <a:extLst>
              <a:ext uri="{FF2B5EF4-FFF2-40B4-BE49-F238E27FC236}">
                <a16:creationId xmlns:a16="http://schemas.microsoft.com/office/drawing/2014/main" id="{849BBDD6-3844-DB68-FC11-8FF49800BC39}"/>
              </a:ext>
            </a:extLst>
          </p:cNvPr>
          <p:cNvSpPr/>
          <p:nvPr/>
        </p:nvSpPr>
        <p:spPr>
          <a:xfrm>
            <a:off x="3501030" y="547376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09" name="正方形/長方形 208">
            <a:extLst>
              <a:ext uri="{FF2B5EF4-FFF2-40B4-BE49-F238E27FC236}">
                <a16:creationId xmlns:a16="http://schemas.microsoft.com/office/drawing/2014/main" id="{1A825FE5-2258-DE7E-286C-D8AE07FF6C72}"/>
              </a:ext>
            </a:extLst>
          </p:cNvPr>
          <p:cNvSpPr/>
          <p:nvPr/>
        </p:nvSpPr>
        <p:spPr>
          <a:xfrm>
            <a:off x="4202126" y="525354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130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10" name="正方形/長方形 209">
            <a:extLst>
              <a:ext uri="{FF2B5EF4-FFF2-40B4-BE49-F238E27FC236}">
                <a16:creationId xmlns:a16="http://schemas.microsoft.com/office/drawing/2014/main" id="{E5378F94-387E-C4F3-B880-61C7E8C08555}"/>
              </a:ext>
            </a:extLst>
          </p:cNvPr>
          <p:cNvSpPr/>
          <p:nvPr/>
        </p:nvSpPr>
        <p:spPr>
          <a:xfrm>
            <a:off x="2812884" y="5319696"/>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2080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12" name="テキスト ボックス 211">
            <a:extLst>
              <a:ext uri="{FF2B5EF4-FFF2-40B4-BE49-F238E27FC236}">
                <a16:creationId xmlns:a16="http://schemas.microsoft.com/office/drawing/2014/main" id="{EEE0CD3A-CC13-4DA1-FABA-E8679D15D003}"/>
              </a:ext>
            </a:extLst>
          </p:cNvPr>
          <p:cNvSpPr txBox="1"/>
          <p:nvPr/>
        </p:nvSpPr>
        <p:spPr>
          <a:xfrm>
            <a:off x="5487250" y="5069378"/>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16" name="正方形/長方形 215">
            <a:extLst>
              <a:ext uri="{FF2B5EF4-FFF2-40B4-BE49-F238E27FC236}">
                <a16:creationId xmlns:a16="http://schemas.microsoft.com/office/drawing/2014/main" id="{EEE7212D-9A53-F161-D111-3D147AEA7BCC}"/>
              </a:ext>
            </a:extLst>
          </p:cNvPr>
          <p:cNvSpPr/>
          <p:nvPr/>
        </p:nvSpPr>
        <p:spPr>
          <a:xfrm>
            <a:off x="6173282" y="547376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17" name="正方形/長方形 216">
            <a:extLst>
              <a:ext uri="{FF2B5EF4-FFF2-40B4-BE49-F238E27FC236}">
                <a16:creationId xmlns:a16="http://schemas.microsoft.com/office/drawing/2014/main" id="{C1A62763-2A26-B9C9-3630-81BFEB0EBFFA}"/>
              </a:ext>
            </a:extLst>
          </p:cNvPr>
          <p:cNvSpPr/>
          <p:nvPr/>
        </p:nvSpPr>
        <p:spPr>
          <a:xfrm>
            <a:off x="5467257" y="5302319"/>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2860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19" name="テキスト ボックス 218">
            <a:extLst>
              <a:ext uri="{FF2B5EF4-FFF2-40B4-BE49-F238E27FC236}">
                <a16:creationId xmlns:a16="http://schemas.microsoft.com/office/drawing/2014/main" id="{DAD18027-A8BD-7B8F-7DFE-8097EB348642}"/>
              </a:ext>
            </a:extLst>
          </p:cNvPr>
          <p:cNvSpPr txBox="1"/>
          <p:nvPr/>
        </p:nvSpPr>
        <p:spPr>
          <a:xfrm>
            <a:off x="8288764" y="5068646"/>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22" name="正方形/長方形 221">
            <a:extLst>
              <a:ext uri="{FF2B5EF4-FFF2-40B4-BE49-F238E27FC236}">
                <a16:creationId xmlns:a16="http://schemas.microsoft.com/office/drawing/2014/main" id="{073D0FE4-5BF2-2A63-A390-FE4739307362}"/>
              </a:ext>
            </a:extLst>
          </p:cNvPr>
          <p:cNvSpPr/>
          <p:nvPr/>
        </p:nvSpPr>
        <p:spPr>
          <a:xfrm>
            <a:off x="9002260" y="5460304"/>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223" name="正方形/長方形 222">
            <a:extLst>
              <a:ext uri="{FF2B5EF4-FFF2-40B4-BE49-F238E27FC236}">
                <a16:creationId xmlns:a16="http://schemas.microsoft.com/office/drawing/2014/main" id="{6307D396-216B-1122-A827-C83C4D4690CE}"/>
              </a:ext>
            </a:extLst>
          </p:cNvPr>
          <p:cNvSpPr/>
          <p:nvPr/>
        </p:nvSpPr>
        <p:spPr>
          <a:xfrm>
            <a:off x="8311946" y="5316180"/>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4680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234" name="正方形/長方形 233">
            <a:extLst>
              <a:ext uri="{FF2B5EF4-FFF2-40B4-BE49-F238E27FC236}">
                <a16:creationId xmlns:a16="http://schemas.microsoft.com/office/drawing/2014/main" id="{FB34E749-118F-C43E-9E10-BADE434A6631}"/>
              </a:ext>
            </a:extLst>
          </p:cNvPr>
          <p:cNvSpPr/>
          <p:nvPr/>
        </p:nvSpPr>
        <p:spPr>
          <a:xfrm>
            <a:off x="6987268" y="5527171"/>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2.2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35" name="正方形/長方形 234">
            <a:extLst>
              <a:ext uri="{FF2B5EF4-FFF2-40B4-BE49-F238E27FC236}">
                <a16:creationId xmlns:a16="http://schemas.microsoft.com/office/drawing/2014/main" id="{11FCBC15-7FF8-5212-4981-3E788D39AE7B}"/>
              </a:ext>
            </a:extLst>
          </p:cNvPr>
          <p:cNvSpPr/>
          <p:nvPr/>
        </p:nvSpPr>
        <p:spPr>
          <a:xfrm>
            <a:off x="7304101" y="5339276"/>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6" name="テキスト ボックス 235">
            <a:extLst>
              <a:ext uri="{FF2B5EF4-FFF2-40B4-BE49-F238E27FC236}">
                <a16:creationId xmlns:a16="http://schemas.microsoft.com/office/drawing/2014/main" id="{FEE5120D-9E2C-C654-32C1-13F30181825C}"/>
              </a:ext>
            </a:extLst>
          </p:cNvPr>
          <p:cNvSpPr txBox="1"/>
          <p:nvPr/>
        </p:nvSpPr>
        <p:spPr>
          <a:xfrm>
            <a:off x="6953432" y="5036264"/>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37" name="正方形/長方形 236">
            <a:extLst>
              <a:ext uri="{FF2B5EF4-FFF2-40B4-BE49-F238E27FC236}">
                <a16:creationId xmlns:a16="http://schemas.microsoft.com/office/drawing/2014/main" id="{BF1C4071-B574-8037-BCDE-41A9267FD565}"/>
              </a:ext>
            </a:extLst>
          </p:cNvPr>
          <p:cNvSpPr/>
          <p:nvPr/>
        </p:nvSpPr>
        <p:spPr>
          <a:xfrm>
            <a:off x="6933902" y="5255220"/>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110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8" name="正方形/長方形 237">
            <a:extLst>
              <a:ext uri="{FF2B5EF4-FFF2-40B4-BE49-F238E27FC236}">
                <a16:creationId xmlns:a16="http://schemas.microsoft.com/office/drawing/2014/main" id="{CABBFD92-69FB-ECFF-E4BE-6D23768AC6A6}"/>
              </a:ext>
            </a:extLst>
          </p:cNvPr>
          <p:cNvSpPr/>
          <p:nvPr/>
        </p:nvSpPr>
        <p:spPr>
          <a:xfrm>
            <a:off x="10025873" y="5554089"/>
            <a:ext cx="800219" cy="461665"/>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lnSpc>
                <a:spcPct val="150000"/>
              </a:lnSpc>
            </a:pP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1.8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239" name="正方形/長方形 238">
            <a:extLst>
              <a:ext uri="{FF2B5EF4-FFF2-40B4-BE49-F238E27FC236}">
                <a16:creationId xmlns:a16="http://schemas.microsoft.com/office/drawing/2014/main" id="{CDDC5A5D-C82D-1903-6BEB-38DD0BA5BEE8}"/>
              </a:ext>
            </a:extLst>
          </p:cNvPr>
          <p:cNvSpPr/>
          <p:nvPr/>
        </p:nvSpPr>
        <p:spPr>
          <a:xfrm>
            <a:off x="10342706" y="536619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40" name="テキスト ボックス 239">
            <a:extLst>
              <a:ext uri="{FF2B5EF4-FFF2-40B4-BE49-F238E27FC236}">
                <a16:creationId xmlns:a16="http://schemas.microsoft.com/office/drawing/2014/main" id="{07C52638-1912-4831-FDBA-E0828A155F05}"/>
              </a:ext>
            </a:extLst>
          </p:cNvPr>
          <p:cNvSpPr txBox="1"/>
          <p:nvPr/>
        </p:nvSpPr>
        <p:spPr>
          <a:xfrm>
            <a:off x="10007027" y="5063182"/>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41" name="正方形/長方形 240">
            <a:extLst>
              <a:ext uri="{FF2B5EF4-FFF2-40B4-BE49-F238E27FC236}">
                <a16:creationId xmlns:a16="http://schemas.microsoft.com/office/drawing/2014/main" id="{82F0A5C8-F5D3-0C10-5B39-1FA61D86002F}"/>
              </a:ext>
            </a:extLst>
          </p:cNvPr>
          <p:cNvSpPr/>
          <p:nvPr/>
        </p:nvSpPr>
        <p:spPr>
          <a:xfrm>
            <a:off x="10032467" y="528213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90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42" name="正方形/長方形 241">
            <a:extLst>
              <a:ext uri="{FF2B5EF4-FFF2-40B4-BE49-F238E27FC236}">
                <a16:creationId xmlns:a16="http://schemas.microsoft.com/office/drawing/2014/main" id="{72DAB3A6-3538-4BEA-C68B-762D79F9FE74}"/>
              </a:ext>
            </a:extLst>
          </p:cNvPr>
          <p:cNvSpPr/>
          <p:nvPr/>
        </p:nvSpPr>
        <p:spPr>
          <a:xfrm>
            <a:off x="1023538" y="6202911"/>
            <a:ext cx="10606848" cy="369332"/>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en-US" altLang="ja-JP" sz="600" dirty="0">
                <a:solidFill>
                  <a:srgbClr val="FFFFFF"/>
                </a:solidFill>
                <a:latin typeface="Hiragino Sans W1" panose="020B0400000000000000" pitchFamily="34" charset="-128"/>
                <a:ea typeface="Hiragino Sans W1" panose="020B0400000000000000" pitchFamily="34" charset="-128"/>
              </a:rPr>
              <a:t>15</a:t>
            </a:r>
            <a:r>
              <a:rPr lang="ja-JP" altLang="en-US" sz="600">
                <a:solidFill>
                  <a:srgbClr val="FFFFFF"/>
                </a:solidFill>
                <a:latin typeface="Hiragino Sans W1" panose="020B0400000000000000" pitchFamily="34" charset="-128"/>
                <a:ea typeface="Hiragino Sans W1" panose="020B0400000000000000" pitchFamily="34" charset="-128"/>
              </a:rPr>
              <a:t>秒</a:t>
            </a:r>
            <a:r>
              <a:rPr lang="en-US" altLang="ja-JP" sz="600" dirty="0">
                <a:solidFill>
                  <a:srgbClr val="FFFFFF"/>
                </a:solidFill>
                <a:latin typeface="Hiragino Sans W1" panose="020B0400000000000000" pitchFamily="34" charset="-128"/>
                <a:ea typeface="Hiragino Sans W1" panose="020B0400000000000000" pitchFamily="34" charset="-128"/>
              </a:rPr>
              <a:t>×2</a:t>
            </a:r>
            <a:r>
              <a:rPr lang="ja-JP" altLang="en-US" sz="600">
                <a:solidFill>
                  <a:srgbClr val="FFFFFF"/>
                </a:solidFill>
                <a:latin typeface="Hiragino Sans W1" panose="020B0400000000000000" pitchFamily="34" charset="-128"/>
                <a:ea typeface="Hiragino Sans W1" panose="020B0400000000000000" pitchFamily="34" charset="-128"/>
              </a:rPr>
              <a:t>枠の場合の想定表示回数を指しております。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想定再生単価は、想定表示回数をもとに算出した単価となります。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sp>
        <p:nvSpPr>
          <p:cNvPr id="243" name="正方形/長方形 242">
            <a:extLst>
              <a:ext uri="{FF2B5EF4-FFF2-40B4-BE49-F238E27FC236}">
                <a16:creationId xmlns:a16="http://schemas.microsoft.com/office/drawing/2014/main" id="{8983F932-10BB-91FC-EF39-93A6C433C084}"/>
              </a:ext>
            </a:extLst>
          </p:cNvPr>
          <p:cNvSpPr/>
          <p:nvPr/>
        </p:nvSpPr>
        <p:spPr>
          <a:xfrm>
            <a:off x="1028266" y="1692147"/>
            <a:ext cx="10206000" cy="44748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0D58DA39-E307-C1C5-0CCB-82CEFC8A9778}"/>
              </a:ext>
            </a:extLst>
          </p:cNvPr>
          <p:cNvSpPr/>
          <p:nvPr/>
        </p:nvSpPr>
        <p:spPr>
          <a:xfrm>
            <a:off x="1028264" y="353835"/>
            <a:ext cx="10206000" cy="108838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3" name="直線コネクタ 2">
            <a:extLst>
              <a:ext uri="{FF2B5EF4-FFF2-40B4-BE49-F238E27FC236}">
                <a16:creationId xmlns:a16="http://schemas.microsoft.com/office/drawing/2014/main" id="{E6BA8DB4-4CD4-FE4B-7080-963E7D067125}"/>
              </a:ext>
            </a:extLst>
          </p:cNvPr>
          <p:cNvCxnSpPr>
            <a:cxnSpLocks/>
          </p:cNvCxnSpPr>
          <p:nvPr/>
        </p:nvCxnSpPr>
        <p:spPr>
          <a:xfrm flipH="1">
            <a:off x="1179385" y="4752221"/>
            <a:ext cx="122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66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30" name="図 29">
            <a:extLst>
              <a:ext uri="{FF2B5EF4-FFF2-40B4-BE49-F238E27FC236}">
                <a16:creationId xmlns:a16="http://schemas.microsoft.com/office/drawing/2014/main" id="{97DF729E-08DD-A1EA-579C-40A5E2CFA1F1}"/>
              </a:ext>
            </a:extLst>
          </p:cNvPr>
          <p:cNvPicPr>
            <a:picLocks/>
          </p:cNvPicPr>
          <p:nvPr/>
        </p:nvPicPr>
        <p:blipFill>
          <a:blip r:embed="rId2"/>
          <a:stretch>
            <a:fillRect/>
          </a:stretch>
        </p:blipFill>
        <p:spPr>
          <a:xfrm>
            <a:off x="525386" y="2818639"/>
            <a:ext cx="4761413" cy="701682"/>
          </a:xfrm>
          <a:prstGeom prst="rect">
            <a:avLst/>
          </a:prstGeom>
        </p:spPr>
      </p:pic>
      <p:pic>
        <p:nvPicPr>
          <p:cNvPr id="20" name="図 19">
            <a:extLst>
              <a:ext uri="{FF2B5EF4-FFF2-40B4-BE49-F238E27FC236}">
                <a16:creationId xmlns:a16="http://schemas.microsoft.com/office/drawing/2014/main" id="{5A5EBB7E-73D3-CADA-0807-C7FEA0AA62EF}"/>
              </a:ext>
            </a:extLst>
          </p:cNvPr>
          <p:cNvPicPr>
            <a:picLocks/>
          </p:cNvPicPr>
          <p:nvPr/>
        </p:nvPicPr>
        <p:blipFill>
          <a:blip r:embed="rId2"/>
          <a:stretch>
            <a:fillRect/>
          </a:stretch>
        </p:blipFill>
        <p:spPr>
          <a:xfrm>
            <a:off x="525386" y="2007246"/>
            <a:ext cx="3628803" cy="701682"/>
          </a:xfrm>
          <a:prstGeom prst="rect">
            <a:avLst/>
          </a:prstGeom>
        </p:spPr>
      </p:pic>
      <p:sp>
        <p:nvSpPr>
          <p:cNvPr id="19" name="テキスト ボックス 18">
            <a:extLst>
              <a:ext uri="{FF2B5EF4-FFF2-40B4-BE49-F238E27FC236}">
                <a16:creationId xmlns:a16="http://schemas.microsoft.com/office/drawing/2014/main" id="{6D8920C9-16BB-0A9B-747C-17720D815A6D}"/>
              </a:ext>
            </a:extLst>
          </p:cNvPr>
          <p:cNvSpPr txBox="1"/>
          <p:nvPr/>
        </p:nvSpPr>
        <p:spPr>
          <a:xfrm>
            <a:off x="525387" y="1855122"/>
            <a:ext cx="6330439" cy="1665199"/>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“滞在”の数分が、</a:t>
            </a:r>
            <a:br>
              <a:rPr kumimoji="1" lang="en-US" altLang="ja-JP" sz="3600" b="1" dirty="0">
                <a:solidFill>
                  <a:schemeClr val="bg1">
                    <a:lumMod val="95000"/>
                  </a:schemeClr>
                </a:solidFill>
                <a:latin typeface="Hiragino Sans W7" panose="020B0400000000000000" pitchFamily="34" charset="-128"/>
                <a:ea typeface="Hiragino Sans W7" panose="020B0400000000000000" pitchFamily="34" charset="-128"/>
              </a:rPr>
            </a:b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ブランドを深く刻む。</a:t>
            </a:r>
          </a:p>
        </p:txBody>
      </p:sp>
      <p:sp>
        <p:nvSpPr>
          <p:cNvPr id="26" name="テキスト ボックス 25">
            <a:extLst>
              <a:ext uri="{FF2B5EF4-FFF2-40B4-BE49-F238E27FC236}">
                <a16:creationId xmlns:a16="http://schemas.microsoft.com/office/drawing/2014/main" id="{F7F68500-9402-5E1F-8B01-990A2F3AA559}"/>
              </a:ext>
            </a:extLst>
          </p:cNvPr>
          <p:cNvSpPr txBox="1"/>
          <p:nvPr/>
        </p:nvSpPr>
        <p:spPr>
          <a:xfrm>
            <a:off x="5768640" y="2035250"/>
            <a:ext cx="6330438" cy="1493935"/>
          </a:xfrm>
          <a:prstGeom prst="rect">
            <a:avLst/>
          </a:prstGeom>
          <a:noFill/>
        </p:spPr>
        <p:txBody>
          <a:bodyPr wrap="square">
            <a:spAutoFit/>
          </a:bodyPr>
          <a:lstStyle/>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通り過ぎる“一瞬”ではなく、</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腰を据えた休息の“数分”が、</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ブランドと視聴者を“濃密に”つなぐ、新たな広告体験。</a:t>
            </a:r>
          </a:p>
        </p:txBody>
      </p:sp>
      <p:cxnSp>
        <p:nvCxnSpPr>
          <p:cNvPr id="33" name="直線コネクタ 32">
            <a:extLst>
              <a:ext uri="{FF2B5EF4-FFF2-40B4-BE49-F238E27FC236}">
                <a16:creationId xmlns:a16="http://schemas.microsoft.com/office/drawing/2014/main" id="{9DB843F5-6AF1-509A-1926-A39901CC80C7}"/>
              </a:ext>
            </a:extLst>
          </p:cNvPr>
          <p:cNvCxnSpPr>
            <a:cxnSpLocks/>
          </p:cNvCxnSpPr>
          <p:nvPr/>
        </p:nvCxnSpPr>
        <p:spPr>
          <a:xfrm>
            <a:off x="5988586" y="3996609"/>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pic>
        <p:nvPicPr>
          <p:cNvPr id="46" name="図 45" descr="黒い背景に白い文字がある&#10;&#10;AI によって生成されたコンテンツは間違っている可能性があります。">
            <a:extLst>
              <a:ext uri="{FF2B5EF4-FFF2-40B4-BE49-F238E27FC236}">
                <a16:creationId xmlns:a16="http://schemas.microsoft.com/office/drawing/2014/main" id="{96A9F6B7-BCA5-A4CD-EC35-9BF400E06D61}"/>
              </a:ext>
            </a:extLst>
          </p:cNvPr>
          <p:cNvPicPr>
            <a:picLocks noChangeAspect="1"/>
          </p:cNvPicPr>
          <p:nvPr/>
        </p:nvPicPr>
        <p:blipFill>
          <a:blip r:embed="rId3"/>
          <a:stretch>
            <a:fillRect/>
          </a:stretch>
        </p:blipFill>
        <p:spPr>
          <a:xfrm>
            <a:off x="5822966" y="4464034"/>
            <a:ext cx="2256041" cy="814235"/>
          </a:xfrm>
          <a:prstGeom prst="rect">
            <a:avLst/>
          </a:prstGeom>
        </p:spPr>
      </p:pic>
    </p:spTree>
    <p:extLst>
      <p:ext uri="{BB962C8B-B14F-4D97-AF65-F5344CB8AC3E}">
        <p14:creationId xmlns:p14="http://schemas.microsoft.com/office/powerpoint/2010/main" val="1992701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554157" cy="2568011"/>
          </a:xfrm>
          <a:prstGeom prst="rect">
            <a:avLst/>
          </a:prstGeom>
        </p:spPr>
        <p:txBody>
          <a:bodyPr wrap="square">
            <a:spAutoFit/>
          </a:bodyPr>
          <a:lstStyle/>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CASE</a:t>
            </a:r>
          </a:p>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STUDY</a:t>
            </a:r>
          </a:p>
        </p:txBody>
      </p:sp>
      <p:pic>
        <p:nvPicPr>
          <p:cNvPr id="4" name="図 3" descr="黒い背景に白い文字がある&#10;&#10;中程度の精度で自動的に生成された説明">
            <a:extLst>
              <a:ext uri="{FF2B5EF4-FFF2-40B4-BE49-F238E27FC236}">
                <a16:creationId xmlns:a16="http://schemas.microsoft.com/office/drawing/2014/main" id="{A5735178-FEB4-0B66-FA76-A2449C10B8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6" name="スライド番号プレースホルダ 3">
            <a:extLst>
              <a:ext uri="{FF2B5EF4-FFF2-40B4-BE49-F238E27FC236}">
                <a16:creationId xmlns:a16="http://schemas.microsoft.com/office/drawing/2014/main" id="{DA7436FE-3F1B-A77E-3B78-F3EC9249B6C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F1204761-0DB2-C6B8-F9D9-7E373DB7B58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58010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3" y="653626"/>
            <a:ext cx="10983206"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64</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a:t>
            </a:r>
            <a:r>
              <a:rPr kumimoji="1" lang="es-419"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GINON</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を覚えた」ターゲット層への認知拡大に成功</a:t>
            </a:r>
          </a:p>
        </p:txBody>
      </p:sp>
      <p:grpSp>
        <p:nvGrpSpPr>
          <p:cNvPr id="35" name="グループ化 34">
            <a:extLst>
              <a:ext uri="{FF2B5EF4-FFF2-40B4-BE49-F238E27FC236}">
                <a16:creationId xmlns:a16="http://schemas.microsoft.com/office/drawing/2014/main" id="{69B3CD1C-5E25-3116-8F1B-E9C00506E918}"/>
              </a:ext>
            </a:extLst>
          </p:cNvPr>
          <p:cNvGrpSpPr>
            <a:grpSpLocks noChangeAspect="1"/>
          </p:cNvGrpSpPr>
          <p:nvPr/>
        </p:nvGrpSpPr>
        <p:grpSpPr>
          <a:xfrm>
            <a:off x="530950" y="2152333"/>
            <a:ext cx="3961205" cy="3348460"/>
            <a:chOff x="530950" y="2192972"/>
            <a:chExt cx="4482362" cy="3789001"/>
          </a:xfrm>
        </p:grpSpPr>
        <p:pic>
          <p:nvPicPr>
            <p:cNvPr id="3" name="図 2" descr="人, 持つ, 子供, 食品 が含まれている画像&#10;&#10;自動的に生成された説明">
              <a:extLst>
                <a:ext uri="{FF2B5EF4-FFF2-40B4-BE49-F238E27FC236}">
                  <a16:creationId xmlns:a16="http://schemas.microsoft.com/office/drawing/2014/main" id="{41C824E8-DB17-970C-08C8-C7AB8EB87D17}"/>
                </a:ext>
              </a:extLst>
            </p:cNvPr>
            <p:cNvPicPr>
              <a:picLocks noChangeAspect="1"/>
            </p:cNvPicPr>
            <p:nvPr/>
          </p:nvPicPr>
          <p:blipFill>
            <a:blip r:embed="rId2"/>
            <a:stretch>
              <a:fillRect/>
            </a:stretch>
          </p:blipFill>
          <p:spPr>
            <a:xfrm>
              <a:off x="530950" y="2192972"/>
              <a:ext cx="4482362" cy="2527966"/>
            </a:xfrm>
            <a:prstGeom prst="rect">
              <a:avLst/>
            </a:prstGeom>
          </p:spPr>
        </p:pic>
        <p:pic>
          <p:nvPicPr>
            <p:cNvPr id="10" name="図 9" descr="口を開けている少年&#10;&#10;中程度の精度で自動的に生成された説明">
              <a:extLst>
                <a:ext uri="{FF2B5EF4-FFF2-40B4-BE49-F238E27FC236}">
                  <a16:creationId xmlns:a16="http://schemas.microsoft.com/office/drawing/2014/main" id="{0A727368-24D3-3CED-E2F9-F1617FF24D0A}"/>
                </a:ext>
              </a:extLst>
            </p:cNvPr>
            <p:cNvPicPr>
              <a:picLocks noChangeAspect="1"/>
            </p:cNvPicPr>
            <p:nvPr/>
          </p:nvPicPr>
          <p:blipFill>
            <a:blip r:embed="rId3"/>
            <a:stretch>
              <a:fillRect/>
            </a:stretch>
          </p:blipFill>
          <p:spPr>
            <a:xfrm>
              <a:off x="530950" y="4720938"/>
              <a:ext cx="2225355" cy="1261035"/>
            </a:xfrm>
            <a:prstGeom prst="rect">
              <a:avLst/>
            </a:prstGeom>
          </p:spPr>
        </p:pic>
        <p:pic>
          <p:nvPicPr>
            <p:cNvPr id="13" name="図 12" descr="グラフィカル ユーザー インターフェイス, Web サイト&#10;&#10;自動的に生成された説明">
              <a:extLst>
                <a:ext uri="{FF2B5EF4-FFF2-40B4-BE49-F238E27FC236}">
                  <a16:creationId xmlns:a16="http://schemas.microsoft.com/office/drawing/2014/main" id="{976AFF13-27E0-FCBB-6DAB-25804A4F4C91}"/>
                </a:ext>
              </a:extLst>
            </p:cNvPr>
            <p:cNvPicPr>
              <a:picLocks noChangeAspect="1"/>
            </p:cNvPicPr>
            <p:nvPr/>
          </p:nvPicPr>
          <p:blipFill>
            <a:blip r:embed="rId4"/>
            <a:stretch>
              <a:fillRect/>
            </a:stretch>
          </p:blipFill>
          <p:spPr>
            <a:xfrm>
              <a:off x="2787957" y="4720938"/>
              <a:ext cx="2225355" cy="1261035"/>
            </a:xfrm>
            <a:prstGeom prst="rect">
              <a:avLst/>
            </a:prstGeom>
          </p:spPr>
        </p:pic>
      </p:grpSp>
      <p:pic>
        <p:nvPicPr>
          <p:cNvPr id="14" name="Picture 4">
            <a:extLst>
              <a:ext uri="{FF2B5EF4-FFF2-40B4-BE49-F238E27FC236}">
                <a16:creationId xmlns:a16="http://schemas.microsoft.com/office/drawing/2014/main" id="{160E7660-C9A4-53A9-9D9C-72A41D74D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50" y="1380333"/>
            <a:ext cx="1125274" cy="44073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8A0AA4CB-4044-71DF-B182-7F2B69C0CDAA}"/>
              </a:ext>
            </a:extLst>
          </p:cNvPr>
          <p:cNvSpPr txBox="1"/>
          <p:nvPr/>
        </p:nvSpPr>
        <p:spPr>
          <a:xfrm>
            <a:off x="1742871" y="1442270"/>
            <a:ext cx="3118041"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アサヒビール株式会社</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23"/>
          </a:xfrm>
          <a:prstGeom prst="rect">
            <a:avLst/>
          </a:prstGeom>
          <a:noFill/>
        </p:spPr>
        <p:txBody>
          <a:bodyPr wrap="square" rtlCol="0">
            <a:spAutoFit/>
          </a:bodyPr>
          <a:lstStyle/>
          <a:p>
            <a:pPr>
              <a:lnSpc>
                <a:spcPct val="150000"/>
              </a:lnSpc>
            </a:pP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新ブランドの全国発売をきっかけとした</a:t>
            </a:r>
            <a:r>
              <a:rPr lang="ja-JP" altLang="en-US" sz="1600">
                <a:solidFill>
                  <a:srgbClr val="FE5519"/>
                </a:solidFill>
                <a:effectLst/>
                <a:latin typeface="Hiragino Sans W5" panose="020B0400000000000000" pitchFamily="34" charset="-128"/>
                <a:ea typeface="Hiragino Sans W5" panose="020B0400000000000000" pitchFamily="34" charset="-128"/>
              </a:rPr>
              <a:t>メインターゲット層へのブランド認知拡大</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と</a:t>
            </a:r>
            <a:r>
              <a:rPr lang="en"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rPr>
              <a:t>BREAK</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出稿による</a:t>
            </a:r>
            <a:r>
              <a:rPr lang="ja-JP" altLang="en-US" sz="1600">
                <a:solidFill>
                  <a:srgbClr val="FE5519"/>
                </a:solidFill>
                <a:effectLst/>
                <a:latin typeface="Hiragino Sans W5" panose="020B0400000000000000" pitchFamily="34" charset="-128"/>
                <a:ea typeface="Hiragino Sans W5" panose="020B0400000000000000" pitchFamily="34" charset="-128"/>
              </a:rPr>
              <a:t>態度変容効果の把握</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427D0422-401B-D66D-F0A0-6C9CE932329D}"/>
              </a:ext>
            </a:extLst>
          </p:cNvPr>
          <p:cNvSpPr txBox="1"/>
          <p:nvPr/>
        </p:nvSpPr>
        <p:spPr>
          <a:xfrm>
            <a:off x="5299962" y="3311319"/>
            <a:ext cx="6485638" cy="418191"/>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高い認知率とともに、</a:t>
            </a:r>
            <a:r>
              <a:rPr lang="en-US" altLang="ja-JP" sz="1600" dirty="0">
                <a:solidFill>
                  <a:srgbClr val="FE5519"/>
                </a:solidFill>
                <a:latin typeface="Hiragino Sans W5" panose="020B0400000000000000" pitchFamily="34" charset="-128"/>
                <a:ea typeface="Hiragino Sans W5" panose="020B0400000000000000" pitchFamily="34" charset="-128"/>
              </a:rPr>
              <a:t>BREAK”</a:t>
            </a:r>
            <a:r>
              <a:rPr lang="ja-JP" altLang="en-US" sz="1600">
                <a:solidFill>
                  <a:srgbClr val="FE5519"/>
                </a:solidFill>
                <a:latin typeface="Hiragino Sans W5" panose="020B0400000000000000" pitchFamily="34" charset="-128"/>
                <a:ea typeface="Hiragino Sans W5" panose="020B0400000000000000" pitchFamily="34" charset="-128"/>
              </a:rPr>
              <a:t>ならでは</a:t>
            </a:r>
            <a:r>
              <a:rPr lang="en-US" altLang="ja-JP" sz="1600" dirty="0">
                <a:solidFill>
                  <a:srgbClr val="FE5519"/>
                </a:solidFill>
                <a:latin typeface="Hiragino Sans W5" panose="020B0400000000000000" pitchFamily="34" charset="-128"/>
                <a:ea typeface="Hiragino Sans W5" panose="020B0400000000000000" pitchFamily="34" charset="-128"/>
              </a:rPr>
              <a:t>”</a:t>
            </a:r>
            <a:r>
              <a:rPr lang="ja-JP" altLang="en-US" sz="1600">
                <a:solidFill>
                  <a:srgbClr val="FE5519"/>
                </a:solidFill>
                <a:latin typeface="Hiragino Sans W5" panose="020B0400000000000000" pitchFamily="34" charset="-128"/>
                <a:ea typeface="Hiragino Sans W5" panose="020B0400000000000000" pitchFamily="34" charset="-128"/>
              </a:rPr>
              <a:t>の認知獲得</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20E5915C-50ED-AFC1-8066-6C78D82844FF}"/>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6">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6">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6">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0A068C2E-11D3-E52D-4C92-67454FD710C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77A26CFD-836B-5A07-4AEA-ADF0BF13101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grpSp>
        <p:nvGrpSpPr>
          <p:cNvPr id="66" name="グループ化 65">
            <a:extLst>
              <a:ext uri="{FF2B5EF4-FFF2-40B4-BE49-F238E27FC236}">
                <a16:creationId xmlns:a16="http://schemas.microsoft.com/office/drawing/2014/main" id="{0D81F2E9-135D-5C79-5A82-8D026FFC2038}"/>
              </a:ext>
            </a:extLst>
          </p:cNvPr>
          <p:cNvGrpSpPr>
            <a:grpSpLocks noChangeAspect="1"/>
          </p:cNvGrpSpPr>
          <p:nvPr/>
        </p:nvGrpSpPr>
        <p:grpSpPr>
          <a:xfrm>
            <a:off x="5340020" y="4039033"/>
            <a:ext cx="4911693" cy="2541060"/>
            <a:chOff x="3374686" y="903582"/>
            <a:chExt cx="10509526" cy="5437096"/>
          </a:xfrm>
        </p:grpSpPr>
        <p:cxnSp>
          <p:nvCxnSpPr>
            <p:cNvPr id="55" name="直線コネクタ 54">
              <a:extLst>
                <a:ext uri="{FF2B5EF4-FFF2-40B4-BE49-F238E27FC236}">
                  <a16:creationId xmlns:a16="http://schemas.microsoft.com/office/drawing/2014/main" id="{1FB518E9-B07A-62C7-4C4E-76EB21F8BD29}"/>
                </a:ext>
              </a:extLst>
            </p:cNvPr>
            <p:cNvCxnSpPr>
              <a:cxnSpLocks/>
            </p:cNvCxnSpPr>
            <p:nvPr/>
          </p:nvCxnSpPr>
          <p:spPr>
            <a:xfrm>
              <a:off x="3374686" y="5767391"/>
              <a:ext cx="1050952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757F1CCB-C0E5-A6C1-CE5B-22D7FD6B4B82}"/>
                </a:ext>
              </a:extLst>
            </p:cNvPr>
            <p:cNvSpPr txBox="1"/>
            <p:nvPr/>
          </p:nvSpPr>
          <p:spPr>
            <a:xfrm>
              <a:off x="5059503" y="5870261"/>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非接触者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sp>
          <p:nvSpPr>
            <p:cNvPr id="57" name="テキスト ボックス 56">
              <a:extLst>
                <a:ext uri="{FF2B5EF4-FFF2-40B4-BE49-F238E27FC236}">
                  <a16:creationId xmlns:a16="http://schemas.microsoft.com/office/drawing/2014/main" id="{3223ED7D-3AD3-83EE-DA00-8B1696990ADD}"/>
                </a:ext>
              </a:extLst>
            </p:cNvPr>
            <p:cNvSpPr txBox="1"/>
            <p:nvPr/>
          </p:nvSpPr>
          <p:spPr>
            <a:xfrm>
              <a:off x="9793440" y="5879693"/>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rPr>
                <a:t>BREAK</a:t>
              </a: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cxnSp>
          <p:nvCxnSpPr>
            <p:cNvPr id="58" name="直線矢印コネクタ 57">
              <a:extLst>
                <a:ext uri="{FF2B5EF4-FFF2-40B4-BE49-F238E27FC236}">
                  <a16:creationId xmlns:a16="http://schemas.microsoft.com/office/drawing/2014/main" id="{7576625A-F728-3EBC-1F5E-15C5AD69612B}"/>
                </a:ext>
              </a:extLst>
            </p:cNvPr>
            <p:cNvCxnSpPr>
              <a:cxnSpLocks/>
            </p:cNvCxnSpPr>
            <p:nvPr/>
          </p:nvCxnSpPr>
          <p:spPr>
            <a:xfrm flipV="1">
              <a:off x="7199706" y="2038396"/>
              <a:ext cx="2862022" cy="3134689"/>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grpSp>
          <p:nvGrpSpPr>
            <p:cNvPr id="59" name="グループ化 58">
              <a:extLst>
                <a:ext uri="{FF2B5EF4-FFF2-40B4-BE49-F238E27FC236}">
                  <a16:creationId xmlns:a16="http://schemas.microsoft.com/office/drawing/2014/main" id="{139AD76B-83F3-8449-E28E-53F672FCBD85}"/>
                </a:ext>
              </a:extLst>
            </p:cNvPr>
            <p:cNvGrpSpPr/>
            <p:nvPr/>
          </p:nvGrpSpPr>
          <p:grpSpPr>
            <a:xfrm>
              <a:off x="7804562" y="2939932"/>
              <a:ext cx="1451415" cy="1451901"/>
              <a:chOff x="5674836" y="2729702"/>
              <a:chExt cx="1451415" cy="1451901"/>
            </a:xfrm>
          </p:grpSpPr>
          <p:sp>
            <p:nvSpPr>
              <p:cNvPr id="60" name="円/楕円 59">
                <a:extLst>
                  <a:ext uri="{FF2B5EF4-FFF2-40B4-BE49-F238E27FC236}">
                    <a16:creationId xmlns:a16="http://schemas.microsoft.com/office/drawing/2014/main" id="{EDF498C0-AA39-46B9-3710-F7CEE6255699}"/>
                  </a:ext>
                </a:extLst>
              </p:cNvPr>
              <p:cNvSpPr>
                <a:spLocks noChangeAspect="1"/>
              </p:cNvSpPr>
              <p:nvPr/>
            </p:nvSpPr>
            <p:spPr>
              <a:xfrm>
                <a:off x="5674836" y="2729702"/>
                <a:ext cx="1451415" cy="1451901"/>
              </a:xfrm>
              <a:prstGeom prst="ellips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11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倍</a:t>
                </a:r>
                <a:endPar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61" name="テキスト ボックス 60">
                <a:extLst>
                  <a:ext uri="{FF2B5EF4-FFF2-40B4-BE49-F238E27FC236}">
                    <a16:creationId xmlns:a16="http://schemas.microsoft.com/office/drawing/2014/main" id="{95A73D83-24BB-03EF-8BB4-55EE948E6536}"/>
                  </a:ext>
                </a:extLst>
              </p:cNvPr>
              <p:cNvSpPr txBox="1"/>
              <p:nvPr/>
            </p:nvSpPr>
            <p:spPr>
              <a:xfrm>
                <a:off x="5842595" y="3498375"/>
                <a:ext cx="1110335" cy="49391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OVER</a:t>
                </a:r>
              </a:p>
            </p:txBody>
          </p:sp>
        </p:grpSp>
        <p:sp>
          <p:nvSpPr>
            <p:cNvPr id="62" name="正方形/長方形 61">
              <a:extLst>
                <a:ext uri="{FF2B5EF4-FFF2-40B4-BE49-F238E27FC236}">
                  <a16:creationId xmlns:a16="http://schemas.microsoft.com/office/drawing/2014/main" id="{F71A7677-3CD0-6B54-576A-8A2CA47917BE}"/>
                </a:ext>
              </a:extLst>
            </p:cNvPr>
            <p:cNvSpPr/>
            <p:nvPr/>
          </p:nvSpPr>
          <p:spPr>
            <a:xfrm>
              <a:off x="10215394" y="2038396"/>
              <a:ext cx="1718250" cy="3738428"/>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3" name="正方形/長方形 62">
              <a:extLst>
                <a:ext uri="{FF2B5EF4-FFF2-40B4-BE49-F238E27FC236}">
                  <a16:creationId xmlns:a16="http://schemas.microsoft.com/office/drawing/2014/main" id="{F29B4B82-6EF6-6337-DD6C-39B3FAA1F777}"/>
                </a:ext>
              </a:extLst>
            </p:cNvPr>
            <p:cNvSpPr/>
            <p:nvPr/>
          </p:nvSpPr>
          <p:spPr>
            <a:xfrm>
              <a:off x="5481456" y="5480096"/>
              <a:ext cx="1718250" cy="277681"/>
            </a:xfrm>
            <a:prstGeom prst="rect">
              <a:avLst/>
            </a:prstGeom>
            <a:solidFill>
              <a:srgbClr val="FFF7C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4" name="テキスト ボックス 63">
              <a:extLst>
                <a:ext uri="{FF2B5EF4-FFF2-40B4-BE49-F238E27FC236}">
                  <a16:creationId xmlns:a16="http://schemas.microsoft.com/office/drawing/2014/main" id="{1E53781D-BB60-34BD-88EC-604165E5B9BD}"/>
                </a:ext>
              </a:extLst>
            </p:cNvPr>
            <p:cNvSpPr txBox="1"/>
            <p:nvPr/>
          </p:nvSpPr>
          <p:spPr>
            <a:xfrm>
              <a:off x="9518977" y="903582"/>
              <a:ext cx="3111087"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E5519"/>
                  </a:solidFill>
                  <a:effectLst/>
                  <a:uLnTx/>
                  <a:uFillTx/>
                  <a:latin typeface="DIN Condensed" pitchFamily="2" charset="0"/>
                  <a:ea typeface="Hiragino Kaku Gothic ProN W6" panose="020B0300000000000000" pitchFamily="34" charset="-128"/>
                  <a:cs typeface="+mn-cs"/>
                </a:rPr>
                <a:t>56.7</a:t>
              </a:r>
              <a:r>
                <a:rPr kumimoji="1" lang="en-US" altLang="ja-JP" sz="1400" b="0" i="0" u="none" strike="noStrike" kern="1200" cap="none" spc="0" normalizeH="0" baseline="0" noProof="0" dirty="0">
                  <a:ln>
                    <a:noFill/>
                  </a:ln>
                  <a:solidFill>
                    <a:srgbClr val="FE5519"/>
                  </a:solidFill>
                  <a:effectLst/>
                  <a:uLnTx/>
                  <a:uFillTx/>
                  <a:latin typeface="DIN Condensed" pitchFamily="2" charset="0"/>
                  <a:ea typeface="Hiragino Kaku Gothic ProN W6" panose="020B0300000000000000" pitchFamily="34" charset="-128"/>
                  <a:cs typeface="+mn-cs"/>
                </a:rPr>
                <a:t>%</a:t>
              </a:r>
              <a:endParaRPr kumimoji="1" lang="ja-JP" altLang="en-US" sz="3200" b="0" i="0" u="none" strike="noStrike" kern="1200" cap="none" spc="0" normalizeH="0" baseline="0" noProof="0">
                <a:ln>
                  <a:noFill/>
                </a:ln>
                <a:solidFill>
                  <a:srgbClr val="FE5519"/>
                </a:solidFill>
                <a:effectLst/>
                <a:uLnTx/>
                <a:uFillTx/>
                <a:latin typeface="DIN Condensed" pitchFamily="2" charset="0"/>
                <a:ea typeface="Hiragino Kaku Gothic ProN W6" panose="020B0300000000000000" pitchFamily="34" charset="-128"/>
                <a:cs typeface="+mn-cs"/>
              </a:endParaRPr>
            </a:p>
          </p:txBody>
        </p:sp>
        <p:sp>
          <p:nvSpPr>
            <p:cNvPr id="65" name="テキスト ボックス 64">
              <a:extLst>
                <a:ext uri="{FF2B5EF4-FFF2-40B4-BE49-F238E27FC236}">
                  <a16:creationId xmlns:a16="http://schemas.microsoft.com/office/drawing/2014/main" id="{46F95EB4-48D2-C44C-FE87-DC6441D48D5D}"/>
                </a:ext>
              </a:extLst>
            </p:cNvPr>
            <p:cNvSpPr txBox="1"/>
            <p:nvPr/>
          </p:nvSpPr>
          <p:spPr>
            <a:xfrm>
              <a:off x="4775639" y="4794082"/>
              <a:ext cx="3111087" cy="7902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FE5519"/>
                  </a:solidFill>
                  <a:effectLst/>
                  <a:uLnTx/>
                  <a:uFillTx/>
                  <a:latin typeface="DIN Condensed" pitchFamily="2" charset="0"/>
                  <a:ea typeface="Hiragino Kaku Gothic ProN W6" panose="020B0300000000000000" pitchFamily="34" charset="-128"/>
                  <a:cs typeface="+mn-cs"/>
                </a:rPr>
                <a:t>6.0%</a:t>
              </a:r>
              <a:endParaRPr kumimoji="1" lang="ja-JP" altLang="en-US" sz="4000" b="0" i="0" u="none" strike="noStrike" kern="1200" cap="none" spc="0" normalizeH="0" baseline="0" noProof="0">
                <a:ln>
                  <a:noFill/>
                </a:ln>
                <a:solidFill>
                  <a:srgbClr val="FE5519"/>
                </a:solidFill>
                <a:effectLst/>
                <a:uLnTx/>
                <a:uFillTx/>
                <a:latin typeface="DIN Condensed" pitchFamily="2" charset="0"/>
                <a:ea typeface="Hiragino Kaku Gothic ProN W6" panose="020B0300000000000000" pitchFamily="34" charset="-128"/>
                <a:cs typeface="+mn-cs"/>
              </a:endParaRPr>
            </a:p>
          </p:txBody>
        </p:sp>
        <p:sp>
          <p:nvSpPr>
            <p:cNvPr id="68" name="テキスト ボックス 67">
              <a:extLst>
                <a:ext uri="{FF2B5EF4-FFF2-40B4-BE49-F238E27FC236}">
                  <a16:creationId xmlns:a16="http://schemas.microsoft.com/office/drawing/2014/main" id="{27E35565-0263-1ED2-1A10-51B735C50238}"/>
                </a:ext>
              </a:extLst>
            </p:cNvPr>
            <p:cNvSpPr txBox="1"/>
            <p:nvPr/>
          </p:nvSpPr>
          <p:spPr>
            <a:xfrm>
              <a:off x="7823947" y="2837065"/>
              <a:ext cx="1126642"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chemeClr val="bg1"/>
                  </a:solidFill>
                  <a:effectLst/>
                  <a:uLnTx/>
                  <a:uFillTx/>
                  <a:latin typeface="DIN Condensed" pitchFamily="2" charset="0"/>
                  <a:ea typeface="Hiragino Kaku Gothic ProN W6" panose="020B0300000000000000" pitchFamily="34" charset="-128"/>
                  <a:cs typeface="+mn-cs"/>
                </a:rPr>
                <a:t>9</a:t>
              </a:r>
              <a:endParaRPr kumimoji="1" lang="ja-JP" altLang="en-US" sz="3200" b="0" i="0" u="none" strike="noStrike" kern="1200" cap="none" spc="0" normalizeH="0" baseline="0" noProof="0">
                <a:ln>
                  <a:noFill/>
                </a:ln>
                <a:solidFill>
                  <a:schemeClr val="bg1"/>
                </a:solidFill>
                <a:effectLst/>
                <a:uLnTx/>
                <a:uFillTx/>
                <a:latin typeface="DIN Condensed" pitchFamily="2" charset="0"/>
                <a:ea typeface="Hiragino Kaku Gothic ProN W6" panose="020B0300000000000000" pitchFamily="34" charset="-128"/>
                <a:cs typeface="+mn-cs"/>
              </a:endParaRPr>
            </a:p>
          </p:txBody>
        </p:sp>
      </p:grpSp>
      <p:sp>
        <p:nvSpPr>
          <p:cNvPr id="67" name="対角する 2 つの角を切り取った四角形 66">
            <a:extLst>
              <a:ext uri="{FF2B5EF4-FFF2-40B4-BE49-F238E27FC236}">
                <a16:creationId xmlns:a16="http://schemas.microsoft.com/office/drawing/2014/main" id="{341C74F4-4971-74DD-310B-36181DE3926E}"/>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ALCOHOLIC</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745451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951EA72-218A-4B56-3572-97F31DE72579}"/>
              </a:ext>
            </a:extLst>
          </p:cNvPr>
          <p:cNvGrpSpPr/>
          <p:nvPr/>
        </p:nvGrpSpPr>
        <p:grpSpPr>
          <a:xfrm>
            <a:off x="530950" y="2152333"/>
            <a:ext cx="3961205" cy="3348459"/>
            <a:chOff x="530950" y="2152333"/>
            <a:chExt cx="3961205" cy="3348459"/>
          </a:xfrm>
        </p:grpSpPr>
        <p:pic>
          <p:nvPicPr>
            <p:cNvPr id="2050" name="Picture 2">
              <a:extLst>
                <a:ext uri="{FF2B5EF4-FFF2-40B4-BE49-F238E27FC236}">
                  <a16:creationId xmlns:a16="http://schemas.microsoft.com/office/drawing/2014/main" id="{124CD315-A123-B091-1793-12EF7D500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50" y="2152333"/>
              <a:ext cx="3961205" cy="22281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0487B72-B03E-3C96-CB4D-57A95F2E8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50" y="4392241"/>
              <a:ext cx="1970757" cy="11085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3D4A900-35BB-804D-7237-C6F717EE0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538" y="4392242"/>
              <a:ext cx="1966617" cy="110622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3" y="653626"/>
            <a:ext cx="10080417"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広告接触者の利用意向が</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70</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ja-JP" altLang="en-US" sz="2000" b="1" spc="300">
                <a:solidFill>
                  <a:srgbClr val="FE5519"/>
                </a:solidFill>
                <a:latin typeface="Hiragino Sans W7" panose="020B0400000000000000" pitchFamily="34" charset="-128"/>
                <a:ea typeface="Hiragino Sans W7" panose="020B0400000000000000" pitchFamily="34" charset="-128"/>
              </a:rPr>
              <a:t>超え</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、実売への直結にも貢献</a:t>
            </a:r>
          </a:p>
        </p:txBody>
      </p:sp>
      <p:sp>
        <p:nvSpPr>
          <p:cNvPr id="15" name="テキスト ボックス 14">
            <a:extLst>
              <a:ext uri="{FF2B5EF4-FFF2-40B4-BE49-F238E27FC236}">
                <a16:creationId xmlns:a16="http://schemas.microsoft.com/office/drawing/2014/main" id="{8A0AA4CB-4044-71DF-B182-7F2B69C0CDAA}"/>
              </a:ext>
            </a:extLst>
          </p:cNvPr>
          <p:cNvSpPr txBox="1"/>
          <p:nvPr/>
        </p:nvSpPr>
        <p:spPr>
          <a:xfrm>
            <a:off x="530951" y="1485812"/>
            <a:ext cx="4329962"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normalizeH="0" baseline="0" noProof="0">
                <a:ln>
                  <a:noFill/>
                </a:ln>
                <a:solidFill>
                  <a:prstClr val="black">
                    <a:lumMod val="75000"/>
                    <a:lumOff val="25000"/>
                  </a:prstClr>
                </a:solidFill>
                <a:effectLst/>
                <a:uLnTx/>
                <a:uFillTx/>
                <a:latin typeface="Hiragino Sans W3" panose="020B0400000000000000" pitchFamily="34" charset="-128"/>
                <a:ea typeface="Hiragino Sans W3" panose="020B0400000000000000" pitchFamily="34" charset="-128"/>
              </a:rPr>
              <a:t>日本ピザハット株式会社</a:t>
            </a:r>
            <a:r>
              <a:rPr kumimoji="1" lang="en-US" altLang="ja-JP" sz="1600" u="none" strike="noStrike" kern="1200" cap="none" normalizeH="0" baseline="0" noProof="0" dirty="0">
                <a:ln>
                  <a:noFill/>
                </a:ln>
                <a:solidFill>
                  <a:prstClr val="black">
                    <a:lumMod val="75000"/>
                    <a:lumOff val="25000"/>
                  </a:prstClr>
                </a:solidFill>
                <a:effectLst/>
                <a:uLnTx/>
                <a:uFillTx/>
                <a:latin typeface="Hiragino Sans W3" panose="020B0400000000000000" pitchFamily="34" charset="-128"/>
                <a:ea typeface="Hiragino Sans W3" panose="020B0400000000000000" pitchFamily="34" charset="-128"/>
              </a:rPr>
              <a:t> </a:t>
            </a:r>
            <a:r>
              <a:rPr kumimoji="1" lang="ja-JP" altLang="en-US" sz="1200">
                <a:solidFill>
                  <a:prstClr val="black">
                    <a:lumMod val="75000"/>
                    <a:lumOff val="25000"/>
                  </a:prstClr>
                </a:solidFill>
                <a:latin typeface="Hiragino Sans W3" panose="020B0400000000000000" pitchFamily="34" charset="-128"/>
                <a:ea typeface="Hiragino Sans W3" panose="020B0400000000000000" pitchFamily="34" charset="-128"/>
              </a:rPr>
              <a:t>様</a:t>
            </a:r>
            <a:endParaRPr kumimoji="1" lang="ja-JP" altLang="en-US" sz="1600" u="none" strike="noStrike" kern="1200" cap="none" normalizeH="0" baseline="0" noProof="0" dirty="0">
              <a:ln>
                <a:noFill/>
              </a:ln>
              <a:solidFill>
                <a:prstClr val="black">
                  <a:lumMod val="75000"/>
                  <a:lumOff val="25000"/>
                </a:prstClr>
              </a:solidFill>
              <a:effectLst/>
              <a:uLnTx/>
              <a:uFillTx/>
              <a:latin typeface="Hiragino Sans W3" panose="020B0400000000000000" pitchFamily="34" charset="-128"/>
              <a:ea typeface="Hiragino Sans W3" panose="020B0400000000000000" pitchFamily="34" charset="-128"/>
            </a:endParaRP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6049"/>
          </a:xfrm>
          <a:prstGeom prst="rect">
            <a:avLst/>
          </a:prstGeom>
          <a:noFill/>
        </p:spPr>
        <p:txBody>
          <a:bodyPr wrap="square" rtlCol="0">
            <a:spAutoFit/>
          </a:bodyPr>
          <a:lstStyle/>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ビジネス層の「ランチ</a:t>
            </a:r>
            <a:r>
              <a:rPr lang="en-US" altLang="ja-JP" sz="1600" dirty="0">
                <a:solidFill>
                  <a:srgbClr val="FE5519"/>
                </a:solidFill>
                <a:effectLst/>
                <a:latin typeface="Hiragino Sans W5" panose="020B0400000000000000" pitchFamily="34" charset="-128"/>
                <a:ea typeface="Hiragino Sans W5" panose="020B0400000000000000" pitchFamily="34" charset="-128"/>
              </a:rPr>
              <a:t>×</a:t>
            </a:r>
            <a:r>
              <a:rPr lang="ja-JP" altLang="en-US" sz="1600">
                <a:solidFill>
                  <a:srgbClr val="FE5519"/>
                </a:solidFill>
                <a:effectLst/>
                <a:latin typeface="Hiragino Sans W5" panose="020B0400000000000000" pitchFamily="34" charset="-128"/>
                <a:ea typeface="Hiragino Sans W5" panose="020B0400000000000000" pitchFamily="34" charset="-128"/>
              </a:rPr>
              <a:t>デリバリー」需要</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を捉えた</a:t>
            </a:r>
            <a:endParaRPr lang="en-US"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endParaRPr>
          </a:p>
          <a:p>
            <a:pPr>
              <a:lnSpc>
                <a:spcPct val="150000"/>
              </a:lnSpc>
            </a:pP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認知拡大と</a:t>
            </a:r>
            <a:r>
              <a:rPr lang="ja-JP" altLang="en-US" sz="1600">
                <a:solidFill>
                  <a:srgbClr val="FE5519"/>
                </a:solidFill>
                <a:effectLst/>
                <a:latin typeface="Hiragino Sans W5" panose="020B0400000000000000" pitchFamily="34" charset="-128"/>
                <a:ea typeface="Hiragino Sans W5" panose="020B0400000000000000" pitchFamily="34" charset="-128"/>
              </a:rPr>
              <a:t>利用意向の拡大</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427D0422-401B-D66D-F0A0-6C9CE932329D}"/>
              </a:ext>
            </a:extLst>
          </p:cNvPr>
          <p:cNvSpPr txBox="1"/>
          <p:nvPr/>
        </p:nvSpPr>
        <p:spPr>
          <a:xfrm>
            <a:off x="5299962" y="3311319"/>
            <a:ext cx="6485638" cy="419987"/>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昼ハットの利用意向が拡大（ディナーの意向も）</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20E5915C-50ED-AFC1-8066-6C78D82844FF}"/>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5">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5">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5">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52" name="スライド番号プレースホルダ 3">
            <a:extLst>
              <a:ext uri="{FF2B5EF4-FFF2-40B4-BE49-F238E27FC236}">
                <a16:creationId xmlns:a16="http://schemas.microsoft.com/office/drawing/2014/main" id="{55312EF5-EF02-A101-C4C4-5785231FB59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32</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3" name="スライド番号プレースホルダ 3">
            <a:extLst>
              <a:ext uri="{FF2B5EF4-FFF2-40B4-BE49-F238E27FC236}">
                <a16:creationId xmlns:a16="http://schemas.microsoft.com/office/drawing/2014/main" id="{2F53C352-6FE9-17F3-D20F-E5AA921D593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graphicFrame>
        <p:nvGraphicFramePr>
          <p:cNvPr id="5" name="グラフ 4">
            <a:extLst>
              <a:ext uri="{FF2B5EF4-FFF2-40B4-BE49-F238E27FC236}">
                <a16:creationId xmlns:a16="http://schemas.microsoft.com/office/drawing/2014/main" id="{59743304-D1C0-488D-A412-282B30D9C539}"/>
              </a:ext>
            </a:extLst>
          </p:cNvPr>
          <p:cNvGraphicFramePr>
            <a:graphicFrameLocks/>
          </p:cNvGraphicFramePr>
          <p:nvPr>
            <p:extLst>
              <p:ext uri="{D42A27DB-BD31-4B8C-83A1-F6EECF244321}">
                <p14:modId xmlns:p14="http://schemas.microsoft.com/office/powerpoint/2010/main" val="1317596774"/>
              </p:ext>
            </p:extLst>
          </p:nvPr>
        </p:nvGraphicFramePr>
        <p:xfrm>
          <a:off x="5222094" y="3740794"/>
          <a:ext cx="6485638" cy="2766112"/>
        </p:xfrm>
        <a:graphic>
          <a:graphicData uri="http://schemas.openxmlformats.org/drawingml/2006/chart">
            <c:chart xmlns:c="http://schemas.openxmlformats.org/drawingml/2006/chart" xmlns:r="http://schemas.openxmlformats.org/officeDocument/2006/relationships" r:id="rId6"/>
          </a:graphicData>
        </a:graphic>
      </p:graphicFrame>
      <p:sp>
        <p:nvSpPr>
          <p:cNvPr id="8" name="対角する 2 つの角を切り取った四角形 7">
            <a:extLst>
              <a:ext uri="{FF2B5EF4-FFF2-40B4-BE49-F238E27FC236}">
                <a16:creationId xmlns:a16="http://schemas.microsoft.com/office/drawing/2014/main" id="{307259F7-1CB1-EDF1-DB15-265192F9FDB8}"/>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FOOD DELIVERY</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1248925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2" y="653626"/>
            <a:ext cx="12478177"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63%</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が「ブレインスリープ</a:t>
            </a:r>
            <a:r>
              <a:rPr kumimoji="1" lang="en-US" altLang="ja-JP" sz="20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ピロー」を認知→検索・購入行動まで貢献</a:t>
            </a: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88"/>
          </a:xfrm>
          <a:prstGeom prst="rect">
            <a:avLst/>
          </a:prstGeom>
          <a:noFill/>
        </p:spPr>
        <p:txBody>
          <a:bodyPr wrap="square" rtlCol="0">
            <a:spAutoFit/>
          </a:bodyPr>
          <a:lstStyle/>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ビジネス層</a:t>
            </a:r>
            <a:r>
              <a:rPr lang="en-US" altLang="ja-JP" sz="1600" dirty="0">
                <a:solidFill>
                  <a:srgbClr val="FE5519"/>
                </a:solidFill>
                <a:effectLst/>
                <a:latin typeface="Hiragino Sans W5" panose="020B0400000000000000" pitchFamily="34" charset="-128"/>
                <a:ea typeface="Hiragino Sans W5" panose="020B0400000000000000" pitchFamily="34" charset="-128"/>
              </a:rPr>
              <a:t>×</a:t>
            </a:r>
            <a:r>
              <a:rPr lang="ja-JP" altLang="en-US" sz="1600">
                <a:solidFill>
                  <a:srgbClr val="FE5519"/>
                </a:solidFill>
                <a:effectLst/>
                <a:latin typeface="Hiragino Sans W5" panose="020B0400000000000000" pitchFamily="34" charset="-128"/>
                <a:ea typeface="Hiragino Sans W5" panose="020B0400000000000000" pitchFamily="34" charset="-128"/>
              </a:rPr>
              <a:t>アーリアダプターを狙った</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認知拡大と</a:t>
            </a:r>
            <a:endParaRPr lang="en-US"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endParaRPr>
          </a:p>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購入意向の拡大</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BD1D6486-EC74-A88E-6D5C-B5A1DF8997B6}"/>
              </a:ext>
            </a:extLst>
          </p:cNvPr>
          <p:cNvSpPr txBox="1"/>
          <p:nvPr/>
        </p:nvSpPr>
        <p:spPr>
          <a:xfrm>
            <a:off x="1545321" y="1409928"/>
            <a:ext cx="3316809"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株式会社ブレインスリープ</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pic>
        <p:nvPicPr>
          <p:cNvPr id="3076" name="Picture 4">
            <a:extLst>
              <a:ext uri="{FF2B5EF4-FFF2-40B4-BE49-F238E27FC236}">
                <a16:creationId xmlns:a16="http://schemas.microsoft.com/office/drawing/2014/main" id="{D5F0DC94-1C49-32F2-9C08-20FEFBAB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67" y="2130763"/>
            <a:ext cx="3962119" cy="222817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 3">
            <a:extLst>
              <a:ext uri="{FF2B5EF4-FFF2-40B4-BE49-F238E27FC236}">
                <a16:creationId xmlns:a16="http://schemas.microsoft.com/office/drawing/2014/main" id="{D1640B98-699F-E856-23D7-946827CB55D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3" name="正方形/長方形 2">
            <a:extLst>
              <a:ext uri="{FF2B5EF4-FFF2-40B4-BE49-F238E27FC236}">
                <a16:creationId xmlns:a16="http://schemas.microsoft.com/office/drawing/2014/main" id="{B4644779-89CA-5B62-FCC6-09E774F151A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4" name="角丸四角形 3">
            <a:extLst>
              <a:ext uri="{FF2B5EF4-FFF2-40B4-BE49-F238E27FC236}">
                <a16:creationId xmlns:a16="http://schemas.microsoft.com/office/drawing/2014/main" id="{389D3EE8-E928-E55D-9573-462D15062FF4}"/>
              </a:ext>
            </a:extLst>
          </p:cNvPr>
          <p:cNvSpPr/>
          <p:nvPr/>
        </p:nvSpPr>
        <p:spPr>
          <a:xfrm>
            <a:off x="1109792" y="592670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graphicFrame>
        <p:nvGraphicFramePr>
          <p:cNvPr id="7" name="グラフ 6">
            <a:extLst>
              <a:ext uri="{FF2B5EF4-FFF2-40B4-BE49-F238E27FC236}">
                <a16:creationId xmlns:a16="http://schemas.microsoft.com/office/drawing/2014/main" id="{309C0E53-108F-597C-21D3-C377CCC99BDB}"/>
              </a:ext>
            </a:extLst>
          </p:cNvPr>
          <p:cNvGraphicFramePr/>
          <p:nvPr>
            <p:extLst>
              <p:ext uri="{D42A27DB-BD31-4B8C-83A1-F6EECF244321}">
                <p14:modId xmlns:p14="http://schemas.microsoft.com/office/powerpoint/2010/main" val="2074644731"/>
              </p:ext>
            </p:extLst>
          </p:nvPr>
        </p:nvGraphicFramePr>
        <p:xfrm>
          <a:off x="5299961" y="3500090"/>
          <a:ext cx="6361088" cy="3006822"/>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descr="株式会社ブレインスリープのプレスリリース｜PR TIMES">
            <a:extLst>
              <a:ext uri="{FF2B5EF4-FFF2-40B4-BE49-F238E27FC236}">
                <a16:creationId xmlns:a16="http://schemas.microsoft.com/office/drawing/2014/main" id="{A7117234-CD2B-7708-F637-F1ABECB8C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62" y="1438281"/>
            <a:ext cx="871059" cy="457306"/>
          </a:xfrm>
          <a:prstGeom prst="rect">
            <a:avLst/>
          </a:prstGeom>
          <a:noFill/>
          <a:extLst>
            <a:ext uri="{909E8E84-426E-40DD-AFC4-6F175D3DCCD1}">
              <a14:hiddenFill xmlns:a14="http://schemas.microsoft.com/office/drawing/2010/main">
                <a:solidFill>
                  <a:srgbClr val="FFFFFF"/>
                </a:solidFill>
              </a14:hiddenFill>
            </a:ext>
          </a:extLst>
        </p:spPr>
      </p:pic>
      <p:sp>
        <p:nvSpPr>
          <p:cNvPr id="10" name="対角する 2 つの角を切り取った四角形 9">
            <a:extLst>
              <a:ext uri="{FF2B5EF4-FFF2-40B4-BE49-F238E27FC236}">
                <a16:creationId xmlns:a16="http://schemas.microsoft.com/office/drawing/2014/main" id="{B4979429-297E-884C-85CA-AE7D672C5D22}"/>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FURNITURE</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403552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5C2FFB42-B6D1-1522-DFA1-2E6BB1C5941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C06FAE75-3772-2790-0E3D-64AC8FE27C4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511538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a:extLst>
              <a:ext uri="{FF2B5EF4-FFF2-40B4-BE49-F238E27FC236}">
                <a16:creationId xmlns:a16="http://schemas.microsoft.com/office/drawing/2014/main" id="{80F8BAE5-260F-0CBE-7BFD-821A7D41C158}"/>
              </a:ext>
            </a:extLst>
          </p:cNvPr>
          <p:cNvSpPr/>
          <p:nvPr/>
        </p:nvSpPr>
        <p:spPr>
          <a:xfrm>
            <a:off x="5119846" y="2595952"/>
            <a:ext cx="6956976" cy="3910960"/>
          </a:xfrm>
          <a:prstGeom prst="roundRect">
            <a:avLst>
              <a:gd name="adj" fmla="val 3902"/>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5" name="角丸四角形 64">
            <a:extLst>
              <a:ext uri="{FF2B5EF4-FFF2-40B4-BE49-F238E27FC236}">
                <a16:creationId xmlns:a16="http://schemas.microsoft.com/office/drawing/2014/main" id="{3C455902-F806-4D9C-9DE9-C6F394ED82AE}"/>
              </a:ext>
            </a:extLst>
          </p:cNvPr>
          <p:cNvSpPr/>
          <p:nvPr/>
        </p:nvSpPr>
        <p:spPr>
          <a:xfrm>
            <a:off x="5098546" y="280784"/>
            <a:ext cx="6956976" cy="2141309"/>
          </a:xfrm>
          <a:prstGeom prst="roundRect">
            <a:avLst>
              <a:gd name="adj" fmla="val 9346"/>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85689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654080"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43304" y="3021692"/>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3DD0084A-BDED-2008-E08C-0EBAE7B3FDBC}"/>
              </a:ext>
            </a:extLst>
          </p:cNvPr>
          <p:cNvSpPr txBox="1"/>
          <p:nvPr/>
        </p:nvSpPr>
        <p:spPr>
          <a:xfrm>
            <a:off x="697323" y="1446069"/>
            <a:ext cx="4855087" cy="134908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広告視聴から商品体験まで</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一連の流れを喫煙所内で完結</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リアルな接点を生み出す</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フルファネル施策</a:t>
            </a:r>
            <a:endParaRPr kumimoji="0" lang="en-US" altLang="ja-JP" sz="32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テキスト ボックス 9">
            <a:extLst>
              <a:ext uri="{FF2B5EF4-FFF2-40B4-BE49-F238E27FC236}">
                <a16:creationId xmlns:a16="http://schemas.microsoft.com/office/drawing/2014/main" id="{4BE3B109-9EB2-DE52-2365-70813D944A35}"/>
              </a:ext>
            </a:extLst>
          </p:cNvPr>
          <p:cNvSpPr txBox="1"/>
          <p:nvPr/>
        </p:nvSpPr>
        <p:spPr>
          <a:xfrm>
            <a:off x="2386948" y="842564"/>
            <a:ext cx="1910637" cy="46166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rPr>
              <a:t>喫煙所内</a:t>
            </a:r>
            <a:endParaRPr kumimoji="0" lang="en-US" altLang="ja-JP" sz="1200" b="0" i="0" u="none" strike="noStrike" kern="1200" cap="none" spc="0" normalizeH="0" baseline="0" noProof="0" dirty="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rPr>
              <a:t>リアルプロモーション</a:t>
            </a:r>
          </a:p>
        </p:txBody>
      </p:sp>
      <p:sp>
        <p:nvSpPr>
          <p:cNvPr id="22" name="テキスト ボックス 21">
            <a:extLst>
              <a:ext uri="{FF2B5EF4-FFF2-40B4-BE49-F238E27FC236}">
                <a16:creationId xmlns:a16="http://schemas.microsoft.com/office/drawing/2014/main" id="{8741DFFB-726B-05B5-12B3-DB23276AAF0D}"/>
              </a:ext>
            </a:extLst>
          </p:cNvPr>
          <p:cNvSpPr txBox="1"/>
          <p:nvPr/>
        </p:nvSpPr>
        <p:spPr>
          <a:xfrm>
            <a:off x="5751175" y="1299687"/>
            <a:ext cx="1336579" cy="92333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100</a:t>
            </a:r>
            <a:endParaRPr kumimoji="0" lang="en-US" altLang="ja-JP" sz="48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25" name="テキスト ボックス 24">
            <a:extLst>
              <a:ext uri="{FF2B5EF4-FFF2-40B4-BE49-F238E27FC236}">
                <a16:creationId xmlns:a16="http://schemas.microsoft.com/office/drawing/2014/main" id="{AF5DE04B-819A-5B94-DC0F-F13463C2FBCE}"/>
              </a:ext>
            </a:extLst>
          </p:cNvPr>
          <p:cNvSpPr txBox="1"/>
          <p:nvPr/>
        </p:nvSpPr>
        <p:spPr>
          <a:xfrm>
            <a:off x="6819847" y="1458097"/>
            <a:ext cx="449935" cy="646331"/>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26" name="加算記号 25">
            <a:extLst>
              <a:ext uri="{FF2B5EF4-FFF2-40B4-BE49-F238E27FC236}">
                <a16:creationId xmlns:a16="http://schemas.microsoft.com/office/drawing/2014/main" id="{70D9FF3E-8C36-F237-4C1A-B621A5B9599C}"/>
              </a:ext>
            </a:extLst>
          </p:cNvPr>
          <p:cNvSpPr>
            <a:spLocks noChangeAspect="1"/>
          </p:cNvSpPr>
          <p:nvPr/>
        </p:nvSpPr>
        <p:spPr>
          <a:xfrm rot="2647515">
            <a:off x="7212084" y="1543261"/>
            <a:ext cx="458025" cy="458025"/>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Hiragino Sans W5" panose="020B0400000000000000" pitchFamily="34" charset="-128"/>
              <a:ea typeface="Hiragino Sans W5" panose="020B0400000000000000" pitchFamily="34" charset="-128"/>
              <a:cs typeface="+mn-cs"/>
            </a:endParaRPr>
          </a:p>
        </p:txBody>
      </p:sp>
      <p:sp>
        <p:nvSpPr>
          <p:cNvPr id="28" name="テキスト ボックス 27">
            <a:extLst>
              <a:ext uri="{FF2B5EF4-FFF2-40B4-BE49-F238E27FC236}">
                <a16:creationId xmlns:a16="http://schemas.microsoft.com/office/drawing/2014/main" id="{342FC231-F63B-23FA-9A69-A2EBE7556108}"/>
              </a:ext>
            </a:extLst>
          </p:cNvPr>
          <p:cNvSpPr txBox="1"/>
          <p:nvPr/>
        </p:nvSpPr>
        <p:spPr>
          <a:xfrm>
            <a:off x="9257545" y="1448438"/>
            <a:ext cx="449935" cy="646331"/>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万人</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29" name="テキスト ボックス 28">
            <a:extLst>
              <a:ext uri="{FF2B5EF4-FFF2-40B4-BE49-F238E27FC236}">
                <a16:creationId xmlns:a16="http://schemas.microsoft.com/office/drawing/2014/main" id="{47731FBB-A61F-856F-66E1-947CBD59F6DD}"/>
              </a:ext>
            </a:extLst>
          </p:cNvPr>
          <p:cNvSpPr txBox="1"/>
          <p:nvPr/>
        </p:nvSpPr>
        <p:spPr>
          <a:xfrm>
            <a:off x="8481359" y="2040732"/>
            <a:ext cx="2051036"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月間のべリーチ数</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施設によって変動あり</a:t>
            </a: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詳細別資料</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31" name="テキスト ボックス 30">
            <a:extLst>
              <a:ext uri="{FF2B5EF4-FFF2-40B4-BE49-F238E27FC236}">
                <a16:creationId xmlns:a16="http://schemas.microsoft.com/office/drawing/2014/main" id="{29AF55FA-6052-16AC-FF19-770867D3350F}"/>
              </a:ext>
            </a:extLst>
          </p:cNvPr>
          <p:cNvSpPr txBox="1"/>
          <p:nvPr/>
        </p:nvSpPr>
        <p:spPr>
          <a:xfrm>
            <a:off x="8299331" y="1299597"/>
            <a:ext cx="1244752" cy="92333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a:t>
            </a:r>
            <a:r>
              <a:rPr kumimoji="0" lang="en-US" altLang="ja-JP" sz="3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  </a:t>
            </a: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a:t>
            </a:r>
            <a:endParaRPr kumimoji="0" lang="en-US" altLang="ja-JP" sz="48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33" name="テキスト ボックス 32">
            <a:extLst>
              <a:ext uri="{FF2B5EF4-FFF2-40B4-BE49-F238E27FC236}">
                <a16:creationId xmlns:a16="http://schemas.microsoft.com/office/drawing/2014/main" id="{FB969D26-012A-0CAD-6811-9F0065F0E3C8}"/>
              </a:ext>
            </a:extLst>
          </p:cNvPr>
          <p:cNvSpPr txBox="1"/>
          <p:nvPr/>
        </p:nvSpPr>
        <p:spPr>
          <a:xfrm>
            <a:off x="5856804" y="2052819"/>
            <a:ext cx="1998629"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※2025</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年</a:t>
            </a: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9</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月末時点</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施策実施可能施設に関しては要調整</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37" name="テキスト ボックス 36">
            <a:extLst>
              <a:ext uri="{FF2B5EF4-FFF2-40B4-BE49-F238E27FC236}">
                <a16:creationId xmlns:a16="http://schemas.microsoft.com/office/drawing/2014/main" id="{52144653-9B83-6DBF-6495-719F8E26020E}"/>
              </a:ext>
            </a:extLst>
          </p:cNvPr>
          <p:cNvSpPr txBox="1"/>
          <p:nvPr/>
        </p:nvSpPr>
        <p:spPr>
          <a:xfrm>
            <a:off x="5403776" y="709541"/>
            <a:ext cx="5416102" cy="35680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駅前の好立地にある公衆喫煙所</a:t>
            </a:r>
            <a:endPar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　　　　　</a:t>
            </a: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 </a:t>
            </a: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が保有するオリジナル空間</a:t>
            </a:r>
            <a:endParaRPr kumimoji="0" lang="ja-JP" altLang="en-US" sz="1600" b="1" i="0" u="none" strike="noStrike" kern="1200" cap="none" spc="0" normalizeH="0" baseline="0" noProof="0" dirty="0" err="1">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p:txBody>
      </p:sp>
      <p:cxnSp>
        <p:nvCxnSpPr>
          <p:cNvPr id="39" name="直線コネクタ 38">
            <a:extLst>
              <a:ext uri="{FF2B5EF4-FFF2-40B4-BE49-F238E27FC236}">
                <a16:creationId xmlns:a16="http://schemas.microsoft.com/office/drawing/2014/main" id="{22EC83EF-297A-D605-4D29-19D705F72664}"/>
              </a:ext>
            </a:extLst>
          </p:cNvPr>
          <p:cNvCxnSpPr>
            <a:cxnSpLocks/>
          </p:cNvCxnSpPr>
          <p:nvPr/>
        </p:nvCxnSpPr>
        <p:spPr>
          <a:xfrm>
            <a:off x="7916433" y="930571"/>
            <a:ext cx="1005893"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2" name="フローチャート: 組合せ 41">
            <a:extLst>
              <a:ext uri="{FF2B5EF4-FFF2-40B4-BE49-F238E27FC236}">
                <a16:creationId xmlns:a16="http://schemas.microsoft.com/office/drawing/2014/main" id="{D998FCD6-8B73-06B6-D235-E380F8CD6ADC}"/>
              </a:ext>
            </a:extLst>
          </p:cNvPr>
          <p:cNvSpPr/>
          <p:nvPr/>
        </p:nvSpPr>
        <p:spPr>
          <a:xfrm rot="16200000">
            <a:off x="5399755" y="1616353"/>
            <a:ext cx="435494" cy="329820"/>
          </a:xfrm>
          <a:prstGeom prst="flowChartMerg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3" name="図 42" descr="天井から吊るされた部屋&#10;&#10;低い精度で自動的に生成された説明">
            <a:extLst>
              <a:ext uri="{FF2B5EF4-FFF2-40B4-BE49-F238E27FC236}">
                <a16:creationId xmlns:a16="http://schemas.microsoft.com/office/drawing/2014/main" id="{DD133BA6-C682-60BC-F59D-B2F296EA8A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52846" y="2845652"/>
            <a:ext cx="2104794" cy="1404028"/>
          </a:xfrm>
          <a:prstGeom prst="roundRect">
            <a:avLst>
              <a:gd name="adj" fmla="val 5902"/>
            </a:avLst>
          </a:prstGeom>
        </p:spPr>
      </p:pic>
      <p:pic>
        <p:nvPicPr>
          <p:cNvPr id="50" name="Picture 4">
            <a:extLst>
              <a:ext uri="{FF2B5EF4-FFF2-40B4-BE49-F238E27FC236}">
                <a16:creationId xmlns:a16="http://schemas.microsoft.com/office/drawing/2014/main" id="{4C902BAC-6652-4C6E-71B4-9669B16153F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86998" y="2844658"/>
            <a:ext cx="2104794" cy="1406016"/>
          </a:xfrm>
          <a:prstGeom prst="roundRect">
            <a:avLst>
              <a:gd name="adj" fmla="val 5902"/>
            </a:avLst>
          </a:prstGeom>
          <a:extLst>
            <a:ext uri="{909E8E84-426E-40DD-AFC4-6F175D3DCCD1}">
              <a14:hiddenFill xmlns:a14="http://schemas.microsoft.com/office/drawing/2010/main">
                <a:solidFill>
                  <a:srgbClr val="FFFFFF"/>
                </a:solidFill>
              </a14:hiddenFill>
            </a:ext>
          </a:extLst>
        </p:spPr>
      </p:pic>
      <p:pic>
        <p:nvPicPr>
          <p:cNvPr id="51" name="図 50" descr="鏡のある部屋&#10;&#10;低い精度で自動的に生成された説明">
            <a:extLst>
              <a:ext uri="{FF2B5EF4-FFF2-40B4-BE49-F238E27FC236}">
                <a16:creationId xmlns:a16="http://schemas.microsoft.com/office/drawing/2014/main" id="{06C189E8-180B-5DDA-955D-BA5673C4DFA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6145" y="4437894"/>
            <a:ext cx="2104753" cy="1404029"/>
          </a:xfrm>
          <a:prstGeom prst="roundRect">
            <a:avLst>
              <a:gd name="adj" fmla="val 5902"/>
            </a:avLst>
          </a:prstGeom>
        </p:spPr>
      </p:pic>
      <p:pic>
        <p:nvPicPr>
          <p:cNvPr id="52" name="図 51" descr="屋内, 建物, 部屋, 床 が含まれている画像&#10;&#10;自動的に生成された説明">
            <a:extLst>
              <a:ext uri="{FF2B5EF4-FFF2-40B4-BE49-F238E27FC236}">
                <a16:creationId xmlns:a16="http://schemas.microsoft.com/office/drawing/2014/main" id="{2211D557-FA6E-E07F-DA99-FDB2AA6258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21150" y="2852296"/>
            <a:ext cx="2033791" cy="1357270"/>
          </a:xfrm>
          <a:prstGeom prst="roundRect">
            <a:avLst>
              <a:gd name="adj" fmla="val 5902"/>
            </a:avLst>
          </a:prstGeom>
        </p:spPr>
      </p:pic>
      <p:pic>
        <p:nvPicPr>
          <p:cNvPr id="53" name="図 52" descr="駅の天井からぶら下がっている&#10;&#10;中程度の精度で自動的に生成された説明">
            <a:extLst>
              <a:ext uri="{FF2B5EF4-FFF2-40B4-BE49-F238E27FC236}">
                <a16:creationId xmlns:a16="http://schemas.microsoft.com/office/drawing/2014/main" id="{13BA3AB9-7E69-EFE4-1414-D224D2B7818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21150" y="4424903"/>
            <a:ext cx="2033791" cy="1417020"/>
          </a:xfrm>
          <a:prstGeom prst="roundRect">
            <a:avLst>
              <a:gd name="adj" fmla="val 5902"/>
            </a:avLst>
          </a:prstGeom>
        </p:spPr>
      </p:pic>
      <p:sp>
        <p:nvSpPr>
          <p:cNvPr id="63" name="テキスト ボックス 62">
            <a:extLst>
              <a:ext uri="{FF2B5EF4-FFF2-40B4-BE49-F238E27FC236}">
                <a16:creationId xmlns:a16="http://schemas.microsoft.com/office/drawing/2014/main" id="{253D5A16-F914-3AFE-3357-D44796DCAFCD}"/>
              </a:ext>
            </a:extLst>
          </p:cNvPr>
          <p:cNvSpPr txBox="1"/>
          <p:nvPr/>
        </p:nvSpPr>
        <p:spPr>
          <a:xfrm>
            <a:off x="5224817" y="5836183"/>
            <a:ext cx="5771100"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東京</a:t>
            </a:r>
            <a:r>
              <a:rPr kumimoji="0" lang="en-US" altLang="ja-JP" sz="2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23</a:t>
            </a:r>
            <a:r>
              <a:rPr kumimoji="0" lang="ja-JP" altLang="en-US" sz="18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区を中心としたさまざまなエリアで</a:t>
            </a:r>
            <a:endParaRPr kumimoji="0" lang="en-US" altLang="ja-JP" sz="18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ユーザー体験型のリアルな接触を仕掛けることができます</a:t>
            </a:r>
            <a:endParaRPr kumimoji="0" lang="en-US" altLang="ja-JP" sz="18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p:txBody>
      </p:sp>
      <p:pic>
        <p:nvPicPr>
          <p:cNvPr id="21" name="図 20" descr="黒い背景に白い文字がある&#10;&#10;中程度の精度で自動的に生成された説明">
            <a:extLst>
              <a:ext uri="{FF2B5EF4-FFF2-40B4-BE49-F238E27FC236}">
                <a16:creationId xmlns:a16="http://schemas.microsoft.com/office/drawing/2014/main" id="{0FB265B9-7798-963F-3D46-13DED3CB05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09829" y="919431"/>
            <a:ext cx="997359" cy="316596"/>
          </a:xfrm>
          <a:prstGeom prst="rect">
            <a:avLst/>
          </a:prstGeom>
        </p:spPr>
      </p:pic>
      <p:sp>
        <p:nvSpPr>
          <p:cNvPr id="4" name="テキスト ボックス 3">
            <a:extLst>
              <a:ext uri="{FF2B5EF4-FFF2-40B4-BE49-F238E27FC236}">
                <a16:creationId xmlns:a16="http://schemas.microsoft.com/office/drawing/2014/main" id="{E83D9532-35C3-14F1-32AF-37999A2239F4}"/>
              </a:ext>
            </a:extLst>
          </p:cNvPr>
          <p:cNvSpPr txBox="1"/>
          <p:nvPr/>
        </p:nvSpPr>
        <p:spPr>
          <a:xfrm>
            <a:off x="8577144" y="1641864"/>
            <a:ext cx="449935" cy="338554"/>
          </a:xfrm>
          <a:prstGeom prst="rect">
            <a:avLst/>
          </a:prstGeom>
          <a:noFill/>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p>
        </p:txBody>
      </p:sp>
      <p:sp>
        <p:nvSpPr>
          <p:cNvPr id="20" name="角丸四角形 19">
            <a:extLst>
              <a:ext uri="{FF2B5EF4-FFF2-40B4-BE49-F238E27FC236}">
                <a16:creationId xmlns:a16="http://schemas.microsoft.com/office/drawing/2014/main" id="{65CFB12B-62B3-8525-0E82-78B65A85F60E}"/>
              </a:ext>
            </a:extLst>
          </p:cNvPr>
          <p:cNvSpPr/>
          <p:nvPr/>
        </p:nvSpPr>
        <p:spPr>
          <a:xfrm>
            <a:off x="7586998" y="4424903"/>
            <a:ext cx="2104794" cy="1429035"/>
          </a:xfrm>
          <a:prstGeom prst="roundRect">
            <a:avLst>
              <a:gd name="adj" fmla="val 6958"/>
            </a:avLst>
          </a:prstGeom>
          <a:blipFill>
            <a:blip r:embed="rId11"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0" name="1 つの角を切り取った四角形 29">
            <a:extLst>
              <a:ext uri="{FF2B5EF4-FFF2-40B4-BE49-F238E27FC236}">
                <a16:creationId xmlns:a16="http://schemas.microsoft.com/office/drawing/2014/main" id="{4E3DF8AA-B3DF-8606-FF0A-CDDDAA56EFA1}"/>
              </a:ext>
            </a:extLst>
          </p:cNvPr>
          <p:cNvSpPr/>
          <p:nvPr/>
        </p:nvSpPr>
        <p:spPr>
          <a:xfrm>
            <a:off x="5252846" y="394685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有楽町</a:t>
            </a:r>
          </a:p>
        </p:txBody>
      </p:sp>
      <p:sp>
        <p:nvSpPr>
          <p:cNvPr id="34" name="1 つの角を切り取った四角形 33">
            <a:extLst>
              <a:ext uri="{FF2B5EF4-FFF2-40B4-BE49-F238E27FC236}">
                <a16:creationId xmlns:a16="http://schemas.microsoft.com/office/drawing/2014/main" id="{410BBD33-6B2E-DF56-0BD1-32A0D8423EB9}"/>
              </a:ext>
            </a:extLst>
          </p:cNvPr>
          <p:cNvSpPr/>
          <p:nvPr/>
        </p:nvSpPr>
        <p:spPr>
          <a:xfrm>
            <a:off x="5259670" y="5541264"/>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飯田橋</a:t>
            </a:r>
          </a:p>
        </p:txBody>
      </p:sp>
      <p:sp>
        <p:nvSpPr>
          <p:cNvPr id="35" name="1 つの角を切り取った四角形 34">
            <a:extLst>
              <a:ext uri="{FF2B5EF4-FFF2-40B4-BE49-F238E27FC236}">
                <a16:creationId xmlns:a16="http://schemas.microsoft.com/office/drawing/2014/main" id="{40784994-7BE3-CCD3-7D82-89F47EDF3E2A}"/>
              </a:ext>
            </a:extLst>
          </p:cNvPr>
          <p:cNvSpPr/>
          <p:nvPr/>
        </p:nvSpPr>
        <p:spPr>
          <a:xfrm>
            <a:off x="7586613" y="3940026"/>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汐留</a:t>
            </a:r>
          </a:p>
        </p:txBody>
      </p:sp>
      <p:sp>
        <p:nvSpPr>
          <p:cNvPr id="36" name="1 つの角を切り取った四角形 35">
            <a:extLst>
              <a:ext uri="{FF2B5EF4-FFF2-40B4-BE49-F238E27FC236}">
                <a16:creationId xmlns:a16="http://schemas.microsoft.com/office/drawing/2014/main" id="{6A7628F0-53F7-2454-3E89-A17676C36BF8}"/>
              </a:ext>
            </a:extLst>
          </p:cNvPr>
          <p:cNvSpPr/>
          <p:nvPr/>
        </p:nvSpPr>
        <p:spPr>
          <a:xfrm>
            <a:off x="7593437" y="553444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丸の内</a:t>
            </a:r>
          </a:p>
        </p:txBody>
      </p:sp>
      <p:sp>
        <p:nvSpPr>
          <p:cNvPr id="38" name="1 つの角を切り取った四角形 37">
            <a:extLst>
              <a:ext uri="{FF2B5EF4-FFF2-40B4-BE49-F238E27FC236}">
                <a16:creationId xmlns:a16="http://schemas.microsoft.com/office/drawing/2014/main" id="{852E0596-EB13-ADAC-CB31-A91DEF602C77}"/>
              </a:ext>
            </a:extLst>
          </p:cNvPr>
          <p:cNvSpPr/>
          <p:nvPr/>
        </p:nvSpPr>
        <p:spPr>
          <a:xfrm>
            <a:off x="9913556" y="3919555"/>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虎ノ門</a:t>
            </a:r>
          </a:p>
        </p:txBody>
      </p:sp>
      <p:sp>
        <p:nvSpPr>
          <p:cNvPr id="40" name="1 つの角を切り取った四角形 39">
            <a:extLst>
              <a:ext uri="{FF2B5EF4-FFF2-40B4-BE49-F238E27FC236}">
                <a16:creationId xmlns:a16="http://schemas.microsoft.com/office/drawing/2014/main" id="{A1B47D28-B78B-04AA-1347-36B5F6F5296A}"/>
              </a:ext>
            </a:extLst>
          </p:cNvPr>
          <p:cNvSpPr/>
          <p:nvPr/>
        </p:nvSpPr>
        <p:spPr>
          <a:xfrm>
            <a:off x="9920380" y="5513969"/>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日比谷</a:t>
            </a:r>
          </a:p>
        </p:txBody>
      </p:sp>
      <p:sp>
        <p:nvSpPr>
          <p:cNvPr id="44" name="テキスト ボックス 43">
            <a:extLst>
              <a:ext uri="{FF2B5EF4-FFF2-40B4-BE49-F238E27FC236}">
                <a16:creationId xmlns:a16="http://schemas.microsoft.com/office/drawing/2014/main" id="{8008B638-4321-E8D5-5677-1DF4EC0E9398}"/>
              </a:ext>
            </a:extLst>
          </p:cNvPr>
          <p:cNvSpPr txBox="1"/>
          <p:nvPr/>
        </p:nvSpPr>
        <p:spPr>
          <a:xfrm>
            <a:off x="840232" y="6417136"/>
            <a:ext cx="3798767" cy="1565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詳細については営業担当までお問い合わせください。</a:t>
            </a:r>
            <a:endParaRPr kumimoji="1"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cxnSp>
        <p:nvCxnSpPr>
          <p:cNvPr id="45" name="直線コネクタ 44">
            <a:extLst>
              <a:ext uri="{FF2B5EF4-FFF2-40B4-BE49-F238E27FC236}">
                <a16:creationId xmlns:a16="http://schemas.microsoft.com/office/drawing/2014/main" id="{8EC36B41-62DC-7B62-4421-FBDD3B866DBF}"/>
              </a:ext>
            </a:extLst>
          </p:cNvPr>
          <p:cNvCxnSpPr>
            <a:cxnSpLocks/>
          </p:cNvCxnSpPr>
          <p:nvPr/>
        </p:nvCxnSpPr>
        <p:spPr>
          <a:xfrm>
            <a:off x="7720717" y="1306350"/>
            <a:ext cx="1475309"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7" name="スライド番号プレースホルダ 3">
            <a:extLst>
              <a:ext uri="{FF2B5EF4-FFF2-40B4-BE49-F238E27FC236}">
                <a16:creationId xmlns:a16="http://schemas.microsoft.com/office/drawing/2014/main" id="{F46DF00C-CD82-F441-3FA2-0F2A5CB3A81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9" name="正方形/長方形 48">
            <a:extLst>
              <a:ext uri="{FF2B5EF4-FFF2-40B4-BE49-F238E27FC236}">
                <a16:creationId xmlns:a16="http://schemas.microsoft.com/office/drawing/2014/main" id="{1A2004C1-80F9-BBBF-CC8E-B7362AD673A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pic>
        <p:nvPicPr>
          <p:cNvPr id="6" name="図 5" descr="ロゴ&#10;&#10;自動的に生成された説明">
            <a:extLst>
              <a:ext uri="{FF2B5EF4-FFF2-40B4-BE49-F238E27FC236}">
                <a16:creationId xmlns:a16="http://schemas.microsoft.com/office/drawing/2014/main" id="{FC7A2213-1C68-25DC-FF65-7A351B0443C0}"/>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41651" y="-229391"/>
            <a:ext cx="2260566" cy="2260566"/>
          </a:xfrm>
          <a:prstGeom prst="rect">
            <a:avLst/>
          </a:prstGeom>
        </p:spPr>
      </p:pic>
      <p:grpSp>
        <p:nvGrpSpPr>
          <p:cNvPr id="58" name="グループ化 57">
            <a:extLst>
              <a:ext uri="{FF2B5EF4-FFF2-40B4-BE49-F238E27FC236}">
                <a16:creationId xmlns:a16="http://schemas.microsoft.com/office/drawing/2014/main" id="{BE2CEC2B-2104-2776-DA9C-06D9D74E106D}"/>
              </a:ext>
            </a:extLst>
          </p:cNvPr>
          <p:cNvGrpSpPr/>
          <p:nvPr/>
        </p:nvGrpSpPr>
        <p:grpSpPr>
          <a:xfrm>
            <a:off x="790599" y="3511406"/>
            <a:ext cx="3707945" cy="2673605"/>
            <a:chOff x="789022" y="3275785"/>
            <a:chExt cx="3707945" cy="2673605"/>
          </a:xfrm>
        </p:grpSpPr>
        <p:sp>
          <p:nvSpPr>
            <p:cNvPr id="3" name="正方形/長方形 2">
              <a:extLst>
                <a:ext uri="{FF2B5EF4-FFF2-40B4-BE49-F238E27FC236}">
                  <a16:creationId xmlns:a16="http://schemas.microsoft.com/office/drawing/2014/main" id="{2AD566B0-A430-C606-49E3-4F8CAFC1A7B8}"/>
                </a:ext>
              </a:extLst>
            </p:cNvPr>
            <p:cNvSpPr/>
            <p:nvPr/>
          </p:nvSpPr>
          <p:spPr>
            <a:xfrm>
              <a:off x="789022" y="5168540"/>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UX RESEARCH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F5D3EED7-D557-FCE7-E3FE-60F6BB15FE93}"/>
                </a:ext>
              </a:extLst>
            </p:cNvPr>
            <p:cNvSpPr/>
            <p:nvPr/>
          </p:nvSpPr>
          <p:spPr>
            <a:xfrm>
              <a:off x="789022" y="4223154"/>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SALES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PROMOTION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endParaRPr>
            </a:p>
          </p:txBody>
        </p:sp>
        <p:sp>
          <p:nvSpPr>
            <p:cNvPr id="9" name="正方形/長方形 8">
              <a:extLst>
                <a:ext uri="{FF2B5EF4-FFF2-40B4-BE49-F238E27FC236}">
                  <a16:creationId xmlns:a16="http://schemas.microsoft.com/office/drawing/2014/main" id="{22ED3806-0F38-1408-A2C9-A1E75018EE2B}"/>
                </a:ext>
              </a:extLst>
            </p:cNvPr>
            <p:cNvSpPr/>
            <p:nvPr/>
          </p:nvSpPr>
          <p:spPr>
            <a:xfrm>
              <a:off x="789022" y="3275785"/>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TOUCH&amp;TRY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　</a:t>
              </a: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12" name="正方形/長方形 11">
              <a:extLst>
                <a:ext uri="{FF2B5EF4-FFF2-40B4-BE49-F238E27FC236}">
                  <a16:creationId xmlns:a16="http://schemas.microsoft.com/office/drawing/2014/main" id="{83037AC0-4970-4F23-EF7E-C5C047F62C14}"/>
                </a:ext>
              </a:extLst>
            </p:cNvPr>
            <p:cNvSpPr/>
            <p:nvPr/>
          </p:nvSpPr>
          <p:spPr>
            <a:xfrm>
              <a:off x="2727352" y="5170523"/>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STORE JACK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27" name="正方形/長方形 26">
              <a:extLst>
                <a:ext uri="{FF2B5EF4-FFF2-40B4-BE49-F238E27FC236}">
                  <a16:creationId xmlns:a16="http://schemas.microsoft.com/office/drawing/2014/main" id="{B714CE1D-24FC-7150-5C60-D4CB0266D16E}"/>
                </a:ext>
              </a:extLst>
            </p:cNvPr>
            <p:cNvSpPr/>
            <p:nvPr/>
          </p:nvSpPr>
          <p:spPr>
            <a:xfrm>
              <a:off x="2727352" y="4225137"/>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SCRATCH Ads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endParaRPr>
            </a:p>
          </p:txBody>
        </p:sp>
        <p:sp>
          <p:nvSpPr>
            <p:cNvPr id="32" name="正方形/長方形 31">
              <a:extLst>
                <a:ext uri="{FF2B5EF4-FFF2-40B4-BE49-F238E27FC236}">
                  <a16:creationId xmlns:a16="http://schemas.microsoft.com/office/drawing/2014/main" id="{D8F661CA-9D2D-08C0-BECF-752FA803FD87}"/>
                </a:ext>
              </a:extLst>
            </p:cNvPr>
            <p:cNvSpPr/>
            <p:nvPr/>
          </p:nvSpPr>
          <p:spPr>
            <a:xfrm>
              <a:off x="2727352" y="3277768"/>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PROMOTIONAL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SAMPRING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41" name="テキスト ボックス 40">
              <a:extLst>
                <a:ext uri="{FF2B5EF4-FFF2-40B4-BE49-F238E27FC236}">
                  <a16:creationId xmlns:a16="http://schemas.microsoft.com/office/drawing/2014/main" id="{F45B5B18-D6B1-4F4F-B333-B50ED2BA0FE2}"/>
                </a:ext>
              </a:extLst>
            </p:cNvPr>
            <p:cNvSpPr txBox="1"/>
            <p:nvPr/>
          </p:nvSpPr>
          <p:spPr>
            <a:xfrm>
              <a:off x="1232041" y="3704111"/>
              <a:ext cx="883575"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タッチ</a:t>
              </a:r>
              <a:r>
                <a:rPr kumimoji="1" lang="en-US" altLang="ja-JP" sz="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rPr>
                <a:t>&amp;</a:t>
              </a: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トライ</a:t>
              </a:r>
            </a:p>
          </p:txBody>
        </p:sp>
        <p:sp>
          <p:nvSpPr>
            <p:cNvPr id="46" name="テキスト ボックス 45">
              <a:extLst>
                <a:ext uri="{FF2B5EF4-FFF2-40B4-BE49-F238E27FC236}">
                  <a16:creationId xmlns:a16="http://schemas.microsoft.com/office/drawing/2014/main" id="{0BEB39F8-9B0E-5C3A-E4E0-3DECCF10E504}"/>
                </a:ext>
              </a:extLst>
            </p:cNvPr>
            <p:cNvSpPr txBox="1"/>
            <p:nvPr/>
          </p:nvSpPr>
          <p:spPr>
            <a:xfrm>
              <a:off x="3054312" y="3792790"/>
              <a:ext cx="110799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接客型サンプリング</a:t>
              </a:r>
            </a:p>
          </p:txBody>
        </p:sp>
        <p:sp>
          <p:nvSpPr>
            <p:cNvPr id="54" name="テキスト ボックス 53">
              <a:extLst>
                <a:ext uri="{FF2B5EF4-FFF2-40B4-BE49-F238E27FC236}">
                  <a16:creationId xmlns:a16="http://schemas.microsoft.com/office/drawing/2014/main" id="{5B837876-475A-D0C3-7214-7BF895776C67}"/>
                </a:ext>
              </a:extLst>
            </p:cNvPr>
            <p:cNvSpPr txBox="1"/>
            <p:nvPr/>
          </p:nvSpPr>
          <p:spPr>
            <a:xfrm>
              <a:off x="1014921" y="4740159"/>
              <a:ext cx="131318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セールスプロモーション</a:t>
              </a:r>
            </a:p>
          </p:txBody>
        </p:sp>
        <p:sp>
          <p:nvSpPr>
            <p:cNvPr id="55" name="テキスト ボックス 54">
              <a:extLst>
                <a:ext uri="{FF2B5EF4-FFF2-40B4-BE49-F238E27FC236}">
                  <a16:creationId xmlns:a16="http://schemas.microsoft.com/office/drawing/2014/main" id="{C43E709B-3BE8-35ED-27C5-193E80689769}"/>
                </a:ext>
              </a:extLst>
            </p:cNvPr>
            <p:cNvSpPr txBox="1"/>
            <p:nvPr/>
          </p:nvSpPr>
          <p:spPr>
            <a:xfrm>
              <a:off x="3156904" y="4648455"/>
              <a:ext cx="90281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スクラッチ広告</a:t>
              </a:r>
            </a:p>
          </p:txBody>
        </p:sp>
        <p:sp>
          <p:nvSpPr>
            <p:cNvPr id="56" name="テキスト ボックス 55">
              <a:extLst>
                <a:ext uri="{FF2B5EF4-FFF2-40B4-BE49-F238E27FC236}">
                  <a16:creationId xmlns:a16="http://schemas.microsoft.com/office/drawing/2014/main" id="{69A16245-E684-DF6C-AB26-92A978B1EA08}"/>
                </a:ext>
              </a:extLst>
            </p:cNvPr>
            <p:cNvSpPr txBox="1"/>
            <p:nvPr/>
          </p:nvSpPr>
          <p:spPr>
            <a:xfrm>
              <a:off x="1221272" y="5601857"/>
              <a:ext cx="90281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マーケット調査</a:t>
              </a:r>
            </a:p>
          </p:txBody>
        </p:sp>
        <p:sp>
          <p:nvSpPr>
            <p:cNvPr id="57" name="テキスト ボックス 56">
              <a:extLst>
                <a:ext uri="{FF2B5EF4-FFF2-40B4-BE49-F238E27FC236}">
                  <a16:creationId xmlns:a16="http://schemas.microsoft.com/office/drawing/2014/main" id="{9292AB2C-7E3D-E759-218C-EAA31A828F07}"/>
                </a:ext>
              </a:extLst>
            </p:cNvPr>
            <p:cNvSpPr txBox="1"/>
            <p:nvPr/>
          </p:nvSpPr>
          <p:spPr>
            <a:xfrm>
              <a:off x="3208199" y="5601857"/>
              <a:ext cx="80021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店舗ジャック</a:t>
              </a:r>
            </a:p>
          </p:txBody>
        </p:sp>
      </p:grpSp>
      <p:sp>
        <p:nvSpPr>
          <p:cNvPr id="59" name="テキスト ボックス 58">
            <a:extLst>
              <a:ext uri="{FF2B5EF4-FFF2-40B4-BE49-F238E27FC236}">
                <a16:creationId xmlns:a16="http://schemas.microsoft.com/office/drawing/2014/main" id="{FE1A41CF-966A-DE40-0290-754006DAB9BD}"/>
              </a:ext>
            </a:extLst>
          </p:cNvPr>
          <p:cNvSpPr txBox="1"/>
          <p:nvPr/>
        </p:nvSpPr>
        <p:spPr>
          <a:xfrm>
            <a:off x="644790" y="3092632"/>
            <a:ext cx="7441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menu</a:t>
            </a:r>
            <a:endParaRPr kumimoji="1" lang="ja-JP" altLang="en-US" sz="18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pic>
        <p:nvPicPr>
          <p:cNvPr id="67" name="図 66" descr="駅のホーム&#10;&#10;中程度の精度で自動的に生成された説明">
            <a:extLst>
              <a:ext uri="{FF2B5EF4-FFF2-40B4-BE49-F238E27FC236}">
                <a16:creationId xmlns:a16="http://schemas.microsoft.com/office/drawing/2014/main" id="{D074A222-B8C3-52B7-9DEA-92E54A554A7F}"/>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9804405" y="548901"/>
            <a:ext cx="2133262" cy="1534955"/>
          </a:xfrm>
          <a:prstGeom prst="roundRect">
            <a:avLst>
              <a:gd name="adj" fmla="val 13015"/>
            </a:avLst>
          </a:prstGeom>
          <a:solidFill>
            <a:srgbClr val="FFFFFF">
              <a:shade val="85000"/>
            </a:srgbClr>
          </a:solidFill>
          <a:ln>
            <a:noFill/>
          </a:ln>
          <a:effectLst>
            <a:reflection blurRad="12700" endPos="0" dist="5000" dir="5400000" sy="-100000" algn="bl" rotWithShape="0"/>
          </a:effectLst>
        </p:spPr>
      </p:pic>
      <p:pic>
        <p:nvPicPr>
          <p:cNvPr id="16" name="図 15" descr="黒い背景に白い文字がある&#10;&#10;中程度の精度で自動的に生成された説明">
            <a:extLst>
              <a:ext uri="{FF2B5EF4-FFF2-40B4-BE49-F238E27FC236}">
                <a16:creationId xmlns:a16="http://schemas.microsoft.com/office/drawing/2014/main" id="{CFC52F1F-4F02-B3DE-9781-07B69B67E57E}"/>
              </a:ext>
            </a:extLst>
          </p:cNvPr>
          <p:cNvPicPr>
            <a:picLocks noChangeAspect="1"/>
          </p:cNvPicPr>
          <p:nvPr/>
        </p:nvPicPr>
        <p:blipFill rotWithShape="1">
          <a:blip r:embed="rId14" cstate="hq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p:blipFill>
        <p:spPr>
          <a:xfrm>
            <a:off x="10856968" y="1705832"/>
            <a:ext cx="1074533" cy="281427"/>
          </a:xfrm>
          <a:prstGeom prst="rect">
            <a:avLst/>
          </a:prstGeom>
        </p:spPr>
      </p:pic>
      <p:sp>
        <p:nvSpPr>
          <p:cNvPr id="71" name="テキスト ボックス 70">
            <a:extLst>
              <a:ext uri="{FF2B5EF4-FFF2-40B4-BE49-F238E27FC236}">
                <a16:creationId xmlns:a16="http://schemas.microsoft.com/office/drawing/2014/main" id="{FBC62EFC-3EE7-AF28-E296-A91524B90AC6}"/>
              </a:ext>
            </a:extLst>
          </p:cNvPr>
          <p:cNvSpPr txBox="1"/>
          <p:nvPr/>
        </p:nvSpPr>
        <p:spPr>
          <a:xfrm>
            <a:off x="4939768" y="25681"/>
            <a:ext cx="169968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STORES</a:t>
            </a:r>
          </a:p>
        </p:txBody>
      </p:sp>
      <p:sp>
        <p:nvSpPr>
          <p:cNvPr id="74" name="テキスト ボックス 73">
            <a:extLst>
              <a:ext uri="{FF2B5EF4-FFF2-40B4-BE49-F238E27FC236}">
                <a16:creationId xmlns:a16="http://schemas.microsoft.com/office/drawing/2014/main" id="{654AD54A-D40E-FD12-46C4-774FE24A84C2}"/>
              </a:ext>
            </a:extLst>
          </p:cNvPr>
          <p:cNvSpPr txBox="1"/>
          <p:nvPr/>
        </p:nvSpPr>
        <p:spPr>
          <a:xfrm>
            <a:off x="4956449" y="2380529"/>
            <a:ext cx="169968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AREA</a:t>
            </a:r>
          </a:p>
        </p:txBody>
      </p:sp>
      <p:sp>
        <p:nvSpPr>
          <p:cNvPr id="75" name="テキスト ボックス 74">
            <a:extLst>
              <a:ext uri="{FF2B5EF4-FFF2-40B4-BE49-F238E27FC236}">
                <a16:creationId xmlns:a16="http://schemas.microsoft.com/office/drawing/2014/main" id="{009CD3F0-BE69-EC80-4C10-CC26A5B057BD}"/>
              </a:ext>
            </a:extLst>
          </p:cNvPr>
          <p:cNvSpPr txBox="1"/>
          <p:nvPr/>
        </p:nvSpPr>
        <p:spPr>
          <a:xfrm>
            <a:off x="7672494" y="1740701"/>
            <a:ext cx="921392" cy="369332"/>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利用者</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Tree>
    <p:extLst>
      <p:ext uri="{BB962C8B-B14F-4D97-AF65-F5344CB8AC3E}">
        <p14:creationId xmlns:p14="http://schemas.microsoft.com/office/powerpoint/2010/main" val="621130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駅の天井からぶら下がっている&#10;&#10;低い精度で自動的に生成された説明">
            <a:extLst>
              <a:ext uri="{FF2B5EF4-FFF2-40B4-BE49-F238E27FC236}">
                <a16:creationId xmlns:a16="http://schemas.microsoft.com/office/drawing/2014/main" id="{E4043C37-2574-086D-0143-A97E387C1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72256" y="3024434"/>
            <a:ext cx="6819744" cy="3840105"/>
          </a:xfrm>
          <a:prstGeom prst="rect">
            <a:avLst/>
          </a:prstGeom>
        </p:spPr>
      </p:pic>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4"/>
          <a:stretch>
            <a:fillRect/>
          </a:stretch>
        </p:blipFill>
        <p:spPr>
          <a:xfrm>
            <a:off x="-1" y="-1"/>
            <a:ext cx="5375896" cy="6861600"/>
          </a:xfrm>
          <a:prstGeom prst="rect">
            <a:avLst/>
          </a:prstGeom>
        </p:spPr>
      </p:pic>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5"/>
          <a:stretch>
            <a:fillRect/>
          </a:stretch>
        </p:blipFill>
        <p:spPr>
          <a:xfrm>
            <a:off x="2212948" y="365125"/>
            <a:ext cx="12700" cy="190500"/>
          </a:xfrm>
          <a:prstGeom prst="rect">
            <a:avLst/>
          </a:prstGeom>
        </p:spPr>
      </p:pic>
      <p:sp>
        <p:nvSpPr>
          <p:cNvPr id="11" name="テキスト ボックス 10">
            <a:extLst>
              <a:ext uri="{FF2B5EF4-FFF2-40B4-BE49-F238E27FC236}">
                <a16:creationId xmlns:a16="http://schemas.microsoft.com/office/drawing/2014/main" id="{787095FD-2C78-00AA-5B69-61B4FA4A8D1E}"/>
              </a:ext>
            </a:extLst>
          </p:cNvPr>
          <p:cNvSpPr txBox="1"/>
          <p:nvPr/>
        </p:nvSpPr>
        <p:spPr>
          <a:xfrm>
            <a:off x="1986800" y="550049"/>
            <a:ext cx="3613419" cy="463268"/>
          </a:xfrm>
          <a:prstGeom prst="rect">
            <a:avLst/>
          </a:prstGeom>
          <a:noFill/>
          <a:effectLst/>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店舗ジャックプラン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7"/>
          <a:stretch>
            <a:fillRect/>
          </a:stretch>
        </p:blipFill>
        <p:spPr>
          <a:xfrm>
            <a:off x="573701" y="2493259"/>
            <a:ext cx="3349794" cy="1407695"/>
          </a:xfrm>
          <a:prstGeom prst="rect">
            <a:avLst/>
          </a:prstGeom>
        </p:spPr>
      </p:pic>
      <p:sp>
        <p:nvSpPr>
          <p:cNvPr id="22" name="テキスト ボックス 21">
            <a:extLst>
              <a:ext uri="{FF2B5EF4-FFF2-40B4-BE49-F238E27FC236}">
                <a16:creationId xmlns:a16="http://schemas.microsoft.com/office/drawing/2014/main" id="{3DBD9F27-5F13-B890-45AE-30C27BD6FF78}"/>
              </a:ext>
            </a:extLst>
          </p:cNvPr>
          <p:cNvSpPr txBox="1"/>
          <p:nvPr/>
        </p:nvSpPr>
        <p:spPr>
          <a:xfrm>
            <a:off x="736639" y="3338843"/>
            <a:ext cx="1255315"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実施内容</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509" y="3343058"/>
            <a:ext cx="3798768" cy="79977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壁面・灰皿ラッピング</a:t>
            </a:r>
            <a:endPar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店舗内サイネージ独占放映</a:t>
            </a:r>
            <a:endParaRPr kumimoji="0"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什器設置</a:t>
            </a:r>
            <a:endPar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BGM</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放送　</a:t>
            </a:r>
            <a:r>
              <a:rPr kumimoji="0" lang="en-US" altLang="ja-JP" sz="1200" b="1" i="0" u="none" strike="noStrike" kern="1200" cap="none" spc="0" normalizeH="0" baseline="0" noProof="0" dirty="0" err="1">
                <a:ln>
                  <a:noFill/>
                </a:ln>
                <a:solidFill>
                  <a:prstClr val="white"/>
                </a:solidFill>
                <a:effectLst/>
                <a:uLnTx/>
                <a:uFillTx/>
                <a:latin typeface="Hiragino Sans W6" panose="020B0400000000000000" pitchFamily="34" charset="-128"/>
                <a:ea typeface="Hiragino Sans W6" panose="020B0400000000000000" pitchFamily="34" charset="-128"/>
                <a:cs typeface="+mn-cs"/>
              </a:rPr>
              <a:t>etc</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50903" y="3407841"/>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36639" y="4966737"/>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50903" y="5014869"/>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13509" y="5008290"/>
            <a:ext cx="2884492"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30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営業日前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18:00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まで</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80" name="テキスト ボックス 79">
            <a:extLst>
              <a:ext uri="{FF2B5EF4-FFF2-40B4-BE49-F238E27FC236}">
                <a16:creationId xmlns:a16="http://schemas.microsoft.com/office/drawing/2014/main" id="{6FD0D50D-C0E9-5546-E151-FA1C20E07E19}"/>
              </a:ext>
            </a:extLst>
          </p:cNvPr>
          <p:cNvSpPr txBox="1"/>
          <p:nvPr/>
        </p:nvSpPr>
        <p:spPr>
          <a:xfrm>
            <a:off x="736639" y="4233684"/>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実施期間</a:t>
            </a:r>
          </a:p>
        </p:txBody>
      </p:sp>
      <p:sp>
        <p:nvSpPr>
          <p:cNvPr id="81" name="テキスト ボックス 80">
            <a:extLst>
              <a:ext uri="{FF2B5EF4-FFF2-40B4-BE49-F238E27FC236}">
                <a16:creationId xmlns:a16="http://schemas.microsoft.com/office/drawing/2014/main" id="{A97EFA22-BFEF-1F04-D933-ECCA85C29777}"/>
              </a:ext>
            </a:extLst>
          </p:cNvPr>
          <p:cNvSpPr txBox="1"/>
          <p:nvPr/>
        </p:nvSpPr>
        <p:spPr>
          <a:xfrm>
            <a:off x="1950903" y="4281815"/>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82" name="テキスト ボックス 81">
            <a:extLst>
              <a:ext uri="{FF2B5EF4-FFF2-40B4-BE49-F238E27FC236}">
                <a16:creationId xmlns:a16="http://schemas.microsoft.com/office/drawing/2014/main" id="{EF05A5D7-5CD6-B887-6E4E-85DA62237D8C}"/>
              </a:ext>
            </a:extLst>
          </p:cNvPr>
          <p:cNvSpPr txBox="1"/>
          <p:nvPr/>
        </p:nvSpPr>
        <p:spPr>
          <a:xfrm>
            <a:off x="2113509" y="4265565"/>
            <a:ext cx="3787179"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 または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4</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71" name="テキスト ボックス 70">
            <a:extLst>
              <a:ext uri="{FF2B5EF4-FFF2-40B4-BE49-F238E27FC236}">
                <a16:creationId xmlns:a16="http://schemas.microsoft.com/office/drawing/2014/main" id="{84EBFF1D-63AB-6AE0-2046-9A2F2D6FE16C}"/>
              </a:ext>
            </a:extLst>
          </p:cNvPr>
          <p:cNvSpPr txBox="1"/>
          <p:nvPr/>
        </p:nvSpPr>
        <p:spPr>
          <a:xfrm>
            <a:off x="702512" y="1055130"/>
            <a:ext cx="4876996" cy="1196931"/>
          </a:xfrm>
          <a:prstGeom prst="rect">
            <a:avLst/>
          </a:prstGeom>
          <a:noFill/>
          <a:effectLst/>
        </p:spPr>
        <p:txBody>
          <a:bodyPr wrap="square" rtlCol="0">
            <a:spAutoFit/>
          </a:bodyPr>
          <a:lstStyle/>
          <a:p>
            <a:pPr marL="0" marR="0" lvl="0" indent="0" algn="l" defTabSz="457200" rtl="0" eaLnBrk="1" fontAlgn="auto" latinLnBrk="0" hangingPunct="1">
              <a:lnSpc>
                <a:spcPct val="120000"/>
              </a:lnSpc>
              <a:spcBef>
                <a:spcPts val="100"/>
              </a:spcBef>
              <a:spcAft>
                <a:spcPts val="0"/>
              </a:spcAft>
              <a:buClrTx/>
              <a:buSzTx/>
              <a:buFontTx/>
              <a:buNone/>
              <a:tabLst/>
              <a:defRPr/>
            </a:pP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丸の内・有楽町エリアにある</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20000"/>
              </a:lnSpc>
              <a:spcBef>
                <a:spcPts val="100"/>
              </a:spcBef>
              <a:spcAft>
                <a:spcPts val="0"/>
              </a:spcAft>
              <a:buClrTx/>
              <a:buSzTx/>
              <a:buFontTx/>
              <a:buNone/>
              <a:tabLst/>
              <a:defRPr/>
            </a:pPr>
            <a:r>
              <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『THE TOBACCO 2:50.76』</a:t>
            </a: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を</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20000"/>
              </a:lnSpc>
              <a:spcBef>
                <a:spcPts val="100"/>
              </a:spcBef>
              <a:spcAft>
                <a:spcPts val="0"/>
              </a:spcAft>
              <a:buClrTx/>
              <a:buSzTx/>
              <a:buFontTx/>
              <a:buNone/>
              <a:tabLst/>
              <a:defRPr/>
            </a:pP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ジャック可能な特別施策</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1026" name="Picture 2">
            <a:extLst>
              <a:ext uri="{FF2B5EF4-FFF2-40B4-BE49-F238E27FC236}">
                <a16:creationId xmlns:a16="http://schemas.microsoft.com/office/drawing/2014/main" id="{81112C2F-D0CD-0E67-FD54-E8264AEE8B4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25" r="-1"/>
          <a:stretch/>
        </p:blipFill>
        <p:spPr bwMode="auto">
          <a:xfrm>
            <a:off x="5361371" y="-2941"/>
            <a:ext cx="6830629" cy="3028335"/>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7827FF09-AA8D-F901-8C5D-988DA50C8362}"/>
              </a:ext>
            </a:extLst>
          </p:cNvPr>
          <p:cNvSpPr txBox="1"/>
          <p:nvPr/>
        </p:nvSpPr>
        <p:spPr>
          <a:xfrm>
            <a:off x="2113509" y="2858816"/>
            <a:ext cx="3158734" cy="5468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THE TOBACCO 2:50.76</a:t>
            </a: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東京都千代田区丸の内</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3-</a:t>
            </a:r>
            <a:r>
              <a:rPr kumimoji="0"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7-</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15)</a:t>
            </a:r>
            <a:endParaRPr kumimoji="1" lang="en"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5" name="テキスト ボックス 24">
            <a:extLst>
              <a:ext uri="{FF2B5EF4-FFF2-40B4-BE49-F238E27FC236}">
                <a16:creationId xmlns:a16="http://schemas.microsoft.com/office/drawing/2014/main" id="{929A26DA-1D94-34D2-76DC-D5EFB57A2C34}"/>
              </a:ext>
            </a:extLst>
          </p:cNvPr>
          <p:cNvSpPr txBox="1"/>
          <p:nvPr/>
        </p:nvSpPr>
        <p:spPr>
          <a:xfrm>
            <a:off x="1950903" y="2887130"/>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6" name="テキスト ボックス 25">
            <a:extLst>
              <a:ext uri="{FF2B5EF4-FFF2-40B4-BE49-F238E27FC236}">
                <a16:creationId xmlns:a16="http://schemas.microsoft.com/office/drawing/2014/main" id="{EC1A2715-77D9-22FF-0B09-781B593BD1C5}"/>
              </a:ext>
            </a:extLst>
          </p:cNvPr>
          <p:cNvSpPr txBox="1"/>
          <p:nvPr/>
        </p:nvSpPr>
        <p:spPr>
          <a:xfrm>
            <a:off x="840232" y="5489483"/>
            <a:ext cx="3798767" cy="1565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詳細については営業担当までお問い合わせください。</a:t>
            </a:r>
            <a:endParaRPr kumimoji="1"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30" name="テキスト ボックス 29">
            <a:extLst>
              <a:ext uri="{FF2B5EF4-FFF2-40B4-BE49-F238E27FC236}">
                <a16:creationId xmlns:a16="http://schemas.microsoft.com/office/drawing/2014/main" id="{65768455-239D-B28D-729D-E46F769BAA45}"/>
              </a:ext>
            </a:extLst>
          </p:cNvPr>
          <p:cNvSpPr txBox="1"/>
          <p:nvPr/>
        </p:nvSpPr>
        <p:spPr>
          <a:xfrm>
            <a:off x="840232" y="5950982"/>
            <a:ext cx="3489982" cy="1565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記載の金額はグロス価格です。</a:t>
            </a:r>
            <a:endParaRPr kumimoji="1"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2" name="テキスト ボックス 1">
            <a:extLst>
              <a:ext uri="{FF2B5EF4-FFF2-40B4-BE49-F238E27FC236}">
                <a16:creationId xmlns:a16="http://schemas.microsoft.com/office/drawing/2014/main" id="{4D6D6048-902D-D56E-A0B1-00114C5B2370}"/>
              </a:ext>
            </a:extLst>
          </p:cNvPr>
          <p:cNvSpPr txBox="1"/>
          <p:nvPr/>
        </p:nvSpPr>
        <p:spPr>
          <a:xfrm>
            <a:off x="736639" y="2842599"/>
            <a:ext cx="1255315"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実施店舗</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 name="テキスト ボックス 4">
            <a:extLst>
              <a:ext uri="{FF2B5EF4-FFF2-40B4-BE49-F238E27FC236}">
                <a16:creationId xmlns:a16="http://schemas.microsoft.com/office/drawing/2014/main" id="{2D9F3970-97D7-9B32-CBF2-71BBCF53DE86}"/>
              </a:ext>
            </a:extLst>
          </p:cNvPr>
          <p:cNvSpPr txBox="1"/>
          <p:nvPr/>
        </p:nvSpPr>
        <p:spPr>
          <a:xfrm>
            <a:off x="736639" y="4598886"/>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実施金額</a:t>
            </a:r>
          </a:p>
        </p:txBody>
      </p:sp>
      <p:sp>
        <p:nvSpPr>
          <p:cNvPr id="6" name="テキスト ボックス 5">
            <a:extLst>
              <a:ext uri="{FF2B5EF4-FFF2-40B4-BE49-F238E27FC236}">
                <a16:creationId xmlns:a16="http://schemas.microsoft.com/office/drawing/2014/main" id="{37D64D64-C897-D780-620A-F2B4AD3A7EAC}"/>
              </a:ext>
            </a:extLst>
          </p:cNvPr>
          <p:cNvSpPr txBox="1"/>
          <p:nvPr/>
        </p:nvSpPr>
        <p:spPr>
          <a:xfrm>
            <a:off x="2113509" y="4614934"/>
            <a:ext cx="3787179"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 </a:t>
            </a:r>
            <a:r>
              <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180</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万円 または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4</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260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万円</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7" name="テキスト ボックス 6">
            <a:extLst>
              <a:ext uri="{FF2B5EF4-FFF2-40B4-BE49-F238E27FC236}">
                <a16:creationId xmlns:a16="http://schemas.microsoft.com/office/drawing/2014/main" id="{F65B467D-28F7-5291-2CB0-C25845A56CBB}"/>
              </a:ext>
            </a:extLst>
          </p:cNvPr>
          <p:cNvSpPr txBox="1"/>
          <p:nvPr/>
        </p:nvSpPr>
        <p:spPr>
          <a:xfrm>
            <a:off x="1950903" y="4650693"/>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10" name="テキスト ボックス 9">
            <a:extLst>
              <a:ext uri="{FF2B5EF4-FFF2-40B4-BE49-F238E27FC236}">
                <a16:creationId xmlns:a16="http://schemas.microsoft.com/office/drawing/2014/main" id="{E2D961A3-588F-BED5-A153-7973FFF29F16}"/>
              </a:ext>
            </a:extLst>
          </p:cNvPr>
          <p:cNvSpPr txBox="1"/>
          <p:nvPr/>
        </p:nvSpPr>
        <p:spPr>
          <a:xfrm>
            <a:off x="840232" y="6187730"/>
            <a:ext cx="3489982" cy="1565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上記金額に</a:t>
            </a: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BREAK</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放映費用は含んでおりません。</a:t>
            </a:r>
            <a:endParaRPr kumimoji="1"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3" name="テキスト ボックス 12">
            <a:extLst>
              <a:ext uri="{FF2B5EF4-FFF2-40B4-BE49-F238E27FC236}">
                <a16:creationId xmlns:a16="http://schemas.microsoft.com/office/drawing/2014/main" id="{D9F99CB8-7FAB-30AC-3258-5E7E59DEDCAB}"/>
              </a:ext>
            </a:extLst>
          </p:cNvPr>
          <p:cNvSpPr txBox="1"/>
          <p:nvPr/>
        </p:nvSpPr>
        <p:spPr>
          <a:xfrm>
            <a:off x="840232" y="6404301"/>
            <a:ext cx="3489982" cy="1565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店舗内サイネージは</a:t>
            </a: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BREAK</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とは異なります。</a:t>
            </a:r>
            <a:endParaRPr kumimoji="1"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3" name="テキスト ボックス 2">
            <a:extLst>
              <a:ext uri="{FF2B5EF4-FFF2-40B4-BE49-F238E27FC236}">
                <a16:creationId xmlns:a16="http://schemas.microsoft.com/office/drawing/2014/main" id="{3E3589BA-0580-BD99-366F-4C2EA6EF24D7}"/>
              </a:ext>
            </a:extLst>
          </p:cNvPr>
          <p:cNvSpPr txBox="1"/>
          <p:nvPr/>
        </p:nvSpPr>
        <p:spPr>
          <a:xfrm>
            <a:off x="840232" y="5703744"/>
            <a:ext cx="3798767" cy="1565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店舗ジャックのみの実施は不可となります。</a:t>
            </a:r>
            <a:endParaRPr kumimoji="1"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21" name="スライド番号プレースホルダ 3">
            <a:extLst>
              <a:ext uri="{FF2B5EF4-FFF2-40B4-BE49-F238E27FC236}">
                <a16:creationId xmlns:a16="http://schemas.microsoft.com/office/drawing/2014/main" id="{DDF12416-82D9-71A9-524F-B39BA923746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24" name="正方形/長方形 23">
            <a:extLst>
              <a:ext uri="{FF2B5EF4-FFF2-40B4-BE49-F238E27FC236}">
                <a16:creationId xmlns:a16="http://schemas.microsoft.com/office/drawing/2014/main" id="{96918806-AE61-D142-476B-FA5E6C2BCED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14" name="図 13" descr="ロゴ&#10;&#10;自動的に生成された説明">
            <a:extLst>
              <a:ext uri="{FF2B5EF4-FFF2-40B4-BE49-F238E27FC236}">
                <a16:creationId xmlns:a16="http://schemas.microsoft.com/office/drawing/2014/main" id="{DF004C9D-2567-C826-889D-BFF617E2D9C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1651" y="-229391"/>
            <a:ext cx="1859044" cy="1859044"/>
          </a:xfrm>
          <a:prstGeom prst="rect">
            <a:avLst/>
          </a:prstGeom>
        </p:spPr>
      </p:pic>
    </p:spTree>
    <p:extLst>
      <p:ext uri="{BB962C8B-B14F-4D97-AF65-F5344CB8AC3E}">
        <p14:creationId xmlns:p14="http://schemas.microsoft.com/office/powerpoint/2010/main" val="2297396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9F69F7-56D3-4B8C-E541-E69B1187F803}"/>
              </a:ext>
            </a:extLst>
          </p:cNvPr>
          <p:cNvSpPr txBox="1"/>
          <p:nvPr/>
        </p:nvSpPr>
        <p:spPr>
          <a:xfrm>
            <a:off x="4419662" y="1372602"/>
            <a:ext cx="3072971" cy="382862"/>
          </a:xfrm>
          <a:prstGeom prst="rect">
            <a:avLst/>
          </a:prstGeom>
          <a:noFill/>
          <a:effectLst/>
        </p:spPr>
        <p:txBody>
          <a:bodyPr wrap="square" rtlCol="0">
            <a:spAutoFit/>
          </a:bodyPr>
          <a:lstStyle/>
          <a:p>
            <a:pPr>
              <a:lnSpc>
                <a:spcPct val="150000"/>
              </a:lnSpc>
            </a:pP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Yoom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32" name="正方形/長方形 31">
            <a:extLst>
              <a:ext uri="{FF2B5EF4-FFF2-40B4-BE49-F238E27FC236}">
                <a16:creationId xmlns:a16="http://schemas.microsoft.com/office/drawing/2014/main" id="{08B7D298-F656-AD12-85F3-AE4FD930A64F}"/>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29035" y="1372602"/>
            <a:ext cx="3718295" cy="377539"/>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サミー</a:t>
            </a:r>
            <a:r>
              <a:rPr lang="es-419"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pic>
        <p:nvPicPr>
          <p:cNvPr id="6" name="図 5">
            <a:extLst>
              <a:ext uri="{FF2B5EF4-FFF2-40B4-BE49-F238E27FC236}">
                <a16:creationId xmlns:a16="http://schemas.microsoft.com/office/drawing/2014/main" id="{397C2D10-63C2-2158-1984-003E900E4EC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85065" y="1726650"/>
            <a:ext cx="3651162" cy="4064314"/>
          </a:xfrm>
          <a:prstGeom prst="rect">
            <a:avLst/>
          </a:prstGeom>
        </p:spPr>
      </p:pic>
      <p:sp>
        <p:nvSpPr>
          <p:cNvPr id="19" name="対角する 2 つの角を切り取った四角形 18">
            <a:extLst>
              <a:ext uri="{FF2B5EF4-FFF2-40B4-BE49-F238E27FC236}">
                <a16:creationId xmlns:a16="http://schemas.microsoft.com/office/drawing/2014/main" id="{978E82B4-05A0-ADA4-62DF-CC51598C9338}"/>
              </a:ext>
            </a:extLst>
          </p:cNvPr>
          <p:cNvSpPr/>
          <p:nvPr/>
        </p:nvSpPr>
        <p:spPr>
          <a:xfrm flipH="1">
            <a:off x="4493216" y="1186265"/>
            <a:ext cx="1602784"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3" panose="020B0400000000000000" pitchFamily="34" charset="-128"/>
                <a:ea typeface="Hiragino Sans W3" panose="020B0400000000000000" pitchFamily="34" charset="-128"/>
              </a:rPr>
              <a:t>to BUSINESS</a:t>
            </a:r>
            <a:endParaRPr lang="ja-JP" altLang="en-US" sz="900">
              <a:latin typeface="Hiragino Sans W3" panose="020B0400000000000000" pitchFamily="34" charset="-128"/>
              <a:ea typeface="Hiragino Sans W3" panose="020B0400000000000000" pitchFamily="34" charset="-128"/>
            </a:endParaRPr>
          </a:p>
        </p:txBody>
      </p:sp>
      <p:sp>
        <p:nvSpPr>
          <p:cNvPr id="21" name="対角する 2 つの角を切り取った四角形 20">
            <a:extLst>
              <a:ext uri="{FF2B5EF4-FFF2-40B4-BE49-F238E27FC236}">
                <a16:creationId xmlns:a16="http://schemas.microsoft.com/office/drawing/2014/main" id="{2E1C7F75-EE01-CDEE-7CFB-57A985089B1B}"/>
              </a:ext>
            </a:extLst>
          </p:cNvPr>
          <p:cNvSpPr/>
          <p:nvPr/>
        </p:nvSpPr>
        <p:spPr>
          <a:xfrm flipH="1">
            <a:off x="8204273" y="1183880"/>
            <a:ext cx="1962340"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ENTERTAINMENT</a:t>
            </a:r>
            <a:endParaRPr lang="ja-JP" altLang="en-US" sz="900">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id="{AC85FD61-71C1-1F7B-82AB-09A2125A312C}"/>
              </a:ext>
            </a:extLst>
          </p:cNvPr>
          <p:cNvSpPr txBox="1"/>
          <p:nvPr/>
        </p:nvSpPr>
        <p:spPr>
          <a:xfrm>
            <a:off x="635051" y="1372602"/>
            <a:ext cx="3072971" cy="382862"/>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花王</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id="{7EA104BA-D4D7-F32F-4B29-C182BC155920}"/>
              </a:ext>
            </a:extLst>
          </p:cNvPr>
          <p:cNvSpPr txBox="1"/>
          <p:nvPr/>
        </p:nvSpPr>
        <p:spPr>
          <a:xfrm>
            <a:off x="1401713" y="5831620"/>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7" name="対角する 2 つの角を切り取った四角形 26">
            <a:extLst>
              <a:ext uri="{FF2B5EF4-FFF2-40B4-BE49-F238E27FC236}">
                <a16:creationId xmlns:a16="http://schemas.microsoft.com/office/drawing/2014/main" id="{8E1D8075-56B6-68A1-6D28-F1CFEAC9E9A0}"/>
              </a:ext>
            </a:extLst>
          </p:cNvPr>
          <p:cNvSpPr/>
          <p:nvPr/>
        </p:nvSpPr>
        <p:spPr>
          <a:xfrm flipH="1">
            <a:off x="635051" y="1183880"/>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HOME CARE</a:t>
            </a:r>
            <a:endParaRPr lang="ja-JP" altLang="en-US" sz="900">
              <a:latin typeface="Hiragino Sans W4" panose="020B0400000000000000" pitchFamily="34" charset="-128"/>
              <a:ea typeface="Hiragino Sans W4" panose="020B0400000000000000" pitchFamily="34" charset="-128"/>
            </a:endParaRPr>
          </a:p>
        </p:txBody>
      </p:sp>
      <p:sp>
        <p:nvSpPr>
          <p:cNvPr id="11" name="スライド番号プレースホルダ 3">
            <a:extLst>
              <a:ext uri="{FF2B5EF4-FFF2-40B4-BE49-F238E27FC236}">
                <a16:creationId xmlns:a16="http://schemas.microsoft.com/office/drawing/2014/main" id="{91DE9BC1-5AB0-0A8C-085A-E5C8EB243D9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pic>
        <p:nvPicPr>
          <p:cNvPr id="28" name="図 27">
            <a:extLst>
              <a:ext uri="{FF2B5EF4-FFF2-40B4-BE49-F238E27FC236}">
                <a16:creationId xmlns:a16="http://schemas.microsoft.com/office/drawing/2014/main" id="{18D50F21-4549-FB43-C449-3E2C8F7066B8}"/>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236227" y="1747168"/>
            <a:ext cx="3700159" cy="3944771"/>
          </a:xfrm>
          <a:prstGeom prst="rect">
            <a:avLst/>
          </a:prstGeom>
        </p:spPr>
      </p:pic>
      <p:pic>
        <p:nvPicPr>
          <p:cNvPr id="29" name="図 28">
            <a:extLst>
              <a:ext uri="{FF2B5EF4-FFF2-40B4-BE49-F238E27FC236}">
                <a16:creationId xmlns:a16="http://schemas.microsoft.com/office/drawing/2014/main" id="{2F8DAD75-6E57-A44D-C621-68A1EDE94F79}"/>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7936386" y="1720985"/>
            <a:ext cx="3718295" cy="4073012"/>
          </a:xfrm>
          <a:prstGeom prst="rect">
            <a:avLst/>
          </a:prstGeom>
        </p:spPr>
      </p:pic>
      <p:sp>
        <p:nvSpPr>
          <p:cNvPr id="30" name="正方形/長方形 29">
            <a:extLst>
              <a:ext uri="{FF2B5EF4-FFF2-40B4-BE49-F238E27FC236}">
                <a16:creationId xmlns:a16="http://schemas.microsoft.com/office/drawing/2014/main" id="{694C7FCC-1601-73D0-285A-56EE74925F9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72241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7B393F5-B1DB-504B-AAE0-673464F7CE0F}"/>
              </a:ext>
            </a:extLst>
          </p:cNvPr>
          <p:cNvSpPr/>
          <p:nvPr/>
        </p:nvSpPr>
        <p:spPr>
          <a:xfrm>
            <a:off x="5618849" y="2266924"/>
            <a:ext cx="6088883" cy="357565"/>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98201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73701" y="2766391"/>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2" name="テキスト ボックス 41">
            <a:extLst>
              <a:ext uri="{FF2B5EF4-FFF2-40B4-BE49-F238E27FC236}">
                <a16:creationId xmlns:a16="http://schemas.microsoft.com/office/drawing/2014/main" id="{5C33B51A-0037-564E-95AC-8735D91163A6}"/>
              </a:ext>
            </a:extLst>
          </p:cNvPr>
          <p:cNvSpPr txBox="1"/>
          <p:nvPr/>
        </p:nvSpPr>
        <p:spPr>
          <a:xfrm>
            <a:off x="682147" y="3076061"/>
            <a:ext cx="4024039" cy="2531334"/>
          </a:xfrm>
          <a:prstGeom prst="rect">
            <a:avLst/>
          </a:prstGeom>
          <a:noFill/>
          <a:effectLst/>
        </p:spPr>
        <p:txBody>
          <a:bodyPr wrap="square" rtlCol="0">
            <a:spAutoFit/>
          </a:bodyPr>
          <a:lstStyle/>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広告放映期間に</a:t>
            </a:r>
            <a:r>
              <a:rPr lang="en-US" altLang="ja-JP" sz="1200" dirty="0">
                <a:solidFill>
                  <a:schemeClr val="bg1"/>
                </a:solidFill>
                <a:latin typeface="Hiragino Sans W4" panose="020B0400000000000000" pitchFamily="34" charset="-128"/>
                <a:ea typeface="Hiragino Sans W4" panose="020B0400000000000000" pitchFamily="34" charset="-128"/>
              </a:rPr>
              <a:t>BREAK</a:t>
            </a:r>
            <a:r>
              <a:rPr lang="ja-JP" altLang="en-US" sz="1200">
                <a:solidFill>
                  <a:schemeClr val="bg1"/>
                </a:solidFill>
                <a:latin typeface="Hiragino Sans W4" panose="020B0400000000000000" pitchFamily="34" charset="-128"/>
                <a:ea typeface="Hiragino Sans W4" panose="020B0400000000000000" pitchFamily="34" charset="-128"/>
              </a:rPr>
              <a:t>設置ビルの</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喫煙所を利用したユーザー（接触者）と</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利用していないユーザー（非接触者）</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における態度変容を調査します。</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料金</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a:t>
            </a:r>
            <a:r>
              <a:rPr lang="en-US" altLang="ja-JP" sz="1400" dirty="0">
                <a:solidFill>
                  <a:schemeClr val="bg1"/>
                </a:solidFill>
                <a:latin typeface="DIN Alternate" panose="020B0500000000000000" pitchFamily="34" charset="0"/>
                <a:ea typeface="Hiragino Sans W4" panose="020B0400000000000000" pitchFamily="34" charset="-128"/>
              </a:rPr>
              <a:t>30 </a:t>
            </a:r>
            <a:r>
              <a:rPr lang="ja-JP" altLang="en-US" sz="1200">
                <a:solidFill>
                  <a:schemeClr val="bg1"/>
                </a:solidFill>
                <a:latin typeface="Hiragino Sans W4" panose="020B0400000000000000" pitchFamily="34" charset="-128"/>
                <a:ea typeface="Hiragino Sans W4" panose="020B0400000000000000" pitchFamily="34" charset="-128"/>
              </a:rPr>
              <a:t>万円</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　　</a:t>
            </a:r>
            <a:r>
              <a:rPr lang="en-US" altLang="ja-JP" sz="1200" dirty="0">
                <a:solidFill>
                  <a:schemeClr val="bg1"/>
                </a:solidFill>
                <a:latin typeface="Hiragino Sans W4" panose="020B0400000000000000" pitchFamily="34" charset="-128"/>
                <a:ea typeface="Hiragino Sans W4" panose="020B0400000000000000" pitchFamily="34" charset="-128"/>
              </a:rPr>
              <a:t>※</a:t>
            </a:r>
            <a:r>
              <a:rPr lang="ja-JP" altLang="en-US" sz="1200">
                <a:solidFill>
                  <a:schemeClr val="bg1"/>
                </a:solidFill>
                <a:latin typeface="Hiragino Sans W4" panose="020B0400000000000000" pitchFamily="34" charset="-128"/>
                <a:ea typeface="Hiragino Sans W4" panose="020B0400000000000000" pitchFamily="34" charset="-128"/>
              </a:rPr>
              <a:t>ネット料金</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en-US" altLang="ja-JP" sz="1100" dirty="0">
                <a:solidFill>
                  <a:schemeClr val="bg1"/>
                </a:solidFill>
                <a:latin typeface="Hiragino Sans W4" panose="020B0400000000000000" pitchFamily="34" charset="-128"/>
                <a:ea typeface="Hiragino Sans W4" panose="020B0400000000000000" pitchFamily="34" charset="-128"/>
              </a:rPr>
              <a:t>※</a:t>
            </a:r>
            <a:r>
              <a:rPr lang="ja-JP" altLang="en-US" sz="1100">
                <a:solidFill>
                  <a:schemeClr val="bg1"/>
                </a:solidFill>
                <a:latin typeface="Hiragino Sans W4" panose="020B0400000000000000" pitchFamily="34" charset="-128"/>
                <a:ea typeface="Hiragino Sans W4" panose="020B0400000000000000" pitchFamily="34" charset="-128"/>
              </a:rPr>
              <a:t>調査内容に応じて金額が変動いたします</a:t>
            </a: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1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lang="en-US" altLang="ja-JP" sz="1100" dirty="0">
              <a:solidFill>
                <a:schemeClr val="bg1"/>
              </a:solidFill>
              <a:latin typeface="Hiragino Sans W4" panose="020B0400000000000000" pitchFamily="34" charset="-128"/>
              <a:ea typeface="Hiragino Sans W4" panose="020B0400000000000000" pitchFamily="34" charset="-128"/>
            </a:endParaRPr>
          </a:p>
        </p:txBody>
      </p:sp>
      <p:sp>
        <p:nvSpPr>
          <p:cNvPr id="44" name="テキスト ボックス 43">
            <a:extLst>
              <a:ext uri="{FF2B5EF4-FFF2-40B4-BE49-F238E27FC236}">
                <a16:creationId xmlns:a16="http://schemas.microsoft.com/office/drawing/2014/main" id="{E3D445E4-7BD7-F843-8161-CA3B9121179C}"/>
              </a:ext>
            </a:extLst>
          </p:cNvPr>
          <p:cNvSpPr txBox="1"/>
          <p:nvPr/>
        </p:nvSpPr>
        <p:spPr>
          <a:xfrm>
            <a:off x="5773920" y="2367037"/>
            <a:ext cx="1154163"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喫煙所での広告認知</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5" name="テキスト ボックス 44">
            <a:extLst>
              <a:ext uri="{FF2B5EF4-FFF2-40B4-BE49-F238E27FC236}">
                <a16:creationId xmlns:a16="http://schemas.microsoft.com/office/drawing/2014/main" id="{F9CCB102-6FE9-FB4C-9037-D6652BE47217}"/>
              </a:ext>
            </a:extLst>
          </p:cNvPr>
          <p:cNvSpPr txBox="1"/>
          <p:nvPr/>
        </p:nvSpPr>
        <p:spPr>
          <a:xfrm>
            <a:off x="7445649" y="2374335"/>
            <a:ext cx="512962"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特徴理解</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6" name="テキスト ボックス 45">
            <a:extLst>
              <a:ext uri="{FF2B5EF4-FFF2-40B4-BE49-F238E27FC236}">
                <a16:creationId xmlns:a16="http://schemas.microsoft.com/office/drawing/2014/main" id="{67DE830B-0760-BE42-A317-9106BAB9DA15}"/>
              </a:ext>
            </a:extLst>
          </p:cNvPr>
          <p:cNvSpPr txBox="1"/>
          <p:nvPr/>
        </p:nvSpPr>
        <p:spPr>
          <a:xfrm>
            <a:off x="86244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推奨意向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0131D202-919D-0645-87D1-5CCE4DF39FC6}"/>
              </a:ext>
            </a:extLst>
          </p:cNvPr>
          <p:cNvSpPr txBox="1"/>
          <p:nvPr/>
        </p:nvSpPr>
        <p:spPr>
          <a:xfrm>
            <a:off x="9803292"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検討意向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0F180F97-5037-F847-B2B2-00B04E95183D}"/>
              </a:ext>
            </a:extLst>
          </p:cNvPr>
          <p:cNvSpPr txBox="1"/>
          <p:nvPr/>
        </p:nvSpPr>
        <p:spPr>
          <a:xfrm>
            <a:off x="109211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利用経験</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8055B98C-49BF-034B-8A32-2A628D6CD4A0}"/>
              </a:ext>
            </a:extLst>
          </p:cNvPr>
          <p:cNvCxnSpPr>
            <a:cxnSpLocks/>
          </p:cNvCxnSpPr>
          <p:nvPr/>
        </p:nvCxnSpPr>
        <p:spPr>
          <a:xfrm flipV="1">
            <a:off x="10645030"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3ACB8-17D1-5045-B8AE-359439265132}"/>
              </a:ext>
            </a:extLst>
          </p:cNvPr>
          <p:cNvCxnSpPr>
            <a:cxnSpLocks/>
          </p:cNvCxnSpPr>
          <p:nvPr/>
        </p:nvCxnSpPr>
        <p:spPr>
          <a:xfrm flipV="1">
            <a:off x="9470038"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613D32D-E778-4046-BE59-BC6F92D39F76}"/>
              </a:ext>
            </a:extLst>
          </p:cNvPr>
          <p:cNvCxnSpPr>
            <a:cxnSpLocks/>
          </p:cNvCxnSpPr>
          <p:nvPr/>
        </p:nvCxnSpPr>
        <p:spPr>
          <a:xfrm flipV="1">
            <a:off x="8295187"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FCC9AE3-52D9-9245-B626-4E21BF44555D}"/>
              </a:ext>
            </a:extLst>
          </p:cNvPr>
          <p:cNvCxnSpPr>
            <a:cxnSpLocks/>
          </p:cNvCxnSpPr>
          <p:nvPr/>
        </p:nvCxnSpPr>
        <p:spPr>
          <a:xfrm flipV="1">
            <a:off x="7119089"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DDF158FB-4644-3A47-8136-0CB1B7EEB833}"/>
              </a:ext>
            </a:extLst>
          </p:cNvPr>
          <p:cNvSpPr txBox="1"/>
          <p:nvPr/>
        </p:nvSpPr>
        <p:spPr>
          <a:xfrm>
            <a:off x="5640176" y="5555839"/>
            <a:ext cx="5121915" cy="320601"/>
          </a:xfrm>
          <a:prstGeom prst="rect">
            <a:avLst/>
          </a:prstGeom>
          <a:noFill/>
        </p:spPr>
        <p:txBody>
          <a:bodyPr wrap="none" rtlCol="0">
            <a:spAutoFit/>
          </a:bodyPr>
          <a:lstStyle/>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上記レポートイメージはサンプルとなります。実際の調査は上記と異なる場合もございますので、予めご了承ください。</a:t>
            </a:r>
            <a:endParaRPr lang="en-US" altLang="ja-JP" sz="700" dirty="0">
              <a:solidFill>
                <a:srgbClr val="808080"/>
              </a:solidFill>
              <a:latin typeface="Hiragino Sans W5" panose="020B0400000000000000" pitchFamily="34" charset="-128"/>
              <a:ea typeface="Hiragino Sans W5" panose="020B0400000000000000" pitchFamily="34" charset="-128"/>
            </a:endParaRPr>
          </a:p>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競合における、ブランド認知や特徴理解の調査実施も可能です。</a:t>
            </a:r>
            <a:endParaRPr lang="en-US" altLang="ja-JP" sz="700" dirty="0">
              <a:solidFill>
                <a:srgbClr val="808080"/>
              </a:solidFill>
              <a:latin typeface="Hiragino Sans W5" panose="020B0400000000000000" pitchFamily="34" charset="-128"/>
              <a:ea typeface="Hiragino Sans W5" panose="020B0400000000000000" pitchFamily="34" charset="-128"/>
            </a:endParaRPr>
          </a:p>
        </p:txBody>
      </p:sp>
      <p:pic>
        <p:nvPicPr>
          <p:cNvPr id="95" name="図 94" descr="挿絵 が含まれている画像&#10;&#10;自動的に生成された説明">
            <a:extLst>
              <a:ext uri="{FF2B5EF4-FFF2-40B4-BE49-F238E27FC236}">
                <a16:creationId xmlns:a16="http://schemas.microsoft.com/office/drawing/2014/main" id="{1F048DCB-694B-4241-B2F9-AA94B702C2C3}"/>
              </a:ext>
            </a:extLst>
          </p:cNvPr>
          <p:cNvPicPr>
            <a:picLocks noChangeAspect="1"/>
          </p:cNvPicPr>
          <p:nvPr/>
        </p:nvPicPr>
        <p:blipFill>
          <a:blip r:embed="rId5"/>
          <a:stretch>
            <a:fillRect/>
          </a:stretch>
        </p:blipFill>
        <p:spPr>
          <a:xfrm>
            <a:off x="5532446" y="4445608"/>
            <a:ext cx="576000" cy="569600"/>
          </a:xfrm>
          <a:prstGeom prst="rect">
            <a:avLst/>
          </a:prstGeom>
        </p:spPr>
      </p:pic>
      <p:pic>
        <p:nvPicPr>
          <p:cNvPr id="96" name="図 95" descr="挿絵 が含まれている画像&#10;&#10;自動的に生成された説明">
            <a:extLst>
              <a:ext uri="{FF2B5EF4-FFF2-40B4-BE49-F238E27FC236}">
                <a16:creationId xmlns:a16="http://schemas.microsoft.com/office/drawing/2014/main" id="{15097AE1-8900-C04F-99F1-4E76026AC54B}"/>
              </a:ext>
            </a:extLst>
          </p:cNvPr>
          <p:cNvPicPr>
            <a:picLocks noChangeAspect="1"/>
          </p:cNvPicPr>
          <p:nvPr/>
        </p:nvPicPr>
        <p:blipFill>
          <a:blip r:embed="rId6"/>
          <a:stretch>
            <a:fillRect/>
          </a:stretch>
        </p:blipFill>
        <p:spPr>
          <a:xfrm>
            <a:off x="6301023" y="4450903"/>
            <a:ext cx="576000" cy="576000"/>
          </a:xfrm>
          <a:prstGeom prst="rect">
            <a:avLst/>
          </a:prstGeom>
        </p:spPr>
      </p:pic>
      <p:sp>
        <p:nvSpPr>
          <p:cNvPr id="97" name="正方形/長方形 96">
            <a:extLst>
              <a:ext uri="{FF2B5EF4-FFF2-40B4-BE49-F238E27FC236}">
                <a16:creationId xmlns:a16="http://schemas.microsoft.com/office/drawing/2014/main" id="{241E4C7D-80EE-6142-A3EA-3A5A2BE6CDB6}"/>
              </a:ext>
            </a:extLst>
          </p:cNvPr>
          <p:cNvSpPr/>
          <p:nvPr/>
        </p:nvSpPr>
        <p:spPr>
          <a:xfrm>
            <a:off x="7116367" y="4333297"/>
            <a:ext cx="324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98" name="正方形/長方形 97">
            <a:extLst>
              <a:ext uri="{FF2B5EF4-FFF2-40B4-BE49-F238E27FC236}">
                <a16:creationId xmlns:a16="http://schemas.microsoft.com/office/drawing/2014/main" id="{88955D34-EC7B-3948-89B1-EE75F3B94F9A}"/>
              </a:ext>
            </a:extLst>
          </p:cNvPr>
          <p:cNvSpPr/>
          <p:nvPr/>
        </p:nvSpPr>
        <p:spPr>
          <a:xfrm>
            <a:off x="7116367" y="3383375"/>
            <a:ext cx="962315"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00" name="テキスト ボックス 99">
            <a:extLst>
              <a:ext uri="{FF2B5EF4-FFF2-40B4-BE49-F238E27FC236}">
                <a16:creationId xmlns:a16="http://schemas.microsoft.com/office/drawing/2014/main" id="{55A999A6-4051-C44B-98C3-CA8AB94EAB52}"/>
              </a:ext>
            </a:extLst>
          </p:cNvPr>
          <p:cNvSpPr txBox="1"/>
          <p:nvPr/>
        </p:nvSpPr>
        <p:spPr>
          <a:xfrm>
            <a:off x="5649164" y="5088168"/>
            <a:ext cx="307777" cy="123111"/>
          </a:xfrm>
          <a:prstGeom prst="rect">
            <a:avLst/>
          </a:prstGeom>
          <a:noFill/>
        </p:spPr>
        <p:txBody>
          <a:bodyPr wrap="non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接触</a:t>
            </a:r>
            <a:r>
              <a:rPr kumimoji="1" lang="ja-JP" altLang="en-US" sz="800">
                <a:latin typeface="Hiragino Sans W5" panose="020B0400000000000000" pitchFamily="34" charset="-128"/>
                <a:ea typeface="Hiragino Sans W5" panose="020B0400000000000000" pitchFamily="34" charset="-128"/>
              </a:rPr>
              <a:t>者</a:t>
            </a:r>
          </a:p>
        </p:txBody>
      </p:sp>
      <p:sp>
        <p:nvSpPr>
          <p:cNvPr id="101" name="テキスト ボックス 100">
            <a:extLst>
              <a:ext uri="{FF2B5EF4-FFF2-40B4-BE49-F238E27FC236}">
                <a16:creationId xmlns:a16="http://schemas.microsoft.com/office/drawing/2014/main" id="{5A569504-A9B8-3E48-937B-BD5E1BD6D718}"/>
              </a:ext>
            </a:extLst>
          </p:cNvPr>
          <p:cNvSpPr txBox="1"/>
          <p:nvPr/>
        </p:nvSpPr>
        <p:spPr>
          <a:xfrm>
            <a:off x="7505634" y="4365046"/>
            <a:ext cx="288541"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20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02" name="直線矢印コネクタ 101">
            <a:extLst>
              <a:ext uri="{FF2B5EF4-FFF2-40B4-BE49-F238E27FC236}">
                <a16:creationId xmlns:a16="http://schemas.microsoft.com/office/drawing/2014/main" id="{1ACFB4AF-1D47-BA4D-A604-3BC9DE8A7620}"/>
              </a:ext>
            </a:extLst>
          </p:cNvPr>
          <p:cNvCxnSpPr>
            <a:cxnSpLocks/>
          </p:cNvCxnSpPr>
          <p:nvPr/>
        </p:nvCxnSpPr>
        <p:spPr>
          <a:xfrm flipV="1">
            <a:off x="7479046" y="3857183"/>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9D9812B-FFF8-D749-A47E-4FAFE02EE3A3}"/>
              </a:ext>
            </a:extLst>
          </p:cNvPr>
          <p:cNvSpPr txBox="1"/>
          <p:nvPr/>
        </p:nvSpPr>
        <p:spPr>
          <a:xfrm>
            <a:off x="7479046" y="3994292"/>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3</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04" name="テキスト ボックス 103">
            <a:extLst>
              <a:ext uri="{FF2B5EF4-FFF2-40B4-BE49-F238E27FC236}">
                <a16:creationId xmlns:a16="http://schemas.microsoft.com/office/drawing/2014/main" id="{4EDF1F79-43D7-3D47-8BA0-9F8583D29DDA}"/>
              </a:ext>
            </a:extLst>
          </p:cNvPr>
          <p:cNvSpPr txBox="1"/>
          <p:nvPr/>
        </p:nvSpPr>
        <p:spPr>
          <a:xfrm>
            <a:off x="6222284" y="5088168"/>
            <a:ext cx="733479" cy="123111"/>
          </a:xfrm>
          <a:prstGeom prst="rect">
            <a:avLst/>
          </a:prstGeom>
          <a:noFill/>
        </p:spPr>
        <p:txBody>
          <a:bodyPr wrap="squar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非接触</a:t>
            </a:r>
            <a:r>
              <a:rPr kumimoji="1" lang="ja-JP" altLang="en-US" sz="800">
                <a:latin typeface="Hiragino Sans W5" panose="020B0400000000000000" pitchFamily="34" charset="-128"/>
                <a:ea typeface="Hiragino Sans W5" panose="020B0400000000000000" pitchFamily="34" charset="-128"/>
              </a:rPr>
              <a:t>者</a:t>
            </a:r>
          </a:p>
        </p:txBody>
      </p:sp>
      <p:sp>
        <p:nvSpPr>
          <p:cNvPr id="105" name="テキスト ボックス 104">
            <a:extLst>
              <a:ext uri="{FF2B5EF4-FFF2-40B4-BE49-F238E27FC236}">
                <a16:creationId xmlns:a16="http://schemas.microsoft.com/office/drawing/2014/main" id="{9611EAF9-B61A-2A4B-8901-1AE0B44F4841}"/>
              </a:ext>
            </a:extLst>
          </p:cNvPr>
          <p:cNvSpPr txBox="1"/>
          <p:nvPr/>
        </p:nvSpPr>
        <p:spPr>
          <a:xfrm>
            <a:off x="5334696" y="3901593"/>
            <a:ext cx="1687963" cy="123111"/>
          </a:xfrm>
          <a:prstGeom prst="rect">
            <a:avLst/>
          </a:prstGeom>
          <a:noFill/>
        </p:spPr>
        <p:txBody>
          <a:bodyPr wrap="none" lIns="0" tIns="0" rIns="0" bIns="0" rtlCol="0">
            <a:spAutoFit/>
          </a:bodyPr>
          <a:lstStyle/>
          <a:p>
            <a:pPr algn="ctr"/>
            <a:r>
              <a:rPr kumimoji="1" lang="ja-JP" altLang="en-US" sz="800">
                <a:latin typeface="Hiragino Sans W5" panose="020B0400000000000000" pitchFamily="34" charset="-128"/>
                <a:ea typeface="Hiragino Sans W5" panose="020B0400000000000000" pitchFamily="34" charset="-128"/>
              </a:rPr>
              <a:t>広告放映期間 喫煙所利用あり</a:t>
            </a:r>
            <a:r>
              <a:rPr kumimoji="1" lang="en-US" altLang="ja-JP" sz="800" dirty="0">
                <a:latin typeface="Hiragino Sans W5" panose="020B0400000000000000" pitchFamily="34" charset="-128"/>
                <a:ea typeface="Hiragino Sans W5" panose="020B0400000000000000" pitchFamily="34" charset="-128"/>
              </a:rPr>
              <a:t>or</a:t>
            </a:r>
            <a:r>
              <a:rPr kumimoji="1" lang="ja-JP" altLang="en-US" sz="800">
                <a:latin typeface="Hiragino Sans W5" panose="020B0400000000000000" pitchFamily="34" charset="-128"/>
                <a:ea typeface="Hiragino Sans W5" panose="020B0400000000000000" pitchFamily="34" charset="-128"/>
              </a:rPr>
              <a:t>なし</a:t>
            </a:r>
            <a:endParaRPr kumimoji="1" lang="en-US" altLang="ja-JP" sz="800" dirty="0">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67071418-7EC9-444E-8A53-4F7F51F0B427}"/>
              </a:ext>
            </a:extLst>
          </p:cNvPr>
          <p:cNvSpPr txBox="1"/>
          <p:nvPr/>
        </p:nvSpPr>
        <p:spPr>
          <a:xfrm>
            <a:off x="5961470" y="4056888"/>
            <a:ext cx="434414" cy="153888"/>
          </a:xfrm>
          <a:prstGeom prst="rect">
            <a:avLst/>
          </a:prstGeom>
          <a:noFill/>
        </p:spPr>
        <p:txBody>
          <a:bodyPr wrap="none" lIns="0" tIns="0" rIns="0" bIns="0" rtlCol="0">
            <a:spAutoFit/>
          </a:bodyPr>
          <a:lstStyle/>
          <a:p>
            <a:pPr algn="ctr"/>
            <a:r>
              <a:rPr lang="en-US" altLang="ja-JP" sz="1000" dirty="0">
                <a:latin typeface="Hiragino Sans W5" panose="020B0400000000000000" pitchFamily="34" charset="-128"/>
                <a:ea typeface="Hiragino Sans W5" panose="020B0400000000000000" pitchFamily="34" charset="-128"/>
              </a:rPr>
              <a:t>n</a:t>
            </a:r>
            <a:r>
              <a:rPr kumimoji="1" lang="en-US" altLang="ja-JP" sz="1000" dirty="0">
                <a:latin typeface="Hiragino Sans W5" panose="020B0400000000000000" pitchFamily="34" charset="-128"/>
                <a:ea typeface="Hiragino Sans W5" panose="020B0400000000000000" pitchFamily="34" charset="-128"/>
              </a:rPr>
              <a:t>=300</a:t>
            </a:r>
          </a:p>
        </p:txBody>
      </p:sp>
      <p:sp>
        <p:nvSpPr>
          <p:cNvPr id="107" name="テキスト ボックス 106">
            <a:extLst>
              <a:ext uri="{FF2B5EF4-FFF2-40B4-BE49-F238E27FC236}">
                <a16:creationId xmlns:a16="http://schemas.microsoft.com/office/drawing/2014/main" id="{48C86A3C-B571-1F48-8A00-7710D5273664}"/>
              </a:ext>
            </a:extLst>
          </p:cNvPr>
          <p:cNvSpPr txBox="1"/>
          <p:nvPr/>
        </p:nvSpPr>
        <p:spPr>
          <a:xfrm>
            <a:off x="7726160" y="3430246"/>
            <a:ext cx="288541" cy="276999"/>
          </a:xfrm>
          <a:prstGeom prst="rect">
            <a:avLst/>
          </a:prstGeom>
          <a:noFill/>
        </p:spPr>
        <p:txBody>
          <a:bodyPr wrap="none" lIns="0" tIns="0" rIns="0" bIns="0" rtlCol="0">
            <a:spAutoFit/>
          </a:bodyPr>
          <a:lstStyle/>
          <a:p>
            <a:r>
              <a:rPr lang="en-US" altLang="ja-JP" dirty="0">
                <a:solidFill>
                  <a:schemeClr val="bg1"/>
                </a:solidFill>
                <a:latin typeface="DIN Alternate" panose="020B0500000000000000" pitchFamily="34" charset="0"/>
                <a:ea typeface="Hiragino Sans W5" panose="020B0400000000000000" pitchFamily="34" charset="-128"/>
              </a:rPr>
              <a:t>6</a:t>
            </a:r>
            <a:r>
              <a:rPr kumimoji="1" lang="en-US" altLang="ja-JP" dirty="0">
                <a:solidFill>
                  <a:schemeClr val="bg1"/>
                </a:solidFill>
                <a:latin typeface="DIN Alternate" panose="020B0500000000000000" pitchFamily="34" charset="0"/>
                <a:ea typeface="Hiragino Sans W5" panose="020B0400000000000000" pitchFamily="34" charset="-128"/>
              </a:rPr>
              <a:t>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08" name="直線コネクタ 107">
            <a:extLst>
              <a:ext uri="{FF2B5EF4-FFF2-40B4-BE49-F238E27FC236}">
                <a16:creationId xmlns:a16="http://schemas.microsoft.com/office/drawing/2014/main" id="{53B80595-ECBB-3A45-966C-C9BAA8E29273}"/>
              </a:ext>
            </a:extLst>
          </p:cNvPr>
          <p:cNvCxnSpPr>
            <a:cxnSpLocks/>
          </p:cNvCxnSpPr>
          <p:nvPr/>
        </p:nvCxnSpPr>
        <p:spPr>
          <a:xfrm flipV="1">
            <a:off x="7116369" y="3113874"/>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B4529300-5038-0C42-92FF-5EC3F8A8A620}"/>
              </a:ext>
            </a:extLst>
          </p:cNvPr>
          <p:cNvSpPr/>
          <p:nvPr/>
        </p:nvSpPr>
        <p:spPr>
          <a:xfrm>
            <a:off x="8292049" y="4329521"/>
            <a:ext cx="155418"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0" name="正方形/長方形 109">
            <a:extLst>
              <a:ext uri="{FF2B5EF4-FFF2-40B4-BE49-F238E27FC236}">
                <a16:creationId xmlns:a16="http://schemas.microsoft.com/office/drawing/2014/main" id="{98A26D7A-F7E8-304D-9938-E7C133D11E9E}"/>
              </a:ext>
            </a:extLst>
          </p:cNvPr>
          <p:cNvSpPr/>
          <p:nvPr/>
        </p:nvSpPr>
        <p:spPr>
          <a:xfrm>
            <a:off x="8291649" y="3383338"/>
            <a:ext cx="813666"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2" name="テキスト ボックス 111">
            <a:extLst>
              <a:ext uri="{FF2B5EF4-FFF2-40B4-BE49-F238E27FC236}">
                <a16:creationId xmlns:a16="http://schemas.microsoft.com/office/drawing/2014/main" id="{EA9DCEE8-A5C1-714F-9969-87936C116BF5}"/>
              </a:ext>
            </a:extLst>
          </p:cNvPr>
          <p:cNvSpPr txBox="1"/>
          <p:nvPr/>
        </p:nvSpPr>
        <p:spPr>
          <a:xfrm>
            <a:off x="8535266" y="4365046"/>
            <a:ext cx="288541"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1</a:t>
            </a:r>
            <a:r>
              <a:rPr kumimoji="1" lang="en-US" altLang="ja-JP" dirty="0">
                <a:latin typeface="DIN Alternate" panose="020B0500000000000000" pitchFamily="34" charset="0"/>
                <a:ea typeface="Hiragino Sans W5" panose="020B0400000000000000" pitchFamily="34" charset="-128"/>
              </a:rPr>
              <a:t>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13" name="直線矢印コネクタ 112">
            <a:extLst>
              <a:ext uri="{FF2B5EF4-FFF2-40B4-BE49-F238E27FC236}">
                <a16:creationId xmlns:a16="http://schemas.microsoft.com/office/drawing/2014/main" id="{09037A59-3B6C-194C-8AD8-7222AA2765B9}"/>
              </a:ext>
            </a:extLst>
          </p:cNvPr>
          <p:cNvCxnSpPr>
            <a:cxnSpLocks/>
          </p:cNvCxnSpPr>
          <p:nvPr/>
        </p:nvCxnSpPr>
        <p:spPr>
          <a:xfrm flipV="1">
            <a:off x="8492803"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19828419-0CA4-3347-9A02-8A61CEA08834}"/>
              </a:ext>
            </a:extLst>
          </p:cNvPr>
          <p:cNvSpPr txBox="1"/>
          <p:nvPr/>
        </p:nvSpPr>
        <p:spPr>
          <a:xfrm>
            <a:off x="8499153"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15" name="テキスト ボックス 114">
            <a:extLst>
              <a:ext uri="{FF2B5EF4-FFF2-40B4-BE49-F238E27FC236}">
                <a16:creationId xmlns:a16="http://schemas.microsoft.com/office/drawing/2014/main" id="{7493C3D7-24FA-0445-82AB-D590FDBDC860}"/>
              </a:ext>
            </a:extLst>
          </p:cNvPr>
          <p:cNvSpPr txBox="1"/>
          <p:nvPr/>
        </p:nvSpPr>
        <p:spPr>
          <a:xfrm>
            <a:off x="8756740" y="3426470"/>
            <a:ext cx="288541" cy="276999"/>
          </a:xfrm>
          <a:prstGeom prst="rect">
            <a:avLst/>
          </a:prstGeom>
          <a:noFill/>
        </p:spPr>
        <p:txBody>
          <a:bodyPr wrap="none" lIns="0" tIns="0" rIns="0" bIns="0" rtlCol="0">
            <a:spAutoFit/>
          </a:bodyPr>
          <a:lstStyle/>
          <a:p>
            <a:r>
              <a:rPr kumimoji="1" lang="en-US" altLang="ja-JP" dirty="0">
                <a:solidFill>
                  <a:schemeClr val="bg1"/>
                </a:solidFill>
                <a:latin typeface="DIN Alternate" panose="020B0500000000000000" pitchFamily="34" charset="0"/>
                <a:ea typeface="Hiragino Sans W5" panose="020B0400000000000000" pitchFamily="34" charset="-128"/>
              </a:rPr>
              <a:t>50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16" name="直線コネクタ 115">
            <a:extLst>
              <a:ext uri="{FF2B5EF4-FFF2-40B4-BE49-F238E27FC236}">
                <a16:creationId xmlns:a16="http://schemas.microsoft.com/office/drawing/2014/main" id="{951AA160-E16D-5F4D-BBAF-360D1F2176C0}"/>
              </a:ext>
            </a:extLst>
          </p:cNvPr>
          <p:cNvCxnSpPr>
            <a:cxnSpLocks/>
          </p:cNvCxnSpPr>
          <p:nvPr/>
        </p:nvCxnSpPr>
        <p:spPr>
          <a:xfrm flipV="1">
            <a:off x="8291648"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A393BCC1-672E-724C-A16B-33903AAE85A7}"/>
              </a:ext>
            </a:extLst>
          </p:cNvPr>
          <p:cNvSpPr/>
          <p:nvPr/>
        </p:nvSpPr>
        <p:spPr>
          <a:xfrm>
            <a:off x="9466900" y="4329521"/>
            <a:ext cx="72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8" name="正方形/長方形 117">
            <a:extLst>
              <a:ext uri="{FF2B5EF4-FFF2-40B4-BE49-F238E27FC236}">
                <a16:creationId xmlns:a16="http://schemas.microsoft.com/office/drawing/2014/main" id="{344794E3-0A4B-3247-B7C9-320030D0D67A}"/>
              </a:ext>
            </a:extLst>
          </p:cNvPr>
          <p:cNvSpPr/>
          <p:nvPr/>
        </p:nvSpPr>
        <p:spPr>
          <a:xfrm>
            <a:off x="9466500" y="3383338"/>
            <a:ext cx="5760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EC1AD01A-06A6-CA45-988D-78E387538BC2}"/>
              </a:ext>
            </a:extLst>
          </p:cNvPr>
          <p:cNvSpPr txBox="1"/>
          <p:nvPr/>
        </p:nvSpPr>
        <p:spPr>
          <a:xfrm>
            <a:off x="9627567" y="4365046"/>
            <a:ext cx="177934"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5</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1" name="直線矢印コネクタ 120">
            <a:extLst>
              <a:ext uri="{FF2B5EF4-FFF2-40B4-BE49-F238E27FC236}">
                <a16:creationId xmlns:a16="http://schemas.microsoft.com/office/drawing/2014/main" id="{E734B86C-D41E-2D4F-9155-0D613C6226AE}"/>
              </a:ext>
            </a:extLst>
          </p:cNvPr>
          <p:cNvCxnSpPr>
            <a:cxnSpLocks/>
          </p:cNvCxnSpPr>
          <p:nvPr/>
        </p:nvCxnSpPr>
        <p:spPr>
          <a:xfrm flipV="1">
            <a:off x="9585104"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669B9C75-6612-874B-AEDB-5D146B378E3E}"/>
              </a:ext>
            </a:extLst>
          </p:cNvPr>
          <p:cNvSpPr txBox="1"/>
          <p:nvPr/>
        </p:nvSpPr>
        <p:spPr>
          <a:xfrm>
            <a:off x="9591454" y="3990516"/>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7</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23" name="テキスト ボックス 122">
            <a:extLst>
              <a:ext uri="{FF2B5EF4-FFF2-40B4-BE49-F238E27FC236}">
                <a16:creationId xmlns:a16="http://schemas.microsoft.com/office/drawing/2014/main" id="{2C3BDBCD-DF43-9E43-80F6-7003D9BF6F4F}"/>
              </a:ext>
            </a:extLst>
          </p:cNvPr>
          <p:cNvSpPr txBox="1"/>
          <p:nvPr/>
        </p:nvSpPr>
        <p:spPr>
          <a:xfrm>
            <a:off x="10119670" y="3412822"/>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35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24" name="直線コネクタ 123">
            <a:extLst>
              <a:ext uri="{FF2B5EF4-FFF2-40B4-BE49-F238E27FC236}">
                <a16:creationId xmlns:a16="http://schemas.microsoft.com/office/drawing/2014/main" id="{25F34E99-52E4-7249-9C04-C094F6DADEF1}"/>
              </a:ext>
            </a:extLst>
          </p:cNvPr>
          <p:cNvCxnSpPr>
            <a:cxnSpLocks/>
          </p:cNvCxnSpPr>
          <p:nvPr/>
        </p:nvCxnSpPr>
        <p:spPr>
          <a:xfrm flipV="1">
            <a:off x="9466499"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FB928225-7EB4-2847-AACD-BAB5C40FED2E}"/>
              </a:ext>
            </a:extLst>
          </p:cNvPr>
          <p:cNvSpPr/>
          <p:nvPr/>
        </p:nvSpPr>
        <p:spPr>
          <a:xfrm>
            <a:off x="10641892" y="4329521"/>
            <a:ext cx="432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6" name="正方形/長方形 125">
            <a:extLst>
              <a:ext uri="{FF2B5EF4-FFF2-40B4-BE49-F238E27FC236}">
                <a16:creationId xmlns:a16="http://schemas.microsoft.com/office/drawing/2014/main" id="{CB83ECD9-5B26-7C4E-B65F-DADF270E09D3}"/>
              </a:ext>
            </a:extLst>
          </p:cNvPr>
          <p:cNvSpPr/>
          <p:nvPr/>
        </p:nvSpPr>
        <p:spPr>
          <a:xfrm>
            <a:off x="10641491" y="3383338"/>
            <a:ext cx="2412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37BFE50A-85B2-AD41-A355-2FEE979E535E}"/>
              </a:ext>
            </a:extLst>
          </p:cNvPr>
          <p:cNvSpPr txBox="1"/>
          <p:nvPr/>
        </p:nvSpPr>
        <p:spPr>
          <a:xfrm>
            <a:off x="10770809" y="4365046"/>
            <a:ext cx="177934"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3</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9" name="直線矢印コネクタ 128">
            <a:extLst>
              <a:ext uri="{FF2B5EF4-FFF2-40B4-BE49-F238E27FC236}">
                <a16:creationId xmlns:a16="http://schemas.microsoft.com/office/drawing/2014/main" id="{AEEDB9A0-8CAE-9145-A69D-A792A2CBA89E}"/>
              </a:ext>
            </a:extLst>
          </p:cNvPr>
          <p:cNvCxnSpPr>
            <a:cxnSpLocks/>
          </p:cNvCxnSpPr>
          <p:nvPr/>
        </p:nvCxnSpPr>
        <p:spPr>
          <a:xfrm flipV="1">
            <a:off x="10702946"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E76D6546-2694-7A4B-8C18-7F77031FD790}"/>
              </a:ext>
            </a:extLst>
          </p:cNvPr>
          <p:cNvSpPr txBox="1"/>
          <p:nvPr/>
        </p:nvSpPr>
        <p:spPr>
          <a:xfrm>
            <a:off x="10709296"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31" name="テキスト ボックス 130">
            <a:extLst>
              <a:ext uri="{FF2B5EF4-FFF2-40B4-BE49-F238E27FC236}">
                <a16:creationId xmlns:a16="http://schemas.microsoft.com/office/drawing/2014/main" id="{70A1D00D-6396-964A-BB60-E1722E29E230}"/>
              </a:ext>
            </a:extLst>
          </p:cNvPr>
          <p:cNvSpPr txBox="1"/>
          <p:nvPr/>
        </p:nvSpPr>
        <p:spPr>
          <a:xfrm>
            <a:off x="10964462" y="3413218"/>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15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32" name="直線コネクタ 131">
            <a:extLst>
              <a:ext uri="{FF2B5EF4-FFF2-40B4-BE49-F238E27FC236}">
                <a16:creationId xmlns:a16="http://schemas.microsoft.com/office/drawing/2014/main" id="{C02C105E-C660-E44C-B49D-05F45D5B3B9F}"/>
              </a:ext>
            </a:extLst>
          </p:cNvPr>
          <p:cNvCxnSpPr>
            <a:cxnSpLocks/>
          </p:cNvCxnSpPr>
          <p:nvPr/>
        </p:nvCxnSpPr>
        <p:spPr>
          <a:xfrm flipV="1">
            <a:off x="10641491"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pic>
        <p:nvPicPr>
          <p:cNvPr id="5" name="図 4" descr="アイコン&#10;&#10;自動的に生成された説明">
            <a:extLst>
              <a:ext uri="{FF2B5EF4-FFF2-40B4-BE49-F238E27FC236}">
                <a16:creationId xmlns:a16="http://schemas.microsoft.com/office/drawing/2014/main" id="{B1EA8941-A50B-A843-9FD2-18696507E49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93877" y="3101991"/>
            <a:ext cx="569601" cy="569601"/>
          </a:xfrm>
          <a:prstGeom prst="rect">
            <a:avLst/>
          </a:prstGeom>
        </p:spPr>
      </p:pic>
      <p:sp>
        <p:nvSpPr>
          <p:cNvPr id="7" name="テキスト ボックス 6">
            <a:extLst>
              <a:ext uri="{FF2B5EF4-FFF2-40B4-BE49-F238E27FC236}">
                <a16:creationId xmlns:a16="http://schemas.microsoft.com/office/drawing/2014/main" id="{6FD12038-9E3A-187B-B5BD-42E9EC0EFF25}"/>
              </a:ext>
            </a:extLst>
          </p:cNvPr>
          <p:cNvSpPr txBox="1"/>
          <p:nvPr/>
        </p:nvSpPr>
        <p:spPr>
          <a:xfrm>
            <a:off x="667689" y="1446069"/>
            <a:ext cx="4955059"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喫煙所サイネージ視聴者の</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広告閲覧後の広告認知度や</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態度変容をレポーティング</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4" name="テキスト ボックス 3">
            <a:extLst>
              <a:ext uri="{FF2B5EF4-FFF2-40B4-BE49-F238E27FC236}">
                <a16:creationId xmlns:a16="http://schemas.microsoft.com/office/drawing/2014/main" id="{2C38264B-3B41-9579-06DF-3FD2B85EAFF0}"/>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BRAND LIFT SURVEY </a:t>
            </a:r>
          </a:p>
        </p:txBody>
      </p:sp>
      <p:sp>
        <p:nvSpPr>
          <p:cNvPr id="11" name="テキスト ボックス 10">
            <a:extLst>
              <a:ext uri="{FF2B5EF4-FFF2-40B4-BE49-F238E27FC236}">
                <a16:creationId xmlns:a16="http://schemas.microsoft.com/office/drawing/2014/main" id="{067843F9-A516-D5F0-62FB-B19E29577D33}"/>
              </a:ext>
            </a:extLst>
          </p:cNvPr>
          <p:cNvSpPr txBox="1"/>
          <p:nvPr/>
        </p:nvSpPr>
        <p:spPr>
          <a:xfrm>
            <a:off x="697323" y="59997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ブランドリフト調査</a:t>
            </a:r>
          </a:p>
        </p:txBody>
      </p:sp>
      <p:sp>
        <p:nvSpPr>
          <p:cNvPr id="6" name="スライド番号プレースホルダ 3">
            <a:extLst>
              <a:ext uri="{FF2B5EF4-FFF2-40B4-BE49-F238E27FC236}">
                <a16:creationId xmlns:a16="http://schemas.microsoft.com/office/drawing/2014/main" id="{390E5729-C6EB-495D-15FD-62140640EC3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994182C0-B1F8-9486-F5C7-669261DF60A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716327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12192001" cy="6858000"/>
          </a:xfrm>
          <a:prstGeom prst="rect">
            <a:avLst/>
          </a:prstGeom>
        </p:spPr>
      </p:pic>
      <p:sp>
        <p:nvSpPr>
          <p:cNvPr id="30" name="スライド番号プレースホルダ 3">
            <a:extLst>
              <a:ext uri="{FF2B5EF4-FFF2-40B4-BE49-F238E27FC236}">
                <a16:creationId xmlns:a16="http://schemas.microsoft.com/office/drawing/2014/main" id="{41452322-BBB8-694E-A790-547C047190D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テキスト ボックス 12">
            <a:extLst>
              <a:ext uri="{FF2B5EF4-FFF2-40B4-BE49-F238E27FC236}">
                <a16:creationId xmlns:a16="http://schemas.microsoft.com/office/drawing/2014/main" id="{796E10F1-795A-C042-8962-E42A0E04549D}"/>
              </a:ext>
            </a:extLst>
          </p:cNvPr>
          <p:cNvSpPr txBox="1"/>
          <p:nvPr/>
        </p:nvSpPr>
        <p:spPr>
          <a:xfrm>
            <a:off x="6350564" y="5609126"/>
            <a:ext cx="4801314" cy="215444"/>
          </a:xfrm>
          <a:prstGeom prst="rect">
            <a:avLst/>
          </a:prstGeom>
          <a:noFill/>
        </p:spPr>
        <p:txBody>
          <a:bodyPr wrap="none" rtlCol="0">
            <a:spAutoFit/>
          </a:bodyPr>
          <a:lstStyle/>
          <a:p>
            <a:pPr>
              <a:spcBef>
                <a:spcPts val="100"/>
              </a:spcBef>
            </a:pPr>
            <a:r>
              <a:rPr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上記よりいずれかを選択いただきます。調査票を別途、営業担当よりお送りさせていただきます。</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sp>
        <p:nvSpPr>
          <p:cNvPr id="27" name="テキスト ボックス 26">
            <a:extLst>
              <a:ext uri="{FF2B5EF4-FFF2-40B4-BE49-F238E27FC236}">
                <a16:creationId xmlns:a16="http://schemas.microsoft.com/office/drawing/2014/main" id="{EC2A6DC4-2D90-F94C-B4A2-07E934EE828F}"/>
              </a:ext>
            </a:extLst>
          </p:cNvPr>
          <p:cNvSpPr txBox="1"/>
          <p:nvPr/>
        </p:nvSpPr>
        <p:spPr>
          <a:xfrm>
            <a:off x="843510" y="200572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調査方法</a:t>
            </a:r>
          </a:p>
        </p:txBody>
      </p:sp>
      <p:sp>
        <p:nvSpPr>
          <p:cNvPr id="29" name="テキスト ボックス 28">
            <a:extLst>
              <a:ext uri="{FF2B5EF4-FFF2-40B4-BE49-F238E27FC236}">
                <a16:creationId xmlns:a16="http://schemas.microsoft.com/office/drawing/2014/main" id="{9A21A3C6-3955-A64E-83FC-2CDAECD56C78}"/>
              </a:ext>
            </a:extLst>
          </p:cNvPr>
          <p:cNvSpPr txBox="1"/>
          <p:nvPr/>
        </p:nvSpPr>
        <p:spPr>
          <a:xfrm>
            <a:off x="2085453" y="200572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31" name="テキスト ボックス 30">
            <a:extLst>
              <a:ext uri="{FF2B5EF4-FFF2-40B4-BE49-F238E27FC236}">
                <a16:creationId xmlns:a16="http://schemas.microsoft.com/office/drawing/2014/main" id="{A44788A3-9EE0-2646-AC88-25A04CBECF2B}"/>
              </a:ext>
            </a:extLst>
          </p:cNvPr>
          <p:cNvSpPr txBox="1"/>
          <p:nvPr/>
        </p:nvSpPr>
        <p:spPr>
          <a:xfrm>
            <a:off x="2313472" y="2005721"/>
            <a:ext cx="3364768"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インターネット調査</a:t>
            </a:r>
            <a:r>
              <a:rPr lang="ja-JP" altLang="en-US" sz="800">
                <a:solidFill>
                  <a:schemeClr val="bg1"/>
                </a:solidFill>
                <a:latin typeface="Hiragino Sans W5" panose="020B0400000000000000" pitchFamily="34" charset="-128"/>
                <a:ea typeface="Hiragino Sans W5" panose="020B0400000000000000" pitchFamily="34" charset="-128"/>
              </a:rPr>
              <a:t>（スクリーニング調査</a:t>
            </a:r>
            <a:r>
              <a:rPr lang="en-US" altLang="ja-JP" sz="800" dirty="0">
                <a:solidFill>
                  <a:schemeClr val="bg1"/>
                </a:solidFill>
                <a:latin typeface="Hiragino Sans W5" panose="020B0400000000000000" pitchFamily="34" charset="-128"/>
                <a:ea typeface="Hiragino Sans W5" panose="020B0400000000000000" pitchFamily="34" charset="-128"/>
              </a:rPr>
              <a:t>(SCR)</a:t>
            </a:r>
            <a:r>
              <a:rPr lang="ja-JP" altLang="en-US" sz="800">
                <a:solidFill>
                  <a:schemeClr val="bg1"/>
                </a:solidFill>
                <a:latin typeface="Hiragino Sans W5" panose="020B0400000000000000" pitchFamily="34" charset="-128"/>
                <a:ea typeface="Hiragino Sans W5" panose="020B0400000000000000" pitchFamily="34" charset="-128"/>
              </a:rPr>
              <a:t>＋本調査）</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cxnSp>
        <p:nvCxnSpPr>
          <p:cNvPr id="32" name="直線コネクタ 31">
            <a:extLst>
              <a:ext uri="{FF2B5EF4-FFF2-40B4-BE49-F238E27FC236}">
                <a16:creationId xmlns:a16="http://schemas.microsoft.com/office/drawing/2014/main" id="{6DF8505A-5BD4-1849-A6B9-9A4964A4FB7F}"/>
              </a:ext>
            </a:extLst>
          </p:cNvPr>
          <p:cNvCxnSpPr>
            <a:cxnSpLocks/>
          </p:cNvCxnSpPr>
          <p:nvPr/>
        </p:nvCxnSpPr>
        <p:spPr>
          <a:xfrm>
            <a:off x="765290"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D7BD993-8407-8941-9E38-C48C4D99F863}"/>
              </a:ext>
            </a:extLst>
          </p:cNvPr>
          <p:cNvCxnSpPr>
            <a:cxnSpLocks/>
          </p:cNvCxnSpPr>
          <p:nvPr/>
        </p:nvCxnSpPr>
        <p:spPr>
          <a:xfrm>
            <a:off x="765290" y="226122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E005F9B-C678-E240-AC90-C516246FA02B}"/>
              </a:ext>
            </a:extLst>
          </p:cNvPr>
          <p:cNvCxnSpPr>
            <a:cxnSpLocks/>
          </p:cNvCxnSpPr>
          <p:nvPr/>
        </p:nvCxnSpPr>
        <p:spPr>
          <a:xfrm>
            <a:off x="765290" y="26656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2F00D3D-399F-0743-80D0-C90FB2386C79}"/>
              </a:ext>
            </a:extLst>
          </p:cNvPr>
          <p:cNvCxnSpPr>
            <a:cxnSpLocks/>
          </p:cNvCxnSpPr>
          <p:nvPr/>
        </p:nvCxnSpPr>
        <p:spPr>
          <a:xfrm>
            <a:off x="765290" y="3070121"/>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BE5B32B-1016-BD44-9AD3-C02A69B5F047}"/>
              </a:ext>
            </a:extLst>
          </p:cNvPr>
          <p:cNvCxnSpPr>
            <a:cxnSpLocks/>
          </p:cNvCxnSpPr>
          <p:nvPr/>
        </p:nvCxnSpPr>
        <p:spPr>
          <a:xfrm>
            <a:off x="765290" y="347749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04E7B6D-2167-5945-BCBC-F8100396F1C0}"/>
              </a:ext>
            </a:extLst>
          </p:cNvPr>
          <p:cNvCxnSpPr>
            <a:cxnSpLocks/>
          </p:cNvCxnSpPr>
          <p:nvPr/>
        </p:nvCxnSpPr>
        <p:spPr>
          <a:xfrm>
            <a:off x="765290" y="3881944"/>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C0E2775-4C5F-344A-A505-B4A24FDEFBAD}"/>
              </a:ext>
            </a:extLst>
          </p:cNvPr>
          <p:cNvCxnSpPr>
            <a:cxnSpLocks/>
          </p:cNvCxnSpPr>
          <p:nvPr/>
        </p:nvCxnSpPr>
        <p:spPr>
          <a:xfrm>
            <a:off x="765290" y="4290786"/>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406AC6D-949D-974A-AC0D-4890A6150653}"/>
              </a:ext>
            </a:extLst>
          </p:cNvPr>
          <p:cNvCxnSpPr>
            <a:cxnSpLocks/>
          </p:cNvCxnSpPr>
          <p:nvPr/>
        </p:nvCxnSpPr>
        <p:spPr>
          <a:xfrm>
            <a:off x="765290" y="480366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06947B1-EAA4-DC46-A3D1-C0E07D1B62E2}"/>
              </a:ext>
            </a:extLst>
          </p:cNvPr>
          <p:cNvCxnSpPr>
            <a:cxnSpLocks/>
          </p:cNvCxnSpPr>
          <p:nvPr/>
        </p:nvCxnSpPr>
        <p:spPr>
          <a:xfrm>
            <a:off x="765290" y="547627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043AA9E-22D5-5544-A9FF-7EEB0FF96A37}"/>
              </a:ext>
            </a:extLst>
          </p:cNvPr>
          <p:cNvCxnSpPr>
            <a:cxnSpLocks/>
          </p:cNvCxnSpPr>
          <p:nvPr/>
        </p:nvCxnSpPr>
        <p:spPr>
          <a:xfrm>
            <a:off x="765290" y="587925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A766290-039B-994D-9848-D2D763C77DEE}"/>
              </a:ext>
            </a:extLst>
          </p:cNvPr>
          <p:cNvCxnSpPr>
            <a:cxnSpLocks/>
          </p:cNvCxnSpPr>
          <p:nvPr/>
        </p:nvCxnSpPr>
        <p:spPr>
          <a:xfrm>
            <a:off x="6177436"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5E5F951-1C2E-514F-9806-A768562F1931}"/>
              </a:ext>
            </a:extLst>
          </p:cNvPr>
          <p:cNvCxnSpPr>
            <a:cxnSpLocks/>
          </p:cNvCxnSpPr>
          <p:nvPr/>
        </p:nvCxnSpPr>
        <p:spPr>
          <a:xfrm>
            <a:off x="6177436" y="258094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8C1AD1F-1672-2749-8EB4-26E5BBBE1131}"/>
              </a:ext>
            </a:extLst>
          </p:cNvPr>
          <p:cNvCxnSpPr>
            <a:cxnSpLocks/>
          </p:cNvCxnSpPr>
          <p:nvPr/>
        </p:nvCxnSpPr>
        <p:spPr>
          <a:xfrm>
            <a:off x="6177436" y="329871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1F50A86-63AF-FB4B-BB5E-F913046645DC}"/>
              </a:ext>
            </a:extLst>
          </p:cNvPr>
          <p:cNvCxnSpPr>
            <a:cxnSpLocks/>
          </p:cNvCxnSpPr>
          <p:nvPr/>
        </p:nvCxnSpPr>
        <p:spPr>
          <a:xfrm>
            <a:off x="6177436" y="40292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F64D6B6-DEA5-5640-8A7E-610925F36DC4}"/>
              </a:ext>
            </a:extLst>
          </p:cNvPr>
          <p:cNvCxnSpPr>
            <a:cxnSpLocks/>
          </p:cNvCxnSpPr>
          <p:nvPr/>
        </p:nvCxnSpPr>
        <p:spPr>
          <a:xfrm>
            <a:off x="6177436" y="474359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F3E8E94-5CA2-2447-BE72-118F36AC6F31}"/>
              </a:ext>
            </a:extLst>
          </p:cNvPr>
          <p:cNvCxnSpPr>
            <a:cxnSpLocks/>
          </p:cNvCxnSpPr>
          <p:nvPr/>
        </p:nvCxnSpPr>
        <p:spPr>
          <a:xfrm>
            <a:off x="6177436" y="5474143"/>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0F11181-5A54-A946-A0C6-E8DAB95722BA}"/>
              </a:ext>
            </a:extLst>
          </p:cNvPr>
          <p:cNvSpPr txBox="1"/>
          <p:nvPr/>
        </p:nvSpPr>
        <p:spPr>
          <a:xfrm>
            <a:off x="843510" y="241309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抽出フレーム</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49" name="テキスト ボックス 48">
            <a:extLst>
              <a:ext uri="{FF2B5EF4-FFF2-40B4-BE49-F238E27FC236}">
                <a16:creationId xmlns:a16="http://schemas.microsoft.com/office/drawing/2014/main" id="{D1ECF457-8954-DA4C-8401-E736E0B45BAC}"/>
              </a:ext>
            </a:extLst>
          </p:cNvPr>
          <p:cNvSpPr txBox="1"/>
          <p:nvPr/>
        </p:nvSpPr>
        <p:spPr>
          <a:xfrm>
            <a:off x="2085453" y="2413097"/>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9C26A898-BE5F-654A-920B-4A754AD4F9BA}"/>
              </a:ext>
            </a:extLst>
          </p:cNvPr>
          <p:cNvSpPr txBox="1"/>
          <p:nvPr/>
        </p:nvSpPr>
        <p:spPr>
          <a:xfrm>
            <a:off x="2313472" y="2416275"/>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ネットモニターより適格者を抽出</a:t>
            </a:r>
          </a:p>
        </p:txBody>
      </p:sp>
      <p:sp>
        <p:nvSpPr>
          <p:cNvPr id="51" name="テキスト ボックス 50">
            <a:extLst>
              <a:ext uri="{FF2B5EF4-FFF2-40B4-BE49-F238E27FC236}">
                <a16:creationId xmlns:a16="http://schemas.microsoft.com/office/drawing/2014/main" id="{38669E38-01F2-BE4B-A0FF-893C1850A7F6}"/>
              </a:ext>
            </a:extLst>
          </p:cNvPr>
          <p:cNvSpPr txBox="1"/>
          <p:nvPr/>
        </p:nvSpPr>
        <p:spPr>
          <a:xfrm>
            <a:off x="843510" y="2777224"/>
            <a:ext cx="1252626"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対象地域・対象者条件</a:t>
            </a:r>
          </a:p>
        </p:txBody>
      </p:sp>
      <p:sp>
        <p:nvSpPr>
          <p:cNvPr id="52" name="テキスト ボックス 51">
            <a:extLst>
              <a:ext uri="{FF2B5EF4-FFF2-40B4-BE49-F238E27FC236}">
                <a16:creationId xmlns:a16="http://schemas.microsoft.com/office/drawing/2014/main" id="{6BBDB6A8-D072-C949-95E4-908EB07802FA}"/>
              </a:ext>
            </a:extLst>
          </p:cNvPr>
          <p:cNvSpPr txBox="1"/>
          <p:nvPr/>
        </p:nvSpPr>
        <p:spPr>
          <a:xfrm>
            <a:off x="2085453" y="2823559"/>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3" name="テキスト ボックス 52">
            <a:extLst>
              <a:ext uri="{FF2B5EF4-FFF2-40B4-BE49-F238E27FC236}">
                <a16:creationId xmlns:a16="http://schemas.microsoft.com/office/drawing/2014/main" id="{1A1CA75F-F2CC-0944-965C-13A527640F89}"/>
              </a:ext>
            </a:extLst>
          </p:cNvPr>
          <p:cNvSpPr txBox="1"/>
          <p:nvPr/>
        </p:nvSpPr>
        <p:spPr>
          <a:xfrm>
            <a:off x="2313472" y="2817544"/>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一都三県　</a:t>
            </a:r>
            <a:r>
              <a:rPr kumimoji="1" lang="en-US" altLang="ja-JP" sz="900" dirty="0">
                <a:solidFill>
                  <a:schemeClr val="bg1"/>
                </a:solidFill>
                <a:latin typeface="Hiragino Sans W5" panose="020B0400000000000000" pitchFamily="34" charset="-128"/>
                <a:ea typeface="Hiragino Sans W5" panose="020B0400000000000000" pitchFamily="34" charset="-128"/>
              </a:rPr>
              <a:t>22-60</a:t>
            </a:r>
            <a:r>
              <a:rPr kumimoji="1" lang="ja-JP" altLang="en-US" sz="900">
                <a:solidFill>
                  <a:schemeClr val="bg1"/>
                </a:solidFill>
                <a:latin typeface="Hiragino Sans W5" panose="020B0400000000000000" pitchFamily="34" charset="-128"/>
                <a:ea typeface="Hiragino Sans W5" panose="020B0400000000000000" pitchFamily="34" charset="-128"/>
              </a:rPr>
              <a:t>歳 男性・女性　</a:t>
            </a:r>
            <a:r>
              <a:rPr kumimoji="1"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キャンペーン商材に合わせ調整</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16819BA7-8A72-324A-A3F7-540E25AB4A35}"/>
              </a:ext>
            </a:extLst>
          </p:cNvPr>
          <p:cNvSpPr txBox="1"/>
          <p:nvPr/>
        </p:nvSpPr>
        <p:spPr>
          <a:xfrm>
            <a:off x="843510" y="322727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除外条件</a:t>
            </a:r>
          </a:p>
        </p:txBody>
      </p:sp>
      <p:sp>
        <p:nvSpPr>
          <p:cNvPr id="55" name="テキスト ボックス 54">
            <a:extLst>
              <a:ext uri="{FF2B5EF4-FFF2-40B4-BE49-F238E27FC236}">
                <a16:creationId xmlns:a16="http://schemas.microsoft.com/office/drawing/2014/main" id="{3998EA51-3F1D-D04E-83BA-5202E1546BED}"/>
              </a:ext>
            </a:extLst>
          </p:cNvPr>
          <p:cNvSpPr txBox="1"/>
          <p:nvPr/>
        </p:nvSpPr>
        <p:spPr>
          <a:xfrm>
            <a:off x="2085453" y="322727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6" name="テキスト ボックス 55">
            <a:extLst>
              <a:ext uri="{FF2B5EF4-FFF2-40B4-BE49-F238E27FC236}">
                <a16:creationId xmlns:a16="http://schemas.microsoft.com/office/drawing/2014/main" id="{477E475D-B716-7240-A4E7-03C020524386}"/>
              </a:ext>
            </a:extLst>
          </p:cNvPr>
          <p:cNvSpPr txBox="1"/>
          <p:nvPr/>
        </p:nvSpPr>
        <p:spPr>
          <a:xfrm>
            <a:off x="2313472" y="3227270"/>
            <a:ext cx="3450514"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本人および同居家族の職業がマスコミ・広告・市場調査関連の場合</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E442212C-4C99-9C40-A9D2-3F760E54F23C}"/>
              </a:ext>
            </a:extLst>
          </p:cNvPr>
          <p:cNvSpPr txBox="1"/>
          <p:nvPr/>
        </p:nvSpPr>
        <p:spPr>
          <a:xfrm>
            <a:off x="843510" y="3620441"/>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サンプルサイズ</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58" name="テキスト ボックス 57">
            <a:extLst>
              <a:ext uri="{FF2B5EF4-FFF2-40B4-BE49-F238E27FC236}">
                <a16:creationId xmlns:a16="http://schemas.microsoft.com/office/drawing/2014/main" id="{FFD14B1B-191E-6149-8D24-43A6EFE52B8B}"/>
              </a:ext>
            </a:extLst>
          </p:cNvPr>
          <p:cNvSpPr txBox="1"/>
          <p:nvPr/>
        </p:nvSpPr>
        <p:spPr>
          <a:xfrm>
            <a:off x="2085453" y="362044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CB22849C-5571-1143-BF6F-773C75FF0F90}"/>
              </a:ext>
            </a:extLst>
          </p:cNvPr>
          <p:cNvSpPr txBox="1"/>
          <p:nvPr/>
        </p:nvSpPr>
        <p:spPr>
          <a:xfrm>
            <a:off x="2313472" y="3551191"/>
            <a:ext cx="3364768" cy="276999"/>
          </a:xfrm>
          <a:prstGeom prst="rect">
            <a:avLst/>
          </a:prstGeom>
          <a:noFill/>
        </p:spPr>
        <p:txBody>
          <a:bodyPr wrap="square" lIns="0" tIns="0" rIns="0" bIns="0" rtlCol="0">
            <a:spAutoFit/>
          </a:bodyPr>
          <a:lstStyle/>
          <a:p>
            <a:r>
              <a:rPr lang="en-US" altLang="ja-JP" sz="900" dirty="0">
                <a:solidFill>
                  <a:schemeClr val="bg1"/>
                </a:solidFill>
                <a:latin typeface="Hiragino Sans W5" panose="020B0400000000000000" pitchFamily="34" charset="-128"/>
                <a:ea typeface="Hiragino Sans W5" panose="020B0400000000000000" pitchFamily="34" charset="-128"/>
              </a:rPr>
              <a:t>SCR</a:t>
            </a:r>
            <a:r>
              <a:rPr lang="ja-JP" altLang="en-US" sz="900">
                <a:solidFill>
                  <a:schemeClr val="bg1"/>
                </a:solidFill>
                <a:latin typeface="Hiragino Sans W5" panose="020B0400000000000000" pitchFamily="34" charset="-128"/>
                <a:ea typeface="Hiragino Sans W5" panose="020B0400000000000000" pitchFamily="34" charset="-128"/>
              </a:rPr>
              <a:t>：</a:t>
            </a:r>
            <a:r>
              <a:rPr lang="en-US" altLang="ja-JP" sz="900" dirty="0">
                <a:solidFill>
                  <a:schemeClr val="bg1"/>
                </a:solidFill>
                <a:latin typeface="Hiragino Sans W5" panose="020B0400000000000000" pitchFamily="34" charset="-128"/>
                <a:ea typeface="Hiragino Sans W5" panose="020B0400000000000000" pitchFamily="34" charset="-128"/>
              </a:rPr>
              <a:t>40,000s </a:t>
            </a:r>
            <a:r>
              <a:rPr lang="ja-JP" altLang="en-US" sz="900">
                <a:solidFill>
                  <a:schemeClr val="bg1"/>
                </a:solidFill>
                <a:latin typeface="Hiragino Sans W5" panose="020B0400000000000000" pitchFamily="34" charset="-128"/>
                <a:ea typeface="Hiragino Sans W5" panose="020B0400000000000000" pitchFamily="34" charset="-128"/>
              </a:rPr>
              <a:t>回収目標　</a:t>
            </a:r>
            <a:endParaRPr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a:t>
            </a:r>
            <a:r>
              <a:rPr lang="en-US" altLang="ja-JP" sz="900" dirty="0">
                <a:solidFill>
                  <a:schemeClr val="bg1"/>
                </a:solidFill>
                <a:latin typeface="Hiragino Sans W5" panose="020B0400000000000000" pitchFamily="34" charset="-128"/>
                <a:ea typeface="Hiragino Sans W5" panose="020B0400000000000000" pitchFamily="34" charset="-128"/>
              </a:rPr>
              <a:t>300s </a:t>
            </a:r>
            <a:r>
              <a:rPr lang="ja-JP" altLang="en-US" sz="900">
                <a:solidFill>
                  <a:schemeClr val="bg1"/>
                </a:solidFill>
                <a:latin typeface="Hiragino Sans W5" panose="020B0400000000000000" pitchFamily="34" charset="-128"/>
                <a:ea typeface="Hiragino Sans W5" panose="020B0400000000000000" pitchFamily="34" charset="-128"/>
              </a:rPr>
              <a:t>回収目標</a:t>
            </a:r>
            <a:r>
              <a:rPr lang="ja-JP" altLang="en-US" sz="800">
                <a:solidFill>
                  <a:schemeClr val="bg1"/>
                </a:solidFill>
                <a:latin typeface="Hiragino Sans W5" panose="020B0400000000000000" pitchFamily="34" charset="-128"/>
                <a:ea typeface="Hiragino Sans W5" panose="020B0400000000000000" pitchFamily="34" charset="-128"/>
              </a:rPr>
              <a:t>（広告認知者：非認知者）</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60" name="テキスト ボックス 59">
            <a:extLst>
              <a:ext uri="{FF2B5EF4-FFF2-40B4-BE49-F238E27FC236}">
                <a16:creationId xmlns:a16="http://schemas.microsoft.com/office/drawing/2014/main" id="{80A32EA0-6FFD-B54F-A849-E10C0DC52A13}"/>
              </a:ext>
            </a:extLst>
          </p:cNvPr>
          <p:cNvSpPr txBox="1"/>
          <p:nvPr/>
        </p:nvSpPr>
        <p:spPr>
          <a:xfrm>
            <a:off x="843510" y="403928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接触あり</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61" name="テキスト ボックス 60">
            <a:extLst>
              <a:ext uri="{FF2B5EF4-FFF2-40B4-BE49-F238E27FC236}">
                <a16:creationId xmlns:a16="http://schemas.microsoft.com/office/drawing/2014/main" id="{076BAC50-DB02-D347-A9EA-FC41FE302326}"/>
              </a:ext>
            </a:extLst>
          </p:cNvPr>
          <p:cNvSpPr txBox="1"/>
          <p:nvPr/>
        </p:nvSpPr>
        <p:spPr>
          <a:xfrm>
            <a:off x="2085453" y="4039288"/>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2" name="テキスト ボックス 61">
            <a:extLst>
              <a:ext uri="{FF2B5EF4-FFF2-40B4-BE49-F238E27FC236}">
                <a16:creationId xmlns:a16="http://schemas.microsoft.com/office/drawing/2014/main" id="{877C54F7-E6BD-D541-8EC6-1A056AC8BADF}"/>
              </a:ext>
            </a:extLst>
          </p:cNvPr>
          <p:cNvSpPr txBox="1"/>
          <p:nvPr/>
        </p:nvSpPr>
        <p:spPr>
          <a:xfrm>
            <a:off x="2313472" y="4039288"/>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BREAK</a:t>
            </a:r>
            <a:r>
              <a:rPr kumimoji="1" lang="ja-JP" altLang="en-US" sz="900">
                <a:solidFill>
                  <a:schemeClr val="bg1"/>
                </a:solidFill>
                <a:latin typeface="Hiragino Sans W5" panose="020B0400000000000000" pitchFamily="34" charset="-128"/>
                <a:ea typeface="Hiragino Sans W5" panose="020B0400000000000000" pitchFamily="34" charset="-128"/>
              </a:rPr>
              <a:t>設置喫煙所利用あり</a:t>
            </a:r>
          </a:p>
        </p:txBody>
      </p:sp>
      <p:sp>
        <p:nvSpPr>
          <p:cNvPr id="63" name="テキスト ボックス 62">
            <a:extLst>
              <a:ext uri="{FF2B5EF4-FFF2-40B4-BE49-F238E27FC236}">
                <a16:creationId xmlns:a16="http://schemas.microsoft.com/office/drawing/2014/main" id="{82F9A054-5515-3C4F-9B3D-07D58DE7CED6}"/>
              </a:ext>
            </a:extLst>
          </p:cNvPr>
          <p:cNvSpPr txBox="1"/>
          <p:nvPr/>
        </p:nvSpPr>
        <p:spPr>
          <a:xfrm>
            <a:off x="843510" y="4486506"/>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認知なし</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4" name="テキスト ボックス 63">
            <a:extLst>
              <a:ext uri="{FF2B5EF4-FFF2-40B4-BE49-F238E27FC236}">
                <a16:creationId xmlns:a16="http://schemas.microsoft.com/office/drawing/2014/main" id="{E86EEE3F-0E66-6448-83C6-052073210A7D}"/>
              </a:ext>
            </a:extLst>
          </p:cNvPr>
          <p:cNvSpPr txBox="1"/>
          <p:nvPr/>
        </p:nvSpPr>
        <p:spPr>
          <a:xfrm>
            <a:off x="2085453" y="4486506"/>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1A4F78F-880C-D84B-B0FA-34A76195CCC6}"/>
              </a:ext>
            </a:extLst>
          </p:cNvPr>
          <p:cNvSpPr txBox="1"/>
          <p:nvPr/>
        </p:nvSpPr>
        <p:spPr>
          <a:xfrm>
            <a:off x="2313472" y="4415327"/>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a:t>
            </a:r>
            <a:r>
              <a:rPr lang="en-US" altLang="ja-JP" sz="900" dirty="0">
                <a:solidFill>
                  <a:schemeClr val="bg1"/>
                </a:solidFill>
                <a:latin typeface="Hiragino Sans W5" panose="020B0400000000000000" pitchFamily="34" charset="-128"/>
                <a:ea typeface="Hiragino Sans W5" panose="020B0400000000000000" pitchFamily="34" charset="-128"/>
              </a:rPr>
              <a:t>BREAK</a:t>
            </a:r>
            <a:r>
              <a:rPr lang="ja-JP" altLang="en-US" sz="900">
                <a:solidFill>
                  <a:schemeClr val="bg1"/>
                </a:solidFill>
                <a:latin typeface="Hiragino Sans W5" panose="020B0400000000000000" pitchFamily="34" charset="-128"/>
                <a:ea typeface="Hiragino Sans W5" panose="020B0400000000000000" pitchFamily="34" charset="-128"/>
              </a:rPr>
              <a:t>設置喫煙所利用なし</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6" name="テキスト ボックス 65">
            <a:extLst>
              <a:ext uri="{FF2B5EF4-FFF2-40B4-BE49-F238E27FC236}">
                <a16:creationId xmlns:a16="http://schemas.microsoft.com/office/drawing/2014/main" id="{653F1F64-B524-1E4C-BF37-A608859C3664}"/>
              </a:ext>
            </a:extLst>
          </p:cNvPr>
          <p:cNvSpPr txBox="1"/>
          <p:nvPr/>
        </p:nvSpPr>
        <p:spPr>
          <a:xfrm>
            <a:off x="2313472" y="4582553"/>
            <a:ext cx="3364768" cy="123111"/>
          </a:xfrm>
          <a:prstGeom prst="rect">
            <a:avLst/>
          </a:prstGeom>
          <a:noFill/>
        </p:spPr>
        <p:txBody>
          <a:bodyPr wrap="square" lIns="0" tIns="0" rIns="0" bIns="0" rtlCol="0">
            <a:spAutoFit/>
          </a:bodyPr>
          <a:lstStyle/>
          <a:p>
            <a:r>
              <a:rPr kumimoji="1" lang="en-US" altLang="ja-JP" sz="800" dirty="0">
                <a:solidFill>
                  <a:schemeClr val="bg1"/>
                </a:solidFill>
                <a:latin typeface="Hiragino Sans W5" panose="020B0400000000000000" pitchFamily="34" charset="-128"/>
                <a:ea typeface="Hiragino Sans W5" panose="020B0400000000000000" pitchFamily="34" charset="-128"/>
              </a:rPr>
              <a:t>※</a:t>
            </a:r>
            <a:r>
              <a:rPr kumimoji="1" lang="ja-JP" altLang="en-US" sz="800">
                <a:solidFill>
                  <a:schemeClr val="bg1"/>
                </a:solidFill>
                <a:latin typeface="Hiragino Sans W5" panose="020B0400000000000000" pitchFamily="34" charset="-128"/>
                <a:ea typeface="Hiragino Sans W5" panose="020B0400000000000000" pitchFamily="34" charset="-128"/>
              </a:rPr>
              <a:t>認知有無はアンケートより（記憶ベース）</a:t>
            </a:r>
          </a:p>
        </p:txBody>
      </p:sp>
      <p:sp>
        <p:nvSpPr>
          <p:cNvPr id="67" name="テキスト ボックス 66">
            <a:extLst>
              <a:ext uri="{FF2B5EF4-FFF2-40B4-BE49-F238E27FC236}">
                <a16:creationId xmlns:a16="http://schemas.microsoft.com/office/drawing/2014/main" id="{FFD51DEF-7EB7-944C-A24A-9B284253D5EA}"/>
              </a:ext>
            </a:extLst>
          </p:cNvPr>
          <p:cNvSpPr txBox="1"/>
          <p:nvPr/>
        </p:nvSpPr>
        <p:spPr>
          <a:xfrm>
            <a:off x="843510" y="561716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納品物</a:t>
            </a:r>
          </a:p>
        </p:txBody>
      </p:sp>
      <p:sp>
        <p:nvSpPr>
          <p:cNvPr id="68" name="テキスト ボックス 67">
            <a:extLst>
              <a:ext uri="{FF2B5EF4-FFF2-40B4-BE49-F238E27FC236}">
                <a16:creationId xmlns:a16="http://schemas.microsoft.com/office/drawing/2014/main" id="{E90011E8-0A15-F341-BC76-D18F93423CE1}"/>
              </a:ext>
            </a:extLst>
          </p:cNvPr>
          <p:cNvSpPr txBox="1"/>
          <p:nvPr/>
        </p:nvSpPr>
        <p:spPr>
          <a:xfrm>
            <a:off x="2085453" y="561716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9" name="テキスト ボックス 68">
            <a:extLst>
              <a:ext uri="{FF2B5EF4-FFF2-40B4-BE49-F238E27FC236}">
                <a16:creationId xmlns:a16="http://schemas.microsoft.com/office/drawing/2014/main" id="{A9359037-025C-5E4C-8DC0-5587CCE19549}"/>
              </a:ext>
            </a:extLst>
          </p:cNvPr>
          <p:cNvSpPr txBox="1"/>
          <p:nvPr/>
        </p:nvSpPr>
        <p:spPr>
          <a:xfrm>
            <a:off x="2313472" y="5617160"/>
            <a:ext cx="373779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集計表</a:t>
            </a:r>
            <a:r>
              <a:rPr lang="ja-JP" altLang="en-US" sz="800">
                <a:solidFill>
                  <a:schemeClr val="bg1"/>
                </a:solidFill>
                <a:latin typeface="Hiragino Sans W5" panose="020B0400000000000000" pitchFamily="34" charset="-128"/>
                <a:ea typeface="Hiragino Sans W5" panose="020B0400000000000000" pitchFamily="34" charset="-128"/>
              </a:rPr>
              <a:t>（</a:t>
            </a:r>
            <a:r>
              <a:rPr kumimoji="1" lang="en-US" altLang="ja-JP" sz="800" dirty="0">
                <a:solidFill>
                  <a:schemeClr val="bg1"/>
                </a:solidFill>
                <a:latin typeface="Hiragino Sans W5" panose="020B0400000000000000" pitchFamily="34" charset="-128"/>
                <a:ea typeface="Hiragino Sans W5" panose="020B0400000000000000" pitchFamily="34" charset="-128"/>
              </a:rPr>
              <a:t>Excel</a:t>
            </a:r>
            <a:r>
              <a:rPr kumimoji="1" lang="ja-JP" altLang="en-US" sz="800">
                <a:solidFill>
                  <a:schemeClr val="bg1"/>
                </a:solidFill>
                <a:latin typeface="Hiragino Sans W5" panose="020B0400000000000000" pitchFamily="34" charset="-128"/>
                <a:ea typeface="Hiragino Sans W5" panose="020B0400000000000000" pitchFamily="34" charset="-128"/>
              </a:rPr>
              <a:t>）</a:t>
            </a:r>
            <a:r>
              <a:rPr kumimoji="1" lang="ja-JP" altLang="en-US" sz="900">
                <a:solidFill>
                  <a:schemeClr val="bg1"/>
                </a:solidFill>
                <a:latin typeface="Hiragino Sans W5" panose="020B0400000000000000" pitchFamily="34" charset="-128"/>
                <a:ea typeface="Hiragino Sans W5" panose="020B0400000000000000" pitchFamily="34" charset="-128"/>
              </a:rPr>
              <a:t>、報告書</a:t>
            </a:r>
            <a:r>
              <a:rPr kumimoji="1" lang="ja-JP" altLang="en-US" sz="800">
                <a:solidFill>
                  <a:schemeClr val="bg1"/>
                </a:solidFill>
                <a:latin typeface="Hiragino Sans W5" panose="020B0400000000000000" pitchFamily="34" charset="-128"/>
                <a:ea typeface="Hiragino Sans W5" panose="020B0400000000000000" pitchFamily="34" charset="-128"/>
              </a:rPr>
              <a:t>（チャート＋統計コメント＋サマリー</a:t>
            </a:r>
            <a:r>
              <a:rPr kumimoji="1" lang="en-US" altLang="ja-JP" sz="800" dirty="0">
                <a:solidFill>
                  <a:schemeClr val="bg1"/>
                </a:solidFill>
                <a:latin typeface="Hiragino Sans W5" panose="020B0400000000000000" pitchFamily="34" charset="-128"/>
                <a:ea typeface="Hiragino Sans W5" panose="020B0400000000000000" pitchFamily="34" charset="-128"/>
              </a:rPr>
              <a:t>1</a:t>
            </a:r>
            <a:r>
              <a:rPr kumimoji="1" lang="ja-JP" altLang="en-US" sz="800">
                <a:solidFill>
                  <a:schemeClr val="bg1"/>
                </a:solidFill>
                <a:latin typeface="Hiragino Sans W5" panose="020B0400000000000000" pitchFamily="34" charset="-128"/>
                <a:ea typeface="Hiragino Sans W5" panose="020B0400000000000000" pitchFamily="34" charset="-128"/>
              </a:rPr>
              <a:t>ページ程度</a:t>
            </a:r>
            <a:r>
              <a:rPr lang="ja-JP" altLang="en-US" sz="800">
                <a:solidFill>
                  <a:schemeClr val="bg1"/>
                </a:solidFill>
                <a:latin typeface="Hiragino Sans W5" panose="020B0400000000000000" pitchFamily="34" charset="-128"/>
                <a:ea typeface="Hiragino Sans W5" panose="020B0400000000000000" pitchFamily="34" charset="-128"/>
              </a:rPr>
              <a:t>）</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70" name="テキスト ボックス 69">
            <a:extLst>
              <a:ext uri="{FF2B5EF4-FFF2-40B4-BE49-F238E27FC236}">
                <a16:creationId xmlns:a16="http://schemas.microsoft.com/office/drawing/2014/main" id="{7287B647-511D-4B48-AAB4-634E3C46F937}"/>
              </a:ext>
            </a:extLst>
          </p:cNvPr>
          <p:cNvSpPr txBox="1"/>
          <p:nvPr/>
        </p:nvSpPr>
        <p:spPr>
          <a:xfrm>
            <a:off x="843510" y="506968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集計・分析仕様</a:t>
            </a:r>
          </a:p>
        </p:txBody>
      </p:sp>
      <p:sp>
        <p:nvSpPr>
          <p:cNvPr id="71" name="テキスト ボックス 70">
            <a:extLst>
              <a:ext uri="{FF2B5EF4-FFF2-40B4-BE49-F238E27FC236}">
                <a16:creationId xmlns:a16="http://schemas.microsoft.com/office/drawing/2014/main" id="{DCD43FD1-E9BE-A84A-86BF-308DDFDF56B6}"/>
              </a:ext>
            </a:extLst>
          </p:cNvPr>
          <p:cNvSpPr txBox="1"/>
          <p:nvPr/>
        </p:nvSpPr>
        <p:spPr>
          <a:xfrm>
            <a:off x="2085453" y="506968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72" name="テキスト ボックス 71">
            <a:extLst>
              <a:ext uri="{FF2B5EF4-FFF2-40B4-BE49-F238E27FC236}">
                <a16:creationId xmlns:a16="http://schemas.microsoft.com/office/drawing/2014/main" id="{89BA4763-ABF1-8A43-B59C-CA0DF1B6B536}"/>
              </a:ext>
            </a:extLst>
          </p:cNvPr>
          <p:cNvSpPr txBox="1"/>
          <p:nvPr/>
        </p:nvSpPr>
        <p:spPr>
          <a:xfrm>
            <a:off x="2313472" y="4931181"/>
            <a:ext cx="3364768" cy="415498"/>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ウェイトバック集計</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kumimoji="1" lang="ja-JP" altLang="en-US" sz="900">
                <a:solidFill>
                  <a:schemeClr val="bg1"/>
                </a:solidFill>
                <a:latin typeface="Hiragino Sans W5" panose="020B0400000000000000" pitchFamily="34" charset="-128"/>
                <a:ea typeface="Hiragino Sans W5" panose="020B0400000000000000" pitchFamily="34" charset="-128"/>
              </a:rPr>
              <a:t>スクリーニング調査：日本人口を母集団として実施</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本調査：なし　　</a:t>
            </a:r>
            <a:r>
              <a:rPr kumimoji="1" lang="ja-JP" altLang="en-US" sz="900">
                <a:solidFill>
                  <a:schemeClr val="bg1"/>
                </a:solidFill>
                <a:latin typeface="Hiragino Sans W5" panose="020B0400000000000000" pitchFamily="34" charset="-128"/>
                <a:ea typeface="Hiragino Sans W5" panose="020B0400000000000000" pitchFamily="34" charset="-128"/>
              </a:rPr>
              <a:t>多変量解析：なし　　統計的検定：なし</a:t>
            </a:r>
          </a:p>
        </p:txBody>
      </p:sp>
      <p:sp>
        <p:nvSpPr>
          <p:cNvPr id="74" name="テキスト ボックス 73">
            <a:extLst>
              <a:ext uri="{FF2B5EF4-FFF2-40B4-BE49-F238E27FC236}">
                <a16:creationId xmlns:a16="http://schemas.microsoft.com/office/drawing/2014/main" id="{16393B48-77C8-AF49-A087-6CA97844EB0A}"/>
              </a:ext>
            </a:extLst>
          </p:cNvPr>
          <p:cNvSpPr txBox="1"/>
          <p:nvPr/>
        </p:nvSpPr>
        <p:spPr>
          <a:xfrm>
            <a:off x="6336137" y="2082320"/>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1.</a:t>
            </a:r>
          </a:p>
        </p:txBody>
      </p:sp>
      <p:sp>
        <p:nvSpPr>
          <p:cNvPr id="75" name="テキスト ボックス 74">
            <a:extLst>
              <a:ext uri="{FF2B5EF4-FFF2-40B4-BE49-F238E27FC236}">
                <a16:creationId xmlns:a16="http://schemas.microsoft.com/office/drawing/2014/main" id="{48F7AE25-0482-F04F-B54A-5AC65446DC87}"/>
              </a:ext>
            </a:extLst>
          </p:cNvPr>
          <p:cNvSpPr txBox="1"/>
          <p:nvPr/>
        </p:nvSpPr>
        <p:spPr>
          <a:xfrm>
            <a:off x="6336137" y="280479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2.</a:t>
            </a:r>
          </a:p>
        </p:txBody>
      </p:sp>
      <p:sp>
        <p:nvSpPr>
          <p:cNvPr id="76" name="テキスト ボックス 75">
            <a:extLst>
              <a:ext uri="{FF2B5EF4-FFF2-40B4-BE49-F238E27FC236}">
                <a16:creationId xmlns:a16="http://schemas.microsoft.com/office/drawing/2014/main" id="{A38C14C7-2D4B-1543-A59B-F8D40221E9B5}"/>
              </a:ext>
            </a:extLst>
          </p:cNvPr>
          <p:cNvSpPr txBox="1"/>
          <p:nvPr/>
        </p:nvSpPr>
        <p:spPr>
          <a:xfrm>
            <a:off x="6336137" y="3530998"/>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3.</a:t>
            </a:r>
          </a:p>
        </p:txBody>
      </p:sp>
      <p:sp>
        <p:nvSpPr>
          <p:cNvPr id="77" name="テキスト ボックス 76">
            <a:extLst>
              <a:ext uri="{FF2B5EF4-FFF2-40B4-BE49-F238E27FC236}">
                <a16:creationId xmlns:a16="http://schemas.microsoft.com/office/drawing/2014/main" id="{7381E85E-2EB0-4740-B429-DE01A12174DF}"/>
              </a:ext>
            </a:extLst>
          </p:cNvPr>
          <p:cNvSpPr txBox="1"/>
          <p:nvPr/>
        </p:nvSpPr>
        <p:spPr>
          <a:xfrm>
            <a:off x="6336137" y="4258263"/>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4.</a:t>
            </a:r>
          </a:p>
        </p:txBody>
      </p:sp>
      <p:sp>
        <p:nvSpPr>
          <p:cNvPr id="78" name="テキスト ボックス 77">
            <a:extLst>
              <a:ext uri="{FF2B5EF4-FFF2-40B4-BE49-F238E27FC236}">
                <a16:creationId xmlns:a16="http://schemas.microsoft.com/office/drawing/2014/main" id="{420D718C-BB60-E744-BEA1-5FAAB46B3315}"/>
              </a:ext>
            </a:extLst>
          </p:cNvPr>
          <p:cNvSpPr txBox="1"/>
          <p:nvPr/>
        </p:nvSpPr>
        <p:spPr>
          <a:xfrm>
            <a:off x="6336137" y="497551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5.</a:t>
            </a:r>
          </a:p>
        </p:txBody>
      </p:sp>
      <p:sp>
        <p:nvSpPr>
          <p:cNvPr id="79" name="テキスト ボックス 78">
            <a:extLst>
              <a:ext uri="{FF2B5EF4-FFF2-40B4-BE49-F238E27FC236}">
                <a16:creationId xmlns:a16="http://schemas.microsoft.com/office/drawing/2014/main" id="{33095D92-4F32-F343-9483-515EA2F0F9A1}"/>
              </a:ext>
            </a:extLst>
          </p:cNvPr>
          <p:cNvSpPr txBox="1"/>
          <p:nvPr/>
        </p:nvSpPr>
        <p:spPr>
          <a:xfrm>
            <a:off x="6727036" y="2077199"/>
            <a:ext cx="1211870"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商品・サービス浸透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0" name="テキスト ボックス 79">
            <a:extLst>
              <a:ext uri="{FF2B5EF4-FFF2-40B4-BE49-F238E27FC236}">
                <a16:creationId xmlns:a16="http://schemas.microsoft.com/office/drawing/2014/main" id="{B606E7FD-03F0-2C45-A286-AB0D22A36B47}"/>
              </a:ext>
            </a:extLst>
          </p:cNvPr>
          <p:cNvSpPr txBox="1"/>
          <p:nvPr/>
        </p:nvSpPr>
        <p:spPr>
          <a:xfrm>
            <a:off x="6727036" y="2263464"/>
            <a:ext cx="3654847"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商品やサービスに対する</a:t>
            </a:r>
            <a:r>
              <a:rPr lang="ja-JP" altLang="en-US" sz="900" spc="-300">
                <a:solidFill>
                  <a:schemeClr val="bg1"/>
                </a:solidFill>
                <a:latin typeface="Hiragino Sans W5" panose="020B0400000000000000" pitchFamily="34" charset="-128"/>
                <a:ea typeface="Hiragino Sans W5" panose="020B0400000000000000" pitchFamily="34" charset="-128"/>
              </a:rPr>
              <a:t>、</a:t>
            </a:r>
            <a:r>
              <a:rPr lang="ja-JP" altLang="en-US" sz="900">
                <a:solidFill>
                  <a:schemeClr val="bg1"/>
                </a:solidFill>
                <a:latin typeface="Hiragino Sans W5" panose="020B0400000000000000" pitchFamily="34" charset="-128"/>
                <a:ea typeface="Hiragino Sans W5" panose="020B0400000000000000" pitchFamily="34" charset="-128"/>
              </a:rPr>
              <a:t>認知や利用意向を把握することができます。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1" name="テキスト ボックス 80">
            <a:extLst>
              <a:ext uri="{FF2B5EF4-FFF2-40B4-BE49-F238E27FC236}">
                <a16:creationId xmlns:a16="http://schemas.microsoft.com/office/drawing/2014/main" id="{61A68EFB-EE8C-BD4A-8691-8D15096F4BE2}"/>
              </a:ext>
            </a:extLst>
          </p:cNvPr>
          <p:cNvSpPr txBox="1"/>
          <p:nvPr/>
        </p:nvSpPr>
        <p:spPr>
          <a:xfrm>
            <a:off x="6725948" y="2797901"/>
            <a:ext cx="538609"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媒体比較</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2" name="テキスト ボックス 81">
            <a:extLst>
              <a:ext uri="{FF2B5EF4-FFF2-40B4-BE49-F238E27FC236}">
                <a16:creationId xmlns:a16="http://schemas.microsoft.com/office/drawing/2014/main" id="{718D9147-1548-2F49-8EA6-3AB01BBF147A}"/>
              </a:ext>
            </a:extLst>
          </p:cNvPr>
          <p:cNvSpPr txBox="1"/>
          <p:nvPr/>
        </p:nvSpPr>
        <p:spPr>
          <a:xfrm>
            <a:off x="6725948" y="2984166"/>
            <a:ext cx="4154984"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多数のメディアで出稿の際、併用メディアとの認知を比較することができます。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3" name="テキスト ボックス 82">
            <a:extLst>
              <a:ext uri="{FF2B5EF4-FFF2-40B4-BE49-F238E27FC236}">
                <a16:creationId xmlns:a16="http://schemas.microsoft.com/office/drawing/2014/main" id="{6EE9A034-B145-3147-AF7B-3E11782C9BCE}"/>
              </a:ext>
            </a:extLst>
          </p:cNvPr>
          <p:cNvSpPr txBox="1"/>
          <p:nvPr/>
        </p:nvSpPr>
        <p:spPr>
          <a:xfrm>
            <a:off x="6725948" y="3523169"/>
            <a:ext cx="1251946" cy="161583"/>
          </a:xfrm>
          <a:prstGeom prst="rect">
            <a:avLst/>
          </a:prstGeom>
          <a:noFill/>
        </p:spPr>
        <p:txBody>
          <a:bodyPr wrap="none" lIns="0" tIns="0" rIns="0" bIns="0" rtlCol="0">
            <a:spAutoFit/>
          </a:bodyPr>
          <a:lstStyle/>
          <a:p>
            <a:pPr>
              <a:spcBef>
                <a:spcPts val="700"/>
              </a:spcBef>
            </a:pPr>
            <a:r>
              <a:rPr lang="en-US" altLang="ja-JP" sz="1050" dirty="0">
                <a:solidFill>
                  <a:schemeClr val="bg1"/>
                </a:solidFill>
                <a:latin typeface="Hiragino Sans W5" panose="020B0400000000000000" pitchFamily="34" charset="-128"/>
                <a:ea typeface="Hiragino Sans W5" panose="020B0400000000000000" pitchFamily="34" charset="-128"/>
              </a:rPr>
              <a:t>Key </a:t>
            </a:r>
            <a:r>
              <a:rPr lang="ja-JP" altLang="en-US" sz="1050">
                <a:solidFill>
                  <a:schemeClr val="bg1"/>
                </a:solidFill>
                <a:latin typeface="Hiragino Sans W5" panose="020B0400000000000000" pitchFamily="34" charset="-128"/>
                <a:ea typeface="Hiragino Sans W5" panose="020B0400000000000000" pitchFamily="34" charset="-128"/>
              </a:rPr>
              <a:t>メッセージ浸透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4" name="テキスト ボックス 83">
            <a:extLst>
              <a:ext uri="{FF2B5EF4-FFF2-40B4-BE49-F238E27FC236}">
                <a16:creationId xmlns:a16="http://schemas.microsoft.com/office/drawing/2014/main" id="{B3F5FBA2-4ABB-D644-9698-A349F6461280}"/>
              </a:ext>
            </a:extLst>
          </p:cNvPr>
          <p:cNvSpPr txBox="1"/>
          <p:nvPr/>
        </p:nvSpPr>
        <p:spPr>
          <a:xfrm>
            <a:off x="6725948" y="3709434"/>
            <a:ext cx="3693319"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放映した</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a:t>
            </a:r>
            <a:r>
              <a:rPr lang="ja-JP" altLang="en-US" sz="900" spc="-150">
                <a:solidFill>
                  <a:schemeClr val="bg1"/>
                </a:solidFill>
                <a:latin typeface="Hiragino Sans W5" panose="020B0400000000000000" pitchFamily="34" charset="-128"/>
                <a:ea typeface="Hiragino Sans W5" panose="020B0400000000000000" pitchFamily="34" charset="-128"/>
              </a:rPr>
              <a:t>メッセージ</a:t>
            </a:r>
            <a:r>
              <a:rPr lang="ja-JP" altLang="en-US" sz="900">
                <a:solidFill>
                  <a:schemeClr val="bg1"/>
                </a:solidFill>
                <a:latin typeface="Hiragino Sans W5" panose="020B0400000000000000" pitchFamily="34" charset="-128"/>
                <a:ea typeface="Hiragino Sans W5" panose="020B0400000000000000" pitchFamily="34" charset="-128"/>
              </a:rPr>
              <a:t>の浸透率を把握することができます。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5" name="テキスト ボックス 84">
            <a:extLst>
              <a:ext uri="{FF2B5EF4-FFF2-40B4-BE49-F238E27FC236}">
                <a16:creationId xmlns:a16="http://schemas.microsoft.com/office/drawing/2014/main" id="{81E52207-E6C0-EF4D-9CB9-E88D90505EC8}"/>
              </a:ext>
            </a:extLst>
          </p:cNvPr>
          <p:cNvSpPr txBox="1"/>
          <p:nvPr/>
        </p:nvSpPr>
        <p:spPr>
          <a:xfrm>
            <a:off x="6722682" y="4248853"/>
            <a:ext cx="1077218"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ブランド印象評価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6" name="テキスト ボックス 85">
            <a:extLst>
              <a:ext uri="{FF2B5EF4-FFF2-40B4-BE49-F238E27FC236}">
                <a16:creationId xmlns:a16="http://schemas.microsoft.com/office/drawing/2014/main" id="{9C4B9004-27EB-B444-B076-CC7EE84E28A2}"/>
              </a:ext>
            </a:extLst>
          </p:cNvPr>
          <p:cNvSpPr txBox="1"/>
          <p:nvPr/>
        </p:nvSpPr>
        <p:spPr>
          <a:xfrm>
            <a:off x="6722682" y="4435118"/>
            <a:ext cx="3000821"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企業やブランドに対する印象を把握することができます。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7" name="テキスト ボックス 86">
            <a:extLst>
              <a:ext uri="{FF2B5EF4-FFF2-40B4-BE49-F238E27FC236}">
                <a16:creationId xmlns:a16="http://schemas.microsoft.com/office/drawing/2014/main" id="{720CC759-5734-5648-909C-A3546C9A6013}"/>
              </a:ext>
            </a:extLst>
          </p:cNvPr>
          <p:cNvSpPr txBox="1"/>
          <p:nvPr/>
        </p:nvSpPr>
        <p:spPr>
          <a:xfrm>
            <a:off x="6722682" y="4971568"/>
            <a:ext cx="807913"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広告印象評価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8" name="テキスト ボックス 87">
            <a:extLst>
              <a:ext uri="{FF2B5EF4-FFF2-40B4-BE49-F238E27FC236}">
                <a16:creationId xmlns:a16="http://schemas.microsoft.com/office/drawing/2014/main" id="{AC489E86-90B0-D546-88B9-C027F09AEACD}"/>
              </a:ext>
            </a:extLst>
          </p:cNvPr>
          <p:cNvSpPr txBox="1"/>
          <p:nvPr/>
        </p:nvSpPr>
        <p:spPr>
          <a:xfrm>
            <a:off x="6722682" y="5157833"/>
            <a:ext cx="3443250"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の表現に対する印象を把握することができます。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9" name="1つの角を切り取り、1つの角を丸めた四角形 88">
            <a:extLst>
              <a:ext uri="{FF2B5EF4-FFF2-40B4-BE49-F238E27FC236}">
                <a16:creationId xmlns:a16="http://schemas.microsoft.com/office/drawing/2014/main" id="{CD498F95-EDB2-1144-8790-4BF84EF7A13F}"/>
              </a:ext>
            </a:extLst>
          </p:cNvPr>
          <p:cNvSpPr/>
          <p:nvPr/>
        </p:nvSpPr>
        <p:spPr>
          <a:xfrm flipH="1" flipV="1">
            <a:off x="6161312" y="1092338"/>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25" name="テキスト ボックス 24">
            <a:extLst>
              <a:ext uri="{FF2B5EF4-FFF2-40B4-BE49-F238E27FC236}">
                <a16:creationId xmlns:a16="http://schemas.microsoft.com/office/drawing/2014/main" id="{0C9426CB-3160-2A45-BF0D-958938B93EC5}"/>
              </a:ext>
            </a:extLst>
          </p:cNvPr>
          <p:cNvSpPr txBox="1"/>
          <p:nvPr/>
        </p:nvSpPr>
        <p:spPr>
          <a:xfrm>
            <a:off x="6587963" y="1167838"/>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調査目的</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90" name="1つの角を切り取り、1つの角を丸めた四角形 89">
            <a:extLst>
              <a:ext uri="{FF2B5EF4-FFF2-40B4-BE49-F238E27FC236}">
                <a16:creationId xmlns:a16="http://schemas.microsoft.com/office/drawing/2014/main" id="{02D3DA84-FE90-7A4E-B865-4158E8F95D8F}"/>
              </a:ext>
            </a:extLst>
          </p:cNvPr>
          <p:cNvSpPr/>
          <p:nvPr/>
        </p:nvSpPr>
        <p:spPr>
          <a:xfrm flipH="1" flipV="1">
            <a:off x="765290" y="1097654"/>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91" name="テキスト ボックス 90">
            <a:extLst>
              <a:ext uri="{FF2B5EF4-FFF2-40B4-BE49-F238E27FC236}">
                <a16:creationId xmlns:a16="http://schemas.microsoft.com/office/drawing/2014/main" id="{F81083F2-FE16-794F-B067-96E2BF08DF89}"/>
              </a:ext>
            </a:extLst>
          </p:cNvPr>
          <p:cNvSpPr txBox="1"/>
          <p:nvPr/>
        </p:nvSpPr>
        <p:spPr>
          <a:xfrm>
            <a:off x="1257253" y="1173154"/>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調査概要</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3" name="テキスト ボックス 2">
            <a:extLst>
              <a:ext uri="{FF2B5EF4-FFF2-40B4-BE49-F238E27FC236}">
                <a16:creationId xmlns:a16="http://schemas.microsoft.com/office/drawing/2014/main" id="{848B649D-9DAD-D2A0-CF64-9AB17C82B78C}"/>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2" name="スライド番号プレースホルダ 3">
            <a:extLst>
              <a:ext uri="{FF2B5EF4-FFF2-40B4-BE49-F238E27FC236}">
                <a16:creationId xmlns:a16="http://schemas.microsoft.com/office/drawing/2014/main" id="{F38C2E50-5A4C-3E65-9F6D-BA1582B3D32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262AAEC2-B415-C473-764C-EFD00163035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71767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22" name="図 21" descr="黒い背景に白い文字がある&#10;&#10;AI によって生成されたコンテンツは間違っている可能性があります。">
            <a:extLst>
              <a:ext uri="{FF2B5EF4-FFF2-40B4-BE49-F238E27FC236}">
                <a16:creationId xmlns:a16="http://schemas.microsoft.com/office/drawing/2014/main" id="{B19431BA-2A2D-3C8A-9631-B97B1A941DAC}"/>
              </a:ext>
            </a:extLst>
          </p:cNvPr>
          <p:cNvPicPr>
            <a:picLocks noChangeAspect="1"/>
          </p:cNvPicPr>
          <p:nvPr/>
        </p:nvPicPr>
        <p:blipFill>
          <a:blip r:embed="rId2"/>
          <a:stretch>
            <a:fillRect/>
          </a:stretch>
        </p:blipFill>
        <p:spPr>
          <a:xfrm>
            <a:off x="2034645" y="211011"/>
            <a:ext cx="2725060" cy="983510"/>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3"/>
          <a:stretch>
            <a:fillRect/>
          </a:stretch>
        </p:blipFill>
        <p:spPr>
          <a:xfrm>
            <a:off x="7654410" y="0"/>
            <a:ext cx="4537589" cy="6858000"/>
          </a:xfrm>
          <a:prstGeom prst="rect">
            <a:avLst/>
          </a:prstGeom>
        </p:spPr>
      </p:pic>
      <p:sp>
        <p:nvSpPr>
          <p:cNvPr id="17" name="テキスト ボックス 16">
            <a:extLst>
              <a:ext uri="{FF2B5EF4-FFF2-40B4-BE49-F238E27FC236}">
                <a16:creationId xmlns:a16="http://schemas.microsoft.com/office/drawing/2014/main" id="{11948196-8EEF-2B2C-A61E-9C378238E279}"/>
              </a:ext>
            </a:extLst>
          </p:cNvPr>
          <p:cNvSpPr txBox="1"/>
          <p:nvPr/>
        </p:nvSpPr>
        <p:spPr>
          <a:xfrm>
            <a:off x="440133" y="3119032"/>
            <a:ext cx="6933751" cy="1511889"/>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BREAK</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は、</a:t>
            </a:r>
            <a:endParaRPr kumimoji="1" lang="en-US"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都内最大級</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(*1)</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タクシーサイネージ「</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GROWTH</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を手がけるニューステクノロジー社と、</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喫煙所ブランド「</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THE TOBACCO</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を展開するコソド社が協業して生まれた、</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都心オフィスビル喫煙所に特化した国内</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No.1</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(*2)</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の、滞在型デジタルサイネージメディアです。</a:t>
            </a:r>
          </a:p>
        </p:txBody>
      </p:sp>
      <p:sp>
        <p:nvSpPr>
          <p:cNvPr id="9" name="テキスト ボックス 8">
            <a:extLst>
              <a:ext uri="{FF2B5EF4-FFF2-40B4-BE49-F238E27FC236}">
                <a16:creationId xmlns:a16="http://schemas.microsoft.com/office/drawing/2014/main" id="{4F81671B-F8B8-BE07-73EC-CB74CF334ABA}"/>
              </a:ext>
            </a:extLst>
          </p:cNvPr>
          <p:cNvSpPr txBox="1"/>
          <p:nvPr/>
        </p:nvSpPr>
        <p:spPr>
          <a:xfrm>
            <a:off x="432248" y="6363545"/>
            <a:ext cx="6851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東京特別区・武三交通圏における当社のタクシーサイネージネットワーク導入数は</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11,500</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台。東京特別区・武三交通圏の法人タクシー</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26,983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台（令和</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5</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年</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月末時点関東運輸局調べ）に対する利用者カバー率となります。</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※2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喫煙所内のサイネージ設置数及び、リーチ数（弊社調べ）</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p:txBody>
      </p:sp>
      <p:grpSp>
        <p:nvGrpSpPr>
          <p:cNvPr id="25" name="グループ化 24">
            <a:extLst>
              <a:ext uri="{FF2B5EF4-FFF2-40B4-BE49-F238E27FC236}">
                <a16:creationId xmlns:a16="http://schemas.microsoft.com/office/drawing/2014/main" id="{2267B27D-C894-EA68-1A59-FF17E33054A0}"/>
              </a:ext>
            </a:extLst>
          </p:cNvPr>
          <p:cNvGrpSpPr>
            <a:grpSpLocks noChangeAspect="1"/>
          </p:cNvGrpSpPr>
          <p:nvPr/>
        </p:nvGrpSpPr>
        <p:grpSpPr>
          <a:xfrm>
            <a:off x="473874" y="4975393"/>
            <a:ext cx="3553710" cy="803075"/>
            <a:chOff x="1561776" y="4822995"/>
            <a:chExt cx="4100877" cy="926724"/>
          </a:xfrm>
        </p:grpSpPr>
        <p:pic>
          <p:nvPicPr>
            <p:cNvPr id="24" name="図 23" descr="図形&#10;&#10;AI によって生成されたコンテンツは間違っている可能性があります。">
              <a:extLst>
                <a:ext uri="{FF2B5EF4-FFF2-40B4-BE49-F238E27FC236}">
                  <a16:creationId xmlns:a16="http://schemas.microsoft.com/office/drawing/2014/main" id="{1BA72133-199B-89E3-C20C-4E35DC901F20}"/>
                </a:ext>
              </a:extLst>
            </p:cNvPr>
            <p:cNvPicPr>
              <a:picLocks noChangeAspect="1"/>
            </p:cNvPicPr>
            <p:nvPr/>
          </p:nvPicPr>
          <p:blipFill>
            <a:blip r:embed="rId4"/>
            <a:stretch>
              <a:fillRect/>
            </a:stretch>
          </p:blipFill>
          <p:spPr>
            <a:xfrm>
              <a:off x="1561776" y="4822995"/>
              <a:ext cx="960706" cy="926724"/>
            </a:xfrm>
            <a:prstGeom prst="rect">
              <a:avLst/>
            </a:prstGeom>
          </p:spPr>
        </p:pic>
        <p:pic>
          <p:nvPicPr>
            <p:cNvPr id="8198" name="Picture 6" descr="投票型喫煙所「ASK THE TOBACCO（アスク・ザ・タバコ）」 | cosodo inc.｜株式会社コソド">
              <a:extLst>
                <a:ext uri="{FF2B5EF4-FFF2-40B4-BE49-F238E27FC236}">
                  <a16:creationId xmlns:a16="http://schemas.microsoft.com/office/drawing/2014/main" id="{48966F1E-772F-984B-EF4B-2CB72F38BF4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991"/>
            <a:stretch/>
          </p:blipFill>
          <p:spPr bwMode="auto">
            <a:xfrm>
              <a:off x="3472202" y="4973812"/>
              <a:ext cx="2190451" cy="5332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A2FE3B8-AA10-5B55-760E-BA27C6B72BCD}"/>
                </a:ext>
              </a:extLst>
            </p:cNvPr>
            <p:cNvSpPr txBox="1"/>
            <p:nvPr/>
          </p:nvSpPr>
          <p:spPr>
            <a:xfrm>
              <a:off x="2678718" y="5045366"/>
              <a:ext cx="455426" cy="4617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iragino Sans W5" panose="020B0400000000000000" pitchFamily="34" charset="-128"/>
                  <a:ea typeface="Hiragino Sans W5" panose="020B0400000000000000" pitchFamily="34" charset="-128"/>
                  <a:cs typeface="+mn-cs"/>
                </a:rPr>
                <a:t>✕</a:t>
              </a:r>
              <a:endParaRPr kumimoji="1" lang="ja-JP" altLang="en-US" sz="20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12" name="図 11" descr="建物の間の道路&#10;&#10;中程度の精度で自動的に生成された説明">
            <a:extLst>
              <a:ext uri="{FF2B5EF4-FFF2-40B4-BE49-F238E27FC236}">
                <a16:creationId xmlns:a16="http://schemas.microsoft.com/office/drawing/2014/main" id="{7BBC3F20-3CD9-C340-7F06-E4957CD60C6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44843" y="3426359"/>
            <a:ext cx="4447157" cy="3431641"/>
          </a:xfrm>
          <a:prstGeom prst="rect">
            <a:avLst/>
          </a:prstGeom>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20661"/>
            <a:ext cx="6800748"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ABOUT</a:t>
            </a:r>
          </a:p>
        </p:txBody>
      </p:sp>
      <p:pic>
        <p:nvPicPr>
          <p:cNvPr id="5" name="図 4" descr="鏡のある部屋&#10;&#10;中程度の精度で自動的に生成された説明">
            <a:extLst>
              <a:ext uri="{FF2B5EF4-FFF2-40B4-BE49-F238E27FC236}">
                <a16:creationId xmlns:a16="http://schemas.microsoft.com/office/drawing/2014/main" id="{A6E005A8-B7A3-B514-6B43-388EC27EE19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44843" y="0"/>
            <a:ext cx="4447157" cy="3535681"/>
          </a:xfrm>
          <a:prstGeom prst="rect">
            <a:avLst/>
          </a:prstGeom>
        </p:spPr>
      </p:pic>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grpSp>
        <p:nvGrpSpPr>
          <p:cNvPr id="29" name="グループ化 28">
            <a:extLst>
              <a:ext uri="{FF2B5EF4-FFF2-40B4-BE49-F238E27FC236}">
                <a16:creationId xmlns:a16="http://schemas.microsoft.com/office/drawing/2014/main" id="{AF68F555-C94C-52BC-34A1-B486E07C1549}"/>
              </a:ext>
            </a:extLst>
          </p:cNvPr>
          <p:cNvGrpSpPr/>
          <p:nvPr/>
        </p:nvGrpSpPr>
        <p:grpSpPr>
          <a:xfrm>
            <a:off x="432248" y="1585749"/>
            <a:ext cx="7307346" cy="944971"/>
            <a:chOff x="432248" y="1463829"/>
            <a:chExt cx="7307346" cy="944971"/>
          </a:xfrm>
        </p:grpSpPr>
        <p:sp>
          <p:nvSpPr>
            <p:cNvPr id="14" name="テキスト ボックス 13">
              <a:extLst>
                <a:ext uri="{FF2B5EF4-FFF2-40B4-BE49-F238E27FC236}">
                  <a16:creationId xmlns:a16="http://schemas.microsoft.com/office/drawing/2014/main" id="{A2908425-67E8-C869-2044-EBABF532CB76}"/>
                </a:ext>
              </a:extLst>
            </p:cNvPr>
            <p:cNvSpPr txBox="1"/>
            <p:nvPr/>
          </p:nvSpPr>
          <p:spPr>
            <a:xfrm>
              <a:off x="432248" y="1530033"/>
              <a:ext cx="7307346"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月間　　</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万人が集う</a:t>
              </a:r>
              <a:endPar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都心オフィス</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喫煙所発の滞在型メディア</a:t>
              </a:r>
            </a:p>
          </p:txBody>
        </p:sp>
        <p:sp>
          <p:nvSpPr>
            <p:cNvPr id="8" name="テキスト ボックス 7">
              <a:extLst>
                <a:ext uri="{FF2B5EF4-FFF2-40B4-BE49-F238E27FC236}">
                  <a16:creationId xmlns:a16="http://schemas.microsoft.com/office/drawing/2014/main" id="{48B16847-B59A-0A51-51F9-57A51D7C021D}"/>
                </a:ext>
              </a:extLst>
            </p:cNvPr>
            <p:cNvSpPr txBox="1"/>
            <p:nvPr/>
          </p:nvSpPr>
          <p:spPr>
            <a:xfrm>
              <a:off x="922781" y="1463829"/>
              <a:ext cx="1111864"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520</a:t>
              </a:r>
              <a:endParaRPr kumimoji="1" lang="en-US" altLang="ja-JP" sz="2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grpSp>
      <p:cxnSp>
        <p:nvCxnSpPr>
          <p:cNvPr id="28" name="直線コネクタ 27">
            <a:extLst>
              <a:ext uri="{FF2B5EF4-FFF2-40B4-BE49-F238E27FC236}">
                <a16:creationId xmlns:a16="http://schemas.microsoft.com/office/drawing/2014/main" id="{522AA81F-563F-7093-C8C8-8A4DC1A81D3E}"/>
              </a:ext>
            </a:extLst>
          </p:cNvPr>
          <p:cNvCxnSpPr>
            <a:cxnSpLocks/>
          </p:cNvCxnSpPr>
          <p:nvPr/>
        </p:nvCxnSpPr>
        <p:spPr>
          <a:xfrm>
            <a:off x="504354" y="2980764"/>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0698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AE0A371-D628-95B7-D03A-8D2CCAB372E8}"/>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0C643468-D644-CE41-8F24-EDCE17299893}"/>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92" name="テキスト ボックス 91">
            <a:extLst>
              <a:ext uri="{FF2B5EF4-FFF2-40B4-BE49-F238E27FC236}">
                <a16:creationId xmlns:a16="http://schemas.microsoft.com/office/drawing/2014/main" id="{D6D43B2F-DC1D-E04A-8708-4432DB2940CA}"/>
              </a:ext>
            </a:extLst>
          </p:cNvPr>
          <p:cNvSpPr txBox="1"/>
          <p:nvPr/>
        </p:nvSpPr>
        <p:spPr>
          <a:xfrm>
            <a:off x="7271527" y="5916385"/>
            <a:ext cx="4224233" cy="200055"/>
          </a:xfrm>
          <a:prstGeom prst="rect">
            <a:avLst/>
          </a:prstGeom>
          <a:noFill/>
        </p:spPr>
        <p:txBody>
          <a:bodyPr wrap="none" rtlCol="0">
            <a:spAutoFit/>
          </a:bodyPr>
          <a:lstStyle/>
          <a:p>
            <a:pPr>
              <a:spcBef>
                <a:spcPts val="100"/>
              </a:spcBef>
            </a:pPr>
            <a:r>
              <a:rPr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700">
                <a:solidFill>
                  <a:schemeClr val="bg1">
                    <a:lumMod val="95000"/>
                  </a:schemeClr>
                </a:solidFill>
                <a:latin typeface="Hiragino Sans W5" panose="020B0400000000000000" pitchFamily="34" charset="-128"/>
                <a:ea typeface="Hiragino Sans W5" panose="020B0400000000000000" pitchFamily="34" charset="-128"/>
              </a:rPr>
              <a:t>上記はサンプルとなります。実際の調査は上記と異なる場合もございます。予めご了承ください。</a:t>
            </a:r>
            <a:endParaRPr lang="en-US" altLang="ja-JP" sz="700" dirty="0">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97" name="直線コネクタ 96">
            <a:extLst>
              <a:ext uri="{FF2B5EF4-FFF2-40B4-BE49-F238E27FC236}">
                <a16:creationId xmlns:a16="http://schemas.microsoft.com/office/drawing/2014/main" id="{B297FF86-E717-1B45-92F4-F82AE7655379}"/>
              </a:ext>
            </a:extLst>
          </p:cNvPr>
          <p:cNvCxnSpPr>
            <a:cxnSpLocks/>
          </p:cNvCxnSpPr>
          <p:nvPr/>
        </p:nvCxnSpPr>
        <p:spPr>
          <a:xfrm>
            <a:off x="762531" y="1846004"/>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6C5E38C-540A-5D45-BD1D-189182DFF76D}"/>
              </a:ext>
            </a:extLst>
          </p:cNvPr>
          <p:cNvCxnSpPr>
            <a:cxnSpLocks/>
          </p:cNvCxnSpPr>
          <p:nvPr/>
        </p:nvCxnSpPr>
        <p:spPr>
          <a:xfrm>
            <a:off x="762531" y="27346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E55712CF-1C17-054B-AC36-A06536BCE6E1}"/>
              </a:ext>
            </a:extLst>
          </p:cNvPr>
          <p:cNvCxnSpPr>
            <a:cxnSpLocks/>
          </p:cNvCxnSpPr>
          <p:nvPr/>
        </p:nvCxnSpPr>
        <p:spPr>
          <a:xfrm>
            <a:off x="762531" y="3537898"/>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6C13BDC-625A-A848-A33C-4DCF263AAE2C}"/>
              </a:ext>
            </a:extLst>
          </p:cNvPr>
          <p:cNvCxnSpPr>
            <a:cxnSpLocks/>
          </p:cNvCxnSpPr>
          <p:nvPr/>
        </p:nvCxnSpPr>
        <p:spPr>
          <a:xfrm>
            <a:off x="762531" y="43475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4F242DC6-CB85-0E4D-941F-FDDFA7C79781}"/>
              </a:ext>
            </a:extLst>
          </p:cNvPr>
          <p:cNvCxnSpPr>
            <a:cxnSpLocks/>
          </p:cNvCxnSpPr>
          <p:nvPr/>
        </p:nvCxnSpPr>
        <p:spPr>
          <a:xfrm>
            <a:off x="762531" y="519956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93F4C24-8425-F445-8F47-3C4601977409}"/>
              </a:ext>
            </a:extLst>
          </p:cNvPr>
          <p:cNvCxnSpPr>
            <a:cxnSpLocks/>
          </p:cNvCxnSpPr>
          <p:nvPr/>
        </p:nvCxnSpPr>
        <p:spPr>
          <a:xfrm>
            <a:off x="762531" y="600601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78889BD-2330-BF40-A7E0-52590D9443C9}"/>
              </a:ext>
            </a:extLst>
          </p:cNvPr>
          <p:cNvSpPr txBox="1"/>
          <p:nvPr/>
        </p:nvSpPr>
        <p:spPr>
          <a:xfrm>
            <a:off x="865453" y="2130599"/>
            <a:ext cx="538609"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申し込み</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4" name="テキスト ボックス 103">
            <a:extLst>
              <a:ext uri="{FF2B5EF4-FFF2-40B4-BE49-F238E27FC236}">
                <a16:creationId xmlns:a16="http://schemas.microsoft.com/office/drawing/2014/main" id="{4B974A66-B2C8-7245-90F0-F1F602297885}"/>
              </a:ext>
            </a:extLst>
          </p:cNvPr>
          <p:cNvSpPr txBox="1"/>
          <p:nvPr/>
        </p:nvSpPr>
        <p:spPr>
          <a:xfrm>
            <a:off x="865453" y="231686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5" name="テキスト ボックス 104">
            <a:extLst>
              <a:ext uri="{FF2B5EF4-FFF2-40B4-BE49-F238E27FC236}">
                <a16:creationId xmlns:a16="http://schemas.microsoft.com/office/drawing/2014/main" id="{874E8218-0121-6F4F-8137-AF8BF2286D86}"/>
              </a:ext>
            </a:extLst>
          </p:cNvPr>
          <p:cNvSpPr txBox="1"/>
          <p:nvPr/>
        </p:nvSpPr>
        <p:spPr>
          <a:xfrm>
            <a:off x="865453" y="2983649"/>
            <a:ext cx="1481175"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調査、目的・設計、提出</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EB895868-22DF-1745-826A-7FA956160140}"/>
              </a:ext>
            </a:extLst>
          </p:cNvPr>
          <p:cNvSpPr txBox="1"/>
          <p:nvPr/>
        </p:nvSpPr>
        <p:spPr>
          <a:xfrm>
            <a:off x="865453" y="316991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7" name="テキスト ボックス 106">
            <a:extLst>
              <a:ext uri="{FF2B5EF4-FFF2-40B4-BE49-F238E27FC236}">
                <a16:creationId xmlns:a16="http://schemas.microsoft.com/office/drawing/2014/main" id="{ACA974E4-B75D-874F-BB83-0BF3B4AD81DA}"/>
              </a:ext>
            </a:extLst>
          </p:cNvPr>
          <p:cNvSpPr txBox="1"/>
          <p:nvPr/>
        </p:nvSpPr>
        <p:spPr>
          <a:xfrm>
            <a:off x="865453" y="3796447"/>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調査票確定</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8" name="テキスト ボックス 107">
            <a:extLst>
              <a:ext uri="{FF2B5EF4-FFF2-40B4-BE49-F238E27FC236}">
                <a16:creationId xmlns:a16="http://schemas.microsoft.com/office/drawing/2014/main" id="{F592FA66-6B60-F94F-B0F7-7F0B1EA04886}"/>
              </a:ext>
            </a:extLst>
          </p:cNvPr>
          <p:cNvSpPr txBox="1"/>
          <p:nvPr/>
        </p:nvSpPr>
        <p:spPr>
          <a:xfrm>
            <a:off x="865453" y="3982712"/>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9" name="テキスト ボックス 108">
            <a:extLst>
              <a:ext uri="{FF2B5EF4-FFF2-40B4-BE49-F238E27FC236}">
                <a16:creationId xmlns:a16="http://schemas.microsoft.com/office/drawing/2014/main" id="{1D072A7C-3840-6746-9E47-99A9FC009DE7}"/>
              </a:ext>
            </a:extLst>
          </p:cNvPr>
          <p:cNvSpPr txBox="1"/>
          <p:nvPr/>
        </p:nvSpPr>
        <p:spPr>
          <a:xfrm>
            <a:off x="865453" y="5448103"/>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報告書納品</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0" name="テキスト ボックス 109">
            <a:extLst>
              <a:ext uri="{FF2B5EF4-FFF2-40B4-BE49-F238E27FC236}">
                <a16:creationId xmlns:a16="http://schemas.microsoft.com/office/drawing/2014/main" id="{C0314F92-D102-0B43-B95B-D3F1469CFDDF}"/>
              </a:ext>
            </a:extLst>
          </p:cNvPr>
          <p:cNvSpPr txBox="1"/>
          <p:nvPr/>
        </p:nvSpPr>
        <p:spPr>
          <a:xfrm>
            <a:off x="865453" y="5634368"/>
            <a:ext cx="1853071"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調査終了後の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営業日前後を目安</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1" name="テキスト ボックス 110">
            <a:extLst>
              <a:ext uri="{FF2B5EF4-FFF2-40B4-BE49-F238E27FC236}">
                <a16:creationId xmlns:a16="http://schemas.microsoft.com/office/drawing/2014/main" id="{F9F12679-1A1B-5C4D-A820-097A5B1A6D58}"/>
              </a:ext>
            </a:extLst>
          </p:cNvPr>
          <p:cNvSpPr txBox="1"/>
          <p:nvPr/>
        </p:nvSpPr>
        <p:spPr>
          <a:xfrm>
            <a:off x="865453" y="4731527"/>
            <a:ext cx="269304"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6" name="テキスト ボックス 115">
            <a:extLst>
              <a:ext uri="{FF2B5EF4-FFF2-40B4-BE49-F238E27FC236}">
                <a16:creationId xmlns:a16="http://schemas.microsoft.com/office/drawing/2014/main" id="{22F9850D-0319-0541-97C2-7BD1654A897B}"/>
              </a:ext>
            </a:extLst>
          </p:cNvPr>
          <p:cNvSpPr txBox="1"/>
          <p:nvPr/>
        </p:nvSpPr>
        <p:spPr>
          <a:xfrm>
            <a:off x="4002607" y="185970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ブランド認知度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7" name="テキスト ボックス 116">
            <a:extLst>
              <a:ext uri="{FF2B5EF4-FFF2-40B4-BE49-F238E27FC236}">
                <a16:creationId xmlns:a16="http://schemas.microsoft.com/office/drawing/2014/main" id="{CAAD112F-FA72-CA4F-8BAA-24EAD7BAD84D}"/>
              </a:ext>
            </a:extLst>
          </p:cNvPr>
          <p:cNvSpPr txBox="1"/>
          <p:nvPr/>
        </p:nvSpPr>
        <p:spPr>
          <a:xfrm>
            <a:off x="5604037" y="1856011"/>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ブランド好意度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8" name="テキスト ボックス 117">
            <a:extLst>
              <a:ext uri="{FF2B5EF4-FFF2-40B4-BE49-F238E27FC236}">
                <a16:creationId xmlns:a16="http://schemas.microsoft.com/office/drawing/2014/main" id="{DF561911-39D7-4844-BD76-1E55945032AB}"/>
              </a:ext>
            </a:extLst>
          </p:cNvPr>
          <p:cNvSpPr txBox="1"/>
          <p:nvPr/>
        </p:nvSpPr>
        <p:spPr>
          <a:xfrm>
            <a:off x="400260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ブランド購入度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9" name="テキスト ボックス 118">
            <a:extLst>
              <a:ext uri="{FF2B5EF4-FFF2-40B4-BE49-F238E27FC236}">
                <a16:creationId xmlns:a16="http://schemas.microsoft.com/office/drawing/2014/main" id="{8E41CA26-37FF-5141-A4EA-63808A5322B4}"/>
              </a:ext>
            </a:extLst>
          </p:cNvPr>
          <p:cNvSpPr txBox="1"/>
          <p:nvPr/>
        </p:nvSpPr>
        <p:spPr>
          <a:xfrm>
            <a:off x="560403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ブランド推進度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52B31C48-730B-CA43-89E4-85BF15061131}"/>
              </a:ext>
            </a:extLst>
          </p:cNvPr>
          <p:cNvSpPr txBox="1"/>
          <p:nvPr/>
        </p:nvSpPr>
        <p:spPr>
          <a:xfrm>
            <a:off x="3959787" y="4557728"/>
            <a:ext cx="115416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広告接触源比較調査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1" name="テキスト ボックス 120">
            <a:extLst>
              <a:ext uri="{FF2B5EF4-FFF2-40B4-BE49-F238E27FC236}">
                <a16:creationId xmlns:a16="http://schemas.microsoft.com/office/drawing/2014/main" id="{4509540F-8D80-FA49-B7D9-A4F32B737C80}"/>
              </a:ext>
            </a:extLst>
          </p:cNvPr>
          <p:cNvSpPr txBox="1"/>
          <p:nvPr/>
        </p:nvSpPr>
        <p:spPr>
          <a:xfrm>
            <a:off x="7367893" y="4557728"/>
            <a:ext cx="1410643"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商品・サービス利用経験</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2" name="テキスト ボックス 121">
            <a:extLst>
              <a:ext uri="{FF2B5EF4-FFF2-40B4-BE49-F238E27FC236}">
                <a16:creationId xmlns:a16="http://schemas.microsoft.com/office/drawing/2014/main" id="{0A71B9E9-8711-6748-B619-FAD89A00566A}"/>
              </a:ext>
            </a:extLst>
          </p:cNvPr>
          <p:cNvSpPr txBox="1"/>
          <p:nvPr/>
        </p:nvSpPr>
        <p:spPr>
          <a:xfrm>
            <a:off x="7370425" y="1863385"/>
            <a:ext cx="1532471" cy="153888"/>
          </a:xfrm>
          <a:prstGeom prst="rect">
            <a:avLst/>
          </a:prstGeom>
          <a:noFill/>
        </p:spPr>
        <p:txBody>
          <a:bodyPr wrap="none" lIns="0" tIns="0" rIns="0" bIns="0" rtlCol="0">
            <a:spAutoFit/>
          </a:bodyPr>
          <a:lstStyle/>
          <a:p>
            <a:pPr>
              <a:spcBef>
                <a:spcPts val="700"/>
              </a:spcBef>
            </a:pPr>
            <a:r>
              <a:rPr lang="ja-JP" altLang="en-US" sz="1000" spc="-150">
                <a:solidFill>
                  <a:schemeClr val="bg1">
                    <a:lumMod val="95000"/>
                  </a:schemeClr>
                </a:solidFill>
                <a:latin typeface="Hiragino Sans W5" panose="020B0400000000000000" pitchFamily="34" charset="-128"/>
                <a:ea typeface="Hiragino Sans W5" panose="020B0400000000000000" pitchFamily="34" charset="-128"/>
              </a:rPr>
              <a:t>クリエイティブ</a:t>
            </a:r>
            <a:r>
              <a:rPr lang="ja-JP" altLang="en-US" sz="1000">
                <a:solidFill>
                  <a:schemeClr val="bg1">
                    <a:lumMod val="95000"/>
                  </a:schemeClr>
                </a:solidFill>
                <a:latin typeface="Hiragino Sans W5" panose="020B0400000000000000" pitchFamily="34" charset="-128"/>
                <a:ea typeface="Hiragino Sans W5" panose="020B0400000000000000" pitchFamily="34" charset="-128"/>
              </a:rPr>
              <a:t>印象評価調査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3" name="テキスト ボックス 122">
            <a:extLst>
              <a:ext uri="{FF2B5EF4-FFF2-40B4-BE49-F238E27FC236}">
                <a16:creationId xmlns:a16="http://schemas.microsoft.com/office/drawing/2014/main" id="{3FE807BE-C0FA-9E4A-80DA-D46163B4EDB4}"/>
              </a:ext>
            </a:extLst>
          </p:cNvPr>
          <p:cNvSpPr txBox="1"/>
          <p:nvPr/>
        </p:nvSpPr>
        <p:spPr>
          <a:xfrm>
            <a:off x="9570618" y="1863211"/>
            <a:ext cx="102592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企業イメージ調査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4" name="テキスト ボックス 123">
            <a:extLst>
              <a:ext uri="{FF2B5EF4-FFF2-40B4-BE49-F238E27FC236}">
                <a16:creationId xmlns:a16="http://schemas.microsoft.com/office/drawing/2014/main" id="{B7C48C27-EAF0-CD47-A053-AB0432913D93}"/>
              </a:ext>
            </a:extLst>
          </p:cNvPr>
          <p:cNvSpPr txBox="1"/>
          <p:nvPr/>
        </p:nvSpPr>
        <p:spPr>
          <a:xfrm>
            <a:off x="4319521"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5" name="テキスト ボックス 124">
            <a:extLst>
              <a:ext uri="{FF2B5EF4-FFF2-40B4-BE49-F238E27FC236}">
                <a16:creationId xmlns:a16="http://schemas.microsoft.com/office/drawing/2014/main" id="{8B97E3F9-CDE9-A449-B58F-5915E4CA100C}"/>
              </a:ext>
            </a:extLst>
          </p:cNvPr>
          <p:cNvSpPr txBox="1"/>
          <p:nvPr/>
        </p:nvSpPr>
        <p:spPr>
          <a:xfrm>
            <a:off x="4773972"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6" name="テキスト ボックス 125">
            <a:extLst>
              <a:ext uri="{FF2B5EF4-FFF2-40B4-BE49-F238E27FC236}">
                <a16:creationId xmlns:a16="http://schemas.microsoft.com/office/drawing/2014/main" id="{9F375D19-3338-3743-9689-A5C52980F11F}"/>
              </a:ext>
            </a:extLst>
          </p:cNvPr>
          <p:cNvSpPr txBox="1"/>
          <p:nvPr/>
        </p:nvSpPr>
        <p:spPr>
          <a:xfrm>
            <a:off x="4315003"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7" name="テキスト ボックス 126">
            <a:extLst>
              <a:ext uri="{FF2B5EF4-FFF2-40B4-BE49-F238E27FC236}">
                <a16:creationId xmlns:a16="http://schemas.microsoft.com/office/drawing/2014/main" id="{208E1330-419F-524D-8816-CE44D05A5D60}"/>
              </a:ext>
            </a:extLst>
          </p:cNvPr>
          <p:cNvSpPr txBox="1"/>
          <p:nvPr/>
        </p:nvSpPr>
        <p:spPr>
          <a:xfrm>
            <a:off x="4769454"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0FBD1011-4B8D-6C49-AB3D-62EC3D1FDD4F}"/>
              </a:ext>
            </a:extLst>
          </p:cNvPr>
          <p:cNvSpPr txBox="1"/>
          <p:nvPr/>
        </p:nvSpPr>
        <p:spPr>
          <a:xfrm>
            <a:off x="5934867"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9" name="テキスト ボックス 128">
            <a:extLst>
              <a:ext uri="{FF2B5EF4-FFF2-40B4-BE49-F238E27FC236}">
                <a16:creationId xmlns:a16="http://schemas.microsoft.com/office/drawing/2014/main" id="{68684D7F-D744-9C42-93D0-41B3893BCA53}"/>
              </a:ext>
            </a:extLst>
          </p:cNvPr>
          <p:cNvSpPr txBox="1"/>
          <p:nvPr/>
        </p:nvSpPr>
        <p:spPr>
          <a:xfrm>
            <a:off x="6389318"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0" name="テキスト ボックス 129">
            <a:extLst>
              <a:ext uri="{FF2B5EF4-FFF2-40B4-BE49-F238E27FC236}">
                <a16:creationId xmlns:a16="http://schemas.microsoft.com/office/drawing/2014/main" id="{B3F8ABA2-70D3-A746-8B2F-0C0377F94970}"/>
              </a:ext>
            </a:extLst>
          </p:cNvPr>
          <p:cNvSpPr txBox="1"/>
          <p:nvPr/>
        </p:nvSpPr>
        <p:spPr>
          <a:xfrm>
            <a:off x="5938554"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EE08F9D4-7229-4947-9F36-169094BC31B4}"/>
              </a:ext>
            </a:extLst>
          </p:cNvPr>
          <p:cNvSpPr txBox="1"/>
          <p:nvPr/>
        </p:nvSpPr>
        <p:spPr>
          <a:xfrm>
            <a:off x="6393005"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2" name="テキスト ボックス 131">
            <a:extLst>
              <a:ext uri="{FF2B5EF4-FFF2-40B4-BE49-F238E27FC236}">
                <a16:creationId xmlns:a16="http://schemas.microsoft.com/office/drawing/2014/main" id="{5C4E3F87-8B80-7443-AA36-F7DB0C975A32}"/>
              </a:ext>
            </a:extLst>
          </p:cNvPr>
          <p:cNvSpPr txBox="1"/>
          <p:nvPr/>
        </p:nvSpPr>
        <p:spPr>
          <a:xfrm>
            <a:off x="3959787" y="4846693"/>
            <a:ext cx="320601"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SNS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3" name="テキスト ボックス 132">
            <a:extLst>
              <a:ext uri="{FF2B5EF4-FFF2-40B4-BE49-F238E27FC236}">
                <a16:creationId xmlns:a16="http://schemas.microsoft.com/office/drawing/2014/main" id="{508F81BC-66F1-B64B-935C-7DCD79770138}"/>
              </a:ext>
            </a:extLst>
          </p:cNvPr>
          <p:cNvSpPr txBox="1"/>
          <p:nvPr/>
        </p:nvSpPr>
        <p:spPr>
          <a:xfrm>
            <a:off x="3965737" y="4994996"/>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喫煙所広告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4" name="テキスト ボックス 133">
            <a:extLst>
              <a:ext uri="{FF2B5EF4-FFF2-40B4-BE49-F238E27FC236}">
                <a16:creationId xmlns:a16="http://schemas.microsoft.com/office/drawing/2014/main" id="{D16D6087-519D-7D42-97DB-60763BE26B8C}"/>
              </a:ext>
            </a:extLst>
          </p:cNvPr>
          <p:cNvSpPr txBox="1"/>
          <p:nvPr/>
        </p:nvSpPr>
        <p:spPr>
          <a:xfrm>
            <a:off x="3959787" y="5140373"/>
            <a:ext cx="35907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テレビ</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CM</a:t>
            </a:r>
          </a:p>
        </p:txBody>
      </p:sp>
      <p:sp>
        <p:nvSpPr>
          <p:cNvPr id="135" name="テキスト ボックス 134">
            <a:extLst>
              <a:ext uri="{FF2B5EF4-FFF2-40B4-BE49-F238E27FC236}">
                <a16:creationId xmlns:a16="http://schemas.microsoft.com/office/drawing/2014/main" id="{96EBF11E-99DB-2A46-A5B7-DE34399A3D22}"/>
              </a:ext>
            </a:extLst>
          </p:cNvPr>
          <p:cNvSpPr txBox="1"/>
          <p:nvPr/>
        </p:nvSpPr>
        <p:spPr>
          <a:xfrm>
            <a:off x="3965682" y="5288676"/>
            <a:ext cx="80150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友人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家族の紹介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6" name="テキスト ボックス 135">
            <a:extLst>
              <a:ext uri="{FF2B5EF4-FFF2-40B4-BE49-F238E27FC236}">
                <a16:creationId xmlns:a16="http://schemas.microsoft.com/office/drawing/2014/main" id="{6F9A5393-B7A3-9E49-BC94-E7A32E1AA6E7}"/>
              </a:ext>
            </a:extLst>
          </p:cNvPr>
          <p:cNvSpPr txBox="1"/>
          <p:nvPr/>
        </p:nvSpPr>
        <p:spPr>
          <a:xfrm>
            <a:off x="3959787" y="5433589"/>
            <a:ext cx="91691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展示会・セミナー・イベント</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7" name="テキスト ボックス 136">
            <a:extLst>
              <a:ext uri="{FF2B5EF4-FFF2-40B4-BE49-F238E27FC236}">
                <a16:creationId xmlns:a16="http://schemas.microsoft.com/office/drawing/2014/main" id="{1EED3535-C4C6-A541-B5D8-0D8C8D639619}"/>
              </a:ext>
            </a:extLst>
          </p:cNvPr>
          <p:cNvSpPr txBox="1"/>
          <p:nvPr/>
        </p:nvSpPr>
        <p:spPr>
          <a:xfrm>
            <a:off x="3959787" y="5577437"/>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チラシ・ダイレクトメール</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8" name="テキスト ボックス 137">
            <a:extLst>
              <a:ext uri="{FF2B5EF4-FFF2-40B4-BE49-F238E27FC236}">
                <a16:creationId xmlns:a16="http://schemas.microsoft.com/office/drawing/2014/main" id="{FE1604A4-AECC-3145-A133-D258D5DA293F}"/>
              </a:ext>
            </a:extLst>
          </p:cNvPr>
          <p:cNvSpPr txBox="1"/>
          <p:nvPr/>
        </p:nvSpPr>
        <p:spPr>
          <a:xfrm>
            <a:off x="3959787" y="5722814"/>
            <a:ext cx="612347"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Web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での紹介記事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1E2F7045-6E18-DE47-8B33-64E3B6D8CB67}"/>
              </a:ext>
            </a:extLst>
          </p:cNvPr>
          <p:cNvSpPr txBox="1"/>
          <p:nvPr/>
        </p:nvSpPr>
        <p:spPr>
          <a:xfrm>
            <a:off x="3959787" y="5869182"/>
            <a:ext cx="79508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交通広告</a:t>
            </a:r>
            <a:r>
              <a:rPr lang="ja-JP" altLang="en-US" sz="400">
                <a:solidFill>
                  <a:schemeClr val="bg1">
                    <a:lumMod val="95000"/>
                  </a:schemeClr>
                </a:solidFill>
                <a:latin typeface="Hiragino Sans W5" panose="020B0400000000000000" pitchFamily="34" charset="-128"/>
                <a:ea typeface="Hiragino Sans W5" panose="020B0400000000000000" pitchFamily="34" charset="-128"/>
              </a:rPr>
              <a:t>（駅や電車内の広告）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3E4BD425-5199-354E-B696-3F362F985146}"/>
              </a:ext>
            </a:extLst>
          </p:cNvPr>
          <p:cNvSpPr txBox="1"/>
          <p:nvPr/>
        </p:nvSpPr>
        <p:spPr>
          <a:xfrm>
            <a:off x="4364705" y="4822085"/>
            <a:ext cx="729367" cy="132344"/>
          </a:xfrm>
          <a:prstGeom prst="rect">
            <a:avLst/>
          </a:prstGeom>
          <a:noFill/>
        </p:spPr>
        <p:txBody>
          <a:bodyPr wrap="none" lIns="0" tIns="0" rIns="0" bIns="0" rtlCol="0">
            <a:spAutoFit/>
          </a:bodyPr>
          <a:lstStyle/>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LINE</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Twitter</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Facebook</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Instagram</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など</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0933A10E-F1EA-A04B-BD10-30C42C646539}"/>
              </a:ext>
            </a:extLst>
          </p:cNvPr>
          <p:cNvSpPr txBox="1"/>
          <p:nvPr/>
        </p:nvSpPr>
        <p:spPr>
          <a:xfrm>
            <a:off x="4304485"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3850440E-F493-1B4B-8530-3347212574E0}"/>
              </a:ext>
            </a:extLst>
          </p:cNvPr>
          <p:cNvSpPr txBox="1"/>
          <p:nvPr/>
        </p:nvSpPr>
        <p:spPr>
          <a:xfrm>
            <a:off x="5105062"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13E1A74E-0C1E-924B-B037-6497D8E721B6}"/>
              </a:ext>
            </a:extLst>
          </p:cNvPr>
          <p:cNvSpPr txBox="1"/>
          <p:nvPr/>
        </p:nvSpPr>
        <p:spPr>
          <a:xfrm>
            <a:off x="7367893" y="2150558"/>
            <a:ext cx="849592"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ビジュアル（絵）が印象</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4" name="テキスト ボックス 143">
            <a:extLst>
              <a:ext uri="{FF2B5EF4-FFF2-40B4-BE49-F238E27FC236}">
                <a16:creationId xmlns:a16="http://schemas.microsoft.com/office/drawing/2014/main" id="{72C0617F-1792-7A41-A908-DD2153740C88}"/>
              </a:ext>
            </a:extLst>
          </p:cNvPr>
          <p:cNvSpPr txBox="1"/>
          <p:nvPr/>
        </p:nvSpPr>
        <p:spPr>
          <a:xfrm>
            <a:off x="7367893" y="2293662"/>
            <a:ext cx="815929" cy="76944"/>
          </a:xfrm>
          <a:prstGeom prst="rect">
            <a:avLst/>
          </a:prstGeom>
          <a:noFill/>
        </p:spPr>
        <p:txBody>
          <a:bodyPr wrap="none" lIns="0" tIns="0" rIns="0" bIns="0" rtlCol="0">
            <a:spAutoFit/>
          </a:bodyPr>
          <a:lstStyle/>
          <a:p>
            <a:pPr>
              <a:spcBef>
                <a:spcPts val="700"/>
              </a:spcBef>
            </a:pPr>
            <a:r>
              <a:rPr lang="ja-JP" altLang="en-US" sz="500">
                <a:solidFill>
                  <a:schemeClr val="bg1">
                    <a:lumMod val="95000"/>
                  </a:schemeClr>
                </a:solidFill>
                <a:latin typeface="Hiragino Sans W5" panose="020B0400000000000000" pitchFamily="34" charset="-128"/>
                <a:ea typeface="Hiragino Sans W5" panose="020B0400000000000000" pitchFamily="34" charset="-128"/>
              </a:rPr>
              <a:t>音（</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BGM/</a:t>
            </a:r>
            <a:r>
              <a:rPr lang="ja-JP" altLang="en-US" sz="500">
                <a:solidFill>
                  <a:schemeClr val="bg1">
                    <a:lumMod val="95000"/>
                  </a:schemeClr>
                </a:solidFill>
                <a:latin typeface="Hiragino Sans W5" panose="020B0400000000000000" pitchFamily="34" charset="-128"/>
                <a:ea typeface="Hiragino Sans W5" panose="020B0400000000000000" pitchFamily="34" charset="-128"/>
              </a:rPr>
              <a:t>セリフ）が耳に</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5" name="テキスト ボックス 144">
            <a:extLst>
              <a:ext uri="{FF2B5EF4-FFF2-40B4-BE49-F238E27FC236}">
                <a16:creationId xmlns:a16="http://schemas.microsoft.com/office/drawing/2014/main" id="{44B57210-D525-254D-8017-F0933EBA0CBC}"/>
              </a:ext>
            </a:extLst>
          </p:cNvPr>
          <p:cNvSpPr txBox="1"/>
          <p:nvPr/>
        </p:nvSpPr>
        <p:spPr>
          <a:xfrm>
            <a:off x="7367893" y="2436766"/>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笑える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6" name="テキスト ボックス 145">
            <a:extLst>
              <a:ext uri="{FF2B5EF4-FFF2-40B4-BE49-F238E27FC236}">
                <a16:creationId xmlns:a16="http://schemas.microsoft.com/office/drawing/2014/main" id="{F042EC95-FFC2-824E-88C7-521AC2924776}"/>
              </a:ext>
            </a:extLst>
          </p:cNvPr>
          <p:cNvSpPr txBox="1"/>
          <p:nvPr/>
        </p:nvSpPr>
        <p:spPr>
          <a:xfrm>
            <a:off x="7367893" y="2579870"/>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面白い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7" name="テキスト ボックス 146">
            <a:extLst>
              <a:ext uri="{FF2B5EF4-FFF2-40B4-BE49-F238E27FC236}">
                <a16:creationId xmlns:a16="http://schemas.microsoft.com/office/drawing/2014/main" id="{ACC3D84F-35D7-AE4F-A539-A1A2577B7718}"/>
              </a:ext>
            </a:extLst>
          </p:cNvPr>
          <p:cNvSpPr txBox="1"/>
          <p:nvPr/>
        </p:nvSpPr>
        <p:spPr>
          <a:xfrm>
            <a:off x="7367893" y="2722974"/>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ワクワクする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8" name="テキスト ボックス 147">
            <a:extLst>
              <a:ext uri="{FF2B5EF4-FFF2-40B4-BE49-F238E27FC236}">
                <a16:creationId xmlns:a16="http://schemas.microsoft.com/office/drawing/2014/main" id="{DA6E6B8E-6E89-5741-B14E-0E9FB5DE5A4E}"/>
              </a:ext>
            </a:extLst>
          </p:cNvPr>
          <p:cNvSpPr txBox="1"/>
          <p:nvPr/>
        </p:nvSpPr>
        <p:spPr>
          <a:xfrm>
            <a:off x="7367893" y="286607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心に響く</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9" name="テキスト ボックス 148">
            <a:extLst>
              <a:ext uri="{FF2B5EF4-FFF2-40B4-BE49-F238E27FC236}">
                <a16:creationId xmlns:a16="http://schemas.microsoft.com/office/drawing/2014/main" id="{CAD57F47-B57C-D148-BF5A-C12AF01EA27E}"/>
              </a:ext>
            </a:extLst>
          </p:cNvPr>
          <p:cNvSpPr txBox="1"/>
          <p:nvPr/>
        </p:nvSpPr>
        <p:spPr>
          <a:xfrm>
            <a:off x="7367893" y="300918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見ていて引き込まれる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0" name="テキスト ボックス 149">
            <a:extLst>
              <a:ext uri="{FF2B5EF4-FFF2-40B4-BE49-F238E27FC236}">
                <a16:creationId xmlns:a16="http://schemas.microsoft.com/office/drawing/2014/main" id="{0D928AC2-D5D2-9542-85F3-91DA9D4C79E1}"/>
              </a:ext>
            </a:extLst>
          </p:cNvPr>
          <p:cNvSpPr txBox="1"/>
          <p:nvPr/>
        </p:nvSpPr>
        <p:spPr>
          <a:xfrm>
            <a:off x="7367893" y="3152286"/>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シェアしたくなる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1" name="テキスト ボックス 150">
            <a:extLst>
              <a:ext uri="{FF2B5EF4-FFF2-40B4-BE49-F238E27FC236}">
                <a16:creationId xmlns:a16="http://schemas.microsoft.com/office/drawing/2014/main" id="{16DDBBCD-ABB1-604B-B239-F59AAC736540}"/>
              </a:ext>
            </a:extLst>
          </p:cNvPr>
          <p:cNvSpPr txBox="1"/>
          <p:nvPr/>
        </p:nvSpPr>
        <p:spPr>
          <a:xfrm>
            <a:off x="7367893" y="3295390"/>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共感できる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2" name="テキスト ボックス 151">
            <a:extLst>
              <a:ext uri="{FF2B5EF4-FFF2-40B4-BE49-F238E27FC236}">
                <a16:creationId xmlns:a16="http://schemas.microsoft.com/office/drawing/2014/main" id="{0542719A-1996-3B46-98CD-C4362D85BAF4}"/>
              </a:ext>
            </a:extLst>
          </p:cNvPr>
          <p:cNvSpPr txBox="1"/>
          <p:nvPr/>
        </p:nvSpPr>
        <p:spPr>
          <a:xfrm>
            <a:off x="7367893" y="3438494"/>
            <a:ext cx="79028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口ずさみたくなる</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真似</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53" name="テキスト ボックス 152">
            <a:extLst>
              <a:ext uri="{FF2B5EF4-FFF2-40B4-BE49-F238E27FC236}">
                <a16:creationId xmlns:a16="http://schemas.microsoft.com/office/drawing/2014/main" id="{1EBE1FE8-C370-7649-84AB-C91061439AF3}"/>
              </a:ext>
            </a:extLst>
          </p:cNvPr>
          <p:cNvSpPr txBox="1"/>
          <p:nvPr/>
        </p:nvSpPr>
        <p:spPr>
          <a:xfrm>
            <a:off x="7367893" y="358159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何度も見たくなる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4" name="テキスト ボックス 153">
            <a:extLst>
              <a:ext uri="{FF2B5EF4-FFF2-40B4-BE49-F238E27FC236}">
                <a16:creationId xmlns:a16="http://schemas.microsoft.com/office/drawing/2014/main" id="{2B5EBB05-4352-8F48-9389-9D3A92B97F3E}"/>
              </a:ext>
            </a:extLst>
          </p:cNvPr>
          <p:cNvSpPr txBox="1"/>
          <p:nvPr/>
        </p:nvSpPr>
        <p:spPr>
          <a:xfrm>
            <a:off x="7367893" y="3724702"/>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次が楽しみになる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5" name="テキスト ボックス 154">
            <a:extLst>
              <a:ext uri="{FF2B5EF4-FFF2-40B4-BE49-F238E27FC236}">
                <a16:creationId xmlns:a16="http://schemas.microsoft.com/office/drawing/2014/main" id="{33A55F93-7962-6641-B078-B019730686CE}"/>
              </a:ext>
            </a:extLst>
          </p:cNvPr>
          <p:cNvSpPr txBox="1"/>
          <p:nvPr/>
        </p:nvSpPr>
        <p:spPr>
          <a:xfrm>
            <a:off x="7367893" y="386780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サービス名称</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6" name="テキスト ボックス 155">
            <a:extLst>
              <a:ext uri="{FF2B5EF4-FFF2-40B4-BE49-F238E27FC236}">
                <a16:creationId xmlns:a16="http://schemas.microsoft.com/office/drawing/2014/main" id="{C21B475D-839B-864C-8FD3-8A30B4BC0754}"/>
              </a:ext>
            </a:extLst>
          </p:cNvPr>
          <p:cNvSpPr txBox="1"/>
          <p:nvPr/>
        </p:nvSpPr>
        <p:spPr>
          <a:xfrm>
            <a:off x="7367893" y="4010912"/>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サービスのロゴ</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7" name="テキスト ボックス 156">
            <a:extLst>
              <a:ext uri="{FF2B5EF4-FFF2-40B4-BE49-F238E27FC236}">
                <a16:creationId xmlns:a16="http://schemas.microsoft.com/office/drawing/2014/main" id="{322B3DEA-A3EC-794A-8460-6A5939088403}"/>
              </a:ext>
            </a:extLst>
          </p:cNvPr>
          <p:cNvSpPr txBox="1"/>
          <p:nvPr/>
        </p:nvSpPr>
        <p:spPr>
          <a:xfrm>
            <a:off x="9568350" y="214447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財務内容が優れている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8" name="テキスト ボックス 157">
            <a:extLst>
              <a:ext uri="{FF2B5EF4-FFF2-40B4-BE49-F238E27FC236}">
                <a16:creationId xmlns:a16="http://schemas.microsoft.com/office/drawing/2014/main" id="{F7DCE627-3D79-A542-8533-E8F1E8797060}"/>
              </a:ext>
            </a:extLst>
          </p:cNvPr>
          <p:cNvSpPr txBox="1"/>
          <p:nvPr/>
        </p:nvSpPr>
        <p:spPr>
          <a:xfrm>
            <a:off x="9568350" y="2287576"/>
            <a:ext cx="77585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よい広告活動をしている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9" name="テキスト ボックス 158">
            <a:extLst>
              <a:ext uri="{FF2B5EF4-FFF2-40B4-BE49-F238E27FC236}">
                <a16:creationId xmlns:a16="http://schemas.microsoft.com/office/drawing/2014/main" id="{A58BF421-2B53-454C-82AD-6FB7409A079F}"/>
              </a:ext>
            </a:extLst>
          </p:cNvPr>
          <p:cNvSpPr txBox="1"/>
          <p:nvPr/>
        </p:nvSpPr>
        <p:spPr>
          <a:xfrm>
            <a:off x="9568350" y="2430680"/>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一流だと思う</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0" name="テキスト ボックス 159">
            <a:extLst>
              <a:ext uri="{FF2B5EF4-FFF2-40B4-BE49-F238E27FC236}">
                <a16:creationId xmlns:a16="http://schemas.microsoft.com/office/drawing/2014/main" id="{40637B2B-328C-9143-A139-640663566FED}"/>
              </a:ext>
            </a:extLst>
          </p:cNvPr>
          <p:cNvSpPr txBox="1"/>
          <p:nvPr/>
        </p:nvSpPr>
        <p:spPr>
          <a:xfrm>
            <a:off x="9568350" y="2573784"/>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製品が信頼できる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1" name="テキスト ボックス 160">
            <a:extLst>
              <a:ext uri="{FF2B5EF4-FFF2-40B4-BE49-F238E27FC236}">
                <a16:creationId xmlns:a16="http://schemas.microsoft.com/office/drawing/2014/main" id="{0B88BE39-A962-CF48-8441-2DCC9D9F7090}"/>
              </a:ext>
            </a:extLst>
          </p:cNvPr>
          <p:cNvSpPr txBox="1"/>
          <p:nvPr/>
        </p:nvSpPr>
        <p:spPr>
          <a:xfrm>
            <a:off x="9568350" y="2716888"/>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社会貢献活動に積極的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2" name="テキスト ボックス 161">
            <a:extLst>
              <a:ext uri="{FF2B5EF4-FFF2-40B4-BE49-F238E27FC236}">
                <a16:creationId xmlns:a16="http://schemas.microsoft.com/office/drawing/2014/main" id="{D09F74AA-5E07-9749-830A-D4F6A173EC38}"/>
              </a:ext>
            </a:extLst>
          </p:cNvPr>
          <p:cNvSpPr txBox="1"/>
          <p:nvPr/>
        </p:nvSpPr>
        <p:spPr>
          <a:xfrm>
            <a:off x="9568350" y="2859992"/>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3" name="テキスト ボックス 162">
            <a:extLst>
              <a:ext uri="{FF2B5EF4-FFF2-40B4-BE49-F238E27FC236}">
                <a16:creationId xmlns:a16="http://schemas.microsoft.com/office/drawing/2014/main" id="{3F75021A-90A6-CF47-9BC8-577B4E8C12B7}"/>
              </a:ext>
            </a:extLst>
          </p:cNvPr>
          <p:cNvSpPr txBox="1"/>
          <p:nvPr/>
        </p:nvSpPr>
        <p:spPr>
          <a:xfrm>
            <a:off x="9568350" y="300309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自立している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4" name="テキスト ボックス 163">
            <a:extLst>
              <a:ext uri="{FF2B5EF4-FFF2-40B4-BE49-F238E27FC236}">
                <a16:creationId xmlns:a16="http://schemas.microsoft.com/office/drawing/2014/main" id="{73470724-C6AA-5E4B-BA4F-949F6304F7FC}"/>
              </a:ext>
            </a:extLst>
          </p:cNvPr>
          <p:cNvSpPr txBox="1"/>
          <p:nvPr/>
        </p:nvSpPr>
        <p:spPr>
          <a:xfrm>
            <a:off x="9568350" y="3146200"/>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個性的な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5" name="テキスト ボックス 164">
            <a:extLst>
              <a:ext uri="{FF2B5EF4-FFF2-40B4-BE49-F238E27FC236}">
                <a16:creationId xmlns:a16="http://schemas.microsoft.com/office/drawing/2014/main" id="{218F7183-76CB-144B-AA1B-30FE9D8F13FD}"/>
              </a:ext>
            </a:extLst>
          </p:cNvPr>
          <p:cNvSpPr txBox="1"/>
          <p:nvPr/>
        </p:nvSpPr>
        <p:spPr>
          <a:xfrm>
            <a:off x="9568350" y="328930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夢のある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6" name="テキスト ボックス 165">
            <a:extLst>
              <a:ext uri="{FF2B5EF4-FFF2-40B4-BE49-F238E27FC236}">
                <a16:creationId xmlns:a16="http://schemas.microsoft.com/office/drawing/2014/main" id="{0C4149A8-2E83-8D4A-BD6B-8D02402E591C}"/>
              </a:ext>
            </a:extLst>
          </p:cNvPr>
          <p:cNvSpPr txBox="1"/>
          <p:nvPr/>
        </p:nvSpPr>
        <p:spPr>
          <a:xfrm>
            <a:off x="9568350" y="343240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情熱的な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7" name="テキスト ボックス 166">
            <a:extLst>
              <a:ext uri="{FF2B5EF4-FFF2-40B4-BE49-F238E27FC236}">
                <a16:creationId xmlns:a16="http://schemas.microsoft.com/office/drawing/2014/main" id="{B54D6B56-AFAB-3344-8B7C-390C3B2B9EF1}"/>
              </a:ext>
            </a:extLst>
          </p:cNvPr>
          <p:cNvSpPr txBox="1"/>
          <p:nvPr/>
        </p:nvSpPr>
        <p:spPr>
          <a:xfrm>
            <a:off x="9568350" y="357551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チャレンジ精神のある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8" name="テキスト ボックス 167">
            <a:extLst>
              <a:ext uri="{FF2B5EF4-FFF2-40B4-BE49-F238E27FC236}">
                <a16:creationId xmlns:a16="http://schemas.microsoft.com/office/drawing/2014/main" id="{304DD405-AEDD-1B43-835F-077668CF4A4A}"/>
              </a:ext>
            </a:extLst>
          </p:cNvPr>
          <p:cNvSpPr txBox="1"/>
          <p:nvPr/>
        </p:nvSpPr>
        <p:spPr>
          <a:xfrm>
            <a:off x="9568350" y="3718616"/>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創造的な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9" name="テキスト ボックス 168">
            <a:extLst>
              <a:ext uri="{FF2B5EF4-FFF2-40B4-BE49-F238E27FC236}">
                <a16:creationId xmlns:a16="http://schemas.microsoft.com/office/drawing/2014/main" id="{261270B9-2673-D74C-9597-51519A97029D}"/>
              </a:ext>
            </a:extLst>
          </p:cNvPr>
          <p:cNvSpPr txBox="1"/>
          <p:nvPr/>
        </p:nvSpPr>
        <p:spPr>
          <a:xfrm>
            <a:off x="9568350" y="3861720"/>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新しい価値を提案する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0" name="テキスト ボックス 169">
            <a:extLst>
              <a:ext uri="{FF2B5EF4-FFF2-40B4-BE49-F238E27FC236}">
                <a16:creationId xmlns:a16="http://schemas.microsoft.com/office/drawing/2014/main" id="{8F0A2091-71F9-EB4A-9826-111A876AE059}"/>
              </a:ext>
            </a:extLst>
          </p:cNvPr>
          <p:cNvSpPr txBox="1"/>
          <p:nvPr/>
        </p:nvSpPr>
        <p:spPr>
          <a:xfrm>
            <a:off x="9568349" y="400482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先進的な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1" name="テキスト ボックス 170">
            <a:extLst>
              <a:ext uri="{FF2B5EF4-FFF2-40B4-BE49-F238E27FC236}">
                <a16:creationId xmlns:a16="http://schemas.microsoft.com/office/drawing/2014/main" id="{AC3A6F90-9FE4-7844-8CCA-3066D3032AE0}"/>
              </a:ext>
            </a:extLst>
          </p:cNvPr>
          <p:cNvSpPr txBox="1"/>
          <p:nvPr/>
        </p:nvSpPr>
        <p:spPr>
          <a:xfrm>
            <a:off x="7375022" y="4841588"/>
            <a:ext cx="126957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ホームページにアクセスしたことがある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2" name="テキスト ボックス 171">
            <a:extLst>
              <a:ext uri="{FF2B5EF4-FFF2-40B4-BE49-F238E27FC236}">
                <a16:creationId xmlns:a16="http://schemas.microsoft.com/office/drawing/2014/main" id="{7AFCE8AA-2C41-D54F-8BA2-5F677D97EECD}"/>
              </a:ext>
            </a:extLst>
          </p:cNvPr>
          <p:cNvSpPr txBox="1"/>
          <p:nvPr/>
        </p:nvSpPr>
        <p:spPr>
          <a:xfrm>
            <a:off x="7375022" y="5032458"/>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あてはまらない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3" name="テキスト ボックス 172">
            <a:extLst>
              <a:ext uri="{FF2B5EF4-FFF2-40B4-BE49-F238E27FC236}">
                <a16:creationId xmlns:a16="http://schemas.microsoft.com/office/drawing/2014/main" id="{9C042AA6-4A32-3847-8F00-4D4D38C3B685}"/>
              </a:ext>
            </a:extLst>
          </p:cNvPr>
          <p:cNvSpPr txBox="1"/>
          <p:nvPr/>
        </p:nvSpPr>
        <p:spPr>
          <a:xfrm>
            <a:off x="7375022" y="522332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現在契約している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4" name="テキスト ボックス 173">
            <a:extLst>
              <a:ext uri="{FF2B5EF4-FFF2-40B4-BE49-F238E27FC236}">
                <a16:creationId xmlns:a16="http://schemas.microsoft.com/office/drawing/2014/main" id="{77796A94-B78E-064F-85A7-98CDDB8DBBA5}"/>
              </a:ext>
            </a:extLst>
          </p:cNvPr>
          <p:cNvSpPr txBox="1"/>
          <p:nvPr/>
        </p:nvSpPr>
        <p:spPr>
          <a:xfrm>
            <a:off x="7375022" y="5414198"/>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契約を検討したことがある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5" name="テキスト ボックス 174">
            <a:extLst>
              <a:ext uri="{FF2B5EF4-FFF2-40B4-BE49-F238E27FC236}">
                <a16:creationId xmlns:a16="http://schemas.microsoft.com/office/drawing/2014/main" id="{40EC4C7F-3C54-1B4C-975E-55EB829F4E7F}"/>
              </a:ext>
            </a:extLst>
          </p:cNvPr>
          <p:cNvSpPr txBox="1"/>
          <p:nvPr/>
        </p:nvSpPr>
        <p:spPr>
          <a:xfrm>
            <a:off x="7375022" y="5605069"/>
            <a:ext cx="987450"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過去に契約していたことがある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6" name="テキスト ボックス 175">
            <a:extLst>
              <a:ext uri="{FF2B5EF4-FFF2-40B4-BE49-F238E27FC236}">
                <a16:creationId xmlns:a16="http://schemas.microsoft.com/office/drawing/2014/main" id="{ADE3A617-C2C9-EE49-BF1B-476CEE4F3329}"/>
              </a:ext>
            </a:extLst>
          </p:cNvPr>
          <p:cNvSpPr txBox="1"/>
          <p:nvPr/>
        </p:nvSpPr>
        <p:spPr>
          <a:xfrm>
            <a:off x="4359805" y="218679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7" name="テキスト ボックス 176">
            <a:extLst>
              <a:ext uri="{FF2B5EF4-FFF2-40B4-BE49-F238E27FC236}">
                <a16:creationId xmlns:a16="http://schemas.microsoft.com/office/drawing/2014/main" id="{309831B8-E4ED-3940-AAA3-2CF9D31AB7C1}"/>
              </a:ext>
            </a:extLst>
          </p:cNvPr>
          <p:cNvSpPr txBox="1"/>
          <p:nvPr/>
        </p:nvSpPr>
        <p:spPr>
          <a:xfrm>
            <a:off x="4818640" y="204252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40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8" name="テキスト ボックス 177">
            <a:extLst>
              <a:ext uri="{FF2B5EF4-FFF2-40B4-BE49-F238E27FC236}">
                <a16:creationId xmlns:a16="http://schemas.microsoft.com/office/drawing/2014/main" id="{D365E1BE-0D2A-9348-A1A9-EE9F2D0000A3}"/>
              </a:ext>
            </a:extLst>
          </p:cNvPr>
          <p:cNvSpPr txBox="1"/>
          <p:nvPr/>
        </p:nvSpPr>
        <p:spPr>
          <a:xfrm>
            <a:off x="5987285" y="2332193"/>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9" name="テキスト ボックス 178">
            <a:extLst>
              <a:ext uri="{FF2B5EF4-FFF2-40B4-BE49-F238E27FC236}">
                <a16:creationId xmlns:a16="http://schemas.microsoft.com/office/drawing/2014/main" id="{A72A666A-6EAB-404A-A0FE-8E2CC53A6398}"/>
              </a:ext>
            </a:extLst>
          </p:cNvPr>
          <p:cNvSpPr txBox="1"/>
          <p:nvPr/>
        </p:nvSpPr>
        <p:spPr>
          <a:xfrm>
            <a:off x="6451504" y="218788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0" name="テキスト ボックス 179">
            <a:extLst>
              <a:ext uri="{FF2B5EF4-FFF2-40B4-BE49-F238E27FC236}">
                <a16:creationId xmlns:a16="http://schemas.microsoft.com/office/drawing/2014/main" id="{30CEBB68-B4FA-F04C-BD7C-E87B6E0B3529}"/>
              </a:ext>
            </a:extLst>
          </p:cNvPr>
          <p:cNvSpPr txBox="1"/>
          <p:nvPr/>
        </p:nvSpPr>
        <p:spPr>
          <a:xfrm>
            <a:off x="5987285" y="360553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1" name="テキスト ボックス 180">
            <a:extLst>
              <a:ext uri="{FF2B5EF4-FFF2-40B4-BE49-F238E27FC236}">
                <a16:creationId xmlns:a16="http://schemas.microsoft.com/office/drawing/2014/main" id="{AE901BE8-D316-9E43-9B50-58AF8D893A89}"/>
              </a:ext>
            </a:extLst>
          </p:cNvPr>
          <p:cNvSpPr txBox="1"/>
          <p:nvPr/>
        </p:nvSpPr>
        <p:spPr>
          <a:xfrm>
            <a:off x="6451504" y="3461219"/>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2" name="テキスト ボックス 181">
            <a:extLst>
              <a:ext uri="{FF2B5EF4-FFF2-40B4-BE49-F238E27FC236}">
                <a16:creationId xmlns:a16="http://schemas.microsoft.com/office/drawing/2014/main" id="{62D21C97-E5F6-5243-AB72-7F8298E2CB42}"/>
              </a:ext>
            </a:extLst>
          </p:cNvPr>
          <p:cNvSpPr txBox="1"/>
          <p:nvPr/>
        </p:nvSpPr>
        <p:spPr>
          <a:xfrm>
            <a:off x="4361981" y="3630400"/>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18</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3" name="テキスト ボックス 182">
            <a:extLst>
              <a:ext uri="{FF2B5EF4-FFF2-40B4-BE49-F238E27FC236}">
                <a16:creationId xmlns:a16="http://schemas.microsoft.com/office/drawing/2014/main" id="{0B2A5DD1-DD5F-5F46-9DA0-8C19ADC1F459}"/>
              </a:ext>
            </a:extLst>
          </p:cNvPr>
          <p:cNvSpPr txBox="1"/>
          <p:nvPr/>
        </p:nvSpPr>
        <p:spPr>
          <a:xfrm>
            <a:off x="4823900" y="356449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23</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4" name="正方形/長方形 183">
            <a:extLst>
              <a:ext uri="{FF2B5EF4-FFF2-40B4-BE49-F238E27FC236}">
                <a16:creationId xmlns:a16="http://schemas.microsoft.com/office/drawing/2014/main" id="{8DE32A60-32F3-CF4D-AC98-91313DC5F99A}"/>
              </a:ext>
            </a:extLst>
          </p:cNvPr>
          <p:cNvSpPr/>
          <p:nvPr/>
        </p:nvSpPr>
        <p:spPr>
          <a:xfrm>
            <a:off x="4356081" y="2371299"/>
            <a:ext cx="187199" cy="4176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5" name="正方形/長方形 184">
            <a:extLst>
              <a:ext uri="{FF2B5EF4-FFF2-40B4-BE49-F238E27FC236}">
                <a16:creationId xmlns:a16="http://schemas.microsoft.com/office/drawing/2014/main" id="{6A2C73BF-B628-8B49-B008-19A159B195B5}"/>
              </a:ext>
            </a:extLst>
          </p:cNvPr>
          <p:cNvSpPr/>
          <p:nvPr/>
        </p:nvSpPr>
        <p:spPr>
          <a:xfrm>
            <a:off x="4803872" y="2223699"/>
            <a:ext cx="187200" cy="565200"/>
          </a:xfrm>
          <a:prstGeom prst="rect">
            <a:avLst/>
          </a:prstGeom>
          <a:solidFill>
            <a:srgbClr val="F8B588"/>
          </a:solidFill>
          <a:ln>
            <a:solidFill>
              <a:srgbClr val="F8B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87" name="直線コネクタ 186">
            <a:extLst>
              <a:ext uri="{FF2B5EF4-FFF2-40B4-BE49-F238E27FC236}">
                <a16:creationId xmlns:a16="http://schemas.microsoft.com/office/drawing/2014/main" id="{A9325E37-12E3-F94F-B50F-F34DC7C2767A}"/>
              </a:ext>
            </a:extLst>
          </p:cNvPr>
          <p:cNvCxnSpPr>
            <a:cxnSpLocks/>
          </p:cNvCxnSpPr>
          <p:nvPr/>
        </p:nvCxnSpPr>
        <p:spPr>
          <a:xfrm>
            <a:off x="4002607" y="2792442"/>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12D33626-07A4-364D-86DD-E3B03C1A9478}"/>
              </a:ext>
            </a:extLst>
          </p:cNvPr>
          <p:cNvCxnSpPr>
            <a:cxnSpLocks/>
          </p:cNvCxnSpPr>
          <p:nvPr/>
        </p:nvCxnSpPr>
        <p:spPr>
          <a:xfrm flipV="1">
            <a:off x="4002607" y="2088979"/>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89" name="正方形/長方形 188">
            <a:extLst>
              <a:ext uri="{FF2B5EF4-FFF2-40B4-BE49-F238E27FC236}">
                <a16:creationId xmlns:a16="http://schemas.microsoft.com/office/drawing/2014/main" id="{7B5BF79B-A4A1-C345-AA42-47DA46C2D846}"/>
              </a:ext>
            </a:extLst>
          </p:cNvPr>
          <p:cNvSpPr/>
          <p:nvPr/>
        </p:nvSpPr>
        <p:spPr>
          <a:xfrm>
            <a:off x="5985338" y="2501468"/>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0" name="正方形/長方形 189">
            <a:extLst>
              <a:ext uri="{FF2B5EF4-FFF2-40B4-BE49-F238E27FC236}">
                <a16:creationId xmlns:a16="http://schemas.microsoft.com/office/drawing/2014/main" id="{B6AADC59-1B54-794C-9C22-EFD5DEA31BE7}"/>
              </a:ext>
            </a:extLst>
          </p:cNvPr>
          <p:cNvSpPr/>
          <p:nvPr/>
        </p:nvSpPr>
        <p:spPr>
          <a:xfrm>
            <a:off x="6426779" y="2359243"/>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2" name="直線コネクタ 191">
            <a:extLst>
              <a:ext uri="{FF2B5EF4-FFF2-40B4-BE49-F238E27FC236}">
                <a16:creationId xmlns:a16="http://schemas.microsoft.com/office/drawing/2014/main" id="{E79C0D3B-782F-B64C-A601-FA554C30AF05}"/>
              </a:ext>
            </a:extLst>
          </p:cNvPr>
          <p:cNvCxnSpPr>
            <a:cxnSpLocks/>
          </p:cNvCxnSpPr>
          <p:nvPr/>
        </p:nvCxnSpPr>
        <p:spPr>
          <a:xfrm>
            <a:off x="5631864" y="2792017"/>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0902CECA-8AC5-2A4A-B168-AF45CB302A9A}"/>
              </a:ext>
            </a:extLst>
          </p:cNvPr>
          <p:cNvCxnSpPr>
            <a:cxnSpLocks/>
          </p:cNvCxnSpPr>
          <p:nvPr/>
        </p:nvCxnSpPr>
        <p:spPr>
          <a:xfrm flipV="1">
            <a:off x="5631864" y="2088554"/>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4" name="正方形/長方形 193">
            <a:extLst>
              <a:ext uri="{FF2B5EF4-FFF2-40B4-BE49-F238E27FC236}">
                <a16:creationId xmlns:a16="http://schemas.microsoft.com/office/drawing/2014/main" id="{C5D25186-8F8D-D44C-AFD0-40094A97861C}"/>
              </a:ext>
            </a:extLst>
          </p:cNvPr>
          <p:cNvSpPr/>
          <p:nvPr/>
        </p:nvSpPr>
        <p:spPr>
          <a:xfrm>
            <a:off x="4357316" y="3809340"/>
            <a:ext cx="187199" cy="254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5" name="正方形/長方形 194">
            <a:extLst>
              <a:ext uri="{FF2B5EF4-FFF2-40B4-BE49-F238E27FC236}">
                <a16:creationId xmlns:a16="http://schemas.microsoft.com/office/drawing/2014/main" id="{35998D55-3984-6349-B4E0-73988C767836}"/>
              </a:ext>
            </a:extLst>
          </p:cNvPr>
          <p:cNvSpPr/>
          <p:nvPr/>
        </p:nvSpPr>
        <p:spPr>
          <a:xfrm>
            <a:off x="4805107" y="3732672"/>
            <a:ext cx="187200" cy="330704"/>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7" name="直線コネクタ 196">
            <a:extLst>
              <a:ext uri="{FF2B5EF4-FFF2-40B4-BE49-F238E27FC236}">
                <a16:creationId xmlns:a16="http://schemas.microsoft.com/office/drawing/2014/main" id="{016EC64B-96C1-274A-A30C-893D6BFB5E9C}"/>
              </a:ext>
            </a:extLst>
          </p:cNvPr>
          <p:cNvCxnSpPr>
            <a:cxnSpLocks/>
          </p:cNvCxnSpPr>
          <p:nvPr/>
        </p:nvCxnSpPr>
        <p:spPr>
          <a:xfrm>
            <a:off x="4003842" y="4066919"/>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0A030952-7A82-B144-9014-3A1F34FEE9D3}"/>
              </a:ext>
            </a:extLst>
          </p:cNvPr>
          <p:cNvCxnSpPr>
            <a:cxnSpLocks/>
          </p:cNvCxnSpPr>
          <p:nvPr/>
        </p:nvCxnSpPr>
        <p:spPr>
          <a:xfrm flipV="1">
            <a:off x="4003842" y="3363456"/>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9" name="正方形/長方形 198">
            <a:extLst>
              <a:ext uri="{FF2B5EF4-FFF2-40B4-BE49-F238E27FC236}">
                <a16:creationId xmlns:a16="http://schemas.microsoft.com/office/drawing/2014/main" id="{26192728-E5CB-D348-A9E2-9D4F0D7E3081}"/>
              </a:ext>
            </a:extLst>
          </p:cNvPr>
          <p:cNvSpPr/>
          <p:nvPr/>
        </p:nvSpPr>
        <p:spPr>
          <a:xfrm>
            <a:off x="5981214" y="3776317"/>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00" name="正方形/長方形 199">
            <a:extLst>
              <a:ext uri="{FF2B5EF4-FFF2-40B4-BE49-F238E27FC236}">
                <a16:creationId xmlns:a16="http://schemas.microsoft.com/office/drawing/2014/main" id="{FB861763-4B26-1A4F-AE3D-D394C9EEEEE1}"/>
              </a:ext>
            </a:extLst>
          </p:cNvPr>
          <p:cNvSpPr/>
          <p:nvPr/>
        </p:nvSpPr>
        <p:spPr>
          <a:xfrm>
            <a:off x="6422655" y="3634092"/>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02" name="直線コネクタ 201">
            <a:extLst>
              <a:ext uri="{FF2B5EF4-FFF2-40B4-BE49-F238E27FC236}">
                <a16:creationId xmlns:a16="http://schemas.microsoft.com/office/drawing/2014/main" id="{6F833036-930A-0843-BF7E-0FA4C3C6C095}"/>
              </a:ext>
            </a:extLst>
          </p:cNvPr>
          <p:cNvCxnSpPr>
            <a:cxnSpLocks/>
          </p:cNvCxnSpPr>
          <p:nvPr/>
        </p:nvCxnSpPr>
        <p:spPr>
          <a:xfrm>
            <a:off x="5627740" y="4066866"/>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8CEB5E15-4531-084F-B654-760BA30D2258}"/>
              </a:ext>
            </a:extLst>
          </p:cNvPr>
          <p:cNvCxnSpPr>
            <a:cxnSpLocks/>
          </p:cNvCxnSpPr>
          <p:nvPr/>
        </p:nvCxnSpPr>
        <p:spPr>
          <a:xfrm flipV="1">
            <a:off x="5627740" y="3363403"/>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05" name="テキスト ボックス 204">
            <a:extLst>
              <a:ext uri="{FF2B5EF4-FFF2-40B4-BE49-F238E27FC236}">
                <a16:creationId xmlns:a16="http://schemas.microsoft.com/office/drawing/2014/main" id="{88ED4C7B-E52B-674B-ABC3-387CC8B496D1}"/>
              </a:ext>
            </a:extLst>
          </p:cNvPr>
          <p:cNvSpPr txBox="1"/>
          <p:nvPr/>
        </p:nvSpPr>
        <p:spPr>
          <a:xfrm>
            <a:off x="5175964" y="6004845"/>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06" name="テキスト ボックス 205">
            <a:extLst>
              <a:ext uri="{FF2B5EF4-FFF2-40B4-BE49-F238E27FC236}">
                <a16:creationId xmlns:a16="http://schemas.microsoft.com/office/drawing/2014/main" id="{8FC2C6BC-DC6E-8C4A-BF84-D4568619ED66}"/>
              </a:ext>
            </a:extLst>
          </p:cNvPr>
          <p:cNvSpPr txBox="1"/>
          <p:nvPr/>
        </p:nvSpPr>
        <p:spPr>
          <a:xfrm>
            <a:off x="5744191"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07" name="テキスト ボックス 206">
            <a:extLst>
              <a:ext uri="{FF2B5EF4-FFF2-40B4-BE49-F238E27FC236}">
                <a16:creationId xmlns:a16="http://schemas.microsoft.com/office/drawing/2014/main" id="{14F06950-4EA6-F14E-8E83-CE98CD4EA907}"/>
              </a:ext>
            </a:extLst>
          </p:cNvPr>
          <p:cNvSpPr txBox="1"/>
          <p:nvPr/>
        </p:nvSpPr>
        <p:spPr>
          <a:xfrm>
            <a:off x="6330684"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40%</a:t>
            </a:r>
          </a:p>
        </p:txBody>
      </p:sp>
      <p:sp>
        <p:nvSpPr>
          <p:cNvPr id="208" name="テキスト ボックス 207">
            <a:extLst>
              <a:ext uri="{FF2B5EF4-FFF2-40B4-BE49-F238E27FC236}">
                <a16:creationId xmlns:a16="http://schemas.microsoft.com/office/drawing/2014/main" id="{1B553CF9-A564-CC42-A120-A8100A0ADF1C}"/>
              </a:ext>
            </a:extLst>
          </p:cNvPr>
          <p:cNvSpPr txBox="1"/>
          <p:nvPr/>
        </p:nvSpPr>
        <p:spPr>
          <a:xfrm>
            <a:off x="6921180"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60%</a:t>
            </a:r>
          </a:p>
        </p:txBody>
      </p:sp>
      <p:cxnSp>
        <p:nvCxnSpPr>
          <p:cNvPr id="209" name="直線コネクタ 208">
            <a:extLst>
              <a:ext uri="{FF2B5EF4-FFF2-40B4-BE49-F238E27FC236}">
                <a16:creationId xmlns:a16="http://schemas.microsoft.com/office/drawing/2014/main" id="{540E2D95-7425-4940-BF77-EB4CB05EB906}"/>
              </a:ext>
            </a:extLst>
          </p:cNvPr>
          <p:cNvCxnSpPr>
            <a:cxnSpLocks/>
          </p:cNvCxnSpPr>
          <p:nvPr/>
        </p:nvCxnSpPr>
        <p:spPr>
          <a:xfrm flipV="1">
            <a:off x="5817175"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18B5BE29-66F4-9045-99F8-4F653ADA6B84}"/>
              </a:ext>
            </a:extLst>
          </p:cNvPr>
          <p:cNvCxnSpPr>
            <a:cxnSpLocks/>
          </p:cNvCxnSpPr>
          <p:nvPr/>
        </p:nvCxnSpPr>
        <p:spPr>
          <a:xfrm flipV="1">
            <a:off x="6410529"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2F06D8E-195C-C148-8AC5-D1D886556FFC}"/>
              </a:ext>
            </a:extLst>
          </p:cNvPr>
          <p:cNvCxnSpPr>
            <a:cxnSpLocks/>
          </p:cNvCxnSpPr>
          <p:nvPr/>
        </p:nvCxnSpPr>
        <p:spPr>
          <a:xfrm flipV="1">
            <a:off x="6995374"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12" name="正方形/長方形 211">
            <a:extLst>
              <a:ext uri="{FF2B5EF4-FFF2-40B4-BE49-F238E27FC236}">
                <a16:creationId xmlns:a16="http://schemas.microsoft.com/office/drawing/2014/main" id="{3952A158-672B-BC4D-B2D4-769E977B2C1B}"/>
              </a:ext>
            </a:extLst>
          </p:cNvPr>
          <p:cNvSpPr/>
          <p:nvPr/>
        </p:nvSpPr>
        <p:spPr>
          <a:xfrm>
            <a:off x="5228725" y="4852764"/>
            <a:ext cx="1763789"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3" name="正方形/長方形 212">
            <a:extLst>
              <a:ext uri="{FF2B5EF4-FFF2-40B4-BE49-F238E27FC236}">
                <a16:creationId xmlns:a16="http://schemas.microsoft.com/office/drawing/2014/main" id="{A7C34155-AE51-3743-A396-D0CFA1A8B5D0}"/>
              </a:ext>
            </a:extLst>
          </p:cNvPr>
          <p:cNvSpPr/>
          <p:nvPr/>
        </p:nvSpPr>
        <p:spPr>
          <a:xfrm>
            <a:off x="5228725" y="4978086"/>
            <a:ext cx="131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5" name="正方形/長方形 214">
            <a:extLst>
              <a:ext uri="{FF2B5EF4-FFF2-40B4-BE49-F238E27FC236}">
                <a16:creationId xmlns:a16="http://schemas.microsoft.com/office/drawing/2014/main" id="{67CD750F-5B5E-C645-8FAF-F336BEC0A83E}"/>
              </a:ext>
            </a:extLst>
          </p:cNvPr>
          <p:cNvSpPr/>
          <p:nvPr/>
        </p:nvSpPr>
        <p:spPr>
          <a:xfrm>
            <a:off x="5228725" y="5108005"/>
            <a:ext cx="874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6" name="正方形/長方形 215">
            <a:extLst>
              <a:ext uri="{FF2B5EF4-FFF2-40B4-BE49-F238E27FC236}">
                <a16:creationId xmlns:a16="http://schemas.microsoft.com/office/drawing/2014/main" id="{5774ECDD-7D17-A04F-8699-D55FC012E4ED}"/>
              </a:ext>
            </a:extLst>
          </p:cNvPr>
          <p:cNvSpPr/>
          <p:nvPr/>
        </p:nvSpPr>
        <p:spPr>
          <a:xfrm>
            <a:off x="5228725" y="5236526"/>
            <a:ext cx="72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7" name="正方形/長方形 216">
            <a:extLst>
              <a:ext uri="{FF2B5EF4-FFF2-40B4-BE49-F238E27FC236}">
                <a16:creationId xmlns:a16="http://schemas.microsoft.com/office/drawing/2014/main" id="{6ED6B0E3-73FB-AB43-9232-A96BDE6DC177}"/>
              </a:ext>
            </a:extLst>
          </p:cNvPr>
          <p:cNvSpPr/>
          <p:nvPr/>
        </p:nvSpPr>
        <p:spPr>
          <a:xfrm>
            <a:off x="5228725" y="5365047"/>
            <a:ext cx="586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8" name="正方形/長方形 217">
            <a:extLst>
              <a:ext uri="{FF2B5EF4-FFF2-40B4-BE49-F238E27FC236}">
                <a16:creationId xmlns:a16="http://schemas.microsoft.com/office/drawing/2014/main" id="{FB5F7CB5-941A-764A-A520-CF88E8F09BBE}"/>
              </a:ext>
            </a:extLst>
          </p:cNvPr>
          <p:cNvSpPr/>
          <p:nvPr/>
        </p:nvSpPr>
        <p:spPr>
          <a:xfrm>
            <a:off x="5228725" y="5493568"/>
            <a:ext cx="432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9" name="正方形/長方形 218">
            <a:extLst>
              <a:ext uri="{FF2B5EF4-FFF2-40B4-BE49-F238E27FC236}">
                <a16:creationId xmlns:a16="http://schemas.microsoft.com/office/drawing/2014/main" id="{A5842159-4F27-F245-8076-2F0FC8E6481A}"/>
              </a:ext>
            </a:extLst>
          </p:cNvPr>
          <p:cNvSpPr/>
          <p:nvPr/>
        </p:nvSpPr>
        <p:spPr>
          <a:xfrm>
            <a:off x="5228725" y="5622089"/>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0" name="正方形/長方形 219">
            <a:extLst>
              <a:ext uri="{FF2B5EF4-FFF2-40B4-BE49-F238E27FC236}">
                <a16:creationId xmlns:a16="http://schemas.microsoft.com/office/drawing/2014/main" id="{CA7A29B7-6A36-6443-982D-2B12F7E46205}"/>
              </a:ext>
            </a:extLst>
          </p:cNvPr>
          <p:cNvSpPr/>
          <p:nvPr/>
        </p:nvSpPr>
        <p:spPr>
          <a:xfrm>
            <a:off x="5228725" y="5750610"/>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1" name="正方形/長方形 220">
            <a:extLst>
              <a:ext uri="{FF2B5EF4-FFF2-40B4-BE49-F238E27FC236}">
                <a16:creationId xmlns:a16="http://schemas.microsoft.com/office/drawing/2014/main" id="{7DCC1135-522E-3F43-807E-0F31AC1E2445}"/>
              </a:ext>
            </a:extLst>
          </p:cNvPr>
          <p:cNvSpPr/>
          <p:nvPr/>
        </p:nvSpPr>
        <p:spPr>
          <a:xfrm>
            <a:off x="5228725" y="5879133"/>
            <a:ext cx="14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DIN Alternate" panose="020B0500000000000000" pitchFamily="34" charset="0"/>
              <a:ea typeface="Hiragino Sans W5" panose="020B0400000000000000" pitchFamily="34" charset="-128"/>
            </a:endParaRPr>
          </a:p>
        </p:txBody>
      </p:sp>
      <p:cxnSp>
        <p:nvCxnSpPr>
          <p:cNvPr id="222" name="直線コネクタ 221">
            <a:extLst>
              <a:ext uri="{FF2B5EF4-FFF2-40B4-BE49-F238E27FC236}">
                <a16:creationId xmlns:a16="http://schemas.microsoft.com/office/drawing/2014/main" id="{26DA929C-7D1E-0246-BCB8-F21EE2E60F0D}"/>
              </a:ext>
            </a:extLst>
          </p:cNvPr>
          <p:cNvCxnSpPr>
            <a:cxnSpLocks/>
          </p:cNvCxnSpPr>
          <p:nvPr/>
        </p:nvCxnSpPr>
        <p:spPr>
          <a:xfrm flipV="1">
            <a:off x="5228065" y="4788825"/>
            <a:ext cx="0" cy="120575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3" name="テキスト ボックス 222">
            <a:extLst>
              <a:ext uri="{FF2B5EF4-FFF2-40B4-BE49-F238E27FC236}">
                <a16:creationId xmlns:a16="http://schemas.microsoft.com/office/drawing/2014/main" id="{590CA031-F123-D04D-A912-04BBD1EB2AF5}"/>
              </a:ext>
            </a:extLst>
          </p:cNvPr>
          <p:cNvSpPr txBox="1"/>
          <p:nvPr/>
        </p:nvSpPr>
        <p:spPr>
          <a:xfrm>
            <a:off x="8708656" y="5746640"/>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24" name="テキスト ボックス 223">
            <a:extLst>
              <a:ext uri="{FF2B5EF4-FFF2-40B4-BE49-F238E27FC236}">
                <a16:creationId xmlns:a16="http://schemas.microsoft.com/office/drawing/2014/main" id="{56D87F07-95CB-254C-89AF-55340947D9A0}"/>
              </a:ext>
            </a:extLst>
          </p:cNvPr>
          <p:cNvSpPr txBox="1"/>
          <p:nvPr/>
        </p:nvSpPr>
        <p:spPr>
          <a:xfrm>
            <a:off x="9188695"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25" name="テキスト ボックス 224">
            <a:extLst>
              <a:ext uri="{FF2B5EF4-FFF2-40B4-BE49-F238E27FC236}">
                <a16:creationId xmlns:a16="http://schemas.microsoft.com/office/drawing/2014/main" id="{67DE7E30-A5F6-2C46-B0A3-4B0428CD5456}"/>
              </a:ext>
            </a:extLst>
          </p:cNvPr>
          <p:cNvSpPr txBox="1"/>
          <p:nvPr/>
        </p:nvSpPr>
        <p:spPr>
          <a:xfrm>
            <a:off x="9696274"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26" name="テキスト ボックス 225">
            <a:extLst>
              <a:ext uri="{FF2B5EF4-FFF2-40B4-BE49-F238E27FC236}">
                <a16:creationId xmlns:a16="http://schemas.microsoft.com/office/drawing/2014/main" id="{27E6C26C-59A1-5A46-81C8-9D05BD47E06B}"/>
              </a:ext>
            </a:extLst>
          </p:cNvPr>
          <p:cNvSpPr txBox="1"/>
          <p:nvPr/>
        </p:nvSpPr>
        <p:spPr>
          <a:xfrm>
            <a:off x="10203230"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30%</a:t>
            </a:r>
          </a:p>
        </p:txBody>
      </p:sp>
      <p:cxnSp>
        <p:nvCxnSpPr>
          <p:cNvPr id="227" name="直線コネクタ 226">
            <a:extLst>
              <a:ext uri="{FF2B5EF4-FFF2-40B4-BE49-F238E27FC236}">
                <a16:creationId xmlns:a16="http://schemas.microsoft.com/office/drawing/2014/main" id="{8364BBEF-8A75-F740-81D4-7F60529D3A1F}"/>
              </a:ext>
            </a:extLst>
          </p:cNvPr>
          <p:cNvCxnSpPr>
            <a:cxnSpLocks/>
          </p:cNvCxnSpPr>
          <p:nvPr/>
        </p:nvCxnSpPr>
        <p:spPr>
          <a:xfrm flipV="1">
            <a:off x="9261690"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DE3E331A-D7AB-3243-8172-C5C379B288EC}"/>
              </a:ext>
            </a:extLst>
          </p:cNvPr>
          <p:cNvCxnSpPr>
            <a:cxnSpLocks/>
          </p:cNvCxnSpPr>
          <p:nvPr/>
        </p:nvCxnSpPr>
        <p:spPr>
          <a:xfrm flipV="1">
            <a:off x="9771491"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F2EB06FA-88A8-6040-8BE1-8253B218697C}"/>
              </a:ext>
            </a:extLst>
          </p:cNvPr>
          <p:cNvCxnSpPr>
            <a:cxnSpLocks/>
          </p:cNvCxnSpPr>
          <p:nvPr/>
        </p:nvCxnSpPr>
        <p:spPr>
          <a:xfrm flipV="1">
            <a:off x="10272785"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30" name="正方形/長方形 229">
            <a:extLst>
              <a:ext uri="{FF2B5EF4-FFF2-40B4-BE49-F238E27FC236}">
                <a16:creationId xmlns:a16="http://schemas.microsoft.com/office/drawing/2014/main" id="{913FCC9C-9C2C-7B41-96ED-CBF5E7C304D6}"/>
              </a:ext>
            </a:extLst>
          </p:cNvPr>
          <p:cNvSpPr/>
          <p:nvPr/>
        </p:nvSpPr>
        <p:spPr>
          <a:xfrm>
            <a:off x="8761417" y="4859133"/>
            <a:ext cx="1763789"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1" name="正方形/長方形 230">
            <a:extLst>
              <a:ext uri="{FF2B5EF4-FFF2-40B4-BE49-F238E27FC236}">
                <a16:creationId xmlns:a16="http://schemas.microsoft.com/office/drawing/2014/main" id="{51573CD9-BAF6-7248-B8A5-C2FE0E7B2D1F}"/>
              </a:ext>
            </a:extLst>
          </p:cNvPr>
          <p:cNvSpPr/>
          <p:nvPr/>
        </p:nvSpPr>
        <p:spPr>
          <a:xfrm>
            <a:off x="8759435" y="4856334"/>
            <a:ext cx="176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3" name="正方形/長方形 232">
            <a:extLst>
              <a:ext uri="{FF2B5EF4-FFF2-40B4-BE49-F238E27FC236}">
                <a16:creationId xmlns:a16="http://schemas.microsoft.com/office/drawing/2014/main" id="{158ECB67-B07A-5043-AE4F-86A90FE1E4E0}"/>
              </a:ext>
            </a:extLst>
          </p:cNvPr>
          <p:cNvSpPr/>
          <p:nvPr/>
        </p:nvSpPr>
        <p:spPr>
          <a:xfrm>
            <a:off x="8767760" y="5042958"/>
            <a:ext cx="1472727"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34" name="直線コネクタ 233">
            <a:extLst>
              <a:ext uri="{FF2B5EF4-FFF2-40B4-BE49-F238E27FC236}">
                <a16:creationId xmlns:a16="http://schemas.microsoft.com/office/drawing/2014/main" id="{CB4E1240-84C6-424E-B350-04334C3A4818}"/>
              </a:ext>
            </a:extLst>
          </p:cNvPr>
          <p:cNvCxnSpPr>
            <a:cxnSpLocks/>
          </p:cNvCxnSpPr>
          <p:nvPr/>
        </p:nvCxnSpPr>
        <p:spPr>
          <a:xfrm flipV="1">
            <a:off x="8760757" y="4795194"/>
            <a:ext cx="0" cy="91800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35" name="正方形/長方形 234">
            <a:extLst>
              <a:ext uri="{FF2B5EF4-FFF2-40B4-BE49-F238E27FC236}">
                <a16:creationId xmlns:a16="http://schemas.microsoft.com/office/drawing/2014/main" id="{19FA0BE7-AD4A-234E-B347-3EE702C5AC34}"/>
              </a:ext>
            </a:extLst>
          </p:cNvPr>
          <p:cNvSpPr>
            <a:spLocks/>
          </p:cNvSpPr>
          <p:nvPr/>
        </p:nvSpPr>
        <p:spPr>
          <a:xfrm>
            <a:off x="8759435" y="5238054"/>
            <a:ext cx="64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6" name="正方形/長方形 235">
            <a:extLst>
              <a:ext uri="{FF2B5EF4-FFF2-40B4-BE49-F238E27FC236}">
                <a16:creationId xmlns:a16="http://schemas.microsoft.com/office/drawing/2014/main" id="{312E74CF-8F64-B646-A053-3F59D7F48770}"/>
              </a:ext>
            </a:extLst>
          </p:cNvPr>
          <p:cNvSpPr>
            <a:spLocks/>
          </p:cNvSpPr>
          <p:nvPr/>
        </p:nvSpPr>
        <p:spPr>
          <a:xfrm>
            <a:off x="8759435" y="5428750"/>
            <a:ext cx="34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7" name="正方形/長方形 236">
            <a:extLst>
              <a:ext uri="{FF2B5EF4-FFF2-40B4-BE49-F238E27FC236}">
                <a16:creationId xmlns:a16="http://schemas.microsoft.com/office/drawing/2014/main" id="{1B3C7B39-0271-DD4F-B3B3-ACC545F34CAD}"/>
              </a:ext>
            </a:extLst>
          </p:cNvPr>
          <p:cNvSpPr>
            <a:spLocks/>
          </p:cNvSpPr>
          <p:nvPr/>
        </p:nvSpPr>
        <p:spPr>
          <a:xfrm>
            <a:off x="8759435" y="5621494"/>
            <a:ext cx="25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8" name="テキスト ボックス 237">
            <a:extLst>
              <a:ext uri="{FF2B5EF4-FFF2-40B4-BE49-F238E27FC236}">
                <a16:creationId xmlns:a16="http://schemas.microsoft.com/office/drawing/2014/main" id="{06C89FFD-C855-D34C-AFE8-B7F51BCBA679}"/>
              </a:ext>
            </a:extLst>
          </p:cNvPr>
          <p:cNvSpPr txBox="1"/>
          <p:nvPr/>
        </p:nvSpPr>
        <p:spPr>
          <a:xfrm>
            <a:off x="8304149"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39" name="テキスト ボックス 238">
            <a:extLst>
              <a:ext uri="{FF2B5EF4-FFF2-40B4-BE49-F238E27FC236}">
                <a16:creationId xmlns:a16="http://schemas.microsoft.com/office/drawing/2014/main" id="{40463554-189C-764C-A33F-2BA09642F05D}"/>
              </a:ext>
            </a:extLst>
          </p:cNvPr>
          <p:cNvSpPr txBox="1"/>
          <p:nvPr/>
        </p:nvSpPr>
        <p:spPr>
          <a:xfrm>
            <a:off x="8760010"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40" name="テキスト ボックス 239">
            <a:extLst>
              <a:ext uri="{FF2B5EF4-FFF2-40B4-BE49-F238E27FC236}">
                <a16:creationId xmlns:a16="http://schemas.microsoft.com/office/drawing/2014/main" id="{31556E24-DBFA-7840-AB25-B5BB0B9A170E}"/>
              </a:ext>
            </a:extLst>
          </p:cNvPr>
          <p:cNvSpPr txBox="1"/>
          <p:nvPr/>
        </p:nvSpPr>
        <p:spPr>
          <a:xfrm>
            <a:off x="9238008"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41" name="直線コネクタ 240">
            <a:extLst>
              <a:ext uri="{FF2B5EF4-FFF2-40B4-BE49-F238E27FC236}">
                <a16:creationId xmlns:a16="http://schemas.microsoft.com/office/drawing/2014/main" id="{D73CB5A4-F8FA-C440-993F-7A80B5FCB5F6}"/>
              </a:ext>
            </a:extLst>
          </p:cNvPr>
          <p:cNvCxnSpPr>
            <a:cxnSpLocks/>
          </p:cNvCxnSpPr>
          <p:nvPr/>
        </p:nvCxnSpPr>
        <p:spPr>
          <a:xfrm flipV="1">
            <a:off x="8833496" y="212547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2F8A7844-E541-3B44-8D25-7516FD670187}"/>
              </a:ext>
            </a:extLst>
          </p:cNvPr>
          <p:cNvSpPr/>
          <p:nvPr/>
        </p:nvSpPr>
        <p:spPr>
          <a:xfrm>
            <a:off x="8355895" y="2443282"/>
            <a:ext cx="6912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3" name="正方形/長方形 242">
            <a:extLst>
              <a:ext uri="{FF2B5EF4-FFF2-40B4-BE49-F238E27FC236}">
                <a16:creationId xmlns:a16="http://schemas.microsoft.com/office/drawing/2014/main" id="{C7C33178-E461-5F42-9FBF-B9DB4C29A8CF}"/>
              </a:ext>
            </a:extLst>
          </p:cNvPr>
          <p:cNvSpPr/>
          <p:nvPr/>
        </p:nvSpPr>
        <p:spPr>
          <a:xfrm>
            <a:off x="8354237" y="2153439"/>
            <a:ext cx="79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D5A5E27D-8595-254B-A1C0-A62EC6D2E95F}"/>
              </a:ext>
            </a:extLst>
          </p:cNvPr>
          <p:cNvSpPr/>
          <p:nvPr/>
        </p:nvSpPr>
        <p:spPr>
          <a:xfrm>
            <a:off x="8354237" y="2583034"/>
            <a:ext cx="64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5" name="正方形/長方形 244">
            <a:extLst>
              <a:ext uri="{FF2B5EF4-FFF2-40B4-BE49-F238E27FC236}">
                <a16:creationId xmlns:a16="http://schemas.microsoft.com/office/drawing/2014/main" id="{8C9AE5CB-EAE2-DE45-AA37-BE0A0BCFC845}"/>
              </a:ext>
            </a:extLst>
          </p:cNvPr>
          <p:cNvSpPr/>
          <p:nvPr/>
        </p:nvSpPr>
        <p:spPr>
          <a:xfrm>
            <a:off x="8354237" y="2726189"/>
            <a:ext cx="59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6" name="正方形/長方形 245">
            <a:extLst>
              <a:ext uri="{FF2B5EF4-FFF2-40B4-BE49-F238E27FC236}">
                <a16:creationId xmlns:a16="http://schemas.microsoft.com/office/drawing/2014/main" id="{D4E62AC7-9A0F-BF4E-9EBC-4F2579E0618D}"/>
              </a:ext>
            </a:extLst>
          </p:cNvPr>
          <p:cNvSpPr/>
          <p:nvPr/>
        </p:nvSpPr>
        <p:spPr>
          <a:xfrm>
            <a:off x="8354237" y="2869344"/>
            <a:ext cx="550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7" name="正方形/長方形 246">
            <a:extLst>
              <a:ext uri="{FF2B5EF4-FFF2-40B4-BE49-F238E27FC236}">
                <a16:creationId xmlns:a16="http://schemas.microsoft.com/office/drawing/2014/main" id="{11FB45A5-229E-E74F-8412-FA2262B89055}"/>
              </a:ext>
            </a:extLst>
          </p:cNvPr>
          <p:cNvSpPr/>
          <p:nvPr/>
        </p:nvSpPr>
        <p:spPr>
          <a:xfrm>
            <a:off x="8354237" y="3012499"/>
            <a:ext cx="50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8" name="正方形/長方形 247">
            <a:extLst>
              <a:ext uri="{FF2B5EF4-FFF2-40B4-BE49-F238E27FC236}">
                <a16:creationId xmlns:a16="http://schemas.microsoft.com/office/drawing/2014/main" id="{D7C7F0AE-2888-5F44-B722-48D6BD088A75}"/>
              </a:ext>
            </a:extLst>
          </p:cNvPr>
          <p:cNvSpPr/>
          <p:nvPr/>
        </p:nvSpPr>
        <p:spPr>
          <a:xfrm>
            <a:off x="8354237" y="3155654"/>
            <a:ext cx="46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9" name="正方形/長方形 248">
            <a:extLst>
              <a:ext uri="{FF2B5EF4-FFF2-40B4-BE49-F238E27FC236}">
                <a16:creationId xmlns:a16="http://schemas.microsoft.com/office/drawing/2014/main" id="{A0C28A65-B995-1C42-8D38-77CC859DF00A}"/>
              </a:ext>
            </a:extLst>
          </p:cNvPr>
          <p:cNvSpPr/>
          <p:nvPr/>
        </p:nvSpPr>
        <p:spPr>
          <a:xfrm>
            <a:off x="8354237" y="3298809"/>
            <a:ext cx="41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0" name="正方形/長方形 249">
            <a:extLst>
              <a:ext uri="{FF2B5EF4-FFF2-40B4-BE49-F238E27FC236}">
                <a16:creationId xmlns:a16="http://schemas.microsoft.com/office/drawing/2014/main" id="{A6FCA112-71AC-FC44-946F-93B9B5310068}"/>
              </a:ext>
            </a:extLst>
          </p:cNvPr>
          <p:cNvSpPr/>
          <p:nvPr/>
        </p:nvSpPr>
        <p:spPr>
          <a:xfrm>
            <a:off x="8354237" y="3585119"/>
            <a:ext cx="32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1" name="正方形/長方形 250">
            <a:extLst>
              <a:ext uri="{FF2B5EF4-FFF2-40B4-BE49-F238E27FC236}">
                <a16:creationId xmlns:a16="http://schemas.microsoft.com/office/drawing/2014/main" id="{6F65AADD-D814-CA41-97E5-7782BF3EDFE2}"/>
              </a:ext>
            </a:extLst>
          </p:cNvPr>
          <p:cNvSpPr/>
          <p:nvPr/>
        </p:nvSpPr>
        <p:spPr>
          <a:xfrm>
            <a:off x="8354237" y="2296659"/>
            <a:ext cx="756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2" name="正方形/長方形 251">
            <a:extLst>
              <a:ext uri="{FF2B5EF4-FFF2-40B4-BE49-F238E27FC236}">
                <a16:creationId xmlns:a16="http://schemas.microsoft.com/office/drawing/2014/main" id="{96A5F248-4B0E-EC49-B31F-E52089DE95E4}"/>
              </a:ext>
            </a:extLst>
          </p:cNvPr>
          <p:cNvSpPr/>
          <p:nvPr/>
        </p:nvSpPr>
        <p:spPr>
          <a:xfrm>
            <a:off x="8354237" y="3441964"/>
            <a:ext cx="36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3" name="正方形/長方形 252">
            <a:extLst>
              <a:ext uri="{FF2B5EF4-FFF2-40B4-BE49-F238E27FC236}">
                <a16:creationId xmlns:a16="http://schemas.microsoft.com/office/drawing/2014/main" id="{EFADB3A9-945C-D848-B3EE-3C048EAFAC3B}"/>
              </a:ext>
            </a:extLst>
          </p:cNvPr>
          <p:cNvSpPr/>
          <p:nvPr/>
        </p:nvSpPr>
        <p:spPr>
          <a:xfrm>
            <a:off x="8354237" y="3728274"/>
            <a:ext cx="27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4" name="正方形/長方形 253">
            <a:extLst>
              <a:ext uri="{FF2B5EF4-FFF2-40B4-BE49-F238E27FC236}">
                <a16:creationId xmlns:a16="http://schemas.microsoft.com/office/drawing/2014/main" id="{A86D60BC-6E67-5E43-8AFD-B618254E4252}"/>
              </a:ext>
            </a:extLst>
          </p:cNvPr>
          <p:cNvSpPr/>
          <p:nvPr/>
        </p:nvSpPr>
        <p:spPr>
          <a:xfrm>
            <a:off x="8354237" y="4014587"/>
            <a:ext cx="18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5" name="正方形/長方形 254">
            <a:extLst>
              <a:ext uri="{FF2B5EF4-FFF2-40B4-BE49-F238E27FC236}">
                <a16:creationId xmlns:a16="http://schemas.microsoft.com/office/drawing/2014/main" id="{5D852C35-585F-9343-B304-04136E5904A6}"/>
              </a:ext>
            </a:extLst>
          </p:cNvPr>
          <p:cNvSpPr/>
          <p:nvPr/>
        </p:nvSpPr>
        <p:spPr>
          <a:xfrm>
            <a:off x="8354237" y="3871429"/>
            <a:ext cx="23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56" name="直線コネクタ 255">
            <a:extLst>
              <a:ext uri="{FF2B5EF4-FFF2-40B4-BE49-F238E27FC236}">
                <a16:creationId xmlns:a16="http://schemas.microsoft.com/office/drawing/2014/main" id="{9C4280F9-3289-6D4B-816B-FBE5F0944DA7}"/>
              </a:ext>
            </a:extLst>
          </p:cNvPr>
          <p:cNvCxnSpPr>
            <a:cxnSpLocks/>
          </p:cNvCxnSpPr>
          <p:nvPr/>
        </p:nvCxnSpPr>
        <p:spPr>
          <a:xfrm flipV="1">
            <a:off x="9309342" y="213475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57" name="テキスト ボックス 256">
            <a:extLst>
              <a:ext uri="{FF2B5EF4-FFF2-40B4-BE49-F238E27FC236}">
                <a16:creationId xmlns:a16="http://schemas.microsoft.com/office/drawing/2014/main" id="{B098E6BB-5EA9-074E-B2E6-F8C0B16C228B}"/>
              </a:ext>
            </a:extLst>
          </p:cNvPr>
          <p:cNvSpPr txBox="1"/>
          <p:nvPr/>
        </p:nvSpPr>
        <p:spPr>
          <a:xfrm>
            <a:off x="10429675"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58" name="テキスト ボックス 257">
            <a:extLst>
              <a:ext uri="{FF2B5EF4-FFF2-40B4-BE49-F238E27FC236}">
                <a16:creationId xmlns:a16="http://schemas.microsoft.com/office/drawing/2014/main" id="{4F954F7D-4104-2E4F-B479-0166038E26DB}"/>
              </a:ext>
            </a:extLst>
          </p:cNvPr>
          <p:cNvSpPr txBox="1"/>
          <p:nvPr/>
        </p:nvSpPr>
        <p:spPr>
          <a:xfrm>
            <a:off x="10885536"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59" name="テキスト ボックス 258">
            <a:extLst>
              <a:ext uri="{FF2B5EF4-FFF2-40B4-BE49-F238E27FC236}">
                <a16:creationId xmlns:a16="http://schemas.microsoft.com/office/drawing/2014/main" id="{946B8316-1156-744F-BEF9-CAF5EDC70C29}"/>
              </a:ext>
            </a:extLst>
          </p:cNvPr>
          <p:cNvSpPr txBox="1"/>
          <p:nvPr/>
        </p:nvSpPr>
        <p:spPr>
          <a:xfrm>
            <a:off x="11363534"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60" name="直線コネクタ 259">
            <a:extLst>
              <a:ext uri="{FF2B5EF4-FFF2-40B4-BE49-F238E27FC236}">
                <a16:creationId xmlns:a16="http://schemas.microsoft.com/office/drawing/2014/main" id="{F1900365-2A99-C241-8474-4D08DE555EE6}"/>
              </a:ext>
            </a:extLst>
          </p:cNvPr>
          <p:cNvCxnSpPr>
            <a:cxnSpLocks/>
          </p:cNvCxnSpPr>
          <p:nvPr/>
        </p:nvCxnSpPr>
        <p:spPr>
          <a:xfrm flipV="1">
            <a:off x="10959022" y="211912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61" name="正方形/長方形 260">
            <a:extLst>
              <a:ext uri="{FF2B5EF4-FFF2-40B4-BE49-F238E27FC236}">
                <a16:creationId xmlns:a16="http://schemas.microsoft.com/office/drawing/2014/main" id="{58884417-C8EA-6942-9D14-CD6A325DF858}"/>
              </a:ext>
            </a:extLst>
          </p:cNvPr>
          <p:cNvSpPr/>
          <p:nvPr/>
        </p:nvSpPr>
        <p:spPr>
          <a:xfrm>
            <a:off x="10479763" y="2153439"/>
            <a:ext cx="82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2" name="正方形/長方形 261">
            <a:extLst>
              <a:ext uri="{FF2B5EF4-FFF2-40B4-BE49-F238E27FC236}">
                <a16:creationId xmlns:a16="http://schemas.microsoft.com/office/drawing/2014/main" id="{E6062A95-2061-5D46-B3B5-12CCA9474854}"/>
              </a:ext>
            </a:extLst>
          </p:cNvPr>
          <p:cNvSpPr/>
          <p:nvPr/>
        </p:nvSpPr>
        <p:spPr>
          <a:xfrm>
            <a:off x="10479763" y="2583034"/>
            <a:ext cx="66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3" name="正方形/長方形 262">
            <a:extLst>
              <a:ext uri="{FF2B5EF4-FFF2-40B4-BE49-F238E27FC236}">
                <a16:creationId xmlns:a16="http://schemas.microsoft.com/office/drawing/2014/main" id="{8EC08A44-E805-C242-8364-535CC14DBF7E}"/>
              </a:ext>
            </a:extLst>
          </p:cNvPr>
          <p:cNvSpPr/>
          <p:nvPr/>
        </p:nvSpPr>
        <p:spPr>
          <a:xfrm>
            <a:off x="10479763" y="2726189"/>
            <a:ext cx="612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4" name="正方形/長方形 263">
            <a:extLst>
              <a:ext uri="{FF2B5EF4-FFF2-40B4-BE49-F238E27FC236}">
                <a16:creationId xmlns:a16="http://schemas.microsoft.com/office/drawing/2014/main" id="{E530F1E1-FC08-134F-BE52-A3D7265DC357}"/>
              </a:ext>
            </a:extLst>
          </p:cNvPr>
          <p:cNvSpPr/>
          <p:nvPr/>
        </p:nvSpPr>
        <p:spPr>
          <a:xfrm>
            <a:off x="10479763" y="2869344"/>
            <a:ext cx="57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5" name="正方形/長方形 264">
            <a:extLst>
              <a:ext uri="{FF2B5EF4-FFF2-40B4-BE49-F238E27FC236}">
                <a16:creationId xmlns:a16="http://schemas.microsoft.com/office/drawing/2014/main" id="{8E44B60D-81FD-4A47-BDD1-C5D591E14CC7}"/>
              </a:ext>
            </a:extLst>
          </p:cNvPr>
          <p:cNvSpPr/>
          <p:nvPr/>
        </p:nvSpPr>
        <p:spPr>
          <a:xfrm>
            <a:off x="10479763" y="3012499"/>
            <a:ext cx="532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6" name="正方形/長方形 265">
            <a:extLst>
              <a:ext uri="{FF2B5EF4-FFF2-40B4-BE49-F238E27FC236}">
                <a16:creationId xmlns:a16="http://schemas.microsoft.com/office/drawing/2014/main" id="{26C1C214-9139-FF40-A9C4-DE49AC9F6E2C}"/>
              </a:ext>
            </a:extLst>
          </p:cNvPr>
          <p:cNvSpPr/>
          <p:nvPr/>
        </p:nvSpPr>
        <p:spPr>
          <a:xfrm>
            <a:off x="10479763" y="3155654"/>
            <a:ext cx="4824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7" name="正方形/長方形 266">
            <a:extLst>
              <a:ext uri="{FF2B5EF4-FFF2-40B4-BE49-F238E27FC236}">
                <a16:creationId xmlns:a16="http://schemas.microsoft.com/office/drawing/2014/main" id="{402F34E8-5F0C-8242-9129-702A1DFEFFE3}"/>
              </a:ext>
            </a:extLst>
          </p:cNvPr>
          <p:cNvSpPr/>
          <p:nvPr/>
        </p:nvSpPr>
        <p:spPr>
          <a:xfrm>
            <a:off x="10479763" y="3298809"/>
            <a:ext cx="42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8" name="正方形/長方形 267">
            <a:extLst>
              <a:ext uri="{FF2B5EF4-FFF2-40B4-BE49-F238E27FC236}">
                <a16:creationId xmlns:a16="http://schemas.microsoft.com/office/drawing/2014/main" id="{78A0949A-18CF-584D-A6EF-2BB2396B7BAD}"/>
              </a:ext>
            </a:extLst>
          </p:cNvPr>
          <p:cNvSpPr/>
          <p:nvPr/>
        </p:nvSpPr>
        <p:spPr>
          <a:xfrm>
            <a:off x="10479763" y="3585119"/>
            <a:ext cx="33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9" name="正方形/長方形 268">
            <a:extLst>
              <a:ext uri="{FF2B5EF4-FFF2-40B4-BE49-F238E27FC236}">
                <a16:creationId xmlns:a16="http://schemas.microsoft.com/office/drawing/2014/main" id="{C94E104D-1F92-9649-B34D-F87E3F27BE59}"/>
              </a:ext>
            </a:extLst>
          </p:cNvPr>
          <p:cNvSpPr/>
          <p:nvPr/>
        </p:nvSpPr>
        <p:spPr>
          <a:xfrm>
            <a:off x="10479763" y="2296659"/>
            <a:ext cx="7848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0" name="正方形/長方形 269">
            <a:extLst>
              <a:ext uri="{FF2B5EF4-FFF2-40B4-BE49-F238E27FC236}">
                <a16:creationId xmlns:a16="http://schemas.microsoft.com/office/drawing/2014/main" id="{D3EE9CB8-CFCB-AF45-B95B-D97231B6B243}"/>
              </a:ext>
            </a:extLst>
          </p:cNvPr>
          <p:cNvSpPr/>
          <p:nvPr/>
        </p:nvSpPr>
        <p:spPr>
          <a:xfrm>
            <a:off x="10479763" y="3441964"/>
            <a:ext cx="378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1" name="正方形/長方形 270">
            <a:extLst>
              <a:ext uri="{FF2B5EF4-FFF2-40B4-BE49-F238E27FC236}">
                <a16:creationId xmlns:a16="http://schemas.microsoft.com/office/drawing/2014/main" id="{E0142251-D7C7-2C43-B4C6-6A4F8DF6D2F3}"/>
              </a:ext>
            </a:extLst>
          </p:cNvPr>
          <p:cNvSpPr/>
          <p:nvPr/>
        </p:nvSpPr>
        <p:spPr>
          <a:xfrm>
            <a:off x="10479763" y="3728274"/>
            <a:ext cx="2772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2" name="正方形/長方形 271">
            <a:extLst>
              <a:ext uri="{FF2B5EF4-FFF2-40B4-BE49-F238E27FC236}">
                <a16:creationId xmlns:a16="http://schemas.microsoft.com/office/drawing/2014/main" id="{A536EA87-32CD-8D40-8E93-D143DDF8FF5C}"/>
              </a:ext>
            </a:extLst>
          </p:cNvPr>
          <p:cNvSpPr/>
          <p:nvPr/>
        </p:nvSpPr>
        <p:spPr>
          <a:xfrm>
            <a:off x="10479763" y="4014587"/>
            <a:ext cx="1836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3" name="正方形/長方形 272">
            <a:extLst>
              <a:ext uri="{FF2B5EF4-FFF2-40B4-BE49-F238E27FC236}">
                <a16:creationId xmlns:a16="http://schemas.microsoft.com/office/drawing/2014/main" id="{69CA2832-30D8-6B45-87FC-AC3BEC2E2D2D}"/>
              </a:ext>
            </a:extLst>
          </p:cNvPr>
          <p:cNvSpPr/>
          <p:nvPr/>
        </p:nvSpPr>
        <p:spPr>
          <a:xfrm>
            <a:off x="10479763" y="3871429"/>
            <a:ext cx="234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4" name="直線コネクタ 273">
            <a:extLst>
              <a:ext uri="{FF2B5EF4-FFF2-40B4-BE49-F238E27FC236}">
                <a16:creationId xmlns:a16="http://schemas.microsoft.com/office/drawing/2014/main" id="{427BFBAD-7FA3-BF40-81AA-745C1033757A}"/>
              </a:ext>
            </a:extLst>
          </p:cNvPr>
          <p:cNvCxnSpPr>
            <a:cxnSpLocks/>
          </p:cNvCxnSpPr>
          <p:nvPr/>
        </p:nvCxnSpPr>
        <p:spPr>
          <a:xfrm flipV="1">
            <a:off x="11434868" y="211570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75" name="正方形/長方形 274">
            <a:extLst>
              <a:ext uri="{FF2B5EF4-FFF2-40B4-BE49-F238E27FC236}">
                <a16:creationId xmlns:a16="http://schemas.microsoft.com/office/drawing/2014/main" id="{EE6966A7-D9E1-D24C-9501-4DF236B4EB8C}"/>
              </a:ext>
            </a:extLst>
          </p:cNvPr>
          <p:cNvSpPr/>
          <p:nvPr/>
        </p:nvSpPr>
        <p:spPr>
          <a:xfrm>
            <a:off x="10479763" y="2446117"/>
            <a:ext cx="73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6" name="直線コネクタ 275">
            <a:extLst>
              <a:ext uri="{FF2B5EF4-FFF2-40B4-BE49-F238E27FC236}">
                <a16:creationId xmlns:a16="http://schemas.microsoft.com/office/drawing/2014/main" id="{EA2A555C-F9E0-FE45-8CB7-3E8B847E4A33}"/>
              </a:ext>
            </a:extLst>
          </p:cNvPr>
          <p:cNvCxnSpPr>
            <a:cxnSpLocks/>
          </p:cNvCxnSpPr>
          <p:nvPr/>
        </p:nvCxnSpPr>
        <p:spPr>
          <a:xfrm flipV="1">
            <a:off x="10477901"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696DB9C8-4446-3747-AC27-6999B09B736D}"/>
              </a:ext>
            </a:extLst>
          </p:cNvPr>
          <p:cNvCxnSpPr>
            <a:cxnSpLocks/>
          </p:cNvCxnSpPr>
          <p:nvPr/>
        </p:nvCxnSpPr>
        <p:spPr>
          <a:xfrm flipV="1">
            <a:off x="8352375"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id="{B67F349F-3844-AF46-9062-2F956F13C1C5}"/>
              </a:ext>
            </a:extLst>
          </p:cNvPr>
          <p:cNvCxnSpPr/>
          <p:nvPr/>
        </p:nvCxnSpPr>
        <p:spPr>
          <a:xfrm>
            <a:off x="3026618" y="1882432"/>
            <a:ext cx="0" cy="2448796"/>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90062D8D-19AA-5C49-A8ED-9EE9398CB723}"/>
              </a:ext>
            </a:extLst>
          </p:cNvPr>
          <p:cNvSpPr/>
          <p:nvPr/>
        </p:nvSpPr>
        <p:spPr>
          <a:xfrm>
            <a:off x="2798018" y="3073799"/>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cxnSp>
        <p:nvCxnSpPr>
          <p:cNvPr id="278" name="直線矢印コネクタ 277">
            <a:extLst>
              <a:ext uri="{FF2B5EF4-FFF2-40B4-BE49-F238E27FC236}">
                <a16:creationId xmlns:a16="http://schemas.microsoft.com/office/drawing/2014/main" id="{6F74FAF8-2B04-224B-AD50-65B1AB016DCC}"/>
              </a:ext>
            </a:extLst>
          </p:cNvPr>
          <p:cNvCxnSpPr>
            <a:cxnSpLocks/>
          </p:cNvCxnSpPr>
          <p:nvPr/>
        </p:nvCxnSpPr>
        <p:spPr>
          <a:xfrm>
            <a:off x="3026618" y="4549352"/>
            <a:ext cx="0" cy="1272938"/>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5" name="正方形/長方形 114">
            <a:extLst>
              <a:ext uri="{FF2B5EF4-FFF2-40B4-BE49-F238E27FC236}">
                <a16:creationId xmlns:a16="http://schemas.microsoft.com/office/drawing/2014/main" id="{1CA57907-CDB2-AD43-B31B-83FBAF6851A7}"/>
              </a:ext>
            </a:extLst>
          </p:cNvPr>
          <p:cNvSpPr/>
          <p:nvPr/>
        </p:nvSpPr>
        <p:spPr>
          <a:xfrm>
            <a:off x="2798018" y="5137516"/>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sp>
        <p:nvSpPr>
          <p:cNvPr id="280" name="1つの角を切り取り、1つの角を丸めた四角形 279">
            <a:extLst>
              <a:ext uri="{FF2B5EF4-FFF2-40B4-BE49-F238E27FC236}">
                <a16:creationId xmlns:a16="http://schemas.microsoft.com/office/drawing/2014/main" id="{877E627A-EDCC-6E4E-8752-601E8F9C2B8A}"/>
              </a:ext>
            </a:extLst>
          </p:cNvPr>
          <p:cNvSpPr/>
          <p:nvPr/>
        </p:nvSpPr>
        <p:spPr>
          <a:xfrm flipH="1" flipV="1">
            <a:off x="7667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5" name="テキスト ボックス 94">
            <a:extLst>
              <a:ext uri="{FF2B5EF4-FFF2-40B4-BE49-F238E27FC236}">
                <a16:creationId xmlns:a16="http://schemas.microsoft.com/office/drawing/2014/main" id="{3D20CD41-538E-0C4F-8DB7-6DDAFD1E24D6}"/>
              </a:ext>
            </a:extLst>
          </p:cNvPr>
          <p:cNvSpPr txBox="1"/>
          <p:nvPr/>
        </p:nvSpPr>
        <p:spPr>
          <a:xfrm>
            <a:off x="1027881" y="1198759"/>
            <a:ext cx="1025923"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調査スケジュール</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281" name="1つの角を切り取り、1つの角を丸めた四角形 280">
            <a:extLst>
              <a:ext uri="{FF2B5EF4-FFF2-40B4-BE49-F238E27FC236}">
                <a16:creationId xmlns:a16="http://schemas.microsoft.com/office/drawing/2014/main" id="{2603BAB0-3B47-3F46-A4BF-8768B732F86C}"/>
              </a:ext>
            </a:extLst>
          </p:cNvPr>
          <p:cNvSpPr/>
          <p:nvPr/>
        </p:nvSpPr>
        <p:spPr>
          <a:xfrm flipH="1" flipV="1">
            <a:off x="40071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6" name="テキスト ボックス 95">
            <a:extLst>
              <a:ext uri="{FF2B5EF4-FFF2-40B4-BE49-F238E27FC236}">
                <a16:creationId xmlns:a16="http://schemas.microsoft.com/office/drawing/2014/main" id="{9670FC73-FAF9-814A-9B25-5FEB8899C5D8}"/>
              </a:ext>
            </a:extLst>
          </p:cNvPr>
          <p:cNvSpPr txBox="1"/>
          <p:nvPr/>
        </p:nvSpPr>
        <p:spPr>
          <a:xfrm>
            <a:off x="4268281" y="1198759"/>
            <a:ext cx="1025922"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レポートイメージ</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B49905AF-AEAA-47A4-8AE5-9400FBAD5BE2}"/>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10" name="スライド番号プレースホルダ 3">
            <a:extLst>
              <a:ext uri="{FF2B5EF4-FFF2-40B4-BE49-F238E27FC236}">
                <a16:creationId xmlns:a16="http://schemas.microsoft.com/office/drawing/2014/main" id="{AC4D0DDD-5EAB-4EBC-5A83-61E9999CB51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3A27861-2EDD-4236-2B83-83E470EEDC3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218572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TIEUP</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D8658E3B-BA8C-D6DA-E480-72A1C1696A3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30160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pic>
        <p:nvPicPr>
          <p:cNvPr id="2" name="図 1">
            <a:extLst>
              <a:ext uri="{FF2B5EF4-FFF2-40B4-BE49-F238E27FC236}">
                <a16:creationId xmlns:a16="http://schemas.microsoft.com/office/drawing/2014/main" id="{BCA79F16-CBF1-C822-4036-5DBF12DA56FD}"/>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新</a:t>
            </a:r>
            <a:r>
              <a:rPr lang="en-US" altLang="ja-JP" sz="3600" b="1" dirty="0">
                <a:solidFill>
                  <a:schemeClr val="bg1"/>
                </a:solidFill>
                <a:latin typeface="DIN Alternate" panose="020B0500000000000000" pitchFamily="34" charset="0"/>
                <a:ea typeface="Hiragino Sans W6" panose="020B0400000000000000" pitchFamily="34" charset="-128"/>
              </a:rPr>
              <a:t>R25</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2023042" y="3547642"/>
            <a:ext cx="3191003" cy="931024"/>
          </a:xfrm>
          <a:prstGeom prst="rect">
            <a:avLst/>
          </a:prstGeom>
          <a:noFill/>
          <a:effectLst/>
        </p:spPr>
        <p:txBody>
          <a:bodyPr wrap="square" rtlCol="0">
            <a:spAutoFit/>
          </a:bodyPr>
          <a:lstStyle/>
          <a:p>
            <a:pPr>
              <a:spcBef>
                <a:spcPts val="150"/>
              </a:spcBef>
              <a:tabLst>
                <a:tab pos="1420813" algn="l"/>
              </a:tabLst>
            </a:pP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kumimoji="1" lang="en-US" altLang="ja-JP" sz="1100" dirty="0">
                <a:solidFill>
                  <a:schemeClr val="bg1"/>
                </a:solidFill>
                <a:latin typeface="Hiragino Sans W5" panose="020B0400000000000000" pitchFamily="34" charset="-128"/>
                <a:ea typeface="Hiragino Sans W5" panose="020B0400000000000000" pitchFamily="34" charset="-128"/>
              </a:rPr>
              <a:t>①</a:t>
            </a:r>
          </a:p>
          <a:p>
            <a:pPr>
              <a:spcBef>
                <a:spcPts val="150"/>
              </a:spcBef>
              <a:tabLst>
                <a:tab pos="1420813" algn="l"/>
              </a:tabLst>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490</a:t>
            </a:r>
            <a:r>
              <a:rPr lang="ja-JP" altLang="en-US" sz="1100">
                <a:solidFill>
                  <a:schemeClr val="bg1"/>
                </a:solidFill>
                <a:latin typeface="Hiragino Sans W5" panose="020B0400000000000000" pitchFamily="34" charset="-128"/>
                <a:ea typeface="Hiragino Sans W5" panose="020B0400000000000000" pitchFamily="34" charset="-128"/>
              </a:rPr>
              <a:t>万円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800</a:t>
            </a:r>
            <a:r>
              <a:rPr lang="ja-JP" altLang="en-US" sz="1100">
                <a:solidFill>
                  <a:schemeClr val="bg1"/>
                </a:solidFill>
                <a:latin typeface="Hiragino Sans W5" panose="020B0400000000000000" pitchFamily="34" charset="-128"/>
                <a:ea typeface="Hiragino Sans W5" panose="020B0400000000000000" pitchFamily="34" charset="-128"/>
              </a:rPr>
              <a:t>万円</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50000"/>
              </a:lnSpc>
              <a:spcBef>
                <a:spcPts val="150"/>
              </a:spcBef>
              <a:tabLst>
                <a:tab pos="1420813" algn="l"/>
              </a:tabLst>
            </a:pP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lang="en-US" altLang="ja-JP" sz="1100" dirty="0">
                <a:solidFill>
                  <a:schemeClr val="bg1"/>
                </a:solidFill>
                <a:latin typeface="Hiragino Sans W5" panose="020B0400000000000000" pitchFamily="34" charset="-128"/>
                <a:ea typeface="Hiragino Sans W5" panose="020B0400000000000000" pitchFamily="34" charset="-128"/>
              </a:rPr>
              <a:t>②</a:t>
            </a:r>
          </a:p>
          <a:p>
            <a:pPr>
              <a:spcBef>
                <a:spcPts val="150"/>
              </a:spcBef>
              <a:tabLst>
                <a:tab pos="1420813" algn="l"/>
              </a:tabLst>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640</a:t>
            </a:r>
            <a:r>
              <a:rPr lang="ja-JP" altLang="en-US" sz="1100">
                <a:solidFill>
                  <a:schemeClr val="bg1"/>
                </a:solidFill>
                <a:latin typeface="Hiragino Sans W5" panose="020B0400000000000000" pitchFamily="34" charset="-128"/>
                <a:ea typeface="Hiragino Sans W5" panose="020B0400000000000000" pitchFamily="34" charset="-128"/>
              </a:rPr>
              <a:t>万円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950</a:t>
            </a:r>
            <a:r>
              <a:rPr lang="ja-JP" altLang="en-US" sz="1100">
                <a:solidFill>
                  <a:schemeClr val="bg1"/>
                </a:solidFill>
                <a:latin typeface="Hiragino Sans W5" panose="020B0400000000000000" pitchFamily="34" charset="-128"/>
                <a:ea typeface="Hiragino Sans W5" panose="020B0400000000000000" pitchFamily="34" charset="-128"/>
              </a:rPr>
              <a:t>万円</a:t>
            </a:r>
            <a:endParaRPr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19" name="テキスト ボックス 18">
            <a:extLst>
              <a:ext uri="{FF2B5EF4-FFF2-40B4-BE49-F238E27FC236}">
                <a16:creationId xmlns:a16="http://schemas.microsoft.com/office/drawing/2014/main" id="{BBF58F12-EBA2-0C00-A20F-C443286E4974}"/>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0813" y="454947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10132" y="4492919"/>
            <a:ext cx="3323161" cy="174471"/>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ライト</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5" name="テキスト ボックス 54">
            <a:extLst>
              <a:ext uri="{FF2B5EF4-FFF2-40B4-BE49-F238E27FC236}">
                <a16:creationId xmlns:a16="http://schemas.microsoft.com/office/drawing/2014/main" id="{28B19587-3583-FF51-D488-72345442EE04}"/>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10132" y="3308379"/>
            <a:ext cx="2448000"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ライト</a:t>
            </a:r>
            <a:r>
              <a:rPr lang="en-US" altLang="ja-JP" sz="1100" dirty="0">
                <a:solidFill>
                  <a:schemeClr val="bg1"/>
                </a:solidFill>
                <a:latin typeface="Hiragino Sans W5" panose="020B0400000000000000" pitchFamily="34" charset="-128"/>
                <a:ea typeface="Hiragino Sans W5" panose="020B0400000000000000" pitchFamily="34" charset="-128"/>
              </a:rPr>
              <a:t>(2</a:t>
            </a:r>
            <a:r>
              <a:rPr lang="ja-JP" altLang="en-US" sz="1100">
                <a:solidFill>
                  <a:schemeClr val="bg1"/>
                </a:solidFill>
                <a:latin typeface="Hiragino Sans W5" panose="020B0400000000000000" pitchFamily="34" charset="-128"/>
                <a:ea typeface="Hiragino Sans W5" panose="020B0400000000000000" pitchFamily="34" charset="-128"/>
              </a:rPr>
              <a:t>週間</a:t>
            </a:r>
            <a:r>
              <a:rPr lang="en-US" altLang="ja-JP" sz="1100" dirty="0">
                <a:solidFill>
                  <a:schemeClr val="bg1"/>
                </a:solidFill>
                <a:latin typeface="Hiragino Sans W5" panose="020B0400000000000000" pitchFamily="34" charset="-128"/>
                <a:ea typeface="Hiragino Sans W5" panose="020B0400000000000000" pitchFamily="34" charset="-128"/>
              </a:rPr>
              <a:t>) | </a:t>
            </a:r>
            <a:r>
              <a:rPr lang="ja-JP" altLang="en-US" sz="1100">
                <a:solidFill>
                  <a:schemeClr val="bg1"/>
                </a:solidFill>
                <a:latin typeface="Hiragino Sans W5" panose="020B0400000000000000" pitchFamily="34" charset="-128"/>
                <a:ea typeface="Hiragino Sans W5" panose="020B0400000000000000" pitchFamily="34" charset="-128"/>
              </a:rPr>
              <a:t>スタンダード</a:t>
            </a:r>
            <a:r>
              <a:rPr lang="en-US" altLang="ja-JP" sz="1100" dirty="0">
                <a:solidFill>
                  <a:schemeClr val="bg1"/>
                </a:solidFill>
                <a:latin typeface="Hiragino Sans W5" panose="020B0400000000000000" pitchFamily="34" charset="-128"/>
                <a:ea typeface="Hiragino Sans W5" panose="020B0400000000000000" pitchFamily="34" charset="-128"/>
              </a:rPr>
              <a:t>(4</a:t>
            </a:r>
            <a:r>
              <a:rPr lang="ja-JP" altLang="en-US" sz="1100">
                <a:solidFill>
                  <a:schemeClr val="bg1"/>
                </a:solidFill>
                <a:latin typeface="Hiragino Sans W5" panose="020B0400000000000000" pitchFamily="34" charset="-128"/>
                <a:ea typeface="Hiragino Sans W5" panose="020B0400000000000000" pitchFamily="34" charset="-128"/>
              </a:rPr>
              <a:t>週間</a:t>
            </a:r>
            <a:r>
              <a:rPr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619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ビジネスバラエティメディア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新</a:t>
            </a:r>
            <a:r>
              <a:rPr lang="en-US" altLang="ja-JP" sz="2000" spc="300" dirty="0">
                <a:solidFill>
                  <a:schemeClr val="bg1"/>
                </a:solidFill>
                <a:latin typeface="Hiragino Sans W5" panose="020B0400000000000000" pitchFamily="34" charset="-128"/>
                <a:ea typeface="Hiragino Sans W5" panose="020B0400000000000000" pitchFamily="34" charset="-128"/>
              </a:rPr>
              <a:t>R25</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商品</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サービス</a:t>
            </a:r>
            <a:r>
              <a:rPr lang="en-US" altLang="ja-JP" sz="2000" spc="300" dirty="0">
                <a:solidFill>
                  <a:schemeClr val="bg1"/>
                </a:solidFill>
                <a:latin typeface="Hiragino Sans W5" panose="020B0400000000000000" pitchFamily="34" charset="-128"/>
                <a:ea typeface="Hiragino Sans W5" panose="020B0400000000000000" pitchFamily="34" charset="-128"/>
              </a:rPr>
              <a:t>/</a:t>
            </a:r>
            <a:r>
              <a:rPr lang="ja-JP" altLang="en-US" sz="2000" spc="300">
                <a:solidFill>
                  <a:schemeClr val="bg1"/>
                </a:solidFill>
                <a:latin typeface="Hiragino Sans W5" panose="020B0400000000000000" pitchFamily="34" charset="-128"/>
                <a:ea typeface="Hiragino Sans W5" panose="020B0400000000000000" pitchFamily="34" charset="-128"/>
              </a:rPr>
              <a:t>企業を</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効果的に訴求</a:t>
            </a:r>
          </a:p>
        </p:txBody>
      </p:sp>
      <p:sp>
        <p:nvSpPr>
          <p:cNvPr id="36" name="テキスト ボックス 35">
            <a:extLst>
              <a:ext uri="{FF2B5EF4-FFF2-40B4-BE49-F238E27FC236}">
                <a16:creationId xmlns:a16="http://schemas.microsoft.com/office/drawing/2014/main" id="{548FCBF5-2192-5A31-4583-A976CC7F0540}"/>
              </a:ext>
            </a:extLst>
          </p:cNvPr>
          <p:cNvSpPr txBox="1"/>
          <p:nvPr/>
        </p:nvSpPr>
        <p:spPr>
          <a:xfrm>
            <a:off x="2110132" y="4727748"/>
            <a:ext cx="3227572" cy="360676"/>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スタンダード</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YouTube</a:t>
            </a:r>
            <a:r>
              <a:rPr kumimoji="1" lang="ja-JP" altLang="en-US" sz="1100">
                <a:solidFill>
                  <a:schemeClr val="bg1"/>
                </a:solidFill>
                <a:latin typeface="Hiragino Sans W5" panose="020B0400000000000000" pitchFamily="34" charset="-128"/>
                <a:ea typeface="Hiragino Sans W5" panose="020B0400000000000000" pitchFamily="34" charset="-128"/>
              </a:rPr>
              <a:t>用</a:t>
            </a:r>
            <a:r>
              <a:rPr lang="ja-JP" altLang="en-US" sz="1100">
                <a:solidFill>
                  <a:schemeClr val="bg1"/>
                </a:solidFill>
                <a:latin typeface="Hiragino Sans W5" panose="020B0400000000000000" pitchFamily="34" charset="-128"/>
                <a:ea typeface="Hiragino Sans W5" panose="020B0400000000000000" pitchFamily="34" charset="-128"/>
              </a:rPr>
              <a:t>動画</a:t>
            </a: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60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　</a:t>
            </a:r>
            <a:r>
              <a:rPr lang="en-US" altLang="ja-JP" sz="1100" dirty="0">
                <a:solidFill>
                  <a:schemeClr val="bg1"/>
                </a:solidFill>
                <a:latin typeface="Hiragino Sans W5" panose="020B0400000000000000" pitchFamily="34" charset="-128"/>
                <a:ea typeface="Hiragino Sans W5" panose="020B0400000000000000" pitchFamily="34" charset="-128"/>
              </a:rPr>
              <a:t>		 1</a:t>
            </a:r>
            <a:r>
              <a:rPr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9" name="テキスト ボックス 8">
            <a:extLst>
              <a:ext uri="{FF2B5EF4-FFF2-40B4-BE49-F238E27FC236}">
                <a16:creationId xmlns:a16="http://schemas.microsoft.com/office/drawing/2014/main" id="{55080A19-0C4E-C50A-9A96-30B9F3563B0F}"/>
              </a:ext>
            </a:extLst>
          </p:cNvPr>
          <p:cNvSpPr txBox="1"/>
          <p:nvPr/>
        </p:nvSpPr>
        <p:spPr>
          <a:xfrm>
            <a:off x="760279" y="4500677"/>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 name="テキスト ボックス 13">
            <a:extLst>
              <a:ext uri="{FF2B5EF4-FFF2-40B4-BE49-F238E27FC236}">
                <a16:creationId xmlns:a16="http://schemas.microsoft.com/office/drawing/2014/main" id="{491141C4-504E-E765-BDB8-F8B55528898A}"/>
              </a:ext>
            </a:extLst>
          </p:cNvPr>
          <p:cNvSpPr txBox="1"/>
          <p:nvPr/>
        </p:nvSpPr>
        <p:spPr>
          <a:xfrm>
            <a:off x="2110132" y="5135375"/>
            <a:ext cx="3107592" cy="411459"/>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①</a:t>
            </a:r>
            <a:r>
              <a:rPr kumimoji="1" lang="ja-JP" altLang="en-US" sz="1100">
                <a:solidFill>
                  <a:schemeClr val="bg1"/>
                </a:solidFill>
                <a:latin typeface="Hiragino Sans W5" panose="020B0400000000000000" pitchFamily="34" charset="-128"/>
                <a:ea typeface="Hiragino Sans W5" panose="020B0400000000000000" pitchFamily="34" charset="-128"/>
              </a:rPr>
              <a:t>出張！企業インタビュー</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50000"/>
              </a:lnSpc>
            </a:pPr>
            <a:r>
              <a:rPr lang="en-US" altLang="ja-JP" sz="1100" dirty="0">
                <a:solidFill>
                  <a:schemeClr val="bg1"/>
                </a:solidFill>
                <a:latin typeface="Hiragino Sans W5" panose="020B0400000000000000" pitchFamily="34" charset="-128"/>
                <a:ea typeface="Hiragino Sans W5" panose="020B0400000000000000" pitchFamily="34" charset="-128"/>
              </a:rPr>
              <a:t>②</a:t>
            </a:r>
            <a:r>
              <a:rPr lang="ja-JP" altLang="en-US" sz="1100">
                <a:solidFill>
                  <a:schemeClr val="bg1"/>
                </a:solidFill>
                <a:latin typeface="Hiragino Sans W5" panose="020B0400000000000000" pitchFamily="34" charset="-128"/>
                <a:ea typeface="Hiragino Sans W5" panose="020B0400000000000000" pitchFamily="34" charset="-128"/>
              </a:rPr>
              <a:t>ビジネスパーソンインタビュー</a:t>
            </a:r>
            <a:endParaRPr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16" name="テキスト ボックス 15">
            <a:extLst>
              <a:ext uri="{FF2B5EF4-FFF2-40B4-BE49-F238E27FC236}">
                <a16:creationId xmlns:a16="http://schemas.microsoft.com/office/drawing/2014/main" id="{D8BB0335-74F5-392D-48A9-A6CBBBE2A24A}"/>
              </a:ext>
            </a:extLst>
          </p:cNvPr>
          <p:cNvSpPr txBox="1"/>
          <p:nvPr/>
        </p:nvSpPr>
        <p:spPr>
          <a:xfrm>
            <a:off x="760279" y="6063332"/>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24" name="テキスト ボックス 23">
            <a:extLst>
              <a:ext uri="{FF2B5EF4-FFF2-40B4-BE49-F238E27FC236}">
                <a16:creationId xmlns:a16="http://schemas.microsoft.com/office/drawing/2014/main" id="{32B87B10-3F1B-8EF2-D777-295903AEEC2D}"/>
              </a:ext>
            </a:extLst>
          </p:cNvPr>
          <p:cNvSpPr txBox="1"/>
          <p:nvPr/>
        </p:nvSpPr>
        <p:spPr>
          <a:xfrm>
            <a:off x="1970813" y="614099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B4CCA509-69FF-0F7E-407C-BE0E0AED4FEA}"/>
              </a:ext>
            </a:extLst>
          </p:cNvPr>
          <p:cNvSpPr txBox="1"/>
          <p:nvPr/>
        </p:nvSpPr>
        <p:spPr>
          <a:xfrm>
            <a:off x="2110132" y="6107971"/>
            <a:ext cx="3015003" cy="364908"/>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可能（初回</a:t>
            </a:r>
            <a:r>
              <a:rPr kumimoji="1" lang="en-US" altLang="ja-JP" sz="1100" dirty="0">
                <a:solidFill>
                  <a:schemeClr val="bg1"/>
                </a:solidFill>
                <a:latin typeface="Hiragino Sans W5" panose="020B0400000000000000" pitchFamily="34" charset="-128"/>
                <a:ea typeface="Hiragino Sans W5" panose="020B0400000000000000" pitchFamily="34" charset="-128"/>
              </a:rPr>
              <a:t>1</a:t>
            </a:r>
            <a:r>
              <a:rPr kumimoji="1" lang="ja-JP" altLang="en-US" sz="1100">
                <a:solidFill>
                  <a:schemeClr val="bg1"/>
                </a:solidFill>
                <a:latin typeface="Hiragino Sans W5" panose="020B0400000000000000" pitchFamily="34" charset="-128"/>
                <a:ea typeface="Hiragino Sans W5" panose="020B0400000000000000" pitchFamily="34" charset="-128"/>
              </a:rPr>
              <a:t>クール無償）</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企画</a:t>
            </a:r>
            <a:r>
              <a:rPr kumimoji="1" lang="en-US" altLang="ja-JP" sz="1100" dirty="0">
                <a:solidFill>
                  <a:schemeClr val="bg1"/>
                </a:solidFill>
                <a:latin typeface="Hiragino Sans W5" panose="020B0400000000000000" pitchFamily="34" charset="-128"/>
                <a:ea typeface="Hiragino Sans W5" panose="020B0400000000000000" pitchFamily="34" charset="-128"/>
              </a:rPr>
              <a:t>②</a:t>
            </a:r>
            <a:r>
              <a:rPr kumimoji="1" lang="ja-JP" altLang="en-US" sz="1100">
                <a:solidFill>
                  <a:schemeClr val="bg1"/>
                </a:solidFill>
                <a:latin typeface="Hiragino Sans W5" panose="020B0400000000000000" pitchFamily="34" charset="-128"/>
                <a:ea typeface="Hiragino Sans W5" panose="020B0400000000000000" pitchFamily="34" charset="-128"/>
              </a:rPr>
              <a:t>はキャスティングにより別途ご相談</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30" name="テキスト ボックス 29">
            <a:extLst>
              <a:ext uri="{FF2B5EF4-FFF2-40B4-BE49-F238E27FC236}">
                <a16:creationId xmlns:a16="http://schemas.microsoft.com/office/drawing/2014/main" id="{13970EF5-1E08-23D9-9140-A908D5EB1CE7}"/>
              </a:ext>
            </a:extLst>
          </p:cNvPr>
          <p:cNvSpPr txBox="1"/>
          <p:nvPr/>
        </p:nvSpPr>
        <p:spPr>
          <a:xfrm>
            <a:off x="1970813" y="515507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3" name="テキスト ボックス 32">
            <a:extLst>
              <a:ext uri="{FF2B5EF4-FFF2-40B4-BE49-F238E27FC236}">
                <a16:creationId xmlns:a16="http://schemas.microsoft.com/office/drawing/2014/main" id="{E0374E1A-805F-98A2-B8C6-BD9BB1A80432}"/>
              </a:ext>
            </a:extLst>
          </p:cNvPr>
          <p:cNvSpPr txBox="1"/>
          <p:nvPr/>
        </p:nvSpPr>
        <p:spPr>
          <a:xfrm>
            <a:off x="760279" y="510628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13" name="テキスト ボックス 12">
            <a:extLst>
              <a:ext uri="{FF2B5EF4-FFF2-40B4-BE49-F238E27FC236}">
                <a16:creationId xmlns:a16="http://schemas.microsoft.com/office/drawing/2014/main" id="{031F827D-9125-5113-FCB6-BF74E99B0AE4}"/>
              </a:ext>
            </a:extLst>
          </p:cNvPr>
          <p:cNvSpPr txBox="1"/>
          <p:nvPr/>
        </p:nvSpPr>
        <p:spPr>
          <a:xfrm>
            <a:off x="753365" y="6506570"/>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0" name="テキスト ボックス 19">
            <a:extLst>
              <a:ext uri="{FF2B5EF4-FFF2-40B4-BE49-F238E27FC236}">
                <a16:creationId xmlns:a16="http://schemas.microsoft.com/office/drawing/2014/main" id="{559DDF24-4456-55D7-D5E4-8BC693E85B40}"/>
              </a:ext>
            </a:extLst>
          </p:cNvPr>
          <p:cNvSpPr txBox="1"/>
          <p:nvPr/>
        </p:nvSpPr>
        <p:spPr>
          <a:xfrm>
            <a:off x="760279" y="553897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32" name="テキスト ボックス 31">
            <a:extLst>
              <a:ext uri="{FF2B5EF4-FFF2-40B4-BE49-F238E27FC236}">
                <a16:creationId xmlns:a16="http://schemas.microsoft.com/office/drawing/2014/main" id="{155DDE4C-A8E3-552D-9DC2-DBAA1E01C425}"/>
              </a:ext>
            </a:extLst>
          </p:cNvPr>
          <p:cNvSpPr txBox="1"/>
          <p:nvPr/>
        </p:nvSpPr>
        <p:spPr>
          <a:xfrm>
            <a:off x="1970813" y="558710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4" name="テキスト ボックス 43">
            <a:extLst>
              <a:ext uri="{FF2B5EF4-FFF2-40B4-BE49-F238E27FC236}">
                <a16:creationId xmlns:a16="http://schemas.microsoft.com/office/drawing/2014/main" id="{91FD0496-7F70-B871-AE58-83855B296831}"/>
              </a:ext>
            </a:extLst>
          </p:cNvPr>
          <p:cNvSpPr txBox="1"/>
          <p:nvPr/>
        </p:nvSpPr>
        <p:spPr>
          <a:xfrm>
            <a:off x="2110132" y="5580525"/>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相談可</a:t>
            </a:r>
          </a:p>
        </p:txBody>
      </p:sp>
      <p:sp>
        <p:nvSpPr>
          <p:cNvPr id="45" name="テキスト ボックス 44">
            <a:extLst>
              <a:ext uri="{FF2B5EF4-FFF2-40B4-BE49-F238E27FC236}">
                <a16:creationId xmlns:a16="http://schemas.microsoft.com/office/drawing/2014/main" id="{411E1AF7-1EA9-01BB-9F0A-943108E037AB}"/>
              </a:ext>
            </a:extLst>
          </p:cNvPr>
          <p:cNvSpPr txBox="1"/>
          <p:nvPr/>
        </p:nvSpPr>
        <p:spPr>
          <a:xfrm>
            <a:off x="760279" y="5797374"/>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46" name="テキスト ボックス 45">
            <a:extLst>
              <a:ext uri="{FF2B5EF4-FFF2-40B4-BE49-F238E27FC236}">
                <a16:creationId xmlns:a16="http://schemas.microsoft.com/office/drawing/2014/main" id="{E3B394D3-F195-1E9C-0D1D-139C8EBBFC70}"/>
              </a:ext>
            </a:extLst>
          </p:cNvPr>
          <p:cNvSpPr txBox="1"/>
          <p:nvPr/>
        </p:nvSpPr>
        <p:spPr>
          <a:xfrm>
            <a:off x="1970813" y="584550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7" name="テキスト ボックス 46">
            <a:extLst>
              <a:ext uri="{FF2B5EF4-FFF2-40B4-BE49-F238E27FC236}">
                <a16:creationId xmlns:a16="http://schemas.microsoft.com/office/drawing/2014/main" id="{2BB2B6C1-72F8-3E36-A0FB-2375B668C217}"/>
              </a:ext>
            </a:extLst>
          </p:cNvPr>
          <p:cNvSpPr txBox="1"/>
          <p:nvPr/>
        </p:nvSpPr>
        <p:spPr>
          <a:xfrm>
            <a:off x="2110132" y="5838926"/>
            <a:ext cx="2976903" cy="173253"/>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企画</a:t>
            </a:r>
            <a:r>
              <a:rPr lang="en-US" altLang="ja-JP" sz="1100" dirty="0">
                <a:solidFill>
                  <a:schemeClr val="bg1"/>
                </a:solidFill>
                <a:latin typeface="Hiragino Sans W5" panose="020B0400000000000000" pitchFamily="34" charset="-128"/>
                <a:ea typeface="Hiragino Sans W5" panose="020B0400000000000000" pitchFamily="34" charset="-128"/>
              </a:rPr>
              <a:t>②</a:t>
            </a:r>
            <a:r>
              <a:rPr lang="ja-JP" altLang="en-US" sz="1100">
                <a:solidFill>
                  <a:schemeClr val="bg1"/>
                </a:solidFill>
                <a:latin typeface="Hiragino Sans W5" panose="020B0400000000000000" pitchFamily="34" charset="-128"/>
                <a:ea typeface="Hiragino Sans W5" panose="020B0400000000000000" pitchFamily="34" charset="-128"/>
              </a:rPr>
              <a:t>のキャスティングに関しては別途ご相談</a:t>
            </a:r>
          </a:p>
        </p:txBody>
      </p:sp>
      <p:pic>
        <p:nvPicPr>
          <p:cNvPr id="6" name="Google Shape;131;p17">
            <a:extLst>
              <a:ext uri="{FF2B5EF4-FFF2-40B4-BE49-F238E27FC236}">
                <a16:creationId xmlns:a16="http://schemas.microsoft.com/office/drawing/2014/main" id="{1F8E285F-BA2F-42EA-321F-A80F71A08AA7}"/>
              </a:ext>
            </a:extLst>
          </p:cNvPr>
          <p:cNvPicPr preferRelativeResize="0"/>
          <p:nvPr/>
        </p:nvPicPr>
        <p:blipFill>
          <a:blip r:embed="rId6">
            <a:alphaModFix/>
          </a:blip>
          <a:stretch>
            <a:fillRect/>
          </a:stretch>
        </p:blipFill>
        <p:spPr>
          <a:xfrm>
            <a:off x="2110132" y="2977623"/>
            <a:ext cx="794355" cy="259487"/>
          </a:xfrm>
          <a:prstGeom prst="rect">
            <a:avLst/>
          </a:prstGeom>
          <a:noFill/>
          <a:ln>
            <a:noFill/>
          </a:ln>
        </p:spPr>
      </p:pic>
      <p:pic>
        <p:nvPicPr>
          <p:cNvPr id="7" name="図 6" descr="鏡のある部屋&#10;&#10;中程度の精度で自動的に生成された説明">
            <a:extLst>
              <a:ext uri="{FF2B5EF4-FFF2-40B4-BE49-F238E27FC236}">
                <a16:creationId xmlns:a16="http://schemas.microsoft.com/office/drawing/2014/main" id="{C2079044-5FAE-8A2E-5BA2-9821CCA9556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15" name="スライド番号プレースホルダ 3">
            <a:extLst>
              <a:ext uri="{FF2B5EF4-FFF2-40B4-BE49-F238E27FC236}">
                <a16:creationId xmlns:a16="http://schemas.microsoft.com/office/drawing/2014/main" id="{89C05FF3-9981-E830-41DD-B01C8CBE195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7" name="正方形/長方形 16">
            <a:extLst>
              <a:ext uri="{FF2B5EF4-FFF2-40B4-BE49-F238E27FC236}">
                <a16:creationId xmlns:a16="http://schemas.microsoft.com/office/drawing/2014/main" id="{5494F38E-63A6-4FF1-E62B-AD03B88788B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26" name="図 25">
            <a:extLst>
              <a:ext uri="{FF2B5EF4-FFF2-40B4-BE49-F238E27FC236}">
                <a16:creationId xmlns:a16="http://schemas.microsoft.com/office/drawing/2014/main" id="{444382BC-0528-B154-88A0-5C4F86DE94A2}"/>
              </a:ext>
            </a:extLst>
          </p:cNvPr>
          <p:cNvPicPr>
            <a:picLocks/>
          </p:cNvPicPr>
          <p:nvPr/>
        </p:nvPicPr>
        <p:blipFill>
          <a:blip r:embed="rId8"/>
          <a:stretch>
            <a:fillRect/>
          </a:stretch>
        </p:blipFill>
        <p:spPr>
          <a:xfrm>
            <a:off x="6954285" y="2194672"/>
            <a:ext cx="3567600" cy="2001600"/>
          </a:xfrm>
          <a:prstGeom prst="rect">
            <a:avLst/>
          </a:prstGeom>
        </p:spPr>
      </p:pic>
    </p:spTree>
    <p:extLst>
      <p:ext uri="{BB962C8B-B14F-4D97-AF65-F5344CB8AC3E}">
        <p14:creationId xmlns:p14="http://schemas.microsoft.com/office/powerpoint/2010/main" val="3711137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3"/>
          <a:stretch>
            <a:fillRect/>
          </a:stretch>
        </p:blipFill>
        <p:spPr>
          <a:xfrm>
            <a:off x="-1" y="-1"/>
            <a:ext cx="5375896" cy="6861600"/>
          </a:xfrm>
          <a:prstGeom prst="rect">
            <a:avLst/>
          </a:prstGeom>
        </p:spPr>
      </p:pic>
      <p:pic>
        <p:nvPicPr>
          <p:cNvPr id="14" name="図 13">
            <a:extLst>
              <a:ext uri="{FF2B5EF4-FFF2-40B4-BE49-F238E27FC236}">
                <a16:creationId xmlns:a16="http://schemas.microsoft.com/office/drawing/2014/main" id="{2FFF1003-A551-6643-552D-37FF1DDF6884}"/>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ファミ通</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4C730A1E-6699-B238-9406-CE02D501AC2D}"/>
              </a:ext>
            </a:extLst>
          </p:cNvPr>
          <p:cNvSpPr txBox="1"/>
          <p:nvPr/>
        </p:nvSpPr>
        <p:spPr>
          <a:xfrm>
            <a:off x="2143850" y="4021212"/>
            <a:ext cx="3323161" cy="178703"/>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43850" y="4268032"/>
            <a:ext cx="3323161"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ファミ通編集部によるゲーム紹介</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プレイ</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43850" y="4524183"/>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96491"/>
            <a:ext cx="2448000"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週間</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配信期間に準ずる　</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日本最大級のゲームメディア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「ファミ通」編集部による</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番組風動画制作付きパッケージ</a:t>
            </a:r>
          </a:p>
        </p:txBody>
      </p:sp>
      <p:sp>
        <p:nvSpPr>
          <p:cNvPr id="16" name="テキスト ボックス 15">
            <a:extLst>
              <a:ext uri="{FF2B5EF4-FFF2-40B4-BE49-F238E27FC236}">
                <a16:creationId xmlns:a16="http://schemas.microsoft.com/office/drawing/2014/main" id="{C64517BD-F67B-D222-01D1-82A0AB1DB7B3}"/>
              </a:ext>
            </a:extLst>
          </p:cNvPr>
          <p:cNvSpPr txBox="1"/>
          <p:nvPr/>
        </p:nvSpPr>
        <p:spPr>
          <a:xfrm>
            <a:off x="2138847" y="5594574"/>
            <a:ext cx="3061544"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利用可（二次利用費</a:t>
            </a:r>
            <a:r>
              <a:rPr kumimoji="1" lang="en-US" altLang="ja-JP" sz="1100" dirty="0">
                <a:solidFill>
                  <a:schemeClr val="bg1"/>
                </a:solidFill>
                <a:latin typeface="Hiragino Sans W5" panose="020B0400000000000000" pitchFamily="34" charset="-128"/>
                <a:ea typeface="Hiragino Sans W5" panose="020B0400000000000000" pitchFamily="34" charset="-128"/>
              </a:rPr>
              <a:t>40</a:t>
            </a:r>
            <a:r>
              <a:rPr kumimoji="1" lang="ja-JP" altLang="en-US" sz="1100">
                <a:solidFill>
                  <a:schemeClr val="bg1"/>
                </a:solidFill>
                <a:latin typeface="Hiragino Sans W5" panose="020B0400000000000000" pitchFamily="34" charset="-128"/>
                <a:ea typeface="Hiragino Sans W5" panose="020B0400000000000000" pitchFamily="34" charset="-128"/>
              </a:rPr>
              <a:t>万円</a:t>
            </a:r>
            <a:r>
              <a:rPr kumimoji="1" lang="en-US" altLang="ja-JP" sz="1100" dirty="0">
                <a:solidFill>
                  <a:schemeClr val="bg1"/>
                </a:solidFill>
                <a:latin typeface="Hiragino Sans W5" panose="020B0400000000000000" pitchFamily="34" charset="-128"/>
                <a:ea typeface="Hiragino Sans W5" panose="020B0400000000000000" pitchFamily="34" charset="-128"/>
              </a:rPr>
              <a:t>(N)〜</a:t>
            </a:r>
            <a:r>
              <a:rPr kumimoji="1" lang="ja-JP" altLang="en-US" sz="1100">
                <a:solidFill>
                  <a:schemeClr val="bg1"/>
                </a:solidFill>
                <a:latin typeface="Hiragino Sans W5" panose="020B0400000000000000" pitchFamily="34" charset="-128"/>
                <a:ea typeface="Hiragino Sans W5" panose="020B0400000000000000" pitchFamily="34" charset="-128"/>
              </a:rPr>
              <a:t>）</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使用可能期間 </a:t>
            </a:r>
            <a:r>
              <a:rPr kumimoji="1" lang="en-US" altLang="ja-JP" sz="1100" dirty="0">
                <a:solidFill>
                  <a:schemeClr val="bg1"/>
                </a:solidFill>
                <a:latin typeface="Hiragino Sans W5" panose="020B0400000000000000" pitchFamily="34" charset="-128"/>
                <a:ea typeface="Hiragino Sans W5" panose="020B0400000000000000" pitchFamily="34" charset="-128"/>
              </a:rPr>
              <a:t>3</a:t>
            </a:r>
            <a:r>
              <a:rPr kumimoji="1" lang="ja-JP" altLang="en-US" sz="1100">
                <a:solidFill>
                  <a:schemeClr val="bg1"/>
                </a:solidFill>
                <a:latin typeface="Hiragino Sans W5" panose="020B0400000000000000" pitchFamily="34" charset="-128"/>
                <a:ea typeface="Hiragino Sans W5" panose="020B0400000000000000" pitchFamily="34" charset="-128"/>
              </a:rPr>
              <a:t>ヶ月</a:t>
            </a:r>
          </a:p>
        </p:txBody>
      </p:sp>
      <p:sp>
        <p:nvSpPr>
          <p:cNvPr id="27" name="テキスト ボックス 26">
            <a:extLst>
              <a:ext uri="{FF2B5EF4-FFF2-40B4-BE49-F238E27FC236}">
                <a16:creationId xmlns:a16="http://schemas.microsoft.com/office/drawing/2014/main" id="{F87CEADC-FFD5-AB57-3DCD-870BEA9D3191}"/>
              </a:ext>
            </a:extLst>
          </p:cNvPr>
          <p:cNvSpPr txBox="1"/>
          <p:nvPr/>
        </p:nvSpPr>
        <p:spPr>
          <a:xfrm>
            <a:off x="2148191" y="4782584"/>
            <a:ext cx="2976903" cy="731932"/>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お申し込み直後よりキャンセル費用が</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発生いたします。</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（申込後</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撮影前：</a:t>
            </a:r>
            <a:r>
              <a:rPr kumimoji="1" lang="en-US" altLang="ja-JP" sz="1100" dirty="0">
                <a:solidFill>
                  <a:schemeClr val="bg1"/>
                </a:solidFill>
                <a:latin typeface="Hiragino Sans W5" panose="020B0400000000000000" pitchFamily="34" charset="-128"/>
                <a:ea typeface="Hiragino Sans W5" panose="020B0400000000000000" pitchFamily="34" charset="-128"/>
              </a:rPr>
              <a:t>50% </a:t>
            </a:r>
            <a:r>
              <a:rPr kumimoji="1" lang="ja-JP" altLang="en-US" sz="1100">
                <a:solidFill>
                  <a:schemeClr val="bg1"/>
                </a:solidFill>
                <a:latin typeface="Hiragino Sans W5" panose="020B0400000000000000" pitchFamily="34" charset="-128"/>
                <a:ea typeface="Hiragino Sans W5" panose="020B0400000000000000" pitchFamily="34" charset="-128"/>
              </a:rPr>
              <a:t>、撮影後</a:t>
            </a:r>
            <a:r>
              <a:rPr kumimoji="1" lang="en-US" altLang="ja-JP" sz="1100" dirty="0">
                <a:solidFill>
                  <a:schemeClr val="bg1"/>
                </a:solidFill>
                <a:latin typeface="Hiragino Sans W5" panose="020B0400000000000000" pitchFamily="34" charset="-128"/>
                <a:ea typeface="Hiragino Sans W5" panose="020B0400000000000000" pitchFamily="34" charset="-128"/>
              </a:rPr>
              <a:t>:100%</a:t>
            </a:r>
            <a:r>
              <a:rPr kumimoji="1" lang="ja-JP" altLang="en-US" sz="1100">
                <a:solidFill>
                  <a:schemeClr val="bg1"/>
                </a:solidFill>
                <a:latin typeface="Hiragino Sans W5" panose="020B0400000000000000" pitchFamily="34" charset="-128"/>
                <a:ea typeface="Hiragino Sans W5" panose="020B0400000000000000" pitchFamily="34" charset="-128"/>
              </a:rPr>
              <a:t>）</a:t>
            </a: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基本構成以外の内容に関しては制作費要相談</a:t>
            </a:r>
          </a:p>
        </p:txBody>
      </p:sp>
      <p:sp>
        <p:nvSpPr>
          <p:cNvPr id="44" name="テキスト ボックス 43">
            <a:extLst>
              <a:ext uri="{FF2B5EF4-FFF2-40B4-BE49-F238E27FC236}">
                <a16:creationId xmlns:a16="http://schemas.microsoft.com/office/drawing/2014/main" id="{21FFC349-2C18-F55E-4987-6CF785C506F6}"/>
              </a:ext>
            </a:extLst>
          </p:cNvPr>
          <p:cNvSpPr txBox="1"/>
          <p:nvPr/>
        </p:nvSpPr>
        <p:spPr>
          <a:xfrm>
            <a:off x="2138847" y="3608043"/>
            <a:ext cx="3798768"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動画制作</a:t>
            </a:r>
            <a:r>
              <a:rPr kumimoji="1" lang="en-US" altLang="ja-JP" sz="1100" dirty="0">
                <a:solidFill>
                  <a:schemeClr val="bg1"/>
                </a:solidFill>
                <a:latin typeface="Hiragino Sans W5" panose="020B0400000000000000" pitchFamily="34" charset="-128"/>
                <a:ea typeface="Hiragino Sans W5" panose="020B0400000000000000" pitchFamily="34" charset="-128"/>
              </a:rPr>
              <a:t> + BREAK 2</a:t>
            </a:r>
            <a:r>
              <a:rPr kumimoji="1" lang="ja-JP" altLang="en-US" sz="1100">
                <a:solidFill>
                  <a:schemeClr val="bg1"/>
                </a:solidFill>
                <a:latin typeface="Hiragino Sans W5" panose="020B0400000000000000" pitchFamily="34" charset="-128"/>
                <a:ea typeface="Hiragino Sans W5" panose="020B0400000000000000" pitchFamily="34" charset="-128"/>
              </a:rPr>
              <a:t>週間放映</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340</a:t>
            </a:r>
            <a:r>
              <a:rPr kumimoji="1" lang="ja-JP" altLang="en-US" sz="1100">
                <a:solidFill>
                  <a:schemeClr val="bg1"/>
                </a:solidFill>
                <a:latin typeface="Hiragino Sans W5" panose="020B0400000000000000" pitchFamily="34" charset="-128"/>
                <a:ea typeface="Hiragino Sans W5" panose="020B0400000000000000" pitchFamily="34" charset="-128"/>
              </a:rPr>
              <a:t>万円（税別）</a:t>
            </a:r>
          </a:p>
        </p:txBody>
      </p:sp>
      <p:sp>
        <p:nvSpPr>
          <p:cNvPr id="63" name="テキスト ボックス 62">
            <a:extLst>
              <a:ext uri="{FF2B5EF4-FFF2-40B4-BE49-F238E27FC236}">
                <a16:creationId xmlns:a16="http://schemas.microsoft.com/office/drawing/2014/main" id="{83447B96-ECB5-67E5-D5A8-E8E45A52BFC7}"/>
              </a:ext>
            </a:extLst>
          </p:cNvPr>
          <p:cNvSpPr txBox="1"/>
          <p:nvPr/>
        </p:nvSpPr>
        <p:spPr>
          <a:xfrm>
            <a:off x="753365" y="6354018"/>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pic>
        <p:nvPicPr>
          <p:cNvPr id="3" name="図 2" descr="鏡のある部屋&#10;&#10;中程度の精度で自動的に生成された説明">
            <a:extLst>
              <a:ext uri="{FF2B5EF4-FFF2-40B4-BE49-F238E27FC236}">
                <a16:creationId xmlns:a16="http://schemas.microsoft.com/office/drawing/2014/main" id="{893C92C7-6B43-FED6-6F34-E59BFA63CEE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6" name="スライド番号プレースホルダ 3">
            <a:extLst>
              <a:ext uri="{FF2B5EF4-FFF2-40B4-BE49-F238E27FC236}">
                <a16:creationId xmlns:a16="http://schemas.microsoft.com/office/drawing/2014/main" id="{BEFB5844-56E4-5D29-0B2B-16F436CDD8E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BCC9D5D2-FB4A-07D9-FD73-DC9D6D722B5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17" name="テキスト ボックス 16">
            <a:extLst>
              <a:ext uri="{FF2B5EF4-FFF2-40B4-BE49-F238E27FC236}">
                <a16:creationId xmlns:a16="http://schemas.microsoft.com/office/drawing/2014/main" id="{B71C5E04-E54E-DBB2-8C77-6E2A2888B011}"/>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18" name="テキスト ボックス 17">
            <a:extLst>
              <a:ext uri="{FF2B5EF4-FFF2-40B4-BE49-F238E27FC236}">
                <a16:creationId xmlns:a16="http://schemas.microsoft.com/office/drawing/2014/main" id="{B00AED78-F356-BE84-0A98-B7DF6F2F510C}"/>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C38A6183-28CC-D8E8-13F4-447376EC4DB8}"/>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21" name="テキスト ボックス 20">
            <a:extLst>
              <a:ext uri="{FF2B5EF4-FFF2-40B4-BE49-F238E27FC236}">
                <a16:creationId xmlns:a16="http://schemas.microsoft.com/office/drawing/2014/main" id="{2EC4DFA3-3A6B-F818-61DF-AFC43DE5F857}"/>
              </a:ext>
            </a:extLst>
          </p:cNvPr>
          <p:cNvSpPr txBox="1"/>
          <p:nvPr/>
        </p:nvSpPr>
        <p:spPr>
          <a:xfrm>
            <a:off x="1970813" y="402826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8" name="テキスト ボックス 27">
            <a:extLst>
              <a:ext uri="{FF2B5EF4-FFF2-40B4-BE49-F238E27FC236}">
                <a16:creationId xmlns:a16="http://schemas.microsoft.com/office/drawing/2014/main" id="{BC826986-6254-28F0-FCE9-D4AC578AE14E}"/>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29" name="テキスト ボックス 28">
            <a:extLst>
              <a:ext uri="{FF2B5EF4-FFF2-40B4-BE49-F238E27FC236}">
                <a16:creationId xmlns:a16="http://schemas.microsoft.com/office/drawing/2014/main" id="{0BFF25F2-B5C7-C0D8-3946-2903C2340826}"/>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0" name="テキスト ボックス 29">
            <a:extLst>
              <a:ext uri="{FF2B5EF4-FFF2-40B4-BE49-F238E27FC236}">
                <a16:creationId xmlns:a16="http://schemas.microsoft.com/office/drawing/2014/main" id="{5CF0AB1C-2758-A859-5CEC-54AE6D082D97}"/>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1" name="テキスト ボックス 30">
            <a:extLst>
              <a:ext uri="{FF2B5EF4-FFF2-40B4-BE49-F238E27FC236}">
                <a16:creationId xmlns:a16="http://schemas.microsoft.com/office/drawing/2014/main" id="{CF043C38-6F13-7A03-4B75-453F0279B244}"/>
              </a:ext>
            </a:extLst>
          </p:cNvPr>
          <p:cNvSpPr txBox="1"/>
          <p:nvPr/>
        </p:nvSpPr>
        <p:spPr>
          <a:xfrm>
            <a:off x="760279" y="3979469"/>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32" name="テキスト ボックス 31">
            <a:extLst>
              <a:ext uri="{FF2B5EF4-FFF2-40B4-BE49-F238E27FC236}">
                <a16:creationId xmlns:a16="http://schemas.microsoft.com/office/drawing/2014/main" id="{AE554EF5-80B6-6EE7-9795-10ACA32BA060}"/>
              </a:ext>
            </a:extLst>
          </p:cNvPr>
          <p:cNvSpPr txBox="1"/>
          <p:nvPr/>
        </p:nvSpPr>
        <p:spPr>
          <a:xfrm>
            <a:off x="760279" y="5555536"/>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36" name="テキスト ボックス 35">
            <a:extLst>
              <a:ext uri="{FF2B5EF4-FFF2-40B4-BE49-F238E27FC236}">
                <a16:creationId xmlns:a16="http://schemas.microsoft.com/office/drawing/2014/main" id="{13B5005A-F619-5A93-F986-E8AD8EF7D2EC}"/>
              </a:ext>
            </a:extLst>
          </p:cNvPr>
          <p:cNvSpPr txBox="1"/>
          <p:nvPr/>
        </p:nvSpPr>
        <p:spPr>
          <a:xfrm>
            <a:off x="1970813" y="560462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7" name="テキスト ボックス 36">
            <a:extLst>
              <a:ext uri="{FF2B5EF4-FFF2-40B4-BE49-F238E27FC236}">
                <a16:creationId xmlns:a16="http://schemas.microsoft.com/office/drawing/2014/main" id="{8C9FCF23-F009-A984-C00D-1276C1BFA407}"/>
              </a:ext>
            </a:extLst>
          </p:cNvPr>
          <p:cNvSpPr txBox="1"/>
          <p:nvPr/>
        </p:nvSpPr>
        <p:spPr>
          <a:xfrm>
            <a:off x="1970813" y="426810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8" name="テキスト ボックス 37">
            <a:extLst>
              <a:ext uri="{FF2B5EF4-FFF2-40B4-BE49-F238E27FC236}">
                <a16:creationId xmlns:a16="http://schemas.microsoft.com/office/drawing/2014/main" id="{F460AACE-09F7-0501-4E2C-3E4252DA832A}"/>
              </a:ext>
            </a:extLst>
          </p:cNvPr>
          <p:cNvSpPr txBox="1"/>
          <p:nvPr/>
        </p:nvSpPr>
        <p:spPr>
          <a:xfrm>
            <a:off x="760279" y="4219317"/>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39" name="テキスト ボックス 38">
            <a:extLst>
              <a:ext uri="{FF2B5EF4-FFF2-40B4-BE49-F238E27FC236}">
                <a16:creationId xmlns:a16="http://schemas.microsoft.com/office/drawing/2014/main" id="{FA51D85D-A3F8-44D8-E556-F7F60716F008}"/>
              </a:ext>
            </a:extLst>
          </p:cNvPr>
          <p:cNvSpPr txBox="1"/>
          <p:nvPr/>
        </p:nvSpPr>
        <p:spPr>
          <a:xfrm>
            <a:off x="760279" y="4496557"/>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40" name="テキスト ボックス 39">
            <a:extLst>
              <a:ext uri="{FF2B5EF4-FFF2-40B4-BE49-F238E27FC236}">
                <a16:creationId xmlns:a16="http://schemas.microsoft.com/office/drawing/2014/main" id="{538ACB7D-DE3F-4BD3-E2B8-F767D3DC2A57}"/>
              </a:ext>
            </a:extLst>
          </p:cNvPr>
          <p:cNvSpPr txBox="1"/>
          <p:nvPr/>
        </p:nvSpPr>
        <p:spPr>
          <a:xfrm>
            <a:off x="1970813" y="4544688"/>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1" name="テキスト ボックス 40">
            <a:extLst>
              <a:ext uri="{FF2B5EF4-FFF2-40B4-BE49-F238E27FC236}">
                <a16:creationId xmlns:a16="http://schemas.microsoft.com/office/drawing/2014/main" id="{60F4243E-A0B3-E526-1F77-DA113FDE88F4}"/>
              </a:ext>
            </a:extLst>
          </p:cNvPr>
          <p:cNvSpPr txBox="1"/>
          <p:nvPr/>
        </p:nvSpPr>
        <p:spPr>
          <a:xfrm>
            <a:off x="760279" y="4725218"/>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42" name="テキスト ボックス 41">
            <a:extLst>
              <a:ext uri="{FF2B5EF4-FFF2-40B4-BE49-F238E27FC236}">
                <a16:creationId xmlns:a16="http://schemas.microsoft.com/office/drawing/2014/main" id="{F17CC134-B05E-1C6E-CB56-AEE2B6048EE4}"/>
              </a:ext>
            </a:extLst>
          </p:cNvPr>
          <p:cNvSpPr txBox="1"/>
          <p:nvPr/>
        </p:nvSpPr>
        <p:spPr>
          <a:xfrm>
            <a:off x="1970813" y="477334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pic>
        <p:nvPicPr>
          <p:cNvPr id="43" name="図 42">
            <a:extLst>
              <a:ext uri="{FF2B5EF4-FFF2-40B4-BE49-F238E27FC236}">
                <a16:creationId xmlns:a16="http://schemas.microsoft.com/office/drawing/2014/main" id="{EEAD42AF-028D-291A-C704-D4E0564A7733}"/>
              </a:ext>
            </a:extLst>
          </p:cNvPr>
          <p:cNvPicPr>
            <a:picLocks noChangeAspect="1"/>
          </p:cNvPicPr>
          <p:nvPr/>
        </p:nvPicPr>
        <p:blipFill>
          <a:blip r:embed="rId7"/>
          <a:stretch>
            <a:fillRect/>
          </a:stretch>
        </p:blipFill>
        <p:spPr>
          <a:xfrm>
            <a:off x="6957738" y="2189942"/>
            <a:ext cx="3574287" cy="2001600"/>
          </a:xfrm>
          <a:prstGeom prst="rect">
            <a:avLst/>
          </a:prstGeom>
        </p:spPr>
      </p:pic>
      <p:pic>
        <p:nvPicPr>
          <p:cNvPr id="46" name="図 45" descr="挿絵, 抽象 が含まれている画像&#10;&#10;自動的に生成された説明">
            <a:extLst>
              <a:ext uri="{FF2B5EF4-FFF2-40B4-BE49-F238E27FC236}">
                <a16:creationId xmlns:a16="http://schemas.microsoft.com/office/drawing/2014/main" id="{4A636C33-8E2E-0931-0C18-0D976E50AED2}"/>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7546" y="2956882"/>
            <a:ext cx="704201" cy="283901"/>
          </a:xfrm>
          <a:prstGeom prst="rect">
            <a:avLst/>
          </a:prstGeom>
        </p:spPr>
      </p:pic>
    </p:spTree>
    <p:extLst>
      <p:ext uri="{BB962C8B-B14F-4D97-AF65-F5344CB8AC3E}">
        <p14:creationId xmlns:p14="http://schemas.microsoft.com/office/powerpoint/2010/main" val="82718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pic>
        <p:nvPicPr>
          <p:cNvPr id="36" name="図 35">
            <a:extLst>
              <a:ext uri="{FF2B5EF4-FFF2-40B4-BE49-F238E27FC236}">
                <a16:creationId xmlns:a16="http://schemas.microsoft.com/office/drawing/2014/main" id="{8D6872C8-DC3F-A978-81EF-4BF02225097E}"/>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PIVOT</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1886913" y="5532010"/>
            <a:ext cx="3489982" cy="1066574"/>
          </a:xfrm>
          <a:prstGeom prst="rect">
            <a:avLst/>
          </a:prstGeom>
          <a:noFill/>
          <a:effectLst/>
        </p:spPr>
        <p:txBody>
          <a:bodyPr wrap="square" rtlCol="0">
            <a:spAutoFit/>
          </a:bodyPr>
          <a:lstStyle/>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企業トップへの質問</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750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コーチング形式</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1000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テーマについて議論</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1250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endParaRPr kumimoji="1" lang="ja-JP" altLang="en-US" sz="1000">
              <a:solidFill>
                <a:schemeClr val="bg1"/>
              </a:solidFill>
              <a:latin typeface="Hiragino Sans W5" panose="020B0400000000000000" pitchFamily="34" charset="-128"/>
              <a:ea typeface="Hiragino Sans W5" panose="020B0400000000000000" pitchFamily="34" charset="-128"/>
            </a:endParaRPr>
          </a:p>
          <a:p>
            <a:pPr>
              <a:lnSpc>
                <a:spcPct val="150000"/>
              </a:lnSpc>
              <a:spcBef>
                <a:spcPts val="150"/>
              </a:spcBef>
              <a:tabLst>
                <a:tab pos="1420813" algn="l"/>
              </a:tabLst>
            </a:pPr>
            <a:r>
              <a:rPr kumimoji="1" lang="ja-JP" altLang="en-US" sz="1000">
                <a:solidFill>
                  <a:schemeClr val="bg1"/>
                </a:solidFill>
                <a:latin typeface="Hiragino Sans W5" panose="020B0400000000000000" pitchFamily="34" charset="-128"/>
                <a:ea typeface="Hiragino Sans W5" panose="020B0400000000000000" pitchFamily="34" charset="-128"/>
              </a:rPr>
              <a:t>密着</a:t>
            </a:r>
            <a:r>
              <a:rPr kumimoji="1" lang="en-US" altLang="ja-JP" sz="1000" dirty="0">
                <a:solidFill>
                  <a:schemeClr val="bg1"/>
                </a:solidFill>
                <a:latin typeface="Hiragino Sans W5" panose="020B0400000000000000" pitchFamily="34" charset="-128"/>
                <a:ea typeface="Hiragino Sans W5" panose="020B0400000000000000" pitchFamily="34" charset="-128"/>
              </a:rPr>
              <a:t> or </a:t>
            </a:r>
            <a:r>
              <a:rPr kumimoji="1" lang="ja-JP" altLang="en-US" sz="1000">
                <a:solidFill>
                  <a:schemeClr val="bg1"/>
                </a:solidFill>
                <a:latin typeface="Hiragino Sans W5" panose="020B0400000000000000" pitchFamily="34" charset="-128"/>
                <a:ea typeface="Hiragino Sans W5" panose="020B0400000000000000" pitchFamily="34" charset="-128"/>
              </a:rPr>
              <a:t>潜入レポート</a:t>
            </a:r>
            <a:r>
              <a:rPr kumimoji="1" lang="en-US" altLang="ja-JP" sz="1000" dirty="0">
                <a:solidFill>
                  <a:schemeClr val="bg1"/>
                </a:solidFill>
                <a:latin typeface="Hiragino Sans W5" panose="020B0400000000000000" pitchFamily="34" charset="-128"/>
                <a:ea typeface="Hiragino Sans W5" panose="020B0400000000000000" pitchFamily="34" charset="-128"/>
              </a:rPr>
              <a:t>	</a:t>
            </a:r>
            <a:r>
              <a:rPr lang="en" altLang="ja-JP" sz="1000" dirty="0">
                <a:solidFill>
                  <a:schemeClr val="bg1"/>
                </a:solidFill>
                <a:latin typeface="Hiragino Sans W5" panose="020B0400000000000000" pitchFamily="34" charset="-128"/>
                <a:ea typeface="Hiragino Sans W5" panose="020B0400000000000000" pitchFamily="34" charset="-128"/>
              </a:rPr>
              <a:t>1000</a:t>
            </a:r>
            <a:r>
              <a:rPr lang="ja-JP" altLang="en-US" sz="1000">
                <a:solidFill>
                  <a:schemeClr val="bg1"/>
                </a:solidFill>
                <a:latin typeface="Hiragino Sans W5" panose="020B0400000000000000" pitchFamily="34" charset="-128"/>
                <a:ea typeface="Hiragino Sans W5" panose="020B0400000000000000" pitchFamily="34" charset="-128"/>
              </a:rPr>
              <a:t>万円</a:t>
            </a:r>
            <a:r>
              <a:rPr lang="en-US" altLang="ja-JP" sz="1000" dirty="0">
                <a:solidFill>
                  <a:schemeClr val="bg1"/>
                </a:solidFill>
                <a:latin typeface="Hiragino Sans W5" panose="020B0400000000000000" pitchFamily="34" charset="-128"/>
                <a:ea typeface="Hiragino Sans W5" panose="020B0400000000000000" pitchFamily="34" charset="-128"/>
              </a:rPr>
              <a:t> 〜</a:t>
            </a:r>
            <a:endParaRPr kumimoji="1" lang="ja-JP" altLang="en-US" sz="1000">
              <a:solidFill>
                <a:schemeClr val="bg1"/>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52462" y="5243375"/>
            <a:ext cx="4387090"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dirty="0">
                <a:solidFill>
                  <a:schemeClr val="bg1"/>
                </a:solidFill>
                <a:latin typeface="Hiragino Sans W5" panose="020B0400000000000000" pitchFamily="34" charset="-128"/>
                <a:ea typeface="Hiragino Sans W5" panose="020B0400000000000000" pitchFamily="34" charset="-128"/>
              </a:rPr>
              <a:t>【 PIVOT</a:t>
            </a:r>
            <a:r>
              <a:rPr kumimoji="1" lang="ja-JP" altLang="en-US" sz="1100">
                <a:solidFill>
                  <a:schemeClr val="bg1"/>
                </a:solidFill>
                <a:latin typeface="Hiragino Sans W5" panose="020B0400000000000000" pitchFamily="34" charset="-128"/>
                <a:ea typeface="Hiragino Sans W5" panose="020B0400000000000000" pitchFamily="34" charset="-128"/>
              </a:rPr>
              <a:t>タイアップ可能メニュー</a:t>
            </a:r>
            <a:r>
              <a:rPr kumimoji="1" lang="en-US" altLang="ja-JP" sz="1100" dirty="0">
                <a:solidFill>
                  <a:schemeClr val="bg1"/>
                </a:solidFill>
                <a:latin typeface="Hiragino Sans W5" panose="020B0400000000000000" pitchFamily="34" charset="-128"/>
                <a:ea typeface="Hiragino Sans W5" panose="020B0400000000000000" pitchFamily="34" charset="-128"/>
              </a:rPr>
              <a:t> / </a:t>
            </a:r>
            <a:r>
              <a:rPr kumimoji="1" lang="ja-JP" altLang="en-US" sz="1100">
                <a:solidFill>
                  <a:schemeClr val="bg1"/>
                </a:solidFill>
                <a:latin typeface="Hiragino Sans W5" panose="020B0400000000000000" pitchFamily="34" charset="-128"/>
                <a:ea typeface="Hiragino Sans W5" panose="020B0400000000000000" pitchFamily="34" charset="-128"/>
              </a:rPr>
              <a:t>費用（グロス</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税別）</a:t>
            </a:r>
            <a:r>
              <a:rPr kumimoji="1"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ビジネス映像メディア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PIVOT</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情報感度の高いビジネス層へ</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広いリーチが可能</a:t>
            </a:r>
          </a:p>
        </p:txBody>
      </p:sp>
      <p:sp>
        <p:nvSpPr>
          <p:cNvPr id="28" name="テキスト ボックス 27">
            <a:extLst>
              <a:ext uri="{FF2B5EF4-FFF2-40B4-BE49-F238E27FC236}">
                <a16:creationId xmlns:a16="http://schemas.microsoft.com/office/drawing/2014/main" id="{828A84ED-6B27-305A-1F31-1D64CBA825AA}"/>
              </a:ext>
            </a:extLst>
          </p:cNvPr>
          <p:cNvSpPr txBox="1"/>
          <p:nvPr/>
        </p:nvSpPr>
        <p:spPr>
          <a:xfrm>
            <a:off x="815614" y="6549169"/>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grpSp>
        <p:nvGrpSpPr>
          <p:cNvPr id="30" name="グループ化 29">
            <a:extLst>
              <a:ext uri="{FF2B5EF4-FFF2-40B4-BE49-F238E27FC236}">
                <a16:creationId xmlns:a16="http://schemas.microsoft.com/office/drawing/2014/main" id="{C192BF7D-795F-93FC-4A2A-20C067827B75}"/>
              </a:ext>
            </a:extLst>
          </p:cNvPr>
          <p:cNvGrpSpPr>
            <a:grpSpLocks noChangeAspect="1"/>
          </p:cNvGrpSpPr>
          <p:nvPr/>
        </p:nvGrpSpPr>
        <p:grpSpPr>
          <a:xfrm>
            <a:off x="5375895" y="-25916"/>
            <a:ext cx="6816105" cy="6883918"/>
            <a:chOff x="6755047" y="0"/>
            <a:chExt cx="4506643" cy="4551479"/>
          </a:xfrm>
        </p:grpSpPr>
        <p:pic>
          <p:nvPicPr>
            <p:cNvPr id="32" name="図 31" descr="鏡のある部屋&#10;&#10;中程度の精度で自動的に生成された説明">
              <a:extLst>
                <a:ext uri="{FF2B5EF4-FFF2-40B4-BE49-F238E27FC236}">
                  <a16:creationId xmlns:a16="http://schemas.microsoft.com/office/drawing/2014/main" id="{40E6E5E0-16CE-54F9-4DF9-1A8625C4A58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55047" y="0"/>
              <a:ext cx="4506643" cy="4551479"/>
            </a:xfrm>
            <a:prstGeom prst="rect">
              <a:avLst/>
            </a:prstGeom>
          </p:spPr>
        </p:pic>
        <p:pic>
          <p:nvPicPr>
            <p:cNvPr id="33" name="図 32">
              <a:extLst>
                <a:ext uri="{FF2B5EF4-FFF2-40B4-BE49-F238E27FC236}">
                  <a16:creationId xmlns:a16="http://schemas.microsoft.com/office/drawing/2014/main" id="{0AF58963-4B17-FDF0-A249-C6E10B909BE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87643" y="1463477"/>
              <a:ext cx="2363821" cy="1318526"/>
            </a:xfrm>
            <a:prstGeom prst="rect">
              <a:avLst/>
            </a:prstGeom>
          </p:spPr>
        </p:pic>
      </p:grpSp>
      <p:pic>
        <p:nvPicPr>
          <p:cNvPr id="37" name="図 36" descr="人, テキスト, 男, オレンジ が含まれている画像&#10;&#10;自動的に生成された説明">
            <a:extLst>
              <a:ext uri="{FF2B5EF4-FFF2-40B4-BE49-F238E27FC236}">
                <a16:creationId xmlns:a16="http://schemas.microsoft.com/office/drawing/2014/main" id="{F735F85C-BAD8-1368-05A0-CBC0843D53A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43500" y="2183934"/>
            <a:ext cx="3569329" cy="2003703"/>
          </a:xfrm>
          <a:prstGeom prst="rect">
            <a:avLst/>
          </a:prstGeom>
        </p:spPr>
      </p:pic>
      <p:sp>
        <p:nvSpPr>
          <p:cNvPr id="45" name="スライド番号プレースホルダ 3">
            <a:extLst>
              <a:ext uri="{FF2B5EF4-FFF2-40B4-BE49-F238E27FC236}">
                <a16:creationId xmlns:a16="http://schemas.microsoft.com/office/drawing/2014/main" id="{5234CF16-7D9D-50D3-CE83-61CC6934D35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9" name="正方形/長方形 48">
            <a:extLst>
              <a:ext uri="{FF2B5EF4-FFF2-40B4-BE49-F238E27FC236}">
                <a16:creationId xmlns:a16="http://schemas.microsoft.com/office/drawing/2014/main" id="{303BDE78-2F1A-1214-98F1-E83A0FEBDDC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grpSp>
        <p:nvGrpSpPr>
          <p:cNvPr id="51" name="グループ化 50">
            <a:extLst>
              <a:ext uri="{FF2B5EF4-FFF2-40B4-BE49-F238E27FC236}">
                <a16:creationId xmlns:a16="http://schemas.microsoft.com/office/drawing/2014/main" id="{E409673D-B9DC-1CE4-926E-F2D582E9B4F7}"/>
              </a:ext>
            </a:extLst>
          </p:cNvPr>
          <p:cNvGrpSpPr/>
          <p:nvPr/>
        </p:nvGrpSpPr>
        <p:grpSpPr>
          <a:xfrm>
            <a:off x="963544" y="5619251"/>
            <a:ext cx="744246" cy="164101"/>
            <a:chOff x="1916600" y="3574468"/>
            <a:chExt cx="744246" cy="164101"/>
          </a:xfrm>
        </p:grpSpPr>
        <p:pic>
          <p:nvPicPr>
            <p:cNvPr id="53" name="object 75">
              <a:extLst>
                <a:ext uri="{FF2B5EF4-FFF2-40B4-BE49-F238E27FC236}">
                  <a16:creationId xmlns:a16="http://schemas.microsoft.com/office/drawing/2014/main" id="{03C0C9D1-568A-217F-2F21-7D74FC8BC222}"/>
                </a:ext>
              </a:extLst>
            </p:cNvPr>
            <p:cNvPicPr/>
            <p:nvPr/>
          </p:nvPicPr>
          <p:blipFill>
            <a:blip r:embed="rId9" cstate="print">
              <a:extLst>
                <a:ext uri="{28A0092B-C50C-407E-A947-70E740481C1C}">
                  <a14:useLocalDpi xmlns:a14="http://schemas.microsoft.com/office/drawing/2010/main"/>
                </a:ext>
              </a:extLst>
            </a:blip>
            <a:stretch>
              <a:fillRect/>
            </a:stretch>
          </p:blipFill>
          <p:spPr>
            <a:xfrm>
              <a:off x="2168445" y="3625130"/>
              <a:ext cx="57241" cy="63477"/>
            </a:xfrm>
            <a:prstGeom prst="rect">
              <a:avLst/>
            </a:prstGeom>
          </p:spPr>
        </p:pic>
        <p:grpSp>
          <p:nvGrpSpPr>
            <p:cNvPr id="54" name="object 76">
              <a:extLst>
                <a:ext uri="{FF2B5EF4-FFF2-40B4-BE49-F238E27FC236}">
                  <a16:creationId xmlns:a16="http://schemas.microsoft.com/office/drawing/2014/main" id="{3653746D-7A4C-0BB9-965E-2437CE324114}"/>
                </a:ext>
              </a:extLst>
            </p:cNvPr>
            <p:cNvGrpSpPr/>
            <p:nvPr/>
          </p:nvGrpSpPr>
          <p:grpSpPr>
            <a:xfrm>
              <a:off x="2464669" y="3624361"/>
              <a:ext cx="133529" cy="64526"/>
              <a:chOff x="6541325" y="1927821"/>
              <a:chExt cx="321945" cy="155575"/>
            </a:xfrm>
          </p:grpSpPr>
          <p:pic>
            <p:nvPicPr>
              <p:cNvPr id="65" name="object 77">
                <a:extLst>
                  <a:ext uri="{FF2B5EF4-FFF2-40B4-BE49-F238E27FC236}">
                    <a16:creationId xmlns:a16="http://schemas.microsoft.com/office/drawing/2014/main" id="{B4479D80-38BA-07B4-2EE9-3EE5F80F3489}"/>
                  </a:ext>
                </a:extLst>
              </p:cNvPr>
              <p:cNvPicPr/>
              <p:nvPr/>
            </p:nvPicPr>
            <p:blipFill>
              <a:blip r:embed="rId10" cstate="print">
                <a:extLst>
                  <a:ext uri="{28A0092B-C50C-407E-A947-70E740481C1C}">
                    <a14:useLocalDpi xmlns:a14="http://schemas.microsoft.com/office/drawing/2010/main"/>
                  </a:ext>
                </a:extLst>
              </a:blip>
              <a:stretch>
                <a:fillRect/>
              </a:stretch>
            </p:blipFill>
            <p:spPr>
              <a:xfrm>
                <a:off x="6724764" y="1927948"/>
                <a:ext cx="138010" cy="153047"/>
              </a:xfrm>
              <a:prstGeom prst="rect">
                <a:avLst/>
              </a:prstGeom>
            </p:spPr>
          </p:pic>
          <p:pic>
            <p:nvPicPr>
              <p:cNvPr id="67" name="object 78">
                <a:extLst>
                  <a:ext uri="{FF2B5EF4-FFF2-40B4-BE49-F238E27FC236}">
                    <a16:creationId xmlns:a16="http://schemas.microsoft.com/office/drawing/2014/main" id="{F33CF1EA-F84E-0C3C-FC78-6475F6BE5DF6}"/>
                  </a:ext>
                </a:extLst>
              </p:cNvPr>
              <p:cNvPicPr/>
              <p:nvPr/>
            </p:nvPicPr>
            <p:blipFill>
              <a:blip r:embed="rId11" cstate="print">
                <a:extLst>
                  <a:ext uri="{28A0092B-C50C-407E-A947-70E740481C1C}">
                    <a14:useLocalDpi xmlns:a14="http://schemas.microsoft.com/office/drawing/2010/main"/>
                  </a:ext>
                </a:extLst>
              </a:blip>
              <a:stretch>
                <a:fillRect/>
              </a:stretch>
            </p:blipFill>
            <p:spPr>
              <a:xfrm>
                <a:off x="6541325" y="1927821"/>
                <a:ext cx="155000" cy="155003"/>
              </a:xfrm>
              <a:prstGeom prst="rect">
                <a:avLst/>
              </a:prstGeom>
            </p:spPr>
          </p:pic>
        </p:grpSp>
        <p:pic>
          <p:nvPicPr>
            <p:cNvPr id="56" name="object 79">
              <a:extLst>
                <a:ext uri="{FF2B5EF4-FFF2-40B4-BE49-F238E27FC236}">
                  <a16:creationId xmlns:a16="http://schemas.microsoft.com/office/drawing/2014/main" id="{066C5879-CC8F-7785-0380-672F1271C8D5}"/>
                </a:ext>
              </a:extLst>
            </p:cNvPr>
            <p:cNvPicPr/>
            <p:nvPr/>
          </p:nvPicPr>
          <p:blipFill>
            <a:blip r:embed="rId12" cstate="print">
              <a:extLst>
                <a:ext uri="{28A0092B-C50C-407E-A947-70E740481C1C}">
                  <a14:useLocalDpi xmlns:a14="http://schemas.microsoft.com/office/drawing/2010/main"/>
                </a:ext>
              </a:extLst>
            </a:blip>
            <a:stretch>
              <a:fillRect/>
            </a:stretch>
          </p:blipFill>
          <p:spPr>
            <a:xfrm>
              <a:off x="2091346" y="3624361"/>
              <a:ext cx="64294" cy="76177"/>
            </a:xfrm>
            <a:prstGeom prst="rect">
              <a:avLst/>
            </a:prstGeom>
          </p:spPr>
        </p:pic>
        <p:grpSp>
          <p:nvGrpSpPr>
            <p:cNvPr id="57" name="object 80">
              <a:extLst>
                <a:ext uri="{FF2B5EF4-FFF2-40B4-BE49-F238E27FC236}">
                  <a16:creationId xmlns:a16="http://schemas.microsoft.com/office/drawing/2014/main" id="{B239EF7B-6DFA-6CC6-8EC5-8E76086C7344}"/>
                </a:ext>
              </a:extLst>
            </p:cNvPr>
            <p:cNvGrpSpPr/>
            <p:nvPr/>
          </p:nvGrpSpPr>
          <p:grpSpPr>
            <a:xfrm>
              <a:off x="2375502" y="3602248"/>
              <a:ext cx="78221" cy="86122"/>
              <a:chOff x="6326339" y="1874507"/>
              <a:chExt cx="188595" cy="207645"/>
            </a:xfrm>
          </p:grpSpPr>
          <p:pic>
            <p:nvPicPr>
              <p:cNvPr id="63" name="object 81">
                <a:extLst>
                  <a:ext uri="{FF2B5EF4-FFF2-40B4-BE49-F238E27FC236}">
                    <a16:creationId xmlns:a16="http://schemas.microsoft.com/office/drawing/2014/main" id="{1775C1FC-C783-2DFA-7257-B1E577850CC8}"/>
                  </a:ext>
                </a:extLst>
              </p:cNvPr>
              <p:cNvPicPr/>
              <p:nvPr/>
            </p:nvPicPr>
            <p:blipFill>
              <a:blip r:embed="rId13" cstate="print">
                <a:extLst>
                  <a:ext uri="{28A0092B-C50C-407E-A947-70E740481C1C}">
                    <a14:useLocalDpi xmlns:a14="http://schemas.microsoft.com/office/drawing/2010/main"/>
                  </a:ext>
                </a:extLst>
              </a:blip>
              <a:stretch>
                <a:fillRect/>
              </a:stretch>
            </p:blipFill>
            <p:spPr>
              <a:xfrm>
                <a:off x="6472110" y="1874507"/>
                <a:ext cx="42621" cy="207174"/>
              </a:xfrm>
              <a:prstGeom prst="rect">
                <a:avLst/>
              </a:prstGeom>
            </p:spPr>
          </p:pic>
          <p:pic>
            <p:nvPicPr>
              <p:cNvPr id="64" name="object 82">
                <a:extLst>
                  <a:ext uri="{FF2B5EF4-FFF2-40B4-BE49-F238E27FC236}">
                    <a16:creationId xmlns:a16="http://schemas.microsoft.com/office/drawing/2014/main" id="{99F88C78-00F7-D0C3-5758-607CF2E9958E}"/>
                  </a:ext>
                </a:extLst>
              </p:cNvPr>
              <p:cNvPicPr/>
              <p:nvPr/>
            </p:nvPicPr>
            <p:blipFill>
              <a:blip r:embed="rId14" cstate="print">
                <a:extLst>
                  <a:ext uri="{28A0092B-C50C-407E-A947-70E740481C1C}">
                    <a14:useLocalDpi xmlns:a14="http://schemas.microsoft.com/office/drawing/2010/main"/>
                  </a:ext>
                </a:extLst>
              </a:blip>
              <a:stretch>
                <a:fillRect/>
              </a:stretch>
            </p:blipFill>
            <p:spPr>
              <a:xfrm>
                <a:off x="6326339" y="1876374"/>
                <a:ext cx="116751" cy="205308"/>
              </a:xfrm>
              <a:prstGeom prst="rect">
                <a:avLst/>
              </a:prstGeom>
            </p:spPr>
          </p:pic>
        </p:grpSp>
        <p:grpSp>
          <p:nvGrpSpPr>
            <p:cNvPr id="58" name="object 83">
              <a:extLst>
                <a:ext uri="{FF2B5EF4-FFF2-40B4-BE49-F238E27FC236}">
                  <a16:creationId xmlns:a16="http://schemas.microsoft.com/office/drawing/2014/main" id="{E8EB4C4C-E371-5D21-3528-59E12F4FB6DB}"/>
                </a:ext>
              </a:extLst>
            </p:cNvPr>
            <p:cNvGrpSpPr/>
            <p:nvPr/>
          </p:nvGrpSpPr>
          <p:grpSpPr>
            <a:xfrm>
              <a:off x="2238491" y="3623892"/>
              <a:ext cx="126681" cy="65316"/>
              <a:chOff x="5995999" y="1926691"/>
              <a:chExt cx="305435" cy="157480"/>
            </a:xfrm>
          </p:grpSpPr>
          <p:pic>
            <p:nvPicPr>
              <p:cNvPr id="61" name="object 84">
                <a:extLst>
                  <a:ext uri="{FF2B5EF4-FFF2-40B4-BE49-F238E27FC236}">
                    <a16:creationId xmlns:a16="http://schemas.microsoft.com/office/drawing/2014/main" id="{66922C99-6C81-419D-4D3B-092855612BB4}"/>
                  </a:ext>
                </a:extLst>
              </p:cNvPr>
              <p:cNvPicPr/>
              <p:nvPr/>
            </p:nvPicPr>
            <p:blipFill>
              <a:blip r:embed="rId15" cstate="print">
                <a:extLst>
                  <a:ext uri="{28A0092B-C50C-407E-A947-70E740481C1C}">
                    <a14:useLocalDpi xmlns:a14="http://schemas.microsoft.com/office/drawing/2010/main"/>
                  </a:ext>
                </a:extLst>
              </a:blip>
              <a:stretch>
                <a:fillRect/>
              </a:stretch>
            </p:blipFill>
            <p:spPr>
              <a:xfrm>
                <a:off x="5995999" y="1927847"/>
                <a:ext cx="155003" cy="155003"/>
              </a:xfrm>
              <a:prstGeom prst="rect">
                <a:avLst/>
              </a:prstGeom>
            </p:spPr>
          </p:pic>
          <p:pic>
            <p:nvPicPr>
              <p:cNvPr id="62" name="object 85">
                <a:extLst>
                  <a:ext uri="{FF2B5EF4-FFF2-40B4-BE49-F238E27FC236}">
                    <a16:creationId xmlns:a16="http://schemas.microsoft.com/office/drawing/2014/main" id="{BA43AACE-A645-38BE-0289-1BA464CA2E6C}"/>
                  </a:ext>
                </a:extLst>
              </p:cNvPr>
              <p:cNvPicPr/>
              <p:nvPr/>
            </p:nvPicPr>
            <p:blipFill>
              <a:blip r:embed="rId16" cstate="print">
                <a:extLst>
                  <a:ext uri="{28A0092B-C50C-407E-A947-70E740481C1C}">
                    <a14:useLocalDpi xmlns:a14="http://schemas.microsoft.com/office/drawing/2010/main"/>
                  </a:ext>
                </a:extLst>
              </a:blip>
              <a:stretch>
                <a:fillRect/>
              </a:stretch>
            </p:blipFill>
            <p:spPr>
              <a:xfrm>
                <a:off x="6178286" y="1926691"/>
                <a:ext cx="123113" cy="157187"/>
              </a:xfrm>
              <a:prstGeom prst="rect">
                <a:avLst/>
              </a:prstGeom>
            </p:spPr>
          </p:pic>
        </p:grpSp>
        <p:pic>
          <p:nvPicPr>
            <p:cNvPr id="59" name="object 86">
              <a:extLst>
                <a:ext uri="{FF2B5EF4-FFF2-40B4-BE49-F238E27FC236}">
                  <a16:creationId xmlns:a16="http://schemas.microsoft.com/office/drawing/2014/main" id="{7BB98127-DE2F-1E04-1057-1902B4046DB6}"/>
                </a:ext>
              </a:extLst>
            </p:cNvPr>
            <p:cNvPicPr/>
            <p:nvPr/>
          </p:nvPicPr>
          <p:blipFill>
            <a:blip r:embed="rId17" cstate="print">
              <a:extLst>
                <a:ext uri="{28A0092B-C50C-407E-A947-70E740481C1C}">
                  <a14:useLocalDpi xmlns:a14="http://schemas.microsoft.com/office/drawing/2010/main"/>
                </a:ext>
              </a:extLst>
            </a:blip>
            <a:stretch>
              <a:fillRect/>
            </a:stretch>
          </p:blipFill>
          <p:spPr>
            <a:xfrm>
              <a:off x="2609780" y="3623892"/>
              <a:ext cx="51066" cy="65194"/>
            </a:xfrm>
            <a:prstGeom prst="rect">
              <a:avLst/>
            </a:prstGeom>
          </p:spPr>
        </p:pic>
        <p:pic>
          <p:nvPicPr>
            <p:cNvPr id="60" name="object 87">
              <a:extLst>
                <a:ext uri="{FF2B5EF4-FFF2-40B4-BE49-F238E27FC236}">
                  <a16:creationId xmlns:a16="http://schemas.microsoft.com/office/drawing/2014/main" id="{EB958FF0-83E6-396A-CEC6-6314CECA39F8}"/>
                </a:ext>
              </a:extLst>
            </p:cNvPr>
            <p:cNvPicPr/>
            <p:nvPr/>
          </p:nvPicPr>
          <p:blipFill>
            <a:blip r:embed="rId18" cstate="print">
              <a:extLst>
                <a:ext uri="{28A0092B-C50C-407E-A947-70E740481C1C}">
                  <a14:useLocalDpi xmlns:a14="http://schemas.microsoft.com/office/drawing/2010/main"/>
                </a:ext>
              </a:extLst>
            </a:blip>
            <a:stretch>
              <a:fillRect/>
            </a:stretch>
          </p:blipFill>
          <p:spPr>
            <a:xfrm>
              <a:off x="1916600" y="3574468"/>
              <a:ext cx="149383" cy="164101"/>
            </a:xfrm>
            <a:prstGeom prst="rect">
              <a:avLst/>
            </a:prstGeom>
          </p:spPr>
        </p:pic>
      </p:grpSp>
      <p:grpSp>
        <p:nvGrpSpPr>
          <p:cNvPr id="68" name="グループ化 67">
            <a:extLst>
              <a:ext uri="{FF2B5EF4-FFF2-40B4-BE49-F238E27FC236}">
                <a16:creationId xmlns:a16="http://schemas.microsoft.com/office/drawing/2014/main" id="{18049CC8-85FC-C5FA-7FFF-AAA768A9E004}"/>
              </a:ext>
            </a:extLst>
          </p:cNvPr>
          <p:cNvGrpSpPr/>
          <p:nvPr/>
        </p:nvGrpSpPr>
        <p:grpSpPr>
          <a:xfrm>
            <a:off x="956871" y="6129259"/>
            <a:ext cx="474020" cy="164111"/>
            <a:chOff x="1915511" y="3995094"/>
            <a:chExt cx="474020" cy="164111"/>
          </a:xfrm>
        </p:grpSpPr>
        <p:pic>
          <p:nvPicPr>
            <p:cNvPr id="69" name="object 88">
              <a:extLst>
                <a:ext uri="{FF2B5EF4-FFF2-40B4-BE49-F238E27FC236}">
                  <a16:creationId xmlns:a16="http://schemas.microsoft.com/office/drawing/2014/main" id="{5DB7A793-903B-77FD-912E-7E4E3998002B}"/>
                </a:ext>
              </a:extLst>
            </p:cNvPr>
            <p:cNvPicPr/>
            <p:nvPr/>
          </p:nvPicPr>
          <p:blipFill>
            <a:blip r:embed="rId19" cstate="print">
              <a:extLst>
                <a:ext uri="{28A0092B-C50C-407E-A947-70E740481C1C}">
                  <a14:useLocalDpi xmlns:a14="http://schemas.microsoft.com/office/drawing/2010/main"/>
                </a:ext>
              </a:extLst>
            </a:blip>
            <a:stretch>
              <a:fillRect/>
            </a:stretch>
          </p:blipFill>
          <p:spPr>
            <a:xfrm>
              <a:off x="1915511" y="3995094"/>
              <a:ext cx="149383" cy="164111"/>
            </a:xfrm>
            <a:prstGeom prst="rect">
              <a:avLst/>
            </a:prstGeom>
          </p:spPr>
        </p:pic>
        <p:grpSp>
          <p:nvGrpSpPr>
            <p:cNvPr id="70" name="object 89">
              <a:extLst>
                <a:ext uri="{FF2B5EF4-FFF2-40B4-BE49-F238E27FC236}">
                  <a16:creationId xmlns:a16="http://schemas.microsoft.com/office/drawing/2014/main" id="{3DB61EBB-51E3-44FD-FC21-8EB37F57B6D5}"/>
                </a:ext>
              </a:extLst>
            </p:cNvPr>
            <p:cNvGrpSpPr/>
            <p:nvPr/>
          </p:nvGrpSpPr>
          <p:grpSpPr>
            <a:xfrm>
              <a:off x="2096136" y="4034573"/>
              <a:ext cx="293395" cy="85332"/>
              <a:chOff x="5655400" y="3030701"/>
              <a:chExt cx="707390" cy="205740"/>
            </a:xfrm>
          </p:grpSpPr>
          <p:sp>
            <p:nvSpPr>
              <p:cNvPr id="71" name="object 90">
                <a:extLst>
                  <a:ext uri="{FF2B5EF4-FFF2-40B4-BE49-F238E27FC236}">
                    <a16:creationId xmlns:a16="http://schemas.microsoft.com/office/drawing/2014/main" id="{2AEF7D69-71C5-20CB-181C-4711767DAA8C}"/>
                  </a:ext>
                </a:extLst>
              </p:cNvPr>
              <p:cNvSpPr/>
              <p:nvPr/>
            </p:nvSpPr>
            <p:spPr>
              <a:xfrm>
                <a:off x="5655399" y="3031286"/>
                <a:ext cx="41275" cy="204470"/>
              </a:xfrm>
              <a:custGeom>
                <a:avLst/>
                <a:gdLst/>
                <a:ahLst/>
                <a:cxnLst/>
                <a:rect l="l" t="t" r="r" b="b"/>
                <a:pathLst>
                  <a:path w="41275" h="204469">
                    <a:moveTo>
                      <a:pt x="40754" y="1270"/>
                    </a:moveTo>
                    <a:lnTo>
                      <a:pt x="40728" y="0"/>
                    </a:lnTo>
                    <a:lnTo>
                      <a:pt x="12" y="0"/>
                    </a:lnTo>
                    <a:lnTo>
                      <a:pt x="12" y="1270"/>
                    </a:lnTo>
                    <a:lnTo>
                      <a:pt x="0" y="201930"/>
                    </a:lnTo>
                    <a:lnTo>
                      <a:pt x="0" y="203200"/>
                    </a:lnTo>
                    <a:lnTo>
                      <a:pt x="266" y="203200"/>
                    </a:lnTo>
                    <a:lnTo>
                      <a:pt x="266" y="204470"/>
                    </a:lnTo>
                    <a:lnTo>
                      <a:pt x="40398" y="204470"/>
                    </a:lnTo>
                    <a:lnTo>
                      <a:pt x="40398" y="203200"/>
                    </a:lnTo>
                    <a:lnTo>
                      <a:pt x="40754" y="203200"/>
                    </a:lnTo>
                    <a:lnTo>
                      <a:pt x="40754" y="201930"/>
                    </a:lnTo>
                    <a:lnTo>
                      <a:pt x="40754" y="12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pic>
            <p:nvPicPr>
              <p:cNvPr id="72" name="object 91">
                <a:extLst>
                  <a:ext uri="{FF2B5EF4-FFF2-40B4-BE49-F238E27FC236}">
                    <a16:creationId xmlns:a16="http://schemas.microsoft.com/office/drawing/2014/main" id="{534D233B-AFFD-D56F-630E-FA44A59CF618}"/>
                  </a:ext>
                </a:extLst>
              </p:cNvPr>
              <p:cNvPicPr/>
              <p:nvPr/>
            </p:nvPicPr>
            <p:blipFill>
              <a:blip r:embed="rId20" cstate="print">
                <a:extLst>
                  <a:ext uri="{28A0092B-C50C-407E-A947-70E740481C1C}">
                    <a14:useLocalDpi xmlns:a14="http://schemas.microsoft.com/office/drawing/2010/main"/>
                  </a:ext>
                </a:extLst>
              </a:blip>
              <a:stretch>
                <a:fillRect/>
              </a:stretch>
            </p:blipFill>
            <p:spPr>
              <a:xfrm>
                <a:off x="5733820" y="3030702"/>
                <a:ext cx="132435" cy="205308"/>
              </a:xfrm>
              <a:prstGeom prst="rect">
                <a:avLst/>
              </a:prstGeom>
            </p:spPr>
          </p:pic>
          <p:pic>
            <p:nvPicPr>
              <p:cNvPr id="73" name="object 92">
                <a:extLst>
                  <a:ext uri="{FF2B5EF4-FFF2-40B4-BE49-F238E27FC236}">
                    <a16:creationId xmlns:a16="http://schemas.microsoft.com/office/drawing/2014/main" id="{10C1F607-AA3D-F34E-9EEB-34272C5CB4CF}"/>
                  </a:ext>
                </a:extLst>
              </p:cNvPr>
              <p:cNvPicPr/>
              <p:nvPr/>
            </p:nvPicPr>
            <p:blipFill>
              <a:blip r:embed="rId21" cstate="print">
                <a:extLst>
                  <a:ext uri="{28A0092B-C50C-407E-A947-70E740481C1C}">
                    <a14:useLocalDpi xmlns:a14="http://schemas.microsoft.com/office/drawing/2010/main"/>
                  </a:ext>
                </a:extLst>
              </a:blip>
              <a:stretch>
                <a:fillRect/>
              </a:stretch>
            </p:blipFill>
            <p:spPr>
              <a:xfrm>
                <a:off x="5903923" y="3030702"/>
                <a:ext cx="132435" cy="205308"/>
              </a:xfrm>
              <a:prstGeom prst="rect">
                <a:avLst/>
              </a:prstGeom>
            </p:spPr>
          </p:pic>
          <p:pic>
            <p:nvPicPr>
              <p:cNvPr id="74" name="object 93">
                <a:extLst>
                  <a:ext uri="{FF2B5EF4-FFF2-40B4-BE49-F238E27FC236}">
                    <a16:creationId xmlns:a16="http://schemas.microsoft.com/office/drawing/2014/main" id="{92E869AC-1D7D-CC28-C611-67A0005A95C2}"/>
                  </a:ext>
                </a:extLst>
              </p:cNvPr>
              <p:cNvPicPr/>
              <p:nvPr/>
            </p:nvPicPr>
            <p:blipFill>
              <a:blip r:embed="rId22" cstate="print">
                <a:extLst>
                  <a:ext uri="{28A0092B-C50C-407E-A947-70E740481C1C}">
                    <a14:useLocalDpi xmlns:a14="http://schemas.microsoft.com/office/drawing/2010/main"/>
                  </a:ext>
                </a:extLst>
              </a:blip>
              <a:stretch>
                <a:fillRect/>
              </a:stretch>
            </p:blipFill>
            <p:spPr>
              <a:xfrm>
                <a:off x="6074023" y="3030701"/>
                <a:ext cx="140042" cy="205308"/>
              </a:xfrm>
              <a:prstGeom prst="rect">
                <a:avLst/>
              </a:prstGeom>
            </p:spPr>
          </p:pic>
          <p:sp>
            <p:nvSpPr>
              <p:cNvPr id="75" name="object 94">
                <a:extLst>
                  <a:ext uri="{FF2B5EF4-FFF2-40B4-BE49-F238E27FC236}">
                    <a16:creationId xmlns:a16="http://schemas.microsoft.com/office/drawing/2014/main" id="{CF51295E-4464-C57A-B5FB-D442F052D072}"/>
                  </a:ext>
                </a:extLst>
              </p:cNvPr>
              <p:cNvSpPr/>
              <p:nvPr/>
            </p:nvSpPr>
            <p:spPr>
              <a:xfrm>
                <a:off x="6251727" y="3031286"/>
                <a:ext cx="111125" cy="204470"/>
              </a:xfrm>
              <a:custGeom>
                <a:avLst/>
                <a:gdLst/>
                <a:ahLst/>
                <a:cxnLst/>
                <a:rect l="l" t="t" r="r" b="b"/>
                <a:pathLst>
                  <a:path w="111125" h="204469">
                    <a:moveTo>
                      <a:pt x="111061" y="1270"/>
                    </a:moveTo>
                    <a:lnTo>
                      <a:pt x="111036" y="0"/>
                    </a:lnTo>
                    <a:lnTo>
                      <a:pt x="12" y="0"/>
                    </a:lnTo>
                    <a:lnTo>
                      <a:pt x="12" y="1270"/>
                    </a:lnTo>
                    <a:lnTo>
                      <a:pt x="0" y="36830"/>
                    </a:lnTo>
                    <a:lnTo>
                      <a:pt x="0" y="203200"/>
                    </a:lnTo>
                    <a:lnTo>
                      <a:pt x="266" y="203200"/>
                    </a:lnTo>
                    <a:lnTo>
                      <a:pt x="266" y="204470"/>
                    </a:lnTo>
                    <a:lnTo>
                      <a:pt x="110705" y="204470"/>
                    </a:lnTo>
                    <a:lnTo>
                      <a:pt x="110705" y="203200"/>
                    </a:lnTo>
                    <a:lnTo>
                      <a:pt x="111061" y="203200"/>
                    </a:lnTo>
                    <a:lnTo>
                      <a:pt x="111061" y="201930"/>
                    </a:lnTo>
                    <a:lnTo>
                      <a:pt x="111061" y="167640"/>
                    </a:lnTo>
                    <a:lnTo>
                      <a:pt x="110972" y="166370"/>
                    </a:lnTo>
                    <a:lnTo>
                      <a:pt x="41059" y="166370"/>
                    </a:lnTo>
                    <a:lnTo>
                      <a:pt x="41059" y="120650"/>
                    </a:lnTo>
                    <a:lnTo>
                      <a:pt x="94957" y="120650"/>
                    </a:lnTo>
                    <a:lnTo>
                      <a:pt x="94957" y="119380"/>
                    </a:lnTo>
                    <a:lnTo>
                      <a:pt x="95821" y="119380"/>
                    </a:lnTo>
                    <a:lnTo>
                      <a:pt x="95821" y="81280"/>
                    </a:lnTo>
                    <a:lnTo>
                      <a:pt x="94907" y="81280"/>
                    </a:lnTo>
                    <a:lnTo>
                      <a:pt x="94907" y="80010"/>
                    </a:lnTo>
                    <a:lnTo>
                      <a:pt x="41059" y="80010"/>
                    </a:lnTo>
                    <a:lnTo>
                      <a:pt x="41059" y="38100"/>
                    </a:lnTo>
                    <a:lnTo>
                      <a:pt x="110655" y="38100"/>
                    </a:lnTo>
                    <a:lnTo>
                      <a:pt x="110655" y="36830"/>
                    </a:lnTo>
                    <a:lnTo>
                      <a:pt x="111061" y="36830"/>
                    </a:lnTo>
                    <a:lnTo>
                      <a:pt x="111061" y="12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grpSp>
      </p:grpSp>
      <p:pic>
        <p:nvPicPr>
          <p:cNvPr id="76" name="図 75" descr="図形&#10;&#10;中程度の精度で自動的に生成された説明">
            <a:extLst>
              <a:ext uri="{FF2B5EF4-FFF2-40B4-BE49-F238E27FC236}">
                <a16:creationId xmlns:a16="http://schemas.microsoft.com/office/drawing/2014/main" id="{7B0A4323-B6F9-E996-5B8B-4CFA7A2B78DF}"/>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951965" y="6392774"/>
            <a:ext cx="925580" cy="160434"/>
          </a:xfrm>
          <a:prstGeom prst="rect">
            <a:avLst/>
          </a:prstGeom>
        </p:spPr>
      </p:pic>
      <p:grpSp>
        <p:nvGrpSpPr>
          <p:cNvPr id="77" name="グループ化 76">
            <a:extLst>
              <a:ext uri="{FF2B5EF4-FFF2-40B4-BE49-F238E27FC236}">
                <a16:creationId xmlns:a16="http://schemas.microsoft.com/office/drawing/2014/main" id="{31656802-B432-8F3E-5148-3EAF5C9F5B48}"/>
              </a:ext>
            </a:extLst>
          </p:cNvPr>
          <p:cNvGrpSpPr/>
          <p:nvPr/>
        </p:nvGrpSpPr>
        <p:grpSpPr>
          <a:xfrm>
            <a:off x="951965" y="5864100"/>
            <a:ext cx="677605" cy="164106"/>
            <a:chOff x="1914352" y="4802996"/>
            <a:chExt cx="677605" cy="164106"/>
          </a:xfrm>
        </p:grpSpPr>
        <p:pic>
          <p:nvPicPr>
            <p:cNvPr id="78" name="object 95">
              <a:extLst>
                <a:ext uri="{FF2B5EF4-FFF2-40B4-BE49-F238E27FC236}">
                  <a16:creationId xmlns:a16="http://schemas.microsoft.com/office/drawing/2014/main" id="{50DA1622-E3E3-E4AE-2D0B-93DCC06C7C82}"/>
                </a:ext>
              </a:extLst>
            </p:cNvPr>
            <p:cNvPicPr/>
            <p:nvPr/>
          </p:nvPicPr>
          <p:blipFill>
            <a:blip r:embed="rId24" cstate="print">
              <a:extLst>
                <a:ext uri="{28A0092B-C50C-407E-A947-70E740481C1C}">
                  <a14:useLocalDpi xmlns:a14="http://schemas.microsoft.com/office/drawing/2010/main"/>
                </a:ext>
              </a:extLst>
            </a:blip>
            <a:stretch>
              <a:fillRect/>
            </a:stretch>
          </p:blipFill>
          <p:spPr>
            <a:xfrm>
              <a:off x="1914352" y="4802996"/>
              <a:ext cx="149383" cy="164106"/>
            </a:xfrm>
            <a:prstGeom prst="rect">
              <a:avLst/>
            </a:prstGeom>
          </p:spPr>
        </p:pic>
        <p:sp>
          <p:nvSpPr>
            <p:cNvPr id="79" name="object 96">
              <a:extLst>
                <a:ext uri="{FF2B5EF4-FFF2-40B4-BE49-F238E27FC236}">
                  <a16:creationId xmlns:a16="http://schemas.microsoft.com/office/drawing/2014/main" id="{57C3AFE6-89BB-894D-6DE3-2D963192BF66}"/>
                </a:ext>
              </a:extLst>
            </p:cNvPr>
            <p:cNvSpPr/>
            <p:nvPr/>
          </p:nvSpPr>
          <p:spPr>
            <a:xfrm>
              <a:off x="2094977" y="4842474"/>
              <a:ext cx="496980" cy="85332"/>
            </a:xfrm>
            <a:custGeom>
              <a:avLst/>
              <a:gdLst/>
              <a:ahLst/>
              <a:cxnLst/>
              <a:rect l="l" t="t" r="r" b="b"/>
              <a:pathLst>
                <a:path w="1198245" h="205739">
                  <a:moveTo>
                    <a:pt x="784301" y="137629"/>
                  </a:moveTo>
                  <a:lnTo>
                    <a:pt x="782497" y="137629"/>
                  </a:lnTo>
                  <a:lnTo>
                    <a:pt x="781278" y="138544"/>
                  </a:lnTo>
                  <a:lnTo>
                    <a:pt x="753491" y="162407"/>
                  </a:lnTo>
                  <a:lnTo>
                    <a:pt x="752576" y="163017"/>
                  </a:lnTo>
                  <a:lnTo>
                    <a:pt x="752271" y="163918"/>
                  </a:lnTo>
                  <a:lnTo>
                    <a:pt x="752576" y="164833"/>
                  </a:lnTo>
                  <a:lnTo>
                    <a:pt x="763069" y="183010"/>
                  </a:lnTo>
                  <a:lnTo>
                    <a:pt x="778941" y="195611"/>
                  </a:lnTo>
                  <a:lnTo>
                    <a:pt x="797871" y="202945"/>
                  </a:lnTo>
                  <a:lnTo>
                    <a:pt x="817537" y="205320"/>
                  </a:lnTo>
                  <a:lnTo>
                    <a:pt x="834429" y="203785"/>
                  </a:lnTo>
                  <a:lnTo>
                    <a:pt x="870419" y="180543"/>
                  </a:lnTo>
                  <a:lnTo>
                    <a:pt x="877721" y="164833"/>
                  </a:lnTo>
                  <a:lnTo>
                    <a:pt x="816025" y="164833"/>
                  </a:lnTo>
                  <a:lnTo>
                    <a:pt x="807271" y="163222"/>
                  </a:lnTo>
                  <a:lnTo>
                    <a:pt x="785215" y="139141"/>
                  </a:lnTo>
                  <a:lnTo>
                    <a:pt x="784301" y="137629"/>
                  </a:lnTo>
                  <a:close/>
                </a:path>
                <a:path w="1198245" h="205739">
                  <a:moveTo>
                    <a:pt x="817245" y="152"/>
                  </a:moveTo>
                  <a:lnTo>
                    <a:pt x="792770" y="3717"/>
                  </a:lnTo>
                  <a:lnTo>
                    <a:pt x="771045" y="14392"/>
                  </a:lnTo>
                  <a:lnTo>
                    <a:pt x="755497" y="32149"/>
                  </a:lnTo>
                  <a:lnTo>
                    <a:pt x="749554" y="56959"/>
                  </a:lnTo>
                  <a:lnTo>
                    <a:pt x="750692" y="67853"/>
                  </a:lnTo>
                  <a:lnTo>
                    <a:pt x="777180" y="103350"/>
                  </a:lnTo>
                  <a:lnTo>
                    <a:pt x="817050" y="122962"/>
                  </a:lnTo>
                  <a:lnTo>
                    <a:pt x="827093" y="128527"/>
                  </a:lnTo>
                  <a:lnTo>
                    <a:pt x="834926" y="135849"/>
                  </a:lnTo>
                  <a:lnTo>
                    <a:pt x="838085" y="145186"/>
                  </a:lnTo>
                  <a:lnTo>
                    <a:pt x="835956" y="154374"/>
                  </a:lnTo>
                  <a:lnTo>
                    <a:pt x="830570" y="160448"/>
                  </a:lnTo>
                  <a:lnTo>
                    <a:pt x="823426" y="163803"/>
                  </a:lnTo>
                  <a:lnTo>
                    <a:pt x="816025" y="164833"/>
                  </a:lnTo>
                  <a:lnTo>
                    <a:pt x="877721" y="164833"/>
                  </a:lnTo>
                  <a:lnTo>
                    <a:pt x="879898" y="157689"/>
                  </a:lnTo>
                  <a:lnTo>
                    <a:pt x="881508" y="147353"/>
                  </a:lnTo>
                  <a:lnTo>
                    <a:pt x="881900" y="139141"/>
                  </a:lnTo>
                  <a:lnTo>
                    <a:pt x="876868" y="118290"/>
                  </a:lnTo>
                  <a:lnTo>
                    <a:pt x="864074" y="101939"/>
                  </a:lnTo>
                  <a:lnTo>
                    <a:pt x="846973" y="89384"/>
                  </a:lnTo>
                  <a:lnTo>
                    <a:pt x="829017" y="79921"/>
                  </a:lnTo>
                  <a:lnTo>
                    <a:pt x="818116" y="75304"/>
                  </a:lnTo>
                  <a:lnTo>
                    <a:pt x="805908" y="69724"/>
                  </a:lnTo>
                  <a:lnTo>
                    <a:pt x="795965" y="62670"/>
                  </a:lnTo>
                  <a:lnTo>
                    <a:pt x="791857" y="53632"/>
                  </a:lnTo>
                  <a:lnTo>
                    <a:pt x="791857" y="42456"/>
                  </a:lnTo>
                  <a:lnTo>
                    <a:pt x="806665" y="40030"/>
                  </a:lnTo>
                  <a:lnTo>
                    <a:pt x="874887" y="40030"/>
                  </a:lnTo>
                  <a:lnTo>
                    <a:pt x="864490" y="22965"/>
                  </a:lnTo>
                  <a:lnTo>
                    <a:pt x="851233" y="10309"/>
                  </a:lnTo>
                  <a:lnTo>
                    <a:pt x="835485" y="2695"/>
                  </a:lnTo>
                  <a:lnTo>
                    <a:pt x="817245" y="152"/>
                  </a:lnTo>
                  <a:close/>
                </a:path>
                <a:path w="1198245" h="205739">
                  <a:moveTo>
                    <a:pt x="874887" y="40030"/>
                  </a:moveTo>
                  <a:lnTo>
                    <a:pt x="813015" y="40030"/>
                  </a:lnTo>
                  <a:lnTo>
                    <a:pt x="821575" y="41349"/>
                  </a:lnTo>
                  <a:lnTo>
                    <a:pt x="829402" y="45359"/>
                  </a:lnTo>
                  <a:lnTo>
                    <a:pt x="836890" y="52144"/>
                  </a:lnTo>
                  <a:lnTo>
                    <a:pt x="845642" y="63296"/>
                  </a:lnTo>
                  <a:lnTo>
                    <a:pt x="846251" y="63296"/>
                  </a:lnTo>
                  <a:lnTo>
                    <a:pt x="847500" y="62670"/>
                  </a:lnTo>
                  <a:lnTo>
                    <a:pt x="874344" y="43967"/>
                  </a:lnTo>
                  <a:lnTo>
                    <a:pt x="875258" y="43357"/>
                  </a:lnTo>
                  <a:lnTo>
                    <a:pt x="875855" y="41846"/>
                  </a:lnTo>
                  <a:lnTo>
                    <a:pt x="875258" y="40639"/>
                  </a:lnTo>
                  <a:lnTo>
                    <a:pt x="874887" y="40030"/>
                  </a:lnTo>
                  <a:close/>
                </a:path>
                <a:path w="1198245" h="205739">
                  <a:moveTo>
                    <a:pt x="34747" y="137477"/>
                  </a:moveTo>
                  <a:lnTo>
                    <a:pt x="32931" y="137477"/>
                  </a:lnTo>
                  <a:lnTo>
                    <a:pt x="31724" y="138391"/>
                  </a:lnTo>
                  <a:lnTo>
                    <a:pt x="3924" y="162255"/>
                  </a:lnTo>
                  <a:lnTo>
                    <a:pt x="3022" y="162864"/>
                  </a:lnTo>
                  <a:lnTo>
                    <a:pt x="2717" y="163766"/>
                  </a:lnTo>
                  <a:lnTo>
                    <a:pt x="3022" y="164680"/>
                  </a:lnTo>
                  <a:lnTo>
                    <a:pt x="13510" y="182858"/>
                  </a:lnTo>
                  <a:lnTo>
                    <a:pt x="29383" y="195459"/>
                  </a:lnTo>
                  <a:lnTo>
                    <a:pt x="48315" y="202792"/>
                  </a:lnTo>
                  <a:lnTo>
                    <a:pt x="67983" y="205168"/>
                  </a:lnTo>
                  <a:lnTo>
                    <a:pt x="84868" y="203632"/>
                  </a:lnTo>
                  <a:lnTo>
                    <a:pt x="120865" y="180390"/>
                  </a:lnTo>
                  <a:lnTo>
                    <a:pt x="128167" y="164680"/>
                  </a:lnTo>
                  <a:lnTo>
                    <a:pt x="66471" y="164680"/>
                  </a:lnTo>
                  <a:lnTo>
                    <a:pt x="57712" y="163069"/>
                  </a:lnTo>
                  <a:lnTo>
                    <a:pt x="35648" y="138988"/>
                  </a:lnTo>
                  <a:lnTo>
                    <a:pt x="34747" y="137477"/>
                  </a:lnTo>
                  <a:close/>
                </a:path>
                <a:path w="1198245" h="205739">
                  <a:moveTo>
                    <a:pt x="67678" y="0"/>
                  </a:moveTo>
                  <a:lnTo>
                    <a:pt x="43210" y="3564"/>
                  </a:lnTo>
                  <a:lnTo>
                    <a:pt x="21489" y="14239"/>
                  </a:lnTo>
                  <a:lnTo>
                    <a:pt x="5943" y="31996"/>
                  </a:lnTo>
                  <a:lnTo>
                    <a:pt x="0" y="56807"/>
                  </a:lnTo>
                  <a:lnTo>
                    <a:pt x="1138" y="67700"/>
                  </a:lnTo>
                  <a:lnTo>
                    <a:pt x="27626" y="103198"/>
                  </a:lnTo>
                  <a:lnTo>
                    <a:pt x="67496" y="122809"/>
                  </a:lnTo>
                  <a:lnTo>
                    <a:pt x="77539" y="128374"/>
                  </a:lnTo>
                  <a:lnTo>
                    <a:pt x="85372" y="135697"/>
                  </a:lnTo>
                  <a:lnTo>
                    <a:pt x="88531" y="145033"/>
                  </a:lnTo>
                  <a:lnTo>
                    <a:pt x="86402" y="154222"/>
                  </a:lnTo>
                  <a:lnTo>
                    <a:pt x="81016" y="160296"/>
                  </a:lnTo>
                  <a:lnTo>
                    <a:pt x="73872" y="163650"/>
                  </a:lnTo>
                  <a:lnTo>
                    <a:pt x="66471" y="164680"/>
                  </a:lnTo>
                  <a:lnTo>
                    <a:pt x="128167" y="164680"/>
                  </a:lnTo>
                  <a:lnTo>
                    <a:pt x="130344" y="157537"/>
                  </a:lnTo>
                  <a:lnTo>
                    <a:pt x="131954" y="147200"/>
                  </a:lnTo>
                  <a:lnTo>
                    <a:pt x="132346" y="138988"/>
                  </a:lnTo>
                  <a:lnTo>
                    <a:pt x="127312" y="118137"/>
                  </a:lnTo>
                  <a:lnTo>
                    <a:pt x="114515" y="101787"/>
                  </a:lnTo>
                  <a:lnTo>
                    <a:pt x="97413" y="89232"/>
                  </a:lnTo>
                  <a:lnTo>
                    <a:pt x="79463" y="79768"/>
                  </a:lnTo>
                  <a:lnTo>
                    <a:pt x="68562" y="75152"/>
                  </a:lnTo>
                  <a:lnTo>
                    <a:pt x="56354" y="69572"/>
                  </a:lnTo>
                  <a:lnTo>
                    <a:pt x="46411" y="62518"/>
                  </a:lnTo>
                  <a:lnTo>
                    <a:pt x="42303" y="53479"/>
                  </a:lnTo>
                  <a:lnTo>
                    <a:pt x="42303" y="42303"/>
                  </a:lnTo>
                  <a:lnTo>
                    <a:pt x="57111" y="39877"/>
                  </a:lnTo>
                  <a:lnTo>
                    <a:pt x="125320" y="39877"/>
                  </a:lnTo>
                  <a:lnTo>
                    <a:pt x="114928" y="22813"/>
                  </a:lnTo>
                  <a:lnTo>
                    <a:pt x="101671" y="10156"/>
                  </a:lnTo>
                  <a:lnTo>
                    <a:pt x="85920" y="2543"/>
                  </a:lnTo>
                  <a:lnTo>
                    <a:pt x="67678" y="0"/>
                  </a:lnTo>
                  <a:close/>
                </a:path>
                <a:path w="1198245" h="205739">
                  <a:moveTo>
                    <a:pt x="125320" y="39877"/>
                  </a:moveTo>
                  <a:lnTo>
                    <a:pt x="63449" y="39877"/>
                  </a:lnTo>
                  <a:lnTo>
                    <a:pt x="72016" y="41196"/>
                  </a:lnTo>
                  <a:lnTo>
                    <a:pt x="79846" y="45207"/>
                  </a:lnTo>
                  <a:lnTo>
                    <a:pt x="87336" y="51992"/>
                  </a:lnTo>
                  <a:lnTo>
                    <a:pt x="96088" y="63144"/>
                  </a:lnTo>
                  <a:lnTo>
                    <a:pt x="96685" y="63144"/>
                  </a:lnTo>
                  <a:lnTo>
                    <a:pt x="97946" y="62518"/>
                  </a:lnTo>
                  <a:lnTo>
                    <a:pt x="124790" y="43814"/>
                  </a:lnTo>
                  <a:lnTo>
                    <a:pt x="125691" y="43205"/>
                  </a:lnTo>
                  <a:lnTo>
                    <a:pt x="126301" y="41694"/>
                  </a:lnTo>
                  <a:lnTo>
                    <a:pt x="125691" y="40487"/>
                  </a:lnTo>
                  <a:lnTo>
                    <a:pt x="125320" y="39877"/>
                  </a:lnTo>
                  <a:close/>
                </a:path>
                <a:path w="1198245" h="205739">
                  <a:moveTo>
                    <a:pt x="1152436" y="40639"/>
                  </a:moveTo>
                  <a:lnTo>
                    <a:pt x="1112253" y="40639"/>
                  </a:lnTo>
                  <a:lnTo>
                    <a:pt x="1112253" y="201079"/>
                  </a:lnTo>
                  <a:lnTo>
                    <a:pt x="1113459" y="202298"/>
                  </a:lnTo>
                  <a:lnTo>
                    <a:pt x="1151229" y="202298"/>
                  </a:lnTo>
                  <a:lnTo>
                    <a:pt x="1152436" y="201079"/>
                  </a:lnTo>
                  <a:lnTo>
                    <a:pt x="1152436" y="40639"/>
                  </a:lnTo>
                  <a:close/>
                </a:path>
                <a:path w="1198245" h="205739">
                  <a:moveTo>
                    <a:pt x="1196860" y="2870"/>
                  </a:moveTo>
                  <a:lnTo>
                    <a:pt x="1067828" y="2870"/>
                  </a:lnTo>
                  <a:lnTo>
                    <a:pt x="1066622" y="4076"/>
                  </a:lnTo>
                  <a:lnTo>
                    <a:pt x="1066622" y="39433"/>
                  </a:lnTo>
                  <a:lnTo>
                    <a:pt x="1067828" y="40639"/>
                  </a:lnTo>
                  <a:lnTo>
                    <a:pt x="1196860" y="40639"/>
                  </a:lnTo>
                  <a:lnTo>
                    <a:pt x="1198067" y="39433"/>
                  </a:lnTo>
                  <a:lnTo>
                    <a:pt x="1198067" y="4076"/>
                  </a:lnTo>
                  <a:lnTo>
                    <a:pt x="1196860" y="2870"/>
                  </a:lnTo>
                  <a:close/>
                </a:path>
                <a:path w="1198245" h="205739">
                  <a:moveTo>
                    <a:pt x="1026985" y="2870"/>
                  </a:moveTo>
                  <a:lnTo>
                    <a:pt x="921232" y="2870"/>
                  </a:lnTo>
                  <a:lnTo>
                    <a:pt x="920330" y="4076"/>
                  </a:lnTo>
                  <a:lnTo>
                    <a:pt x="920330" y="201079"/>
                  </a:lnTo>
                  <a:lnTo>
                    <a:pt x="921232" y="202298"/>
                  </a:lnTo>
                  <a:lnTo>
                    <a:pt x="1026985" y="202298"/>
                  </a:lnTo>
                  <a:lnTo>
                    <a:pt x="1028192" y="201079"/>
                  </a:lnTo>
                  <a:lnTo>
                    <a:pt x="1028192" y="165734"/>
                  </a:lnTo>
                  <a:lnTo>
                    <a:pt x="1026985" y="164528"/>
                  </a:lnTo>
                  <a:lnTo>
                    <a:pt x="960208" y="164528"/>
                  </a:lnTo>
                  <a:lnTo>
                    <a:pt x="960208" y="120103"/>
                  </a:lnTo>
                  <a:lnTo>
                    <a:pt x="1012482" y="120103"/>
                  </a:lnTo>
                  <a:lnTo>
                    <a:pt x="1013396" y="118897"/>
                  </a:lnTo>
                  <a:lnTo>
                    <a:pt x="1013396" y="82943"/>
                  </a:lnTo>
                  <a:lnTo>
                    <a:pt x="1012482" y="81737"/>
                  </a:lnTo>
                  <a:lnTo>
                    <a:pt x="960208" y="81737"/>
                  </a:lnTo>
                  <a:lnTo>
                    <a:pt x="960208" y="40639"/>
                  </a:lnTo>
                  <a:lnTo>
                    <a:pt x="1026985" y="40639"/>
                  </a:lnTo>
                  <a:lnTo>
                    <a:pt x="1028192" y="39433"/>
                  </a:lnTo>
                  <a:lnTo>
                    <a:pt x="1028192" y="4076"/>
                  </a:lnTo>
                  <a:lnTo>
                    <a:pt x="1026985" y="2870"/>
                  </a:lnTo>
                  <a:close/>
                </a:path>
                <a:path w="1198245" h="205739">
                  <a:moveTo>
                    <a:pt x="603504" y="2870"/>
                  </a:moveTo>
                  <a:lnTo>
                    <a:pt x="566039" y="2870"/>
                  </a:lnTo>
                  <a:lnTo>
                    <a:pt x="565137" y="4076"/>
                  </a:lnTo>
                  <a:lnTo>
                    <a:pt x="565137" y="201079"/>
                  </a:lnTo>
                  <a:lnTo>
                    <a:pt x="566039" y="202298"/>
                  </a:lnTo>
                  <a:lnTo>
                    <a:pt x="671487" y="202298"/>
                  </a:lnTo>
                  <a:lnTo>
                    <a:pt x="672706" y="201079"/>
                  </a:lnTo>
                  <a:lnTo>
                    <a:pt x="672706" y="165430"/>
                  </a:lnTo>
                  <a:lnTo>
                    <a:pt x="671487" y="164223"/>
                  </a:lnTo>
                  <a:lnTo>
                    <a:pt x="604710" y="164223"/>
                  </a:lnTo>
                  <a:lnTo>
                    <a:pt x="604710" y="4076"/>
                  </a:lnTo>
                  <a:lnTo>
                    <a:pt x="603504" y="2870"/>
                  </a:lnTo>
                  <a:close/>
                </a:path>
                <a:path w="1198245" h="205739">
                  <a:moveTo>
                    <a:pt x="457504" y="2870"/>
                  </a:moveTo>
                  <a:lnTo>
                    <a:pt x="420039" y="2870"/>
                  </a:lnTo>
                  <a:lnTo>
                    <a:pt x="419138" y="4076"/>
                  </a:lnTo>
                  <a:lnTo>
                    <a:pt x="419138" y="201079"/>
                  </a:lnTo>
                  <a:lnTo>
                    <a:pt x="420039" y="202298"/>
                  </a:lnTo>
                  <a:lnTo>
                    <a:pt x="525487" y="202298"/>
                  </a:lnTo>
                  <a:lnTo>
                    <a:pt x="526707" y="201079"/>
                  </a:lnTo>
                  <a:lnTo>
                    <a:pt x="526707" y="165430"/>
                  </a:lnTo>
                  <a:lnTo>
                    <a:pt x="525487" y="164223"/>
                  </a:lnTo>
                  <a:lnTo>
                    <a:pt x="458724" y="164223"/>
                  </a:lnTo>
                  <a:lnTo>
                    <a:pt x="458724" y="4076"/>
                  </a:lnTo>
                  <a:lnTo>
                    <a:pt x="457504" y="2870"/>
                  </a:lnTo>
                  <a:close/>
                </a:path>
                <a:path w="1198245" h="205739">
                  <a:moveTo>
                    <a:pt x="379501" y="2870"/>
                  </a:moveTo>
                  <a:lnTo>
                    <a:pt x="342036" y="2870"/>
                  </a:lnTo>
                  <a:lnTo>
                    <a:pt x="341122" y="4076"/>
                  </a:lnTo>
                  <a:lnTo>
                    <a:pt x="341122" y="201079"/>
                  </a:lnTo>
                  <a:lnTo>
                    <a:pt x="342036" y="202298"/>
                  </a:lnTo>
                  <a:lnTo>
                    <a:pt x="379501" y="202298"/>
                  </a:lnTo>
                  <a:lnTo>
                    <a:pt x="380707" y="201079"/>
                  </a:lnTo>
                  <a:lnTo>
                    <a:pt x="380707" y="4076"/>
                  </a:lnTo>
                  <a:lnTo>
                    <a:pt x="379501" y="2870"/>
                  </a:lnTo>
                  <a:close/>
                </a:path>
                <a:path w="1198245" h="205739">
                  <a:moveTo>
                    <a:pt x="209143" y="2870"/>
                  </a:moveTo>
                  <a:lnTo>
                    <a:pt x="171678" y="2870"/>
                  </a:lnTo>
                  <a:lnTo>
                    <a:pt x="170776" y="4076"/>
                  </a:lnTo>
                  <a:lnTo>
                    <a:pt x="170776" y="201079"/>
                  </a:lnTo>
                  <a:lnTo>
                    <a:pt x="171678" y="202298"/>
                  </a:lnTo>
                  <a:lnTo>
                    <a:pt x="209143" y="202298"/>
                  </a:lnTo>
                  <a:lnTo>
                    <a:pt x="210350" y="201079"/>
                  </a:lnTo>
                  <a:lnTo>
                    <a:pt x="210350" y="131279"/>
                  </a:lnTo>
                  <a:lnTo>
                    <a:pt x="225767" y="110134"/>
                  </a:lnTo>
                  <a:lnTo>
                    <a:pt x="267232" y="110134"/>
                  </a:lnTo>
                  <a:lnTo>
                    <a:pt x="252349" y="72669"/>
                  </a:lnTo>
                  <a:lnTo>
                    <a:pt x="255629" y="68135"/>
                  </a:lnTo>
                  <a:lnTo>
                    <a:pt x="210350" y="68135"/>
                  </a:lnTo>
                  <a:lnTo>
                    <a:pt x="210350" y="4076"/>
                  </a:lnTo>
                  <a:lnTo>
                    <a:pt x="209143" y="2870"/>
                  </a:lnTo>
                  <a:close/>
                </a:path>
                <a:path w="1198245" h="205739">
                  <a:moveTo>
                    <a:pt x="267232" y="110134"/>
                  </a:moveTo>
                  <a:lnTo>
                    <a:pt x="225767" y="110134"/>
                  </a:lnTo>
                  <a:lnTo>
                    <a:pt x="257187" y="200482"/>
                  </a:lnTo>
                  <a:lnTo>
                    <a:pt x="257492" y="201688"/>
                  </a:lnTo>
                  <a:lnTo>
                    <a:pt x="258394" y="202298"/>
                  </a:lnTo>
                  <a:lnTo>
                    <a:pt x="302209" y="202298"/>
                  </a:lnTo>
                  <a:lnTo>
                    <a:pt x="303123" y="200482"/>
                  </a:lnTo>
                  <a:lnTo>
                    <a:pt x="267232" y="110134"/>
                  </a:lnTo>
                  <a:close/>
                </a:path>
                <a:path w="1198245" h="205739">
                  <a:moveTo>
                    <a:pt x="299796" y="2870"/>
                  </a:moveTo>
                  <a:lnTo>
                    <a:pt x="258699" y="2870"/>
                  </a:lnTo>
                  <a:lnTo>
                    <a:pt x="210350" y="68135"/>
                  </a:lnTo>
                  <a:lnTo>
                    <a:pt x="255629" y="68135"/>
                  </a:lnTo>
                  <a:lnTo>
                    <a:pt x="299796" y="7099"/>
                  </a:lnTo>
                  <a:lnTo>
                    <a:pt x="301002" y="5283"/>
                  </a:lnTo>
                  <a:lnTo>
                    <a:pt x="299796" y="2870"/>
                  </a:lnTo>
                  <a:close/>
                </a:path>
              </a:pathLst>
            </a:custGeom>
            <a:solidFill>
              <a:srgbClr val="000000"/>
            </a:solidFill>
          </p:spPr>
          <p:txBody>
            <a:bodyPr wrap="square" lIns="0" tIns="0" rIns="0" bIns="0" rtlCol="0"/>
            <a:lstStyle/>
            <a:p>
              <a:endParaRPr sz="1100" dirty="0">
                <a:latin typeface="Hiragino Sans W5" panose="020B0400000000000000" pitchFamily="34" charset="-128"/>
                <a:ea typeface="Hiragino Sans W5" panose="020B0400000000000000" pitchFamily="34" charset="-128"/>
              </a:endParaRPr>
            </a:p>
          </p:txBody>
        </p:sp>
      </p:gr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858601"/>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PIVOT</a:t>
            </a:r>
            <a:r>
              <a:rPr kumimoji="1" lang="ja-JP" altLang="en-US" sz="1100">
                <a:solidFill>
                  <a:schemeClr val="bg1"/>
                </a:solidFill>
                <a:latin typeface="Hiragino Sans W5" panose="020B0400000000000000" pitchFamily="34" charset="-128"/>
                <a:ea typeface="Hiragino Sans W5" panose="020B0400000000000000" pitchFamily="34" charset="-128"/>
              </a:rPr>
              <a:t>本編</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a:t>
            </a:r>
            <a:r>
              <a:rPr kumimoji="1" lang="en-US" altLang="ja-JP" sz="1100" dirty="0">
                <a:solidFill>
                  <a:schemeClr val="bg1"/>
                </a:solidFill>
                <a:latin typeface="Hiragino Sans W5" panose="020B0400000000000000" pitchFamily="34" charset="-128"/>
                <a:ea typeface="Hiragino Sans W5" panose="020B0400000000000000" pitchFamily="34" charset="-128"/>
              </a:rPr>
              <a:t> BREAK</a:t>
            </a:r>
            <a:r>
              <a:rPr kumimoji="1" lang="ja-JP" altLang="en-US" sz="1100">
                <a:solidFill>
                  <a:schemeClr val="bg1"/>
                </a:solidFill>
                <a:latin typeface="Hiragino Sans W5" panose="020B0400000000000000" pitchFamily="34" charset="-128"/>
                <a:ea typeface="Hiragino Sans W5" panose="020B0400000000000000" pitchFamily="34" charset="-128"/>
              </a:rPr>
              <a:t>用ダイジェスト</a:t>
            </a:r>
            <a:r>
              <a:rPr kumimoji="1" lang="en-US" altLang="ja-JP" sz="1100" dirty="0">
                <a:solidFill>
                  <a:schemeClr val="bg1"/>
                </a:solidFill>
                <a:latin typeface="Hiragino Sans W5" panose="020B0400000000000000" pitchFamily="34" charset="-128"/>
                <a:ea typeface="Hiragino Sans W5" panose="020B0400000000000000" pitchFamily="34" charset="-128"/>
              </a:rPr>
              <a:t>(30</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420226"/>
            <a:ext cx="3323161" cy="360676"/>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①PIVOT</a:t>
            </a:r>
            <a:r>
              <a:rPr lang="ja-JP" altLang="en-US" sz="1100">
                <a:solidFill>
                  <a:schemeClr val="bg1"/>
                </a:solidFill>
                <a:latin typeface="Hiragino Sans W5" panose="020B0400000000000000" pitchFamily="34" charset="-128"/>
                <a:ea typeface="Hiragino Sans W5" panose="020B0400000000000000" pitchFamily="34" charset="-128"/>
              </a:rPr>
              <a:t>番組制作</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約</a:t>
            </a:r>
            <a:r>
              <a:rPr lang="en-US" altLang="ja-JP" sz="1100" dirty="0">
                <a:solidFill>
                  <a:schemeClr val="bg1"/>
                </a:solidFill>
                <a:latin typeface="Hiragino Sans W5" panose="020B0400000000000000" pitchFamily="34" charset="-128"/>
                <a:ea typeface="Hiragino Sans W5" panose="020B0400000000000000" pitchFamily="34" charset="-128"/>
              </a:rPr>
              <a:t>30</a:t>
            </a:r>
            <a:r>
              <a:rPr lang="ja-JP" altLang="en-US" sz="1100">
                <a:solidFill>
                  <a:schemeClr val="bg1"/>
                </a:solidFill>
                <a:latin typeface="Hiragino Sans W5" panose="020B0400000000000000" pitchFamily="34" charset="-128"/>
                <a:ea typeface="Hiragino Sans W5" panose="020B0400000000000000" pitchFamily="34" charset="-128"/>
              </a:rPr>
              <a:t>分</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　ダイジェスト</a:t>
            </a:r>
            <a:endParaRPr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②BREAK</a:t>
            </a:r>
            <a:r>
              <a:rPr lang="ja-JP" altLang="en-US" sz="1100">
                <a:solidFill>
                  <a:schemeClr val="bg1"/>
                </a:solidFill>
                <a:latin typeface="Hiragino Sans W5" panose="020B0400000000000000" pitchFamily="34" charset="-128"/>
                <a:ea typeface="Hiragino Sans W5" panose="020B0400000000000000" pitchFamily="34" charset="-128"/>
              </a:rPr>
              <a:t>用映像（</a:t>
            </a:r>
            <a:r>
              <a:rPr lang="en-US" altLang="ja-JP" sz="1100" dirty="0">
                <a:solidFill>
                  <a:schemeClr val="bg1"/>
                </a:solidFill>
                <a:latin typeface="Hiragino Sans W5" panose="020B0400000000000000" pitchFamily="34" charset="-128"/>
                <a:ea typeface="Hiragino Sans W5" panose="020B0400000000000000" pitchFamily="34" charset="-128"/>
              </a:rPr>
              <a:t>30</a:t>
            </a:r>
            <a:r>
              <a:rPr lang="ja-JP" altLang="en-US" sz="1100">
                <a:solidFill>
                  <a:schemeClr val="bg1"/>
                </a:solidFill>
                <a:latin typeface="Hiragino Sans W5" panose="020B0400000000000000" pitchFamily="34" charset="-128"/>
                <a:ea typeface="Hiragino Sans W5" panose="020B0400000000000000" pitchFamily="34" charset="-128"/>
              </a:rPr>
              <a:t>秒）</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4142524"/>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50</a:t>
            </a:r>
            <a:r>
              <a:rPr kumimoji="1" lang="ja-JP" altLang="en-US" sz="1100">
                <a:solidFill>
                  <a:schemeClr val="bg1"/>
                </a:solidFill>
                <a:latin typeface="Hiragino Sans W5" panose="020B0400000000000000" pitchFamily="34" charset="-128"/>
                <a:ea typeface="Hiragino Sans W5" panose="020B0400000000000000" pitchFamily="34" charset="-128"/>
              </a:rPr>
              <a:t>万円</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都度お見積り</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308379"/>
            <a:ext cx="2448000"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lang="ja-JP" altLang="en-US" sz="1100">
                <a:solidFill>
                  <a:schemeClr val="bg1"/>
                </a:solidFill>
                <a:latin typeface="Hiragino Sans W5" panose="020B0400000000000000" pitchFamily="34" charset="-128"/>
                <a:ea typeface="Hiragino Sans W5" panose="020B0400000000000000" pitchFamily="34" charset="-128"/>
              </a:rPr>
              <a:t>出稿</a:t>
            </a:r>
            <a:r>
              <a:rPr kumimoji="1" lang="ja-JP" altLang="en-US" sz="1100">
                <a:solidFill>
                  <a:schemeClr val="bg1"/>
                </a:solidFill>
                <a:latin typeface="Hiragino Sans W5" panose="020B0400000000000000" pitchFamily="34" charset="-128"/>
                <a:ea typeface="Hiragino Sans W5" panose="020B0400000000000000" pitchFamily="34" charset="-128"/>
              </a:rPr>
              <a:t>期間に準ずる　</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50829" y="3584563"/>
            <a:ext cx="3798768"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掲載</a:t>
            </a:r>
            <a:r>
              <a:rPr lang="ja-JP" altLang="en-US" sz="1100">
                <a:solidFill>
                  <a:schemeClr val="bg1"/>
                </a:solidFill>
                <a:latin typeface="Hiragino Sans W5" panose="020B0400000000000000" pitchFamily="34" charset="-128"/>
                <a:ea typeface="Hiragino Sans W5" panose="020B0400000000000000" pitchFamily="34" charset="-128"/>
              </a:rPr>
              <a:t>費</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タイアップ費</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a:solidFill>
                  <a:schemeClr val="bg1"/>
                </a:solidFill>
                <a:latin typeface="Hiragino Sans W5" panose="020B0400000000000000" pitchFamily="34" charset="-128"/>
                <a:ea typeface="Hiragino Sans W5" panose="020B0400000000000000" pitchFamily="34" charset="-128"/>
              </a:rPr>
              <a:t>再編集費</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3" name="テキスト ボックス 42">
            <a:extLst>
              <a:ext uri="{FF2B5EF4-FFF2-40B4-BE49-F238E27FC236}">
                <a16:creationId xmlns:a16="http://schemas.microsoft.com/office/drawing/2014/main" id="{53411FA8-3648-A601-8AC9-1749D765A156}"/>
              </a:ext>
            </a:extLst>
          </p:cNvPr>
          <p:cNvSpPr txBox="1"/>
          <p:nvPr/>
        </p:nvSpPr>
        <p:spPr>
          <a:xfrm>
            <a:off x="2110132" y="5093212"/>
            <a:ext cx="3737921" cy="173253"/>
          </a:xfrm>
          <a:prstGeom prst="rect">
            <a:avLst/>
          </a:prstGeom>
          <a:noFill/>
        </p:spPr>
        <p:txBody>
          <a:bodyPr wrap="square" lIns="0" tIns="0" rIns="0" bIns="0" rtlCol="0">
            <a:spAutoFit/>
          </a:bodyPr>
          <a:lstStyle/>
          <a:p>
            <a:pPr>
              <a:lnSpc>
                <a:spcPct val="110000"/>
              </a:lnSpc>
            </a:pPr>
            <a:r>
              <a:rPr kumimoji="1" lang="en" altLang="ja-JP" sz="1100" dirty="0">
                <a:solidFill>
                  <a:schemeClr val="bg1"/>
                </a:solidFill>
                <a:latin typeface="Hiragino Sans W5" panose="020B0400000000000000" pitchFamily="34" charset="-128"/>
                <a:ea typeface="Hiragino Sans W5" panose="020B0400000000000000" pitchFamily="34" charset="-128"/>
              </a:rPr>
              <a:t>YouTube</a:t>
            </a:r>
            <a:r>
              <a:rPr kumimoji="1" lang="ja-JP" altLang="en-US" sz="1100">
                <a:solidFill>
                  <a:schemeClr val="bg1"/>
                </a:solidFill>
                <a:latin typeface="Hiragino Sans W5" panose="020B0400000000000000" pitchFamily="34" charset="-128"/>
                <a:ea typeface="Hiragino Sans W5" panose="020B0400000000000000" pitchFamily="34" charset="-128"/>
              </a:rPr>
              <a:t>の＜埋め込み＞など応相談</a:t>
            </a:r>
          </a:p>
        </p:txBody>
      </p:sp>
      <p:sp>
        <p:nvSpPr>
          <p:cNvPr id="44" name="テキスト ボックス 43">
            <a:extLst>
              <a:ext uri="{FF2B5EF4-FFF2-40B4-BE49-F238E27FC236}">
                <a16:creationId xmlns:a16="http://schemas.microsoft.com/office/drawing/2014/main" id="{927F1DD0-D231-DE32-3F26-F68C76EE15DC}"/>
              </a:ext>
            </a:extLst>
          </p:cNvPr>
          <p:cNvSpPr txBox="1"/>
          <p:nvPr/>
        </p:nvSpPr>
        <p:spPr>
          <a:xfrm>
            <a:off x="2110132" y="4824167"/>
            <a:ext cx="3115264" cy="173253"/>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YT</a:t>
            </a:r>
            <a:r>
              <a:rPr lang="ja-JP" altLang="en-US" sz="1100">
                <a:solidFill>
                  <a:schemeClr val="bg1"/>
                </a:solidFill>
                <a:latin typeface="Hiragino Sans W5" panose="020B0400000000000000" pitchFamily="34" charset="-128"/>
                <a:ea typeface="Hiragino Sans W5" panose="020B0400000000000000" pitchFamily="34" charset="-128"/>
              </a:rPr>
              <a:t>アーカイブ期間：</a:t>
            </a:r>
            <a:r>
              <a:rPr lang="en-US" altLang="ja-JP" sz="1100" dirty="0">
                <a:solidFill>
                  <a:schemeClr val="bg1"/>
                </a:solidFill>
                <a:latin typeface="Hiragino Sans W5" panose="020B0400000000000000" pitchFamily="34" charset="-128"/>
                <a:ea typeface="Hiragino Sans W5" panose="020B0400000000000000" pitchFamily="34" charset="-128"/>
              </a:rPr>
              <a:t>1</a:t>
            </a:r>
            <a:r>
              <a:rPr lang="ja-JP" altLang="en-US" sz="1100">
                <a:solidFill>
                  <a:schemeClr val="bg1"/>
                </a:solidFill>
                <a:latin typeface="Hiragino Sans W5" panose="020B0400000000000000" pitchFamily="34" charset="-128"/>
                <a:ea typeface="Hiragino Sans W5" panose="020B0400000000000000" pitchFamily="34" charset="-128"/>
              </a:rPr>
              <a:t>年間　</a:t>
            </a: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延長は別途費用</a:t>
            </a:r>
          </a:p>
        </p:txBody>
      </p:sp>
      <p:pic>
        <p:nvPicPr>
          <p:cNvPr id="80" name="図 79">
            <a:extLst>
              <a:ext uri="{FF2B5EF4-FFF2-40B4-BE49-F238E27FC236}">
                <a16:creationId xmlns:a16="http://schemas.microsoft.com/office/drawing/2014/main" id="{CCC60A63-399B-9376-14E6-DFE55541A17A}"/>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100000"/>
                    </a14:imgEffect>
                  </a14:imgLayer>
                </a14:imgProps>
              </a:ext>
            </a:extLst>
          </a:blip>
          <a:stretch>
            <a:fillRect/>
          </a:stretch>
        </p:blipFill>
        <p:spPr>
          <a:xfrm>
            <a:off x="2159266" y="3018806"/>
            <a:ext cx="756249" cy="183334"/>
          </a:xfrm>
          <a:prstGeom prst="rect">
            <a:avLst/>
          </a:prstGeom>
        </p:spPr>
      </p:pic>
      <p:sp>
        <p:nvSpPr>
          <p:cNvPr id="101" name="テキスト ボックス 100">
            <a:extLst>
              <a:ext uri="{FF2B5EF4-FFF2-40B4-BE49-F238E27FC236}">
                <a16:creationId xmlns:a16="http://schemas.microsoft.com/office/drawing/2014/main" id="{73DD2124-F5B0-9AFE-4BDD-48ED634F4474}"/>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123" name="テキスト ボックス 122">
            <a:extLst>
              <a:ext uri="{FF2B5EF4-FFF2-40B4-BE49-F238E27FC236}">
                <a16:creationId xmlns:a16="http://schemas.microsoft.com/office/drawing/2014/main" id="{8A4C0F45-9819-D734-F59A-AC3CE84CEDCB}"/>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4" name="テキスト ボックス 123">
            <a:extLst>
              <a:ext uri="{FF2B5EF4-FFF2-40B4-BE49-F238E27FC236}">
                <a16:creationId xmlns:a16="http://schemas.microsoft.com/office/drawing/2014/main" id="{224C7FC7-7E4A-CBC6-8503-0CE979809AB4}"/>
              </a:ext>
            </a:extLst>
          </p:cNvPr>
          <p:cNvSpPr txBox="1"/>
          <p:nvPr/>
        </p:nvSpPr>
        <p:spPr>
          <a:xfrm>
            <a:off x="760279" y="355715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125" name="テキスト ボックス 124">
            <a:extLst>
              <a:ext uri="{FF2B5EF4-FFF2-40B4-BE49-F238E27FC236}">
                <a16:creationId xmlns:a16="http://schemas.microsoft.com/office/drawing/2014/main" id="{88195821-471E-F238-A3C1-011098630683}"/>
              </a:ext>
            </a:extLst>
          </p:cNvPr>
          <p:cNvSpPr txBox="1"/>
          <p:nvPr/>
        </p:nvSpPr>
        <p:spPr>
          <a:xfrm>
            <a:off x="1970813" y="4420596"/>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6" name="テキスト ボックス 125">
            <a:extLst>
              <a:ext uri="{FF2B5EF4-FFF2-40B4-BE49-F238E27FC236}">
                <a16:creationId xmlns:a16="http://schemas.microsoft.com/office/drawing/2014/main" id="{7B976A4B-581D-E5A9-97E7-9DF8498D539F}"/>
              </a:ext>
            </a:extLst>
          </p:cNvPr>
          <p:cNvSpPr txBox="1"/>
          <p:nvPr/>
        </p:nvSpPr>
        <p:spPr>
          <a:xfrm>
            <a:off x="760279" y="325885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128" name="テキスト ボックス 127">
            <a:extLst>
              <a:ext uri="{FF2B5EF4-FFF2-40B4-BE49-F238E27FC236}">
                <a16:creationId xmlns:a16="http://schemas.microsoft.com/office/drawing/2014/main" id="{9D3E1AB5-6088-707B-D470-5C998484A324}"/>
              </a:ext>
            </a:extLst>
          </p:cNvPr>
          <p:cNvSpPr txBox="1"/>
          <p:nvPr/>
        </p:nvSpPr>
        <p:spPr>
          <a:xfrm>
            <a:off x="1970813" y="3298440"/>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29" name="テキスト ボックス 128">
            <a:extLst>
              <a:ext uri="{FF2B5EF4-FFF2-40B4-BE49-F238E27FC236}">
                <a16:creationId xmlns:a16="http://schemas.microsoft.com/office/drawing/2014/main" id="{0DF6884C-8CA6-7E2A-1688-48435299205A}"/>
              </a:ext>
            </a:extLst>
          </p:cNvPr>
          <p:cNvSpPr txBox="1"/>
          <p:nvPr/>
        </p:nvSpPr>
        <p:spPr>
          <a:xfrm>
            <a:off x="1970813" y="360752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0" name="テキスト ボックス 129">
            <a:extLst>
              <a:ext uri="{FF2B5EF4-FFF2-40B4-BE49-F238E27FC236}">
                <a16:creationId xmlns:a16="http://schemas.microsoft.com/office/drawing/2014/main" id="{94ADDD02-5959-5F0B-5D71-72E877A5EC4C}"/>
              </a:ext>
            </a:extLst>
          </p:cNvPr>
          <p:cNvSpPr txBox="1"/>
          <p:nvPr/>
        </p:nvSpPr>
        <p:spPr>
          <a:xfrm>
            <a:off x="760279" y="4371800"/>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制作　</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6ABAF248-1453-63B5-CB09-760C9E4F5CCF}"/>
              </a:ext>
            </a:extLst>
          </p:cNvPr>
          <p:cNvSpPr txBox="1"/>
          <p:nvPr/>
        </p:nvSpPr>
        <p:spPr>
          <a:xfrm>
            <a:off x="760279" y="5038451"/>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132" name="テキスト ボックス 131">
            <a:extLst>
              <a:ext uri="{FF2B5EF4-FFF2-40B4-BE49-F238E27FC236}">
                <a16:creationId xmlns:a16="http://schemas.microsoft.com/office/drawing/2014/main" id="{91C87C58-5DFA-249D-F424-3632B19373F5}"/>
              </a:ext>
            </a:extLst>
          </p:cNvPr>
          <p:cNvSpPr txBox="1"/>
          <p:nvPr/>
        </p:nvSpPr>
        <p:spPr>
          <a:xfrm>
            <a:off x="1970813" y="511611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3" name="テキスト ボックス 132">
            <a:extLst>
              <a:ext uri="{FF2B5EF4-FFF2-40B4-BE49-F238E27FC236}">
                <a16:creationId xmlns:a16="http://schemas.microsoft.com/office/drawing/2014/main" id="{E0E1BD34-0694-F719-DEA7-8E8E582C0358}"/>
              </a:ext>
            </a:extLst>
          </p:cNvPr>
          <p:cNvSpPr txBox="1"/>
          <p:nvPr/>
        </p:nvSpPr>
        <p:spPr>
          <a:xfrm>
            <a:off x="1970813" y="386630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34" name="テキスト ボックス 133">
            <a:extLst>
              <a:ext uri="{FF2B5EF4-FFF2-40B4-BE49-F238E27FC236}">
                <a16:creationId xmlns:a16="http://schemas.microsoft.com/office/drawing/2014/main" id="{91BEDA8C-5464-775D-4245-EC04717E9575}"/>
              </a:ext>
            </a:extLst>
          </p:cNvPr>
          <p:cNvSpPr txBox="1"/>
          <p:nvPr/>
        </p:nvSpPr>
        <p:spPr>
          <a:xfrm>
            <a:off x="760279" y="3817513"/>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137" name="テキスト ボックス 136">
            <a:extLst>
              <a:ext uri="{FF2B5EF4-FFF2-40B4-BE49-F238E27FC236}">
                <a16:creationId xmlns:a16="http://schemas.microsoft.com/office/drawing/2014/main" id="{C0201665-4299-2B2C-DD06-B4D4F32BB92E}"/>
              </a:ext>
            </a:extLst>
          </p:cNvPr>
          <p:cNvSpPr txBox="1"/>
          <p:nvPr/>
        </p:nvSpPr>
        <p:spPr>
          <a:xfrm>
            <a:off x="760279" y="4790904"/>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138" name="テキスト ボックス 137">
            <a:extLst>
              <a:ext uri="{FF2B5EF4-FFF2-40B4-BE49-F238E27FC236}">
                <a16:creationId xmlns:a16="http://schemas.microsoft.com/office/drawing/2014/main" id="{AAB3D14B-FA69-7CFF-487B-7F44A6AF2809}"/>
              </a:ext>
            </a:extLst>
          </p:cNvPr>
          <p:cNvSpPr txBox="1"/>
          <p:nvPr/>
        </p:nvSpPr>
        <p:spPr>
          <a:xfrm>
            <a:off x="1970813" y="4839035"/>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896AD725-632A-3822-AC67-2A3615894392}"/>
              </a:ext>
            </a:extLst>
          </p:cNvPr>
          <p:cNvSpPr txBox="1"/>
          <p:nvPr/>
        </p:nvSpPr>
        <p:spPr>
          <a:xfrm>
            <a:off x="1964676" y="416087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64C49185-078B-0F03-1375-6969F9B87944}"/>
              </a:ext>
            </a:extLst>
          </p:cNvPr>
          <p:cNvSpPr txBox="1"/>
          <p:nvPr/>
        </p:nvSpPr>
        <p:spPr>
          <a:xfrm>
            <a:off x="754142" y="4112085"/>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再編集費</a:t>
            </a:r>
          </a:p>
        </p:txBody>
      </p:sp>
    </p:spTree>
    <p:extLst>
      <p:ext uri="{BB962C8B-B14F-4D97-AF65-F5344CB8AC3E}">
        <p14:creationId xmlns:p14="http://schemas.microsoft.com/office/powerpoint/2010/main" val="1887111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1016C-F3A7-DE28-E77D-D3C4053709E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D47E715-8A94-E28C-F342-1883E03B9ABE}"/>
              </a:ext>
            </a:extLst>
          </p:cNvPr>
          <p:cNvPicPr>
            <a:picLocks noChangeAspect="1"/>
          </p:cNvPicPr>
          <p:nvPr/>
        </p:nvPicPr>
        <p:blipFill>
          <a:blip r:embed="rId3"/>
          <a:stretch>
            <a:fillRect/>
          </a:stretch>
        </p:blipFill>
        <p:spPr>
          <a:xfrm>
            <a:off x="-1" y="-1"/>
            <a:ext cx="5375896" cy="6861600"/>
          </a:xfrm>
          <a:prstGeom prst="rect">
            <a:avLst/>
          </a:prstGeom>
        </p:spPr>
      </p:pic>
      <p:pic>
        <p:nvPicPr>
          <p:cNvPr id="13" name="図 12">
            <a:extLst>
              <a:ext uri="{FF2B5EF4-FFF2-40B4-BE49-F238E27FC236}">
                <a16:creationId xmlns:a16="http://schemas.microsoft.com/office/drawing/2014/main" id="{4171434C-407B-D642-3DF5-6E3B8E6415A1}"/>
              </a:ext>
            </a:extLst>
          </p:cNvPr>
          <p:cNvPicPr>
            <a:picLocks noChangeAspect="1"/>
          </p:cNvPicPr>
          <p:nvPr/>
        </p:nvPicPr>
        <p:blipFill>
          <a:blip r:embed="rId4"/>
          <a:stretch>
            <a:fillRect/>
          </a:stretch>
        </p:blipFill>
        <p:spPr>
          <a:xfrm>
            <a:off x="573701" y="2766391"/>
            <a:ext cx="3349794" cy="1407695"/>
          </a:xfrm>
          <a:prstGeom prst="rect">
            <a:avLst/>
          </a:prstGeom>
        </p:spPr>
      </p:pic>
      <p:sp>
        <p:nvSpPr>
          <p:cNvPr id="8" name="テキスト ボックス 7">
            <a:extLst>
              <a:ext uri="{FF2B5EF4-FFF2-40B4-BE49-F238E27FC236}">
                <a16:creationId xmlns:a16="http://schemas.microsoft.com/office/drawing/2014/main" id="{DBDEFB3F-2FF1-611F-D357-3B059E427356}"/>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BFB02108-EE0B-DE25-8765-603D1F087796}"/>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ORICON</a:t>
            </a:r>
            <a:r>
              <a:rPr lang="ja-JP" altLang="en-US" sz="3600" b="1">
                <a:solidFill>
                  <a:schemeClr val="bg1"/>
                </a:solidFill>
                <a:latin typeface="DIN Alternate" panose="020B0500000000000000" pitchFamily="34" charset="0"/>
                <a:ea typeface="Hiragino Sans W6" panose="020B0400000000000000" pitchFamily="34" charset="-128"/>
              </a:rPr>
              <a:t> </a:t>
            </a:r>
            <a:r>
              <a:rPr lang="en-US" altLang="ja-JP" sz="3600" b="1" dirty="0">
                <a:solidFill>
                  <a:schemeClr val="bg1"/>
                </a:solidFill>
                <a:latin typeface="DIN Alternate" panose="020B0500000000000000" pitchFamily="34" charset="0"/>
                <a:ea typeface="Hiragino Sans W6" panose="020B0400000000000000" pitchFamily="34" charset="-128"/>
              </a:rPr>
              <a:t>NEWS</a:t>
            </a:r>
          </a:p>
        </p:txBody>
      </p:sp>
      <p:sp>
        <p:nvSpPr>
          <p:cNvPr id="11" name="テキスト ボックス 10">
            <a:extLst>
              <a:ext uri="{FF2B5EF4-FFF2-40B4-BE49-F238E27FC236}">
                <a16:creationId xmlns:a16="http://schemas.microsoft.com/office/drawing/2014/main" id="{79CE09D1-08A5-161E-63D3-5EC6281400C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コンテンツ連動型プラン</a:t>
            </a:r>
          </a:p>
        </p:txBody>
      </p:sp>
      <p:pic>
        <p:nvPicPr>
          <p:cNvPr id="12" name="図 11" descr="テキスト&#10;&#10;自動的に生成された説明">
            <a:extLst>
              <a:ext uri="{FF2B5EF4-FFF2-40B4-BE49-F238E27FC236}">
                <a16:creationId xmlns:a16="http://schemas.microsoft.com/office/drawing/2014/main" id="{190A605E-631A-B9CB-7465-72070539C3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9" name="テキスト ボックス 18">
            <a:extLst>
              <a:ext uri="{FF2B5EF4-FFF2-40B4-BE49-F238E27FC236}">
                <a16:creationId xmlns:a16="http://schemas.microsoft.com/office/drawing/2014/main" id="{83C879EA-476F-4837-F405-1F292B6328DA}"/>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35" name="テキスト ボックス 34">
            <a:extLst>
              <a:ext uri="{FF2B5EF4-FFF2-40B4-BE49-F238E27FC236}">
                <a16:creationId xmlns:a16="http://schemas.microsoft.com/office/drawing/2014/main" id="{D5070D33-8EBD-DCCD-E159-0579B10EC07D}"/>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150B8B79-4724-9BBC-7DFA-DD7D18CD95C3}"/>
              </a:ext>
            </a:extLst>
          </p:cNvPr>
          <p:cNvSpPr txBox="1"/>
          <p:nvPr/>
        </p:nvSpPr>
        <p:spPr>
          <a:xfrm>
            <a:off x="667689" y="1210116"/>
            <a:ext cx="4876996" cy="1682512"/>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コンテンツと連動した放映プラン</a:t>
            </a: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ORICON NEWS</a:t>
            </a:r>
            <a:r>
              <a:rPr lang="ja-JP" altLang="en-US" sz="2000" spc="300">
                <a:solidFill>
                  <a:schemeClr val="bg1"/>
                </a:solidFill>
                <a:latin typeface="Hiragino Sans W5" panose="020B0400000000000000" pitchFamily="34" charset="-128"/>
                <a:ea typeface="Hiragino Sans W5" panose="020B0400000000000000" pitchFamily="34" charset="-128"/>
              </a:rPr>
              <a:t>コンテンツが</a:t>
            </a: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流れた後に広告が流れるため</a:t>
            </a: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注目度が高まります</a:t>
            </a:r>
          </a:p>
          <a:p>
            <a:pPr>
              <a:spcBef>
                <a:spcPts val="140"/>
              </a:spcBef>
            </a:pPr>
            <a:endParaRPr lang="ja-JP" altLang="en-US" sz="2000" spc="300">
              <a:solidFill>
                <a:schemeClr val="bg1"/>
              </a:solidFill>
              <a:latin typeface="Hiragino Sans W5" panose="020B0400000000000000" pitchFamily="34" charset="-128"/>
              <a:ea typeface="Hiragino Sans W5" panose="020B0400000000000000" pitchFamily="34" charset="-128"/>
            </a:endParaRPr>
          </a:p>
        </p:txBody>
      </p:sp>
      <p:sp>
        <p:nvSpPr>
          <p:cNvPr id="28" name="テキスト ボックス 27">
            <a:extLst>
              <a:ext uri="{FF2B5EF4-FFF2-40B4-BE49-F238E27FC236}">
                <a16:creationId xmlns:a16="http://schemas.microsoft.com/office/drawing/2014/main" id="{FAB80107-7E06-A5AF-816E-8F2FC5953B49}"/>
              </a:ext>
            </a:extLst>
          </p:cNvPr>
          <p:cNvSpPr txBox="1"/>
          <p:nvPr/>
        </p:nvSpPr>
        <p:spPr>
          <a:xfrm>
            <a:off x="753365" y="5545225"/>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0" name="テキスト ボックス 19">
            <a:extLst>
              <a:ext uri="{FF2B5EF4-FFF2-40B4-BE49-F238E27FC236}">
                <a16:creationId xmlns:a16="http://schemas.microsoft.com/office/drawing/2014/main" id="{DF817151-76BB-14E5-629C-04B1814C1D11}"/>
              </a:ext>
            </a:extLst>
          </p:cNvPr>
          <p:cNvSpPr txBox="1"/>
          <p:nvPr/>
        </p:nvSpPr>
        <p:spPr>
          <a:xfrm>
            <a:off x="761976" y="449584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21" name="テキスト ボックス 20">
            <a:extLst>
              <a:ext uri="{FF2B5EF4-FFF2-40B4-BE49-F238E27FC236}">
                <a16:creationId xmlns:a16="http://schemas.microsoft.com/office/drawing/2014/main" id="{86CB38B8-5057-A079-D87F-D7B507002CD5}"/>
              </a:ext>
            </a:extLst>
          </p:cNvPr>
          <p:cNvSpPr txBox="1"/>
          <p:nvPr/>
        </p:nvSpPr>
        <p:spPr>
          <a:xfrm>
            <a:off x="761976" y="4743962"/>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申込期限</a:t>
            </a:r>
          </a:p>
        </p:txBody>
      </p:sp>
      <p:sp>
        <p:nvSpPr>
          <p:cNvPr id="22" name="テキスト ボックス 21">
            <a:extLst>
              <a:ext uri="{FF2B5EF4-FFF2-40B4-BE49-F238E27FC236}">
                <a16:creationId xmlns:a16="http://schemas.microsoft.com/office/drawing/2014/main" id="{2FB6C195-5FE2-0026-7DC0-9D2998BCC5D5}"/>
              </a:ext>
            </a:extLst>
          </p:cNvPr>
          <p:cNvSpPr txBox="1"/>
          <p:nvPr/>
        </p:nvSpPr>
        <p:spPr>
          <a:xfrm>
            <a:off x="1972026" y="457410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4" name="テキスト ボックス 23">
            <a:extLst>
              <a:ext uri="{FF2B5EF4-FFF2-40B4-BE49-F238E27FC236}">
                <a16:creationId xmlns:a16="http://schemas.microsoft.com/office/drawing/2014/main" id="{777658C2-3E13-FE77-9235-92F9EAF51D15}"/>
              </a:ext>
            </a:extLst>
          </p:cNvPr>
          <p:cNvSpPr txBox="1"/>
          <p:nvPr/>
        </p:nvSpPr>
        <p:spPr>
          <a:xfrm>
            <a:off x="2143850" y="4538507"/>
            <a:ext cx="3323161"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ORICON NEWS + </a:t>
            </a:r>
            <a:r>
              <a:rPr lang="ja-JP" altLang="en-US" sz="1100">
                <a:solidFill>
                  <a:schemeClr val="bg1"/>
                </a:solidFill>
                <a:latin typeface="Hiragino Sans W5" panose="020B0400000000000000" pitchFamily="34" charset="-128"/>
                <a:ea typeface="Hiragino Sans W5" panose="020B0400000000000000" pitchFamily="34" charset="-128"/>
              </a:rPr>
              <a:t>広告枠</a:t>
            </a:r>
          </a:p>
        </p:txBody>
      </p:sp>
      <p:sp>
        <p:nvSpPr>
          <p:cNvPr id="25" name="テキスト ボックス 24">
            <a:extLst>
              <a:ext uri="{FF2B5EF4-FFF2-40B4-BE49-F238E27FC236}">
                <a16:creationId xmlns:a16="http://schemas.microsoft.com/office/drawing/2014/main" id="{AE5353F4-C8B6-5B67-B304-13C9CFE5C4B6}"/>
              </a:ext>
            </a:extLst>
          </p:cNvPr>
          <p:cNvSpPr txBox="1"/>
          <p:nvPr/>
        </p:nvSpPr>
        <p:spPr>
          <a:xfrm>
            <a:off x="1972026" y="47920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1BC83C80-1B04-B1CF-12B9-4C7E142A9461}"/>
              </a:ext>
            </a:extLst>
          </p:cNvPr>
          <p:cNvSpPr txBox="1"/>
          <p:nvPr/>
        </p:nvSpPr>
        <p:spPr>
          <a:xfrm>
            <a:off x="2143850" y="4785514"/>
            <a:ext cx="3232045"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放映開始の</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営業日前まで</a:t>
            </a:r>
          </a:p>
        </p:txBody>
      </p:sp>
      <p:sp>
        <p:nvSpPr>
          <p:cNvPr id="31" name="テキスト ボックス 30">
            <a:extLst>
              <a:ext uri="{FF2B5EF4-FFF2-40B4-BE49-F238E27FC236}">
                <a16:creationId xmlns:a16="http://schemas.microsoft.com/office/drawing/2014/main" id="{CCDED71E-F640-88B1-54E6-5B170D70E507}"/>
              </a:ext>
            </a:extLst>
          </p:cNvPr>
          <p:cNvSpPr txBox="1"/>
          <p:nvPr/>
        </p:nvSpPr>
        <p:spPr>
          <a:xfrm>
            <a:off x="756973" y="526571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32" name="テキスト ボックス 31">
            <a:extLst>
              <a:ext uri="{FF2B5EF4-FFF2-40B4-BE49-F238E27FC236}">
                <a16:creationId xmlns:a16="http://schemas.microsoft.com/office/drawing/2014/main" id="{31536BFD-BB97-165B-BA60-26173C364C53}"/>
              </a:ext>
            </a:extLst>
          </p:cNvPr>
          <p:cNvSpPr txBox="1"/>
          <p:nvPr/>
        </p:nvSpPr>
        <p:spPr>
          <a:xfrm>
            <a:off x="1972026" y="531384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6" name="テキスト ボックス 35">
            <a:extLst>
              <a:ext uri="{FF2B5EF4-FFF2-40B4-BE49-F238E27FC236}">
                <a16:creationId xmlns:a16="http://schemas.microsoft.com/office/drawing/2014/main" id="{8F0B4376-31AB-3DAD-B207-14240A76B172}"/>
              </a:ext>
            </a:extLst>
          </p:cNvPr>
          <p:cNvSpPr txBox="1"/>
          <p:nvPr/>
        </p:nvSpPr>
        <p:spPr>
          <a:xfrm>
            <a:off x="2138847" y="5307265"/>
            <a:ext cx="3061544" cy="173253"/>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不可</a:t>
            </a:r>
          </a:p>
        </p:txBody>
      </p:sp>
      <p:sp>
        <p:nvSpPr>
          <p:cNvPr id="37" name="テキスト ボックス 36">
            <a:extLst>
              <a:ext uri="{FF2B5EF4-FFF2-40B4-BE49-F238E27FC236}">
                <a16:creationId xmlns:a16="http://schemas.microsoft.com/office/drawing/2014/main" id="{05A9062C-4B94-7EBB-172C-E369B0B6F788}"/>
              </a:ext>
            </a:extLst>
          </p:cNvPr>
          <p:cNvSpPr txBox="1"/>
          <p:nvPr/>
        </p:nvSpPr>
        <p:spPr>
          <a:xfrm>
            <a:off x="766318" y="5002363"/>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備考</a:t>
            </a:r>
          </a:p>
        </p:txBody>
      </p:sp>
      <p:sp>
        <p:nvSpPr>
          <p:cNvPr id="38" name="テキスト ボックス 37">
            <a:extLst>
              <a:ext uri="{FF2B5EF4-FFF2-40B4-BE49-F238E27FC236}">
                <a16:creationId xmlns:a16="http://schemas.microsoft.com/office/drawing/2014/main" id="{05778D11-F331-2761-ADEA-73E9E39C361B}"/>
              </a:ext>
            </a:extLst>
          </p:cNvPr>
          <p:cNvSpPr txBox="1"/>
          <p:nvPr/>
        </p:nvSpPr>
        <p:spPr>
          <a:xfrm>
            <a:off x="1972026" y="505049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9" name="テキスト ボックス 38">
            <a:extLst>
              <a:ext uri="{FF2B5EF4-FFF2-40B4-BE49-F238E27FC236}">
                <a16:creationId xmlns:a16="http://schemas.microsoft.com/office/drawing/2014/main" id="{F1D9FE0C-C090-C46D-261B-1A5C6AFD0776}"/>
              </a:ext>
            </a:extLst>
          </p:cNvPr>
          <p:cNvSpPr txBox="1"/>
          <p:nvPr/>
        </p:nvSpPr>
        <p:spPr>
          <a:xfrm>
            <a:off x="2148191" y="5043915"/>
            <a:ext cx="2976903" cy="173253"/>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NEWS</a:t>
            </a:r>
            <a:r>
              <a:rPr kumimoji="1" lang="ja-JP" altLang="en-US" sz="1100">
                <a:solidFill>
                  <a:schemeClr val="bg1"/>
                </a:solidFill>
                <a:latin typeface="Hiragino Sans W5" panose="020B0400000000000000" pitchFamily="34" charset="-128"/>
                <a:ea typeface="Hiragino Sans W5" panose="020B0400000000000000" pitchFamily="34" charset="-128"/>
              </a:rPr>
              <a:t>内容と広告内容については要相談</a:t>
            </a:r>
          </a:p>
        </p:txBody>
      </p:sp>
      <p:sp>
        <p:nvSpPr>
          <p:cNvPr id="46" name="テキスト ボックス 45">
            <a:extLst>
              <a:ext uri="{FF2B5EF4-FFF2-40B4-BE49-F238E27FC236}">
                <a16:creationId xmlns:a16="http://schemas.microsoft.com/office/drawing/2014/main" id="{7F358FCD-F8F0-4246-0CEB-DD774AE77DBD}"/>
              </a:ext>
            </a:extLst>
          </p:cNvPr>
          <p:cNvSpPr txBox="1"/>
          <p:nvPr/>
        </p:nvSpPr>
        <p:spPr>
          <a:xfrm>
            <a:off x="761976" y="3445874"/>
            <a:ext cx="1255315" cy="261610"/>
          </a:xfrm>
          <a:prstGeom prst="rect">
            <a:avLst/>
          </a:prstGeom>
          <a:noFill/>
        </p:spPr>
        <p:txBody>
          <a:bodyPr wrap="square" rtlCol="0">
            <a:spAutoFit/>
          </a:bodyPr>
          <a:lstStyle/>
          <a:p>
            <a:pPr algn="dist"/>
            <a:r>
              <a:rPr lang="ja-JP" altLang="en-US" sz="1100">
                <a:solidFill>
                  <a:schemeClr val="bg1"/>
                </a:solidFill>
                <a:latin typeface="Hiragino Sans W5" panose="020B0400000000000000" pitchFamily="34" charset="-128"/>
                <a:ea typeface="Hiragino Sans W5" panose="020B0400000000000000" pitchFamily="34" charset="-128"/>
              </a:rPr>
              <a:t>料金</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796F4616-F57F-5749-D202-5414DF20493D}"/>
              </a:ext>
            </a:extLst>
          </p:cNvPr>
          <p:cNvSpPr txBox="1"/>
          <p:nvPr/>
        </p:nvSpPr>
        <p:spPr>
          <a:xfrm>
            <a:off x="761976" y="3219531"/>
            <a:ext cx="1255846"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掲載期間</a:t>
            </a:r>
          </a:p>
        </p:txBody>
      </p:sp>
      <p:sp>
        <p:nvSpPr>
          <p:cNvPr id="49" name="テキスト ボックス 48">
            <a:extLst>
              <a:ext uri="{FF2B5EF4-FFF2-40B4-BE49-F238E27FC236}">
                <a16:creationId xmlns:a16="http://schemas.microsoft.com/office/drawing/2014/main" id="{3EC62EB3-E3FE-4D1C-1F25-862C945BE013}"/>
              </a:ext>
            </a:extLst>
          </p:cNvPr>
          <p:cNvSpPr txBox="1"/>
          <p:nvPr/>
        </p:nvSpPr>
        <p:spPr>
          <a:xfrm>
            <a:off x="1972026"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0" name="テキスト ボックス 49">
            <a:extLst>
              <a:ext uri="{FF2B5EF4-FFF2-40B4-BE49-F238E27FC236}">
                <a16:creationId xmlns:a16="http://schemas.microsoft.com/office/drawing/2014/main" id="{DB729052-B6FB-D113-9F54-C5FB5E6C7386}"/>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2</a:t>
            </a:r>
            <a:r>
              <a:rPr kumimoji="1" lang="ja-JP" altLang="en-US" sz="1100">
                <a:solidFill>
                  <a:schemeClr val="bg1"/>
                </a:solidFill>
                <a:latin typeface="Hiragino Sans W5" panose="020B0400000000000000" pitchFamily="34" charset="-128"/>
                <a:ea typeface="Hiragino Sans W5" panose="020B0400000000000000" pitchFamily="34" charset="-128"/>
              </a:rPr>
              <a:t>週間</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kumimoji="1" lang="ja-JP" altLang="en-US" sz="110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配信期間に準ずる　</a:t>
            </a:r>
          </a:p>
        </p:txBody>
      </p:sp>
      <p:sp>
        <p:nvSpPr>
          <p:cNvPr id="51" name="テキスト ボックス 50">
            <a:extLst>
              <a:ext uri="{FF2B5EF4-FFF2-40B4-BE49-F238E27FC236}">
                <a16:creationId xmlns:a16="http://schemas.microsoft.com/office/drawing/2014/main" id="{FA5F917E-9F78-0234-5CB8-58BFD9F0DE04}"/>
              </a:ext>
            </a:extLst>
          </p:cNvPr>
          <p:cNvSpPr txBox="1"/>
          <p:nvPr/>
        </p:nvSpPr>
        <p:spPr>
          <a:xfrm>
            <a:off x="1972026"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2" name="テキスト ボックス 51">
            <a:extLst>
              <a:ext uri="{FF2B5EF4-FFF2-40B4-BE49-F238E27FC236}">
                <a16:creationId xmlns:a16="http://schemas.microsoft.com/office/drawing/2014/main" id="{B9598EE1-6CEB-1C91-27CB-1EBDD9CA0D51}"/>
              </a:ext>
            </a:extLst>
          </p:cNvPr>
          <p:cNvSpPr txBox="1"/>
          <p:nvPr/>
        </p:nvSpPr>
        <p:spPr>
          <a:xfrm>
            <a:off x="2138847" y="3489171"/>
            <a:ext cx="3798768" cy="35945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動画制作</a:t>
            </a:r>
            <a:r>
              <a:rPr kumimoji="1" lang="en-US" altLang="ja-JP" sz="1100" dirty="0">
                <a:solidFill>
                  <a:schemeClr val="bg1"/>
                </a:solidFill>
                <a:latin typeface="Hiragino Sans W5" panose="020B0400000000000000" pitchFamily="34" charset="-128"/>
                <a:ea typeface="Hiragino Sans W5" panose="020B0400000000000000" pitchFamily="34" charset="-128"/>
              </a:rPr>
              <a:t> + BREAK2</a:t>
            </a:r>
            <a:r>
              <a:rPr kumimoji="1" lang="ja-JP" altLang="en-US" sz="1100">
                <a:solidFill>
                  <a:schemeClr val="bg1"/>
                </a:solidFill>
                <a:latin typeface="Hiragino Sans W5" panose="020B0400000000000000" pitchFamily="34" charset="-128"/>
                <a:ea typeface="Hiragino Sans W5" panose="020B0400000000000000" pitchFamily="34" charset="-128"/>
              </a:rPr>
              <a:t>週間放映</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500</a:t>
            </a:r>
            <a:r>
              <a:rPr kumimoji="1" lang="ja-JP" altLang="en-US" sz="1100">
                <a:solidFill>
                  <a:schemeClr val="bg1"/>
                </a:solidFill>
                <a:latin typeface="Hiragino Sans W5" panose="020B0400000000000000" pitchFamily="34" charset="-128"/>
                <a:ea typeface="Hiragino Sans W5" panose="020B0400000000000000" pitchFamily="34" charset="-128"/>
              </a:rPr>
              <a:t>万円（税別）</a:t>
            </a:r>
          </a:p>
        </p:txBody>
      </p:sp>
      <p:sp>
        <p:nvSpPr>
          <p:cNvPr id="53" name="テキスト ボックス 52">
            <a:extLst>
              <a:ext uri="{FF2B5EF4-FFF2-40B4-BE49-F238E27FC236}">
                <a16:creationId xmlns:a16="http://schemas.microsoft.com/office/drawing/2014/main" id="{CFA92C51-29A0-C19C-9C49-0E5DB31D2933}"/>
              </a:ext>
            </a:extLst>
          </p:cNvPr>
          <p:cNvSpPr txBox="1"/>
          <p:nvPr/>
        </p:nvSpPr>
        <p:spPr>
          <a:xfrm>
            <a:off x="761976" y="3871090"/>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制作</a:t>
            </a:r>
          </a:p>
        </p:txBody>
      </p:sp>
      <p:sp>
        <p:nvSpPr>
          <p:cNvPr id="54" name="テキスト ボックス 53">
            <a:extLst>
              <a:ext uri="{FF2B5EF4-FFF2-40B4-BE49-F238E27FC236}">
                <a16:creationId xmlns:a16="http://schemas.microsoft.com/office/drawing/2014/main" id="{0032FF31-15DF-32D7-0998-D356DC9217CC}"/>
              </a:ext>
            </a:extLst>
          </p:cNvPr>
          <p:cNvSpPr txBox="1"/>
          <p:nvPr/>
        </p:nvSpPr>
        <p:spPr>
          <a:xfrm>
            <a:off x="1972026" y="393784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6" name="テキスト ボックス 55">
            <a:extLst>
              <a:ext uri="{FF2B5EF4-FFF2-40B4-BE49-F238E27FC236}">
                <a16:creationId xmlns:a16="http://schemas.microsoft.com/office/drawing/2014/main" id="{B865577A-E25E-0B00-4F01-FE3DE538AFD0}"/>
              </a:ext>
            </a:extLst>
          </p:cNvPr>
          <p:cNvSpPr txBox="1"/>
          <p:nvPr/>
        </p:nvSpPr>
        <p:spPr>
          <a:xfrm>
            <a:off x="2143850" y="3911484"/>
            <a:ext cx="3323161" cy="545662"/>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用動画（</a:t>
            </a:r>
            <a:r>
              <a:rPr kumimoji="1" lang="en-US" altLang="ja-JP" sz="1100" dirty="0">
                <a:solidFill>
                  <a:schemeClr val="bg1"/>
                </a:solidFill>
                <a:latin typeface="Hiragino Sans W5" panose="020B0400000000000000" pitchFamily="34" charset="-128"/>
                <a:ea typeface="Hiragino Sans W5" panose="020B0400000000000000" pitchFamily="34" charset="-128"/>
              </a:rPr>
              <a:t>45</a:t>
            </a:r>
            <a:r>
              <a:rPr kumimoji="1" lang="ja-JP" altLang="en-US" sz="1100">
                <a:solidFill>
                  <a:schemeClr val="bg1"/>
                </a:solidFill>
                <a:latin typeface="Hiragino Sans W5" panose="020B0400000000000000" pitchFamily="34" charset="-128"/>
                <a:ea typeface="Hiragino Sans W5" panose="020B0400000000000000" pitchFamily="34" charset="-128"/>
              </a:rPr>
              <a:t>秒）</a:t>
            </a:r>
            <a:r>
              <a:rPr kumimoji="1" lang="en-US" altLang="ja-JP" sz="1100" dirty="0">
                <a:solidFill>
                  <a:schemeClr val="bg1"/>
                </a:solidFill>
                <a:latin typeface="Hiragino Sans W5" panose="020B0400000000000000" pitchFamily="34" charset="-128"/>
                <a:ea typeface="Hiragino Sans W5" panose="020B0400000000000000" pitchFamily="34" charset="-128"/>
              </a:rPr>
              <a:t> 1</a:t>
            </a:r>
            <a:r>
              <a:rPr kumimoji="1" lang="ja-JP" altLang="en-US" sz="1100">
                <a:solidFill>
                  <a:schemeClr val="bg1"/>
                </a:solidFill>
                <a:latin typeface="Hiragino Sans W5" panose="020B0400000000000000" pitchFamily="34" charset="-128"/>
                <a:ea typeface="Hiragino Sans W5" panose="020B0400000000000000" pitchFamily="34" charset="-128"/>
              </a:rPr>
              <a:t>本</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※NEWS</a:t>
            </a:r>
            <a:r>
              <a:rPr kumimoji="1" lang="ja-JP" altLang="en-US" sz="1100">
                <a:solidFill>
                  <a:schemeClr val="bg1"/>
                </a:solidFill>
                <a:latin typeface="Hiragino Sans W5" panose="020B0400000000000000" pitchFamily="34" charset="-128"/>
                <a:ea typeface="Hiragino Sans W5" panose="020B0400000000000000" pitchFamily="34" charset="-128"/>
              </a:rPr>
              <a:t>と純広告を繋げて編集します</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　純広告は広告主側で制作</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pic>
        <p:nvPicPr>
          <p:cNvPr id="5" name="図 4" descr="鏡のある部屋&#10;&#10;中程度の精度で自動的に生成された説明">
            <a:extLst>
              <a:ext uri="{FF2B5EF4-FFF2-40B4-BE49-F238E27FC236}">
                <a16:creationId xmlns:a16="http://schemas.microsoft.com/office/drawing/2014/main" id="{C33D74BF-D6E1-C884-E046-AB2A2968B38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sp>
        <p:nvSpPr>
          <p:cNvPr id="6" name="スライド番号プレースホルダ 3">
            <a:extLst>
              <a:ext uri="{FF2B5EF4-FFF2-40B4-BE49-F238E27FC236}">
                <a16:creationId xmlns:a16="http://schemas.microsoft.com/office/drawing/2014/main" id="{7DFFB417-6A5B-BA7A-21B3-1483439975B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74288790-BA2F-1873-F88C-964F1C9B6E1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9" name="図 8" descr="スーツを着た男性と文字&#10;&#10;中程度の精度で自動的に生成された説明">
            <a:extLst>
              <a:ext uri="{FF2B5EF4-FFF2-40B4-BE49-F238E27FC236}">
                <a16:creationId xmlns:a16="http://schemas.microsoft.com/office/drawing/2014/main" id="{E4FA6BD9-9094-4DAC-4B4F-A336CD6B7282}"/>
              </a:ext>
            </a:extLst>
          </p:cNvPr>
          <p:cNvPicPr>
            <a:picLocks noChangeAspect="1"/>
          </p:cNvPicPr>
          <p:nvPr/>
        </p:nvPicPr>
        <p:blipFill>
          <a:blip r:embed="rId7"/>
          <a:stretch>
            <a:fillRect/>
          </a:stretch>
        </p:blipFill>
        <p:spPr>
          <a:xfrm>
            <a:off x="6945106" y="2192583"/>
            <a:ext cx="3574154" cy="2010461"/>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4" descr="ORICON NEWS 総合トレンドメディア – Apps on Google Play">
            <a:extLst>
              <a:ext uri="{FF2B5EF4-FFF2-40B4-BE49-F238E27FC236}">
                <a16:creationId xmlns:a16="http://schemas.microsoft.com/office/drawing/2014/main" id="{7618B322-B11F-9068-DB38-52E24A78BCA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7704" y="2737213"/>
            <a:ext cx="1488039" cy="72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15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URBAN LIFE METRO</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5"/>
          <a:stretch>
            <a:fillRect/>
          </a:stretch>
        </p:blipFill>
        <p:spPr>
          <a:xfrm>
            <a:off x="573701" y="2766391"/>
            <a:ext cx="3349794" cy="1407695"/>
          </a:xfrm>
          <a:prstGeom prst="rect">
            <a:avLst/>
          </a:prstGeom>
        </p:spPr>
      </p:pic>
      <p:sp>
        <p:nvSpPr>
          <p:cNvPr id="46" name="テキスト ボックス 45">
            <a:extLst>
              <a:ext uri="{FF2B5EF4-FFF2-40B4-BE49-F238E27FC236}">
                <a16:creationId xmlns:a16="http://schemas.microsoft.com/office/drawing/2014/main" id="{3CCD5FFE-3A7D-4410-41B8-5D33453CB933}"/>
              </a:ext>
            </a:extLst>
          </p:cNvPr>
          <p:cNvSpPr txBox="1"/>
          <p:nvPr/>
        </p:nvSpPr>
        <p:spPr>
          <a:xfrm>
            <a:off x="2142013" y="3318965"/>
            <a:ext cx="3798768"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dirty="0">
                <a:solidFill>
                  <a:schemeClr val="bg1"/>
                </a:solidFill>
                <a:latin typeface="Hiragino Sans W5" panose="020B0400000000000000" pitchFamily="34" charset="-128"/>
                <a:ea typeface="Hiragino Sans W5" panose="020B0400000000000000" pitchFamily="34" charset="-128"/>
              </a:rPr>
              <a:t>掲載料金</a:t>
            </a:r>
            <a:r>
              <a:rPr kumimoji="1"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dirty="0">
                <a:solidFill>
                  <a:schemeClr val="bg1"/>
                </a:solidFill>
                <a:latin typeface="Hiragino Sans W5" panose="020B0400000000000000" pitchFamily="34" charset="-128"/>
                <a:ea typeface="Hiragino Sans W5" panose="020B0400000000000000" pitchFamily="34" charset="-128"/>
              </a:rPr>
              <a:t>＋</a:t>
            </a:r>
            <a:r>
              <a:rPr lang="en-US" altLang="ja-JP" sz="1100" dirty="0">
                <a:solidFill>
                  <a:schemeClr val="bg1"/>
                </a:solidFill>
                <a:latin typeface="Hiragino Sans W5" panose="020B0400000000000000" pitchFamily="34" charset="-128"/>
                <a:ea typeface="Hiragino Sans W5" panose="020B0400000000000000" pitchFamily="34" charset="-128"/>
              </a:rPr>
              <a:t> </a:t>
            </a:r>
            <a:r>
              <a:rPr lang="ja-JP" altLang="en-US" sz="1100" dirty="0">
                <a:solidFill>
                  <a:schemeClr val="bg1"/>
                </a:solidFill>
                <a:latin typeface="Hiragino Sans W5" panose="020B0400000000000000" pitchFamily="34" charset="-128"/>
                <a:ea typeface="Hiragino Sans W5" panose="020B0400000000000000" pitchFamily="34" charset="-128"/>
              </a:rPr>
              <a:t>記事タイアップ費</a:t>
            </a:r>
            <a:endParaRPr kumimoji="1" lang="ja-JP" altLang="en-US" sz="11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566233"/>
            <a:ext cx="3323161" cy="174471"/>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BREAK</a:t>
            </a:r>
            <a:r>
              <a:rPr kumimoji="1" lang="ja-JP" altLang="en-US" sz="1100">
                <a:solidFill>
                  <a:schemeClr val="bg1"/>
                </a:solidFill>
                <a:latin typeface="Hiragino Sans W5" panose="020B0400000000000000" pitchFamily="34" charset="-128"/>
                <a:ea typeface="Hiragino Sans W5" panose="020B0400000000000000" pitchFamily="34" charset="-128"/>
              </a:rPr>
              <a:t>用タイアップ動画</a:t>
            </a:r>
            <a:r>
              <a:rPr lang="en-US" altLang="ja-JP" sz="1100" dirty="0">
                <a:solidFill>
                  <a:schemeClr val="bg1"/>
                </a:solidFill>
                <a:latin typeface="Hiragino Sans W5" panose="020B0400000000000000" pitchFamily="34" charset="-128"/>
                <a:ea typeface="Hiragino Sans W5" panose="020B0400000000000000" pitchFamily="34" charset="-128"/>
              </a:rPr>
              <a:t> + ULM</a:t>
            </a:r>
            <a:r>
              <a:rPr lang="ja-JP" altLang="en-US" sz="1100">
                <a:solidFill>
                  <a:schemeClr val="bg1"/>
                </a:solidFill>
                <a:latin typeface="Hiragino Sans W5" panose="020B0400000000000000" pitchFamily="34" charset="-128"/>
                <a:ea typeface="Hiragino Sans W5" panose="020B0400000000000000" pitchFamily="34" charset="-128"/>
              </a:rPr>
              <a:t>記事</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025397"/>
            <a:ext cx="3323161"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最大</a:t>
            </a:r>
            <a:r>
              <a:rPr lang="en-US" altLang="ja-JP" sz="1100" dirty="0">
                <a:solidFill>
                  <a:schemeClr val="bg1"/>
                </a:solidFill>
                <a:latin typeface="Hiragino Sans W5" panose="020B0400000000000000" pitchFamily="34" charset="-128"/>
                <a:ea typeface="Hiragino Sans W5" panose="020B0400000000000000" pitchFamily="34" charset="-128"/>
              </a:rPr>
              <a:t> 30 </a:t>
            </a:r>
            <a:r>
              <a:rPr lang="ja-JP" altLang="en-US" sz="1100">
                <a:solidFill>
                  <a:schemeClr val="bg1"/>
                </a:solidFill>
                <a:latin typeface="Hiragino Sans W5" panose="020B0400000000000000" pitchFamily="34" charset="-128"/>
                <a:ea typeface="Hiragino Sans W5" panose="020B0400000000000000" pitchFamily="34" charset="-128"/>
              </a:rPr>
              <a:t>秒（</a:t>
            </a:r>
            <a:r>
              <a:rPr lang="en-US" altLang="ja-JP" sz="1100" dirty="0">
                <a:solidFill>
                  <a:schemeClr val="bg1"/>
                </a:solidFill>
                <a:latin typeface="Hiragino Sans W5" panose="020B0400000000000000" pitchFamily="34" charset="-128"/>
                <a:ea typeface="Hiragino Sans W5" panose="020B0400000000000000" pitchFamily="34" charset="-128"/>
              </a:rPr>
              <a:t>BREAK</a:t>
            </a:r>
            <a:r>
              <a:rPr lang="ja-JP" altLang="en-US" sz="1100">
                <a:solidFill>
                  <a:schemeClr val="bg1"/>
                </a:solidFill>
                <a:latin typeface="Hiragino Sans W5" panose="020B0400000000000000" pitchFamily="34" charset="-128"/>
                <a:ea typeface="Hiragino Sans W5" panose="020B0400000000000000" pitchFamily="34" charset="-128"/>
              </a:rPr>
              <a:t>掲載枠）</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3803213"/>
            <a:ext cx="3323161" cy="17447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掲載プラン料金に含む</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57408" y="4272404"/>
            <a:ext cx="2495082" cy="174471"/>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原則不可</a:t>
            </a:r>
          </a:p>
        </p:txBody>
      </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19420" y="4590630"/>
            <a:ext cx="3489982"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dirty="0">
                <a:solidFill>
                  <a:schemeClr val="bg1"/>
                </a:solidFill>
                <a:latin typeface="Hiragino Sans W5" panose="020B0400000000000000" pitchFamily="34" charset="-128"/>
                <a:ea typeface="Hiragino Sans W5" panose="020B0400000000000000" pitchFamily="34" charset="-128"/>
              </a:rPr>
              <a:t>【</a:t>
            </a:r>
            <a:r>
              <a:rPr kumimoji="1" lang="ja-JP" altLang="en-US" sz="1100">
                <a:solidFill>
                  <a:schemeClr val="bg1"/>
                </a:solidFill>
                <a:latin typeface="Hiragino Sans W5" panose="020B0400000000000000" pitchFamily="34" charset="-128"/>
                <a:ea typeface="Hiragino Sans W5" panose="020B0400000000000000" pitchFamily="34" charset="-128"/>
              </a:rPr>
              <a:t>タイアップ内容</a:t>
            </a:r>
            <a:r>
              <a:rPr kumimoji="1" lang="en-US" altLang="ja-JP" sz="1100" dirty="0">
                <a:solidFill>
                  <a:schemeClr val="bg1"/>
                </a:solidFill>
                <a:latin typeface="Hiragino Sans W5" panose="020B0400000000000000" pitchFamily="34" charset="-128"/>
                <a:ea typeface="Hiragino Sans W5" panose="020B0400000000000000" pitchFamily="34" charset="-128"/>
              </a:rPr>
              <a:t>】</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en-US" altLang="ja-JP" sz="2000" spc="300" dirty="0">
                <a:solidFill>
                  <a:schemeClr val="bg1"/>
                </a:solidFill>
                <a:latin typeface="Hiragino Sans W5" panose="020B0400000000000000" pitchFamily="34" charset="-128"/>
                <a:ea typeface="Hiragino Sans W5" panose="020B0400000000000000" pitchFamily="34" charset="-128"/>
              </a:rPr>
              <a:t>Metro</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Ad</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Agency</a:t>
            </a:r>
            <a:r>
              <a:rPr lang="ja-JP" altLang="en-US" sz="2000" spc="300">
                <a:solidFill>
                  <a:schemeClr val="bg1"/>
                </a:solidFill>
                <a:latin typeface="Hiragino Sans W5" panose="020B0400000000000000" pitchFamily="34" charset="-128"/>
                <a:ea typeface="Hiragino Sans W5" panose="020B0400000000000000" pitchFamily="34" charset="-128"/>
              </a:rPr>
              <a:t>が</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発信する</a:t>
            </a:r>
            <a:r>
              <a:rPr lang="en-US" altLang="ja-JP" sz="2000" spc="300" dirty="0">
                <a:solidFill>
                  <a:schemeClr val="bg1"/>
                </a:solidFill>
                <a:latin typeface="Hiragino Sans W5" panose="020B0400000000000000" pitchFamily="34" charset="-128"/>
                <a:ea typeface="Hiragino Sans W5" panose="020B0400000000000000" pitchFamily="34" charset="-128"/>
              </a:rPr>
              <a:t>WEB</a:t>
            </a:r>
            <a:r>
              <a:rPr lang="ja-JP" altLang="en-US" sz="2000" spc="300" dirty="0">
                <a:solidFill>
                  <a:schemeClr val="bg1"/>
                </a:solidFill>
                <a:latin typeface="Hiragino Sans W5" panose="020B0400000000000000" pitchFamily="34" charset="-128"/>
                <a:ea typeface="Hiragino Sans W5" panose="020B0400000000000000" pitchFamily="34" charset="-128"/>
              </a:rPr>
              <a:t>メディア</a:t>
            </a:r>
            <a:br>
              <a:rPr lang="en-US" altLang="ja-JP" sz="2000" spc="300" dirty="0">
                <a:solidFill>
                  <a:schemeClr val="bg1"/>
                </a:solidFill>
                <a:latin typeface="Hiragino Sans W5" panose="020B0400000000000000" pitchFamily="34" charset="-128"/>
                <a:ea typeface="Hiragino Sans W5" panose="020B0400000000000000" pitchFamily="34" charset="-128"/>
              </a:rPr>
            </a:br>
            <a:r>
              <a:rPr lang="ja-JP" altLang="en-US" sz="2000" spc="300" dirty="0">
                <a:solidFill>
                  <a:schemeClr val="bg1"/>
                </a:solidFill>
                <a:latin typeface="Hiragino Sans W5" panose="020B0400000000000000" pitchFamily="34" charset="-128"/>
                <a:ea typeface="Hiragino Sans W5" panose="020B0400000000000000" pitchFamily="34" charset="-128"/>
              </a:rPr>
              <a:t>「</a:t>
            </a:r>
            <a:r>
              <a:rPr lang="en-US" altLang="ja-JP" sz="2000" spc="300" dirty="0">
                <a:solidFill>
                  <a:schemeClr val="bg1"/>
                </a:solidFill>
                <a:latin typeface="Hiragino Sans W5" panose="020B0400000000000000" pitchFamily="34" charset="-128"/>
                <a:ea typeface="Hiragino Sans W5" panose="020B0400000000000000" pitchFamily="34" charset="-128"/>
              </a:rPr>
              <a:t>URBAN LIFE METRO</a:t>
            </a:r>
            <a:r>
              <a:rPr lang="ja-JP" altLang="en-US" sz="2000" spc="300">
                <a:solidFill>
                  <a:schemeClr val="bg1"/>
                </a:solidFill>
                <a:latin typeface="Hiragino Sans W5" panose="020B0400000000000000" pitchFamily="34" charset="-128"/>
                <a:ea typeface="Hiragino Sans W5" panose="020B0400000000000000" pitchFamily="34" charset="-128"/>
              </a:rPr>
              <a:t>」</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との記事</a:t>
            </a:r>
            <a:r>
              <a:rPr lang="ja-JP" altLang="en-US" sz="2000" spc="300" dirty="0">
                <a:solidFill>
                  <a:schemeClr val="bg1"/>
                </a:solidFill>
                <a:latin typeface="Hiragino Sans W5" panose="020B0400000000000000" pitchFamily="34" charset="-128"/>
                <a:ea typeface="Hiragino Sans W5" panose="020B0400000000000000" pitchFamily="34" charset="-128"/>
              </a:rPr>
              <a:t>タイアッププラン</a:t>
            </a:r>
          </a:p>
        </p:txBody>
      </p:sp>
      <p:sp>
        <p:nvSpPr>
          <p:cNvPr id="15" name="テキスト ボックス 14">
            <a:extLst>
              <a:ext uri="{FF2B5EF4-FFF2-40B4-BE49-F238E27FC236}">
                <a16:creationId xmlns:a16="http://schemas.microsoft.com/office/drawing/2014/main" id="{117F8E69-DA5B-88E9-1ABC-7E750F653E80}"/>
              </a:ext>
            </a:extLst>
          </p:cNvPr>
          <p:cNvSpPr txBox="1"/>
          <p:nvPr/>
        </p:nvSpPr>
        <p:spPr>
          <a:xfrm>
            <a:off x="921801" y="4953341"/>
            <a:ext cx="3489982" cy="919291"/>
          </a:xfrm>
          <a:prstGeom prst="rect">
            <a:avLst/>
          </a:prstGeom>
          <a:noFill/>
        </p:spPr>
        <p:txBody>
          <a:bodyPr wrap="square" lIns="0" tIns="0" rIns="0" bIns="0" rtlCol="0">
            <a:spAutoFit/>
          </a:bodyPr>
          <a:lstStyle/>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アーバンライフタイアップ取材記事（</a:t>
            </a:r>
            <a:r>
              <a:rPr lang="en-US" altLang="ja-JP" sz="1100" dirty="0">
                <a:solidFill>
                  <a:schemeClr val="bg1"/>
                </a:solidFill>
                <a:latin typeface="Hiragino Sans W5" panose="020B0400000000000000" pitchFamily="34" charset="-128"/>
                <a:ea typeface="Hiragino Sans W5" panose="020B0400000000000000" pitchFamily="34" charset="-128"/>
              </a:rPr>
              <a:t>WEB</a:t>
            </a:r>
            <a:r>
              <a:rPr lang="ja-JP" altLang="en-US" sz="1100">
                <a:solidFill>
                  <a:schemeClr val="bg1"/>
                </a:solidFill>
                <a:latin typeface="Hiragino Sans W5" panose="020B0400000000000000" pitchFamily="34" charset="-128"/>
                <a:ea typeface="Hiragino Sans W5" panose="020B0400000000000000" pitchFamily="34" charset="-128"/>
              </a:rPr>
              <a:t>）</a:t>
            </a:r>
            <a:endParaRPr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　実施期間：継続掲載</a:t>
            </a:r>
            <a:endParaRPr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アーバンライフメトロ中吊り見出し枠（中吊り）</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kumimoji="1" lang="ja-JP" altLang="en-US" sz="1100">
                <a:solidFill>
                  <a:schemeClr val="bg1"/>
                </a:solidFill>
                <a:latin typeface="Hiragino Sans W5" panose="020B0400000000000000" pitchFamily="34" charset="-128"/>
                <a:ea typeface="Hiragino Sans W5" panose="020B0400000000000000" pitchFamily="34" charset="-128"/>
              </a:rPr>
              <a:t>　実施期間：約</a:t>
            </a:r>
            <a:r>
              <a:rPr kumimoji="1" lang="en-US" altLang="ja-JP" sz="1100" dirty="0">
                <a:solidFill>
                  <a:schemeClr val="bg1"/>
                </a:solidFill>
                <a:latin typeface="Hiragino Sans W5" panose="020B0400000000000000" pitchFamily="34" charset="-128"/>
                <a:ea typeface="Hiragino Sans W5" panose="020B0400000000000000" pitchFamily="34" charset="-128"/>
              </a:rPr>
              <a:t>3</a:t>
            </a:r>
            <a:r>
              <a:rPr kumimoji="1" lang="ja-JP" altLang="en-US" sz="1100">
                <a:solidFill>
                  <a:schemeClr val="bg1"/>
                </a:solidFill>
                <a:latin typeface="Hiragino Sans W5" panose="020B0400000000000000" pitchFamily="34" charset="-128"/>
                <a:ea typeface="Hiragino Sans W5" panose="020B0400000000000000" pitchFamily="34" charset="-128"/>
              </a:rPr>
              <a:t>週間（空き枠に応じて掲出）</a:t>
            </a:r>
            <a:endParaRPr kumimoji="1" lang="en-US" altLang="ja-JP" sz="1100" dirty="0">
              <a:solidFill>
                <a:schemeClr val="bg1"/>
              </a:solidFill>
              <a:latin typeface="Hiragino Sans W5" panose="020B0400000000000000" pitchFamily="34" charset="-128"/>
              <a:ea typeface="Hiragino Sans W5" panose="020B0400000000000000" pitchFamily="34" charset="-128"/>
            </a:endParaRPr>
          </a:p>
          <a:p>
            <a:pPr>
              <a:lnSpc>
                <a:spcPct val="110000"/>
              </a:lnSpc>
            </a:pPr>
            <a:r>
              <a:rPr lang="ja-JP" altLang="en-US" sz="1100">
                <a:solidFill>
                  <a:schemeClr val="bg1"/>
                </a:solidFill>
                <a:latin typeface="Hiragino Sans W5" panose="020B0400000000000000" pitchFamily="34" charset="-128"/>
                <a:ea typeface="Hiragino Sans W5" panose="020B0400000000000000" pitchFamily="34" charset="-128"/>
              </a:rPr>
              <a:t>　掲出範囲：東京メトロ全</a:t>
            </a:r>
            <a:r>
              <a:rPr lang="en-US" altLang="ja-JP" sz="1100" dirty="0">
                <a:solidFill>
                  <a:schemeClr val="bg1"/>
                </a:solidFill>
                <a:latin typeface="Hiragino Sans W5" panose="020B0400000000000000" pitchFamily="34" charset="-128"/>
                <a:ea typeface="Hiragino Sans W5" panose="020B0400000000000000" pitchFamily="34" charset="-128"/>
              </a:rPr>
              <a:t>9</a:t>
            </a:r>
            <a:r>
              <a:rPr lang="ja-JP" altLang="en-US" sz="1100">
                <a:solidFill>
                  <a:schemeClr val="bg1"/>
                </a:solidFill>
                <a:latin typeface="Hiragino Sans W5" panose="020B0400000000000000" pitchFamily="34" charset="-128"/>
                <a:ea typeface="Hiragino Sans W5" panose="020B0400000000000000" pitchFamily="34" charset="-128"/>
              </a:rPr>
              <a:t>路線</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pic>
        <p:nvPicPr>
          <p:cNvPr id="2" name="図 1" descr="鏡のある部屋&#10;&#10;中程度の精度で自動的に生成された説明">
            <a:extLst>
              <a:ext uri="{FF2B5EF4-FFF2-40B4-BE49-F238E27FC236}">
                <a16:creationId xmlns:a16="http://schemas.microsoft.com/office/drawing/2014/main" id="{66A5F6B5-4070-5993-9942-4FDC66451F3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pic>
        <p:nvPicPr>
          <p:cNvPr id="13" name="図 12">
            <a:extLst>
              <a:ext uri="{FF2B5EF4-FFF2-40B4-BE49-F238E27FC236}">
                <a16:creationId xmlns:a16="http://schemas.microsoft.com/office/drawing/2014/main" id="{403CB651-8E20-1E31-9CCE-B1FBF66C6006}"/>
              </a:ext>
            </a:extLst>
          </p:cNvPr>
          <p:cNvPicPr>
            <a:picLocks noChangeAspect="1"/>
          </p:cNvPicPr>
          <p:nvPr/>
        </p:nvPicPr>
        <p:blipFill>
          <a:blip r:embed="rId7"/>
          <a:stretch>
            <a:fillRect/>
          </a:stretch>
        </p:blipFill>
        <p:spPr>
          <a:xfrm>
            <a:off x="6968068" y="2190926"/>
            <a:ext cx="3561923" cy="1980000"/>
          </a:xfrm>
          <a:prstGeom prst="rect">
            <a:avLst/>
          </a:prstGeom>
        </p:spPr>
      </p:pic>
      <p:pic>
        <p:nvPicPr>
          <p:cNvPr id="27" name="図 26">
            <a:extLst>
              <a:ext uri="{FF2B5EF4-FFF2-40B4-BE49-F238E27FC236}">
                <a16:creationId xmlns:a16="http://schemas.microsoft.com/office/drawing/2014/main" id="{B1A8FB4C-0DE3-A19D-5FF0-9772EC3C57A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190213" y="3004456"/>
            <a:ext cx="444277" cy="252000"/>
          </a:xfrm>
          <a:prstGeom prst="rect">
            <a:avLst/>
          </a:prstGeom>
        </p:spPr>
      </p:pic>
      <p:sp>
        <p:nvSpPr>
          <p:cNvPr id="30" name="テキスト ボックス 29">
            <a:extLst>
              <a:ext uri="{FF2B5EF4-FFF2-40B4-BE49-F238E27FC236}">
                <a16:creationId xmlns:a16="http://schemas.microsoft.com/office/drawing/2014/main" id="{E42B2847-804B-274A-D38F-FB775DE60A0A}"/>
              </a:ext>
            </a:extLst>
          </p:cNvPr>
          <p:cNvSpPr txBox="1"/>
          <p:nvPr/>
        </p:nvSpPr>
        <p:spPr>
          <a:xfrm>
            <a:off x="2786385" y="3040976"/>
            <a:ext cx="3798768" cy="178960"/>
          </a:xfrm>
          <a:prstGeom prst="rect">
            <a:avLst/>
          </a:prstGeom>
          <a:noFill/>
        </p:spPr>
        <p:txBody>
          <a:bodyPr wrap="square" lIns="0" tIns="0" rIns="0" bIns="0" rtlCol="0">
            <a:spAutoFit/>
          </a:bodyPr>
          <a:lstStyle/>
          <a:p>
            <a:pPr>
              <a:lnSpc>
                <a:spcPct val="110000"/>
              </a:lnSpc>
            </a:pPr>
            <a:r>
              <a:rPr kumimoji="1" lang="en-US" altLang="ja-JP" sz="1100" dirty="0">
                <a:solidFill>
                  <a:schemeClr val="bg1"/>
                </a:solidFill>
                <a:latin typeface="Hiragino Sans W5" panose="020B0400000000000000" pitchFamily="34" charset="-128"/>
                <a:ea typeface="Hiragino Sans W5" panose="020B0400000000000000" pitchFamily="34" charset="-128"/>
              </a:rPr>
              <a:t>URBAN</a:t>
            </a:r>
            <a:r>
              <a:rPr kumimoji="1" lang="ja-JP" altLang="en-US" sz="1100" dirty="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LIFE</a:t>
            </a:r>
            <a:r>
              <a:rPr kumimoji="1" lang="ja-JP" altLang="en-US" sz="1100" dirty="0">
                <a:solidFill>
                  <a:schemeClr val="bg1"/>
                </a:solidFill>
                <a:latin typeface="Hiragino Sans W5" panose="020B0400000000000000" pitchFamily="34" charset="-128"/>
                <a:ea typeface="Hiragino Sans W5" panose="020B0400000000000000" pitchFamily="34" charset="-128"/>
              </a:rPr>
              <a:t> </a:t>
            </a:r>
            <a:r>
              <a:rPr kumimoji="1" lang="en-US" altLang="ja-JP" sz="1100" dirty="0">
                <a:solidFill>
                  <a:schemeClr val="bg1"/>
                </a:solidFill>
                <a:latin typeface="Hiragino Sans W5" panose="020B0400000000000000" pitchFamily="34" charset="-128"/>
                <a:ea typeface="Hiragino Sans W5" panose="020B0400000000000000" pitchFamily="34" charset="-128"/>
              </a:rPr>
              <a:t>METRO</a:t>
            </a:r>
            <a:endParaRPr kumimoji="1" lang="ja-JP" altLang="en-US" sz="1100" dirty="0">
              <a:solidFill>
                <a:schemeClr val="bg1"/>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D6926E59-9E10-B5CD-BA56-8AF1331F2AD6}"/>
              </a:ext>
            </a:extLst>
          </p:cNvPr>
          <p:cNvSpPr txBox="1"/>
          <p:nvPr/>
        </p:nvSpPr>
        <p:spPr>
          <a:xfrm>
            <a:off x="921801" y="6010324"/>
            <a:ext cx="3489982" cy="174471"/>
          </a:xfrm>
          <a:prstGeom prst="rect">
            <a:avLst/>
          </a:prstGeom>
          <a:noFill/>
        </p:spPr>
        <p:txBody>
          <a:bodyPr wrap="square" lIns="0" tIns="0" rIns="0" bIns="0" rtlCol="0">
            <a:spAutoFit/>
          </a:bodyPr>
          <a:lstStyle/>
          <a:p>
            <a:pPr>
              <a:lnSpc>
                <a:spcPct val="110000"/>
              </a:lnSpc>
            </a:pPr>
            <a:r>
              <a:rPr lang="en-US" altLang="ja-JP" sz="1100" dirty="0">
                <a:solidFill>
                  <a:schemeClr val="bg1"/>
                </a:solidFill>
                <a:latin typeface="Hiragino Sans W5" panose="020B0400000000000000" pitchFamily="34" charset="-128"/>
                <a:ea typeface="Hiragino Sans W5" panose="020B0400000000000000" pitchFamily="34" charset="-128"/>
              </a:rPr>
              <a:t>※</a:t>
            </a:r>
            <a:r>
              <a:rPr lang="ja-JP" altLang="en-US" sz="1100">
                <a:solidFill>
                  <a:schemeClr val="bg1"/>
                </a:solidFill>
                <a:latin typeface="Hiragino Sans W5" panose="020B0400000000000000" pitchFamily="34" charset="-128"/>
                <a:ea typeface="Hiragino Sans W5" panose="020B0400000000000000" pitchFamily="34" charset="-128"/>
              </a:rPr>
              <a:t>詳細については営業担当までお問い合わせください。</a:t>
            </a:r>
            <a:endParaRPr kumimoji="1" lang="ja-JP" altLang="en-US" sz="1100">
              <a:solidFill>
                <a:schemeClr val="bg1"/>
              </a:solidFill>
              <a:latin typeface="Hiragino Sans W5" panose="020B0400000000000000" pitchFamily="34" charset="-128"/>
              <a:ea typeface="Hiragino Sans W5" panose="020B0400000000000000" pitchFamily="34" charset="-128"/>
            </a:endParaRPr>
          </a:p>
        </p:txBody>
      </p:sp>
      <p:sp>
        <p:nvSpPr>
          <p:cNvPr id="42" name="テキスト ボックス 41">
            <a:extLst>
              <a:ext uri="{FF2B5EF4-FFF2-40B4-BE49-F238E27FC236}">
                <a16:creationId xmlns:a16="http://schemas.microsoft.com/office/drawing/2014/main" id="{34D3F5CE-3D62-4A56-85B5-D1260F5AD93C}"/>
              </a:ext>
            </a:extLst>
          </p:cNvPr>
          <p:cNvSpPr txBox="1"/>
          <p:nvPr/>
        </p:nvSpPr>
        <p:spPr>
          <a:xfrm>
            <a:off x="760279" y="297917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タイアップ媒体</a:t>
            </a:r>
          </a:p>
        </p:txBody>
      </p:sp>
      <p:sp>
        <p:nvSpPr>
          <p:cNvPr id="43" name="テキスト ボックス 42">
            <a:extLst>
              <a:ext uri="{FF2B5EF4-FFF2-40B4-BE49-F238E27FC236}">
                <a16:creationId xmlns:a16="http://schemas.microsoft.com/office/drawing/2014/main" id="{B47B9380-C732-C728-4411-49141501339B}"/>
              </a:ext>
            </a:extLst>
          </p:cNvPr>
          <p:cNvSpPr txBox="1"/>
          <p:nvPr/>
        </p:nvSpPr>
        <p:spPr>
          <a:xfrm>
            <a:off x="1970813" y="3033984"/>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44" name="テキスト ボックス 43">
            <a:extLst>
              <a:ext uri="{FF2B5EF4-FFF2-40B4-BE49-F238E27FC236}">
                <a16:creationId xmlns:a16="http://schemas.microsoft.com/office/drawing/2014/main" id="{E198562E-46A8-6E68-F0E8-370820CCB56B}"/>
              </a:ext>
            </a:extLst>
          </p:cNvPr>
          <p:cNvSpPr txBox="1"/>
          <p:nvPr/>
        </p:nvSpPr>
        <p:spPr>
          <a:xfrm>
            <a:off x="760279" y="3273022"/>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料金</a:t>
            </a:r>
          </a:p>
        </p:txBody>
      </p:sp>
      <p:sp>
        <p:nvSpPr>
          <p:cNvPr id="55" name="テキスト ボックス 54">
            <a:extLst>
              <a:ext uri="{FF2B5EF4-FFF2-40B4-BE49-F238E27FC236}">
                <a16:creationId xmlns:a16="http://schemas.microsoft.com/office/drawing/2014/main" id="{E6C33C3C-58F1-1AF8-E89C-E4E3E1882094}"/>
              </a:ext>
            </a:extLst>
          </p:cNvPr>
          <p:cNvSpPr txBox="1"/>
          <p:nvPr/>
        </p:nvSpPr>
        <p:spPr>
          <a:xfrm>
            <a:off x="1970813" y="3323394"/>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57" name="テキスト ボックス 56">
            <a:extLst>
              <a:ext uri="{FF2B5EF4-FFF2-40B4-BE49-F238E27FC236}">
                <a16:creationId xmlns:a16="http://schemas.microsoft.com/office/drawing/2014/main" id="{A51D83DD-A3F9-BB3A-10B3-37124216597D}"/>
              </a:ext>
            </a:extLst>
          </p:cNvPr>
          <p:cNvSpPr txBox="1"/>
          <p:nvPr/>
        </p:nvSpPr>
        <p:spPr>
          <a:xfrm>
            <a:off x="760279" y="4222213"/>
            <a:ext cx="1246629"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二次利用</a:t>
            </a:r>
          </a:p>
        </p:txBody>
      </p:sp>
      <p:sp>
        <p:nvSpPr>
          <p:cNvPr id="58" name="テキスト ボックス 57">
            <a:extLst>
              <a:ext uri="{FF2B5EF4-FFF2-40B4-BE49-F238E27FC236}">
                <a16:creationId xmlns:a16="http://schemas.microsoft.com/office/drawing/2014/main" id="{EF52FF26-EFD9-5A24-DD31-F5692E93DDC1}"/>
              </a:ext>
            </a:extLst>
          </p:cNvPr>
          <p:cNvSpPr txBox="1"/>
          <p:nvPr/>
        </p:nvSpPr>
        <p:spPr>
          <a:xfrm>
            <a:off x="1970813" y="429987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9591538E-E3CB-0489-297C-1C73EEBDEBB2}"/>
              </a:ext>
            </a:extLst>
          </p:cNvPr>
          <p:cNvSpPr txBox="1"/>
          <p:nvPr/>
        </p:nvSpPr>
        <p:spPr>
          <a:xfrm>
            <a:off x="1970813" y="3571840"/>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60" name="テキスト ボックス 59">
            <a:extLst>
              <a:ext uri="{FF2B5EF4-FFF2-40B4-BE49-F238E27FC236}">
                <a16:creationId xmlns:a16="http://schemas.microsoft.com/office/drawing/2014/main" id="{BAC54466-354C-153C-B895-CF4B4D71F133}"/>
              </a:ext>
            </a:extLst>
          </p:cNvPr>
          <p:cNvSpPr txBox="1"/>
          <p:nvPr/>
        </p:nvSpPr>
        <p:spPr>
          <a:xfrm>
            <a:off x="760279" y="3523048"/>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実施内容</a:t>
            </a:r>
          </a:p>
        </p:txBody>
      </p:sp>
      <p:sp>
        <p:nvSpPr>
          <p:cNvPr id="61" name="テキスト ボックス 60">
            <a:extLst>
              <a:ext uri="{FF2B5EF4-FFF2-40B4-BE49-F238E27FC236}">
                <a16:creationId xmlns:a16="http://schemas.microsoft.com/office/drawing/2014/main" id="{84EF85DC-6771-0A97-5BAB-296A4F8F318C}"/>
              </a:ext>
            </a:extLst>
          </p:cNvPr>
          <p:cNvSpPr txBox="1"/>
          <p:nvPr/>
        </p:nvSpPr>
        <p:spPr>
          <a:xfrm>
            <a:off x="760279" y="3974666"/>
            <a:ext cx="1237943"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動画尺</a:t>
            </a:r>
          </a:p>
        </p:txBody>
      </p:sp>
      <p:sp>
        <p:nvSpPr>
          <p:cNvPr id="64" name="テキスト ボックス 63">
            <a:extLst>
              <a:ext uri="{FF2B5EF4-FFF2-40B4-BE49-F238E27FC236}">
                <a16:creationId xmlns:a16="http://schemas.microsoft.com/office/drawing/2014/main" id="{C249260E-6BB5-4317-2285-06C90A28224F}"/>
              </a:ext>
            </a:extLst>
          </p:cNvPr>
          <p:cNvSpPr txBox="1"/>
          <p:nvPr/>
        </p:nvSpPr>
        <p:spPr>
          <a:xfrm>
            <a:off x="1970813" y="4022797"/>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D50D6C0-A2FA-42E9-BF5A-F4581166A0DE}"/>
              </a:ext>
            </a:extLst>
          </p:cNvPr>
          <p:cNvSpPr txBox="1"/>
          <p:nvPr/>
        </p:nvSpPr>
        <p:spPr>
          <a:xfrm>
            <a:off x="1964676" y="3809586"/>
            <a:ext cx="141064" cy="169277"/>
          </a:xfrm>
          <a:prstGeom prst="rect">
            <a:avLst/>
          </a:prstGeom>
          <a:noFill/>
        </p:spPr>
        <p:txBody>
          <a:bodyPr wrap="none" lIns="0" tIns="0" rIns="0" bIns="0" rtlCol="0">
            <a:spAutoFit/>
          </a:bodyPr>
          <a:lstStyle/>
          <a:p>
            <a:r>
              <a:rPr kumimoji="1" lang="ja-JP" altLang="en-US" sz="1100">
                <a:solidFill>
                  <a:schemeClr val="bg1"/>
                </a:solidFill>
                <a:latin typeface="Hiragino Sans W5" panose="020B0400000000000000" pitchFamily="34" charset="-128"/>
                <a:ea typeface="Hiragino Sans W5" panose="020B0400000000000000" pitchFamily="34" charset="-128"/>
              </a:rPr>
              <a:t>：</a:t>
            </a:r>
          </a:p>
        </p:txBody>
      </p:sp>
      <p:sp>
        <p:nvSpPr>
          <p:cNvPr id="67" name="テキスト ボックス 66">
            <a:extLst>
              <a:ext uri="{FF2B5EF4-FFF2-40B4-BE49-F238E27FC236}">
                <a16:creationId xmlns:a16="http://schemas.microsoft.com/office/drawing/2014/main" id="{3936CDA6-10E5-4DF4-48EF-10A5931DC53F}"/>
              </a:ext>
            </a:extLst>
          </p:cNvPr>
          <p:cNvSpPr txBox="1"/>
          <p:nvPr/>
        </p:nvSpPr>
        <p:spPr>
          <a:xfrm>
            <a:off x="754142" y="3760794"/>
            <a:ext cx="1255315" cy="261610"/>
          </a:xfrm>
          <a:prstGeom prst="rect">
            <a:avLst/>
          </a:prstGeom>
          <a:noFill/>
        </p:spPr>
        <p:txBody>
          <a:bodyPr wrap="square" rtlCol="0">
            <a:spAutoFit/>
          </a:bodyPr>
          <a:lstStyle/>
          <a:p>
            <a:pPr algn="dist"/>
            <a:r>
              <a:rPr kumimoji="1" lang="ja-JP" altLang="en-US" sz="1100">
                <a:solidFill>
                  <a:schemeClr val="bg1"/>
                </a:solidFill>
                <a:latin typeface="Hiragino Sans W5" panose="020B0400000000000000" pitchFamily="34" charset="-128"/>
                <a:ea typeface="Hiragino Sans W5" panose="020B0400000000000000" pitchFamily="34" charset="-128"/>
              </a:rPr>
              <a:t>編集費</a:t>
            </a:r>
          </a:p>
        </p:txBody>
      </p:sp>
      <p:sp>
        <p:nvSpPr>
          <p:cNvPr id="68" name="スライド番号プレースホルダ 3">
            <a:extLst>
              <a:ext uri="{FF2B5EF4-FFF2-40B4-BE49-F238E27FC236}">
                <a16:creationId xmlns:a16="http://schemas.microsoft.com/office/drawing/2014/main" id="{F8CC0717-F06D-014A-8D70-6DBBB9686D6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9" name="正方形/長方形 68">
            <a:extLst>
              <a:ext uri="{FF2B5EF4-FFF2-40B4-BE49-F238E27FC236}">
                <a16:creationId xmlns:a16="http://schemas.microsoft.com/office/drawing/2014/main" id="{8481CB40-3945-ABF0-29F3-857D0F14EBF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84442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DF4F516-27A9-8FD0-A11C-246BB90D3CD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1" name="スライド番号プレースホルダ 3">
            <a:extLst>
              <a:ext uri="{FF2B5EF4-FFF2-40B4-BE49-F238E27FC236}">
                <a16:creationId xmlns:a16="http://schemas.microsoft.com/office/drawing/2014/main" id="{A0E91A9F-1A21-E941-BD19-ED901C58AC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311571" cy="1349728"/>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APPENDIX</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FD62DCF5-E1B0-D053-0571-10EC7AE65AB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8E3163AA-67D6-43F3-28A7-2CAC50D0E1E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4" name="図 3" descr="テキスト&#10;&#10;自動的に生成された説明">
            <a:extLst>
              <a:ext uri="{FF2B5EF4-FFF2-40B4-BE49-F238E27FC236}">
                <a16:creationId xmlns:a16="http://schemas.microsoft.com/office/drawing/2014/main" id="{D54A23A9-4417-8584-B9BA-902CD6E664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764033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3EC068-FC3B-4BEC-F86A-BB7257A9D763}"/>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75" name="正方形/長方形 74">
            <a:extLst>
              <a:ext uri="{FF2B5EF4-FFF2-40B4-BE49-F238E27FC236}">
                <a16:creationId xmlns:a16="http://schemas.microsoft.com/office/drawing/2014/main" id="{E5042DF6-4804-E642-ABBD-5AB572B22E67}"/>
              </a:ext>
            </a:extLst>
          </p:cNvPr>
          <p:cNvSpPr/>
          <p:nvPr/>
        </p:nvSpPr>
        <p:spPr>
          <a:xfrm>
            <a:off x="711161" y="1196524"/>
            <a:ext cx="11180512" cy="54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graphicFrame>
        <p:nvGraphicFramePr>
          <p:cNvPr id="9" name="表 8">
            <a:extLst>
              <a:ext uri="{FF2B5EF4-FFF2-40B4-BE49-F238E27FC236}">
                <a16:creationId xmlns:a16="http://schemas.microsoft.com/office/drawing/2014/main" id="{BF64841D-9C21-B24B-A020-34EA6F239C17}"/>
              </a:ext>
            </a:extLst>
          </p:cNvPr>
          <p:cNvGraphicFramePr>
            <a:graphicFrameLocks noGrp="1"/>
          </p:cNvGraphicFramePr>
          <p:nvPr>
            <p:extLst>
              <p:ext uri="{D42A27DB-BD31-4B8C-83A1-F6EECF244321}">
                <p14:modId xmlns:p14="http://schemas.microsoft.com/office/powerpoint/2010/main" val="4196827236"/>
              </p:ext>
            </p:extLst>
          </p:nvPr>
        </p:nvGraphicFramePr>
        <p:xfrm>
          <a:off x="706647" y="1215298"/>
          <a:ext cx="11185039" cy="505922"/>
        </p:xfrm>
        <a:graphic>
          <a:graphicData uri="http://schemas.openxmlformats.org/drawingml/2006/table">
            <a:tbl>
              <a:tblPr/>
              <a:tblGrid>
                <a:gridCol w="1370566">
                  <a:extLst>
                    <a:ext uri="{9D8B030D-6E8A-4147-A177-3AD203B41FA5}">
                      <a16:colId xmlns:a16="http://schemas.microsoft.com/office/drawing/2014/main" val="908927919"/>
                    </a:ext>
                  </a:extLst>
                </a:gridCol>
                <a:gridCol w="1849838">
                  <a:extLst>
                    <a:ext uri="{9D8B030D-6E8A-4147-A177-3AD203B41FA5}">
                      <a16:colId xmlns:a16="http://schemas.microsoft.com/office/drawing/2014/main" val="2513994526"/>
                    </a:ext>
                  </a:extLst>
                </a:gridCol>
                <a:gridCol w="2074940">
                  <a:extLst>
                    <a:ext uri="{9D8B030D-6E8A-4147-A177-3AD203B41FA5}">
                      <a16:colId xmlns:a16="http://schemas.microsoft.com/office/drawing/2014/main" val="395549827"/>
                    </a:ext>
                  </a:extLst>
                </a:gridCol>
                <a:gridCol w="2127805">
                  <a:extLst>
                    <a:ext uri="{9D8B030D-6E8A-4147-A177-3AD203B41FA5}">
                      <a16:colId xmlns:a16="http://schemas.microsoft.com/office/drawing/2014/main" val="2439820914"/>
                    </a:ext>
                  </a:extLst>
                </a:gridCol>
                <a:gridCol w="1770968">
                  <a:extLst>
                    <a:ext uri="{9D8B030D-6E8A-4147-A177-3AD203B41FA5}">
                      <a16:colId xmlns:a16="http://schemas.microsoft.com/office/drawing/2014/main" val="991767959"/>
                    </a:ext>
                  </a:extLst>
                </a:gridCol>
                <a:gridCol w="1990922">
                  <a:extLst>
                    <a:ext uri="{9D8B030D-6E8A-4147-A177-3AD203B41FA5}">
                      <a16:colId xmlns:a16="http://schemas.microsoft.com/office/drawing/2014/main" val="609350254"/>
                    </a:ext>
                  </a:extLst>
                </a:gridCol>
              </a:tblGrid>
              <a:tr h="505922">
                <a:tc>
                  <a:txBody>
                    <a:bodyPr/>
                    <a:lstStyle/>
                    <a:p>
                      <a:pPr algn="ctr" fontAlgn="ct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項目</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1.</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主審査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仮押さえ</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3.</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クリエイティブ</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4.</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申込</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5.</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入稿</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637438"/>
                  </a:ext>
                </a:extLst>
              </a:tr>
            </a:tbl>
          </a:graphicData>
        </a:graphic>
      </p:graphicFrame>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87D4DF5F-4EA7-584E-A0BD-8A9DA33BCE01}"/>
              </a:ext>
            </a:extLst>
          </p:cNvPr>
          <p:cNvGrpSpPr/>
          <p:nvPr/>
        </p:nvGrpSpPr>
        <p:grpSpPr>
          <a:xfrm>
            <a:off x="706647" y="1185752"/>
            <a:ext cx="11300694" cy="4878809"/>
            <a:chOff x="414493" y="515781"/>
            <a:chExt cx="11507638" cy="4786711"/>
          </a:xfrm>
        </p:grpSpPr>
        <p:sp>
          <p:nvSpPr>
            <p:cNvPr id="10" name="正方形/長方形 9">
              <a:extLst>
                <a:ext uri="{FF2B5EF4-FFF2-40B4-BE49-F238E27FC236}">
                  <a16:creationId xmlns:a16="http://schemas.microsoft.com/office/drawing/2014/main" id="{388884C3-54FA-204C-A749-EBB49ED969AE}"/>
                </a:ext>
              </a:extLst>
            </p:cNvPr>
            <p:cNvSpPr/>
            <p:nvPr/>
          </p:nvSpPr>
          <p:spPr>
            <a:xfrm>
              <a:off x="647348" y="1305138"/>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原則締切</a:t>
              </a:r>
            </a:p>
          </p:txBody>
        </p:sp>
        <p:sp>
          <p:nvSpPr>
            <p:cNvPr id="11" name="正方形/長方形 10">
              <a:extLst>
                <a:ext uri="{FF2B5EF4-FFF2-40B4-BE49-F238E27FC236}">
                  <a16:creationId xmlns:a16="http://schemas.microsoft.com/office/drawing/2014/main" id="{E8D95533-58BB-5F4B-AD3C-132B5336C443}"/>
                </a:ext>
              </a:extLst>
            </p:cNvPr>
            <p:cNvSpPr/>
            <p:nvPr/>
          </p:nvSpPr>
          <p:spPr>
            <a:xfrm>
              <a:off x="647348" y="2275525"/>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必要期間</a:t>
              </a:r>
            </a:p>
          </p:txBody>
        </p:sp>
        <p:sp>
          <p:nvSpPr>
            <p:cNvPr id="12" name="正方形/長方形 11">
              <a:extLst>
                <a:ext uri="{FF2B5EF4-FFF2-40B4-BE49-F238E27FC236}">
                  <a16:creationId xmlns:a16="http://schemas.microsoft.com/office/drawing/2014/main" id="{0D7DF871-A6F3-5B41-B961-18F345C3CFCA}"/>
                </a:ext>
              </a:extLst>
            </p:cNvPr>
            <p:cNvSpPr/>
            <p:nvPr/>
          </p:nvSpPr>
          <p:spPr>
            <a:xfrm>
              <a:off x="464190" y="3097053"/>
              <a:ext cx="1297520" cy="30196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13" name="正方形/長方形 12">
              <a:extLst>
                <a:ext uri="{FF2B5EF4-FFF2-40B4-BE49-F238E27FC236}">
                  <a16:creationId xmlns:a16="http://schemas.microsoft.com/office/drawing/2014/main" id="{4369B7B1-1486-B846-A810-641592193D92}"/>
                </a:ext>
              </a:extLst>
            </p:cNvPr>
            <p:cNvSpPr/>
            <p:nvPr/>
          </p:nvSpPr>
          <p:spPr>
            <a:xfrm>
              <a:off x="521302" y="3896235"/>
              <a:ext cx="1183295" cy="523220"/>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主な</a:t>
              </a:r>
              <a:endParaRPr lang="en-US" altLang="ja-JP" sz="1400" b="1" dirty="0">
                <a:solidFill>
                  <a:schemeClr val="bg1"/>
                </a:solidFill>
                <a:latin typeface="DIN Alternate" panose="020B0500000000000000" pitchFamily="34" charset="0"/>
                <a:ea typeface="Hiragino Kaku Gothic ProN W6" panose="020B0300000000000000" pitchFamily="34" charset="-128"/>
              </a:endParaRPr>
            </a:p>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確認事項</a:t>
              </a:r>
            </a:p>
          </p:txBody>
        </p:sp>
        <p:sp>
          <p:nvSpPr>
            <p:cNvPr id="14" name="正方形/長方形 13">
              <a:extLst>
                <a:ext uri="{FF2B5EF4-FFF2-40B4-BE49-F238E27FC236}">
                  <a16:creationId xmlns:a16="http://schemas.microsoft.com/office/drawing/2014/main" id="{343A55C0-FCB7-094A-9A6F-24E2F2642885}"/>
                </a:ext>
              </a:extLst>
            </p:cNvPr>
            <p:cNvSpPr/>
            <p:nvPr/>
          </p:nvSpPr>
          <p:spPr>
            <a:xfrm>
              <a:off x="1809548"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15" name="正方形/長方形 14">
              <a:extLst>
                <a:ext uri="{FF2B5EF4-FFF2-40B4-BE49-F238E27FC236}">
                  <a16:creationId xmlns:a16="http://schemas.microsoft.com/office/drawing/2014/main" id="{CC17CFBB-B9EA-0841-A9CD-FBDFE48511CC}"/>
                </a:ext>
              </a:extLst>
            </p:cNvPr>
            <p:cNvSpPr/>
            <p:nvPr/>
          </p:nvSpPr>
          <p:spPr>
            <a:xfrm>
              <a:off x="175802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17" name="正方形/長方形 16">
              <a:extLst>
                <a:ext uri="{FF2B5EF4-FFF2-40B4-BE49-F238E27FC236}">
                  <a16:creationId xmlns:a16="http://schemas.microsoft.com/office/drawing/2014/main" id="{B4D9A932-BC45-2842-8F8B-EE4356200E1B}"/>
                </a:ext>
              </a:extLst>
            </p:cNvPr>
            <p:cNvSpPr/>
            <p:nvPr/>
          </p:nvSpPr>
          <p:spPr>
            <a:xfrm>
              <a:off x="2021547"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18" name="正方形/長方形 17">
              <a:extLst>
                <a:ext uri="{FF2B5EF4-FFF2-40B4-BE49-F238E27FC236}">
                  <a16:creationId xmlns:a16="http://schemas.microsoft.com/office/drawing/2014/main" id="{EA79C85D-460E-5540-98F3-AA885A875EC9}"/>
                </a:ext>
              </a:extLst>
            </p:cNvPr>
            <p:cNvSpPr/>
            <p:nvPr/>
          </p:nvSpPr>
          <p:spPr>
            <a:xfrm>
              <a:off x="1786556"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20" name="正方形/長方形 19">
              <a:extLst>
                <a:ext uri="{FF2B5EF4-FFF2-40B4-BE49-F238E27FC236}">
                  <a16:creationId xmlns:a16="http://schemas.microsoft.com/office/drawing/2014/main" id="{4510F07A-2092-6345-BD42-73A8F79E5443}"/>
                </a:ext>
              </a:extLst>
            </p:cNvPr>
            <p:cNvSpPr/>
            <p:nvPr/>
          </p:nvSpPr>
          <p:spPr>
            <a:xfrm>
              <a:off x="3764456" y="1186093"/>
              <a:ext cx="2005677" cy="54354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仮押さえ有効期限</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申請から</a:t>
              </a:r>
              <a:r>
                <a:rPr lang="en-US" altLang="ja-JP" sz="1000" dirty="0">
                  <a:solidFill>
                    <a:schemeClr val="bg1"/>
                  </a:solidFill>
                  <a:latin typeface="DIN Alternate" panose="020B0500000000000000" pitchFamily="34" charset="0"/>
                  <a:ea typeface="Hiragino Kaku Gothic ProN W3" panose="020B0300000000000000" pitchFamily="34" charset="-128"/>
                </a:rPr>
                <a:t>5</a:t>
              </a:r>
              <a:r>
                <a:rPr lang="ja-JP" altLang="en-US" sz="1000">
                  <a:solidFill>
                    <a:schemeClr val="bg1"/>
                  </a:solidFill>
                  <a:latin typeface="DIN Alternate" panose="020B0500000000000000" pitchFamily="34" charset="0"/>
                  <a:ea typeface="Hiragino Kaku Gothic ProN W3" panose="020B0300000000000000" pitchFamily="34" charset="-128"/>
                </a:rPr>
                <a:t>営業日有効</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（有効期日の</a:t>
              </a:r>
              <a:r>
                <a:rPr lang="en-US" altLang="ja-JP" sz="1000" dirty="0">
                  <a:solidFill>
                    <a:schemeClr val="bg1"/>
                  </a:solidFill>
                  <a:latin typeface="DIN Alternate" panose="020B0500000000000000" pitchFamily="34" charset="0"/>
                  <a:ea typeface="Hiragino Kaku Gothic ProN W3" panose="020B0300000000000000" pitchFamily="34" charset="-128"/>
                </a:rPr>
                <a:t> 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 </a:t>
              </a:r>
              <a:r>
                <a:rPr lang="ja-JP" altLang="en-US" sz="1000">
                  <a:solidFill>
                    <a:schemeClr val="bg1"/>
                  </a:solidFill>
                  <a:latin typeface="DIN Alternate" panose="020B0500000000000000" pitchFamily="34" charset="0"/>
                  <a:ea typeface="Hiragino Kaku Gothic ProN W3" panose="020B0300000000000000" pitchFamily="34" charset="-128"/>
                </a:rPr>
                <a:t>に開放）</a:t>
              </a:r>
            </a:p>
          </p:txBody>
        </p:sp>
        <p:sp>
          <p:nvSpPr>
            <p:cNvPr id="23" name="正方形/長方形 22">
              <a:extLst>
                <a:ext uri="{FF2B5EF4-FFF2-40B4-BE49-F238E27FC236}">
                  <a16:creationId xmlns:a16="http://schemas.microsoft.com/office/drawing/2014/main" id="{C6697198-5C05-4544-8CD4-2E3B7BC06B7E}"/>
                </a:ext>
              </a:extLst>
            </p:cNvPr>
            <p:cNvSpPr/>
            <p:nvPr/>
          </p:nvSpPr>
          <p:spPr>
            <a:xfrm>
              <a:off x="3789959"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弊社より仮押え受領を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4" name="正方形/長方形 23">
              <a:extLst>
                <a:ext uri="{FF2B5EF4-FFF2-40B4-BE49-F238E27FC236}">
                  <a16:creationId xmlns:a16="http://schemas.microsoft.com/office/drawing/2014/main" id="{F6269EA3-4C85-0E4D-A3CB-3D7B8871EDC8}"/>
                </a:ext>
              </a:extLst>
            </p:cNvPr>
            <p:cNvSpPr/>
            <p:nvPr/>
          </p:nvSpPr>
          <p:spPr>
            <a:xfrm>
              <a:off x="4026845"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25" name="正方形/長方形 24">
              <a:extLst>
                <a:ext uri="{FF2B5EF4-FFF2-40B4-BE49-F238E27FC236}">
                  <a16:creationId xmlns:a16="http://schemas.microsoft.com/office/drawing/2014/main" id="{1AD3847A-551B-B143-9868-8D835C54FD35}"/>
                </a:ext>
              </a:extLst>
            </p:cNvPr>
            <p:cNvSpPr/>
            <p:nvPr/>
          </p:nvSpPr>
          <p:spPr>
            <a:xfrm>
              <a:off x="375641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27" name="正方形/長方形 26">
              <a:extLst>
                <a:ext uri="{FF2B5EF4-FFF2-40B4-BE49-F238E27FC236}">
                  <a16:creationId xmlns:a16="http://schemas.microsoft.com/office/drawing/2014/main" id="{B2C673FA-B812-C746-AA91-C564504DC0FE}"/>
                </a:ext>
              </a:extLst>
            </p:cNvPr>
            <p:cNvSpPr/>
            <p:nvPr/>
          </p:nvSpPr>
          <p:spPr>
            <a:xfrm>
              <a:off x="584698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8" name="正方形/長方形 27">
              <a:extLst>
                <a:ext uri="{FF2B5EF4-FFF2-40B4-BE49-F238E27FC236}">
                  <a16:creationId xmlns:a16="http://schemas.microsoft.com/office/drawing/2014/main" id="{A659AA93-4653-EC46-B248-91B519ACAA69}"/>
                </a:ext>
              </a:extLst>
            </p:cNvPr>
            <p:cNvSpPr/>
            <p:nvPr/>
          </p:nvSpPr>
          <p:spPr>
            <a:xfrm>
              <a:off x="6154621" y="3884014"/>
              <a:ext cx="1512894" cy="323165"/>
            </a:xfrm>
            <a:prstGeom prst="rect">
              <a:avLst/>
            </a:prstGeom>
          </p:spPr>
          <p:txBody>
            <a:bodyPr wrap="square">
              <a:spAutoFit/>
            </a:bodyPr>
            <a:lstStyle/>
            <a:p>
              <a:pPr fontAlgn="ctr">
                <a:lnSpc>
                  <a:spcPct val="150000"/>
                </a:lnSpc>
              </a:pP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endParaRPr lang="ja-JP" altLang="en-US" sz="1000" dirty="0">
                <a:solidFill>
                  <a:schemeClr val="bg1"/>
                </a:solidFill>
                <a:latin typeface="DIN Alternate" panose="020B0500000000000000" pitchFamily="34" charset="0"/>
                <a:ea typeface="Hiragino Kaku Gothic ProN W3" panose="020B0300000000000000" pitchFamily="34" charset="-128"/>
              </a:endParaRPr>
            </a:p>
          </p:txBody>
        </p:sp>
        <p:sp>
          <p:nvSpPr>
            <p:cNvPr id="29" name="正方形/長方形 28">
              <a:extLst>
                <a:ext uri="{FF2B5EF4-FFF2-40B4-BE49-F238E27FC236}">
                  <a16:creationId xmlns:a16="http://schemas.microsoft.com/office/drawing/2014/main" id="{F9B21A62-B4EC-324A-A789-8DE64749D087}"/>
                </a:ext>
              </a:extLst>
            </p:cNvPr>
            <p:cNvSpPr/>
            <p:nvPr/>
          </p:nvSpPr>
          <p:spPr>
            <a:xfrm>
              <a:off x="5833951"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31" name="正方形/長方形 30">
              <a:extLst>
                <a:ext uri="{FF2B5EF4-FFF2-40B4-BE49-F238E27FC236}">
                  <a16:creationId xmlns:a16="http://schemas.microsoft.com/office/drawing/2014/main" id="{5DAFE339-CA0B-C242-91FF-B9A1F5DAF5A4}"/>
                </a:ext>
              </a:extLst>
            </p:cNvPr>
            <p:cNvSpPr/>
            <p:nvPr/>
          </p:nvSpPr>
          <p:spPr>
            <a:xfrm>
              <a:off x="797937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弊社より申込受領を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2" name="正方形/長方形 31">
              <a:extLst>
                <a:ext uri="{FF2B5EF4-FFF2-40B4-BE49-F238E27FC236}">
                  <a16:creationId xmlns:a16="http://schemas.microsoft.com/office/drawing/2014/main" id="{37D364E8-6252-CF49-8CF6-A6509C291645}"/>
                </a:ext>
              </a:extLst>
            </p:cNvPr>
            <p:cNvSpPr/>
            <p:nvPr/>
          </p:nvSpPr>
          <p:spPr>
            <a:xfrm>
              <a:off x="794295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33" name="正方形/長方形 32">
              <a:extLst>
                <a:ext uri="{FF2B5EF4-FFF2-40B4-BE49-F238E27FC236}">
                  <a16:creationId xmlns:a16="http://schemas.microsoft.com/office/drawing/2014/main" id="{5E52457C-F9C9-AC48-8DA4-DC914D83D616}"/>
                </a:ext>
              </a:extLst>
            </p:cNvPr>
            <p:cNvSpPr/>
            <p:nvPr/>
          </p:nvSpPr>
          <p:spPr>
            <a:xfrm>
              <a:off x="9801715"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34" name="正方形/長方形 33">
              <a:extLst>
                <a:ext uri="{FF2B5EF4-FFF2-40B4-BE49-F238E27FC236}">
                  <a16:creationId xmlns:a16="http://schemas.microsoft.com/office/drawing/2014/main" id="{D8F14BF7-8F4A-D74E-9FD7-62B814347A04}"/>
                </a:ext>
              </a:extLst>
            </p:cNvPr>
            <p:cNvSpPr/>
            <p:nvPr/>
          </p:nvSpPr>
          <p:spPr>
            <a:xfrm>
              <a:off x="9916454"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弊社より入稿受領を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5" name="正方形/長方形 34">
              <a:extLst>
                <a:ext uri="{FF2B5EF4-FFF2-40B4-BE49-F238E27FC236}">
                  <a16:creationId xmlns:a16="http://schemas.microsoft.com/office/drawing/2014/main" id="{E2D54205-BC14-7242-BB48-75402EEA8638}"/>
                </a:ext>
              </a:extLst>
            </p:cNvPr>
            <p:cNvSpPr/>
            <p:nvPr/>
          </p:nvSpPr>
          <p:spPr>
            <a:xfrm>
              <a:off x="10177464" y="3939543"/>
              <a:ext cx="1385254" cy="2121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p>
          </p:txBody>
        </p:sp>
        <p:cxnSp>
          <p:nvCxnSpPr>
            <p:cNvPr id="36" name="直線コネクタ 35">
              <a:extLst>
                <a:ext uri="{FF2B5EF4-FFF2-40B4-BE49-F238E27FC236}">
                  <a16:creationId xmlns:a16="http://schemas.microsoft.com/office/drawing/2014/main" id="{438DF069-CEB5-F34D-9154-9807128E8298}"/>
                </a:ext>
              </a:extLst>
            </p:cNvPr>
            <p:cNvCxnSpPr>
              <a:cxnSpLocks/>
            </p:cNvCxnSpPr>
            <p:nvPr/>
          </p:nvCxnSpPr>
          <p:spPr>
            <a:xfrm>
              <a:off x="1809548"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75A39FB-0234-0A40-987B-9264EF6DD41A}"/>
                </a:ext>
              </a:extLst>
            </p:cNvPr>
            <p:cNvCxnSpPr>
              <a:cxnSpLocks/>
            </p:cNvCxnSpPr>
            <p:nvPr/>
          </p:nvCxnSpPr>
          <p:spPr>
            <a:xfrm>
              <a:off x="3763559" y="515781"/>
              <a:ext cx="0" cy="47867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5533D1CB-B3BC-0749-BC0B-1C1994A56BF9}"/>
                </a:ext>
              </a:extLst>
            </p:cNvPr>
            <p:cNvCxnSpPr>
              <a:cxnSpLocks/>
            </p:cNvCxnSpPr>
            <p:nvPr/>
          </p:nvCxnSpPr>
          <p:spPr>
            <a:xfrm>
              <a:off x="5744759"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F3D7410-D827-4641-80DB-041AEE7647B4}"/>
                </a:ext>
              </a:extLst>
            </p:cNvPr>
            <p:cNvCxnSpPr>
              <a:cxnSpLocks/>
            </p:cNvCxnSpPr>
            <p:nvPr/>
          </p:nvCxnSpPr>
          <p:spPr>
            <a:xfrm>
              <a:off x="7974933"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6C1D46-2C9A-0444-AC88-931214811F49}"/>
                </a:ext>
              </a:extLst>
            </p:cNvPr>
            <p:cNvCxnSpPr>
              <a:cxnSpLocks/>
            </p:cNvCxnSpPr>
            <p:nvPr/>
          </p:nvCxnSpPr>
          <p:spPr>
            <a:xfrm>
              <a:off x="9908433" y="544245"/>
              <a:ext cx="0" cy="4758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78BF2C2C-3AC2-0244-B154-734DD89F7102}"/>
                </a:ext>
              </a:extLst>
            </p:cNvPr>
            <p:cNvSpPr/>
            <p:nvPr/>
          </p:nvSpPr>
          <p:spPr>
            <a:xfrm>
              <a:off x="414493" y="527465"/>
              <a:ext cx="11389868" cy="477502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42" name="直線コネクタ 41">
              <a:extLst>
                <a:ext uri="{FF2B5EF4-FFF2-40B4-BE49-F238E27FC236}">
                  <a16:creationId xmlns:a16="http://schemas.microsoft.com/office/drawing/2014/main" id="{C3D39FB1-7377-FB4F-94F8-88278994E350}"/>
                </a:ext>
              </a:extLst>
            </p:cNvPr>
            <p:cNvCxnSpPr>
              <a:cxnSpLocks/>
            </p:cNvCxnSpPr>
            <p:nvPr/>
          </p:nvCxnSpPr>
          <p:spPr>
            <a:xfrm flipH="1">
              <a:off x="414494" y="1834474"/>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3FE051D-F357-914A-AC9C-DB3E865D279C}"/>
                </a:ext>
              </a:extLst>
            </p:cNvPr>
            <p:cNvCxnSpPr>
              <a:cxnSpLocks/>
            </p:cNvCxnSpPr>
            <p:nvPr/>
          </p:nvCxnSpPr>
          <p:spPr>
            <a:xfrm flipH="1">
              <a:off x="414494" y="284512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FFACE9B-5891-D940-A2E6-E8CC235CBE2E}"/>
                </a:ext>
              </a:extLst>
            </p:cNvPr>
            <p:cNvCxnSpPr>
              <a:cxnSpLocks/>
            </p:cNvCxnSpPr>
            <p:nvPr/>
          </p:nvCxnSpPr>
          <p:spPr>
            <a:xfrm flipH="1">
              <a:off x="414494" y="363726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C8001356-4705-724A-91DE-D9ABEB78EB48}"/>
                </a:ext>
              </a:extLst>
            </p:cNvPr>
            <p:cNvSpPr/>
            <p:nvPr/>
          </p:nvSpPr>
          <p:spPr>
            <a:xfrm>
              <a:off x="9853979" y="3127250"/>
              <a:ext cx="2005677" cy="241573"/>
            </a:xfrm>
            <a:prstGeom prst="rect">
              <a:avLst/>
            </a:prstGeom>
          </p:spPr>
          <p:txBody>
            <a:bodyPr wrap="square">
              <a:spAutoFit/>
            </a:bodyPr>
            <a:lstStyle/>
            <a:p>
              <a:pPr algn="ctr" fontAlgn="ctr"/>
              <a:r>
                <a:rPr lang="en" altLang="ja-JP" sz="1000" u="sng" dirty="0">
                  <a:solidFill>
                    <a:schemeClr val="bg1"/>
                  </a:solidFill>
                  <a:effectLst/>
                  <a:latin typeface="DIN Alternate" panose="020B0500000000000000" pitchFamily="34" charset="0"/>
                  <a:ea typeface="Hiragino Sans W5" panose="020B0400000000000000" pitchFamily="34" charset="-128"/>
                  <a:hlinkClick r:id="rId5">
                    <a:extLst>
                      <a:ext uri="{A12FA001-AC4F-418D-AE19-62706E023703}">
                        <ahyp:hlinkClr xmlns:ahyp="http://schemas.microsoft.com/office/drawing/2018/hyperlinkcolor" val="tx"/>
                      </a:ext>
                    </a:extLst>
                  </a:hlinkClick>
                </a:rPr>
                <a:t>https://form.run/@break-submit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grpSp>
      <p:sp>
        <p:nvSpPr>
          <p:cNvPr id="48" name="テキスト ボックス 47">
            <a:extLst>
              <a:ext uri="{FF2B5EF4-FFF2-40B4-BE49-F238E27FC236}">
                <a16:creationId xmlns:a16="http://schemas.microsoft.com/office/drawing/2014/main" id="{84DA7221-F21C-7441-88E6-BC17C5908324}"/>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702512" y="599979"/>
            <a:ext cx="4695295"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sp>
        <p:nvSpPr>
          <p:cNvPr id="46" name="正方形/長方形 45">
            <a:extLst>
              <a:ext uri="{FF2B5EF4-FFF2-40B4-BE49-F238E27FC236}">
                <a16:creationId xmlns:a16="http://schemas.microsoft.com/office/drawing/2014/main" id="{4FFCB627-F649-3846-B9C9-9546D0DE2FED}"/>
              </a:ext>
            </a:extLst>
          </p:cNvPr>
          <p:cNvSpPr/>
          <p:nvPr/>
        </p:nvSpPr>
        <p:spPr>
          <a:xfrm>
            <a:off x="8342023" y="4469350"/>
            <a:ext cx="1485687"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申込金額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50" name="正方形/長方形 49">
            <a:extLst>
              <a:ext uri="{FF2B5EF4-FFF2-40B4-BE49-F238E27FC236}">
                <a16:creationId xmlns:a16="http://schemas.microsoft.com/office/drawing/2014/main" id="{B6B8AD16-58AE-744D-A4D6-97C99D877BBC}"/>
              </a:ext>
            </a:extLst>
          </p:cNvPr>
          <p:cNvSpPr/>
          <p:nvPr/>
        </p:nvSpPr>
        <p:spPr>
          <a:xfrm>
            <a:off x="590431" y="6163892"/>
            <a:ext cx="7366119" cy="338554"/>
          </a:xfrm>
          <a:prstGeom prst="rect">
            <a:avLst/>
          </a:prstGeom>
        </p:spPr>
        <p:txBody>
          <a:bodyPr wrap="none">
            <a:spAutoFit/>
          </a:bodyPr>
          <a:lstStyle/>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お申込後に、各ビルへの審査を実施いたします。競合等の理由から一部ビルにおいて放映不可となる可能性もございますので、予めご了承ください。</a:t>
            </a:r>
            <a:endParaRPr lang="en-US" altLang="ja-JP" sz="800" dirty="0">
              <a:solidFill>
                <a:srgbClr val="FFFFFF"/>
              </a:solidFill>
              <a:latin typeface="Hiragino Sans W2" panose="020B0400000000000000" pitchFamily="34" charset="-128"/>
              <a:ea typeface="Hiragino Sans W2" panose="020B0400000000000000" pitchFamily="34" charset="-128"/>
            </a:endParaRPr>
          </a:p>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クリエイティブの差し替えは、</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週間のうち</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回まで可能です。入稿期日までにご入稿をお願いいたします。</a:t>
            </a:r>
          </a:p>
        </p:txBody>
      </p:sp>
      <p:sp>
        <p:nvSpPr>
          <p:cNvPr id="4" name="スライド番号プレースホルダ 3">
            <a:extLst>
              <a:ext uri="{FF2B5EF4-FFF2-40B4-BE49-F238E27FC236}">
                <a16:creationId xmlns:a16="http://schemas.microsoft.com/office/drawing/2014/main" id="{2F17BD29-1901-984D-DCE3-734FBDDCF6E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5D5764CF-9690-F70A-BA5D-0960DBDD5F1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5" name="正方形/長方形 4">
            <a:extLst>
              <a:ext uri="{FF2B5EF4-FFF2-40B4-BE49-F238E27FC236}">
                <a16:creationId xmlns:a16="http://schemas.microsoft.com/office/drawing/2014/main" id="{92F2489B-2ADF-1574-3C00-A12D99B19824}"/>
              </a:ext>
            </a:extLst>
          </p:cNvPr>
          <p:cNvSpPr/>
          <p:nvPr/>
        </p:nvSpPr>
        <p:spPr>
          <a:xfrm>
            <a:off x="6047006" y="1943242"/>
            <a:ext cx="1969609" cy="4078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8" name="正方形/長方形 7">
            <a:extLst>
              <a:ext uri="{FF2B5EF4-FFF2-40B4-BE49-F238E27FC236}">
                <a16:creationId xmlns:a16="http://schemas.microsoft.com/office/drawing/2014/main" id="{EBAB33E2-A579-2CE8-3096-58B961A3C146}"/>
              </a:ext>
            </a:extLst>
          </p:cNvPr>
          <p:cNvSpPr/>
          <p:nvPr/>
        </p:nvSpPr>
        <p:spPr>
          <a:xfrm>
            <a:off x="8106082" y="1949668"/>
            <a:ext cx="1969609"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19" name="正方形/長方形 18">
            <a:extLst>
              <a:ext uri="{FF2B5EF4-FFF2-40B4-BE49-F238E27FC236}">
                <a16:creationId xmlns:a16="http://schemas.microsoft.com/office/drawing/2014/main" id="{1770E4E4-B7EB-EDBF-BCDA-D479FD9F9E09}"/>
              </a:ext>
            </a:extLst>
          </p:cNvPr>
          <p:cNvSpPr/>
          <p:nvPr/>
        </p:nvSpPr>
        <p:spPr>
          <a:xfrm>
            <a:off x="8137904" y="2312683"/>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仮押さえは必須ではございません</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
        <p:nvSpPr>
          <p:cNvPr id="22" name="正方形/長方形 21">
            <a:extLst>
              <a:ext uri="{FF2B5EF4-FFF2-40B4-BE49-F238E27FC236}">
                <a16:creationId xmlns:a16="http://schemas.microsoft.com/office/drawing/2014/main" id="{498C337D-3B55-9F2D-AF96-20ECA51A8704}"/>
              </a:ext>
            </a:extLst>
          </p:cNvPr>
          <p:cNvSpPr/>
          <p:nvPr/>
        </p:nvSpPr>
        <p:spPr>
          <a:xfrm>
            <a:off x="6080487" y="2314346"/>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入稿前の審査は必須となります</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050147-EA05-6BA4-0CF2-ACDACB40086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1" name="テキスト ボックス 10">
            <a:extLst>
              <a:ext uri="{FF2B5EF4-FFF2-40B4-BE49-F238E27FC236}">
                <a16:creationId xmlns:a16="http://schemas.microsoft.com/office/drawing/2014/main" id="{647090FD-1652-E040-893B-103B3F84D211}"/>
              </a:ext>
            </a:extLst>
          </p:cNvPr>
          <p:cNvSpPr txBox="1"/>
          <p:nvPr/>
        </p:nvSpPr>
        <p:spPr>
          <a:xfrm>
            <a:off x="697324"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REGULATION</a:t>
            </a:r>
          </a:p>
        </p:txBody>
      </p:sp>
      <p:sp>
        <p:nvSpPr>
          <p:cNvPr id="28" name="テキスト ボックス 27">
            <a:extLst>
              <a:ext uri="{FF2B5EF4-FFF2-40B4-BE49-F238E27FC236}">
                <a16:creationId xmlns:a16="http://schemas.microsoft.com/office/drawing/2014/main" id="{76AF870D-EF7C-684C-9F46-2FD2E7A927CC}"/>
              </a:ext>
            </a:extLst>
          </p:cNvPr>
          <p:cNvSpPr txBox="1"/>
          <p:nvPr/>
        </p:nvSpPr>
        <p:spPr>
          <a:xfrm>
            <a:off x="697324" y="599979"/>
            <a:ext cx="1515792"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入稿規定</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cxnSp>
        <p:nvCxnSpPr>
          <p:cNvPr id="54" name="直線コネクタ 53">
            <a:extLst>
              <a:ext uri="{FF2B5EF4-FFF2-40B4-BE49-F238E27FC236}">
                <a16:creationId xmlns:a16="http://schemas.microsoft.com/office/drawing/2014/main" id="{F6FDD9D1-A6D0-CA4E-BC40-32F07AE0A5A9}"/>
              </a:ext>
            </a:extLst>
          </p:cNvPr>
          <p:cNvCxnSpPr>
            <a:cxnSpLocks/>
          </p:cNvCxnSpPr>
          <p:nvPr/>
        </p:nvCxnSpPr>
        <p:spPr>
          <a:xfrm>
            <a:off x="2747698"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2B6EBA3-D92C-F749-8A6A-455DE0E103B1}"/>
              </a:ext>
            </a:extLst>
          </p:cNvPr>
          <p:cNvCxnSpPr>
            <a:cxnSpLocks/>
          </p:cNvCxnSpPr>
          <p:nvPr/>
        </p:nvCxnSpPr>
        <p:spPr>
          <a:xfrm>
            <a:off x="5178453"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5A1BF0E-0AF1-3B4D-9BDB-8F24E26D0236}"/>
              </a:ext>
            </a:extLst>
          </p:cNvPr>
          <p:cNvCxnSpPr>
            <a:cxnSpLocks/>
          </p:cNvCxnSpPr>
          <p:nvPr/>
        </p:nvCxnSpPr>
        <p:spPr>
          <a:xfrm>
            <a:off x="7436254"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3F9F7977-503A-164D-9260-E8979E1E0642}"/>
              </a:ext>
            </a:extLst>
          </p:cNvPr>
          <p:cNvSpPr/>
          <p:nvPr/>
        </p:nvSpPr>
        <p:spPr>
          <a:xfrm>
            <a:off x="722975" y="1203750"/>
            <a:ext cx="11185042" cy="51685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8" name="正方形/長方形 57">
            <a:extLst>
              <a:ext uri="{FF2B5EF4-FFF2-40B4-BE49-F238E27FC236}">
                <a16:creationId xmlns:a16="http://schemas.microsoft.com/office/drawing/2014/main" id="{D3CE5CEE-1231-764D-854D-C28A5909624E}"/>
              </a:ext>
            </a:extLst>
          </p:cNvPr>
          <p:cNvSpPr/>
          <p:nvPr/>
        </p:nvSpPr>
        <p:spPr>
          <a:xfrm>
            <a:off x="727489" y="1206344"/>
            <a:ext cx="11180512" cy="53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sp>
        <p:nvSpPr>
          <p:cNvPr id="59" name="テキスト ボックス 58">
            <a:extLst>
              <a:ext uri="{FF2B5EF4-FFF2-40B4-BE49-F238E27FC236}">
                <a16:creationId xmlns:a16="http://schemas.microsoft.com/office/drawing/2014/main" id="{F4899EA3-362D-E14F-880B-8C2C971043B3}"/>
              </a:ext>
            </a:extLst>
          </p:cNvPr>
          <p:cNvSpPr txBox="1"/>
          <p:nvPr/>
        </p:nvSpPr>
        <p:spPr>
          <a:xfrm>
            <a:off x="722975"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入稿素材</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0" name="テキスト ボックス 59">
            <a:extLst>
              <a:ext uri="{FF2B5EF4-FFF2-40B4-BE49-F238E27FC236}">
                <a16:creationId xmlns:a16="http://schemas.microsoft.com/office/drawing/2014/main" id="{927A66E7-F6A0-EC49-BE1D-F06E98825A07}"/>
              </a:ext>
            </a:extLst>
          </p:cNvPr>
          <p:cNvSpPr txBox="1"/>
          <p:nvPr/>
        </p:nvSpPr>
        <p:spPr>
          <a:xfrm>
            <a:off x="2912101"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素材詳細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1" name="テキスト ボックス 60">
            <a:extLst>
              <a:ext uri="{FF2B5EF4-FFF2-40B4-BE49-F238E27FC236}">
                <a16:creationId xmlns:a16="http://schemas.microsoft.com/office/drawing/2014/main" id="{07F69DF1-0A8A-4B44-8BE7-AEADCEA8992C}"/>
              </a:ext>
            </a:extLst>
          </p:cNvPr>
          <p:cNvSpPr txBox="1"/>
          <p:nvPr/>
        </p:nvSpPr>
        <p:spPr>
          <a:xfrm>
            <a:off x="5334378"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カテゴリ</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2" name="正方形/長方形 61">
            <a:extLst>
              <a:ext uri="{FF2B5EF4-FFF2-40B4-BE49-F238E27FC236}">
                <a16:creationId xmlns:a16="http://schemas.microsoft.com/office/drawing/2014/main" id="{A212672D-E7A1-E343-A4F6-2EB9A3E2AED5}"/>
              </a:ext>
            </a:extLst>
          </p:cNvPr>
          <p:cNvSpPr/>
          <p:nvPr/>
        </p:nvSpPr>
        <p:spPr>
          <a:xfrm>
            <a:off x="804249" y="3731713"/>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動画クリエイティブ</a:t>
            </a:r>
          </a:p>
        </p:txBody>
      </p:sp>
      <p:sp>
        <p:nvSpPr>
          <p:cNvPr id="63" name="テキスト ボックス 62">
            <a:extLst>
              <a:ext uri="{FF2B5EF4-FFF2-40B4-BE49-F238E27FC236}">
                <a16:creationId xmlns:a16="http://schemas.microsoft.com/office/drawing/2014/main" id="{27F2FB13-3D51-8648-A2AB-F905F4E27950}"/>
              </a:ext>
            </a:extLst>
          </p:cNvPr>
          <p:cNvSpPr txBox="1"/>
          <p:nvPr/>
        </p:nvSpPr>
        <p:spPr>
          <a:xfrm>
            <a:off x="3158901" y="3693409"/>
            <a:ext cx="1609007" cy="400110"/>
          </a:xfrm>
          <a:prstGeom prst="rect">
            <a:avLst/>
          </a:prstGeom>
          <a:noFill/>
          <a:effectLst/>
        </p:spPr>
        <p:txBody>
          <a:bodyPr wrap="square" rtlCol="0">
            <a:spAutoFit/>
          </a:bodyPr>
          <a:lstStyle/>
          <a:p>
            <a:r>
              <a:rPr lang="en-US" altLang="ja-JP" sz="2000" b="1" dirty="0">
                <a:solidFill>
                  <a:schemeClr val="bg1"/>
                </a:solidFill>
                <a:latin typeface="DIN Alternate" panose="020B0500000000000000" pitchFamily="34" charset="0"/>
                <a:ea typeface="Hiragino Sans W6" panose="020B0400000000000000" pitchFamily="34" charset="-128"/>
              </a:rPr>
              <a:t>SHORT VIEW</a:t>
            </a:r>
          </a:p>
        </p:txBody>
      </p:sp>
      <p:cxnSp>
        <p:nvCxnSpPr>
          <p:cNvPr id="66" name="直線コネクタ 65">
            <a:extLst>
              <a:ext uri="{FF2B5EF4-FFF2-40B4-BE49-F238E27FC236}">
                <a16:creationId xmlns:a16="http://schemas.microsoft.com/office/drawing/2014/main" id="{877D71B6-92D5-AE48-9BA4-FC22A152D26B}"/>
              </a:ext>
            </a:extLst>
          </p:cNvPr>
          <p:cNvCxnSpPr>
            <a:cxnSpLocks/>
          </p:cNvCxnSpPr>
          <p:nvPr/>
        </p:nvCxnSpPr>
        <p:spPr>
          <a:xfrm flipH="1">
            <a:off x="5178454" y="220467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0BC423B-9B0F-1E46-A9A7-5616176CD387}"/>
              </a:ext>
            </a:extLst>
          </p:cNvPr>
          <p:cNvCxnSpPr>
            <a:cxnSpLocks/>
          </p:cNvCxnSpPr>
          <p:nvPr/>
        </p:nvCxnSpPr>
        <p:spPr>
          <a:xfrm flipH="1">
            <a:off x="5178453" y="271541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590B32C-FBA9-194A-A3D7-D5C1FCDF9AC8}"/>
              </a:ext>
            </a:extLst>
          </p:cNvPr>
          <p:cNvCxnSpPr>
            <a:cxnSpLocks/>
          </p:cNvCxnSpPr>
          <p:nvPr/>
        </p:nvCxnSpPr>
        <p:spPr>
          <a:xfrm flipH="1">
            <a:off x="5178453" y="3219485"/>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C316AB4-804D-8145-AFE0-891411A2F9EE}"/>
              </a:ext>
            </a:extLst>
          </p:cNvPr>
          <p:cNvCxnSpPr>
            <a:cxnSpLocks/>
          </p:cNvCxnSpPr>
          <p:nvPr/>
        </p:nvCxnSpPr>
        <p:spPr>
          <a:xfrm flipH="1">
            <a:off x="5178453" y="366568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1FCBC66-E207-974D-A8E2-6432DA3CBFA1}"/>
              </a:ext>
            </a:extLst>
          </p:cNvPr>
          <p:cNvCxnSpPr>
            <a:cxnSpLocks/>
          </p:cNvCxnSpPr>
          <p:nvPr/>
        </p:nvCxnSpPr>
        <p:spPr>
          <a:xfrm flipH="1">
            <a:off x="5178453" y="409351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35512B94-629A-D348-B28E-E4A74E4882A3}"/>
              </a:ext>
            </a:extLst>
          </p:cNvPr>
          <p:cNvCxnSpPr>
            <a:cxnSpLocks/>
          </p:cNvCxnSpPr>
          <p:nvPr/>
        </p:nvCxnSpPr>
        <p:spPr>
          <a:xfrm flipH="1">
            <a:off x="5178453" y="450498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85DD7F-7C85-7949-83FE-9076F7D0FBBF}"/>
              </a:ext>
            </a:extLst>
          </p:cNvPr>
          <p:cNvCxnSpPr>
            <a:cxnSpLocks/>
          </p:cNvCxnSpPr>
          <p:nvPr/>
        </p:nvCxnSpPr>
        <p:spPr>
          <a:xfrm flipH="1">
            <a:off x="5178453" y="4927750"/>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6DCE922-C60E-064A-ADE4-3AE1B37D96D3}"/>
              </a:ext>
            </a:extLst>
          </p:cNvPr>
          <p:cNvCxnSpPr>
            <a:cxnSpLocks/>
          </p:cNvCxnSpPr>
          <p:nvPr/>
        </p:nvCxnSpPr>
        <p:spPr>
          <a:xfrm flipH="1">
            <a:off x="5178453" y="531352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96BC2403-55D1-8F4F-8695-C8AADF53C0CB}"/>
              </a:ext>
            </a:extLst>
          </p:cNvPr>
          <p:cNvSpPr/>
          <p:nvPr/>
        </p:nvSpPr>
        <p:spPr>
          <a:xfrm>
            <a:off x="5438041" y="183772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75" name="正方形/長方形 74">
            <a:extLst>
              <a:ext uri="{FF2B5EF4-FFF2-40B4-BE49-F238E27FC236}">
                <a16:creationId xmlns:a16="http://schemas.microsoft.com/office/drawing/2014/main" id="{2E90AA30-4CD2-0444-B7B0-0713C908C80C}"/>
              </a:ext>
            </a:extLst>
          </p:cNvPr>
          <p:cNvSpPr/>
          <p:nvPr/>
        </p:nvSpPr>
        <p:spPr>
          <a:xfrm>
            <a:off x="5438041" y="2289724"/>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サイズ</a:t>
            </a:r>
          </a:p>
        </p:txBody>
      </p:sp>
      <p:sp>
        <p:nvSpPr>
          <p:cNvPr id="76" name="正方形/長方形 75">
            <a:extLst>
              <a:ext uri="{FF2B5EF4-FFF2-40B4-BE49-F238E27FC236}">
                <a16:creationId xmlns:a16="http://schemas.microsoft.com/office/drawing/2014/main" id="{7841B344-96B4-ED44-B925-5D82CA15DDC2}"/>
              </a:ext>
            </a:extLst>
          </p:cNvPr>
          <p:cNvSpPr/>
          <p:nvPr/>
        </p:nvSpPr>
        <p:spPr>
          <a:xfrm>
            <a:off x="5438041" y="2830559"/>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尺</a:t>
            </a:r>
          </a:p>
        </p:txBody>
      </p:sp>
      <p:sp>
        <p:nvSpPr>
          <p:cNvPr id="77" name="正方形/長方形 76">
            <a:extLst>
              <a:ext uri="{FF2B5EF4-FFF2-40B4-BE49-F238E27FC236}">
                <a16:creationId xmlns:a16="http://schemas.microsoft.com/office/drawing/2014/main" id="{007D365E-5E5F-0241-8F85-0D61A2D8C00A}"/>
              </a:ext>
            </a:extLst>
          </p:cNvPr>
          <p:cNvSpPr/>
          <p:nvPr/>
        </p:nvSpPr>
        <p:spPr>
          <a:xfrm>
            <a:off x="5438041" y="332250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ファイルサイズ</a:t>
            </a:r>
          </a:p>
        </p:txBody>
      </p:sp>
      <p:sp>
        <p:nvSpPr>
          <p:cNvPr id="78" name="正方形/長方形 77">
            <a:extLst>
              <a:ext uri="{FF2B5EF4-FFF2-40B4-BE49-F238E27FC236}">
                <a16:creationId xmlns:a16="http://schemas.microsoft.com/office/drawing/2014/main" id="{D1FB0DC1-0C52-1047-8AF9-1B2F6DB96CFF}"/>
              </a:ext>
            </a:extLst>
          </p:cNvPr>
          <p:cNvSpPr/>
          <p:nvPr/>
        </p:nvSpPr>
        <p:spPr>
          <a:xfrm>
            <a:off x="5438041" y="374249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映像コーデック</a:t>
            </a:r>
          </a:p>
        </p:txBody>
      </p:sp>
      <p:sp>
        <p:nvSpPr>
          <p:cNvPr id="79" name="正方形/長方形 78">
            <a:extLst>
              <a:ext uri="{FF2B5EF4-FFF2-40B4-BE49-F238E27FC236}">
                <a16:creationId xmlns:a16="http://schemas.microsoft.com/office/drawing/2014/main" id="{B1682102-08A2-B449-BFC7-4F8A9D6543DC}"/>
              </a:ext>
            </a:extLst>
          </p:cNvPr>
          <p:cNvSpPr/>
          <p:nvPr/>
        </p:nvSpPr>
        <p:spPr>
          <a:xfrm>
            <a:off x="5438041" y="4153412"/>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音声コーデック</a:t>
            </a:r>
          </a:p>
        </p:txBody>
      </p:sp>
      <p:sp>
        <p:nvSpPr>
          <p:cNvPr id="80" name="正方形/長方形 79">
            <a:extLst>
              <a:ext uri="{FF2B5EF4-FFF2-40B4-BE49-F238E27FC236}">
                <a16:creationId xmlns:a16="http://schemas.microsoft.com/office/drawing/2014/main" id="{8EB79DA7-2168-F646-BE9B-FA927EEB4368}"/>
              </a:ext>
            </a:extLst>
          </p:cNvPr>
          <p:cNvSpPr/>
          <p:nvPr/>
        </p:nvSpPr>
        <p:spPr>
          <a:xfrm>
            <a:off x="5438041" y="456134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平均ラウドネス値</a:t>
            </a:r>
          </a:p>
        </p:txBody>
      </p:sp>
      <p:sp>
        <p:nvSpPr>
          <p:cNvPr id="81" name="正方形/長方形 80">
            <a:extLst>
              <a:ext uri="{FF2B5EF4-FFF2-40B4-BE49-F238E27FC236}">
                <a16:creationId xmlns:a16="http://schemas.microsoft.com/office/drawing/2014/main" id="{C8210351-D1DD-5248-88E2-2D50B5F98473}"/>
              </a:ext>
            </a:extLst>
          </p:cNvPr>
          <p:cNvSpPr/>
          <p:nvPr/>
        </p:nvSpPr>
        <p:spPr>
          <a:xfrm>
            <a:off x="5438041" y="499541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フレームレート</a:t>
            </a:r>
          </a:p>
        </p:txBody>
      </p:sp>
      <p:sp>
        <p:nvSpPr>
          <p:cNvPr id="82" name="正方形/長方形 81">
            <a:extLst>
              <a:ext uri="{FF2B5EF4-FFF2-40B4-BE49-F238E27FC236}">
                <a16:creationId xmlns:a16="http://schemas.microsoft.com/office/drawing/2014/main" id="{AD9C32B1-EC9F-4543-AE75-5FF81E5A531B}"/>
              </a:ext>
            </a:extLst>
          </p:cNvPr>
          <p:cNvSpPr/>
          <p:nvPr/>
        </p:nvSpPr>
        <p:spPr>
          <a:xfrm>
            <a:off x="5438041" y="5377850"/>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ビットレート</a:t>
            </a:r>
          </a:p>
        </p:txBody>
      </p:sp>
      <p:sp>
        <p:nvSpPr>
          <p:cNvPr id="83" name="正方形/長方形 82">
            <a:extLst>
              <a:ext uri="{FF2B5EF4-FFF2-40B4-BE49-F238E27FC236}">
                <a16:creationId xmlns:a16="http://schemas.microsoft.com/office/drawing/2014/main" id="{B86090D9-D6E3-B548-9B70-31FCC3A431C9}"/>
              </a:ext>
            </a:extLst>
          </p:cNvPr>
          <p:cNvSpPr/>
          <p:nvPr/>
        </p:nvSpPr>
        <p:spPr>
          <a:xfrm>
            <a:off x="7627793" y="1832748"/>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Mp4</a:t>
            </a:r>
            <a:r>
              <a:rPr lang="ja-JP" altLang="en-US" sz="1200" b="1">
                <a:solidFill>
                  <a:schemeClr val="bg1"/>
                </a:solidFill>
                <a:latin typeface="DIN Alternate" panose="020B0500000000000000" pitchFamily="34" charset="0"/>
                <a:ea typeface="Hiragino Kaku Gothic ProN W6" panose="020B0300000000000000" pitchFamily="34" charset="-128"/>
              </a:rPr>
              <a:t>形式</a:t>
            </a:r>
          </a:p>
        </p:txBody>
      </p:sp>
      <p:sp>
        <p:nvSpPr>
          <p:cNvPr id="84" name="正方形/長方形 83">
            <a:extLst>
              <a:ext uri="{FF2B5EF4-FFF2-40B4-BE49-F238E27FC236}">
                <a16:creationId xmlns:a16="http://schemas.microsoft.com/office/drawing/2014/main" id="{0CCE0F31-BFB0-9944-B66E-719C0FCDD5E1}"/>
              </a:ext>
            </a:extLst>
          </p:cNvPr>
          <p:cNvSpPr/>
          <p:nvPr/>
        </p:nvSpPr>
        <p:spPr>
          <a:xfrm>
            <a:off x="7627793" y="2261315"/>
            <a:ext cx="3742435" cy="400110"/>
          </a:xfrm>
          <a:prstGeom prst="rect">
            <a:avLst/>
          </a:prstGeom>
        </p:spPr>
        <p:txBody>
          <a:bodyPr wrap="square">
            <a:spAutoFit/>
          </a:bodyPr>
          <a:lstStyle/>
          <a:p>
            <a:pPr fontAlgn="ctr"/>
            <a:r>
              <a:rPr lang="en" altLang="ja-JP" sz="2000" b="1" dirty="0">
                <a:solidFill>
                  <a:schemeClr val="bg1"/>
                </a:solidFill>
                <a:latin typeface="DIN Alternate" panose="020B0500000000000000" pitchFamily="34" charset="0"/>
                <a:ea typeface="Hiragino Kaku Gothic ProN W6" panose="020B0300000000000000" pitchFamily="34" charset="-128"/>
              </a:rPr>
              <a:t>1,920 x 1,080</a:t>
            </a:r>
          </a:p>
        </p:txBody>
      </p:sp>
      <p:sp>
        <p:nvSpPr>
          <p:cNvPr id="85" name="正方形/長方形 84">
            <a:extLst>
              <a:ext uri="{FF2B5EF4-FFF2-40B4-BE49-F238E27FC236}">
                <a16:creationId xmlns:a16="http://schemas.microsoft.com/office/drawing/2014/main" id="{51C73B3C-FE64-C140-9D93-CA1280407407}"/>
              </a:ext>
            </a:extLst>
          </p:cNvPr>
          <p:cNvSpPr/>
          <p:nvPr/>
        </p:nvSpPr>
        <p:spPr>
          <a:xfrm>
            <a:off x="7627793" y="2798691"/>
            <a:ext cx="3149361" cy="338554"/>
          </a:xfrm>
          <a:prstGeom prst="rect">
            <a:avLst/>
          </a:prstGeom>
        </p:spPr>
        <p:txBody>
          <a:bodyPr wrap="square">
            <a:spAutoFit/>
          </a:bodyPr>
          <a:lstStyle/>
          <a:p>
            <a:pPr fontAlgn="ctr"/>
            <a:r>
              <a:rPr lang="en-US" altLang="ja-JP" sz="1600" b="1" dirty="0">
                <a:solidFill>
                  <a:schemeClr val="bg1"/>
                </a:solidFill>
                <a:latin typeface="DIN Alternate" panose="020B0500000000000000" pitchFamily="34" charset="0"/>
                <a:ea typeface="Hiragino Kaku Gothic ProN W6" panose="020B0300000000000000" pitchFamily="34" charset="-128"/>
              </a:rPr>
              <a:t>15</a:t>
            </a:r>
            <a:r>
              <a:rPr lang="en-US" altLang="ja-JP" sz="1200" b="1" dirty="0">
                <a:solidFill>
                  <a:schemeClr val="bg1"/>
                </a:solidFill>
                <a:latin typeface="DIN Alternate" panose="020B0500000000000000" pitchFamily="34" charset="0"/>
                <a:ea typeface="Hiragino Kaku Gothic ProN W6" panose="020B0300000000000000" pitchFamily="34" charset="-128"/>
              </a:rPr>
              <a:t> </a:t>
            </a:r>
            <a:r>
              <a:rPr lang="ja-JP" altLang="en-US" sz="1200" b="1">
                <a:solidFill>
                  <a:schemeClr val="bg1"/>
                </a:solidFill>
                <a:latin typeface="DIN Alternate" panose="020B0500000000000000" pitchFamily="34" charset="0"/>
                <a:ea typeface="Hiragino Kaku Gothic ProN W6" panose="020B0300000000000000" pitchFamily="34" charset="-128"/>
              </a:rPr>
              <a:t>秒│</a:t>
            </a:r>
            <a:r>
              <a:rPr lang="en-US" altLang="ja-JP" sz="1600" b="1" dirty="0">
                <a:solidFill>
                  <a:schemeClr val="bg1"/>
                </a:solidFill>
                <a:latin typeface="DIN Alternate" panose="020B0500000000000000" pitchFamily="34" charset="0"/>
                <a:ea typeface="Hiragino Kaku Gothic ProN W6" panose="020B0300000000000000" pitchFamily="34" charset="-128"/>
              </a:rPr>
              <a:t>30</a:t>
            </a:r>
            <a:r>
              <a:rPr lang="en-US" altLang="ja-JP" sz="1200" b="1" dirty="0">
                <a:solidFill>
                  <a:schemeClr val="bg1"/>
                </a:solidFill>
                <a:latin typeface="DIN Alternate" panose="020B0500000000000000" pitchFamily="34" charset="0"/>
                <a:ea typeface="Hiragino Kaku Gothic ProN W6" panose="020B0300000000000000" pitchFamily="34" charset="-128"/>
              </a:rPr>
              <a:t> </a:t>
            </a:r>
            <a:r>
              <a:rPr lang="ja-JP" altLang="en-US" sz="1200" b="1">
                <a:solidFill>
                  <a:schemeClr val="bg1"/>
                </a:solidFill>
                <a:latin typeface="DIN Alternate" panose="020B0500000000000000" pitchFamily="34" charset="0"/>
                <a:ea typeface="Hiragino Kaku Gothic ProN W6" panose="020B0300000000000000" pitchFamily="34" charset="-128"/>
              </a:rPr>
              <a:t>秒</a:t>
            </a:r>
          </a:p>
        </p:txBody>
      </p:sp>
      <p:sp>
        <p:nvSpPr>
          <p:cNvPr id="86" name="正方形/長方形 85">
            <a:extLst>
              <a:ext uri="{FF2B5EF4-FFF2-40B4-BE49-F238E27FC236}">
                <a16:creationId xmlns:a16="http://schemas.microsoft.com/office/drawing/2014/main" id="{5A95820E-8B1B-0540-94CE-374E8F742337}"/>
              </a:ext>
            </a:extLst>
          </p:cNvPr>
          <p:cNvSpPr/>
          <p:nvPr/>
        </p:nvSpPr>
        <p:spPr>
          <a:xfrm>
            <a:off x="7627793" y="3317528"/>
            <a:ext cx="1802918"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最大</a:t>
            </a:r>
            <a:r>
              <a:rPr lang="en-US" altLang="ja-JP" sz="1200" b="1" dirty="0">
                <a:solidFill>
                  <a:schemeClr val="bg1"/>
                </a:solidFill>
                <a:latin typeface="DIN Alternate" panose="020B0500000000000000" pitchFamily="34" charset="0"/>
                <a:ea typeface="Hiragino Kaku Gothic ProN W6" panose="020B0300000000000000" pitchFamily="34" charset="-128"/>
              </a:rPr>
              <a:t>100MB</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87" name="正方形/長方形 86">
            <a:extLst>
              <a:ext uri="{FF2B5EF4-FFF2-40B4-BE49-F238E27FC236}">
                <a16:creationId xmlns:a16="http://schemas.microsoft.com/office/drawing/2014/main" id="{E0AD6D11-8630-BD47-ADC3-F2311BC13DC7}"/>
              </a:ext>
            </a:extLst>
          </p:cNvPr>
          <p:cNvSpPr/>
          <p:nvPr/>
        </p:nvSpPr>
        <p:spPr>
          <a:xfrm>
            <a:off x="7627793" y="3737523"/>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H.264</a:t>
            </a:r>
          </a:p>
        </p:txBody>
      </p:sp>
      <p:sp>
        <p:nvSpPr>
          <p:cNvPr id="88" name="正方形/長方形 87">
            <a:extLst>
              <a:ext uri="{FF2B5EF4-FFF2-40B4-BE49-F238E27FC236}">
                <a16:creationId xmlns:a16="http://schemas.microsoft.com/office/drawing/2014/main" id="{6AD77574-1826-D640-82FC-A4116BE62C57}"/>
              </a:ext>
            </a:extLst>
          </p:cNvPr>
          <p:cNvSpPr/>
          <p:nvPr/>
        </p:nvSpPr>
        <p:spPr>
          <a:xfrm>
            <a:off x="7627793" y="4148439"/>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AAC LC</a:t>
            </a:r>
          </a:p>
        </p:txBody>
      </p:sp>
      <p:sp>
        <p:nvSpPr>
          <p:cNvPr id="89" name="正方形/長方形 88">
            <a:extLst>
              <a:ext uri="{FF2B5EF4-FFF2-40B4-BE49-F238E27FC236}">
                <a16:creationId xmlns:a16="http://schemas.microsoft.com/office/drawing/2014/main" id="{58751533-8379-874C-85FF-789992BCF7B2}"/>
              </a:ext>
            </a:extLst>
          </p:cNvPr>
          <p:cNvSpPr/>
          <p:nvPr/>
        </p:nvSpPr>
        <p:spPr>
          <a:xfrm>
            <a:off x="7627793" y="455637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-24.0LKFS±1</a:t>
            </a:r>
          </a:p>
        </p:txBody>
      </p:sp>
      <p:sp>
        <p:nvSpPr>
          <p:cNvPr id="90" name="正方形/長方形 89">
            <a:extLst>
              <a:ext uri="{FF2B5EF4-FFF2-40B4-BE49-F238E27FC236}">
                <a16:creationId xmlns:a16="http://schemas.microsoft.com/office/drawing/2014/main" id="{EB19480F-66F7-B545-81C5-646CA3D41EC6}"/>
              </a:ext>
            </a:extLst>
          </p:cNvPr>
          <p:cNvSpPr/>
          <p:nvPr/>
        </p:nvSpPr>
        <p:spPr>
          <a:xfrm>
            <a:off x="7627793" y="499044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29.97FPS</a:t>
            </a:r>
            <a:r>
              <a:rPr lang="ja-JP" altLang="en-US" sz="1200" b="1">
                <a:solidFill>
                  <a:schemeClr val="bg1"/>
                </a:solidFill>
                <a:latin typeface="DIN Alternate" panose="020B0500000000000000" pitchFamily="34" charset="0"/>
                <a:ea typeface="Hiragino Kaku Gothic ProN W6" panose="020B0300000000000000" pitchFamily="34" charset="-128"/>
              </a:rPr>
              <a:t>または</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en" altLang="ja-JP" sz="1200" b="1" dirty="0">
                <a:solidFill>
                  <a:schemeClr val="bg1"/>
                </a:solidFill>
                <a:latin typeface="DIN Alternate" panose="020B0500000000000000" pitchFamily="34" charset="0"/>
                <a:ea typeface="Hiragino Kaku Gothic ProN W6" panose="020B0300000000000000" pitchFamily="34" charset="-128"/>
              </a:rPr>
              <a:t>FPS</a:t>
            </a:r>
          </a:p>
        </p:txBody>
      </p:sp>
      <p:sp>
        <p:nvSpPr>
          <p:cNvPr id="91" name="正方形/長方形 90">
            <a:extLst>
              <a:ext uri="{FF2B5EF4-FFF2-40B4-BE49-F238E27FC236}">
                <a16:creationId xmlns:a16="http://schemas.microsoft.com/office/drawing/2014/main" id="{A7E53107-E386-B24C-88C9-1701F7AE48AA}"/>
              </a:ext>
            </a:extLst>
          </p:cNvPr>
          <p:cNvSpPr/>
          <p:nvPr/>
        </p:nvSpPr>
        <p:spPr>
          <a:xfrm>
            <a:off x="7627793" y="5372877"/>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10Mbps</a:t>
            </a:r>
            <a:r>
              <a:rPr lang="ja-JP" altLang="en-US" sz="1200" b="1">
                <a:solidFill>
                  <a:schemeClr val="bg1"/>
                </a:solidFill>
                <a:latin typeface="DIN Alternate" panose="020B0500000000000000" pitchFamily="34" charset="0"/>
                <a:ea typeface="Hiragino Kaku Gothic ProN W6" panose="020B0300000000000000" pitchFamily="34" charset="-128"/>
              </a:rPr>
              <a:t>以上</a:t>
            </a:r>
          </a:p>
        </p:txBody>
      </p:sp>
      <p:sp>
        <p:nvSpPr>
          <p:cNvPr id="92" name="テキスト ボックス 91">
            <a:extLst>
              <a:ext uri="{FF2B5EF4-FFF2-40B4-BE49-F238E27FC236}">
                <a16:creationId xmlns:a16="http://schemas.microsoft.com/office/drawing/2014/main" id="{6DF132FC-D883-1845-A632-1FB64F44B544}"/>
              </a:ext>
            </a:extLst>
          </p:cNvPr>
          <p:cNvSpPr txBox="1"/>
          <p:nvPr/>
        </p:nvSpPr>
        <p:spPr>
          <a:xfrm>
            <a:off x="8655527" y="1284576"/>
            <a:ext cx="2033201" cy="379015"/>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47" name="正方形/長方形 46">
            <a:extLst>
              <a:ext uri="{FF2B5EF4-FFF2-40B4-BE49-F238E27FC236}">
                <a16:creationId xmlns:a16="http://schemas.microsoft.com/office/drawing/2014/main" id="{BC8FAD8F-08E0-D54F-B481-47728CDF0E87}"/>
              </a:ext>
            </a:extLst>
          </p:cNvPr>
          <p:cNvSpPr/>
          <p:nvPr/>
        </p:nvSpPr>
        <p:spPr>
          <a:xfrm>
            <a:off x="588217" y="6439783"/>
            <a:ext cx="8220117" cy="200055"/>
          </a:xfrm>
          <a:prstGeom prst="rect">
            <a:avLst/>
          </a:prstGeom>
        </p:spPr>
        <p:txBody>
          <a:bodyPr wrap="square">
            <a:spAutoFit/>
          </a:bodyPr>
          <a:lstStyle/>
          <a:p>
            <a:r>
              <a:rPr lang="en-US" altLang="ja-JP" sz="700" dirty="0">
                <a:solidFill>
                  <a:schemeClr val="bg1"/>
                </a:solidFill>
                <a:latin typeface="DIN Condensed" pitchFamily="2" charset="0"/>
                <a:ea typeface="Hiragino Sans W7" panose="020B0400000000000000" pitchFamily="34" charset="-128"/>
              </a:rPr>
              <a:t>※</a:t>
            </a:r>
            <a:r>
              <a:rPr lang="ja-JP" altLang="en-US" sz="700" b="1" dirty="0">
                <a:solidFill>
                  <a:schemeClr val="bg1"/>
                </a:solidFill>
                <a:latin typeface="DIN Condensed" pitchFamily="2" charset="0"/>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放映内容は</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申し込みにつき、</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商品・</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サービスが基本となります。</a:t>
            </a:r>
            <a:r>
              <a:rPr lang="en-US" altLang="ja-JP" sz="700" dirty="0">
                <a:solidFill>
                  <a:schemeClr val="bg1"/>
                </a:solidFill>
                <a:latin typeface="Hiragino Sans W7" panose="020B0400000000000000" pitchFamily="34" charset="-128"/>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同一商材であれば、掲載尺内で異なるクリエイティブの組み合わせも可能となります</a:t>
            </a:r>
            <a:endParaRPr lang="en-US" altLang="ja-JP" sz="700" dirty="0">
              <a:solidFill>
                <a:schemeClr val="bg1"/>
              </a:solidFill>
              <a:latin typeface="Hiragino Sans W1" panose="020B0400000000000000" pitchFamily="34" charset="-128"/>
              <a:ea typeface="Hiragino Sans W1" panose="020B0400000000000000" pitchFamily="34" charset="-128"/>
            </a:endParaRPr>
          </a:p>
        </p:txBody>
      </p:sp>
      <p:sp>
        <p:nvSpPr>
          <p:cNvPr id="48" name="正方形/長方形 47">
            <a:extLst>
              <a:ext uri="{FF2B5EF4-FFF2-40B4-BE49-F238E27FC236}">
                <a16:creationId xmlns:a16="http://schemas.microsoft.com/office/drawing/2014/main" id="{352111BB-3C90-B849-A057-2B1717C22B2D}"/>
              </a:ext>
            </a:extLst>
          </p:cNvPr>
          <p:cNvSpPr/>
          <p:nvPr/>
        </p:nvSpPr>
        <p:spPr>
          <a:xfrm>
            <a:off x="10739222" y="2844748"/>
            <a:ext cx="365806" cy="246221"/>
          </a:xfrm>
          <a:prstGeom prst="rect">
            <a:avLst/>
          </a:prstGeom>
        </p:spPr>
        <p:txBody>
          <a:bodyPr wrap="none">
            <a:spAutoFit/>
          </a:bodyPr>
          <a:lstStyle/>
          <a:p>
            <a:r>
              <a:rPr lang="en-US" altLang="ja-JP" sz="1000" b="1" dirty="0">
                <a:solidFill>
                  <a:schemeClr val="bg1"/>
                </a:solidFill>
                <a:latin typeface="DIN Condensed" pitchFamily="2" charset="0"/>
                <a:ea typeface="Hiragino Sans W7" panose="020B0400000000000000" pitchFamily="34" charset="-128"/>
              </a:rPr>
              <a:t>※1</a:t>
            </a:r>
            <a:endParaRPr lang="ja-JP" altLang="en-US" sz="1000">
              <a:latin typeface="DIN Condensed" pitchFamily="2" charset="0"/>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563A1D7F-908F-F845-B159-3ECA9DB3977A}"/>
              </a:ext>
            </a:extLst>
          </p:cNvPr>
          <p:cNvCxnSpPr>
            <a:cxnSpLocks/>
          </p:cNvCxnSpPr>
          <p:nvPr/>
        </p:nvCxnSpPr>
        <p:spPr>
          <a:xfrm flipH="1">
            <a:off x="5180380" y="5697424"/>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97C6E77C-80D6-6F45-8E02-43CE15B9A083}"/>
              </a:ext>
            </a:extLst>
          </p:cNvPr>
          <p:cNvSpPr/>
          <p:nvPr/>
        </p:nvSpPr>
        <p:spPr>
          <a:xfrm>
            <a:off x="5438041" y="5727018"/>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走査方式</a:t>
            </a:r>
          </a:p>
        </p:txBody>
      </p:sp>
      <p:sp>
        <p:nvSpPr>
          <p:cNvPr id="52" name="正方形/長方形 51">
            <a:extLst>
              <a:ext uri="{FF2B5EF4-FFF2-40B4-BE49-F238E27FC236}">
                <a16:creationId xmlns:a16="http://schemas.microsoft.com/office/drawing/2014/main" id="{187FE6EF-C0A6-6E41-8D88-3C20D9EF49B6}"/>
              </a:ext>
            </a:extLst>
          </p:cNvPr>
          <p:cNvSpPr/>
          <p:nvPr/>
        </p:nvSpPr>
        <p:spPr>
          <a:xfrm>
            <a:off x="7627793" y="5733620"/>
            <a:ext cx="3909131"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プログレッシブ方式（インターレース方式は不可）</a:t>
            </a:r>
          </a:p>
        </p:txBody>
      </p:sp>
      <p:cxnSp>
        <p:nvCxnSpPr>
          <p:cNvPr id="53" name="直線コネクタ 52">
            <a:extLst>
              <a:ext uri="{FF2B5EF4-FFF2-40B4-BE49-F238E27FC236}">
                <a16:creationId xmlns:a16="http://schemas.microsoft.com/office/drawing/2014/main" id="{F87978A7-ACDD-6745-ADF3-DFA651ECF280}"/>
              </a:ext>
            </a:extLst>
          </p:cNvPr>
          <p:cNvCxnSpPr>
            <a:cxnSpLocks/>
          </p:cNvCxnSpPr>
          <p:nvPr/>
        </p:nvCxnSpPr>
        <p:spPr>
          <a:xfrm flipH="1">
            <a:off x="5178453" y="601667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379172F6-316A-3746-BBF7-EC5F2A0A5E62}"/>
              </a:ext>
            </a:extLst>
          </p:cNvPr>
          <p:cNvSpPr/>
          <p:nvPr/>
        </p:nvSpPr>
        <p:spPr>
          <a:xfrm>
            <a:off x="5438041" y="606136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最低級数</a:t>
            </a:r>
          </a:p>
        </p:txBody>
      </p:sp>
      <p:sp>
        <p:nvSpPr>
          <p:cNvPr id="94" name="正方形/長方形 93">
            <a:extLst>
              <a:ext uri="{FF2B5EF4-FFF2-40B4-BE49-F238E27FC236}">
                <a16:creationId xmlns:a16="http://schemas.microsoft.com/office/drawing/2014/main" id="{72001F2C-3A93-FB41-BDE3-2071D2C84721}"/>
              </a:ext>
            </a:extLst>
          </p:cNvPr>
          <p:cNvSpPr/>
          <p:nvPr/>
        </p:nvSpPr>
        <p:spPr>
          <a:xfrm>
            <a:off x="7627793" y="6056393"/>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26pt</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2" name="スライド番号プレースホルダ 3">
            <a:extLst>
              <a:ext uri="{FF2B5EF4-FFF2-40B4-BE49-F238E27FC236}">
                <a16:creationId xmlns:a16="http://schemas.microsoft.com/office/drawing/2014/main" id="{2020991B-42C0-6514-B8E9-4F981A2B58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AF619094-40A3-0457-69CF-0E9FE6713C5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1556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4AD82645-2167-138E-7711-FC0746A1E0FE}"/>
              </a:ext>
            </a:extLst>
          </p:cNvPr>
          <p:cNvPicPr>
            <a:picLocks/>
          </p:cNvPicPr>
          <p:nvPr/>
        </p:nvPicPr>
        <p:blipFill>
          <a:blip r:embed="rId2"/>
          <a:stretch>
            <a:fillRect/>
          </a:stretch>
        </p:blipFill>
        <p:spPr>
          <a:xfrm>
            <a:off x="427402" y="320919"/>
            <a:ext cx="6200068" cy="479259"/>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2"/>
          <a:stretch>
            <a:fillRect/>
          </a:stretch>
        </p:blipFill>
        <p:spPr>
          <a:xfrm>
            <a:off x="7654410" y="0"/>
            <a:ext cx="4537589" cy="6858000"/>
          </a:xfrm>
          <a:prstGeom prst="rect">
            <a:avLst/>
          </a:prstGeom>
        </p:spPr>
      </p:pic>
      <p:sp>
        <p:nvSpPr>
          <p:cNvPr id="14" name="テキスト ボックス 13">
            <a:extLst>
              <a:ext uri="{FF2B5EF4-FFF2-40B4-BE49-F238E27FC236}">
                <a16:creationId xmlns:a16="http://schemas.microsoft.com/office/drawing/2014/main" id="{A2908425-67E8-C869-2044-EBABF532CB76}"/>
              </a:ext>
            </a:extLst>
          </p:cNvPr>
          <p:cNvSpPr txBox="1"/>
          <p:nvPr/>
        </p:nvSpPr>
        <p:spPr>
          <a:xfrm>
            <a:off x="427401" y="1032193"/>
            <a:ext cx="7121479" cy="463268"/>
          </a:xfrm>
          <a:prstGeom prst="rect">
            <a:avLst/>
          </a:prstGeom>
          <a:noFill/>
        </p:spPr>
        <p:txBody>
          <a:bodyPr wrap="square">
            <a:spAutoFit/>
          </a:bodyPr>
          <a:lstStyle/>
          <a:p>
            <a:pPr defTabSz="914400">
              <a:lnSpc>
                <a:spcPct val="150000"/>
              </a:lnSpc>
            </a:pPr>
            <a:r>
              <a:rPr kumimoji="1" lang="ja-JP" altLang="en-US" b="1" i="0" u="none" strike="noStrike" kern="1200" cap="none" spc="300" normalizeH="0" baseline="0" noProof="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rPr>
              <a:t>喫煙所に集うのは、単なる嗜好層ではない</a:t>
            </a:r>
            <a:r>
              <a:rPr kumimoji="1" lang="ja-JP" altLang="en-US" b="1" spc="300">
                <a:solidFill>
                  <a:schemeClr val="tx1">
                    <a:lumMod val="75000"/>
                    <a:lumOff val="25000"/>
                  </a:schemeClr>
                </a:solidFill>
                <a:latin typeface="Hiragino Sans W7" panose="020B0400000000000000" pitchFamily="34" charset="-128"/>
                <a:ea typeface="Hiragino Sans W7" panose="020B0400000000000000" pitchFamily="34" charset="-128"/>
              </a:rPr>
              <a:t>ー。</a:t>
            </a:r>
            <a:endParaRPr kumimoji="1" lang="en-US" altLang="ja-JP" b="1" i="0" u="none" strike="noStrike" kern="1200" cap="none" spc="300" normalizeH="0" baseline="0" noProof="0" dirty="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endParaRPr>
          </a:p>
        </p:txBody>
      </p:sp>
      <p:pic>
        <p:nvPicPr>
          <p:cNvPr id="4" name="Picture 4">
            <a:extLst>
              <a:ext uri="{FF2B5EF4-FFF2-40B4-BE49-F238E27FC236}">
                <a16:creationId xmlns:a16="http://schemas.microsoft.com/office/drawing/2014/main" id="{A2B8EA44-B462-D693-7F65-DCFEC0F0DA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9594" y="3888842"/>
            <a:ext cx="4447556" cy="2970998"/>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62225"/>
            <a:ext cx="6334311" cy="542841"/>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1" i="0" u="none" strike="noStrike" kern="1200" cap="none" spc="30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rPr>
              <a:t>都市型ビジネス層に、効率的にリーチする</a:t>
            </a:r>
            <a:endParaRPr kumimoji="1" lang="en-US" altLang="ja-JP" sz="2200" b="1" i="0" u="none" strike="noStrike" kern="1200" cap="none" spc="30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7795867" y="6442414"/>
            <a:ext cx="4767092" cy="2984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US"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2" panose="020B0300000000000000" pitchFamily="34" charset="-128"/>
                <a:cs typeface="+mn-cs"/>
              </a:rPr>
              <a:t>April to June 2025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11" name="図 10" descr="山の景色&#10;&#10;自動的に生成された説明">
            <a:extLst>
              <a:ext uri="{FF2B5EF4-FFF2-40B4-BE49-F238E27FC236}">
                <a16:creationId xmlns:a16="http://schemas.microsoft.com/office/drawing/2014/main" id="{C460CB04-7B89-71E7-1942-1F468D86FD15}"/>
              </a:ext>
            </a:extLst>
          </p:cNvPr>
          <p:cNvPicPr>
            <a:picLocks noChangeAspect="1"/>
          </p:cNvPicPr>
          <p:nvPr/>
        </p:nvPicPr>
        <p:blipFill>
          <a:blip r:embed="rId4" cstate="hqprint">
            <a:extLst>
              <a:ext uri="{28A0092B-C50C-407E-A947-70E740481C1C}">
                <a14:useLocalDpi xmlns:a14="http://schemas.microsoft.com/office/drawing/2010/main"/>
              </a:ext>
            </a:extLst>
          </a:blip>
          <a:srcRect l="10545" r="10677"/>
          <a:stretch/>
        </p:blipFill>
        <p:spPr>
          <a:xfrm>
            <a:off x="7736961" y="0"/>
            <a:ext cx="4450190" cy="6858000"/>
          </a:xfrm>
          <a:prstGeom prst="rect">
            <a:avLst/>
          </a:prstGeom>
        </p:spPr>
      </p:pic>
      <p:sp>
        <p:nvSpPr>
          <p:cNvPr id="55" name="テキスト ボックス 54">
            <a:extLst>
              <a:ext uri="{FF2B5EF4-FFF2-40B4-BE49-F238E27FC236}">
                <a16:creationId xmlns:a16="http://schemas.microsoft.com/office/drawing/2014/main" id="{9BB44DD4-666B-1B74-6972-3D30311AF9C2}"/>
              </a:ext>
            </a:extLst>
          </p:cNvPr>
          <p:cNvSpPr txBox="1"/>
          <p:nvPr/>
        </p:nvSpPr>
        <p:spPr>
          <a:xfrm>
            <a:off x="427400" y="5342872"/>
            <a:ext cx="7225693" cy="91999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喫煙者というフィルターが、</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都市型ビジネス層へ、“濃密な接点”をもたらします。</a:t>
            </a:r>
          </a:p>
        </p:txBody>
      </p:sp>
      <p:grpSp>
        <p:nvGrpSpPr>
          <p:cNvPr id="8196" name="グループ化 8195">
            <a:extLst>
              <a:ext uri="{FF2B5EF4-FFF2-40B4-BE49-F238E27FC236}">
                <a16:creationId xmlns:a16="http://schemas.microsoft.com/office/drawing/2014/main" id="{0A73CBE6-E1CE-24B8-A87D-8DFF61714251}"/>
              </a:ext>
            </a:extLst>
          </p:cNvPr>
          <p:cNvGrpSpPr/>
          <p:nvPr/>
        </p:nvGrpSpPr>
        <p:grpSpPr>
          <a:xfrm>
            <a:off x="609943" y="1493896"/>
            <a:ext cx="105532" cy="3854618"/>
            <a:chOff x="466930" y="914390"/>
            <a:chExt cx="48746" cy="4366859"/>
          </a:xfrm>
        </p:grpSpPr>
        <p:cxnSp>
          <p:nvCxnSpPr>
            <p:cNvPr id="53" name="直線コネクタ 52">
              <a:extLst>
                <a:ext uri="{FF2B5EF4-FFF2-40B4-BE49-F238E27FC236}">
                  <a16:creationId xmlns:a16="http://schemas.microsoft.com/office/drawing/2014/main" id="{0980C12D-F4AB-3307-1ED1-0D31E4DAC59C}"/>
                </a:ext>
              </a:extLst>
            </p:cNvPr>
            <p:cNvCxnSpPr>
              <a:cxnSpLocks/>
            </p:cNvCxnSpPr>
            <p:nvPr/>
          </p:nvCxnSpPr>
          <p:spPr>
            <a:xfrm>
              <a:off x="466930" y="914390"/>
              <a:ext cx="0" cy="4366859"/>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8209FFDA-94D5-65A8-9CC3-69F457F340F4}"/>
                </a:ext>
              </a:extLst>
            </p:cNvPr>
            <p:cNvCxnSpPr>
              <a:cxnSpLocks/>
            </p:cNvCxnSpPr>
            <p:nvPr/>
          </p:nvCxnSpPr>
          <p:spPr>
            <a:xfrm flipH="1">
              <a:off x="468147" y="4935804"/>
              <a:ext cx="47529" cy="329588"/>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grpSp>
      <p:sp>
        <p:nvSpPr>
          <p:cNvPr id="41" name="ホームベース 40">
            <a:extLst>
              <a:ext uri="{FF2B5EF4-FFF2-40B4-BE49-F238E27FC236}">
                <a16:creationId xmlns:a16="http://schemas.microsoft.com/office/drawing/2014/main" id="{1A506220-912B-44D0-7AEF-A3E127DA3858}"/>
              </a:ext>
            </a:extLst>
          </p:cNvPr>
          <p:cNvSpPr/>
          <p:nvPr/>
        </p:nvSpPr>
        <p:spPr>
          <a:xfrm>
            <a:off x="853251" y="1826319"/>
            <a:ext cx="1540112"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消費力が高い</a:t>
            </a:r>
          </a:p>
        </p:txBody>
      </p:sp>
      <p:sp>
        <p:nvSpPr>
          <p:cNvPr id="43" name="テキスト ボックス 42">
            <a:extLst>
              <a:ext uri="{FF2B5EF4-FFF2-40B4-BE49-F238E27FC236}">
                <a16:creationId xmlns:a16="http://schemas.microsoft.com/office/drawing/2014/main" id="{603DAA68-A978-465A-01D4-A11A0948DE51}"/>
              </a:ext>
            </a:extLst>
          </p:cNvPr>
          <p:cNvSpPr txBox="1"/>
          <p:nvPr/>
        </p:nvSpPr>
        <p:spPr>
          <a:xfrm>
            <a:off x="2426567" y="1853945"/>
            <a:ext cx="5330550" cy="276999"/>
          </a:xfrm>
          <a:prstGeom prst="rect">
            <a:avLst/>
          </a:prstGeom>
          <a:noFill/>
        </p:spPr>
        <p:txBody>
          <a:bodyPr wrap="square">
            <a:spAutoFit/>
          </a:bodyPr>
          <a:lstStyle/>
          <a:p>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ヶ月の可処分所得</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10</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万円以上の割合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a:t>
            </a:r>
          </a:p>
        </p:txBody>
      </p:sp>
      <p:sp>
        <p:nvSpPr>
          <p:cNvPr id="44" name="テキスト ボックス 43">
            <a:extLst>
              <a:ext uri="{FF2B5EF4-FFF2-40B4-BE49-F238E27FC236}">
                <a16:creationId xmlns:a16="http://schemas.microsoft.com/office/drawing/2014/main" id="{1AB065C5-5C94-1940-6066-050BCE66FC73}"/>
              </a:ext>
            </a:extLst>
          </p:cNvPr>
          <p:cNvSpPr txBox="1"/>
          <p:nvPr/>
        </p:nvSpPr>
        <p:spPr>
          <a:xfrm>
            <a:off x="5771074" y="1622404"/>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35.9</a:t>
            </a:r>
            <a:endParaRPr kumimoji="1" lang="ja-JP" altLang="en-US" sz="3200">
              <a:solidFill>
                <a:srgbClr val="FE5519"/>
              </a:solidFill>
              <a:latin typeface="DIN Alternate" panose="020B0500000000000000" pitchFamily="34" charset="0"/>
            </a:endParaRPr>
          </a:p>
        </p:txBody>
      </p:sp>
      <p:cxnSp>
        <p:nvCxnSpPr>
          <p:cNvPr id="59" name="直線コネクタ 58">
            <a:extLst>
              <a:ext uri="{FF2B5EF4-FFF2-40B4-BE49-F238E27FC236}">
                <a16:creationId xmlns:a16="http://schemas.microsoft.com/office/drawing/2014/main" id="{DA18A945-57DD-A89B-1E7B-41DC125831F6}"/>
              </a:ext>
            </a:extLst>
          </p:cNvPr>
          <p:cNvCxnSpPr>
            <a:cxnSpLocks/>
          </p:cNvCxnSpPr>
          <p:nvPr/>
        </p:nvCxnSpPr>
        <p:spPr>
          <a:xfrm>
            <a:off x="5740594" y="2128890"/>
            <a:ext cx="1041922"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46" name="ホームベース 45">
            <a:extLst>
              <a:ext uri="{FF2B5EF4-FFF2-40B4-BE49-F238E27FC236}">
                <a16:creationId xmlns:a16="http://schemas.microsoft.com/office/drawing/2014/main" id="{A1BE3927-53AE-DDFC-2159-5C62AF3AFB97}"/>
              </a:ext>
            </a:extLst>
          </p:cNvPr>
          <p:cNvSpPr/>
          <p:nvPr/>
        </p:nvSpPr>
        <p:spPr>
          <a:xfrm>
            <a:off x="853251" y="2572941"/>
            <a:ext cx="1573317"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決裁者が多い</a:t>
            </a:r>
          </a:p>
        </p:txBody>
      </p:sp>
      <p:sp>
        <p:nvSpPr>
          <p:cNvPr id="48" name="テキスト ボックス 47">
            <a:extLst>
              <a:ext uri="{FF2B5EF4-FFF2-40B4-BE49-F238E27FC236}">
                <a16:creationId xmlns:a16="http://schemas.microsoft.com/office/drawing/2014/main" id="{0610B4F2-754C-9766-F3D5-84DCEC11AEA9}"/>
              </a:ext>
            </a:extLst>
          </p:cNvPr>
          <p:cNvSpPr txBox="1"/>
          <p:nvPr/>
        </p:nvSpPr>
        <p:spPr>
          <a:xfrm>
            <a:off x="2426568" y="2588661"/>
            <a:ext cx="5447429"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会社員</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91%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、役員・部長・課長など役職者割合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p>
        </p:txBody>
      </p:sp>
      <p:sp>
        <p:nvSpPr>
          <p:cNvPr id="49" name="テキスト ボックス 48">
            <a:extLst>
              <a:ext uri="{FF2B5EF4-FFF2-40B4-BE49-F238E27FC236}">
                <a16:creationId xmlns:a16="http://schemas.microsoft.com/office/drawing/2014/main" id="{978A1202-1DC7-4133-0944-26ADD1776260}"/>
              </a:ext>
            </a:extLst>
          </p:cNvPr>
          <p:cNvSpPr txBox="1"/>
          <p:nvPr/>
        </p:nvSpPr>
        <p:spPr>
          <a:xfrm>
            <a:off x="5763686" y="2346960"/>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42.2</a:t>
            </a:r>
            <a:endParaRPr kumimoji="1" lang="ja-JP" altLang="en-US" sz="3200">
              <a:solidFill>
                <a:srgbClr val="FE5519"/>
              </a:solidFill>
              <a:latin typeface="DIN Alternate" panose="020B0500000000000000" pitchFamily="34" charset="0"/>
            </a:endParaRPr>
          </a:p>
        </p:txBody>
      </p:sp>
      <p:cxnSp>
        <p:nvCxnSpPr>
          <p:cNvPr id="62" name="直線コネクタ 61">
            <a:extLst>
              <a:ext uri="{FF2B5EF4-FFF2-40B4-BE49-F238E27FC236}">
                <a16:creationId xmlns:a16="http://schemas.microsoft.com/office/drawing/2014/main" id="{E9C2F66D-A2B7-82F7-F676-E280B6CC77A2}"/>
              </a:ext>
            </a:extLst>
          </p:cNvPr>
          <p:cNvCxnSpPr>
            <a:cxnSpLocks/>
          </p:cNvCxnSpPr>
          <p:nvPr/>
        </p:nvCxnSpPr>
        <p:spPr>
          <a:xfrm>
            <a:off x="5766848" y="286566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0" name="ホームベース 19">
            <a:extLst>
              <a:ext uri="{FF2B5EF4-FFF2-40B4-BE49-F238E27FC236}">
                <a16:creationId xmlns:a16="http://schemas.microsoft.com/office/drawing/2014/main" id="{E39C8F56-C95D-90E2-A5AF-12D709BBFC06}"/>
              </a:ext>
            </a:extLst>
          </p:cNvPr>
          <p:cNvSpPr/>
          <p:nvPr/>
        </p:nvSpPr>
        <p:spPr>
          <a:xfrm>
            <a:off x="853250" y="4030435"/>
            <a:ext cx="1806991"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男性セルフケア意識層</a:t>
            </a:r>
          </a:p>
        </p:txBody>
      </p:sp>
      <p:sp>
        <p:nvSpPr>
          <p:cNvPr id="23" name="テキスト ボックス 22">
            <a:extLst>
              <a:ext uri="{FF2B5EF4-FFF2-40B4-BE49-F238E27FC236}">
                <a16:creationId xmlns:a16="http://schemas.microsoft.com/office/drawing/2014/main" id="{B339FF61-2733-2DF4-AD03-12A64CF28E3F}"/>
              </a:ext>
            </a:extLst>
          </p:cNvPr>
          <p:cNvSpPr txBox="1"/>
          <p:nvPr/>
        </p:nvSpPr>
        <p:spPr>
          <a:xfrm>
            <a:off x="2660241" y="4037773"/>
            <a:ext cx="5096876"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美容・身だしなみ等への意識が、非喫煙者の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26" name="テキスト ボックス 25">
            <a:extLst>
              <a:ext uri="{FF2B5EF4-FFF2-40B4-BE49-F238E27FC236}">
                <a16:creationId xmlns:a16="http://schemas.microsoft.com/office/drawing/2014/main" id="{F2F5DAE3-7EEF-A5D7-A11C-ED6FCF459A5A}"/>
              </a:ext>
            </a:extLst>
          </p:cNvPr>
          <p:cNvSpPr txBox="1"/>
          <p:nvPr/>
        </p:nvSpPr>
        <p:spPr>
          <a:xfrm>
            <a:off x="5759786" y="3796072"/>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1.6</a:t>
            </a:r>
            <a:endParaRPr kumimoji="1" lang="ja-JP" altLang="en-US" sz="3200">
              <a:solidFill>
                <a:srgbClr val="FE5519"/>
              </a:solidFill>
              <a:latin typeface="DIN Alternate" panose="020B0500000000000000" pitchFamily="34" charset="0"/>
            </a:endParaRPr>
          </a:p>
        </p:txBody>
      </p:sp>
      <p:cxnSp>
        <p:nvCxnSpPr>
          <p:cNvPr id="8192" name="直線コネクタ 8191">
            <a:extLst>
              <a:ext uri="{FF2B5EF4-FFF2-40B4-BE49-F238E27FC236}">
                <a16:creationId xmlns:a16="http://schemas.microsoft.com/office/drawing/2014/main" id="{4C525AAE-1017-9B53-2D2F-29308E5BBA96}"/>
              </a:ext>
            </a:extLst>
          </p:cNvPr>
          <p:cNvCxnSpPr>
            <a:cxnSpLocks/>
          </p:cNvCxnSpPr>
          <p:nvPr/>
        </p:nvCxnSpPr>
        <p:spPr>
          <a:xfrm>
            <a:off x="5744319" y="4314772"/>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9" name="ホームベース 28">
            <a:extLst>
              <a:ext uri="{FF2B5EF4-FFF2-40B4-BE49-F238E27FC236}">
                <a16:creationId xmlns:a16="http://schemas.microsoft.com/office/drawing/2014/main" id="{3F533197-34B5-3185-9D33-824272DEDF5B}"/>
              </a:ext>
            </a:extLst>
          </p:cNvPr>
          <p:cNvSpPr/>
          <p:nvPr/>
        </p:nvSpPr>
        <p:spPr>
          <a:xfrm>
            <a:off x="853251" y="4724733"/>
            <a:ext cx="1806994"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ヘルスケア関心層</a:t>
            </a:r>
          </a:p>
        </p:txBody>
      </p:sp>
      <p:sp>
        <p:nvSpPr>
          <p:cNvPr id="31" name="テキスト ボックス 30">
            <a:extLst>
              <a:ext uri="{FF2B5EF4-FFF2-40B4-BE49-F238E27FC236}">
                <a16:creationId xmlns:a16="http://schemas.microsoft.com/office/drawing/2014/main" id="{C7F9DD11-07DA-1AF6-9112-C317DE0344AB}"/>
              </a:ext>
            </a:extLst>
          </p:cNvPr>
          <p:cNvSpPr txBox="1"/>
          <p:nvPr/>
        </p:nvSpPr>
        <p:spPr>
          <a:xfrm>
            <a:off x="2647724" y="4752170"/>
            <a:ext cx="4934885"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健康食品やサプリの購買傾向が、非喫煙者の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32" name="テキスト ボックス 31">
            <a:extLst>
              <a:ext uri="{FF2B5EF4-FFF2-40B4-BE49-F238E27FC236}">
                <a16:creationId xmlns:a16="http://schemas.microsoft.com/office/drawing/2014/main" id="{3928D140-C50C-A244-4474-7E74E57BEF56}"/>
              </a:ext>
            </a:extLst>
          </p:cNvPr>
          <p:cNvSpPr txBox="1"/>
          <p:nvPr/>
        </p:nvSpPr>
        <p:spPr>
          <a:xfrm>
            <a:off x="5743199" y="4520629"/>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1.7</a:t>
            </a:r>
            <a:endParaRPr kumimoji="1" lang="ja-JP" altLang="en-US" sz="3200">
              <a:solidFill>
                <a:srgbClr val="FE5519"/>
              </a:solidFill>
              <a:latin typeface="DIN Alternate" panose="020B0500000000000000" pitchFamily="34" charset="0"/>
            </a:endParaRPr>
          </a:p>
        </p:txBody>
      </p:sp>
      <p:cxnSp>
        <p:nvCxnSpPr>
          <p:cNvPr id="8194" name="直線コネクタ 8193">
            <a:extLst>
              <a:ext uri="{FF2B5EF4-FFF2-40B4-BE49-F238E27FC236}">
                <a16:creationId xmlns:a16="http://schemas.microsoft.com/office/drawing/2014/main" id="{A818D2BF-7808-BF89-9A0E-B73BC403E353}"/>
              </a:ext>
            </a:extLst>
          </p:cNvPr>
          <p:cNvCxnSpPr>
            <a:cxnSpLocks/>
          </p:cNvCxnSpPr>
          <p:nvPr/>
        </p:nvCxnSpPr>
        <p:spPr>
          <a:xfrm>
            <a:off x="5744319" y="5029169"/>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34" name="ホームベース 33">
            <a:extLst>
              <a:ext uri="{FF2B5EF4-FFF2-40B4-BE49-F238E27FC236}">
                <a16:creationId xmlns:a16="http://schemas.microsoft.com/office/drawing/2014/main" id="{847D2157-6A30-A503-9010-8439873F2B5D}"/>
              </a:ext>
            </a:extLst>
          </p:cNvPr>
          <p:cNvSpPr/>
          <p:nvPr/>
        </p:nvSpPr>
        <p:spPr>
          <a:xfrm>
            <a:off x="853251" y="3272676"/>
            <a:ext cx="1435905"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トレンド敏感層</a:t>
            </a:r>
          </a:p>
        </p:txBody>
      </p:sp>
      <p:sp>
        <p:nvSpPr>
          <p:cNvPr id="36" name="テキスト ボックス 35">
            <a:extLst>
              <a:ext uri="{FF2B5EF4-FFF2-40B4-BE49-F238E27FC236}">
                <a16:creationId xmlns:a16="http://schemas.microsoft.com/office/drawing/2014/main" id="{291D927D-A0C5-2AB9-FC1D-A1369061A6F2}"/>
              </a:ext>
            </a:extLst>
          </p:cNvPr>
          <p:cNvSpPr txBox="1"/>
          <p:nvPr/>
        </p:nvSpPr>
        <p:spPr>
          <a:xfrm>
            <a:off x="2294021" y="3303057"/>
            <a:ext cx="6092518"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新商品・新サービスへの興味関心が、非喫煙者の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倍</a:t>
            </a:r>
          </a:p>
        </p:txBody>
      </p:sp>
      <p:sp>
        <p:nvSpPr>
          <p:cNvPr id="37" name="テキスト ボックス 36">
            <a:extLst>
              <a:ext uri="{FF2B5EF4-FFF2-40B4-BE49-F238E27FC236}">
                <a16:creationId xmlns:a16="http://schemas.microsoft.com/office/drawing/2014/main" id="{1E97BCB1-9635-E81E-BA1E-0F182B34F9A2}"/>
              </a:ext>
            </a:extLst>
          </p:cNvPr>
          <p:cNvSpPr txBox="1"/>
          <p:nvPr/>
        </p:nvSpPr>
        <p:spPr>
          <a:xfrm>
            <a:off x="5755256" y="3071516"/>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1.8</a:t>
            </a:r>
            <a:endParaRPr kumimoji="1" lang="ja-JP" altLang="en-US" sz="3200">
              <a:solidFill>
                <a:srgbClr val="FE5519"/>
              </a:solidFill>
              <a:latin typeface="DIN Alternate" panose="020B0500000000000000" pitchFamily="34" charset="0"/>
            </a:endParaRPr>
          </a:p>
        </p:txBody>
      </p:sp>
      <p:cxnSp>
        <p:nvCxnSpPr>
          <p:cNvPr id="8195" name="直線コネクタ 8194">
            <a:extLst>
              <a:ext uri="{FF2B5EF4-FFF2-40B4-BE49-F238E27FC236}">
                <a16:creationId xmlns:a16="http://schemas.microsoft.com/office/drawing/2014/main" id="{343D4CD0-1EA2-AC23-A92E-19B34044DDD5}"/>
              </a:ext>
            </a:extLst>
          </p:cNvPr>
          <p:cNvCxnSpPr>
            <a:cxnSpLocks/>
          </p:cNvCxnSpPr>
          <p:nvPr/>
        </p:nvCxnSpPr>
        <p:spPr>
          <a:xfrm>
            <a:off x="5744319" y="357760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8197" name="正方形/長方形 8196">
            <a:extLst>
              <a:ext uri="{FF2B5EF4-FFF2-40B4-BE49-F238E27FC236}">
                <a16:creationId xmlns:a16="http://schemas.microsoft.com/office/drawing/2014/main" id="{DB151F9D-315D-1C47-934B-A0EDA9C18E83}"/>
              </a:ext>
            </a:extLst>
          </p:cNvPr>
          <p:cNvSpPr/>
          <p:nvPr/>
        </p:nvSpPr>
        <p:spPr>
          <a:xfrm>
            <a:off x="4537591" y="5073777"/>
            <a:ext cx="2089878" cy="29092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a:t>
            </a:r>
            <a:r>
              <a:rPr lang="ja-JP" altLang="en-US" sz="1100">
                <a:ln w="31750">
                  <a:noFill/>
                </a:ln>
                <a:solidFill>
                  <a:srgbClr val="FE5519"/>
                </a:solidFill>
                <a:latin typeface="Hiragino Sans W3" panose="020B0400000000000000" pitchFamily="34" charset="-128"/>
                <a:ea typeface="Hiragino Sans W3" panose="020B0400000000000000" pitchFamily="34" charset="-128"/>
              </a:rPr>
              <a:t>詳細データは</a:t>
            </a: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P.17-</a:t>
            </a:r>
            <a:endParaRPr lang="ja-JP" altLang="en-US" sz="1100">
              <a:ln w="31750">
                <a:noFill/>
              </a:ln>
              <a:solidFill>
                <a:srgbClr val="FE5519"/>
              </a:solidFill>
              <a:latin typeface="Hiragino Sans W3" panose="020B0400000000000000" pitchFamily="34" charset="-128"/>
              <a:ea typeface="Hiragino Sans W3" panose="020B0400000000000000" pitchFamily="34" charset="-128"/>
            </a:endParaRPr>
          </a:p>
        </p:txBody>
      </p:sp>
      <p:sp>
        <p:nvSpPr>
          <p:cNvPr id="8199" name="正方形/長方形 8198">
            <a:extLst>
              <a:ext uri="{FF2B5EF4-FFF2-40B4-BE49-F238E27FC236}">
                <a16:creationId xmlns:a16="http://schemas.microsoft.com/office/drawing/2014/main" id="{9459C41B-4511-E79E-ECD5-E38D52DFF001}"/>
              </a:ext>
            </a:extLst>
          </p:cNvPr>
          <p:cNvSpPr/>
          <p:nvPr/>
        </p:nvSpPr>
        <p:spPr>
          <a:xfrm>
            <a:off x="523622" y="6650144"/>
            <a:ext cx="5999098" cy="184666"/>
          </a:xfrm>
          <a:prstGeom prst="rect">
            <a:avLst/>
          </a:prstGeom>
        </p:spPr>
        <p:txBody>
          <a:bodyPr wrap="square">
            <a:spAutoFit/>
          </a:bodyPr>
          <a:lstStyle/>
          <a:p>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(2024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年</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月</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endPar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EF9EBBD1-0233-7AB4-9DB6-C343F916037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1F19E803-83A0-7394-F48F-84D848DE90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070414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4C63-1946-7AE8-E9E7-85DE55C7FD3A}"/>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C9BB66DE-8825-3889-625F-AEFE911883D8}"/>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4" name="図 3" descr="テキスト&#10;&#10;自動的に生成された説明">
            <a:extLst>
              <a:ext uri="{FF2B5EF4-FFF2-40B4-BE49-F238E27FC236}">
                <a16:creationId xmlns:a16="http://schemas.microsoft.com/office/drawing/2014/main" id="{FBDE1C34-D7AC-6075-81F3-897C7712D9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9F732904-1B6E-3881-F18D-D65DA3256B23}"/>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SCHEDULE</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67EF1C72-BCDE-F331-8731-176FDEC953B8}"/>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締切スケジュール</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FB4C1268-D136-B7B9-2740-5823906B5C46}"/>
              </a:ext>
            </a:extLst>
          </p:cNvPr>
          <p:cNvGraphicFramePr>
            <a:graphicFrameLocks noGrp="1"/>
          </p:cNvGraphicFramePr>
          <p:nvPr/>
        </p:nvGraphicFramePr>
        <p:xfrm>
          <a:off x="697324" y="1282601"/>
          <a:ext cx="11012076" cy="4922981"/>
        </p:xfrm>
        <a:graphic>
          <a:graphicData uri="http://schemas.openxmlformats.org/drawingml/2006/table">
            <a:tbl>
              <a:tblPr firstRow="1" bandRow="1">
                <a:tableStyleId>{5C22544A-7EE6-4342-B048-85BDC9FD1C3A}</a:tableStyleId>
              </a:tblPr>
              <a:tblGrid>
                <a:gridCol w="2753019">
                  <a:extLst>
                    <a:ext uri="{9D8B030D-6E8A-4147-A177-3AD203B41FA5}">
                      <a16:colId xmlns:a16="http://schemas.microsoft.com/office/drawing/2014/main" val="324995462"/>
                    </a:ext>
                  </a:extLst>
                </a:gridCol>
                <a:gridCol w="2753019">
                  <a:extLst>
                    <a:ext uri="{9D8B030D-6E8A-4147-A177-3AD203B41FA5}">
                      <a16:colId xmlns:a16="http://schemas.microsoft.com/office/drawing/2014/main" val="89135501"/>
                    </a:ext>
                  </a:extLst>
                </a:gridCol>
                <a:gridCol w="2753019">
                  <a:extLst>
                    <a:ext uri="{9D8B030D-6E8A-4147-A177-3AD203B41FA5}">
                      <a16:colId xmlns:a16="http://schemas.microsoft.com/office/drawing/2014/main" val="3121299857"/>
                    </a:ext>
                  </a:extLst>
                </a:gridCol>
                <a:gridCol w="2753019">
                  <a:extLst>
                    <a:ext uri="{9D8B030D-6E8A-4147-A177-3AD203B41FA5}">
                      <a16:colId xmlns:a16="http://schemas.microsoft.com/office/drawing/2014/main" val="641772769"/>
                    </a:ext>
                  </a:extLst>
                </a:gridCol>
              </a:tblGrid>
              <a:tr h="482012">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ご掲載開始週</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クリエイティブ審査締切日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申込締切日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入稿締切日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341613">
                <a:tc>
                  <a:txBody>
                    <a:bodyPr/>
                    <a:lstStyle/>
                    <a:p>
                      <a:pPr marL="763588" indent="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10</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indent="4445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9</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19</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9</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25</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9</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25</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887974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4390502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658495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6185698"/>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389754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057405"/>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62265654"/>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9203809"/>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5683970"/>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9953541"/>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60681772"/>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1843174"/>
                  </a:ext>
                </a:extLst>
              </a:tr>
            </a:tbl>
          </a:graphicData>
        </a:graphic>
      </p:graphicFrame>
      <p:sp>
        <p:nvSpPr>
          <p:cNvPr id="8" name="テキスト ボックス 7">
            <a:extLst>
              <a:ext uri="{FF2B5EF4-FFF2-40B4-BE49-F238E27FC236}">
                <a16:creationId xmlns:a16="http://schemas.microsoft.com/office/drawing/2014/main" id="{A0BBDB65-B726-D1BA-CB4B-12B5E3D483CF}"/>
              </a:ext>
            </a:extLst>
          </p:cNvPr>
          <p:cNvSpPr txBox="1"/>
          <p:nvPr/>
        </p:nvSpPr>
        <p:spPr>
          <a:xfrm>
            <a:off x="662399" y="6483425"/>
            <a:ext cx="7428637" cy="320601"/>
          </a:xfrm>
          <a:prstGeom prst="rect">
            <a:avLst/>
          </a:prstGeom>
          <a:noFill/>
        </p:spPr>
        <p:txBody>
          <a:bodyPr wrap="none" rtlCol="0">
            <a:spAutoFit/>
          </a:bodyPr>
          <a:lstStyle/>
          <a:p>
            <a:pPr>
              <a:spcBef>
                <a:spcPts val="100"/>
              </a:spcBef>
            </a:pP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上記スケジュールは、クリエイティブ審査</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10</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、申し込み・入稿</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にて記載しております。</a:t>
            </a:r>
          </a:p>
          <a:p>
            <a:pPr>
              <a:spcBef>
                <a:spcPts val="100"/>
              </a:spcBef>
            </a:pPr>
            <a:r>
              <a:rPr lang="ja-JP" altLang="en-US" sz="700">
                <a:solidFill>
                  <a:schemeClr val="bg1"/>
                </a:solidFill>
                <a:latin typeface="Hiragino Kaku Gothic ProN W3" panose="020B0300000000000000" pitchFamily="34" charset="-128"/>
                <a:ea typeface="Hiragino Kaku Gothic ProN W3" panose="020B0300000000000000" pitchFamily="34" charset="-128"/>
              </a:rPr>
              <a:t>　クリエイティブは入稿規定</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(P36)</a:t>
            </a:r>
            <a:r>
              <a:rPr lang="ja-JP" altLang="en-US" sz="700">
                <a:solidFill>
                  <a:schemeClr val="bg1"/>
                </a:solidFill>
                <a:latin typeface="Hiragino Kaku Gothic ProN W3" panose="020B0300000000000000" pitchFamily="34" charset="-128"/>
                <a:ea typeface="Hiragino Kaku Gothic ProN W3" panose="020B0300000000000000" pitchFamily="34" charset="-128"/>
              </a:rPr>
              <a:t>をご確認の上、ご入稿をお願い致します。入稿規定に合わない場合、入稿締切までにご修正をして頂く必要がございます。予めご了承ください。</a:t>
            </a:r>
          </a:p>
        </p:txBody>
      </p:sp>
      <p:sp>
        <p:nvSpPr>
          <p:cNvPr id="11" name="スライド番号プレースホルダ 3">
            <a:extLst>
              <a:ext uri="{FF2B5EF4-FFF2-40B4-BE49-F238E27FC236}">
                <a16:creationId xmlns:a16="http://schemas.microsoft.com/office/drawing/2014/main" id="{7539844E-A7C4-0E0E-436B-1F0DB9064BC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B0FC4BC5-B640-CD6D-742F-62479C5BA68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497159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chemeClr val="bg1"/>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sp>
        <p:nvSpPr>
          <p:cNvPr id="19" name="正方形/長方形 18">
            <a:extLst>
              <a:ext uri="{FF2B5EF4-FFF2-40B4-BE49-F238E27FC236}">
                <a16:creationId xmlns:a16="http://schemas.microsoft.com/office/drawing/2014/main" id="{851BA322-DB8D-914B-83C5-EAABE98AE81F}"/>
              </a:ext>
            </a:extLst>
          </p:cNvPr>
          <p:cNvSpPr/>
          <p:nvPr/>
        </p:nvSpPr>
        <p:spPr>
          <a:xfrm>
            <a:off x="1416748" y="2447628"/>
            <a:ext cx="5449037" cy="2677656"/>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・情報商材</a:t>
            </a:r>
          </a:p>
          <a:p>
            <a:r>
              <a:rPr lang="ja-JP" altLang="en-US" sz="1200">
                <a:solidFill>
                  <a:schemeClr val="bg1"/>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chemeClr val="bg1"/>
                </a:solidFill>
                <a:latin typeface="DIN Alternate" panose="020B0500000000000000" pitchFamily="34" charset="0"/>
                <a:ea typeface="Hiragino Kaku Gothic ProN W3" panose="020B0300000000000000" pitchFamily="34" charset="-128"/>
              </a:rPr>
              <a:t>)</a:t>
            </a:r>
            <a:endParaRPr lang="ja-JP" altLang="en-US" sz="120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・アダルト</a:t>
            </a:r>
          </a:p>
          <a:p>
            <a:r>
              <a:rPr lang="ja-JP" altLang="en-US" sz="1200">
                <a:solidFill>
                  <a:schemeClr val="bg1"/>
                </a:solidFill>
                <a:latin typeface="DIN Alternate" panose="020B0500000000000000" pitchFamily="34" charset="0"/>
                <a:ea typeface="Hiragino Kaku Gothic ProN W3" panose="020B0300000000000000" pitchFamily="34" charset="-128"/>
              </a:rPr>
              <a:t>・占い</a:t>
            </a:r>
          </a:p>
          <a:p>
            <a:r>
              <a:rPr lang="ja-JP" altLang="en-US" sz="1200">
                <a:solidFill>
                  <a:schemeClr val="bg1"/>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chemeClr val="bg1"/>
                </a:solidFill>
                <a:latin typeface="DIN Alternate" panose="020B0500000000000000" pitchFamily="34" charset="0"/>
                <a:ea typeface="Hiragino Kaku Gothic ProN W3" panose="020B0300000000000000" pitchFamily="34" charset="-128"/>
              </a:rPr>
              <a:t>・無限連鎖講</a:t>
            </a:r>
          </a:p>
          <a:p>
            <a:r>
              <a:rPr lang="ja-JP" altLang="en-US" sz="1200">
                <a:solidFill>
                  <a:schemeClr val="bg1"/>
                </a:solidFill>
                <a:latin typeface="DIN Alternate" panose="020B0500000000000000" pitchFamily="34" charset="0"/>
                <a:ea typeface="Hiragino Kaku Gothic ProN W3" panose="020B0300000000000000" pitchFamily="34" charset="-128"/>
              </a:rPr>
              <a:t>・探偵業</a:t>
            </a:r>
          </a:p>
          <a:p>
            <a:r>
              <a:rPr lang="ja-JP" altLang="en-US" sz="1200">
                <a:solidFill>
                  <a:schemeClr val="bg1"/>
                </a:solidFill>
                <a:latin typeface="DIN Alternate" panose="020B0500000000000000" pitchFamily="34" charset="0"/>
                <a:ea typeface="Hiragino Kaku Gothic ProN W3" panose="020B0300000000000000" pitchFamily="34" charset="-128"/>
              </a:rPr>
              <a:t>・家政婦紹介・斡旋</a:t>
            </a:r>
          </a:p>
          <a:p>
            <a:r>
              <a:rPr lang="ja-JP" altLang="en-US" sz="1200">
                <a:solidFill>
                  <a:schemeClr val="bg1"/>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chemeClr val="bg1"/>
                </a:solidFill>
                <a:latin typeface="DIN Alternate" panose="020B0500000000000000" pitchFamily="34" charset="0"/>
                <a:ea typeface="Hiragino Kaku Gothic ProN W3" panose="020B0300000000000000" pitchFamily="34" charset="-128"/>
              </a:rPr>
              <a:t>・武器全般</a:t>
            </a:r>
          </a:p>
          <a:p>
            <a:r>
              <a:rPr lang="ja-JP" altLang="en-US" sz="1200">
                <a:solidFill>
                  <a:schemeClr val="bg1"/>
                </a:solidFill>
                <a:latin typeface="DIN Alternate" panose="020B0500000000000000" pitchFamily="34" charset="0"/>
                <a:ea typeface="Hiragino Kaku Gothic ProN W3" panose="020B0300000000000000" pitchFamily="34" charset="-128"/>
              </a:rPr>
              <a:t>・毒物劇物</a:t>
            </a:r>
          </a:p>
          <a:p>
            <a:r>
              <a:rPr lang="ja-JP" altLang="en-US" sz="1200">
                <a:solidFill>
                  <a:schemeClr val="bg1"/>
                </a:solidFill>
                <a:latin typeface="DIN Alternate" panose="020B0500000000000000" pitchFamily="34" charset="0"/>
                <a:ea typeface="Hiragino Kaku Gothic ProN W3" panose="020B0300000000000000" pitchFamily="34" charset="-128"/>
              </a:rPr>
              <a:t>・政党/政治関連</a:t>
            </a:r>
          </a:p>
          <a:p>
            <a:r>
              <a:rPr lang="ja-JP" altLang="en-US" sz="1200">
                <a:solidFill>
                  <a:schemeClr val="bg1"/>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chemeClr val="bg1"/>
                </a:solidFill>
                <a:latin typeface="DIN Alternate" panose="020B0500000000000000" pitchFamily="34" charset="0"/>
                <a:ea typeface="Hiragino Kaku Gothic ProN W3" panose="020B0300000000000000" pitchFamily="34" charset="-128"/>
              </a:rPr>
              <a:t>・生体販売</a:t>
            </a:r>
          </a:p>
        </p:txBody>
      </p:sp>
      <p:sp>
        <p:nvSpPr>
          <p:cNvPr id="20" name="正方形/長方形 19">
            <a:extLst>
              <a:ext uri="{FF2B5EF4-FFF2-40B4-BE49-F238E27FC236}">
                <a16:creationId xmlns:a16="http://schemas.microsoft.com/office/drawing/2014/main" id="{1B9EB04B-024A-AB4C-9934-656FA40F351C}"/>
              </a:ext>
            </a:extLst>
          </p:cNvPr>
          <p:cNvSpPr/>
          <p:nvPr/>
        </p:nvSpPr>
        <p:spPr>
          <a:xfrm>
            <a:off x="6781699" y="2447628"/>
            <a:ext cx="4461331" cy="1938992"/>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chemeClr val="bg1"/>
                </a:solidFill>
                <a:latin typeface="DIN Alternate" panose="020B0500000000000000" pitchFamily="34" charset="0"/>
                <a:ea typeface="Hiragino Kaku Gothic ProN W3" panose="020B0300000000000000" pitchFamily="34" charset="-128"/>
              </a:rPr>
              <a:t>・ファクタリング</a:t>
            </a:r>
          </a:p>
          <a:p>
            <a:r>
              <a:rPr lang="ja-JP" altLang="en-US" sz="1200">
                <a:solidFill>
                  <a:schemeClr val="bg1"/>
                </a:solidFill>
                <a:latin typeface="DIN Alternate" panose="020B0500000000000000" pitchFamily="34" charset="0"/>
                <a:ea typeface="Hiragino Kaku Gothic ProN W3" panose="020B0300000000000000" pitchFamily="34" charset="-128"/>
              </a:rPr>
              <a:t>・過払い金請求</a:t>
            </a:r>
          </a:p>
          <a:p>
            <a:r>
              <a:rPr lang="ja-JP" altLang="en-US" sz="1200">
                <a:solidFill>
                  <a:schemeClr val="bg1"/>
                </a:solidFill>
                <a:latin typeface="DIN Alternate" panose="020B0500000000000000" pitchFamily="34" charset="0"/>
                <a:ea typeface="Hiragino Kaku Gothic ProN W3" panose="020B0300000000000000" pitchFamily="34" charset="-128"/>
              </a:rPr>
              <a:t>・</a:t>
            </a:r>
            <a:r>
              <a:rPr lang="en-US" altLang="ja-JP" sz="1200" dirty="0">
                <a:solidFill>
                  <a:schemeClr val="bg1"/>
                </a:solidFill>
                <a:latin typeface="DIN Alternate" panose="020B0500000000000000" pitchFamily="34" charset="0"/>
                <a:ea typeface="Hiragino Kaku Gothic ProN W3" panose="020B0300000000000000" pitchFamily="34" charset="-128"/>
              </a:rPr>
              <a:t>ICO</a:t>
            </a:r>
          </a:p>
          <a:p>
            <a:r>
              <a:rPr lang="ja-JP" altLang="en-US" sz="1200">
                <a:solidFill>
                  <a:schemeClr val="bg1"/>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・競合サービス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・不動産</a:t>
            </a:r>
          </a:p>
          <a:p>
            <a:r>
              <a:rPr lang="ja-JP" altLang="en-US" sz="1200">
                <a:solidFill>
                  <a:schemeClr val="bg1"/>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2" name="スライド番号プレースホルダ 3">
            <a:extLst>
              <a:ext uri="{FF2B5EF4-FFF2-40B4-BE49-F238E27FC236}">
                <a16:creationId xmlns:a16="http://schemas.microsoft.com/office/drawing/2014/main" id="{3254BA0E-E05A-F53E-ED2F-CA56C3B3EF8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BED6C099-2B82-CB54-6457-2294A13E6F4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51787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EE1F4D-1D13-0008-7E91-A3B6DE6E2D29}"/>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046988"/>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 </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枠で複数クライアント、複数ブランド、複数アイテムの広告を流すこと</a:t>
            </a:r>
          </a:p>
          <a:p>
            <a:r>
              <a:rPr lang="ja-JP" altLang="en-US" sz="1200">
                <a:solidFill>
                  <a:schemeClr val="bg1"/>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chemeClr val="bg1"/>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・「最大」「最高」「最小」「最速」「</a:t>
            </a:r>
            <a:r>
              <a:rPr lang="en-US" altLang="ja-JP" sz="1200" dirty="0">
                <a:solidFill>
                  <a:schemeClr val="bg1"/>
                </a:solidFill>
                <a:latin typeface="DIN Alternate" panose="020B0500000000000000" pitchFamily="34" charset="0"/>
                <a:ea typeface="Hiragino Kaku Gothic ProN W3" panose="020B0300000000000000" pitchFamily="34" charset="-128"/>
              </a:rPr>
              <a:t>No.1</a:t>
            </a:r>
            <a:r>
              <a:rPr lang="ja-JP" altLang="en-US" sz="1200">
                <a:solidFill>
                  <a:schemeClr val="bg1"/>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（放映開始日を起点とし、直近</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記載がないもの</a:t>
            </a:r>
          </a:p>
          <a:p>
            <a:r>
              <a:rPr lang="ja-JP" altLang="en-US" sz="1200">
                <a:solidFill>
                  <a:schemeClr val="bg1"/>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・比較広告</a:t>
            </a:r>
          </a:p>
          <a:p>
            <a:r>
              <a:rPr lang="ja-JP" altLang="en-US" sz="1200">
                <a:solidFill>
                  <a:schemeClr val="bg1"/>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chemeClr val="bg1"/>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chemeClr val="bg1"/>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chemeClr val="bg1"/>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・他人を差別するもの、人権を侵害するもの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chemeClr val="bg1"/>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chemeClr val="bg1"/>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不安を与えるもの</a:t>
            </a:r>
          </a:p>
          <a:p>
            <a:r>
              <a:rPr lang="ja-JP" altLang="en-US" sz="1200">
                <a:solidFill>
                  <a:schemeClr val="bg1"/>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chemeClr val="bg1"/>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chemeClr val="bg1"/>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chemeClr val="bg1"/>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chemeClr val="bg1"/>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chemeClr val="bg1"/>
                </a:solidFill>
                <a:latin typeface="DIN Alternate" panose="020B0500000000000000" pitchFamily="34" charset="0"/>
                <a:ea typeface="Hiragino Kaku Gothic ProN W6" panose="020B0300000000000000" pitchFamily="34" charset="-128"/>
              </a:rPr>
              <a:t>以下の基準で</a:t>
            </a:r>
            <a:r>
              <a:rPr lang="en" altLang="ja-JP" b="1" dirty="0">
                <a:solidFill>
                  <a:schemeClr val="bg1"/>
                </a:solidFill>
                <a:latin typeface="DIN Alternate" panose="020B0500000000000000" pitchFamily="34" charset="0"/>
                <a:ea typeface="Hiragino Kaku Gothic ProN W6" panose="020B0300000000000000" pitchFamily="34" charset="-128"/>
              </a:rPr>
              <a:t>NG</a:t>
            </a:r>
            <a:r>
              <a:rPr lang="ja-JP" altLang="en-US" b="1">
                <a:solidFill>
                  <a:schemeClr val="bg1"/>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sp>
        <p:nvSpPr>
          <p:cNvPr id="2" name="スライド番号プレースホルダ 3">
            <a:extLst>
              <a:ext uri="{FF2B5EF4-FFF2-40B4-BE49-F238E27FC236}">
                <a16:creationId xmlns:a16="http://schemas.microsoft.com/office/drawing/2014/main" id="{00484B3A-22E9-4350-9D69-46DBEC802F1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2DEF3C9-778D-C8E7-8466-BB982B5416F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906177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85FA72B-2929-E1BF-E76D-EA260DAF5F96}"/>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695467"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695467"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入稿素材に関する権利処理について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入稿素材および当該入稿素材からの誘導先（ドメイン名、</a:t>
            </a:r>
            <a:r>
              <a:rPr lang="en-US" altLang="ja-JP" sz="1200" dirty="0">
                <a:solidFill>
                  <a:schemeClr val="bg1"/>
                </a:solidFill>
                <a:latin typeface="DIN Alternate" panose="020B0500000000000000" pitchFamily="34" charset="0"/>
                <a:ea typeface="Hiragino Kaku Gothic ProN W3" panose="020B0300000000000000" pitchFamily="34" charset="-128"/>
              </a:rPr>
              <a:t>URL</a:t>
            </a:r>
            <a:r>
              <a:rPr lang="ja-JP" altLang="en-US" sz="1200">
                <a:solidFill>
                  <a:schemeClr val="bg1"/>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chemeClr val="bg1"/>
                </a:solidFill>
                <a:latin typeface="DIN Alternate" panose="020B0500000000000000" pitchFamily="34" charset="0"/>
                <a:ea typeface="Hiragino Kaku Gothic ProN W3" panose="020B0300000000000000" pitchFamily="34" charset="-128"/>
              </a:rPr>
              <a:t>JASRAC</a:t>
            </a:r>
            <a:r>
              <a:rPr lang="ja-JP" altLang="en-US" sz="1200">
                <a:solidFill>
                  <a:schemeClr val="bg1"/>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入稿素材および誘導先の審査について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申し込みメール送付後、広告主様都合による出稿停止の場合、違約金が発生します。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配信開始予定日の</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営業日より前：</a:t>
            </a:r>
            <a:r>
              <a:rPr lang="en-US" altLang="ja-JP" sz="1200" dirty="0">
                <a:solidFill>
                  <a:schemeClr val="bg1"/>
                </a:solidFill>
                <a:latin typeface="DIN Alternate" panose="020B0500000000000000" pitchFamily="34" charset="0"/>
                <a:ea typeface="Hiragino Kaku Gothic ProN W3" panose="020B0300000000000000" pitchFamily="34" charset="-128"/>
              </a:rPr>
              <a:t>50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80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100</a:t>
            </a:r>
            <a:r>
              <a:rPr lang="ja-JP" altLang="en-US" sz="1200">
                <a:solidFill>
                  <a:schemeClr val="bg1"/>
                </a:solidFill>
                <a:latin typeface="DIN Alternate" panose="020B0500000000000000" pitchFamily="34" charset="0"/>
                <a:ea typeface="Hiragino Kaku Gothic ProN W3" panose="020B0300000000000000" pitchFamily="34" charset="-128"/>
              </a:rPr>
              <a:t>％</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キャンセル対象週毎に違約金発生となります。</a:t>
            </a:r>
          </a:p>
        </p:txBody>
      </p:sp>
      <p:sp>
        <p:nvSpPr>
          <p:cNvPr id="25" name="正方形/長方形 24">
            <a:extLst>
              <a:ext uri="{FF2B5EF4-FFF2-40B4-BE49-F238E27FC236}">
                <a16:creationId xmlns:a16="http://schemas.microsoft.com/office/drawing/2014/main" id="{896A5432-72C7-1749-89AF-C5066DBC39FA}"/>
              </a:ext>
            </a:extLst>
          </p:cNvPr>
          <p:cNvSpPr/>
          <p:nvPr/>
        </p:nvSpPr>
        <p:spPr>
          <a:xfrm>
            <a:off x="1166985" y="5131967"/>
            <a:ext cx="9963859" cy="646331"/>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仮押さえについて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仮押さえ期間終了タイミング（</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a:t>
            </a:r>
            <a:r>
              <a:rPr lang="en-US" altLang="ja-JP" sz="1200" dirty="0">
                <a:solidFill>
                  <a:schemeClr val="bg1"/>
                </a:solidFill>
                <a:latin typeface="DIN Alternate" panose="020B0500000000000000" pitchFamily="34" charset="0"/>
                <a:ea typeface="Hiragino Kaku Gothic ProN W3" panose="020B0300000000000000" pitchFamily="34" charset="-128"/>
              </a:rPr>
              <a:t>17</a:t>
            </a:r>
            <a:r>
              <a:rPr lang="ja-JP" altLang="en-US" sz="1200">
                <a:solidFill>
                  <a:schemeClr val="bg1"/>
                </a:solidFill>
                <a:latin typeface="DIN Alternate" panose="020B0500000000000000" pitchFamily="34" charset="0"/>
                <a:ea typeface="Hiragino Kaku Gothic ProN W3" panose="020B0300000000000000" pitchFamily="34" charset="-128"/>
              </a:rPr>
              <a:t>時）に連絡ない場合は原則仮押さえ枠の自動開放となります。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同一商材・サービスでの再度の仮押さえに関しては、仮押さえ枠リリース後の</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営業日後から</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回まで可能となります。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p:txBody>
      </p:sp>
      <p:sp>
        <p:nvSpPr>
          <p:cNvPr id="2" name="スライド番号プレースホルダ 3">
            <a:extLst>
              <a:ext uri="{FF2B5EF4-FFF2-40B4-BE49-F238E27FC236}">
                <a16:creationId xmlns:a16="http://schemas.microsoft.com/office/drawing/2014/main" id="{9AAB53D2-2EF1-FA86-6A00-3E81B11F93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5D51CA8-CDA0-EBB6-B770-E577F9A687A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68961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3F8D25-796C-9214-2D3F-1F312B946CCE}"/>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703633"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703633"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広告主様は、入稿素材および誘導先が、</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(3) </a:t>
            </a:r>
            <a:r>
              <a:rPr lang="ja-JP" altLang="en-US" sz="1200">
                <a:solidFill>
                  <a:schemeClr val="bg1"/>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(6)</a:t>
            </a:r>
            <a:r>
              <a:rPr lang="ja-JP" altLang="en-US" sz="1200">
                <a:solidFill>
                  <a:schemeClr val="bg1"/>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815882"/>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当社は、入稿素材の内容および形式ならびに誘導先について掲載ガイドライン等に従って当社所定の審査をした後においても、</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入稿素材および当該入稿素材からの誘導先について当社所定の審査をした後において入稿素材もしくは当該入稿素材からの誘導先が変更になった場合、</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sp>
        <p:nvSpPr>
          <p:cNvPr id="2" name="スライド番号プレースホルダ 3">
            <a:extLst>
              <a:ext uri="{FF2B5EF4-FFF2-40B4-BE49-F238E27FC236}">
                <a16:creationId xmlns:a16="http://schemas.microsoft.com/office/drawing/2014/main" id="{FBCADBB5-FE8C-9064-9914-BB9ECA40C15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09CD3FCB-D059-1EA3-DD66-F901045950C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65340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2F74F89-3325-5243-AE65-ED35C6A0121B}"/>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chemeClr val="bg1"/>
                </a:solidFill>
                <a:latin typeface="DIN Alternate" panose="020B0500000000000000" pitchFamily="34" charset="0"/>
                <a:ea typeface="Hiragino Kaku Gothic ProN W3" panose="020B0300000000000000" pitchFamily="34" charset="-128"/>
              </a:rPr>
              <a:t>03-5544-8775 </a:t>
            </a:r>
            <a:r>
              <a:rPr lang="ja-JP" altLang="en-US">
                <a:solidFill>
                  <a:schemeClr val="bg1"/>
                </a:solidFill>
                <a:latin typeface="DIN Alternate" panose="020B0500000000000000" pitchFamily="34" charset="0"/>
                <a:ea typeface="Hiragino Kaku Gothic ProN W3" panose="020B0300000000000000" pitchFamily="34" charset="-128"/>
              </a:rPr>
              <a:t>│</a:t>
            </a:r>
            <a:r>
              <a:rPr lang="en-US" altLang="ja-JP" dirty="0">
                <a:solidFill>
                  <a:schemeClr val="bg1"/>
                </a:solidFill>
                <a:latin typeface="DIN Alternate" panose="020B0500000000000000" pitchFamily="34" charset="0"/>
                <a:ea typeface="Hiragino Kaku Gothic ProN W3" panose="020B0300000000000000" pitchFamily="34" charset="-128"/>
              </a:rPr>
              <a:t> </a:t>
            </a:r>
            <a:r>
              <a:rPr lang="en-US" altLang="ja-JP" dirty="0" err="1">
                <a:solidFill>
                  <a:schemeClr val="bg1"/>
                </a:solidFill>
                <a:latin typeface="DIN Alternate" panose="020B0500000000000000" pitchFamily="34" charset="0"/>
                <a:ea typeface="Hiragino Kaku Gothic ProN W3" panose="020B0300000000000000" pitchFamily="34" charset="-128"/>
              </a:rPr>
              <a:t>smokead@newstech.co.jp</a:t>
            </a:r>
            <a:endParaRPr lang="en-US" altLang="ja-JP" dirty="0">
              <a:solidFill>
                <a:schemeClr val="bg1"/>
              </a:solidFill>
              <a:latin typeface="DIN Alternate" panose="020B0500000000000000" pitchFamily="34" charset="0"/>
              <a:ea typeface="Hiragino Kaku Gothic ProN W3"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957842FB-5EC7-9F4B-91D2-5766478818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1475" y="4519094"/>
            <a:ext cx="1449050" cy="390038"/>
          </a:xfrm>
          <a:prstGeom prst="rect">
            <a:avLst/>
          </a:prstGeom>
        </p:spPr>
      </p:pic>
      <p:pic>
        <p:nvPicPr>
          <p:cNvPr id="6" name="図 5" descr="テキスト&#10;&#10;自動的に生成された説明">
            <a:extLst>
              <a:ext uri="{FF2B5EF4-FFF2-40B4-BE49-F238E27FC236}">
                <a16:creationId xmlns:a16="http://schemas.microsoft.com/office/drawing/2014/main" id="{36B9BFC3-42BD-1247-BCC2-DA4FCB5DD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787" y="1938301"/>
            <a:ext cx="5502670" cy="1746735"/>
          </a:xfrm>
          <a:prstGeom prst="rect">
            <a:avLst/>
          </a:prstGeom>
        </p:spPr>
      </p:pic>
    </p:spTree>
    <p:extLst>
      <p:ext uri="{BB962C8B-B14F-4D97-AF65-F5344CB8AC3E}">
        <p14:creationId xmlns:p14="http://schemas.microsoft.com/office/powerpoint/2010/main" val="393352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ロゴ, 会社名&#10;&#10;自動的に生成された説明">
            <a:extLst>
              <a:ext uri="{FF2B5EF4-FFF2-40B4-BE49-F238E27FC236}">
                <a16:creationId xmlns:a16="http://schemas.microsoft.com/office/drawing/2014/main" id="{18B5076B-91F2-859A-C66C-AD40D4D7FAD6}"/>
              </a:ext>
            </a:extLst>
          </p:cNvPr>
          <p:cNvPicPr>
            <a:picLocks noChangeAspect="1"/>
          </p:cNvPicPr>
          <p:nvPr/>
        </p:nvPicPr>
        <p:blipFill rotWithShape="1">
          <a:blip r:embed="rId2"/>
          <a:srcRect b="33602"/>
          <a:stretch/>
        </p:blipFill>
        <p:spPr>
          <a:xfrm>
            <a:off x="6226549" y="2563570"/>
            <a:ext cx="1105652" cy="477626"/>
          </a:xfrm>
          <a:prstGeom prst="rect">
            <a:avLst/>
          </a:prstGeom>
        </p:spPr>
      </p:pic>
      <p:pic>
        <p:nvPicPr>
          <p:cNvPr id="4" name="図 3" descr="ロゴ&#10;&#10;自動的に生成された説明">
            <a:extLst>
              <a:ext uri="{FF2B5EF4-FFF2-40B4-BE49-F238E27FC236}">
                <a16:creationId xmlns:a16="http://schemas.microsoft.com/office/drawing/2014/main" id="{3D8D51A2-750E-4EB3-CE4B-D05D2F8415A3}"/>
              </a:ext>
            </a:extLst>
          </p:cNvPr>
          <p:cNvPicPr>
            <a:picLocks noChangeAspect="1"/>
          </p:cNvPicPr>
          <p:nvPr/>
        </p:nvPicPr>
        <p:blipFill>
          <a:blip r:embed="rId3"/>
          <a:stretch>
            <a:fillRect/>
          </a:stretch>
        </p:blipFill>
        <p:spPr>
          <a:xfrm>
            <a:off x="10147636" y="4928350"/>
            <a:ext cx="1044440" cy="696293"/>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802291DB-B5BE-217D-79D3-A47C936C003C}"/>
              </a:ext>
            </a:extLst>
          </p:cNvPr>
          <p:cNvPicPr>
            <a:picLocks noChangeAspect="1"/>
          </p:cNvPicPr>
          <p:nvPr/>
        </p:nvPicPr>
        <p:blipFill>
          <a:blip r:embed="rId4"/>
          <a:stretch>
            <a:fillRect/>
          </a:stretch>
        </p:blipFill>
        <p:spPr>
          <a:xfrm>
            <a:off x="8160755" y="2647483"/>
            <a:ext cx="1075323" cy="301090"/>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5"/>
          <a:stretch>
            <a:fillRect/>
          </a:stretch>
        </p:blipFill>
        <p:spPr>
          <a:xfrm>
            <a:off x="-1" y="-1"/>
            <a:ext cx="5345101" cy="3588148"/>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4612543"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3344538"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ACHIEVE</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MENT</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4955059" cy="1595309"/>
          </a:xfrm>
          <a:prstGeom prst="rect">
            <a:avLst/>
          </a:prstGeom>
          <a:noFill/>
          <a:effectLst/>
        </p:spPr>
        <p:txBody>
          <a:bodyPr wrap="square" rtlCol="0">
            <a:spAutoFit/>
          </a:bodyPr>
          <a:lstStyle/>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ビジネスターゲットから</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2400" b="1" spc="300" dirty="0">
              <a:solidFill>
                <a:schemeClr val="bg1"/>
              </a:solidFill>
              <a:latin typeface="Hiragino Sans W7" panose="020B0400000000000000" pitchFamily="34" charset="-128"/>
              <a:ea typeface="Hiragino Sans W7" panose="020B0400000000000000" pitchFamily="34" charset="-128"/>
            </a:endParaRP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一般消費者向け商材まで</a:t>
            </a:r>
            <a:r>
              <a:rPr lang="en-US" altLang="ja-JP" sz="3200" b="1" spc="300" dirty="0">
                <a:solidFill>
                  <a:schemeClr val="bg1"/>
                </a:solidFill>
                <a:latin typeface="Hiragino Sans W7" panose="020B0400000000000000" pitchFamily="34" charset="-128"/>
                <a:ea typeface="Hiragino Sans W7" panose="020B0400000000000000" pitchFamily="34" charset="-128"/>
              </a:rPr>
              <a:t> </a:t>
            </a: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様々な業界の企業様が出稿</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3600" b="1" spc="300" dirty="0">
              <a:solidFill>
                <a:schemeClr val="bg1"/>
              </a:solidFill>
              <a:latin typeface="Hiragino Sans W7" panose="020B0400000000000000" pitchFamily="34" charset="-128"/>
              <a:ea typeface="Hiragino Sans W7" panose="020B0400000000000000" pitchFamily="34" charset="-128"/>
            </a:endParaRPr>
          </a:p>
        </p:txBody>
      </p:sp>
      <p:pic>
        <p:nvPicPr>
          <p:cNvPr id="45" name="図 44">
            <a:extLst>
              <a:ext uri="{FF2B5EF4-FFF2-40B4-BE49-F238E27FC236}">
                <a16:creationId xmlns:a16="http://schemas.microsoft.com/office/drawing/2014/main" id="{70CF9FFD-6793-6946-80F4-FDEB650AB5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5313" y="4300048"/>
            <a:ext cx="1778574" cy="376030"/>
          </a:xfrm>
          <a:prstGeom prst="rect">
            <a:avLst/>
          </a:prstGeom>
        </p:spPr>
      </p:pic>
      <p:pic>
        <p:nvPicPr>
          <p:cNvPr id="1026" name="Picture 2" descr="PIVOT株式会社">
            <a:extLst>
              <a:ext uri="{FF2B5EF4-FFF2-40B4-BE49-F238E27FC236}">
                <a16:creationId xmlns:a16="http://schemas.microsoft.com/office/drawing/2014/main" id="{982131C9-19CB-FF9F-2686-24D75D09F8D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207805" y="5900950"/>
            <a:ext cx="915223" cy="212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6715D4D-0D08-A9E9-1C90-C175853DFCC4}"/>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346891" y="3521570"/>
            <a:ext cx="703047" cy="3145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ロゴ&#10;&#10;自動的に生成された説明">
            <a:extLst>
              <a:ext uri="{FF2B5EF4-FFF2-40B4-BE49-F238E27FC236}">
                <a16:creationId xmlns:a16="http://schemas.microsoft.com/office/drawing/2014/main" id="{52D6C7C6-F987-62BD-2F12-FCAC50BEDD6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347253" y="5006699"/>
            <a:ext cx="864243" cy="609771"/>
          </a:xfrm>
          <a:prstGeom prst="rect">
            <a:avLst/>
          </a:prstGeom>
        </p:spPr>
      </p:pic>
      <p:pic>
        <p:nvPicPr>
          <p:cNvPr id="18" name="図 17" descr="アイコン&#10;&#10;自動的に生成された説明">
            <a:extLst>
              <a:ext uri="{FF2B5EF4-FFF2-40B4-BE49-F238E27FC236}">
                <a16:creationId xmlns:a16="http://schemas.microsoft.com/office/drawing/2014/main" id="{16C2C48E-F687-EA42-5BAF-1319F5DA8C8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08935" y="4211576"/>
            <a:ext cx="512965" cy="512965"/>
          </a:xfrm>
          <a:prstGeom prst="rect">
            <a:avLst/>
          </a:prstGeom>
        </p:spPr>
      </p:pic>
      <p:pic>
        <p:nvPicPr>
          <p:cNvPr id="1027" name="図 1026" descr="グラフィカル ユーザー インターフェイス&#10;&#10;中程度の精度で自動的に生成された説明">
            <a:extLst>
              <a:ext uri="{FF2B5EF4-FFF2-40B4-BE49-F238E27FC236}">
                <a16:creationId xmlns:a16="http://schemas.microsoft.com/office/drawing/2014/main" id="{87318C39-BCB9-D97C-28A1-A1C8B70DA634}"/>
              </a:ext>
            </a:extLst>
          </p:cNvPr>
          <p:cNvPicPr>
            <a:picLocks noChangeAspect="1"/>
          </p:cNvPicPr>
          <p:nvPr/>
        </p:nvPicPr>
        <p:blipFill>
          <a:blip r:embed="rId11"/>
          <a:stretch>
            <a:fillRect/>
          </a:stretch>
        </p:blipFill>
        <p:spPr>
          <a:xfrm>
            <a:off x="606670" y="3896440"/>
            <a:ext cx="1143863" cy="1143235"/>
          </a:xfrm>
          <a:prstGeom prst="rect">
            <a:avLst/>
          </a:prstGeom>
        </p:spPr>
      </p:pic>
      <p:pic>
        <p:nvPicPr>
          <p:cNvPr id="1035" name="図 1034">
            <a:extLst>
              <a:ext uri="{FF2B5EF4-FFF2-40B4-BE49-F238E27FC236}">
                <a16:creationId xmlns:a16="http://schemas.microsoft.com/office/drawing/2014/main" id="{B176FABD-7FB4-0A78-78EB-91A5CD65F8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67474" y="5841569"/>
            <a:ext cx="1223800" cy="307154"/>
          </a:xfrm>
          <a:prstGeom prst="rect">
            <a:avLst/>
          </a:prstGeom>
        </p:spPr>
      </p:pic>
      <p:pic>
        <p:nvPicPr>
          <p:cNvPr id="1036" name="図 1035" descr="挿絵 が含まれている画像&#10;&#10;自動的に生成された説明">
            <a:extLst>
              <a:ext uri="{FF2B5EF4-FFF2-40B4-BE49-F238E27FC236}">
                <a16:creationId xmlns:a16="http://schemas.microsoft.com/office/drawing/2014/main" id="{DFC258C8-1077-1217-734B-B71A3C35FC5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95198" y="5821027"/>
            <a:ext cx="1366808" cy="303569"/>
          </a:xfrm>
          <a:prstGeom prst="rect">
            <a:avLst/>
          </a:prstGeom>
        </p:spPr>
      </p:pic>
      <p:pic>
        <p:nvPicPr>
          <p:cNvPr id="1024" name="Picture 14" descr="マーケティングの学習・勉強・研修ならグロースＸ">
            <a:extLst>
              <a:ext uri="{FF2B5EF4-FFF2-40B4-BE49-F238E27FC236}">
                <a16:creationId xmlns:a16="http://schemas.microsoft.com/office/drawing/2014/main" id="{3EB052AE-84D9-B7B7-3F0E-47ADDC6A5E40}"/>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384160" y="5828527"/>
            <a:ext cx="1366808" cy="28856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descr="ロゴ&#10;&#10;自動的に生成された説明">
            <a:extLst>
              <a:ext uri="{FF2B5EF4-FFF2-40B4-BE49-F238E27FC236}">
                <a16:creationId xmlns:a16="http://schemas.microsoft.com/office/drawing/2014/main" id="{2F62D0F0-C6EF-CAD3-E5E6-AA12E8FEB434}"/>
              </a:ext>
            </a:extLst>
          </p:cNvPr>
          <p:cNvPicPr>
            <a:picLocks noChangeAspect="1"/>
          </p:cNvPicPr>
          <p:nvPr/>
        </p:nvPicPr>
        <p:blipFill rotWithShape="1">
          <a:blip r:embed="rId15"/>
          <a:srcRect l="10817" t="33811" r="12800" b="33638"/>
          <a:stretch/>
        </p:blipFill>
        <p:spPr>
          <a:xfrm>
            <a:off x="8195845" y="5843674"/>
            <a:ext cx="1005138" cy="302945"/>
          </a:xfrm>
          <a:prstGeom prst="rect">
            <a:avLst/>
          </a:prstGeom>
        </p:spPr>
      </p:pic>
      <p:pic>
        <p:nvPicPr>
          <p:cNvPr id="11" name="図 10" descr="アイコン&#10;&#10;自動的に生成された説明">
            <a:extLst>
              <a:ext uri="{FF2B5EF4-FFF2-40B4-BE49-F238E27FC236}">
                <a16:creationId xmlns:a16="http://schemas.microsoft.com/office/drawing/2014/main" id="{74F5F7BC-0E2E-B5B2-4D80-22077DCB58BB}"/>
              </a:ext>
            </a:extLst>
          </p:cNvPr>
          <p:cNvPicPr>
            <a:picLocks noChangeAspect="1"/>
          </p:cNvPicPr>
          <p:nvPr/>
        </p:nvPicPr>
        <p:blipFill>
          <a:blip r:embed="rId16"/>
          <a:stretch>
            <a:fillRect/>
          </a:stretch>
        </p:blipFill>
        <p:spPr>
          <a:xfrm>
            <a:off x="4404578" y="4277265"/>
            <a:ext cx="1135018" cy="317137"/>
          </a:xfrm>
          <a:prstGeom prst="rect">
            <a:avLst/>
          </a:prstGeom>
        </p:spPr>
      </p:pic>
      <p:pic>
        <p:nvPicPr>
          <p:cNvPr id="16" name="Picture 4">
            <a:extLst>
              <a:ext uri="{FF2B5EF4-FFF2-40B4-BE49-F238E27FC236}">
                <a16:creationId xmlns:a16="http://schemas.microsoft.com/office/drawing/2014/main" id="{6B791B68-3131-4B6B-C22A-CC0D85459E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29069" y="4872264"/>
            <a:ext cx="1202217" cy="719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株式会社ブレインスリープのプレスリリース｜PR TIMES">
            <a:extLst>
              <a:ext uri="{FF2B5EF4-FFF2-40B4-BE49-F238E27FC236}">
                <a16:creationId xmlns:a16="http://schemas.microsoft.com/office/drawing/2014/main" id="{3B8F5140-AC50-5711-D4A6-90C1F90EBC8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14228" y="4269868"/>
            <a:ext cx="768375" cy="403397"/>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挿絵 が含まれている画像&#10;&#10;自動的に生成された説明">
            <a:extLst>
              <a:ext uri="{FF2B5EF4-FFF2-40B4-BE49-F238E27FC236}">
                <a16:creationId xmlns:a16="http://schemas.microsoft.com/office/drawing/2014/main" id="{BA6C64C4-2E70-AB0D-AACE-5F41807B8B98}"/>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85112" y="5138341"/>
            <a:ext cx="1192919" cy="237810"/>
          </a:xfrm>
          <a:prstGeom prst="rect">
            <a:avLst/>
          </a:prstGeom>
        </p:spPr>
      </p:pic>
      <p:pic>
        <p:nvPicPr>
          <p:cNvPr id="21" name="Picture 2" descr="GMO Play Ads">
            <a:extLst>
              <a:ext uri="{FF2B5EF4-FFF2-40B4-BE49-F238E27FC236}">
                <a16:creationId xmlns:a16="http://schemas.microsoft.com/office/drawing/2014/main" id="{3720227F-83A7-1C26-9CCC-022BADE2C6D3}"/>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2443175" y="4392649"/>
            <a:ext cx="1202218" cy="19082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記号 が含まれている画像&#10;&#10;自動的に生成された説明">
            <a:extLst>
              <a:ext uri="{FF2B5EF4-FFF2-40B4-BE49-F238E27FC236}">
                <a16:creationId xmlns:a16="http://schemas.microsoft.com/office/drawing/2014/main" id="{4546A93F-0D78-8152-610E-F2813849BB03}"/>
              </a:ext>
            </a:extLst>
          </p:cNvPr>
          <p:cNvPicPr>
            <a:picLocks noChangeAspect="1"/>
          </p:cNvPicPr>
          <p:nvPr/>
        </p:nvPicPr>
        <p:blipFill>
          <a:blip r:embed="rId21"/>
          <a:stretch>
            <a:fillRect/>
          </a:stretch>
        </p:blipFill>
        <p:spPr>
          <a:xfrm>
            <a:off x="9927845" y="3430493"/>
            <a:ext cx="1411480" cy="490746"/>
          </a:xfrm>
          <a:prstGeom prst="rect">
            <a:avLst/>
          </a:prstGeom>
        </p:spPr>
      </p:pic>
      <p:pic>
        <p:nvPicPr>
          <p:cNvPr id="14" name="図 13" descr="ロゴ&#10;&#10;自動的に生成された説明">
            <a:extLst>
              <a:ext uri="{FF2B5EF4-FFF2-40B4-BE49-F238E27FC236}">
                <a16:creationId xmlns:a16="http://schemas.microsoft.com/office/drawing/2014/main" id="{60293210-0634-8AE7-FE76-DA5E163ACD12}"/>
              </a:ext>
            </a:extLst>
          </p:cNvPr>
          <p:cNvPicPr>
            <a:picLocks noChangeAspect="1"/>
          </p:cNvPicPr>
          <p:nvPr/>
        </p:nvPicPr>
        <p:blipFill>
          <a:blip r:embed="rId22"/>
          <a:stretch>
            <a:fillRect/>
          </a:stretch>
        </p:blipFill>
        <p:spPr>
          <a:xfrm>
            <a:off x="9608401" y="2561072"/>
            <a:ext cx="2023305" cy="606991"/>
          </a:xfrm>
          <a:prstGeom prst="rect">
            <a:avLst/>
          </a:prstGeom>
        </p:spPr>
      </p:pic>
      <p:pic>
        <p:nvPicPr>
          <p:cNvPr id="22" name="図 21" descr="アイコン&#10;&#10;自動的に生成された説明">
            <a:extLst>
              <a:ext uri="{FF2B5EF4-FFF2-40B4-BE49-F238E27FC236}">
                <a16:creationId xmlns:a16="http://schemas.microsoft.com/office/drawing/2014/main" id="{9A900BAA-1767-9F2E-A1AC-AA496BDC9667}"/>
              </a:ext>
            </a:extLst>
          </p:cNvPr>
          <p:cNvPicPr>
            <a:picLocks noChangeAspect="1"/>
          </p:cNvPicPr>
          <p:nvPr/>
        </p:nvPicPr>
        <p:blipFill>
          <a:blip r:embed="rId23"/>
          <a:stretch>
            <a:fillRect/>
          </a:stretch>
        </p:blipFill>
        <p:spPr>
          <a:xfrm>
            <a:off x="6071050" y="3516837"/>
            <a:ext cx="1397934" cy="372649"/>
          </a:xfrm>
          <a:prstGeom prst="rect">
            <a:avLst/>
          </a:prstGeom>
        </p:spPr>
      </p:pic>
      <p:sp>
        <p:nvSpPr>
          <p:cNvPr id="3" name="スライド番号プレースホルダ 3">
            <a:extLst>
              <a:ext uri="{FF2B5EF4-FFF2-40B4-BE49-F238E27FC236}">
                <a16:creationId xmlns:a16="http://schemas.microsoft.com/office/drawing/2014/main" id="{F7AE3F5B-D322-122B-41A0-D3732B5129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D88943C8-92CA-478D-A6BE-8D1100848C9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pic>
        <p:nvPicPr>
          <p:cNvPr id="24" name="図 23" descr="ロゴ&#10;&#10;自動的に生成された説明">
            <a:extLst>
              <a:ext uri="{FF2B5EF4-FFF2-40B4-BE49-F238E27FC236}">
                <a16:creationId xmlns:a16="http://schemas.microsoft.com/office/drawing/2014/main" id="{271D2F65-E02C-726C-28F5-A796A767A1C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26576" y="4874285"/>
            <a:ext cx="1704049" cy="765922"/>
          </a:xfrm>
          <a:prstGeom prst="rect">
            <a:avLst/>
          </a:prstGeom>
        </p:spPr>
      </p:pic>
      <p:pic>
        <p:nvPicPr>
          <p:cNvPr id="25" name="図 24" descr="黒い背景に白い文字がある&#10;&#10;AI 生成コンテンツは誤りを含む可能性があります。">
            <a:extLst>
              <a:ext uri="{FF2B5EF4-FFF2-40B4-BE49-F238E27FC236}">
                <a16:creationId xmlns:a16="http://schemas.microsoft.com/office/drawing/2014/main" id="{B992E261-FD98-956D-ABDB-6AA658E928AF}"/>
              </a:ext>
            </a:extLst>
          </p:cNvPr>
          <p:cNvPicPr>
            <a:picLocks noChangeAspect="1"/>
          </p:cNvPicPr>
          <p:nvPr/>
        </p:nvPicPr>
        <p:blipFill>
          <a:blip r:embed="rId25"/>
          <a:stretch>
            <a:fillRect/>
          </a:stretch>
        </p:blipFill>
        <p:spPr>
          <a:xfrm>
            <a:off x="4374113" y="5876098"/>
            <a:ext cx="1258254" cy="237810"/>
          </a:xfrm>
          <a:prstGeom prst="rect">
            <a:avLst/>
          </a:prstGeom>
        </p:spPr>
      </p:pic>
      <p:pic>
        <p:nvPicPr>
          <p:cNvPr id="20" name="図 19" descr="図形, 四角形&#10;&#10;AI 生成コンテンツは誤りを含む可能性があります。">
            <a:extLst>
              <a:ext uri="{FF2B5EF4-FFF2-40B4-BE49-F238E27FC236}">
                <a16:creationId xmlns:a16="http://schemas.microsoft.com/office/drawing/2014/main" id="{1DAB0468-014C-0EB9-C542-2CA05B8AE68E}"/>
              </a:ext>
            </a:extLst>
          </p:cNvPr>
          <p:cNvPicPr>
            <a:picLocks noChangeAspect="1"/>
          </p:cNvPicPr>
          <p:nvPr/>
        </p:nvPicPr>
        <p:blipFill>
          <a:blip r:embed="rId26"/>
          <a:stretch>
            <a:fillRect/>
          </a:stretch>
        </p:blipFill>
        <p:spPr>
          <a:xfrm>
            <a:off x="2413667" y="5068392"/>
            <a:ext cx="1261233" cy="416207"/>
          </a:xfrm>
          <a:prstGeom prst="rect">
            <a:avLst/>
          </a:prstGeom>
        </p:spPr>
      </p:pic>
    </p:spTree>
    <p:extLst>
      <p:ext uri="{BB962C8B-B14F-4D97-AF65-F5344CB8AC3E}">
        <p14:creationId xmlns:p14="http://schemas.microsoft.com/office/powerpoint/2010/main" val="130042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SPACE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VALUE</a:t>
            </a:r>
          </a:p>
        </p:txBody>
      </p:sp>
      <p:sp>
        <p:nvSpPr>
          <p:cNvPr id="4" name="テキスト ボックス 3">
            <a:extLst>
              <a:ext uri="{FF2B5EF4-FFF2-40B4-BE49-F238E27FC236}">
                <a16:creationId xmlns:a16="http://schemas.microsoft.com/office/drawing/2014/main" id="{F54FE3DB-F3BA-48A5-8E80-B5243F3F330A}"/>
              </a:ext>
            </a:extLst>
          </p:cNvPr>
          <p:cNvSpPr txBox="1"/>
          <p:nvPr/>
        </p:nvSpPr>
        <p:spPr>
          <a:xfrm>
            <a:off x="5133308" y="3543627"/>
            <a:ext cx="6626443" cy="586956"/>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 “滞在型メディア”とは</a:t>
            </a:r>
          </a:p>
        </p:txBody>
      </p:sp>
      <p:sp>
        <p:nvSpPr>
          <p:cNvPr id="6" name="スライド番号プレースホルダ 3">
            <a:extLst>
              <a:ext uri="{FF2B5EF4-FFF2-40B4-BE49-F238E27FC236}">
                <a16:creationId xmlns:a16="http://schemas.microsoft.com/office/drawing/2014/main" id="{65D36801-C8AC-3F95-00E7-E9EAC982AC5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BDAC1E26-62E6-8D80-718C-9D17EBFFFDB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9614C14-E828-E2E4-9FA7-DCE8D3C476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196181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4C6417-0F8C-0F34-9D54-09C6A1980DE0}"/>
              </a:ext>
            </a:extLst>
          </p:cNvPr>
          <p:cNvPicPr>
            <a:picLocks noChangeAspect="1"/>
          </p:cNvPicPr>
          <p:nvPr/>
        </p:nvPicPr>
        <p:blipFill>
          <a:blip r:embed="rId2"/>
          <a:stretch>
            <a:fillRect/>
          </a:stretch>
        </p:blipFill>
        <p:spPr>
          <a:xfrm>
            <a:off x="7654410" y="0"/>
            <a:ext cx="4537589" cy="6858000"/>
          </a:xfrm>
          <a:prstGeom prst="rect">
            <a:avLst/>
          </a:prstGeom>
        </p:spPr>
      </p:pic>
      <p:pic>
        <p:nvPicPr>
          <p:cNvPr id="5" name="図 4" descr="部屋に備えている様々な家具&#10;&#10;中程度の精度で自動的に生成された説明">
            <a:extLst>
              <a:ext uri="{FF2B5EF4-FFF2-40B4-BE49-F238E27FC236}">
                <a16:creationId xmlns:a16="http://schemas.microsoft.com/office/drawing/2014/main" id="{C3E7F2BA-C76A-5CEB-E9DC-58A324E67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77"/>
          <a:stretch/>
        </p:blipFill>
        <p:spPr>
          <a:xfrm>
            <a:off x="7736661" y="-20387"/>
            <a:ext cx="4448112" cy="6878387"/>
          </a:xfrm>
          <a:prstGeom prst="rect">
            <a:avLst/>
          </a:prstGeom>
        </p:spPr>
      </p:pic>
      <p:pic>
        <p:nvPicPr>
          <p:cNvPr id="8" name="図 7">
            <a:extLst>
              <a:ext uri="{FF2B5EF4-FFF2-40B4-BE49-F238E27FC236}">
                <a16:creationId xmlns:a16="http://schemas.microsoft.com/office/drawing/2014/main" id="{6F8E47F8-C3A3-2EFF-6E32-1D53BB675828}"/>
              </a:ext>
            </a:extLst>
          </p:cNvPr>
          <p:cNvPicPr>
            <a:picLocks/>
          </p:cNvPicPr>
          <p:nvPr/>
        </p:nvPicPr>
        <p:blipFill>
          <a:blip r:embed="rId2"/>
          <a:stretch>
            <a:fillRect/>
          </a:stretch>
        </p:blipFill>
        <p:spPr>
          <a:xfrm>
            <a:off x="432249" y="1206517"/>
            <a:ext cx="6851201" cy="417285"/>
          </a:xfrm>
          <a:prstGeom prst="rect">
            <a:avLst/>
          </a:prstGeom>
        </p:spPr>
      </p:pic>
      <p:sp>
        <p:nvSpPr>
          <p:cNvPr id="17" name="テキスト ボックス 16">
            <a:extLst>
              <a:ext uri="{FF2B5EF4-FFF2-40B4-BE49-F238E27FC236}">
                <a16:creationId xmlns:a16="http://schemas.microsoft.com/office/drawing/2014/main" id="{1E76245F-14C5-951D-958D-6F3E9128DF42}"/>
              </a:ext>
            </a:extLst>
          </p:cNvPr>
          <p:cNvSpPr txBox="1"/>
          <p:nvPr/>
        </p:nvSpPr>
        <p:spPr>
          <a:xfrm>
            <a:off x="425023" y="653626"/>
            <a:ext cx="722938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通り過ぎる“一瞬”ではなく、</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滞在する“数分”だからこそ生まれる深い接触</a:t>
            </a:r>
          </a:p>
        </p:txBody>
      </p:sp>
      <p:sp>
        <p:nvSpPr>
          <p:cNvPr id="13" name="スライド番号プレースホルダ 3">
            <a:extLst>
              <a:ext uri="{FF2B5EF4-FFF2-40B4-BE49-F238E27FC236}">
                <a16:creationId xmlns:a16="http://schemas.microsoft.com/office/drawing/2014/main" id="{3340479E-D141-3627-4BD9-8BBECC52D5E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075A2225-67CB-26A5-65AF-DEF1ADCEF2C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10" name="正方形/長方形 9">
            <a:extLst>
              <a:ext uri="{FF2B5EF4-FFF2-40B4-BE49-F238E27FC236}">
                <a16:creationId xmlns:a16="http://schemas.microsoft.com/office/drawing/2014/main" id="{2FFE3A68-9C31-FBE6-BB10-CE31B3289DAA}"/>
              </a:ext>
            </a:extLst>
          </p:cNvPr>
          <p:cNvSpPr/>
          <p:nvPr/>
        </p:nvSpPr>
        <p:spPr>
          <a:xfrm>
            <a:off x="0" y="3509"/>
            <a:ext cx="7795866" cy="1310615"/>
          </a:xfrm>
          <a:prstGeom prst="rect">
            <a:avLst/>
          </a:prstGeom>
        </p:spPr>
        <p:txBody>
          <a:bodyPr wrap="square">
            <a:spAutoFit/>
          </a:bodyPr>
          <a:lstStyle/>
          <a:p>
            <a:pPr>
              <a:lnSpc>
                <a:spcPts val="9500"/>
              </a:lnSpc>
            </a:pPr>
            <a:r>
              <a:rPr lang="en-US" altLang="ja-JP" sz="8000" b="1" spc="200" dirty="0">
                <a:ln w="31750">
                  <a:solidFill>
                    <a:schemeClr val="bg1">
                      <a:lumMod val="65000"/>
                      <a:alpha val="20000"/>
                    </a:schemeClr>
                  </a:solidFill>
                </a:ln>
                <a:noFill/>
                <a:latin typeface="DIN Alternate" panose="020B0500000000000000" pitchFamily="34" charset="0"/>
                <a:ea typeface="Hiragino Sans W6" panose="020B0400000000000000" pitchFamily="34" charset="-128"/>
              </a:rPr>
              <a:t>SPACE VALUE</a:t>
            </a:r>
          </a:p>
        </p:txBody>
      </p:sp>
      <p:grpSp>
        <p:nvGrpSpPr>
          <p:cNvPr id="15" name="グループ化 14">
            <a:extLst>
              <a:ext uri="{FF2B5EF4-FFF2-40B4-BE49-F238E27FC236}">
                <a16:creationId xmlns:a16="http://schemas.microsoft.com/office/drawing/2014/main" id="{1DE5F4F7-8C1D-BA7C-74D9-87DCB32098BF}"/>
              </a:ext>
            </a:extLst>
          </p:cNvPr>
          <p:cNvGrpSpPr>
            <a:grpSpLocks noChangeAspect="1"/>
          </p:cNvGrpSpPr>
          <p:nvPr/>
        </p:nvGrpSpPr>
        <p:grpSpPr>
          <a:xfrm>
            <a:off x="432249" y="1848946"/>
            <a:ext cx="6023224" cy="3088148"/>
            <a:chOff x="438536" y="2443300"/>
            <a:chExt cx="6023224" cy="3088148"/>
          </a:xfrm>
        </p:grpSpPr>
        <p:grpSp>
          <p:nvGrpSpPr>
            <p:cNvPr id="16" name="グループ化 15">
              <a:extLst>
                <a:ext uri="{FF2B5EF4-FFF2-40B4-BE49-F238E27FC236}">
                  <a16:creationId xmlns:a16="http://schemas.microsoft.com/office/drawing/2014/main" id="{4EB81144-F892-3D2C-420F-988E48E835A3}"/>
                </a:ext>
              </a:extLst>
            </p:cNvPr>
            <p:cNvGrpSpPr>
              <a:grpSpLocks noChangeAspect="1"/>
            </p:cNvGrpSpPr>
            <p:nvPr/>
          </p:nvGrpSpPr>
          <p:grpSpPr>
            <a:xfrm>
              <a:off x="1003895" y="3645562"/>
              <a:ext cx="2074286" cy="1706455"/>
              <a:chOff x="664810" y="3597706"/>
              <a:chExt cx="2509886" cy="2064812"/>
            </a:xfrm>
          </p:grpSpPr>
          <p:pic>
            <p:nvPicPr>
              <p:cNvPr id="35" name="図 34" descr="グラフ, 円グラフ&#10;&#10;自動的に生成された説明">
                <a:extLst>
                  <a:ext uri="{FF2B5EF4-FFF2-40B4-BE49-F238E27FC236}">
                    <a16:creationId xmlns:a16="http://schemas.microsoft.com/office/drawing/2014/main" id="{9A857EA5-4695-9C05-C8D9-AC3AE4C3E3BC}"/>
                  </a:ext>
                </a:extLst>
              </p:cNvPr>
              <p:cNvPicPr>
                <a:picLocks noChangeAspect="1"/>
              </p:cNvPicPr>
              <p:nvPr/>
            </p:nvPicPr>
            <p:blipFill>
              <a:blip r:embed="rId4" cstate="screen">
                <a:extLst>
                  <a:ext uri="{28A0092B-C50C-407E-A947-70E740481C1C}">
                    <a14:useLocalDpi xmlns:a14="http://schemas.microsoft.com/office/drawing/2010/main"/>
                  </a:ext>
                </a:extLst>
              </a:blip>
              <a:srcRect t="15670" b="16725"/>
              <a:stretch/>
            </p:blipFill>
            <p:spPr>
              <a:xfrm>
                <a:off x="664810" y="3597706"/>
                <a:ext cx="2509886" cy="2038846"/>
              </a:xfrm>
              <a:prstGeom prst="rect">
                <a:avLst/>
              </a:prstGeom>
              <a:noFill/>
            </p:spPr>
          </p:pic>
          <p:sp>
            <p:nvSpPr>
              <p:cNvPr id="36" name="テキスト ボックス 35">
                <a:extLst>
                  <a:ext uri="{FF2B5EF4-FFF2-40B4-BE49-F238E27FC236}">
                    <a16:creationId xmlns:a16="http://schemas.microsoft.com/office/drawing/2014/main" id="{202AADC2-FF41-EDF6-2160-153BC4B66A4F}"/>
                  </a:ext>
                </a:extLst>
              </p:cNvPr>
              <p:cNvSpPr txBox="1"/>
              <p:nvPr/>
            </p:nvSpPr>
            <p:spPr>
              <a:xfrm>
                <a:off x="937448" y="5349277"/>
                <a:ext cx="733570" cy="30754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1〜3</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8E0E19C7-4281-AFFA-49F4-9FC4BE041792}"/>
                  </a:ext>
                </a:extLst>
              </p:cNvPr>
              <p:cNvSpPr txBox="1"/>
              <p:nvPr/>
            </p:nvSpPr>
            <p:spPr>
              <a:xfrm>
                <a:off x="1674970" y="5354970"/>
                <a:ext cx="634649"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4〜7</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9" name="テキスト ボックス 48">
                <a:extLst>
                  <a:ext uri="{FF2B5EF4-FFF2-40B4-BE49-F238E27FC236}">
                    <a16:creationId xmlns:a16="http://schemas.microsoft.com/office/drawing/2014/main" id="{05B556B8-3758-D3D6-2DC3-EA4F5CF53C0A}"/>
                  </a:ext>
                </a:extLst>
              </p:cNvPr>
              <p:cNvSpPr txBox="1"/>
              <p:nvPr/>
            </p:nvSpPr>
            <p:spPr>
              <a:xfrm>
                <a:off x="2347216" y="5350651"/>
                <a:ext cx="677320"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8</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grpSp>
        <p:grpSp>
          <p:nvGrpSpPr>
            <p:cNvPr id="18" name="グループ化 17">
              <a:extLst>
                <a:ext uri="{FF2B5EF4-FFF2-40B4-BE49-F238E27FC236}">
                  <a16:creationId xmlns:a16="http://schemas.microsoft.com/office/drawing/2014/main" id="{CBD5B546-2810-60D7-62B9-6945502C713D}"/>
                </a:ext>
              </a:extLst>
            </p:cNvPr>
            <p:cNvGrpSpPr>
              <a:grpSpLocks noChangeAspect="1"/>
            </p:cNvGrpSpPr>
            <p:nvPr/>
          </p:nvGrpSpPr>
          <p:grpSpPr>
            <a:xfrm>
              <a:off x="3650198" y="3580379"/>
              <a:ext cx="2074281" cy="1770222"/>
              <a:chOff x="3475010" y="3518832"/>
              <a:chExt cx="2509883" cy="2141969"/>
            </a:xfrm>
          </p:grpSpPr>
          <p:pic>
            <p:nvPicPr>
              <p:cNvPr id="28" name="図 27" descr="グラフ, 円グラフ&#10;&#10;自動的に生成された説明">
                <a:extLst>
                  <a:ext uri="{FF2B5EF4-FFF2-40B4-BE49-F238E27FC236}">
                    <a16:creationId xmlns:a16="http://schemas.microsoft.com/office/drawing/2014/main" id="{161A2338-245F-BC0E-6239-E0522733991C}"/>
                  </a:ext>
                </a:extLst>
              </p:cNvPr>
              <p:cNvPicPr>
                <a:picLocks noChangeAspect="1"/>
              </p:cNvPicPr>
              <p:nvPr/>
            </p:nvPicPr>
            <p:blipFill>
              <a:blip r:embed="rId5" cstate="screen">
                <a:extLst>
                  <a:ext uri="{28A0092B-C50C-407E-A947-70E740481C1C}">
                    <a14:useLocalDpi xmlns:a14="http://schemas.microsoft.com/office/drawing/2010/main"/>
                  </a:ext>
                </a:extLst>
              </a:blip>
              <a:srcRect t="13055" b="16053"/>
              <a:stretch/>
            </p:blipFill>
            <p:spPr>
              <a:xfrm>
                <a:off x="3475010" y="3518832"/>
                <a:ext cx="2509883" cy="2137993"/>
              </a:xfrm>
              <a:prstGeom prst="rect">
                <a:avLst/>
              </a:prstGeom>
              <a:noFill/>
            </p:spPr>
          </p:pic>
          <p:sp>
            <p:nvSpPr>
              <p:cNvPr id="29" name="テキスト ボックス 28">
                <a:extLst>
                  <a:ext uri="{FF2B5EF4-FFF2-40B4-BE49-F238E27FC236}">
                    <a16:creationId xmlns:a16="http://schemas.microsoft.com/office/drawing/2014/main" id="{5B4FE33C-FAE9-3879-094E-BEE3B064DD43}"/>
                  </a:ext>
                </a:extLst>
              </p:cNvPr>
              <p:cNvSpPr txBox="1"/>
              <p:nvPr/>
            </p:nvSpPr>
            <p:spPr>
              <a:xfrm>
                <a:off x="5148108" y="5353253"/>
                <a:ext cx="758786"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10</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0" name="テキスト ボックス 29">
                <a:extLst>
                  <a:ext uri="{FF2B5EF4-FFF2-40B4-BE49-F238E27FC236}">
                    <a16:creationId xmlns:a16="http://schemas.microsoft.com/office/drawing/2014/main" id="{F086C04B-5FF6-2D17-C7D6-FB69486581C8}"/>
                  </a:ext>
                </a:extLst>
              </p:cNvPr>
              <p:cNvSpPr txBox="1"/>
              <p:nvPr/>
            </p:nvSpPr>
            <p:spPr>
              <a:xfrm>
                <a:off x="4484325" y="5349273"/>
                <a:ext cx="63465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6〜9</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1" name="テキスト ボックス 30">
                <a:extLst>
                  <a:ext uri="{FF2B5EF4-FFF2-40B4-BE49-F238E27FC236}">
                    <a16:creationId xmlns:a16="http://schemas.microsoft.com/office/drawing/2014/main" id="{4743B370-C818-2CC2-07DC-C5FA294F5555}"/>
                  </a:ext>
                </a:extLst>
              </p:cNvPr>
              <p:cNvSpPr txBox="1"/>
              <p:nvPr/>
            </p:nvSpPr>
            <p:spPr>
              <a:xfrm>
                <a:off x="3755598" y="5349273"/>
                <a:ext cx="67732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5</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分以下</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59099385-8164-15DA-FAC7-EA08C38F4FA1}"/>
                  </a:ext>
                </a:extLst>
              </p:cNvPr>
              <p:cNvSpPr/>
              <p:nvPr/>
            </p:nvSpPr>
            <p:spPr>
              <a:xfrm>
                <a:off x="3669957" y="3518832"/>
                <a:ext cx="735550" cy="189526"/>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3" name="正方形/長方形 32">
                <a:extLst>
                  <a:ext uri="{FF2B5EF4-FFF2-40B4-BE49-F238E27FC236}">
                    <a16:creationId xmlns:a16="http://schemas.microsoft.com/office/drawing/2014/main" id="{22D806B3-7B78-23A4-873D-4040B72E006A}"/>
                  </a:ext>
                </a:extLst>
              </p:cNvPr>
              <p:cNvSpPr/>
              <p:nvPr/>
            </p:nvSpPr>
            <p:spPr>
              <a:xfrm>
                <a:off x="3926896" y="3568287"/>
                <a:ext cx="735550" cy="60388"/>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5BE02033-6064-0BC8-8F1C-DAF559E306D5}"/>
                  </a:ext>
                </a:extLst>
              </p:cNvPr>
              <p:cNvSpPr txBox="1"/>
              <p:nvPr/>
            </p:nvSpPr>
            <p:spPr>
              <a:xfrm>
                <a:off x="4004583" y="3597705"/>
                <a:ext cx="1091220" cy="36958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srgbClr val="FE5418"/>
                    </a:solidFill>
                    <a:effectLst/>
                    <a:uLnTx/>
                    <a:uFillTx/>
                    <a:latin typeface="DIN Alternate" panose="020B0500000000000000" pitchFamily="34" charset="0"/>
                    <a:ea typeface="Hiragino Sans W7" panose="020B0400000000000000" pitchFamily="34" charset="-128"/>
                  </a:rPr>
                  <a:t>10.4%</a:t>
                </a:r>
              </a:p>
            </p:txBody>
          </p:sp>
        </p:grpSp>
        <p:sp>
          <p:nvSpPr>
            <p:cNvPr id="19" name="ホームベース 18">
              <a:extLst>
                <a:ext uri="{FF2B5EF4-FFF2-40B4-BE49-F238E27FC236}">
                  <a16:creationId xmlns:a16="http://schemas.microsoft.com/office/drawing/2014/main" id="{AD29940D-BEA6-F03E-3CF9-00002ABD78E8}"/>
                </a:ext>
              </a:extLst>
            </p:cNvPr>
            <p:cNvSpPr/>
            <p:nvPr/>
          </p:nvSpPr>
          <p:spPr>
            <a:xfrm>
              <a:off x="1058549" y="3330083"/>
              <a:ext cx="2084883" cy="219815"/>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日の喫煙回数</a:t>
              </a:r>
            </a:p>
          </p:txBody>
        </p:sp>
        <p:sp>
          <p:nvSpPr>
            <p:cNvPr id="20" name="ホームベース 19">
              <a:extLst>
                <a:ext uri="{FF2B5EF4-FFF2-40B4-BE49-F238E27FC236}">
                  <a16:creationId xmlns:a16="http://schemas.microsoft.com/office/drawing/2014/main" id="{80471A23-F5DA-5A46-8256-AF6794CB1723}"/>
                </a:ext>
              </a:extLst>
            </p:cNvPr>
            <p:cNvSpPr/>
            <p:nvPr/>
          </p:nvSpPr>
          <p:spPr>
            <a:xfrm>
              <a:off x="3716552" y="3330084"/>
              <a:ext cx="2084883" cy="215112"/>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回の滞在時間</a:t>
              </a:r>
            </a:p>
          </p:txBody>
        </p:sp>
        <p:sp>
          <p:nvSpPr>
            <p:cNvPr id="23" name="正方形/長方形 22">
              <a:extLst>
                <a:ext uri="{FF2B5EF4-FFF2-40B4-BE49-F238E27FC236}">
                  <a16:creationId xmlns:a16="http://schemas.microsoft.com/office/drawing/2014/main" id="{81234072-BAB3-FB4F-1617-BB95A95D1630}"/>
                </a:ext>
              </a:extLst>
            </p:cNvPr>
            <p:cNvSpPr/>
            <p:nvPr/>
          </p:nvSpPr>
          <p:spPr>
            <a:xfrm>
              <a:off x="645575" y="2985977"/>
              <a:ext cx="5816185" cy="2545471"/>
            </a:xfrm>
            <a:prstGeom prst="rect">
              <a:avLst/>
            </a:prstGeom>
            <a:noFill/>
            <a:ln w="9525">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22B1B15-2C4B-8D0F-C55E-4096D2E1BB63}"/>
                </a:ext>
              </a:extLst>
            </p:cNvPr>
            <p:cNvSpPr txBox="1"/>
            <p:nvPr/>
          </p:nvSpPr>
          <p:spPr>
            <a:xfrm>
              <a:off x="438536" y="2443300"/>
              <a:ext cx="5816185" cy="741998"/>
            </a:xfrm>
            <a:prstGeom prst="rect">
              <a:avLst/>
            </a:prstGeom>
            <a:solidFill>
              <a:schemeClr val="bg1">
                <a:lumMod val="95000"/>
              </a:schemeClr>
            </a:solidFill>
          </p:spPr>
          <p:txBody>
            <a:bodyPr wrap="square" rtlCol="0">
              <a:spAutoFit/>
            </a:bodyPr>
            <a:lstStyle/>
            <a:p>
              <a:pPr marL="0" marR="0" lvl="0" indent="0" algn="l" defTabSz="1006543" rtl="0" eaLnBrk="1" fontAlgn="base" latinLnBrk="0" hangingPunct="1">
                <a:lnSpc>
                  <a:spcPct val="150000"/>
                </a:lnSpc>
                <a:spcBef>
                  <a:spcPct val="0"/>
                </a:spcBef>
                <a:spcAft>
                  <a:spcPct val="0"/>
                </a:spcAft>
                <a:buClrTx/>
                <a:buSzTx/>
                <a:buFontTx/>
                <a:buNone/>
                <a:tabLst/>
                <a:defRPr/>
              </a:pPr>
              <a:r>
                <a:rPr kumimoji="1" lang="ja-JP" altLang="en-US" sz="1200" b="1" i="0" u="none" strike="noStrike" kern="1200" cap="none" normalizeH="0" baseline="0" noProof="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出社あたり</a:t>
              </a:r>
              <a:r>
                <a:rPr kumimoji="1" lang="en-US" altLang="ja-JP" sz="1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 </a:t>
              </a:r>
              <a:r>
                <a:rPr kumimoji="1" lang="ja-JP" altLang="en-US" sz="12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平均</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5</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回</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 </a:t>
              </a:r>
              <a:r>
                <a:rPr kumimoji="1" lang="ja-JP" altLang="en-US" sz="16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滞在</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6</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b="1" spc="3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1</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日</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30</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分間</a:t>
              </a:r>
              <a:endPar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endParaRPr>
            </a:p>
          </p:txBody>
        </p:sp>
      </p:grpSp>
      <p:sp>
        <p:nvSpPr>
          <p:cNvPr id="50" name="テキスト ボックス 49">
            <a:extLst>
              <a:ext uri="{FF2B5EF4-FFF2-40B4-BE49-F238E27FC236}">
                <a16:creationId xmlns:a16="http://schemas.microsoft.com/office/drawing/2014/main" id="{09CEF233-6AF9-411B-7ED9-BCF3855EB937}"/>
              </a:ext>
            </a:extLst>
          </p:cNvPr>
          <p:cNvSpPr txBox="1"/>
          <p:nvPr/>
        </p:nvSpPr>
        <p:spPr>
          <a:xfrm>
            <a:off x="432249" y="5314467"/>
            <a:ext cx="7121479" cy="878767"/>
          </a:xfrm>
          <a:prstGeom prst="rect">
            <a:avLst/>
          </a:prstGeom>
          <a:noFill/>
        </p:spPr>
        <p:txBody>
          <a:bodyPr wrap="square">
            <a:spAutoFit/>
          </a:bodyPr>
          <a:lstStyle/>
          <a:p>
            <a:pPr defTabSz="914400">
              <a:lnSpc>
                <a:spcPct val="150000"/>
              </a:lnSpc>
            </a:pP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一息つく</a:t>
            </a: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、心理的にも時間的にも余裕がある</a:t>
            </a:r>
            <a:b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b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無防備な休憩時間を捉える</a:t>
            </a:r>
            <a:endPar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1098585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C404A0A-AD69-9825-AB07-3D19E79CCC04}"/>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C54C9CE-94D4-D440-1DE6-E3D9050D2EEA}"/>
              </a:ext>
            </a:extLst>
          </p:cNvPr>
          <p:cNvPicPr>
            <a:picLocks noChangeAspect="1"/>
          </p:cNvPicPr>
          <p:nvPr/>
        </p:nvPicPr>
        <p:blipFill>
          <a:blip r:embed="rId3"/>
          <a:stretch>
            <a:fillRect/>
          </a:stretch>
        </p:blipFill>
        <p:spPr>
          <a:xfrm>
            <a:off x="1" y="0"/>
            <a:ext cx="7686422" cy="6858000"/>
          </a:xfrm>
          <a:prstGeom prst="rect">
            <a:avLst/>
          </a:prstGeom>
        </p:spPr>
      </p:pic>
      <p:grpSp>
        <p:nvGrpSpPr>
          <p:cNvPr id="12" name="グループ化 11">
            <a:extLst>
              <a:ext uri="{FF2B5EF4-FFF2-40B4-BE49-F238E27FC236}">
                <a16:creationId xmlns:a16="http://schemas.microsoft.com/office/drawing/2014/main" id="{2CACADB8-C3AA-6748-35DC-A6179E687DA6}"/>
              </a:ext>
            </a:extLst>
          </p:cNvPr>
          <p:cNvGrpSpPr/>
          <p:nvPr/>
        </p:nvGrpSpPr>
        <p:grpSpPr>
          <a:xfrm>
            <a:off x="613496" y="2160606"/>
            <a:ext cx="5919384" cy="1225446"/>
            <a:chOff x="745576" y="2084063"/>
            <a:chExt cx="5919384" cy="1225446"/>
          </a:xfrm>
        </p:grpSpPr>
        <p:sp>
          <p:nvSpPr>
            <p:cNvPr id="24" name="正方形/長方形 23">
              <a:extLst>
                <a:ext uri="{FF2B5EF4-FFF2-40B4-BE49-F238E27FC236}">
                  <a16:creationId xmlns:a16="http://schemas.microsoft.com/office/drawing/2014/main" id="{DDE3723C-5D97-E12C-FA62-E6AA4B317502}"/>
                </a:ext>
              </a:extLst>
            </p:cNvPr>
            <p:cNvSpPr/>
            <p:nvPr/>
          </p:nvSpPr>
          <p:spPr>
            <a:xfrm>
              <a:off x="1374226" y="2087454"/>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10" name="正方形/長方形 9">
              <a:extLst>
                <a:ext uri="{FF2B5EF4-FFF2-40B4-BE49-F238E27FC236}">
                  <a16:creationId xmlns:a16="http://schemas.microsoft.com/office/drawing/2014/main" id="{19017AA4-C296-A6DA-EE0A-5B58AC5E049C}"/>
                </a:ext>
              </a:extLst>
            </p:cNvPr>
            <p:cNvSpPr/>
            <p:nvPr/>
          </p:nvSpPr>
          <p:spPr>
            <a:xfrm>
              <a:off x="1380856" y="2161167"/>
              <a:ext cx="4943494"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音と映像に集中できる小空間</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空気が外に漏れないほどの密閉空間</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室外の音が入りにくい構造</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21" name="正方形/長方形 20">
              <a:extLst>
                <a:ext uri="{FF2B5EF4-FFF2-40B4-BE49-F238E27FC236}">
                  <a16:creationId xmlns:a16="http://schemas.microsoft.com/office/drawing/2014/main" id="{2080B565-205E-DBE6-90CB-724CE9742FEA}"/>
                </a:ext>
              </a:extLst>
            </p:cNvPr>
            <p:cNvSpPr/>
            <p:nvPr/>
          </p:nvSpPr>
          <p:spPr>
            <a:xfrm>
              <a:off x="745576" y="2084063"/>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u="none" strike="noStrike" kern="1200" cap="none" spc="0" normalizeH="0" baseline="0" noProof="0" dirty="0">
                  <a:ln>
                    <a:noFill/>
                  </a:ln>
                  <a:solidFill>
                    <a:schemeClr val="bg1"/>
                  </a:solidFill>
                  <a:effectLst/>
                  <a:uLnTx/>
                  <a:uFillTx/>
                  <a:latin typeface="DIN Alternate" panose="020B0500000000000000" pitchFamily="34" charset="0"/>
                  <a:ea typeface="Hiragino Sans W4" panose="020B0400000000000000" pitchFamily="34" charset="-128"/>
                </a:rPr>
                <a:t>1</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pic>
          <p:nvPicPr>
            <p:cNvPr id="39" name="図 38" descr="黒い背景に白い文字がある&#10;&#10;中程度の精度で自動的に生成された説明">
              <a:extLst>
                <a:ext uri="{FF2B5EF4-FFF2-40B4-BE49-F238E27FC236}">
                  <a16:creationId xmlns:a16="http://schemas.microsoft.com/office/drawing/2014/main" id="{046E4EAB-513C-0821-07B5-0AF227DFDCF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5372" y="2658858"/>
              <a:ext cx="279063" cy="354305"/>
            </a:xfrm>
            <a:prstGeom prst="rect">
              <a:avLst/>
            </a:prstGeom>
          </p:spPr>
        </p:pic>
      </p:grpSp>
      <p:grpSp>
        <p:nvGrpSpPr>
          <p:cNvPr id="9" name="グループ化 8">
            <a:extLst>
              <a:ext uri="{FF2B5EF4-FFF2-40B4-BE49-F238E27FC236}">
                <a16:creationId xmlns:a16="http://schemas.microsoft.com/office/drawing/2014/main" id="{3F3C1A92-A947-FABA-7420-F66BBE0A76C1}"/>
              </a:ext>
            </a:extLst>
          </p:cNvPr>
          <p:cNvGrpSpPr/>
          <p:nvPr/>
        </p:nvGrpSpPr>
        <p:grpSpPr>
          <a:xfrm>
            <a:off x="613496" y="4843821"/>
            <a:ext cx="5919384" cy="1222055"/>
            <a:chOff x="743748" y="3447492"/>
            <a:chExt cx="5919384" cy="1222055"/>
          </a:xfrm>
        </p:grpSpPr>
        <p:sp>
          <p:nvSpPr>
            <p:cNvPr id="16" name="正方形/長方形 15">
              <a:extLst>
                <a:ext uri="{FF2B5EF4-FFF2-40B4-BE49-F238E27FC236}">
                  <a16:creationId xmlns:a16="http://schemas.microsoft.com/office/drawing/2014/main" id="{0E58C901-431B-6A44-20B5-0926F961CBE1}"/>
                </a:ext>
              </a:extLst>
            </p:cNvPr>
            <p:cNvSpPr/>
            <p:nvPr/>
          </p:nvSpPr>
          <p:spPr>
            <a:xfrm>
              <a:off x="1372398" y="3447492"/>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2" name="正方形/長方形 21">
              <a:extLst>
                <a:ext uri="{FF2B5EF4-FFF2-40B4-BE49-F238E27FC236}">
                  <a16:creationId xmlns:a16="http://schemas.microsoft.com/office/drawing/2014/main" id="{F997ED74-989E-95BF-002D-CBAA4F3B1B33}"/>
                </a:ext>
              </a:extLst>
            </p:cNvPr>
            <p:cNvSpPr/>
            <p:nvPr/>
          </p:nvSpPr>
          <p:spPr>
            <a:xfrm>
              <a:off x="743748" y="3447492"/>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3</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2" name="正方形/長方形 1">
              <a:extLst>
                <a:ext uri="{FF2B5EF4-FFF2-40B4-BE49-F238E27FC236}">
                  <a16:creationId xmlns:a16="http://schemas.microsoft.com/office/drawing/2014/main" id="{457505D5-02F9-FAA3-BDEF-09DBAC7A6B21}"/>
                </a:ext>
              </a:extLst>
            </p:cNvPr>
            <p:cNvSpPr/>
            <p:nvPr/>
          </p:nvSpPr>
          <p:spPr>
            <a:xfrm>
              <a:off x="1448229" y="3531275"/>
              <a:ext cx="4891845" cy="1060740"/>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spc="600">
                  <a:solidFill>
                    <a:schemeClr val="tx1">
                      <a:lumMod val="85000"/>
                      <a:lumOff val="15000"/>
                    </a:schemeClr>
                  </a:solidFill>
                  <a:latin typeface="Hiragino Sans W6" panose="020B0400000000000000" pitchFamily="34" charset="-128"/>
                  <a:ea typeface="Hiragino Sans W6" panose="020B0400000000000000" pitchFamily="34" charset="-128"/>
                </a:rPr>
                <a:t>没入</a:t>
              </a:r>
              <a:r>
                <a:rPr kumimoji="1" lang="en-US" altLang="ja-JP" sz="1600" b="1" spc="6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行動する余裕がある</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喫煙以外の目的がない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興味から行動までのハードルが低い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0" name="図 39" descr="黒い背景に白い文字がある&#10;&#10;中程度の精度で自動的に生成された説明">
              <a:extLst>
                <a:ext uri="{FF2B5EF4-FFF2-40B4-BE49-F238E27FC236}">
                  <a16:creationId xmlns:a16="http://schemas.microsoft.com/office/drawing/2014/main" id="{E01D3C00-F21F-0E64-42C4-69E0D2CBF0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3543" y="4042901"/>
              <a:ext cx="279063" cy="354305"/>
            </a:xfrm>
            <a:prstGeom prst="rect">
              <a:avLst/>
            </a:prstGeom>
          </p:spPr>
        </p:pic>
      </p:grpSp>
      <p:grpSp>
        <p:nvGrpSpPr>
          <p:cNvPr id="11" name="グループ化 10">
            <a:extLst>
              <a:ext uri="{FF2B5EF4-FFF2-40B4-BE49-F238E27FC236}">
                <a16:creationId xmlns:a16="http://schemas.microsoft.com/office/drawing/2014/main" id="{24688ED5-7600-8274-85D9-32E697577A9D}"/>
              </a:ext>
            </a:extLst>
          </p:cNvPr>
          <p:cNvGrpSpPr/>
          <p:nvPr/>
        </p:nvGrpSpPr>
        <p:grpSpPr>
          <a:xfrm>
            <a:off x="613496" y="3503909"/>
            <a:ext cx="5919384" cy="1222055"/>
            <a:chOff x="743748" y="4807530"/>
            <a:chExt cx="5919384" cy="1222055"/>
          </a:xfrm>
        </p:grpSpPr>
        <p:sp>
          <p:nvSpPr>
            <p:cNvPr id="25" name="正方形/長方形 24">
              <a:extLst>
                <a:ext uri="{FF2B5EF4-FFF2-40B4-BE49-F238E27FC236}">
                  <a16:creationId xmlns:a16="http://schemas.microsoft.com/office/drawing/2014/main" id="{6B575125-EA33-1517-F4E9-6E23B43E3882}"/>
                </a:ext>
              </a:extLst>
            </p:cNvPr>
            <p:cNvSpPr/>
            <p:nvPr/>
          </p:nvSpPr>
          <p:spPr>
            <a:xfrm>
              <a:off x="1372398" y="4807530"/>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3" name="正方形/長方形 22">
              <a:extLst>
                <a:ext uri="{FF2B5EF4-FFF2-40B4-BE49-F238E27FC236}">
                  <a16:creationId xmlns:a16="http://schemas.microsoft.com/office/drawing/2014/main" id="{5DA24440-AA80-8C16-30FF-6A1225AED3CF}"/>
                </a:ext>
              </a:extLst>
            </p:cNvPr>
            <p:cNvSpPr/>
            <p:nvPr/>
          </p:nvSpPr>
          <p:spPr>
            <a:xfrm>
              <a:off x="743748" y="4807530"/>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2</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3" name="正方形/長方形 2">
              <a:extLst>
                <a:ext uri="{FF2B5EF4-FFF2-40B4-BE49-F238E27FC236}">
                  <a16:creationId xmlns:a16="http://schemas.microsoft.com/office/drawing/2014/main" id="{12645B21-77EA-2400-5799-EF698DF2D411}"/>
                </a:ext>
              </a:extLst>
            </p:cNvPr>
            <p:cNvSpPr/>
            <p:nvPr/>
          </p:nvSpPr>
          <p:spPr>
            <a:xfrm>
              <a:off x="1432062" y="4903089"/>
              <a:ext cx="5101293"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手持ち無沙汰</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モニターの他に視線を奪うものがない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スタンバイモード状態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1" name="図 40" descr="黒い背景に白い文字がある&#10;&#10;中程度の精度で自動的に生成された説明">
              <a:extLst>
                <a:ext uri="{FF2B5EF4-FFF2-40B4-BE49-F238E27FC236}">
                  <a16:creationId xmlns:a16="http://schemas.microsoft.com/office/drawing/2014/main" id="{8C58E0D6-74F6-8974-FDFE-FF4261AF2B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29665" y="5393554"/>
              <a:ext cx="279063" cy="354305"/>
            </a:xfrm>
            <a:prstGeom prst="rect">
              <a:avLst/>
            </a:prstGeom>
          </p:spPr>
        </p:pic>
      </p:grpSp>
      <p:sp>
        <p:nvSpPr>
          <p:cNvPr id="4" name="スライド番号プレースホルダ 3">
            <a:extLst>
              <a:ext uri="{FF2B5EF4-FFF2-40B4-BE49-F238E27FC236}">
                <a16:creationId xmlns:a16="http://schemas.microsoft.com/office/drawing/2014/main" id="{9B574891-855F-691D-9DF9-F19D3991028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14" name="図 13">
            <a:extLst>
              <a:ext uri="{FF2B5EF4-FFF2-40B4-BE49-F238E27FC236}">
                <a16:creationId xmlns:a16="http://schemas.microsoft.com/office/drawing/2014/main" id="{7ECBF915-F361-A133-98F3-2D40B2EE52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9364" y="616899"/>
            <a:ext cx="2914550" cy="1627101"/>
          </a:xfrm>
          <a:prstGeom prst="rect">
            <a:avLst/>
          </a:prstGeom>
          <a:ln w="12700" cap="rnd">
            <a:noFill/>
          </a:ln>
          <a:effectLst/>
        </p:spPr>
      </p:pic>
      <p:pic>
        <p:nvPicPr>
          <p:cNvPr id="15" name="図 14">
            <a:extLst>
              <a:ext uri="{FF2B5EF4-FFF2-40B4-BE49-F238E27FC236}">
                <a16:creationId xmlns:a16="http://schemas.microsoft.com/office/drawing/2014/main" id="{8D641698-840F-3FA3-2B23-7B5BE81BE3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9363" y="2565295"/>
            <a:ext cx="2904061" cy="1627101"/>
          </a:xfrm>
          <a:prstGeom prst="rect">
            <a:avLst/>
          </a:prstGeom>
          <a:ln w="12700" cap="rnd">
            <a:noFill/>
          </a:ln>
          <a:effectLst/>
        </p:spPr>
      </p:pic>
      <p:pic>
        <p:nvPicPr>
          <p:cNvPr id="17" name="図 16">
            <a:extLst>
              <a:ext uri="{FF2B5EF4-FFF2-40B4-BE49-F238E27FC236}">
                <a16:creationId xmlns:a16="http://schemas.microsoft.com/office/drawing/2014/main" id="{38A386FD-1B2F-6CAB-2595-D60F1B752B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09362" y="4513691"/>
            <a:ext cx="2906353" cy="1627101"/>
          </a:xfrm>
          <a:prstGeom prst="rect">
            <a:avLst/>
          </a:prstGeom>
          <a:ln w="12700" cap="rnd">
            <a:noFill/>
          </a:ln>
          <a:effectLst/>
        </p:spPr>
      </p:pic>
      <p:pic>
        <p:nvPicPr>
          <p:cNvPr id="28" name="図 27">
            <a:extLst>
              <a:ext uri="{FF2B5EF4-FFF2-40B4-BE49-F238E27FC236}">
                <a16:creationId xmlns:a16="http://schemas.microsoft.com/office/drawing/2014/main" id="{5D9508EC-2A00-6CC6-9DB4-3C2FBFA35DAC}"/>
              </a:ext>
            </a:extLst>
          </p:cNvPr>
          <p:cNvPicPr>
            <a:picLocks/>
          </p:cNvPicPr>
          <p:nvPr/>
        </p:nvPicPr>
        <p:blipFill>
          <a:blip r:embed="rId3">
            <a:lum bright="100000"/>
          </a:blip>
          <a:stretch>
            <a:fillRect/>
          </a:stretch>
        </p:blipFill>
        <p:spPr>
          <a:xfrm>
            <a:off x="432249" y="1206517"/>
            <a:ext cx="3778804" cy="417285"/>
          </a:xfrm>
          <a:prstGeom prst="rect">
            <a:avLst/>
          </a:prstGeom>
          <a:solidFill>
            <a:schemeClr val="bg1">
              <a:lumMod val="95000"/>
            </a:schemeClr>
          </a:solidFill>
        </p:spPr>
      </p:pic>
      <p:sp>
        <p:nvSpPr>
          <p:cNvPr id="13" name="テキスト ボックス 12">
            <a:extLst>
              <a:ext uri="{FF2B5EF4-FFF2-40B4-BE49-F238E27FC236}">
                <a16:creationId xmlns:a16="http://schemas.microsoft.com/office/drawing/2014/main" id="{79FCF748-E019-E152-6E6D-A932BB61ED1C}"/>
              </a:ext>
            </a:extLst>
          </p:cNvPr>
          <p:cNvSpPr txBox="1"/>
          <p:nvPr/>
        </p:nvSpPr>
        <p:spPr>
          <a:xfrm>
            <a:off x="425023" y="653626"/>
            <a:ext cx="687112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手持ち無沙汰な空間に、音と映像で演出</a:t>
            </a:r>
            <a:b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自然と視線がモニターへ</a:t>
            </a:r>
            <a: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向かいやすい</a:t>
            </a:r>
            <a:endPar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20" name="正方形/長方形 19">
            <a:extLst>
              <a:ext uri="{FF2B5EF4-FFF2-40B4-BE49-F238E27FC236}">
                <a16:creationId xmlns:a16="http://schemas.microsoft.com/office/drawing/2014/main" id="{58E840CF-ADD1-B218-AB77-731B3853D441}"/>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SPACE VALUE</a:t>
            </a:r>
          </a:p>
        </p:txBody>
      </p:sp>
      <p:sp>
        <p:nvSpPr>
          <p:cNvPr id="27" name="正方形/長方形 26">
            <a:extLst>
              <a:ext uri="{FF2B5EF4-FFF2-40B4-BE49-F238E27FC236}">
                <a16:creationId xmlns:a16="http://schemas.microsoft.com/office/drawing/2014/main" id="{C6A41440-0C41-575A-8742-C0E3AB314A9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726213897"/>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192360</TotalTime>
  <Words>7605</Words>
  <Application>Microsoft Macintosh PowerPoint</Application>
  <PresentationFormat>ワイド画面</PresentationFormat>
  <Paragraphs>1528</Paragraphs>
  <Slides>55</Slides>
  <Notes>20</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55</vt:i4>
      </vt:variant>
    </vt:vector>
  </HeadingPairs>
  <TitlesOfParts>
    <vt:vector size="71" baseType="lpstr">
      <vt:lpstr>Hiragino Kaku Gothic ProN W3</vt:lpstr>
      <vt:lpstr>Hiragino Kaku Gothic ProN W6</vt:lpstr>
      <vt:lpstr>Hiragino Sans W1</vt:lpstr>
      <vt:lpstr>Hiragino Sans W2</vt:lpstr>
      <vt:lpstr>Hiragino Sans W3</vt:lpstr>
      <vt:lpstr>Hiragino Sans W4</vt:lpstr>
      <vt:lpstr>Hiragino Sans W5</vt:lpstr>
      <vt:lpstr>Hiragino Sans W6</vt:lpstr>
      <vt:lpstr>Hiragino Sans W7</vt:lpstr>
      <vt:lpstr>游ゴシック</vt:lpstr>
      <vt:lpstr>Arial</vt:lpstr>
      <vt:lpstr>Calibri</vt:lpstr>
      <vt:lpstr>Calibri Light</vt:lpstr>
      <vt:lpstr>DIN Alternate</vt:lpstr>
      <vt:lpstr>DIN Condensed</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戸高 祐太</cp:lastModifiedBy>
  <cp:revision>572</cp:revision>
  <cp:lastPrinted>2022-11-24T06:07:34Z</cp:lastPrinted>
  <dcterms:created xsi:type="dcterms:W3CDTF">2021-04-21T09:24:54Z</dcterms:created>
  <dcterms:modified xsi:type="dcterms:W3CDTF">2025-08-26T09:17:17Z</dcterms:modified>
</cp:coreProperties>
</file>