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2"/>
  </p:notesMasterIdLst>
  <p:sldIdLst>
    <p:sldId id="2134807983" r:id="rId2"/>
    <p:sldId id="2134807978" r:id="rId3"/>
    <p:sldId id="2134807618" r:id="rId4"/>
    <p:sldId id="2134807965" r:id="rId5"/>
    <p:sldId id="2134807984" r:id="rId6"/>
    <p:sldId id="2134808024" r:id="rId7"/>
    <p:sldId id="2134807661" r:id="rId8"/>
    <p:sldId id="2134807969" r:id="rId9"/>
    <p:sldId id="2134807995" r:id="rId10"/>
    <p:sldId id="2134807621" r:id="rId11"/>
    <p:sldId id="2134807971" r:id="rId12"/>
    <p:sldId id="2134807996" r:id="rId13"/>
    <p:sldId id="517" r:id="rId14"/>
    <p:sldId id="3227" r:id="rId15"/>
    <p:sldId id="2134807681" r:id="rId16"/>
    <p:sldId id="2134807682" r:id="rId17"/>
    <p:sldId id="2134807683" r:id="rId18"/>
    <p:sldId id="3253" r:id="rId19"/>
    <p:sldId id="3314" r:id="rId20"/>
    <p:sldId id="2134807688" r:id="rId21"/>
    <p:sldId id="1479" r:id="rId22"/>
    <p:sldId id="2134807679" r:id="rId23"/>
    <p:sldId id="2134807624" r:id="rId24"/>
    <p:sldId id="2134807981" r:id="rId25"/>
    <p:sldId id="2134807982" r:id="rId26"/>
    <p:sldId id="1387" r:id="rId27"/>
    <p:sldId id="2134808049" r:id="rId28"/>
    <p:sldId id="2134808047" r:id="rId29"/>
    <p:sldId id="2134808035" r:id="rId30"/>
    <p:sldId id="2134807987" r:id="rId31"/>
    <p:sldId id="2134808027" r:id="rId32"/>
    <p:sldId id="2134807988" r:id="rId33"/>
    <p:sldId id="2134808025" r:id="rId34"/>
    <p:sldId id="2134807990" r:id="rId35"/>
    <p:sldId id="2134808040" r:id="rId36"/>
    <p:sldId id="2134807999" r:id="rId37"/>
    <p:sldId id="2134808000" r:id="rId38"/>
    <p:sldId id="2134807991" r:id="rId39"/>
    <p:sldId id="2134808001" r:id="rId40"/>
    <p:sldId id="2134808002" r:id="rId41"/>
    <p:sldId id="2134808003" r:id="rId42"/>
    <p:sldId id="1458" r:id="rId43"/>
    <p:sldId id="1429" r:id="rId44"/>
    <p:sldId id="1430" r:id="rId45"/>
    <p:sldId id="2134808026" r:id="rId46"/>
    <p:sldId id="1481" r:id="rId47"/>
    <p:sldId id="1482" r:id="rId48"/>
    <p:sldId id="1483" r:id="rId49"/>
    <p:sldId id="1484" r:id="rId50"/>
    <p:sldId id="213480799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642" userDrawn="1">
          <p15:clr>
            <a:srgbClr val="A4A3A4"/>
          </p15:clr>
        </p15:guide>
        <p15:guide id="14" orient="horz" pos="3884" userDrawn="1">
          <p15:clr>
            <a:srgbClr val="A4A3A4"/>
          </p15:clr>
        </p15:guide>
        <p15:guide id="15" pos="7083" userDrawn="1">
          <p15:clr>
            <a:srgbClr val="A4A3A4"/>
          </p15:clr>
        </p15:guide>
        <p15:guide id="17" orient="horz" pos="2160" userDrawn="1">
          <p15:clr>
            <a:srgbClr val="A4A3A4"/>
          </p15:clr>
        </p15:guide>
        <p15:guide id="18" orient="horz" pos="2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519"/>
    <a:srgbClr val="FFFFFF"/>
    <a:srgbClr val="FFF7CE"/>
    <a:srgbClr val="EDEDED"/>
    <a:srgbClr val="FFC092"/>
    <a:srgbClr val="FF9300"/>
    <a:srgbClr val="FD6A36"/>
    <a:srgbClr val="FFDCB0"/>
    <a:srgbClr val="FE4B10"/>
    <a:srgbClr val="FD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6"/>
    <p:restoredTop sz="96170"/>
  </p:normalViewPr>
  <p:slideViewPr>
    <p:cSldViewPr snapToGrid="0" snapToObjects="1">
      <p:cViewPr>
        <p:scale>
          <a:sx n="142" d="100"/>
          <a:sy n="142" d="100"/>
        </p:scale>
        <p:origin x="992" y="408"/>
      </p:cViewPr>
      <p:guideLst>
        <p:guide pos="7680"/>
        <p:guide pos="642"/>
        <p:guide orient="horz" pos="3884"/>
        <p:guide pos="7083"/>
        <p:guide orient="horz" pos="2160"/>
        <p:guide orient="horz" pos="23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接触者(n=150)</c:v>
                </c:pt>
              </c:strCache>
            </c:strRef>
          </c:tx>
          <c:spPr>
            <a:solidFill>
              <a:srgbClr val="FE5519"/>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Sheet1!$B$2:$B$7</c:f>
              <c:numCache>
                <c:formatCode>0.0</c:formatCode>
                <c:ptCount val="6"/>
                <c:pt idx="0">
                  <c:v>63.3</c:v>
                </c:pt>
                <c:pt idx="1">
                  <c:v>41.3</c:v>
                </c:pt>
                <c:pt idx="2">
                  <c:v>24.7</c:v>
                </c:pt>
                <c:pt idx="3">
                  <c:v>20.7</c:v>
                </c:pt>
                <c:pt idx="4">
                  <c:v>4.7</c:v>
                </c:pt>
                <c:pt idx="5">
                  <c:v>5.3</c:v>
                </c:pt>
              </c:numCache>
            </c:numRef>
          </c:val>
          <c:extLst>
            <c:ext xmlns:c16="http://schemas.microsoft.com/office/drawing/2014/chart" uri="{C3380CC4-5D6E-409C-BE32-E72D297353CC}">
              <c16:uniqueId val="{00000000-7D86-7B4D-83B2-58B8D11C7564}"/>
            </c:ext>
          </c:extLst>
        </c:ser>
        <c:ser>
          <c:idx val="1"/>
          <c:order val="1"/>
          <c:tx>
            <c:strRef>
              <c:f>Sheet1!$C$1</c:f>
              <c:strCache>
                <c:ptCount val="1"/>
                <c:pt idx="0">
                  <c:v>非接触者(n=150)</c:v>
                </c:pt>
              </c:strCache>
            </c:strRef>
          </c:tx>
          <c:spPr>
            <a:solidFill>
              <a:srgbClr val="FFF7CE"/>
            </a:solidFill>
            <a:ln>
              <a:noFill/>
            </a:ln>
            <a:effectLst/>
          </c:spPr>
          <c:invertIfNegative val="0"/>
          <c:dLbls>
            <c:numFmt formatCode="0.0&quot;%&quot;" sourceLinked="0"/>
            <c:spPr>
              <a:noFill/>
              <a:ln>
                <a:noFill/>
              </a:ln>
              <a:effectLst/>
            </c:spPr>
            <c:txPr>
              <a:bodyPr rot="0" spcFirstLastPara="1" vertOverflow="ellipsis" vert="horz" wrap="square" anchor="ctr" anchorCtr="1"/>
              <a:lstStyle/>
              <a:p>
                <a:pPr>
                  <a:defRPr sz="1197"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認知率</c:v>
                </c:pt>
                <c:pt idx="1">
                  <c:v>特徴認知率</c:v>
                </c:pt>
                <c:pt idx="2">
                  <c:v>HPアクセス率</c:v>
                </c:pt>
                <c:pt idx="3">
                  <c:v>検討率</c:v>
                </c:pt>
                <c:pt idx="4">
                  <c:v>利用経験率</c:v>
                </c:pt>
                <c:pt idx="5">
                  <c:v>現在利用率</c:v>
                </c:pt>
              </c:strCache>
            </c:strRef>
          </c:cat>
          <c:val>
            <c:numRef>
              <c:f>Sheet1!$C$2:$C$7</c:f>
              <c:numCache>
                <c:formatCode>0.0</c:formatCode>
                <c:ptCount val="6"/>
                <c:pt idx="0">
                  <c:v>10.7</c:v>
                </c:pt>
                <c:pt idx="1">
                  <c:v>4</c:v>
                </c:pt>
                <c:pt idx="2">
                  <c:v>2.7</c:v>
                </c:pt>
                <c:pt idx="3">
                  <c:v>0.7</c:v>
                </c:pt>
                <c:pt idx="4">
                  <c:v>0.7</c:v>
                </c:pt>
                <c:pt idx="5">
                  <c:v>0</c:v>
                </c:pt>
              </c:numCache>
            </c:numRef>
          </c:val>
          <c:extLst>
            <c:ext xmlns:c16="http://schemas.microsoft.com/office/drawing/2014/chart" uri="{C3380CC4-5D6E-409C-BE32-E72D297353CC}">
              <c16:uniqueId val="{00000001-7D86-7B4D-83B2-58B8D11C7564}"/>
            </c:ext>
          </c:extLst>
        </c:ser>
        <c:dLbls>
          <c:dLblPos val="outEnd"/>
          <c:showLegendKey val="0"/>
          <c:showVal val="1"/>
          <c:showCatName val="0"/>
          <c:showSerName val="0"/>
          <c:showPercent val="0"/>
          <c:showBubbleSize val="0"/>
        </c:dLbls>
        <c:gapWidth val="108"/>
        <c:overlap val="-31"/>
        <c:axId val="417551600"/>
        <c:axId val="417553312"/>
      </c:barChart>
      <c:catAx>
        <c:axId val="4175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FE5519"/>
                </a:solidFill>
                <a:latin typeface="Hiragino Sans W3" panose="020B0400000000000000" pitchFamily="34" charset="-128"/>
                <a:ea typeface="Hiragino Sans W3" panose="020B0400000000000000" pitchFamily="34" charset="-128"/>
                <a:cs typeface="+mn-cs"/>
              </a:defRPr>
            </a:pPr>
            <a:endParaRPr lang="ja-JP"/>
          </a:p>
        </c:txPr>
        <c:crossAx val="417553312"/>
        <c:crosses val="autoZero"/>
        <c:auto val="1"/>
        <c:lblAlgn val="ctr"/>
        <c:lblOffset val="100"/>
        <c:noMultiLvlLbl val="0"/>
      </c:catAx>
      <c:valAx>
        <c:axId val="417553312"/>
        <c:scaling>
          <c:orientation val="minMax"/>
        </c:scaling>
        <c:delete val="1"/>
        <c:axPos val="l"/>
        <c:numFmt formatCode="0.0" sourceLinked="1"/>
        <c:majorTickMark val="none"/>
        <c:minorTickMark val="none"/>
        <c:tickLblPos val="nextTo"/>
        <c:crossAx val="417551600"/>
        <c:crosses val="autoZero"/>
        <c:crossBetween val="between"/>
      </c:valAx>
      <c:spPr>
        <a:noFill/>
        <a:ln>
          <a:noFill/>
        </a:ln>
        <a:effectLst/>
      </c:spPr>
    </c:plotArea>
    <c:legend>
      <c:legendPos val="tr"/>
      <c:overlay val="1"/>
      <c:spPr>
        <a:noFill/>
        <a:ln>
          <a:noFill/>
        </a:ln>
        <a:effectLst/>
      </c:spPr>
      <c:txPr>
        <a:bodyPr rot="0" spcFirstLastPara="1" vertOverflow="ellipsis" vert="horz" wrap="square" anchor="ctr" anchorCtr="1"/>
        <a:lstStyle/>
        <a:p>
          <a:pPr>
            <a:defRPr sz="1000" b="0" i="0" u="none" strike="noStrike" kern="1200" baseline="0">
              <a:solidFill>
                <a:srgbClr val="FE5519"/>
              </a:solidFill>
              <a:latin typeface="DIN Alternate" panose="020B0500000000000000" pitchFamily="34" charset="0"/>
              <a:ea typeface="Hiragino Sans W3" panose="020B0400000000000000" pitchFamily="34"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solidFill>
            <a:srgbClr val="FE5519"/>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2026/1/21</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F2-6889-F791-31C1-7D5B8EB8E1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585BF2-391B-4330-786C-DBE08EAC8E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D49102-67CF-06A6-1F99-93BCA9E5E4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1BE6E-7E7F-5F6A-0A22-E031205991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212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522838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82810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8905E-E3BC-B2C2-A7D5-02771D4683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138F13-B682-FE4F-23A5-EE45F7BCDB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E02522-B4BF-EB0D-7778-E4A68BBBC1A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FBB39FB-C8ED-074C-8370-EB661FCA7E55}"/>
              </a:ext>
            </a:extLst>
          </p:cNvPr>
          <p:cNvSpPr>
            <a:spLocks noGrp="1"/>
          </p:cNvSpPr>
          <p:nvPr>
            <p:ph type="sldNum" sz="quarter" idx="5"/>
          </p:nvPr>
        </p:nvSpPr>
        <p:spPr/>
        <p:txBody>
          <a:bodyPr/>
          <a:lstStyle/>
          <a:p>
            <a:fld id="{2A427775-15AB-4B41-84CE-8522E2D39132}" type="slidenum">
              <a:rPr kumimoji="1" lang="ja-JP" altLang="en-US" smtClean="0"/>
              <a:t>27</a:t>
            </a:fld>
            <a:endParaRPr kumimoji="1" lang="ja-JP" altLang="en-US"/>
          </a:p>
        </p:txBody>
      </p:sp>
    </p:spTree>
    <p:extLst>
      <p:ext uri="{BB962C8B-B14F-4D97-AF65-F5344CB8AC3E}">
        <p14:creationId xmlns:p14="http://schemas.microsoft.com/office/powerpoint/2010/main" val="3409729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25DCA-FD34-AB34-759B-236BAE8B04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FDB6A3-BD4C-4507-D490-802758E25A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055EA7-B65C-5C98-913C-4DFC7820C5E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000F86-DF19-3478-28F6-6B1580DA7BA1}"/>
              </a:ext>
            </a:extLst>
          </p:cNvPr>
          <p:cNvSpPr>
            <a:spLocks noGrp="1"/>
          </p:cNvSpPr>
          <p:nvPr>
            <p:ph type="sldNum" sz="quarter" idx="5"/>
          </p:nvPr>
        </p:nvSpPr>
        <p:spPr/>
        <p:txBody>
          <a:bodyPr/>
          <a:lstStyle/>
          <a:p>
            <a:fld id="{2A427775-15AB-4B41-84CE-8522E2D39132}" type="slidenum">
              <a:rPr lang="ja-JP" altLang="en-US" smtClean="0"/>
              <a:pPr/>
              <a:t>28</a:t>
            </a:fld>
            <a:endParaRPr lang="ja-JP" altLang="en-US"/>
          </a:p>
        </p:txBody>
      </p:sp>
    </p:spTree>
    <p:extLst>
      <p:ext uri="{BB962C8B-B14F-4D97-AF65-F5344CB8AC3E}">
        <p14:creationId xmlns:p14="http://schemas.microsoft.com/office/powerpoint/2010/main" val="150966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E543-CE35-63F4-D681-9AE009E0A2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DB45DB-C01F-E89F-8EB2-2635DD8664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76E5DA-493E-63C4-CB59-9047C2EF950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C1957C9-21EB-A038-65CE-4206137640B9}"/>
              </a:ext>
            </a:extLst>
          </p:cNvPr>
          <p:cNvSpPr>
            <a:spLocks noGrp="1"/>
          </p:cNvSpPr>
          <p:nvPr>
            <p:ph type="sldNum" sz="quarter" idx="5"/>
          </p:nvPr>
        </p:nvSpPr>
        <p:spPr/>
        <p:txBody>
          <a:bodyPr/>
          <a:lstStyle/>
          <a:p>
            <a:fld id="{2A427775-15AB-4B41-84CE-8522E2D39132}" type="slidenum">
              <a:rPr lang="ja-JP" altLang="en-US" smtClean="0"/>
              <a:pPr/>
              <a:t>29</a:t>
            </a:fld>
            <a:endParaRPr lang="ja-JP" altLang="en-US"/>
          </a:p>
        </p:txBody>
      </p:sp>
    </p:spTree>
    <p:extLst>
      <p:ext uri="{BB962C8B-B14F-4D97-AF65-F5344CB8AC3E}">
        <p14:creationId xmlns:p14="http://schemas.microsoft.com/office/powerpoint/2010/main" val="224670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27EA-C03D-D381-913E-ED8AB9B8D3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E7C162-43D4-BD35-7CD4-370DC4E741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159277-5740-A079-5152-325905231DF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87F8B6-A8E9-2129-6D6A-BA53B582BCC9}"/>
              </a:ext>
            </a:extLst>
          </p:cNvPr>
          <p:cNvSpPr>
            <a:spLocks noGrp="1"/>
          </p:cNvSpPr>
          <p:nvPr>
            <p:ph type="sldNum" sz="quarter" idx="5"/>
          </p:nvPr>
        </p:nvSpPr>
        <p:spPr/>
        <p:txBody>
          <a:bodyPr/>
          <a:lstStyle/>
          <a:p>
            <a:fld id="{2A427775-15AB-4B41-84CE-8522E2D39132}" type="slidenum">
              <a:rPr lang="ja-JP" altLang="en-US" smtClean="0"/>
              <a:pPr/>
              <a:t>31</a:t>
            </a:fld>
            <a:endParaRPr lang="ja-JP" altLang="en-US"/>
          </a:p>
        </p:txBody>
      </p:sp>
    </p:spTree>
    <p:extLst>
      <p:ext uri="{BB962C8B-B14F-4D97-AF65-F5344CB8AC3E}">
        <p14:creationId xmlns:p14="http://schemas.microsoft.com/office/powerpoint/2010/main" val="331290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32</a:t>
            </a:fld>
            <a:endParaRPr lang="ja-JP" altLang="en-US"/>
          </a:p>
        </p:txBody>
      </p:sp>
    </p:spTree>
    <p:extLst>
      <p:ext uri="{BB962C8B-B14F-4D97-AF65-F5344CB8AC3E}">
        <p14:creationId xmlns:p14="http://schemas.microsoft.com/office/powerpoint/2010/main" val="1061693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3E75E-B95D-2143-B7E8-49FFEF4A73B1}"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37045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43</a:t>
            </a:fld>
            <a:endParaRPr lang="ja-JP" altLang="en-US"/>
          </a:p>
        </p:txBody>
      </p:sp>
    </p:spTree>
    <p:extLst>
      <p:ext uri="{BB962C8B-B14F-4D97-AF65-F5344CB8AC3E}">
        <p14:creationId xmlns:p14="http://schemas.microsoft.com/office/powerpoint/2010/main" val="212706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7446-C5FC-D25F-F0F2-DCCFF897DF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AE8ABA-4C87-5BDB-1947-036585E437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E0C52B-355A-FBAC-24D6-1812BD402A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a:extLst>
              <a:ext uri="{FF2B5EF4-FFF2-40B4-BE49-F238E27FC236}">
                <a16:creationId xmlns:a16="http://schemas.microsoft.com/office/drawing/2014/main" id="{BE568B3E-4979-ED71-224D-DB543EE01D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61385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72CDC-4978-A558-67C6-0911A66AD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590278-CC8D-A168-1BA4-D46BC260E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CDE706-CC26-957C-EE63-44937FA5EB3B}"/>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AF72189-1BA3-B5A1-3EE9-AB875A6E20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8532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143586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14</a:t>
            </a:fld>
            <a:endParaRPr kumimoji="1" lang="ja-JP" altLang="en-US"/>
          </a:p>
        </p:txBody>
      </p:sp>
    </p:spTree>
    <p:extLst>
      <p:ext uri="{BB962C8B-B14F-4D97-AF65-F5344CB8AC3E}">
        <p14:creationId xmlns:p14="http://schemas.microsoft.com/office/powerpoint/2010/main" val="33966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19</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20</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008FBD-3973-AB40-9FE1-6B3235DC5015}" type="datetime1">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ECB3BC-86DA-3448-988C-293E6761AD37}" type="datetime1">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C786B1-D18C-094B-973D-92B9D8A4A886}" type="datetime1">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2403DE-42A9-E24D-87C0-CF0FEE9CF4CF}" type="datetime1">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898B160-ACC5-354D-9CCF-75A587B50C0B}" type="datetime1">
              <a:rPr kumimoji="1" lang="ja-JP" altLang="en-US" smtClean="0"/>
              <a:t>2026/1/21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45B2F6-16A2-2742-97F5-CD8306B4D5AE}" type="datetime1">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8DC0D0-B4D5-E749-8E62-242301C04906}" type="datetime1">
              <a:rPr kumimoji="1" lang="ja-JP" altLang="en-US" smtClean="0"/>
              <a:t>2026/1/21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EB3891F-0292-AD45-91C9-73B0E8B58EE9}" type="datetime1">
              <a:rPr kumimoji="1" lang="ja-JP" altLang="en-US" smtClean="0"/>
              <a:t>2026/1/21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9D28-08AA-FA4C-BCBD-73C6ADF1C106}" type="datetime1">
              <a:rPr kumimoji="1" lang="ja-JP" altLang="en-US" smtClean="0"/>
              <a:t>2026/1/21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37D706-86E8-EB49-A257-8C989A347D43}" type="datetime1">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8F8E4E6-A641-464C-A89A-418279F2AB81}" type="datetime1">
              <a:rPr kumimoji="1" lang="ja-JP" altLang="en-US" smtClean="0"/>
              <a:t>2026/1/21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8E107-AF72-0E4D-A4F6-37BE675A9D3A}" type="datetime1">
              <a:rPr lang="ja-JP" altLang="en-US" smtClean="0"/>
              <a:pPr/>
              <a:t>2026/1/21</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emf"/><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1.png"/><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0.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3.emf"/><Relationship Id="rId21" Type="http://schemas.openxmlformats.org/officeDocument/2006/relationships/image" Target="../media/image74.png"/><Relationship Id="rId7" Type="http://schemas.openxmlformats.org/officeDocument/2006/relationships/image" Target="../media/image67.png"/><Relationship Id="rId12" Type="http://schemas.microsoft.com/office/2007/relationships/hdphoto" Target="../media/hdphoto4.wdp"/><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notesSlide" Target="../notesSlides/notesSlide9.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9.png"/><Relationship Id="rId24" Type="http://schemas.microsoft.com/office/2007/relationships/hdphoto" Target="../media/hdphoto10.wdp"/><Relationship Id="rId5" Type="http://schemas.openxmlformats.org/officeDocument/2006/relationships/image" Target="../media/image66.png"/><Relationship Id="rId15" Type="http://schemas.openxmlformats.org/officeDocument/2006/relationships/image" Target="../media/image71.png"/><Relationship Id="rId23" Type="http://schemas.openxmlformats.org/officeDocument/2006/relationships/image" Target="../media/image75.png"/><Relationship Id="rId28" Type="http://schemas.microsoft.com/office/2007/relationships/hdphoto" Target="../media/hdphoto12.wdp"/><Relationship Id="rId10" Type="http://schemas.microsoft.com/office/2007/relationships/hdphoto" Target="../media/hdphoto3.wdp"/><Relationship Id="rId19" Type="http://schemas.openxmlformats.org/officeDocument/2006/relationships/image" Target="../media/image73.png"/><Relationship Id="rId4" Type="http://schemas.openxmlformats.org/officeDocument/2006/relationships/image" Target="../media/image51.png"/><Relationship Id="rId9" Type="http://schemas.openxmlformats.org/officeDocument/2006/relationships/image" Target="../media/image68.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emf"/><Relationship Id="rId7" Type="http://schemas.openxmlformats.org/officeDocument/2006/relationships/image" Target="../media/image8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png"/><Relationship Id="rId7" Type="http://schemas.openxmlformats.org/officeDocument/2006/relationships/hyperlink" Target="https://break-smoke.jp/casestudy/nissinshokuhi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break-smoke.jp/casestudy/asahi/"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jpeg"/><Relationship Id="rId2" Type="http://schemas.openxmlformats.org/officeDocument/2006/relationships/hyperlink" Target="https://break-smoke.jp/casestudy/horiemonaischool/" TargetMode="Externa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microsoft.com/office/2007/relationships/hdphoto" Target="../media/hdphoto14.wdp"/><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hyperlink" Target="https://break-smoke.jp/casestudy/brainsleep/" TargetMode="External"/><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55.emf"/><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microsoft.com/office/2007/relationships/hdphoto" Target="../media/hdphoto15.wdp"/><Relationship Id="rId10" Type="http://schemas.openxmlformats.org/officeDocument/2006/relationships/image" Target="../media/image104.png"/><Relationship Id="rId4" Type="http://schemas.openxmlformats.org/officeDocument/2006/relationships/image" Target="../media/image51.png"/><Relationship Id="rId9" Type="http://schemas.openxmlformats.org/officeDocument/2006/relationships/image" Target="../media/image103.jpe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9.png"/><Relationship Id="rId7" Type="http://schemas.openxmlformats.org/officeDocument/2006/relationships/image" Target="../media/image55.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10.png"/><Relationship Id="rId4" Type="http://schemas.openxmlformats.org/officeDocument/2006/relationships/image" Target="../media/image13.emf"/><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break-smoke.jp/casestudy/sammy/" TargetMode="External"/><Relationship Id="rId7" Type="http://schemas.openxmlformats.org/officeDocument/2006/relationships/image" Target="../media/image11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s://break-smoke.jp/news/20241021/" TargetMode="External"/><Relationship Id="rId5" Type="http://schemas.openxmlformats.org/officeDocument/2006/relationships/image" Target="../media/image113.png"/><Relationship Id="rId4" Type="http://schemas.openxmlformats.org/officeDocument/2006/relationships/hyperlink" Target="https://break-smoke.jp/casestudy/yo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118.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emf"/><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emf"/><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emf"/><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660758"/>
          </a:xfrm>
          <a:prstGeom prst="rect">
            <a:avLst/>
          </a:prstGeom>
        </p:spPr>
        <p:txBody>
          <a:bodyPr>
            <a:spAutoFit/>
          </a:bodyPr>
          <a:lstStyle/>
          <a:p>
            <a:pPr>
              <a:lnSpc>
                <a:spcPct val="150000"/>
              </a:lnSpc>
            </a:pPr>
            <a:r>
              <a:rPr lang="en-US" altLang="ja-JP" sz="2800" b="1" dirty="0">
                <a:solidFill>
                  <a:schemeClr val="bg1"/>
                </a:solidFill>
                <a:latin typeface="DIN Alternate" panose="020B0500000000000000" pitchFamily="34" charset="0"/>
                <a:ea typeface="Hiragino Sans W6" panose="020B0400000000000000" pitchFamily="34" charset="-128"/>
              </a:rPr>
              <a:t>MEDIA GUIDE </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
        <p:nvSpPr>
          <p:cNvPr id="3" name="正方形/長方形 2">
            <a:extLst>
              <a:ext uri="{FF2B5EF4-FFF2-40B4-BE49-F238E27FC236}">
                <a16:creationId xmlns:a16="http://schemas.microsoft.com/office/drawing/2014/main" id="{73260D01-0A07-93EA-B252-82BDE74E8EC0}"/>
              </a:ext>
            </a:extLst>
          </p:cNvPr>
          <p:cNvSpPr/>
          <p:nvPr/>
        </p:nvSpPr>
        <p:spPr>
          <a:xfrm>
            <a:off x="574990" y="4715591"/>
            <a:ext cx="1941831"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800" dirty="0">
                <a:solidFill>
                  <a:srgbClr val="FE5519"/>
                </a:solidFill>
                <a:latin typeface="DIN Alternate" panose="020B0500000000000000" pitchFamily="34" charset="0"/>
                <a:ea typeface="Hiragino Sans W2" panose="020B0300000000000000" pitchFamily="34" charset="-128"/>
              </a:rPr>
              <a:t>April to June 2026</a:t>
            </a:r>
          </a:p>
        </p:txBody>
      </p:sp>
    </p:spTree>
    <p:extLst>
      <p:ext uri="{BB962C8B-B14F-4D97-AF65-F5344CB8AC3E}">
        <p14:creationId xmlns:p14="http://schemas.microsoft.com/office/powerpoint/2010/main" val="361460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F692C8CC-5735-7800-3A45-73212F564B80}"/>
              </a:ext>
            </a:extLst>
          </p:cNvPr>
          <p:cNvPicPr>
            <a:picLocks noChangeAspect="1"/>
          </p:cNvPicPr>
          <p:nvPr/>
        </p:nvPicPr>
        <p:blipFill>
          <a:blip r:embed="rId3"/>
          <a:stretch>
            <a:fillRect/>
          </a:stretch>
        </p:blipFill>
        <p:spPr>
          <a:xfrm>
            <a:off x="6443775" y="925052"/>
            <a:ext cx="3971109" cy="3127917"/>
          </a:xfrm>
          <a:prstGeom prst="rect">
            <a:avLst/>
          </a:prstGeom>
        </p:spPr>
      </p:pic>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1" y="0"/>
            <a:ext cx="8808721"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52428" r="49501"/>
          <a:stretch/>
        </p:blipFill>
        <p:spPr>
          <a:xfrm>
            <a:off x="5169368" y="2896361"/>
            <a:ext cx="2704905" cy="324852"/>
          </a:xfrm>
          <a:prstGeom prst="rect">
            <a:avLst/>
          </a:prstGeom>
        </p:spPr>
      </p:pic>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4998561" y="3290582"/>
          <a:ext cx="2875712" cy="122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4853227" y="5140678"/>
          <a:ext cx="2701278" cy="1446281"/>
        </p:xfrm>
        <a:graphic>
          <a:graphicData uri="http://schemas.openxmlformats.org/drawingml/2006/chart">
            <c:chart xmlns:c="http://schemas.openxmlformats.org/drawingml/2006/chart" xmlns:r="http://schemas.openxmlformats.org/officeDocument/2006/relationships" r:id="rId6"/>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49" name="グループ化 48">
            <a:extLst>
              <a:ext uri="{FF2B5EF4-FFF2-40B4-BE49-F238E27FC236}">
                <a16:creationId xmlns:a16="http://schemas.microsoft.com/office/drawing/2014/main" id="{398A5B51-0309-F85B-596F-7AF235F098EA}"/>
              </a:ext>
            </a:extLst>
          </p:cNvPr>
          <p:cNvGrpSpPr>
            <a:grpSpLocks noChangeAspect="1"/>
          </p:cNvGrpSpPr>
          <p:nvPr/>
        </p:nvGrpSpPr>
        <p:grpSpPr>
          <a:xfrm>
            <a:off x="890960" y="2921515"/>
            <a:ext cx="1943789" cy="3406330"/>
            <a:chOff x="1003205" y="1805163"/>
            <a:chExt cx="2683005" cy="4701748"/>
          </a:xfrm>
        </p:grpSpPr>
        <p:cxnSp>
          <p:nvCxnSpPr>
            <p:cNvPr id="53" name="直線矢印コネクタ 52">
              <a:extLst>
                <a:ext uri="{FF2B5EF4-FFF2-40B4-BE49-F238E27FC236}">
                  <a16:creationId xmlns:a16="http://schemas.microsoft.com/office/drawing/2014/main" id="{999DB4E1-6167-33E3-3E02-7D07AFC78359}"/>
                </a:ext>
              </a:extLst>
            </p:cNvPr>
            <p:cNvCxnSpPr>
              <a:cxnSpLocks/>
            </p:cNvCxnSpPr>
            <p:nvPr/>
          </p:nvCxnSpPr>
          <p:spPr>
            <a:xfrm>
              <a:off x="1279816" y="1805163"/>
              <a:ext cx="0" cy="4701748"/>
            </a:xfrm>
            <a:prstGeom prst="straightConnector1">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EB110181-6F80-3A42-5E8D-22234DC30FA3}"/>
                </a:ext>
              </a:extLst>
            </p:cNvPr>
            <p:cNvSpPr>
              <a:spLocks noChangeAspect="1"/>
            </p:cNvSpPr>
            <p:nvPr/>
          </p:nvSpPr>
          <p:spPr>
            <a:xfrm>
              <a:off x="1030699" y="2090065"/>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5" name="テキスト ボックス 54">
              <a:extLst>
                <a:ext uri="{FF2B5EF4-FFF2-40B4-BE49-F238E27FC236}">
                  <a16:creationId xmlns:a16="http://schemas.microsoft.com/office/drawing/2014/main" id="{5F0E6286-DC77-43BB-8DFD-0E81E7924964}"/>
                </a:ext>
              </a:extLst>
            </p:cNvPr>
            <p:cNvSpPr txBox="1"/>
            <p:nvPr/>
          </p:nvSpPr>
          <p:spPr>
            <a:xfrm>
              <a:off x="1753620" y="1960877"/>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6" name="円/楕円 55">
              <a:extLst>
                <a:ext uri="{FF2B5EF4-FFF2-40B4-BE49-F238E27FC236}">
                  <a16:creationId xmlns:a16="http://schemas.microsoft.com/office/drawing/2014/main" id="{AF318C70-DBAD-A39D-1220-FBAEBE1F77CF}"/>
                </a:ext>
              </a:extLst>
            </p:cNvPr>
            <p:cNvSpPr>
              <a:spLocks noChangeAspect="1"/>
            </p:cNvSpPr>
            <p:nvPr/>
          </p:nvSpPr>
          <p:spPr>
            <a:xfrm>
              <a:off x="1030699" y="3813259"/>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8" name="テキスト ボックス 57">
              <a:extLst>
                <a:ext uri="{FF2B5EF4-FFF2-40B4-BE49-F238E27FC236}">
                  <a16:creationId xmlns:a16="http://schemas.microsoft.com/office/drawing/2014/main" id="{AD7A2A61-CDED-F29D-EC51-1313E1DB8794}"/>
                </a:ext>
              </a:extLst>
            </p:cNvPr>
            <p:cNvSpPr txBox="1"/>
            <p:nvPr/>
          </p:nvSpPr>
          <p:spPr>
            <a:xfrm>
              <a:off x="1753620" y="385291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9" name="円/楕円 58">
              <a:extLst>
                <a:ext uri="{FF2B5EF4-FFF2-40B4-BE49-F238E27FC236}">
                  <a16:creationId xmlns:a16="http://schemas.microsoft.com/office/drawing/2014/main" id="{35EEC0D4-FE4C-D8F4-9861-819B0025DA42}"/>
                </a:ext>
              </a:extLst>
            </p:cNvPr>
            <p:cNvSpPr>
              <a:spLocks noChangeAspect="1"/>
            </p:cNvSpPr>
            <p:nvPr/>
          </p:nvSpPr>
          <p:spPr>
            <a:xfrm>
              <a:off x="1030699" y="5512378"/>
              <a:ext cx="489528" cy="480291"/>
            </a:xfrm>
            <a:prstGeom prst="ellipse">
              <a:avLst/>
            </a:prstGeom>
            <a:solidFill>
              <a:srgbClr val="FE551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0" name="テキスト ボックス 59">
              <a:extLst>
                <a:ext uri="{FF2B5EF4-FFF2-40B4-BE49-F238E27FC236}">
                  <a16:creationId xmlns:a16="http://schemas.microsoft.com/office/drawing/2014/main" id="{C57E4E6F-BCD6-C5AE-0587-8B95D6597428}"/>
                </a:ext>
              </a:extLst>
            </p:cNvPr>
            <p:cNvSpPr txBox="1"/>
            <p:nvPr/>
          </p:nvSpPr>
          <p:spPr>
            <a:xfrm>
              <a:off x="1753620" y="5523825"/>
              <a:ext cx="1436817" cy="41820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1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1" name="円/楕円 60">
              <a:extLst>
                <a:ext uri="{FF2B5EF4-FFF2-40B4-BE49-F238E27FC236}">
                  <a16:creationId xmlns:a16="http://schemas.microsoft.com/office/drawing/2014/main" id="{0D96EDEA-9D8F-0E38-D9F7-ED40353ECDB1}"/>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2" name="円/楕円 61">
              <a:extLst>
                <a:ext uri="{FF2B5EF4-FFF2-40B4-BE49-F238E27FC236}">
                  <a16:creationId xmlns:a16="http://schemas.microsoft.com/office/drawing/2014/main" id="{43A350A7-2498-E74C-228A-42AE377D3D27}"/>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63" name="テキスト ボックス 62">
              <a:extLst>
                <a:ext uri="{FF2B5EF4-FFF2-40B4-BE49-F238E27FC236}">
                  <a16:creationId xmlns:a16="http://schemas.microsoft.com/office/drawing/2014/main" id="{404F67D2-572B-DEDC-5A25-76E9EFEB379A}"/>
                </a:ext>
              </a:extLst>
            </p:cNvPr>
            <p:cNvSpPr txBox="1"/>
            <p:nvPr/>
          </p:nvSpPr>
          <p:spPr>
            <a:xfrm>
              <a:off x="1738862" y="2934673"/>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64" name="テキスト ボックス 63">
              <a:extLst>
                <a:ext uri="{FF2B5EF4-FFF2-40B4-BE49-F238E27FC236}">
                  <a16:creationId xmlns:a16="http://schemas.microsoft.com/office/drawing/2014/main" id="{814F72AE-B177-DDBD-3FEA-83AFB3F65580}"/>
                </a:ext>
              </a:extLst>
            </p:cNvPr>
            <p:cNvSpPr txBox="1"/>
            <p:nvPr/>
          </p:nvSpPr>
          <p:spPr>
            <a:xfrm>
              <a:off x="1738862" y="4746439"/>
              <a:ext cx="1466336" cy="35547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65" name="図 64" descr="黒い背景に白い文字がある&#10;&#10;低い精度で自動的に生成された説明">
              <a:extLst>
                <a:ext uri="{FF2B5EF4-FFF2-40B4-BE49-F238E27FC236}">
                  <a16:creationId xmlns:a16="http://schemas.microsoft.com/office/drawing/2014/main" id="{198EBA6F-EF68-CDBE-A64C-9CF05383CFCE}"/>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6" y="1830264"/>
              <a:ext cx="482804" cy="501834"/>
            </a:xfrm>
            <a:prstGeom prst="rect">
              <a:avLst/>
            </a:prstGeom>
          </p:spPr>
        </p:pic>
        <p:pic>
          <p:nvPicPr>
            <p:cNvPr id="66" name="図 65" descr="黒い背景に白い文字がある&#10;&#10;低い精度で自動的に生成された説明">
              <a:extLst>
                <a:ext uri="{FF2B5EF4-FFF2-40B4-BE49-F238E27FC236}">
                  <a16:creationId xmlns:a16="http://schemas.microsoft.com/office/drawing/2014/main" id="{6DF20280-BCC3-2E49-AE92-EA47F21FC2DC}"/>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405" y="2709360"/>
              <a:ext cx="482804" cy="501834"/>
            </a:xfrm>
            <a:prstGeom prst="rect">
              <a:avLst/>
            </a:prstGeom>
          </p:spPr>
        </p:pic>
        <p:pic>
          <p:nvPicPr>
            <p:cNvPr id="67" name="図 66" descr="黒い背景に白い文字がある&#10;&#10;低い精度で自動的に生成された説明">
              <a:extLst>
                <a:ext uri="{FF2B5EF4-FFF2-40B4-BE49-F238E27FC236}">
                  <a16:creationId xmlns:a16="http://schemas.microsoft.com/office/drawing/2014/main" id="{C709A25C-AB8B-0221-90A8-B7BB1D4D5B68}"/>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3718093"/>
              <a:ext cx="482804" cy="501834"/>
            </a:xfrm>
            <a:prstGeom prst="rect">
              <a:avLst/>
            </a:prstGeom>
          </p:spPr>
        </p:pic>
        <p:pic>
          <p:nvPicPr>
            <p:cNvPr id="68" name="図 67" descr="黒い背景に白い文字がある&#10;&#10;低い精度で自動的に生成された説明">
              <a:extLst>
                <a:ext uri="{FF2B5EF4-FFF2-40B4-BE49-F238E27FC236}">
                  <a16:creationId xmlns:a16="http://schemas.microsoft.com/office/drawing/2014/main" id="{9BE48379-4482-8BF2-9300-48C1CF6803B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4597189"/>
              <a:ext cx="482804" cy="501834"/>
            </a:xfrm>
            <a:prstGeom prst="rect">
              <a:avLst/>
            </a:prstGeom>
          </p:spPr>
        </p:pic>
        <p:pic>
          <p:nvPicPr>
            <p:cNvPr id="69" name="図 68" descr="黒い背景に白い文字がある&#10;&#10;低い精度で自動的に生成された説明">
              <a:extLst>
                <a:ext uri="{FF2B5EF4-FFF2-40B4-BE49-F238E27FC236}">
                  <a16:creationId xmlns:a16="http://schemas.microsoft.com/office/drawing/2014/main" id="{CFBFBFE5-4782-0F7A-DE24-9A4F6339ADED}"/>
                </a:ext>
              </a:extLst>
            </p:cNvPr>
            <p:cNvPicPr>
              <a:picLocks noChangeAspect="1"/>
            </p:cNvPicPr>
            <p:nvPr/>
          </p:nvPicPr>
          <p:blipFill rotWithShape="1">
            <a:blip r:embed="rId8" cstate="print">
              <a:lum bright="70000" contrast="-70000"/>
              <a:extLst>
                <a:ext uri="{28A0092B-C50C-407E-A947-70E740481C1C}">
                  <a14:useLocalDpi xmlns:a14="http://schemas.microsoft.com/office/drawing/2010/main"/>
                </a:ext>
              </a:extLst>
            </a:blip>
            <a:srcRect/>
            <a:stretch/>
          </p:blipFill>
          <p:spPr>
            <a:xfrm>
              <a:off x="3203356" y="5314486"/>
              <a:ext cx="482804" cy="501834"/>
            </a:xfrm>
            <a:prstGeom prst="rect">
              <a:avLst/>
            </a:prstGeom>
          </p:spPr>
        </p:pic>
        <p:sp>
          <p:nvSpPr>
            <p:cNvPr id="71" name="テキスト ボックス 70">
              <a:extLst>
                <a:ext uri="{FF2B5EF4-FFF2-40B4-BE49-F238E27FC236}">
                  <a16:creationId xmlns:a16="http://schemas.microsoft.com/office/drawing/2014/main" id="{C40DBDC0-86BE-AFF6-A000-7E5D14AC3FCF}"/>
                </a:ext>
              </a:extLst>
            </p:cNvPr>
            <p:cNvSpPr txBox="1"/>
            <p:nvPr/>
          </p:nvSpPr>
          <p:spPr>
            <a:xfrm>
              <a:off x="2031756" y="2353804"/>
              <a:ext cx="752734"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72" name="テキスト ボックス 71">
              <a:extLst>
                <a:ext uri="{FF2B5EF4-FFF2-40B4-BE49-F238E27FC236}">
                  <a16:creationId xmlns:a16="http://schemas.microsoft.com/office/drawing/2014/main" id="{45B1BAF2-8B1C-3B77-050F-037C96F49FD2}"/>
                </a:ext>
              </a:extLst>
            </p:cNvPr>
            <p:cNvSpPr txBox="1"/>
            <p:nvPr/>
          </p:nvSpPr>
          <p:spPr>
            <a:xfrm>
              <a:off x="1944976" y="3337350"/>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73" name="テキスト ボックス 72">
              <a:extLst>
                <a:ext uri="{FF2B5EF4-FFF2-40B4-BE49-F238E27FC236}">
                  <a16:creationId xmlns:a16="http://schemas.microsoft.com/office/drawing/2014/main" id="{ED86DB89-F361-CF5D-7871-37F805967DC9}"/>
                </a:ext>
              </a:extLst>
            </p:cNvPr>
            <p:cNvSpPr txBox="1"/>
            <p:nvPr/>
          </p:nvSpPr>
          <p:spPr>
            <a:xfrm>
              <a:off x="1944976" y="4157206"/>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74" name="テキスト ボックス 73">
              <a:extLst>
                <a:ext uri="{FF2B5EF4-FFF2-40B4-BE49-F238E27FC236}">
                  <a16:creationId xmlns:a16="http://schemas.microsoft.com/office/drawing/2014/main" id="{FF0487EA-3FC0-BA3E-6A86-5E4BABEF5500}"/>
                </a:ext>
              </a:extLst>
            </p:cNvPr>
            <p:cNvSpPr txBox="1"/>
            <p:nvPr/>
          </p:nvSpPr>
          <p:spPr>
            <a:xfrm>
              <a:off x="1944976" y="503101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75" name="テキスト ボックス 74">
              <a:extLst>
                <a:ext uri="{FF2B5EF4-FFF2-40B4-BE49-F238E27FC236}">
                  <a16:creationId xmlns:a16="http://schemas.microsoft.com/office/drawing/2014/main" id="{D3DF5793-AD67-E845-BC90-EE488DF7964E}"/>
                </a:ext>
              </a:extLst>
            </p:cNvPr>
            <p:cNvSpPr txBox="1"/>
            <p:nvPr/>
          </p:nvSpPr>
          <p:spPr>
            <a:xfrm>
              <a:off x="1944976" y="5919067"/>
              <a:ext cx="894341" cy="467305"/>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grpSp>
        <p:nvGrpSpPr>
          <p:cNvPr id="83" name="グループ化 82">
            <a:extLst>
              <a:ext uri="{FF2B5EF4-FFF2-40B4-BE49-F238E27FC236}">
                <a16:creationId xmlns:a16="http://schemas.microsoft.com/office/drawing/2014/main" id="{077DE652-DE5A-998F-F266-A49E661D5F8F}"/>
              </a:ext>
            </a:extLst>
          </p:cNvPr>
          <p:cNvGrpSpPr/>
          <p:nvPr/>
        </p:nvGrpSpPr>
        <p:grpSpPr>
          <a:xfrm>
            <a:off x="3060469" y="2709601"/>
            <a:ext cx="1165283" cy="841186"/>
            <a:chOff x="7346051" y="5273487"/>
            <a:chExt cx="1165283" cy="841186"/>
          </a:xfrm>
        </p:grpSpPr>
        <p:sp>
          <p:nvSpPr>
            <p:cNvPr id="81" name="円形吹き出し 80">
              <a:extLst>
                <a:ext uri="{FF2B5EF4-FFF2-40B4-BE49-F238E27FC236}">
                  <a16:creationId xmlns:a16="http://schemas.microsoft.com/office/drawing/2014/main" id="{565F7A39-17E7-D768-C7D0-74B705B57968}"/>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2" name="テキスト ボックス 81">
              <a:extLst>
                <a:ext uri="{FF2B5EF4-FFF2-40B4-BE49-F238E27FC236}">
                  <a16:creationId xmlns:a16="http://schemas.microsoft.com/office/drawing/2014/main" id="{A0FF4E13-336B-194E-2A54-3E624A79F895}"/>
                </a:ext>
              </a:extLst>
            </p:cNvPr>
            <p:cNvSpPr txBox="1"/>
            <p:nvPr/>
          </p:nvSpPr>
          <p:spPr>
            <a:xfrm>
              <a:off x="7346051" y="5505405"/>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ビジネス</a:t>
              </a: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思考</a:t>
              </a:r>
              <a:endParaRPr kumimoji="1" lang="en-US" altLang="ja-JP" sz="10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アイディア</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4" name="グループ化 83">
            <a:extLst>
              <a:ext uri="{FF2B5EF4-FFF2-40B4-BE49-F238E27FC236}">
                <a16:creationId xmlns:a16="http://schemas.microsoft.com/office/drawing/2014/main" id="{4E7F8A16-48D9-6C72-248F-5506C6378B57}"/>
              </a:ext>
            </a:extLst>
          </p:cNvPr>
          <p:cNvGrpSpPr/>
          <p:nvPr/>
        </p:nvGrpSpPr>
        <p:grpSpPr>
          <a:xfrm>
            <a:off x="3065558" y="4021292"/>
            <a:ext cx="1165283" cy="841186"/>
            <a:chOff x="7346051" y="5273487"/>
            <a:chExt cx="1165283" cy="841186"/>
          </a:xfrm>
        </p:grpSpPr>
        <p:sp>
          <p:nvSpPr>
            <p:cNvPr id="85" name="円形吹き出し 84">
              <a:extLst>
                <a:ext uri="{FF2B5EF4-FFF2-40B4-BE49-F238E27FC236}">
                  <a16:creationId xmlns:a16="http://schemas.microsoft.com/office/drawing/2014/main" id="{6B240C78-6403-5D4A-DFF4-68935DD39C4E}"/>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6" name="テキスト ボックス 85">
              <a:extLst>
                <a:ext uri="{FF2B5EF4-FFF2-40B4-BE49-F238E27FC236}">
                  <a16:creationId xmlns:a16="http://schemas.microsoft.com/office/drawing/2014/main" id="{68DCD112-B626-87C9-8F9C-E0C177BAE5AB}"/>
                </a:ext>
              </a:extLst>
            </p:cNvPr>
            <p:cNvSpPr txBox="1"/>
            <p:nvPr/>
          </p:nvSpPr>
          <p:spPr>
            <a:xfrm>
              <a:off x="7346051" y="5380713"/>
              <a:ext cx="116528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外出</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コンビニとの</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親和性</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87" name="グループ化 86">
            <a:extLst>
              <a:ext uri="{FF2B5EF4-FFF2-40B4-BE49-F238E27FC236}">
                <a16:creationId xmlns:a16="http://schemas.microsoft.com/office/drawing/2014/main" id="{7AE50F63-99A8-FFE9-ABFE-51C3E6FDF12D}"/>
              </a:ext>
            </a:extLst>
          </p:cNvPr>
          <p:cNvGrpSpPr/>
          <p:nvPr/>
        </p:nvGrpSpPr>
        <p:grpSpPr>
          <a:xfrm>
            <a:off x="3050508" y="5325733"/>
            <a:ext cx="1165283" cy="841186"/>
            <a:chOff x="7346051" y="5273487"/>
            <a:chExt cx="1165283" cy="841186"/>
          </a:xfrm>
        </p:grpSpPr>
        <p:sp>
          <p:nvSpPr>
            <p:cNvPr id="88" name="円形吹き出し 87">
              <a:extLst>
                <a:ext uri="{FF2B5EF4-FFF2-40B4-BE49-F238E27FC236}">
                  <a16:creationId xmlns:a16="http://schemas.microsoft.com/office/drawing/2014/main" id="{17409170-356F-A3A5-289B-7ADFEC5E06A6}"/>
                </a:ext>
              </a:extLst>
            </p:cNvPr>
            <p:cNvSpPr/>
            <p:nvPr/>
          </p:nvSpPr>
          <p:spPr>
            <a:xfrm rot="1921974">
              <a:off x="7489510" y="5273487"/>
              <a:ext cx="848265" cy="841186"/>
            </a:xfrm>
            <a:prstGeom prst="wedgeEllipseCallout">
              <a:avLst>
                <a:gd name="adj1" fmla="val -37520"/>
                <a:gd name="adj2" fmla="val 50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89" name="テキスト ボックス 88">
              <a:extLst>
                <a:ext uri="{FF2B5EF4-FFF2-40B4-BE49-F238E27FC236}">
                  <a16:creationId xmlns:a16="http://schemas.microsoft.com/office/drawing/2014/main" id="{AEDBC511-774A-EB47-86D2-EBC82A28D7F6}"/>
                </a:ext>
              </a:extLst>
            </p:cNvPr>
            <p:cNvSpPr txBox="1"/>
            <p:nvPr/>
          </p:nvSpPr>
          <p:spPr>
            <a:xfrm>
              <a:off x="7346051" y="5474232"/>
              <a:ext cx="11652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a:solidFill>
                    <a:srgbClr val="FE5519"/>
                  </a:solidFill>
                  <a:latin typeface="Hiragino Sans W5" panose="020B0400000000000000" pitchFamily="34" charset="-128"/>
                  <a:ea typeface="Hiragino Sans W5" panose="020B0400000000000000" pitchFamily="34" charset="-128"/>
                </a:rPr>
                <a:t>予定づくり</a:t>
              </a:r>
              <a:endParaRPr kumimoji="1" lang="en-US" altLang="ja-JP" sz="1000" dirty="0">
                <a:solidFill>
                  <a:srgbClr val="FE5519"/>
                </a:solidFill>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のキッカケ</a:t>
              </a:r>
              <a:endParaRPr kumimoji="1" lang="ja-JP" altLang="en-US" sz="5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3" name="図 2" descr="グラフィカル ユーザー インターフェイス&#10;&#10;自動的に生成された説明">
            <a:extLst>
              <a:ext uri="{FF2B5EF4-FFF2-40B4-BE49-F238E27FC236}">
                <a16:creationId xmlns:a16="http://schemas.microsoft.com/office/drawing/2014/main" id="{D63DF5AC-19A8-D7DD-2706-1A05D59A70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0193" t="52428" r="-624"/>
          <a:stretch/>
        </p:blipFill>
        <p:spPr>
          <a:xfrm>
            <a:off x="5154929" y="4711221"/>
            <a:ext cx="2701279" cy="324852"/>
          </a:xfrm>
          <a:prstGeom prst="rect">
            <a:avLst/>
          </a:prstGeom>
        </p:spPr>
      </p:pic>
      <p:sp>
        <p:nvSpPr>
          <p:cNvPr id="8" name="正方形/長方形 7">
            <a:extLst>
              <a:ext uri="{FF2B5EF4-FFF2-40B4-BE49-F238E27FC236}">
                <a16:creationId xmlns:a16="http://schemas.microsoft.com/office/drawing/2014/main" id="{617A9028-0BDD-0237-653F-65744DDF676D}"/>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USAGE IMAGE</a:t>
            </a:r>
          </a:p>
        </p:txBody>
      </p:sp>
      <p:pic>
        <p:nvPicPr>
          <p:cNvPr id="9" name="図 8">
            <a:extLst>
              <a:ext uri="{FF2B5EF4-FFF2-40B4-BE49-F238E27FC236}">
                <a16:creationId xmlns:a16="http://schemas.microsoft.com/office/drawing/2014/main" id="{855265E3-A610-0217-A984-4DB240F83758}"/>
              </a:ext>
            </a:extLst>
          </p:cNvPr>
          <p:cNvPicPr>
            <a:picLocks noChangeAspect="1"/>
          </p:cNvPicPr>
          <p:nvPr/>
        </p:nvPicPr>
        <p:blipFill>
          <a:blip r:embed="rId3"/>
          <a:stretch>
            <a:fillRect/>
          </a:stretch>
        </p:blipFill>
        <p:spPr>
          <a:xfrm>
            <a:off x="8220890" y="0"/>
            <a:ext cx="3971109" cy="3127917"/>
          </a:xfrm>
          <a:prstGeom prst="rect">
            <a:avLst/>
          </a:prstGeom>
        </p:spPr>
      </p:pic>
      <p:pic>
        <p:nvPicPr>
          <p:cNvPr id="10" name="図 9">
            <a:extLst>
              <a:ext uri="{FF2B5EF4-FFF2-40B4-BE49-F238E27FC236}">
                <a16:creationId xmlns:a16="http://schemas.microsoft.com/office/drawing/2014/main" id="{CD4F8C4B-2B62-FFE1-EEDA-1F9802303391}"/>
              </a:ext>
            </a:extLst>
          </p:cNvPr>
          <p:cNvPicPr>
            <a:picLocks noChangeAspect="1"/>
          </p:cNvPicPr>
          <p:nvPr/>
        </p:nvPicPr>
        <p:blipFill>
          <a:blip r:embed="rId3"/>
          <a:stretch>
            <a:fillRect/>
          </a:stretch>
        </p:blipFill>
        <p:spPr>
          <a:xfrm>
            <a:off x="10428085" y="0"/>
            <a:ext cx="1763915" cy="1663525"/>
          </a:xfrm>
          <a:prstGeom prst="rect">
            <a:avLst/>
          </a:prstGeom>
        </p:spPr>
      </p:pic>
      <p:sp>
        <p:nvSpPr>
          <p:cNvPr id="12" name="テキスト ボックス 11">
            <a:extLst>
              <a:ext uri="{FF2B5EF4-FFF2-40B4-BE49-F238E27FC236}">
                <a16:creationId xmlns:a16="http://schemas.microsoft.com/office/drawing/2014/main" id="{86F3AE02-9B97-535C-CB27-65DCBCE94267}"/>
              </a:ext>
            </a:extLst>
          </p:cNvPr>
          <p:cNvSpPr txBox="1"/>
          <p:nvPr/>
        </p:nvSpPr>
        <p:spPr>
          <a:xfrm>
            <a:off x="425023" y="957956"/>
            <a:ext cx="11674055"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“仕事を考える場”と“気分を緩める場”の両方として活用されており、</a:t>
            </a:r>
            <a:b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スマホを触っていても、手元に意識を集中させているわけではなく、無防備な時間が流れている。</a:t>
            </a:r>
            <a:endPar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grpSp>
        <p:nvGrpSpPr>
          <p:cNvPr id="33" name="グループ化 32">
            <a:extLst>
              <a:ext uri="{FF2B5EF4-FFF2-40B4-BE49-F238E27FC236}">
                <a16:creationId xmlns:a16="http://schemas.microsoft.com/office/drawing/2014/main" id="{D4F26E50-7C1F-CEA5-82D9-64EE5D9CC1D1}"/>
              </a:ext>
            </a:extLst>
          </p:cNvPr>
          <p:cNvGrpSpPr/>
          <p:nvPr/>
        </p:nvGrpSpPr>
        <p:grpSpPr>
          <a:xfrm>
            <a:off x="686912" y="2177687"/>
            <a:ext cx="3538840" cy="423054"/>
            <a:chOff x="686912" y="2177687"/>
            <a:chExt cx="3538840" cy="423054"/>
          </a:xfrm>
        </p:grpSpPr>
        <p:sp>
          <p:nvSpPr>
            <p:cNvPr id="25" name="テキスト ボックス 24">
              <a:extLst>
                <a:ext uri="{FF2B5EF4-FFF2-40B4-BE49-F238E27FC236}">
                  <a16:creationId xmlns:a16="http://schemas.microsoft.com/office/drawing/2014/main" id="{9F918542-F93A-6819-C942-CCA3ECE3B833}"/>
                </a:ext>
              </a:extLst>
            </p:cNvPr>
            <p:cNvSpPr txBox="1"/>
            <p:nvPr/>
          </p:nvSpPr>
          <p:spPr>
            <a:xfrm>
              <a:off x="686912" y="2177687"/>
              <a:ext cx="2716688" cy="377476"/>
            </a:xfrm>
            <a:prstGeom prst="rect">
              <a:avLst/>
            </a:prstGeom>
            <a:noFill/>
            <a:effectLst/>
          </p:spPr>
          <p:txBody>
            <a:bodyPr wrap="square" rtlCol="0">
              <a:spAutoFit/>
            </a:bodyPr>
            <a:lstStyle/>
            <a:p>
              <a:pPr>
                <a:lnSpc>
                  <a:spcPct val="150000"/>
                </a:lnSpc>
              </a:pPr>
              <a:r>
                <a:rPr lang="en-US" altLang="ja-JP" sz="1400" dirty="0">
                  <a:solidFill>
                    <a:schemeClr val="bg1"/>
                  </a:solidFill>
                  <a:latin typeface="Hiragino Sans W5" panose="020B0400000000000000" pitchFamily="34" charset="-128"/>
                  <a:ea typeface="Hiragino Sans W5" panose="020B0400000000000000" pitchFamily="34" charset="-128"/>
                </a:rPr>
                <a:t>1</a:t>
              </a:r>
              <a:r>
                <a:rPr lang="ja-JP" altLang="en-US" sz="1400">
                  <a:solidFill>
                    <a:schemeClr val="bg1"/>
                  </a:solidFill>
                  <a:latin typeface="Hiragino Sans W5" panose="020B0400000000000000" pitchFamily="34" charset="-128"/>
                  <a:ea typeface="Hiragino Sans W5" panose="020B0400000000000000" pitchFamily="34" charset="-128"/>
                </a:rPr>
                <a:t>日</a:t>
              </a:r>
              <a:r>
                <a:rPr lang="en-US" altLang="ja-JP" sz="1400" dirty="0">
                  <a:solidFill>
                    <a:schemeClr val="bg1"/>
                  </a:solidFill>
                  <a:latin typeface="Hiragino Sans W5" panose="020B0400000000000000" pitchFamily="34" charset="-128"/>
                  <a:ea typeface="Hiragino Sans W5" panose="020B0400000000000000" pitchFamily="34" charset="-128"/>
                </a:rPr>
                <a:t>5</a:t>
              </a:r>
              <a:r>
                <a:rPr lang="ja-JP" altLang="en-US" sz="1400">
                  <a:solidFill>
                    <a:schemeClr val="bg1"/>
                  </a:solidFill>
                  <a:latin typeface="Hiragino Sans W5" panose="020B0400000000000000" pitchFamily="34" charset="-128"/>
                  <a:ea typeface="Hiragino Sans W5" panose="020B0400000000000000" pitchFamily="34" charset="-128"/>
                </a:rPr>
                <a:t>回の利用イメージ</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27" name="直線コネクタ 26">
              <a:extLst>
                <a:ext uri="{FF2B5EF4-FFF2-40B4-BE49-F238E27FC236}">
                  <a16:creationId xmlns:a16="http://schemas.microsoft.com/office/drawing/2014/main" id="{B4393931-FB03-7A5A-BCC9-4BA38B6DCD56}"/>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34" name="グループ化 33">
            <a:extLst>
              <a:ext uri="{FF2B5EF4-FFF2-40B4-BE49-F238E27FC236}">
                <a16:creationId xmlns:a16="http://schemas.microsoft.com/office/drawing/2014/main" id="{D8E992B4-1C68-904D-F91C-13EF11D50F84}"/>
              </a:ext>
            </a:extLst>
          </p:cNvPr>
          <p:cNvGrpSpPr/>
          <p:nvPr/>
        </p:nvGrpSpPr>
        <p:grpSpPr>
          <a:xfrm>
            <a:off x="4834450" y="2177687"/>
            <a:ext cx="3538840" cy="423054"/>
            <a:chOff x="686912" y="2177687"/>
            <a:chExt cx="3538840" cy="423054"/>
          </a:xfrm>
        </p:grpSpPr>
        <p:sp>
          <p:nvSpPr>
            <p:cNvPr id="35" name="テキスト ボックス 34">
              <a:extLst>
                <a:ext uri="{FF2B5EF4-FFF2-40B4-BE49-F238E27FC236}">
                  <a16:creationId xmlns:a16="http://schemas.microsoft.com/office/drawing/2014/main" id="{C810026D-DA26-2A45-9904-D05ADFEA96C0}"/>
                </a:ext>
              </a:extLst>
            </p:cNvPr>
            <p:cNvSpPr txBox="1"/>
            <p:nvPr/>
          </p:nvSpPr>
          <p:spPr>
            <a:xfrm>
              <a:off x="737822" y="2177687"/>
              <a:ext cx="2665778" cy="377476"/>
            </a:xfrm>
            <a:prstGeom prst="rect">
              <a:avLst/>
            </a:prstGeom>
            <a:noFill/>
            <a:effectLst/>
          </p:spPr>
          <p:txBody>
            <a:bodyPr wrap="square" rtlCol="0">
              <a:spAutoFit/>
            </a:bodyPr>
            <a:lstStyle/>
            <a:p>
              <a:pPr>
                <a:lnSpc>
                  <a:spcPct val="150000"/>
                </a:lnSpc>
              </a:pPr>
              <a:r>
                <a:rPr lang="ja-JP" altLang="en-US" sz="1400">
                  <a:solidFill>
                    <a:schemeClr val="bg1"/>
                  </a:solidFill>
                  <a:latin typeface="Hiragino Sans W5" panose="020B0400000000000000" pitchFamily="34" charset="-128"/>
                  <a:ea typeface="Hiragino Sans W5" panose="020B0400000000000000" pitchFamily="34" charset="-128"/>
                </a:rPr>
                <a:t>喫煙所でやっていること</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cxnSp>
          <p:nvCxnSpPr>
            <p:cNvPr id="36" name="直線コネクタ 35">
              <a:extLst>
                <a:ext uri="{FF2B5EF4-FFF2-40B4-BE49-F238E27FC236}">
                  <a16:creationId xmlns:a16="http://schemas.microsoft.com/office/drawing/2014/main" id="{072E6AAE-0F2A-FE14-0F43-02F8A3D8840C}"/>
                </a:ext>
              </a:extLst>
            </p:cNvPr>
            <p:cNvCxnSpPr>
              <a:cxnSpLocks/>
            </p:cNvCxnSpPr>
            <p:nvPr/>
          </p:nvCxnSpPr>
          <p:spPr>
            <a:xfrm>
              <a:off x="686912" y="2600741"/>
              <a:ext cx="3538840"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2" name="スライド番号プレースホルダ 3">
            <a:extLst>
              <a:ext uri="{FF2B5EF4-FFF2-40B4-BE49-F238E27FC236}">
                <a16:creationId xmlns:a16="http://schemas.microsoft.com/office/drawing/2014/main" id="{4AB62227-7B8B-D119-C8E6-E6A222127CB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5" name="正方形/長方形 4">
            <a:extLst>
              <a:ext uri="{FF2B5EF4-FFF2-40B4-BE49-F238E27FC236}">
                <a16:creationId xmlns:a16="http://schemas.microsoft.com/office/drawing/2014/main" id="{F1F4FCA6-937D-5C98-41E4-B27B79AE330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310506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1436CF63-5CE9-E6E1-5793-785504DD39D8}"/>
              </a:ext>
            </a:extLst>
          </p:cNvPr>
          <p:cNvPicPr>
            <a:picLocks noChangeAspect="1"/>
          </p:cNvPicPr>
          <p:nvPr/>
        </p:nvPicPr>
        <p:blipFill>
          <a:blip r:embed="rId2"/>
          <a:stretch>
            <a:fillRect/>
          </a:stretch>
        </p:blipFill>
        <p:spPr>
          <a:xfrm>
            <a:off x="-3427" y="923808"/>
            <a:ext cx="7298307" cy="2317232"/>
          </a:xfrm>
          <a:prstGeom prst="rect">
            <a:avLst/>
          </a:prstGeom>
        </p:spPr>
      </p:pic>
      <p:pic>
        <p:nvPicPr>
          <p:cNvPr id="38" name="図 37" descr="屋内, 建物, 部屋, 床 が含まれている画像&#10;&#10;AI によって生成されたコンテンツは間違っている可能性があります。">
            <a:extLst>
              <a:ext uri="{FF2B5EF4-FFF2-40B4-BE49-F238E27FC236}">
                <a16:creationId xmlns:a16="http://schemas.microsoft.com/office/drawing/2014/main" id="{4FD2A527-C546-992A-DD4F-CBB3AE9DE1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5891" y="2696968"/>
            <a:ext cx="2703898" cy="1804473"/>
          </a:xfrm>
          <a:prstGeom prst="rect">
            <a:avLst/>
          </a:prstGeom>
        </p:spPr>
      </p:pic>
      <p:pic>
        <p:nvPicPr>
          <p:cNvPr id="35" name="図 34" descr="部屋に備えている色々な家具&#10;&#10;低い精度で自動的に生成された説明">
            <a:extLst>
              <a:ext uri="{FF2B5EF4-FFF2-40B4-BE49-F238E27FC236}">
                <a16:creationId xmlns:a16="http://schemas.microsoft.com/office/drawing/2014/main" id="{7FB0B5F3-04DE-E476-FD5B-8E9554DF17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5891" y="4734219"/>
            <a:ext cx="2703898" cy="1801579"/>
          </a:xfrm>
          <a:prstGeom prst="rect">
            <a:avLst/>
          </a:prstGeom>
        </p:spPr>
      </p:pic>
      <p:pic>
        <p:nvPicPr>
          <p:cNvPr id="32" name="図 31" descr="鏡のある部屋&#10;&#10;AI によって生成されたコンテンツは間違っている可能性があります。">
            <a:extLst>
              <a:ext uri="{FF2B5EF4-FFF2-40B4-BE49-F238E27FC236}">
                <a16:creationId xmlns:a16="http://schemas.microsoft.com/office/drawing/2014/main" id="{9F28DFBD-892A-A6F3-9D45-177A97593F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0816" y="4734220"/>
            <a:ext cx="2703898" cy="1801579"/>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2"/>
          <a:stretch>
            <a:fillRect/>
          </a:stretch>
        </p:blipFill>
        <p:spPr>
          <a:xfrm>
            <a:off x="-1" y="-1"/>
            <a:ext cx="8412481" cy="2458721"/>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741006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6343266"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7094988" cy="1140953"/>
          </a:xfrm>
          <a:prstGeom prst="rect">
            <a:avLst/>
          </a:prstGeom>
          <a:noFill/>
          <a:effectLst/>
        </p:spPr>
        <p:txBody>
          <a:bodyPr wrap="square" rtlCol="0">
            <a:spAutoFit/>
          </a:bodyPr>
          <a:lstStyle/>
          <a:p>
            <a:pPr>
              <a:lnSpc>
                <a:spcPct val="150000"/>
              </a:lnSpc>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設置されている喫煙所は、</a:t>
            </a:r>
            <a:br>
              <a:rPr lang="en-US" altLang="ja-JP" sz="2400" b="1" spc="300" dirty="0">
                <a:solidFill>
                  <a:schemeClr val="bg1"/>
                </a:solidFill>
                <a:latin typeface="Hiragino Sans W7" panose="020B0400000000000000" pitchFamily="34" charset="-128"/>
                <a:ea typeface="Hiragino Sans W7" panose="020B0400000000000000" pitchFamily="34" charset="-128"/>
              </a:rPr>
            </a:br>
            <a:r>
              <a:rPr lang="ja-JP" altLang="en-US" sz="2400" b="1" spc="300">
                <a:solidFill>
                  <a:schemeClr val="bg1"/>
                </a:solidFill>
                <a:latin typeface="Hiragino Sans W7" panose="020B0400000000000000" pitchFamily="34" charset="-128"/>
                <a:ea typeface="Hiragino Sans W7" panose="020B0400000000000000" pitchFamily="34" charset="-128"/>
              </a:rPr>
              <a:t>大型ビルを中心に、明るく清潔な空間です</a:t>
            </a:r>
          </a:p>
        </p:txBody>
      </p:sp>
      <p:pic>
        <p:nvPicPr>
          <p:cNvPr id="3" name="図 2" descr="モダンな家具がある部屋&#10;&#10;AI によって生成されたコンテンツは間違っている可能性があります。">
            <a:extLst>
              <a:ext uri="{FF2B5EF4-FFF2-40B4-BE49-F238E27FC236}">
                <a16:creationId xmlns:a16="http://schemas.microsoft.com/office/drawing/2014/main" id="{12CB933F-941F-471E-232A-AD1787A97F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364" y="2696968"/>
            <a:ext cx="5755396" cy="3840919"/>
          </a:xfrm>
          <a:prstGeom prst="rect">
            <a:avLst/>
          </a:prstGeom>
        </p:spPr>
      </p:pic>
      <p:pic>
        <p:nvPicPr>
          <p:cNvPr id="12" name="図 11" descr="テキスト&#10;&#10;AI によって生成されたコンテンツは間違っている可能性があります。">
            <a:extLst>
              <a:ext uri="{FF2B5EF4-FFF2-40B4-BE49-F238E27FC236}">
                <a16:creationId xmlns:a16="http://schemas.microsoft.com/office/drawing/2014/main" id="{60A4E890-892E-FCF1-FF17-44614CFD6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0816" y="2696969"/>
            <a:ext cx="2703898" cy="1803667"/>
          </a:xfrm>
          <a:prstGeom prst="rect">
            <a:avLst/>
          </a:prstGeom>
        </p:spPr>
      </p:pic>
      <p:sp>
        <p:nvSpPr>
          <p:cNvPr id="30" name="1 つの角を切り取った四角形 29">
            <a:extLst>
              <a:ext uri="{FF2B5EF4-FFF2-40B4-BE49-F238E27FC236}">
                <a16:creationId xmlns:a16="http://schemas.microsoft.com/office/drawing/2014/main" id="{6111E6EA-9E1F-5621-84E6-CCB6559BD4CE}"/>
              </a:ext>
            </a:extLst>
          </p:cNvPr>
          <p:cNvSpPr/>
          <p:nvPr/>
        </p:nvSpPr>
        <p:spPr>
          <a:xfrm>
            <a:off x="452364" y="629322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カレッタ汐留</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東京都港区東新橋</a:t>
            </a:r>
            <a:r>
              <a:rPr kumimoji="1" lang="en-US" altLang="ja-JP" sz="700" dirty="0">
                <a:latin typeface="Hiragino Sans W2" panose="020B0400000000000000" pitchFamily="34" charset="-128"/>
                <a:ea typeface="Hiragino Sans W2" panose="020B0400000000000000" pitchFamily="34" charset="-128"/>
              </a:rPr>
              <a:t>1-8-2</a:t>
            </a:r>
            <a:endParaRPr kumimoji="1" lang="ja-JP" altLang="en-US" sz="700">
              <a:latin typeface="Hiragino Sans W2" panose="020B0400000000000000" pitchFamily="34" charset="-128"/>
              <a:ea typeface="Hiragino Sans W2" panose="020B0400000000000000" pitchFamily="34" charset="-128"/>
            </a:endParaRPr>
          </a:p>
        </p:txBody>
      </p:sp>
      <p:sp>
        <p:nvSpPr>
          <p:cNvPr id="33" name="1 つの角を切り取った四角形 32">
            <a:extLst>
              <a:ext uri="{FF2B5EF4-FFF2-40B4-BE49-F238E27FC236}">
                <a16:creationId xmlns:a16="http://schemas.microsoft.com/office/drawing/2014/main" id="{ACCC2A4F-9794-0629-8451-1C7D7D28F5F4}"/>
              </a:ext>
            </a:extLst>
          </p:cNvPr>
          <p:cNvSpPr/>
          <p:nvPr/>
        </p:nvSpPr>
        <p:spPr>
          <a:xfrm>
            <a:off x="6500816" y="6291136"/>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ワテラスタワー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東京都千代田区一ツ橋</a:t>
            </a:r>
            <a:r>
              <a:rPr kumimoji="1" lang="en-US" altLang="ja-JP" sz="700" dirty="0">
                <a:latin typeface="Hiragino Sans W2" panose="020B0400000000000000" pitchFamily="34" charset="-128"/>
                <a:ea typeface="Hiragino Sans W2" panose="020B0400000000000000" pitchFamily="34" charset="-128"/>
              </a:rPr>
              <a:t>1-1-1</a:t>
            </a:r>
            <a:endParaRPr kumimoji="1" lang="ja-JP" altLang="en-US" sz="700">
              <a:latin typeface="Hiragino Sans W2" panose="020B0400000000000000" pitchFamily="34" charset="-128"/>
              <a:ea typeface="Hiragino Sans W2" panose="020B0400000000000000" pitchFamily="34" charset="-128"/>
            </a:endParaRPr>
          </a:p>
        </p:txBody>
      </p:sp>
      <p:sp>
        <p:nvSpPr>
          <p:cNvPr id="34" name="1 つの角を切り取った四角形 33">
            <a:extLst>
              <a:ext uri="{FF2B5EF4-FFF2-40B4-BE49-F238E27FC236}">
                <a16:creationId xmlns:a16="http://schemas.microsoft.com/office/drawing/2014/main" id="{5D8F12B3-85E5-5E6B-FEC0-0C403E495794}"/>
              </a:ext>
            </a:extLst>
          </p:cNvPr>
          <p:cNvSpPr/>
          <p:nvPr/>
        </p:nvSpPr>
        <p:spPr>
          <a:xfrm>
            <a:off x="6500816" y="4250434"/>
            <a:ext cx="2382276"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大手町プレイス</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東京都千代田区大手町</a:t>
            </a:r>
            <a:r>
              <a:rPr kumimoji="1" lang="en-US" altLang="ja-JP" sz="700" dirty="0">
                <a:latin typeface="Hiragino Sans W2" panose="020B0400000000000000" pitchFamily="34" charset="-128"/>
                <a:ea typeface="Hiragino Sans W2" panose="020B0400000000000000" pitchFamily="34" charset="-128"/>
              </a:rPr>
              <a:t>2-3-1</a:t>
            </a:r>
            <a:endParaRPr kumimoji="1" lang="ja-JP" altLang="en-US" sz="700">
              <a:latin typeface="Hiragino Sans W2" panose="020B0400000000000000" pitchFamily="34" charset="-128"/>
              <a:ea typeface="Hiragino Sans W2" panose="020B0400000000000000" pitchFamily="34" charset="-128"/>
            </a:endParaRPr>
          </a:p>
        </p:txBody>
      </p:sp>
      <p:sp>
        <p:nvSpPr>
          <p:cNvPr id="36" name="1 つの角を切り取った四角形 35">
            <a:extLst>
              <a:ext uri="{FF2B5EF4-FFF2-40B4-BE49-F238E27FC236}">
                <a16:creationId xmlns:a16="http://schemas.microsoft.com/office/drawing/2014/main" id="{79F3B741-0B95-5266-876C-9E6F583C547C}"/>
              </a:ext>
            </a:extLst>
          </p:cNvPr>
          <p:cNvSpPr/>
          <p:nvPr/>
        </p:nvSpPr>
        <p:spPr>
          <a:xfrm>
            <a:off x="9325891" y="6291136"/>
            <a:ext cx="2490188"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大森ベルポート</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東京都品川区南大井</a:t>
            </a:r>
            <a:r>
              <a:rPr kumimoji="1" lang="en-US" altLang="ja-JP" sz="700" dirty="0">
                <a:latin typeface="Hiragino Sans W2" panose="020B0400000000000000" pitchFamily="34" charset="-128"/>
                <a:ea typeface="Hiragino Sans W2" panose="020B0400000000000000" pitchFamily="34" charset="-128"/>
              </a:rPr>
              <a:t>6-3-1</a:t>
            </a:r>
            <a:endParaRPr kumimoji="1" lang="ja-JP" altLang="en-US" sz="700">
              <a:latin typeface="Hiragino Sans W2" panose="020B0400000000000000" pitchFamily="34" charset="-128"/>
              <a:ea typeface="Hiragino Sans W2" panose="020B0400000000000000" pitchFamily="34" charset="-128"/>
            </a:endParaRPr>
          </a:p>
        </p:txBody>
      </p:sp>
      <p:sp>
        <p:nvSpPr>
          <p:cNvPr id="40" name="1 つの角を切り取った四角形 39">
            <a:extLst>
              <a:ext uri="{FF2B5EF4-FFF2-40B4-BE49-F238E27FC236}">
                <a16:creationId xmlns:a16="http://schemas.microsoft.com/office/drawing/2014/main" id="{E61ACB59-0895-92CD-9AD2-4B0DD2C37E59}"/>
              </a:ext>
            </a:extLst>
          </p:cNvPr>
          <p:cNvSpPr/>
          <p:nvPr/>
        </p:nvSpPr>
        <p:spPr>
          <a:xfrm>
            <a:off x="9325890" y="4250433"/>
            <a:ext cx="2490189" cy="244663"/>
          </a:xfrm>
          <a:prstGeom prst="snip1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kumimoji="1" lang="ja-JP" altLang="en-US" sz="1000">
                <a:latin typeface="Hiragino Sans W2" panose="020B0400000000000000" pitchFamily="34" charset="-128"/>
                <a:ea typeface="Hiragino Sans W2" panose="020B0400000000000000" pitchFamily="34" charset="-128"/>
              </a:rPr>
              <a:t>虎ノ門</a:t>
            </a:r>
            <a:r>
              <a:rPr kumimoji="1" lang="en-US" altLang="ja-JP" sz="1000" dirty="0">
                <a:latin typeface="Hiragino Sans W2" panose="020B0400000000000000" pitchFamily="34" charset="-128"/>
                <a:ea typeface="Hiragino Sans W2" panose="020B0400000000000000" pitchFamily="34" charset="-128"/>
              </a:rPr>
              <a:t>2</a:t>
            </a:r>
            <a:r>
              <a:rPr kumimoji="1" lang="ja-JP" altLang="en-US" sz="1000">
                <a:latin typeface="Hiragino Sans W2" panose="020B0400000000000000" pitchFamily="34" charset="-128"/>
                <a:ea typeface="Hiragino Sans W2" panose="020B0400000000000000" pitchFamily="34" charset="-128"/>
              </a:rPr>
              <a:t>丁目タワー</a:t>
            </a:r>
            <a:r>
              <a:rPr kumimoji="1" lang="en-US" altLang="ja-JP" sz="1000" dirty="0">
                <a:latin typeface="Hiragino Sans W2" panose="020B0400000000000000" pitchFamily="34" charset="-128"/>
                <a:ea typeface="Hiragino Sans W2" panose="020B0400000000000000" pitchFamily="34" charset="-128"/>
              </a:rPr>
              <a:t> </a:t>
            </a:r>
            <a:r>
              <a:rPr kumimoji="1" lang="ja-JP" altLang="en-US" sz="700">
                <a:latin typeface="Hiragino Sans W2" panose="020B0400000000000000" pitchFamily="34" charset="-128"/>
                <a:ea typeface="Hiragino Sans W2" panose="020B0400000000000000" pitchFamily="34" charset="-128"/>
              </a:rPr>
              <a:t>東京都港区虎ノ門</a:t>
            </a:r>
            <a:r>
              <a:rPr kumimoji="1" lang="en-US" altLang="ja-JP" sz="700" dirty="0">
                <a:latin typeface="Hiragino Sans W2" panose="020B0400000000000000" pitchFamily="34" charset="-128"/>
                <a:ea typeface="Hiragino Sans W2" panose="020B0400000000000000" pitchFamily="34" charset="-128"/>
              </a:rPr>
              <a:t>2-3-17</a:t>
            </a:r>
            <a:endParaRPr kumimoji="1" lang="ja-JP" altLang="en-US" sz="700">
              <a:latin typeface="Hiragino Sans W2" panose="020B0400000000000000" pitchFamily="34" charset="-128"/>
              <a:ea typeface="Hiragino Sans W2" panose="020B0400000000000000" pitchFamily="34" charset="-128"/>
            </a:endParaRPr>
          </a:p>
        </p:txBody>
      </p:sp>
      <p:sp>
        <p:nvSpPr>
          <p:cNvPr id="2" name="スライド番号プレースホルダ 3">
            <a:extLst>
              <a:ext uri="{FF2B5EF4-FFF2-40B4-BE49-F238E27FC236}">
                <a16:creationId xmlns:a16="http://schemas.microsoft.com/office/drawing/2014/main" id="{40880292-4C40-006D-E289-F7F91963455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C02EEBB-7634-7202-EDE2-4574B4C686F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49176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大手町タワー</a:t>
            </a:r>
            <a:endPar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有楽町駅前ビルディング</a:t>
            </a:r>
            <a:r>
              <a:rPr kumimoji="1" lang="en-US" altLang="ja-JP" sz="700" dirty="0">
                <a:solidFill>
                  <a:prstClr val="white"/>
                </a:solidFill>
                <a:latin typeface="Hiragino Sans W3" panose="020B0400000000000000" pitchFamily="34" charset="-128"/>
                <a:ea typeface="Hiragino Sans W3" panose="020B0400000000000000" pitchFamily="34" charset="-128"/>
              </a:rPr>
              <a:t>(</a:t>
            </a:r>
            <a:r>
              <a:rPr kumimoji="1" lang="ja-JP" altLang="en-US" sz="700">
                <a:solidFill>
                  <a:prstClr val="white"/>
                </a:solidFill>
                <a:latin typeface="Hiragino Sans W3" panose="020B0400000000000000" pitchFamily="34" charset="-128"/>
                <a:ea typeface="Hiragino Sans W3" panose="020B0400000000000000" pitchFamily="34" charset="-128"/>
              </a:rPr>
              <a:t>有楽町イトシア</a:t>
            </a:r>
            <a:r>
              <a:rPr kumimoji="1" lang="en-US" altLang="ja-JP" sz="700" dirty="0">
                <a:solidFill>
                  <a:prstClr val="white"/>
                </a:solidFill>
                <a:latin typeface="Hiragino Sans W3" panose="020B0400000000000000" pitchFamily="34" charset="-128"/>
                <a:ea typeface="Hiragino Sans W3" panose="020B0400000000000000" pitchFamily="34" charset="-128"/>
              </a:rPr>
              <a:t>)</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lvl="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日比谷セントラルビル</a:t>
            </a:r>
          </a:p>
          <a:p>
            <a:pPr marL="171450" lvl="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日本橋室町三井タワー</a:t>
            </a:r>
            <a:endParaRPr kumimoji="1" lang="en-US" altLang="ja-JP" sz="1100" dirty="0">
              <a:solidFill>
                <a:prstClr val="white"/>
              </a:solidFill>
              <a:latin typeface="Hiragino Sans W3" panose="020B0400000000000000" pitchFamily="34" charset="-128"/>
              <a:ea typeface="Hiragino Sans W3" panose="020B0400000000000000" pitchFamily="34" charset="-128"/>
            </a:endParaRPr>
          </a:p>
          <a:p>
            <a:pPr marL="171450" indent="-171450" defTabSz="914400">
              <a:lnSpc>
                <a:spcPct val="150000"/>
              </a:lnSpc>
              <a:buFont typeface="Arial" panose="020B0604020202020204" pitchFamily="34" charset="0"/>
              <a:buChar char="•"/>
              <a:defRPr/>
            </a:pPr>
            <a:r>
              <a:rPr kumimoji="1" lang="en-US" altLang="ja-JP" sz="1100" dirty="0">
                <a:solidFill>
                  <a:prstClr val="white"/>
                </a:solidFill>
                <a:latin typeface="Hiragino Sans W3" panose="020B0400000000000000" pitchFamily="34" charset="-128"/>
                <a:ea typeface="Hiragino Sans W3" panose="020B0400000000000000" pitchFamily="34" charset="-128"/>
              </a:rPr>
              <a:t>Daiwa</a:t>
            </a:r>
            <a:r>
              <a:rPr kumimoji="1" lang="ja-JP" altLang="en-US" sz="1100">
                <a:solidFill>
                  <a:prstClr val="white"/>
                </a:solidFill>
                <a:latin typeface="Hiragino Sans W3" panose="020B0400000000000000" pitchFamily="34" charset="-128"/>
                <a:ea typeface="Hiragino Sans W3" panose="020B0400000000000000" pitchFamily="34" charset="-128"/>
              </a:rPr>
              <a:t>東日本橋ビル</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WATERRAS</a:t>
            </a:r>
            <a:r>
              <a:rPr kumimoji="1" lang="ja-JP" altLang="en"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住友生命赤坂ビル</a:t>
            </a:r>
            <a:endParaRPr kumimoji="1" lang="en-US" altLang="ja-JP" sz="1100" dirty="0">
              <a:solidFill>
                <a:prstClr val="white"/>
              </a:solidFill>
              <a:latin typeface="Hiragino Sans W3" panose="020B0400000000000000" pitchFamily="34" charset="-128"/>
              <a:ea typeface="Hiragino Sans W3" panose="020B0400000000000000" pitchFamily="34" charset="-128"/>
            </a:endParaRP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虎ノ門</a:t>
            </a:r>
            <a:r>
              <a:rPr kumimoji="1" lang="en-US" altLang="ja-JP" sz="1100" dirty="0">
                <a:solidFill>
                  <a:prstClr val="white"/>
                </a:solidFill>
                <a:latin typeface="Hiragino Sans W3" panose="020B0400000000000000" pitchFamily="34" charset="-128"/>
                <a:ea typeface="Hiragino Sans W3" panose="020B0400000000000000" pitchFamily="34" charset="-128"/>
              </a:rPr>
              <a:t>2</a:t>
            </a:r>
            <a:r>
              <a:rPr kumimoji="1" lang="ja-JP" altLang="en-US" sz="1100">
                <a:solidFill>
                  <a:prstClr val="white"/>
                </a:solidFill>
                <a:latin typeface="Hiragino Sans W3" panose="020B0400000000000000" pitchFamily="34" charset="-128"/>
                <a:ea typeface="Hiragino Sans W3" panose="020B0400000000000000" pitchFamily="34" charset="-128"/>
              </a:rPr>
              <a:t>丁目タワー</a:t>
            </a:r>
            <a:endParaRPr kumimoji="1" lang="en-US" altLang="ja-JP" sz="1100" dirty="0">
              <a:solidFill>
                <a:prstClr val="white"/>
              </a:solidFill>
              <a:latin typeface="Hiragino Sans W3" panose="020B0400000000000000" pitchFamily="34" charset="-128"/>
              <a:ea typeface="Hiragino Sans W3" panose="020B0400000000000000" pitchFamily="34" charset="-128"/>
            </a:endParaRPr>
          </a:p>
          <a:p>
            <a:pPr marL="171450" indent="-171450" defTabSz="914400">
              <a:lnSpc>
                <a:spcPct val="150000"/>
              </a:lnSpc>
              <a:buFont typeface="Arial" panose="020B0604020202020204" pitchFamily="34" charset="0"/>
              <a:buChar char="•"/>
              <a:defRPr/>
            </a:pPr>
            <a:r>
              <a:rPr kumimoji="1" lang="en-US" altLang="ja-JP" sz="1100" dirty="0">
                <a:solidFill>
                  <a:prstClr val="white"/>
                </a:solidFill>
                <a:latin typeface="Hiragino Sans W3" panose="020B0400000000000000" pitchFamily="34" charset="-128"/>
                <a:ea typeface="Hiragino Sans W3" panose="020B0400000000000000" pitchFamily="34" charset="-128"/>
              </a:rPr>
              <a:t>T-LITE</a:t>
            </a: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新宿エルタワー</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a:solidFill>
                  <a:prstClr val="white"/>
                </a:solidFill>
                <a:latin typeface="Hiragino Sans W3" panose="020B0400000000000000" pitchFamily="34" charset="-128"/>
                <a:ea typeface="Hiragino Sans W3" panose="020B0400000000000000" pitchFamily="34" charset="-128"/>
              </a:rPr>
              <a:t>新宿</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第一生命ビルディング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indent="-171450" defTabSz="914400">
              <a:lnSpc>
                <a:spcPct val="150000"/>
              </a:lnSpc>
              <a:buFont typeface="Arial" panose="020B0604020202020204" pitchFamily="34" charset="0"/>
              <a:buChar char="•"/>
              <a:defRPr/>
            </a:pPr>
            <a:r>
              <a:rPr kumimoji="1" lang="en" altLang="ja-JP" sz="1100" dirty="0" err="1">
                <a:solidFill>
                  <a:prstClr val="white"/>
                </a:solidFill>
                <a:latin typeface="Hiragino Sans W3" panose="020B0400000000000000" pitchFamily="34" charset="-128"/>
                <a:ea typeface="Hiragino Sans W3" panose="020B0400000000000000" pitchFamily="34" charset="-128"/>
              </a:rPr>
              <a:t>Hareza</a:t>
            </a:r>
            <a:r>
              <a:rPr kumimoji="1" lang="en" altLang="ja-JP" sz="1100" dirty="0">
                <a:solidFill>
                  <a:prstClr val="white"/>
                </a:solidFill>
                <a:latin typeface="Hiragino Sans W3" panose="020B0400000000000000" pitchFamily="34" charset="-128"/>
                <a:ea typeface="Hiragino Sans W3" panose="020B0400000000000000" pitchFamily="34" charset="-128"/>
              </a:rPr>
              <a:t> Tower</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晴海トリトンスクエア</a:t>
            </a:r>
            <a:endParaRPr kumimoji="1" lang="en-US" altLang="ja-JP" sz="1100" dirty="0">
              <a:solidFill>
                <a:prstClr val="white"/>
              </a:solidFill>
              <a:latin typeface="Hiragino Sans W3" panose="020B0400000000000000" pitchFamily="34" charset="-128"/>
              <a:ea typeface="Hiragino Sans W3" panose="020B0400000000000000" pitchFamily="34" charset="-128"/>
            </a:endParaRP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東京ポートシティ竹芝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indent="-171450" defTabSz="914400">
              <a:lnSpc>
                <a:spcPct val="150000"/>
              </a:lnSpc>
              <a:buFont typeface="Arial" panose="020B0604020202020204" pitchFamily="34" charset="0"/>
              <a:buChar char="•"/>
              <a:defRPr/>
            </a:pPr>
            <a:r>
              <a:rPr kumimoji="1" lang="ja-JP" altLang="en-US" sz="1100">
                <a:solidFill>
                  <a:prstClr val="white"/>
                </a:solidFill>
                <a:latin typeface="Hiragino Sans W3" panose="020B0400000000000000" pitchFamily="34" charset="-128"/>
                <a:ea typeface="Hiragino Sans W3" panose="020B0400000000000000" pitchFamily="34" charset="-128"/>
              </a:rPr>
              <a:t>郵船ビル</a:t>
            </a:r>
            <a:endParaRPr kumimoji="1"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品川インターシティ</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indent="-171450" defTabSz="914400">
              <a:lnSpc>
                <a:spcPct val="150000"/>
              </a:lnSpc>
              <a:buFont typeface="Arial" panose="020B0604020202020204" pitchFamily="34" charset="0"/>
              <a:buChar char="•"/>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sp>
        <p:nvSpPr>
          <p:cNvPr id="42" name="テキスト ボックス 41">
            <a:extLst>
              <a:ext uri="{FF2B5EF4-FFF2-40B4-BE49-F238E27FC236}">
                <a16:creationId xmlns:a16="http://schemas.microsoft.com/office/drawing/2014/main" id="{29CB9B80-179B-B414-7F6B-25C9CEDDC3A6}"/>
              </a:ext>
            </a:extLst>
          </p:cNvPr>
          <p:cNvSpPr txBox="1"/>
          <p:nvPr/>
        </p:nvSpPr>
        <p:spPr>
          <a:xfrm>
            <a:off x="3670230" y="5041110"/>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4078764" y="5170749"/>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dirty="0">
                <a:solidFill>
                  <a:prstClr val="white"/>
                </a:solidFill>
                <a:latin typeface="DIN Alternate" panose="020B0500000000000000" pitchFamily="34" charset="0"/>
                <a:ea typeface="Hiragino Sans W6" panose="020B0400000000000000" pitchFamily="34" charset="-128"/>
              </a:rPr>
              <a:t>530</a:t>
            </a:r>
            <a:endPar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5551005" y="5769927"/>
            <a:ext cx="449935"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solidFill>
                  <a:prstClr val="white"/>
                </a:solidFill>
                <a:latin typeface="Hiragino Sans W4" panose="020B0400000000000000" pitchFamily="34" charset="-128"/>
                <a:ea typeface="Hiragino Sans W4" panose="020B0400000000000000" pitchFamily="34" charset="-128"/>
              </a:rPr>
              <a:t>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3561336" y="6430372"/>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3</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r>
              <a:rPr kumimoji="1" lang="ja-JP" altLang="en-US" sz="600">
                <a:solidFill>
                  <a:prstClr val="white"/>
                </a:solidFill>
                <a:latin typeface="Hiragino Sans W3" panose="020B0400000000000000" pitchFamily="34" charset="-128"/>
                <a:ea typeface="Hiragino Sans W3" panose="020B0400000000000000" pitchFamily="34" charset="-128"/>
              </a:rPr>
              <a:t>での見込み含む</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4370126" y="6079126"/>
            <a:ext cx="1752233" cy="338554"/>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a:solidFill>
                  <a:prstClr val="white"/>
                </a:solidFill>
                <a:latin typeface="Hiragino Sans W5" panose="020B0400000000000000" pitchFamily="34" charset="-128"/>
                <a:ea typeface="Hiragino Sans W5" panose="020B0400000000000000" pitchFamily="34" charset="-128"/>
              </a:rPr>
              <a:t>（</a:t>
            </a:r>
            <a:r>
              <a:rPr kumimoji="1" lang="en-US" altLang="ja-JP" sz="1600" dirty="0">
                <a:solidFill>
                  <a:prstClr val="white"/>
                </a:solidFill>
                <a:latin typeface="DIN Alternate" panose="020B0500000000000000" pitchFamily="34" charset="0"/>
                <a:ea typeface="Hiragino Sans W4" panose="020B0400000000000000" pitchFamily="34" charset="-128"/>
              </a:rPr>
              <a:t>428</a:t>
            </a:r>
            <a:r>
              <a:rPr kumimoji="1" lang="ja-JP" altLang="en-US" sz="1400">
                <a:solidFill>
                  <a:prstClr val="white"/>
                </a:solidFill>
                <a:latin typeface="Hiragino Sans W5" panose="020B0400000000000000" pitchFamily="34" charset="-128"/>
                <a:ea typeface="Hiragino Sans W5" panose="020B0400000000000000" pitchFamily="34" charset="-128"/>
              </a:rPr>
              <a:t>施設）</a:t>
            </a:r>
            <a:endParaRPr kumimoji="1" lang="en-US" altLang="ja-JP" sz="140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endParaRPr>
          </a:p>
        </p:txBody>
      </p:sp>
      <p:sp>
        <p:nvSpPr>
          <p:cNvPr id="6" name="スライド番号プレースホルダ 3">
            <a:extLst>
              <a:ext uri="{FF2B5EF4-FFF2-40B4-BE49-F238E27FC236}">
                <a16:creationId xmlns:a16="http://schemas.microsoft.com/office/drawing/2014/main" id="{A97B1B6A-7BA9-D8CB-8705-BE2907C4AE9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77F24BCF-5CF1-AAAD-E934-322FBDDDE55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901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7" name="スライド番号プレースホルダ 3">
            <a:extLst>
              <a:ext uri="{FF2B5EF4-FFF2-40B4-BE49-F238E27FC236}">
                <a16:creationId xmlns:a16="http://schemas.microsoft.com/office/drawing/2014/main" id="{6A8AEF9C-503B-556C-245B-1124F7DD45D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458C0AD6-18F5-B93C-16EB-FF4271E4CB2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4915314-1369-2281-2CC6-C354D850F0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77984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88466" y="6350701"/>
            <a:ext cx="4443899" cy="3693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※2026</a:t>
            </a:r>
            <a:r>
              <a:rPr lang="ja-JP" altLang="en-US" sz="900">
                <a:solidFill>
                  <a:schemeClr val="bg1"/>
                </a:solidFill>
                <a:latin typeface="Hiragino Sans W3" panose="020B0400000000000000" pitchFamily="34" charset="-128"/>
                <a:ea typeface="Hiragino Sans W3" panose="020B0400000000000000" pitchFamily="34" charset="-128"/>
              </a:rPr>
              <a:t>年</a:t>
            </a:r>
            <a:r>
              <a:rPr lang="en-US" altLang="ja-JP" sz="900" dirty="0">
                <a:solidFill>
                  <a:schemeClr val="bg1"/>
                </a:solidFill>
                <a:latin typeface="Hiragino Sans W3" panose="020B0400000000000000" pitchFamily="34" charset="-128"/>
                <a:ea typeface="Hiragino Sans W3" panose="020B0400000000000000" pitchFamily="34" charset="-128"/>
              </a:rPr>
              <a:t>3</a:t>
            </a:r>
            <a:r>
              <a:rPr lang="ja-JP" altLang="en-US" sz="900">
                <a:solidFill>
                  <a:schemeClr val="bg1"/>
                </a:solidFill>
                <a:latin typeface="Hiragino Sans W3" panose="020B0400000000000000" pitchFamily="34" charset="-128"/>
                <a:ea typeface="Hiragino Sans W3" panose="020B0400000000000000" pitchFamily="34" charset="-128"/>
              </a:rPr>
              <a:t>月時点（設置見込みも含む）</a:t>
            </a:r>
            <a:endParaRPr lang="en-US" altLang="ja-JP" sz="900" dirty="0">
              <a:solidFill>
                <a:schemeClr val="bg1"/>
              </a:solidFill>
              <a:latin typeface="Hiragino Sans W3" panose="020B0400000000000000" pitchFamily="34" charset="-128"/>
              <a:ea typeface="Hiragino Sans W3" panose="020B0400000000000000" pitchFamily="34" charset="-128"/>
            </a:endParaRPr>
          </a:p>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8" name="テキスト ボックス 7">
            <a:extLst>
              <a:ext uri="{FF2B5EF4-FFF2-40B4-BE49-F238E27FC236}">
                <a16:creationId xmlns:a16="http://schemas.microsoft.com/office/drawing/2014/main" id="{E8CD4B01-C384-A632-B8E4-6266CB42154D}"/>
              </a:ext>
            </a:extLst>
          </p:cNvPr>
          <p:cNvSpPr txBox="1"/>
          <p:nvPr/>
        </p:nvSpPr>
        <p:spPr>
          <a:xfrm>
            <a:off x="474854" y="825017"/>
            <a:ext cx="4955059"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首都圏のオフィスビルを中心に</a:t>
            </a:r>
          </a:p>
          <a:p>
            <a:pPr>
              <a:lnSpc>
                <a:spcPct val="150000"/>
              </a:lnSpc>
            </a:pPr>
            <a:r>
              <a:rPr lang="ja-JP" altLang="en-US" sz="2400" b="1">
                <a:solidFill>
                  <a:schemeClr val="bg1"/>
                </a:solidFill>
                <a:latin typeface="Hiragino Sans W7" panose="020B0400000000000000" pitchFamily="34" charset="-128"/>
                <a:ea typeface="Hiragino Sans W7" panose="020B0400000000000000" pitchFamily="34" charset="-128"/>
              </a:rPr>
              <a:t>富裕層・エグゼクティブ層</a:t>
            </a:r>
            <a:endParaRPr lang="en-US" altLang="ja-JP" sz="2400" b="1" dirty="0">
              <a:solidFill>
                <a:schemeClr val="bg1"/>
              </a:solidFill>
              <a:latin typeface="Hiragino Sans W7" panose="020B0400000000000000" pitchFamily="34" charset="-128"/>
              <a:ea typeface="Hiragino Sans W7" panose="020B0400000000000000" pitchFamily="34" charset="-128"/>
            </a:endParaRPr>
          </a:p>
          <a:p>
            <a:pPr>
              <a:lnSpc>
                <a:spcPct val="150000"/>
              </a:lnSpc>
            </a:pPr>
            <a:r>
              <a:rPr lang="en-US" altLang="ja-JP" sz="2400" b="1" dirty="0">
                <a:solidFill>
                  <a:schemeClr val="bg1"/>
                </a:solidFill>
                <a:latin typeface="Hiragino Sans W7" panose="020B0400000000000000" pitchFamily="34" charset="-128"/>
                <a:ea typeface="Hiragino Sans W7" panose="020B0400000000000000" pitchFamily="34" charset="-128"/>
              </a:rPr>
              <a:t>        </a:t>
            </a:r>
            <a:r>
              <a:rPr lang="ja-JP" altLang="en-US" sz="2400" b="1">
                <a:solidFill>
                  <a:schemeClr val="bg1"/>
                </a:solidFill>
                <a:latin typeface="Hiragino Sans W7" panose="020B0400000000000000" pitchFamily="34" charset="-128"/>
                <a:ea typeface="Hiragino Sans W7" panose="020B0400000000000000" pitchFamily="34" charset="-128"/>
              </a:rPr>
              <a:t>万人以上にリーチ</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2" name="スライド番号プレースホルダ 3">
            <a:extLst>
              <a:ext uri="{FF2B5EF4-FFF2-40B4-BE49-F238E27FC236}">
                <a16:creationId xmlns:a16="http://schemas.microsoft.com/office/drawing/2014/main" id="{F4145320-106D-0F68-A0AC-5964E700E79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正方形/長方形 12">
            <a:extLst>
              <a:ext uri="{FF2B5EF4-FFF2-40B4-BE49-F238E27FC236}">
                <a16:creationId xmlns:a16="http://schemas.microsoft.com/office/drawing/2014/main" id="{C0C145BD-F96E-C635-4193-BA115C35951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2" name="テキスト ボックス 1">
            <a:extLst>
              <a:ext uri="{FF2B5EF4-FFF2-40B4-BE49-F238E27FC236}">
                <a16:creationId xmlns:a16="http://schemas.microsoft.com/office/drawing/2014/main" id="{EE07EF95-7278-0CAE-581A-1A3153FAD68B}"/>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600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pic>
        <p:nvPicPr>
          <p:cNvPr id="10" name="図 9">
            <a:extLst>
              <a:ext uri="{FF2B5EF4-FFF2-40B4-BE49-F238E27FC236}">
                <a16:creationId xmlns:a16="http://schemas.microsoft.com/office/drawing/2014/main" id="{85093A3B-4DA5-A156-684A-5727BEF8BC01}"/>
              </a:ext>
            </a:extLst>
          </p:cNvPr>
          <p:cNvPicPr>
            <a:picLocks noChangeAspect="1"/>
          </p:cNvPicPr>
          <p:nvPr/>
        </p:nvPicPr>
        <p:blipFill>
          <a:blip r:embed="rId6"/>
          <a:stretch>
            <a:fillRect/>
          </a:stretch>
        </p:blipFill>
        <p:spPr>
          <a:xfrm>
            <a:off x="301961" y="1766500"/>
            <a:ext cx="1328415" cy="1062732"/>
          </a:xfrm>
          <a:prstGeom prst="rect">
            <a:avLst/>
          </a:prstGeom>
        </p:spPr>
      </p:pic>
    </p:spTree>
    <p:extLst>
      <p:ext uri="{BB962C8B-B14F-4D97-AF65-F5344CB8AC3E}">
        <p14:creationId xmlns:p14="http://schemas.microsoft.com/office/powerpoint/2010/main" val="107387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a:t>
            </a:r>
            <a:r>
              <a:rPr kumimoji="1" lang="en-US" altLang="ja-JP" sz="6600" b="1" spc="-150" dirty="0">
                <a:solidFill>
                  <a:prstClr val="white"/>
                </a:solidFill>
                <a:latin typeface="DIN Alternate" panose="020B0500000000000000" pitchFamily="34" charset="0"/>
                <a:ea typeface="Hiragino Sans W6" panose="020B0400000000000000" pitchFamily="34" charset="-128"/>
              </a:rPr>
              <a:t>3</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3</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月時点での設置数（見込みも含む）から算出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290</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3</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10" name="スライド番号プレースホルダ 3">
            <a:extLst>
              <a:ext uri="{FF2B5EF4-FFF2-40B4-BE49-F238E27FC236}">
                <a16:creationId xmlns:a16="http://schemas.microsoft.com/office/drawing/2014/main" id="{7595756E-A2EC-ACC1-3202-6624CB7C434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789414B3-BC14-E6CA-90B0-8F2E26CACCC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115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BFB670FC-E940-6C4C-D9A9-ED7D0953511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CEE70B36-ECF6-EAED-5E94-3BC88515FE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980849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7" name="グループ化 6">
            <a:extLst>
              <a:ext uri="{FF2B5EF4-FFF2-40B4-BE49-F238E27FC236}">
                <a16:creationId xmlns:a16="http://schemas.microsoft.com/office/drawing/2014/main" id="{445B2596-7EA9-EB9B-5D76-E397519E2C28}"/>
              </a:ext>
            </a:extLst>
          </p:cNvPr>
          <p:cNvGrpSpPr/>
          <p:nvPr/>
        </p:nvGrpSpPr>
        <p:grpSpPr>
          <a:xfrm>
            <a:off x="515652" y="2220462"/>
            <a:ext cx="4369440" cy="3861162"/>
            <a:chOff x="515652" y="2220462"/>
            <a:chExt cx="4369440" cy="3861162"/>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980367" y="3523103"/>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16" name="正方形/長方形 15">
              <a:extLst>
                <a:ext uri="{FF2B5EF4-FFF2-40B4-BE49-F238E27FC236}">
                  <a16:creationId xmlns:a16="http://schemas.microsoft.com/office/drawing/2014/main" id="{9EB688AE-3698-1F46-ABCD-E10AAD6137BC}"/>
                </a:ext>
              </a:extLst>
            </p:cNvPr>
            <p:cNvSpPr/>
            <p:nvPr/>
          </p:nvSpPr>
          <p:spPr>
            <a:xfrm>
              <a:off x="833396"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1699968" y="2220462"/>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曜日別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550158" y="5688983"/>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515652" y="2688542"/>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659060"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月</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401534" y="3645297"/>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227198" y="5806567"/>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火</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1980878" y="3633316"/>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1806542"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水</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568066" y="36587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393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木</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134123" y="3760897"/>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2959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金</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3711066" y="4724399"/>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536730" y="5820014"/>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土</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264855" y="5009748"/>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102787" y="5803685"/>
              <a:ext cx="636906" cy="261610"/>
            </a:xfrm>
            <a:prstGeom prst="rect">
              <a:avLst/>
            </a:prstGeom>
            <a:noFill/>
            <a:effectLst/>
          </p:spPr>
          <p:txBody>
            <a:bodyPr wrap="square" rtlCol="0">
              <a:spAutoFit/>
            </a:bodyPr>
            <a:lstStyle/>
            <a:p>
              <a:pPr algn="ctr"/>
              <a:r>
                <a:rPr lang="ja-JP" altLang="en-US" sz="1050">
                  <a:solidFill>
                    <a:srgbClr val="FFF7CE"/>
                  </a:solidFill>
                  <a:latin typeface="DIN Alternate" panose="020B0500000000000000" pitchFamily="34" charset="0"/>
                  <a:ea typeface="Hiragino Sans W3" panose="020B0400000000000000" pitchFamily="34" charset="-128"/>
                </a:rPr>
                <a:t>日</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3859310" y="2976965"/>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6" name="正方形/長方形 45">
              <a:extLst>
                <a:ext uri="{FF2B5EF4-FFF2-40B4-BE49-F238E27FC236}">
                  <a16:creationId xmlns:a16="http://schemas.microsoft.com/office/drawing/2014/main" id="{82FB8380-C738-8E9B-803F-1FF22FBCDE73}"/>
                </a:ext>
              </a:extLst>
            </p:cNvPr>
            <p:cNvSpPr/>
            <p:nvPr/>
          </p:nvSpPr>
          <p:spPr>
            <a:xfrm>
              <a:off x="3859310" y="3236714"/>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3951955" y="2903730"/>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3951955" y="3138861"/>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675686" y="3146494"/>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238,205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240462" y="320924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227,115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1823168" y="3155459"/>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238,700</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405874" y="3200283"/>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236,224</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2952721" y="3227177"/>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229,815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539807" y="4039835"/>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88,603</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114550" y="4298266"/>
              <a:ext cx="636906" cy="261610"/>
            </a:xfrm>
            <a:prstGeom prst="rect">
              <a:avLst/>
            </a:prstGeom>
            <a:noFill/>
            <a:effectLst/>
          </p:spPr>
          <p:txBody>
            <a:bodyPr wrap="square" rtlCol="0">
              <a:spAutoFit/>
            </a:bodyPr>
            <a:lstStyle/>
            <a:p>
              <a:pPr algn="ctr"/>
              <a:r>
                <a:rPr lang="en-US" altLang="ja-JP" sz="1100" dirty="0">
                  <a:solidFill>
                    <a:srgbClr val="FFF7CE"/>
                  </a:solidFill>
                  <a:latin typeface="DIN Alternate" panose="020B0500000000000000" pitchFamily="34" charset="0"/>
                  <a:ea typeface="Hiragino Sans W3" panose="020B0400000000000000" pitchFamily="34" charset="-128"/>
                </a:rPr>
                <a:t>78,225</a:t>
              </a:r>
              <a:endParaRPr lang="en-US" altLang="ja-JP" sz="1000" dirty="0">
                <a:solidFill>
                  <a:srgbClr val="FFF7CE"/>
                </a:solidFill>
                <a:latin typeface="DIN Alternate" panose="020B0500000000000000" pitchFamily="34" charset="0"/>
                <a:ea typeface="Hiragino Sans W3" panose="020B0400000000000000" pitchFamily="34" charset="-128"/>
              </a:endParaRPr>
            </a:p>
          </p:txBody>
        </p:sp>
      </p:grpSp>
      <p:grpSp>
        <p:nvGrpSpPr>
          <p:cNvPr id="5" name="グループ化 4">
            <a:extLst>
              <a:ext uri="{FF2B5EF4-FFF2-40B4-BE49-F238E27FC236}">
                <a16:creationId xmlns:a16="http://schemas.microsoft.com/office/drawing/2014/main" id="{918DE3EF-34FA-808A-8ABB-2FA663EC1296}"/>
              </a:ext>
            </a:extLst>
          </p:cNvPr>
          <p:cNvGrpSpPr/>
          <p:nvPr/>
        </p:nvGrpSpPr>
        <p:grpSpPr>
          <a:xfrm>
            <a:off x="5703554" y="2246917"/>
            <a:ext cx="5578506" cy="3962141"/>
            <a:chOff x="5703554" y="2246917"/>
            <a:chExt cx="5578506" cy="3962141"/>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38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51195" y="2246917"/>
              <a:ext cx="2048717" cy="400110"/>
            </a:xfrm>
            <a:prstGeom prst="rect">
              <a:avLst/>
            </a:prstGeom>
            <a:noFill/>
            <a:effectLst/>
          </p:spPr>
          <p:txBody>
            <a:bodyPr wrap="square" rtlCol="0">
              <a:spAutoFit/>
            </a:bodyPr>
            <a:lstStyle/>
            <a:p>
              <a:pPr algn="ctr"/>
              <a:r>
                <a:rPr lang="ja-JP" altLang="en-US" sz="2000">
                  <a:solidFill>
                    <a:schemeClr val="bg1"/>
                  </a:solidFill>
                  <a:latin typeface="DIN Alternate" panose="020B0500000000000000" pitchFamily="34" charset="0"/>
                  <a:ea typeface="Hiragino Sans W3" panose="020B0400000000000000" pitchFamily="34" charset="-128"/>
                </a:rPr>
                <a:t>時間帯別</a:t>
              </a:r>
              <a:endParaRPr lang="en-US" altLang="ja-JP" sz="1600" dirty="0">
                <a:solidFill>
                  <a:schemeClr val="bg1"/>
                </a:solidFill>
                <a:latin typeface="DIN Alternate" panose="020B0500000000000000" pitchFamily="34" charset="0"/>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38060" y="5675976"/>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03554" y="2675535"/>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4696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52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365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04506" y="2963958"/>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04506" y="3223707"/>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297151" y="2890723"/>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放映回数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297151" y="3125854"/>
              <a:ext cx="933137" cy="276999"/>
            </a:xfrm>
            <a:prstGeom prst="rect">
              <a:avLst/>
            </a:prstGeom>
            <a:noFill/>
            <a:effectLst/>
          </p:spPr>
          <p:txBody>
            <a:bodyPr wrap="square" rtlCol="0">
              <a:spAutoFit/>
            </a:bodyPr>
            <a:lstStyle/>
            <a:p>
              <a:pPr algn="ctr"/>
              <a:r>
                <a:rPr lang="ja-JP" altLang="en-US" sz="1200">
                  <a:solidFill>
                    <a:srgbClr val="FFF7CE"/>
                  </a:solidFill>
                  <a:latin typeface="DIN Alternate" panose="020B0500000000000000" pitchFamily="34" charset="0"/>
                  <a:ea typeface="Hiragino Sans W3" panose="020B0400000000000000" pitchFamily="34" charset="-128"/>
                </a:rPr>
                <a:t>利用人数</a:t>
              </a:r>
              <a:endParaRPr lang="en-US" altLang="ja-JP" sz="1050" dirty="0">
                <a:solidFill>
                  <a:srgbClr val="FFF7CE"/>
                </a:solidFill>
                <a:latin typeface="DIN Alternate" panose="020B0500000000000000" pitchFamily="34" charset="0"/>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05967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27239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48510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69782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10541"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23257"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35973"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48689"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761405" y="5793560"/>
              <a:ext cx="285417" cy="261610"/>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797412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0114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2816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55184"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14</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882205"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15</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09226"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16</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3624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258495" y="3656478"/>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563268"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17</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790289"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18</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17310"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19</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44331"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20</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471352"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21</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698373"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22</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25387" y="5793560"/>
              <a:ext cx="299722" cy="415498"/>
            </a:xfrm>
            <a:prstGeom prst="rect">
              <a:avLst/>
            </a:prstGeom>
            <a:noFill/>
            <a:effectLst/>
          </p:spPr>
          <p:txBody>
            <a:bodyPr wrap="square" rtlCol="0">
              <a:spAutoFit/>
            </a:bodyPr>
            <a:lstStyle/>
            <a:p>
              <a:pPr algn="ctr"/>
              <a:r>
                <a:rPr lang="en-US" altLang="ja-JP" sz="1050" dirty="0">
                  <a:solidFill>
                    <a:srgbClr val="FFF7CE"/>
                  </a:solidFill>
                  <a:latin typeface="DIN Alternate" panose="020B0500000000000000" pitchFamily="34" charset="0"/>
                  <a:ea typeface="Hiragino Sans W3" panose="020B0400000000000000" pitchFamily="34" charset="-128"/>
                </a:rPr>
                <a:t>23</a:t>
              </a:r>
              <a:endParaRPr lang="en-US" altLang="ja-JP" sz="900" dirty="0">
                <a:solidFill>
                  <a:srgbClr val="FFF7CE"/>
                </a:solidFill>
                <a:latin typeface="DIN Alternate" panose="020B0500000000000000" pitchFamily="34"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5861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00326"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13042" y="5632938"/>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06110"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20294"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33010"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54110" y="3678988"/>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06829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281010" y="3528304"/>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20920" y="3555198"/>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35104"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47820" y="3602508"/>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168920" y="3570152"/>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383104" y="3602508"/>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595820"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788888" y="3634970"/>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03072" y="3740779"/>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15788" y="3877928"/>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36888" y="4130449"/>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51072" y="4386315"/>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863788" y="4981399"/>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4" name="スライド番号プレースホルダ 3">
            <a:extLst>
              <a:ext uri="{FF2B5EF4-FFF2-40B4-BE49-F238E27FC236}">
                <a16:creationId xmlns:a16="http://schemas.microsoft.com/office/drawing/2014/main" id="{0F51AD15-58E0-F819-0FA0-1B1E740AE32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C1AE6E91-01DB-0482-08EB-1E770880B146}"/>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3" name="図 2" descr="テキスト&#10;&#10;自動的に生成された説明">
            <a:extLst>
              <a:ext uri="{FF2B5EF4-FFF2-40B4-BE49-F238E27FC236}">
                <a16:creationId xmlns:a16="http://schemas.microsoft.com/office/drawing/2014/main" id="{266F3F30-F818-A742-4C7F-9707A36B6B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307300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4" name="スライド番号プレースホルダ 3">
            <a:extLst>
              <a:ext uri="{FF2B5EF4-FFF2-40B4-BE49-F238E27FC236}">
                <a16:creationId xmlns:a16="http://schemas.microsoft.com/office/drawing/2014/main" id="{AEA1B876-F626-5652-0943-91D50B83233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2BDEE457-0F5E-A196-1D2A-A172C78417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B3A15273-24FC-8AF5-54A1-D7EEFDAEF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94692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grpSp>
        <p:nvGrpSpPr>
          <p:cNvPr id="3" name="グループ化 2">
            <a:extLst>
              <a:ext uri="{FF2B5EF4-FFF2-40B4-BE49-F238E27FC236}">
                <a16:creationId xmlns:a16="http://schemas.microsoft.com/office/drawing/2014/main" id="{E970EC41-C63D-01C2-20D4-26C6296D9886}"/>
              </a:ext>
            </a:extLst>
          </p:cNvPr>
          <p:cNvGrpSpPr>
            <a:grpSpLocks noChangeAspect="1"/>
          </p:cNvGrpSpPr>
          <p:nvPr/>
        </p:nvGrpSpPr>
        <p:grpSpPr>
          <a:xfrm>
            <a:off x="1178285" y="2171175"/>
            <a:ext cx="9477997" cy="4031816"/>
            <a:chOff x="113060" y="2460271"/>
            <a:chExt cx="6197394" cy="2636291"/>
          </a:xfrm>
        </p:grpSpPr>
        <p:grpSp>
          <p:nvGrpSpPr>
            <p:cNvPr id="10" name="グループ化 9">
              <a:extLst>
                <a:ext uri="{FF2B5EF4-FFF2-40B4-BE49-F238E27FC236}">
                  <a16:creationId xmlns:a16="http://schemas.microsoft.com/office/drawing/2014/main" id="{6860BDF4-6AF6-BA95-574F-DAF3800C5DF8}"/>
                </a:ext>
              </a:extLst>
            </p:cNvPr>
            <p:cNvGrpSpPr>
              <a:grpSpLocks noChangeAspect="1"/>
            </p:cNvGrpSpPr>
            <p:nvPr/>
          </p:nvGrpSpPr>
          <p:grpSpPr>
            <a:xfrm>
              <a:off x="746055" y="2460271"/>
              <a:ext cx="4917815" cy="2017315"/>
              <a:chOff x="451150" y="4284568"/>
              <a:chExt cx="5009905" cy="2055091"/>
            </a:xfrm>
          </p:grpSpPr>
          <p:pic>
            <p:nvPicPr>
              <p:cNvPr id="17" name="図 16" descr="グラフ, 円グラフ&#10;&#10;自動的に生成された説明">
                <a:extLst>
                  <a:ext uri="{FF2B5EF4-FFF2-40B4-BE49-F238E27FC236}">
                    <a16:creationId xmlns:a16="http://schemas.microsoft.com/office/drawing/2014/main" id="{9660AED4-F8DB-BECC-5F5F-2F79E8FCDC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150" y="4284568"/>
                <a:ext cx="2078182" cy="2055091"/>
              </a:xfrm>
              <a:prstGeom prst="rect">
                <a:avLst/>
              </a:prstGeom>
            </p:spPr>
          </p:pic>
          <p:pic>
            <p:nvPicPr>
              <p:cNvPr id="20" name="図 19" descr="グラフ, 棒グラフ&#10;&#10;自動的に生成された説明">
                <a:extLst>
                  <a:ext uri="{FF2B5EF4-FFF2-40B4-BE49-F238E27FC236}">
                    <a16:creationId xmlns:a16="http://schemas.microsoft.com/office/drawing/2014/main" id="{1B095D2A-6764-1DF4-1FDD-81A1B720A8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2873" y="4296113"/>
                <a:ext cx="2078182" cy="2032000"/>
              </a:xfrm>
              <a:prstGeom prst="rect">
                <a:avLst/>
              </a:prstGeom>
            </p:spPr>
          </p:pic>
        </p:grpSp>
        <p:sp>
          <p:nvSpPr>
            <p:cNvPr id="14" name="正方形/長方形 13">
              <a:extLst>
                <a:ext uri="{FF2B5EF4-FFF2-40B4-BE49-F238E27FC236}">
                  <a16:creationId xmlns:a16="http://schemas.microsoft.com/office/drawing/2014/main" id="{ABEC400C-8F98-B232-2928-DB146FD98FE4}"/>
                </a:ext>
              </a:extLst>
            </p:cNvPr>
            <p:cNvSpPr/>
            <p:nvPr/>
          </p:nvSpPr>
          <p:spPr>
            <a:xfrm>
              <a:off x="113060" y="4763313"/>
              <a:ext cx="619739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20 - 30</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a:t>
              </a:r>
              <a:r>
                <a:rPr kumimoji="1" lang="ja-JP" altLang="en-US" sz="2000" b="0" i="0" u="none" strike="noStrike" kern="1200" cap="none" spc="0" normalizeH="0" baseline="0" noProof="0">
                  <a:ln>
                    <a:noFill/>
                  </a:ln>
                  <a:solidFill>
                    <a:prstClr val="white"/>
                  </a:solidFill>
                  <a:effectLst/>
                  <a:uLnTx/>
                  <a:uFillTx/>
                  <a:latin typeface="DIN Alternate" panose="020B0500000000000000" pitchFamily="34" charset="0"/>
                  <a:ea typeface="Hiragino Sans W5" panose="020B0400000000000000" pitchFamily="34" charset="-128"/>
                  <a:cs typeface="+mn-cs"/>
                </a:rPr>
                <a:t>割、</a:t>
              </a:r>
              <a:r>
                <a:rPr kumimoji="1" lang="en-US" altLang="ja-JP" sz="2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5" panose="020B0400000000000000" pitchFamily="34" charset="-128"/>
                  <a:cs typeface="+mn-cs"/>
                </a:rPr>
                <a:t>40 - 50</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代で</a:t>
              </a:r>
              <a:r>
                <a:rPr kumimoji="1" lang="en-US" altLang="ja-JP" sz="20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a:t>
              </a:r>
              <a:r>
                <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割と、幅広い世代にアプローチ可能</a:t>
              </a:r>
            </a:p>
          </p:txBody>
        </p:sp>
      </p:grpSp>
      <p:sp>
        <p:nvSpPr>
          <p:cNvPr id="2" name="スライド番号プレースホルダ 3">
            <a:extLst>
              <a:ext uri="{FF2B5EF4-FFF2-40B4-BE49-F238E27FC236}">
                <a16:creationId xmlns:a16="http://schemas.microsoft.com/office/drawing/2014/main" id="{4C6A81FC-4032-7566-88A7-0D70C55768A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E69C03CA-16FF-A560-B5A8-CCCB1940CE3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81597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EEB-F3F8-B32E-C747-8A6CE024D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CE4A849-8ED8-2432-7110-935B54606C2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グループ化 39">
            <a:extLst>
              <a:ext uri="{FF2B5EF4-FFF2-40B4-BE49-F238E27FC236}">
                <a16:creationId xmlns:a16="http://schemas.microsoft.com/office/drawing/2014/main" id="{E01FA99A-4D8C-E490-F348-13246705A42F}"/>
              </a:ext>
            </a:extLst>
          </p:cNvPr>
          <p:cNvGrpSpPr/>
          <p:nvPr/>
        </p:nvGrpSpPr>
        <p:grpSpPr>
          <a:xfrm>
            <a:off x="525386" y="1228706"/>
            <a:ext cx="10993824" cy="556641"/>
            <a:chOff x="525386" y="1228706"/>
            <a:chExt cx="10993824" cy="556641"/>
          </a:xfrm>
        </p:grpSpPr>
        <p:sp>
          <p:nvSpPr>
            <p:cNvPr id="7" name="テキスト ボックス 6">
              <a:extLst>
                <a:ext uri="{FF2B5EF4-FFF2-40B4-BE49-F238E27FC236}">
                  <a16:creationId xmlns:a16="http://schemas.microsoft.com/office/drawing/2014/main" id="{B1DC1ADD-1F77-7C79-EA84-D81449EF0E26}"/>
                </a:ext>
              </a:extLst>
            </p:cNvPr>
            <p:cNvSpPr txBox="1"/>
            <p:nvPr/>
          </p:nvSpPr>
          <p:spPr>
            <a:xfrm>
              <a:off x="525386" y="122870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ABOUT BREAK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A006CE2E-8C16-D438-F58F-B20B7D7FF5AE}"/>
                </a:ext>
              </a:extLst>
            </p:cNvPr>
            <p:cNvSpPr txBox="1"/>
            <p:nvPr/>
          </p:nvSpPr>
          <p:spPr>
            <a:xfrm>
              <a:off x="9847806" y="132368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P.03 - 06</a:t>
              </a:r>
            </a:p>
          </p:txBody>
        </p:sp>
      </p:grpSp>
      <p:grpSp>
        <p:nvGrpSpPr>
          <p:cNvPr id="43" name="グループ化 42">
            <a:extLst>
              <a:ext uri="{FF2B5EF4-FFF2-40B4-BE49-F238E27FC236}">
                <a16:creationId xmlns:a16="http://schemas.microsoft.com/office/drawing/2014/main" id="{8C2A688D-76FE-C443-9CF3-1D17DA3FDFA5}"/>
              </a:ext>
            </a:extLst>
          </p:cNvPr>
          <p:cNvGrpSpPr/>
          <p:nvPr/>
        </p:nvGrpSpPr>
        <p:grpSpPr>
          <a:xfrm>
            <a:off x="525386" y="1765549"/>
            <a:ext cx="10993824" cy="607113"/>
            <a:chOff x="525386" y="1724646"/>
            <a:chExt cx="10993824" cy="607113"/>
          </a:xfrm>
        </p:grpSpPr>
        <p:sp>
          <p:nvSpPr>
            <p:cNvPr id="11" name="テキスト ボックス 10">
              <a:extLst>
                <a:ext uri="{FF2B5EF4-FFF2-40B4-BE49-F238E27FC236}">
                  <a16:creationId xmlns:a16="http://schemas.microsoft.com/office/drawing/2014/main" id="{124E0188-5F87-10F6-5FC2-93E316E38FEC}"/>
                </a:ext>
              </a:extLst>
            </p:cNvPr>
            <p:cNvSpPr txBox="1"/>
            <p:nvPr/>
          </p:nvSpPr>
          <p:spPr>
            <a:xfrm>
              <a:off x="525386" y="172464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SPACE VALUE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19" name="テキスト ボックス 18">
              <a:extLst>
                <a:ext uri="{FF2B5EF4-FFF2-40B4-BE49-F238E27FC236}">
                  <a16:creationId xmlns:a16="http://schemas.microsoft.com/office/drawing/2014/main" id="{2706A31A-E462-65A2-2FFF-E0A883FB6627}"/>
                </a:ext>
              </a:extLst>
            </p:cNvPr>
            <p:cNvSpPr txBox="1"/>
            <p:nvPr/>
          </p:nvSpPr>
          <p:spPr>
            <a:xfrm>
              <a:off x="9847806" y="187009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P.07 - </a:t>
              </a:r>
              <a:r>
                <a:rPr kumimoji="1" lang="en-US" altLang="ja-JP" sz="2400" b="1" dirty="0">
                  <a:solidFill>
                    <a:schemeClr val="bg1"/>
                  </a:solidFill>
                  <a:latin typeface="DIN Alternate" panose="020B0500000000000000" pitchFamily="34" charset="0"/>
                  <a:ea typeface="Hiragino Sans W7" panose="020B0400000000000000" pitchFamily="34" charset="-128"/>
                </a:rPr>
                <a:t>12</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5" name="グループ化 44">
            <a:extLst>
              <a:ext uri="{FF2B5EF4-FFF2-40B4-BE49-F238E27FC236}">
                <a16:creationId xmlns:a16="http://schemas.microsoft.com/office/drawing/2014/main" id="{6FFD4DB4-C034-BA2B-607A-767A5CAA050E}"/>
              </a:ext>
            </a:extLst>
          </p:cNvPr>
          <p:cNvGrpSpPr/>
          <p:nvPr/>
        </p:nvGrpSpPr>
        <p:grpSpPr>
          <a:xfrm>
            <a:off x="525386" y="2352864"/>
            <a:ext cx="10993824" cy="569571"/>
            <a:chOff x="525386" y="2208238"/>
            <a:chExt cx="10993824" cy="569571"/>
          </a:xfrm>
        </p:grpSpPr>
        <p:sp>
          <p:nvSpPr>
            <p:cNvPr id="13" name="テキスト ボックス 12">
              <a:extLst>
                <a:ext uri="{FF2B5EF4-FFF2-40B4-BE49-F238E27FC236}">
                  <a16:creationId xmlns:a16="http://schemas.microsoft.com/office/drawing/2014/main" id="{E27C7824-54BF-B0DD-5A61-8C3FB473CB07}"/>
                </a:ext>
              </a:extLst>
            </p:cNvPr>
            <p:cNvSpPr txBox="1"/>
            <p:nvPr/>
          </p:nvSpPr>
          <p:spPr>
            <a:xfrm>
              <a:off x="525386" y="2208238"/>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OVERVIEW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4" name="テキスト ボックス 23">
              <a:extLst>
                <a:ext uri="{FF2B5EF4-FFF2-40B4-BE49-F238E27FC236}">
                  <a16:creationId xmlns:a16="http://schemas.microsoft.com/office/drawing/2014/main" id="{4A996D22-8DD6-B367-143E-9077DF5DDB08}"/>
                </a:ext>
              </a:extLst>
            </p:cNvPr>
            <p:cNvSpPr txBox="1"/>
            <p:nvPr/>
          </p:nvSpPr>
          <p:spPr>
            <a:xfrm>
              <a:off x="9847806" y="2316144"/>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P.13 - </a:t>
              </a:r>
              <a:r>
                <a:rPr kumimoji="1" lang="en-US" altLang="ja-JP" sz="2400" b="1" dirty="0">
                  <a:solidFill>
                    <a:schemeClr val="bg1"/>
                  </a:solidFill>
                  <a:latin typeface="DIN Alternate" panose="020B0500000000000000" pitchFamily="34" charset="0"/>
                  <a:ea typeface="Hiragino Sans W7" panose="020B0400000000000000" pitchFamily="34" charset="-128"/>
                </a:rPr>
                <a:t>17</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6" name="グループ化 45">
            <a:extLst>
              <a:ext uri="{FF2B5EF4-FFF2-40B4-BE49-F238E27FC236}">
                <a16:creationId xmlns:a16="http://schemas.microsoft.com/office/drawing/2014/main" id="{42BBB9A4-1D92-7C02-4713-3D0E976B12EE}"/>
              </a:ext>
            </a:extLst>
          </p:cNvPr>
          <p:cNvGrpSpPr/>
          <p:nvPr/>
        </p:nvGrpSpPr>
        <p:grpSpPr>
          <a:xfrm>
            <a:off x="525386" y="2902637"/>
            <a:ext cx="10993824" cy="620043"/>
            <a:chOff x="525386" y="2759934"/>
            <a:chExt cx="10993824" cy="620043"/>
          </a:xfrm>
        </p:grpSpPr>
        <p:sp>
          <p:nvSpPr>
            <p:cNvPr id="14" name="テキスト ボックス 13">
              <a:extLst>
                <a:ext uri="{FF2B5EF4-FFF2-40B4-BE49-F238E27FC236}">
                  <a16:creationId xmlns:a16="http://schemas.microsoft.com/office/drawing/2014/main" id="{042A999A-7E4A-A868-60A6-1793330675DD}"/>
                </a:ext>
              </a:extLst>
            </p:cNvPr>
            <p:cNvSpPr txBox="1"/>
            <p:nvPr/>
          </p:nvSpPr>
          <p:spPr>
            <a:xfrm>
              <a:off x="525386" y="2759934"/>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USER DATA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2C7CB29A-1F28-CD9B-09BE-78C98A6632DB}"/>
                </a:ext>
              </a:extLst>
            </p:cNvPr>
            <p:cNvSpPr txBox="1"/>
            <p:nvPr/>
          </p:nvSpPr>
          <p:spPr>
            <a:xfrm>
              <a:off x="9847806" y="2918312"/>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18</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25</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7" name="グループ化 46">
            <a:extLst>
              <a:ext uri="{FF2B5EF4-FFF2-40B4-BE49-F238E27FC236}">
                <a16:creationId xmlns:a16="http://schemas.microsoft.com/office/drawing/2014/main" id="{F97ABF09-7928-3591-A12B-6891363F5C01}"/>
              </a:ext>
            </a:extLst>
          </p:cNvPr>
          <p:cNvGrpSpPr/>
          <p:nvPr/>
        </p:nvGrpSpPr>
        <p:grpSpPr>
          <a:xfrm>
            <a:off x="525386" y="3502882"/>
            <a:ext cx="10993824" cy="540463"/>
            <a:chOff x="525386" y="3486012"/>
            <a:chExt cx="10993824" cy="540463"/>
          </a:xfrm>
        </p:grpSpPr>
        <p:sp>
          <p:nvSpPr>
            <p:cNvPr id="15" name="テキスト ボックス 14">
              <a:extLst>
                <a:ext uri="{FF2B5EF4-FFF2-40B4-BE49-F238E27FC236}">
                  <a16:creationId xmlns:a16="http://schemas.microsoft.com/office/drawing/2014/main" id="{D355D8A9-0A6D-5B0C-5F44-1226AF72BD58}"/>
                </a:ext>
              </a:extLst>
            </p:cNvPr>
            <p:cNvSpPr txBox="1"/>
            <p:nvPr/>
          </p:nvSpPr>
          <p:spPr>
            <a:xfrm>
              <a:off x="525386" y="3486012"/>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MEDIA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10F13AEC-34E1-BB22-F282-F42669CB8EDA}"/>
                </a:ext>
              </a:extLst>
            </p:cNvPr>
            <p:cNvSpPr txBox="1"/>
            <p:nvPr/>
          </p:nvSpPr>
          <p:spPr>
            <a:xfrm>
              <a:off x="9847806" y="3564810"/>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26</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29</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48" name="グループ化 47">
            <a:extLst>
              <a:ext uri="{FF2B5EF4-FFF2-40B4-BE49-F238E27FC236}">
                <a16:creationId xmlns:a16="http://schemas.microsoft.com/office/drawing/2014/main" id="{08114906-66CE-A895-3B1B-4C1160A4DD4B}"/>
              </a:ext>
            </a:extLst>
          </p:cNvPr>
          <p:cNvGrpSpPr/>
          <p:nvPr/>
        </p:nvGrpSpPr>
        <p:grpSpPr>
          <a:xfrm>
            <a:off x="525386" y="4023547"/>
            <a:ext cx="10993824" cy="590935"/>
            <a:chOff x="525386" y="4216126"/>
            <a:chExt cx="10993824" cy="590935"/>
          </a:xfrm>
        </p:grpSpPr>
        <p:sp>
          <p:nvSpPr>
            <p:cNvPr id="17" name="テキスト ボックス 16">
              <a:extLst>
                <a:ext uri="{FF2B5EF4-FFF2-40B4-BE49-F238E27FC236}">
                  <a16:creationId xmlns:a16="http://schemas.microsoft.com/office/drawing/2014/main" id="{78DD3B25-48C0-7402-48A8-93CE9BDBA71F}"/>
                </a:ext>
              </a:extLst>
            </p:cNvPr>
            <p:cNvSpPr txBox="1"/>
            <p:nvPr/>
          </p:nvSpPr>
          <p:spPr>
            <a:xfrm>
              <a:off x="525386" y="4216126"/>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CASE STUDY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29" name="テキスト ボックス 28">
              <a:extLst>
                <a:ext uri="{FF2B5EF4-FFF2-40B4-BE49-F238E27FC236}">
                  <a16:creationId xmlns:a16="http://schemas.microsoft.com/office/drawing/2014/main" id="{7089D1DB-12C9-12DF-B8FA-DF52AA197EA7}"/>
                </a:ext>
              </a:extLst>
            </p:cNvPr>
            <p:cNvSpPr txBox="1"/>
            <p:nvPr/>
          </p:nvSpPr>
          <p:spPr>
            <a:xfrm>
              <a:off x="9847806" y="4345396"/>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30</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- 34</a:t>
              </a:r>
            </a:p>
          </p:txBody>
        </p:sp>
      </p:grpSp>
      <p:grpSp>
        <p:nvGrpSpPr>
          <p:cNvPr id="50" name="グループ化 49">
            <a:extLst>
              <a:ext uri="{FF2B5EF4-FFF2-40B4-BE49-F238E27FC236}">
                <a16:creationId xmlns:a16="http://schemas.microsoft.com/office/drawing/2014/main" id="{B6287661-2339-2821-C4FF-CA99355C2639}"/>
              </a:ext>
            </a:extLst>
          </p:cNvPr>
          <p:cNvGrpSpPr/>
          <p:nvPr/>
        </p:nvGrpSpPr>
        <p:grpSpPr>
          <a:xfrm>
            <a:off x="536537" y="4594684"/>
            <a:ext cx="10993824" cy="590935"/>
            <a:chOff x="536537" y="4851745"/>
            <a:chExt cx="10993824" cy="590935"/>
          </a:xfrm>
        </p:grpSpPr>
        <p:sp>
          <p:nvSpPr>
            <p:cNvPr id="31" name="テキスト ボックス 30">
              <a:extLst>
                <a:ext uri="{FF2B5EF4-FFF2-40B4-BE49-F238E27FC236}">
                  <a16:creationId xmlns:a16="http://schemas.microsoft.com/office/drawing/2014/main" id="{217B8271-9243-510B-6840-B1BB1DD99B3C}"/>
                </a:ext>
              </a:extLst>
            </p:cNvPr>
            <p:cNvSpPr txBox="1"/>
            <p:nvPr/>
          </p:nvSpPr>
          <p:spPr>
            <a:xfrm>
              <a:off x="536537" y="4851745"/>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OPTION MENU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32" name="テキスト ボックス 31">
              <a:extLst>
                <a:ext uri="{FF2B5EF4-FFF2-40B4-BE49-F238E27FC236}">
                  <a16:creationId xmlns:a16="http://schemas.microsoft.com/office/drawing/2014/main" id="{A12949DE-A319-FD77-5FEB-CFD405F4DC66}"/>
                </a:ext>
              </a:extLst>
            </p:cNvPr>
            <p:cNvSpPr txBox="1"/>
            <p:nvPr/>
          </p:nvSpPr>
          <p:spPr>
            <a:xfrm>
              <a:off x="9858957" y="4981015"/>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35</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a:t>
              </a:r>
              <a:r>
                <a:rPr kumimoji="1" lang="en-US" altLang="ja-JP" sz="2400" b="1" dirty="0">
                  <a:solidFill>
                    <a:schemeClr val="bg1"/>
                  </a:solidFill>
                  <a:latin typeface="DIN Alternate" panose="020B0500000000000000" pitchFamily="34" charset="0"/>
                  <a:ea typeface="Hiragino Sans W7" panose="020B0400000000000000" pitchFamily="34" charset="-128"/>
                </a:rPr>
                <a:t>41</a:t>
              </a:r>
              <a:endPar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grpSp>
      <p:grpSp>
        <p:nvGrpSpPr>
          <p:cNvPr id="8" name="グループ化 7">
            <a:extLst>
              <a:ext uri="{FF2B5EF4-FFF2-40B4-BE49-F238E27FC236}">
                <a16:creationId xmlns:a16="http://schemas.microsoft.com/office/drawing/2014/main" id="{4591F7B4-DB4A-F4DD-7DA8-4B158E8996EE}"/>
              </a:ext>
            </a:extLst>
          </p:cNvPr>
          <p:cNvGrpSpPr/>
          <p:nvPr/>
        </p:nvGrpSpPr>
        <p:grpSpPr>
          <a:xfrm>
            <a:off x="525386" y="5130674"/>
            <a:ext cx="10993824" cy="590935"/>
            <a:chOff x="525386" y="5676941"/>
            <a:chExt cx="10993824" cy="590935"/>
          </a:xfrm>
        </p:grpSpPr>
        <p:sp>
          <p:nvSpPr>
            <p:cNvPr id="70" name="テキスト ボックス 69">
              <a:extLst>
                <a:ext uri="{FF2B5EF4-FFF2-40B4-BE49-F238E27FC236}">
                  <a16:creationId xmlns:a16="http://schemas.microsoft.com/office/drawing/2014/main" id="{77E91CC6-CA29-52A3-BE54-F9D90FF443FE}"/>
                </a:ext>
              </a:extLst>
            </p:cNvPr>
            <p:cNvSpPr txBox="1"/>
            <p:nvPr/>
          </p:nvSpPr>
          <p:spPr>
            <a:xfrm>
              <a:off x="525386" y="5676941"/>
              <a:ext cx="10993824" cy="523220"/>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2800" b="1" dirty="0">
                  <a:solidFill>
                    <a:schemeClr val="bg1"/>
                  </a:solidFill>
                  <a:latin typeface="DIN Alternate" panose="020B0500000000000000" pitchFamily="34" charset="0"/>
                  <a:ea typeface="Hiragino Sans W7" panose="020B0400000000000000" pitchFamily="34" charset="-128"/>
                </a:rPr>
                <a:t>APPENDIX ……......….…………...............................................</a:t>
              </a:r>
              <a:endParaRPr kumimoji="1" lang="en-US" altLang="ja-JP" sz="28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endParaRPr>
            </a:p>
          </p:txBody>
        </p:sp>
        <p:sp>
          <p:nvSpPr>
            <p:cNvPr id="76" name="テキスト ボックス 75">
              <a:extLst>
                <a:ext uri="{FF2B5EF4-FFF2-40B4-BE49-F238E27FC236}">
                  <a16:creationId xmlns:a16="http://schemas.microsoft.com/office/drawing/2014/main" id="{96504B21-DD3F-09F6-042D-2ADD63D28F70}"/>
                </a:ext>
              </a:extLst>
            </p:cNvPr>
            <p:cNvSpPr txBox="1"/>
            <p:nvPr/>
          </p:nvSpPr>
          <p:spPr>
            <a:xfrm>
              <a:off x="9847806" y="5806211"/>
              <a:ext cx="1671404"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P.</a:t>
              </a:r>
              <a:r>
                <a:rPr kumimoji="1" lang="en-US" altLang="ja-JP" sz="2400" b="1" dirty="0">
                  <a:solidFill>
                    <a:schemeClr val="bg1"/>
                  </a:solidFill>
                  <a:latin typeface="DIN Alternate" panose="020B0500000000000000" pitchFamily="34" charset="0"/>
                  <a:ea typeface="Hiragino Sans W7" panose="020B0400000000000000" pitchFamily="34" charset="-128"/>
                </a:rPr>
                <a:t>42</a:t>
              </a:r>
              <a:r>
                <a:rPr kumimoji="1" lang="en-US" altLang="ja-JP" sz="2400" b="1" i="0" u="none" strike="noStrike" kern="1200" cap="none" normalizeH="0" baseline="0" noProof="0" dirty="0">
                  <a:ln>
                    <a:noFill/>
                  </a:ln>
                  <a:solidFill>
                    <a:schemeClr val="bg1"/>
                  </a:solidFill>
                  <a:effectLst/>
                  <a:uLnTx/>
                  <a:uFillTx/>
                  <a:latin typeface="DIN Alternate" panose="020B0500000000000000" pitchFamily="34" charset="0"/>
                  <a:ea typeface="Hiragino Sans W7" panose="020B0400000000000000" pitchFamily="34" charset="-128"/>
                </a:rPr>
                <a:t> - 49</a:t>
              </a:r>
            </a:p>
          </p:txBody>
        </p:sp>
      </p:grpSp>
      <p:sp>
        <p:nvSpPr>
          <p:cNvPr id="77" name="正方形/長方形 76">
            <a:extLst>
              <a:ext uri="{FF2B5EF4-FFF2-40B4-BE49-F238E27FC236}">
                <a16:creationId xmlns:a16="http://schemas.microsoft.com/office/drawing/2014/main" id="{F15C1813-BF3B-30A0-BA82-0739E23417E5}"/>
              </a:ext>
            </a:extLst>
          </p:cNvPr>
          <p:cNvSpPr/>
          <p:nvPr/>
        </p:nvSpPr>
        <p:spPr>
          <a:xfrm>
            <a:off x="165154" y="733332"/>
            <a:ext cx="9682652" cy="1418530"/>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38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CONTENTS</a:t>
            </a:r>
          </a:p>
        </p:txBody>
      </p:sp>
      <p:sp>
        <p:nvSpPr>
          <p:cNvPr id="78" name="スライド番号プレースホルダ 3">
            <a:extLst>
              <a:ext uri="{FF2B5EF4-FFF2-40B4-BE49-F238E27FC236}">
                <a16:creationId xmlns:a16="http://schemas.microsoft.com/office/drawing/2014/main" id="{1C2D1ADB-D38C-79D7-80C7-4B64770ECD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9" name="正方形/長方形 78">
            <a:extLst>
              <a:ext uri="{FF2B5EF4-FFF2-40B4-BE49-F238E27FC236}">
                <a16:creationId xmlns:a16="http://schemas.microsoft.com/office/drawing/2014/main" id="{D4038CAB-B292-E0D8-FF4B-607700291B1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20595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56896BD4-1A08-875C-EB35-391E27CBED7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95CCC82D-AF2F-E45F-C9E6-E646F2DA1D8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4" name="正方形/長方形 3">
            <a:extLst>
              <a:ext uri="{FF2B5EF4-FFF2-40B4-BE49-F238E27FC236}">
                <a16:creationId xmlns:a16="http://schemas.microsoft.com/office/drawing/2014/main" id="{6DC281D1-6AF4-2294-F233-26CB1398DF87}"/>
              </a:ext>
            </a:extLst>
          </p:cNvPr>
          <p:cNvSpPr/>
          <p:nvPr/>
        </p:nvSpPr>
        <p:spPr>
          <a:xfrm>
            <a:off x="504071" y="6624363"/>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Tree>
    <p:extLst>
      <p:ext uri="{BB962C8B-B14F-4D97-AF65-F5344CB8AC3E}">
        <p14:creationId xmlns:p14="http://schemas.microsoft.com/office/powerpoint/2010/main" val="2609763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11" name="スライド番号プレースホルダ 3">
            <a:extLst>
              <a:ext uri="{FF2B5EF4-FFF2-40B4-BE49-F238E27FC236}">
                <a16:creationId xmlns:a16="http://schemas.microsoft.com/office/drawing/2014/main" id="{F026D4BE-91F2-52FC-CFEB-52EB7001811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B68C9C42-0498-20BE-ADF1-99C38F598075}"/>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2669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5" name="スライド番号プレースホルダ 3">
            <a:extLst>
              <a:ext uri="{FF2B5EF4-FFF2-40B4-BE49-F238E27FC236}">
                <a16:creationId xmlns:a16="http://schemas.microsoft.com/office/drawing/2014/main" id="{01D60A78-2E82-556E-C1E8-13C689209A3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32" name="正方形/長方形 31">
            <a:extLst>
              <a:ext uri="{FF2B5EF4-FFF2-40B4-BE49-F238E27FC236}">
                <a16:creationId xmlns:a16="http://schemas.microsoft.com/office/drawing/2014/main" id="{E8379EE6-0A88-6AF4-1ADF-DA262EABB36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863336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5" name="スライド番号プレースホルダ 3">
            <a:extLst>
              <a:ext uri="{FF2B5EF4-FFF2-40B4-BE49-F238E27FC236}">
                <a16:creationId xmlns:a16="http://schemas.microsoft.com/office/drawing/2014/main" id="{715B348B-367C-C0B0-98E3-1F4D3322C4F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0914714C-E477-0443-6AFA-27AC53BD5F9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69284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grpSp>
        <p:nvGrpSpPr>
          <p:cNvPr id="10" name="グループ化 9">
            <a:extLst>
              <a:ext uri="{FF2B5EF4-FFF2-40B4-BE49-F238E27FC236}">
                <a16:creationId xmlns:a16="http://schemas.microsoft.com/office/drawing/2014/main" id="{E873684C-12F7-6410-55CB-57670036A469}"/>
              </a:ext>
            </a:extLst>
          </p:cNvPr>
          <p:cNvGrpSpPr/>
          <p:nvPr/>
        </p:nvGrpSpPr>
        <p:grpSpPr>
          <a:xfrm>
            <a:off x="596316" y="4190072"/>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つねに魅力的な自分であるために、毎日手間暇をかけることをいとわない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553300" y="3071133"/>
                <a:ext cx="299559"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72837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25</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77321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68" name="平行四辺形 1267">
              <a:extLst>
                <a:ext uri="{FF2B5EF4-FFF2-40B4-BE49-F238E27FC236}">
                  <a16:creationId xmlns:a16="http://schemas.microsoft.com/office/drawing/2014/main" id="{5CCFD525-8B90-55AF-A41E-5B17314BEDEA}"/>
                </a:ext>
              </a:extLst>
            </p:cNvPr>
            <p:cNvSpPr/>
            <p:nvPr/>
          </p:nvSpPr>
          <p:spPr>
            <a:xfrm>
              <a:off x="6854283" y="5938479"/>
              <a:ext cx="214311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 name="平行四辺形 8">
              <a:extLst>
                <a:ext uri="{FF2B5EF4-FFF2-40B4-BE49-F238E27FC236}">
                  <a16:creationId xmlns:a16="http://schemas.microsoft.com/office/drawing/2014/main" id="{9B44B9AC-95B0-963F-C2D0-F4BD60D1FEB3}"/>
                </a:ext>
              </a:extLst>
            </p:cNvPr>
            <p:cNvSpPr/>
            <p:nvPr/>
          </p:nvSpPr>
          <p:spPr>
            <a:xfrm>
              <a:off x="9713934" y="5746054"/>
              <a:ext cx="1565754"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外見や身だしなみへの意識が高く、美容・エチケットなど「自分への投資」に積極的な傾向がある</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69" name="グループ化 1268">
            <a:extLst>
              <a:ext uri="{FF2B5EF4-FFF2-40B4-BE49-F238E27FC236}">
                <a16:creationId xmlns:a16="http://schemas.microsoft.com/office/drawing/2014/main" id="{F3771617-DFBB-D620-E1D8-7321927E74CF}"/>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常に新しいことや知らない分野に挑戦しようとしている</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45</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1.4</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4" name="平行四辺形 1253">
              <a:extLst>
                <a:ext uri="{FF2B5EF4-FFF2-40B4-BE49-F238E27FC236}">
                  <a16:creationId xmlns:a16="http://schemas.microsoft.com/office/drawing/2014/main" id="{37C16DD4-AE72-3846-5A9F-B3D6F7944A46}"/>
                </a:ext>
              </a:extLst>
            </p:cNvPr>
            <p:cNvSpPr/>
            <p:nvPr/>
          </p:nvSpPr>
          <p:spPr>
            <a:xfrm>
              <a:off x="6740524" y="233354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好奇心や挑戦意欲が高く、新商品やサービスを試す</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「アーリーアダプター」的な性質を持つ傾向がある</a:t>
              </a:r>
            </a:p>
          </p:txBody>
        </p:sp>
      </p:grpSp>
      <p:grpSp>
        <p:nvGrpSpPr>
          <p:cNvPr id="1270" name="グループ化 1269">
            <a:extLst>
              <a:ext uri="{FF2B5EF4-FFF2-40B4-BE49-F238E27FC236}">
                <a16:creationId xmlns:a16="http://schemas.microsoft.com/office/drawing/2014/main" id="{08D25EC6-E03B-8D9E-36DE-24300077A5E1}"/>
              </a:ext>
            </a:extLst>
          </p:cNvPr>
          <p:cNvGrpSpPr/>
          <p:nvPr/>
        </p:nvGrpSpPr>
        <p:grpSpPr>
          <a:xfrm>
            <a:off x="596316" y="2990135"/>
            <a:ext cx="11280610" cy="749694"/>
            <a:chOff x="596316" y="2990135"/>
            <a:chExt cx="11280610" cy="749694"/>
          </a:xfrm>
        </p:grpSpPr>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流行やトレンドに敏感だと思う</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522551" y="3040384"/>
                <a:ext cx="36105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675427"/>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720274"/>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39</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1.8</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6" name="平行四辺形 1255">
              <a:extLst>
                <a:ext uri="{FF2B5EF4-FFF2-40B4-BE49-F238E27FC236}">
                  <a16:creationId xmlns:a16="http://schemas.microsoft.com/office/drawing/2014/main" id="{79D82EA9-0C50-58DF-E280-7051FA82CBFC}"/>
                </a:ext>
              </a:extLst>
            </p:cNvPr>
            <p:cNvSpPr/>
            <p:nvPr/>
          </p:nvSpPr>
          <p:spPr>
            <a:xfrm>
              <a:off x="6740523" y="3542182"/>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話題になっている商品・ブランドに興味を持ちやすく、</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流行発信源としてのポテンシャルが高い</a:t>
              </a:r>
            </a:p>
          </p:txBody>
        </p:sp>
      </p:grpSp>
      <p:grpSp>
        <p:nvGrpSpPr>
          <p:cNvPr id="4" name="グループ化 3">
            <a:extLst>
              <a:ext uri="{FF2B5EF4-FFF2-40B4-BE49-F238E27FC236}">
                <a16:creationId xmlns:a16="http://schemas.microsoft.com/office/drawing/2014/main" id="{B0272178-B523-1B01-C848-76FEA8C3AF75}"/>
              </a:ext>
            </a:extLst>
          </p:cNvPr>
          <p:cNvGrpSpPr/>
          <p:nvPr/>
        </p:nvGrpSpPr>
        <p:grpSpPr>
          <a:xfrm>
            <a:off x="596316" y="5385054"/>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SNS</a:t>
              </a: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などで新しい情報を積極的に発信する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588559" y="3106391"/>
                <a:ext cx="2290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785731"/>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12</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830578"/>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2.3</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257" name="平行四辺形 1256">
              <a:extLst>
                <a:ext uri="{FF2B5EF4-FFF2-40B4-BE49-F238E27FC236}">
                  <a16:creationId xmlns:a16="http://schemas.microsoft.com/office/drawing/2014/main" id="{E2A59ED1-73A7-C5B2-0B18-4EE633912DAD}"/>
                </a:ext>
              </a:extLst>
            </p:cNvPr>
            <p:cNvSpPr/>
            <p:nvPr/>
          </p:nvSpPr>
          <p:spPr>
            <a:xfrm>
              <a:off x="7844144" y="4729195"/>
              <a:ext cx="214302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s-419"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SNS</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での口コミ拡散力が高く、友人やフォロワーへの影響力が大きい。バイラル効果が見込める</a:t>
              </a:r>
            </a:p>
          </p:txBody>
        </p:sp>
      </p:grpSp>
      <p:sp>
        <p:nvSpPr>
          <p:cNvPr id="8" name="スライド番号プレースホルダ 3">
            <a:extLst>
              <a:ext uri="{FF2B5EF4-FFF2-40B4-BE49-F238E27FC236}">
                <a16:creationId xmlns:a16="http://schemas.microsoft.com/office/drawing/2014/main" id="{F383F086-F2A2-B554-7661-DF8BA740D87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1" name="正方形/長方形 10">
            <a:extLst>
              <a:ext uri="{FF2B5EF4-FFF2-40B4-BE49-F238E27FC236}">
                <a16:creationId xmlns:a16="http://schemas.microsoft.com/office/drawing/2014/main" id="{7493FE2E-F4AD-0F0A-C50B-1E0736F6AE2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56620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USER DATA</a:t>
            </a: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喫煙所非利用者</a:t>
              </a:r>
            </a:p>
          </p:txBody>
        </p:sp>
      </p:grpSp>
      <p:sp>
        <p:nvSpPr>
          <p:cNvPr id="5" name="テキスト ボックス 4">
            <a:extLst>
              <a:ext uri="{FF2B5EF4-FFF2-40B4-BE49-F238E27FC236}">
                <a16:creationId xmlns:a16="http://schemas.microsoft.com/office/drawing/2014/main" id="{67F9427A-271E-8E46-50DE-F4D49762FD0E}"/>
              </a:ext>
            </a:extLst>
          </p:cNvPr>
          <p:cNvSpPr txBox="1"/>
          <p:nvPr/>
        </p:nvSpPr>
        <p:spPr>
          <a:xfrm>
            <a:off x="474584" y="747573"/>
            <a:ext cx="9574234" cy="584775"/>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喫煙者の生活意識</a:t>
            </a:r>
            <a:r>
              <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p>
        </p:txBody>
      </p:sp>
      <p:cxnSp>
        <p:nvCxnSpPr>
          <p:cNvPr id="1361" name="直線コネクタ 1360">
            <a:extLst>
              <a:ext uri="{FF2B5EF4-FFF2-40B4-BE49-F238E27FC236}">
                <a16:creationId xmlns:a16="http://schemas.microsoft.com/office/drawing/2014/main" id="{40FAA3D5-0611-E13C-BC86-000B14E28A2D}"/>
              </a:ext>
            </a:extLst>
          </p:cNvPr>
          <p:cNvCxnSpPr>
            <a:cxnSpLocks/>
          </p:cNvCxnSpPr>
          <p:nvPr/>
        </p:nvCxnSpPr>
        <p:spPr>
          <a:xfrm>
            <a:off x="637716" y="2765839"/>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2" name="直線コネクタ 1251">
            <a:extLst>
              <a:ext uri="{FF2B5EF4-FFF2-40B4-BE49-F238E27FC236}">
                <a16:creationId xmlns:a16="http://schemas.microsoft.com/office/drawing/2014/main" id="{57887B6E-456E-7391-C1C8-7BB1DE5A24D0}"/>
              </a:ext>
            </a:extLst>
          </p:cNvPr>
          <p:cNvCxnSpPr>
            <a:cxnSpLocks/>
          </p:cNvCxnSpPr>
          <p:nvPr/>
        </p:nvCxnSpPr>
        <p:spPr>
          <a:xfrm>
            <a:off x="637716" y="3997025"/>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53" name="直線コネクタ 1252">
            <a:extLst>
              <a:ext uri="{FF2B5EF4-FFF2-40B4-BE49-F238E27FC236}">
                <a16:creationId xmlns:a16="http://schemas.microsoft.com/office/drawing/2014/main" id="{99B820D9-B3FF-4E5F-D304-1ACAE8EC0D8E}"/>
              </a:ext>
            </a:extLst>
          </p:cNvPr>
          <p:cNvCxnSpPr>
            <a:cxnSpLocks/>
          </p:cNvCxnSpPr>
          <p:nvPr/>
        </p:nvCxnSpPr>
        <p:spPr>
          <a:xfrm>
            <a:off x="637716" y="5259034"/>
            <a:ext cx="5265010" cy="0"/>
          </a:xfrm>
          <a:prstGeom prst="line">
            <a:avLst/>
          </a:prstGeom>
          <a:ln w="1270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1" name="グループ化 10">
            <a:extLst>
              <a:ext uri="{FF2B5EF4-FFF2-40B4-BE49-F238E27FC236}">
                <a16:creationId xmlns:a16="http://schemas.microsoft.com/office/drawing/2014/main" id="{6F0DBF27-7502-27B0-3B2E-2FF914E4079D}"/>
              </a:ext>
            </a:extLst>
          </p:cNvPr>
          <p:cNvGrpSpPr/>
          <p:nvPr/>
        </p:nvGrpSpPr>
        <p:grpSpPr>
          <a:xfrm>
            <a:off x="596316" y="1791850"/>
            <a:ext cx="11280610" cy="749694"/>
            <a:chOff x="596316" y="1791850"/>
            <a:chExt cx="11280610" cy="749694"/>
          </a:xfrm>
        </p:grpSpPr>
        <p:sp>
          <p:nvSpPr>
            <p:cNvPr id="7" name="テキスト ボックス 6">
              <a:extLst>
                <a:ext uri="{FF2B5EF4-FFF2-40B4-BE49-F238E27FC236}">
                  <a16:creationId xmlns:a16="http://schemas.microsoft.com/office/drawing/2014/main" id="{C5126044-3F72-0BDD-232F-127C286A4122}"/>
                </a:ext>
              </a:extLst>
            </p:cNvPr>
            <p:cNvSpPr txBox="1"/>
            <p:nvPr/>
          </p:nvSpPr>
          <p:spPr>
            <a:xfrm>
              <a:off x="999486" y="197088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話題の健康食品やサプリメントがあると積極的に試す</a:t>
              </a:r>
            </a:p>
          </p:txBody>
        </p:sp>
        <p:sp>
          <p:nvSpPr>
            <p:cNvPr id="54" name="円/楕円 53">
              <a:extLst>
                <a:ext uri="{FF2B5EF4-FFF2-40B4-BE49-F238E27FC236}">
                  <a16:creationId xmlns:a16="http://schemas.microsoft.com/office/drawing/2014/main" id="{2E3BFF06-0267-8323-2741-38662788CC6D}"/>
                </a:ext>
              </a:extLst>
            </p:cNvPr>
            <p:cNvSpPr>
              <a:spLocks noChangeAspect="1"/>
            </p:cNvSpPr>
            <p:nvPr/>
          </p:nvSpPr>
          <p:spPr>
            <a:xfrm>
              <a:off x="596316" y="201219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55" name="グループ化 54">
              <a:extLst>
                <a:ext uri="{FF2B5EF4-FFF2-40B4-BE49-F238E27FC236}">
                  <a16:creationId xmlns:a16="http://schemas.microsoft.com/office/drawing/2014/main" id="{A6D87B40-BCF8-5EA1-A8C6-2959397E9FF6}"/>
                </a:ext>
              </a:extLst>
            </p:cNvPr>
            <p:cNvGrpSpPr/>
            <p:nvPr/>
          </p:nvGrpSpPr>
          <p:grpSpPr>
            <a:xfrm>
              <a:off x="4151299" y="1791850"/>
              <a:ext cx="767726" cy="706389"/>
              <a:chOff x="2151490" y="2292278"/>
              <a:chExt cx="767726" cy="1034227"/>
            </a:xfrm>
          </p:grpSpPr>
          <p:sp>
            <p:nvSpPr>
              <p:cNvPr id="61" name="正方形/長方形 60">
                <a:extLst>
                  <a:ext uri="{FF2B5EF4-FFF2-40B4-BE49-F238E27FC236}">
                    <a16:creationId xmlns:a16="http://schemas.microsoft.com/office/drawing/2014/main" id="{A1FC4DE4-511F-8453-915B-0912CB4F2CD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6" name="正方形/長方形 1345">
                <a:extLst>
                  <a:ext uri="{FF2B5EF4-FFF2-40B4-BE49-F238E27FC236}">
                    <a16:creationId xmlns:a16="http://schemas.microsoft.com/office/drawing/2014/main" id="{B59DB3A2-A885-00DA-44FC-890BB9114220}"/>
                  </a:ext>
                </a:extLst>
              </p:cNvPr>
              <p:cNvSpPr/>
              <p:nvPr/>
            </p:nvSpPr>
            <p:spPr>
              <a:xfrm rot="16200000">
                <a:off x="2503807" y="3021640"/>
                <a:ext cx="39854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47" name="直線コネクタ 1346">
                <a:extLst>
                  <a:ext uri="{FF2B5EF4-FFF2-40B4-BE49-F238E27FC236}">
                    <a16:creationId xmlns:a16="http://schemas.microsoft.com/office/drawing/2014/main" id="{7778EB71-378D-4EFB-77B9-07D02206287D}"/>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48" name="テキスト ボックス 1347">
                <a:extLst>
                  <a:ext uri="{FF2B5EF4-FFF2-40B4-BE49-F238E27FC236}">
                    <a16:creationId xmlns:a16="http://schemas.microsoft.com/office/drawing/2014/main" id="{200E89F3-3673-78A2-E8C2-33CADAF4D278}"/>
                  </a:ext>
                </a:extLst>
              </p:cNvPr>
              <p:cNvSpPr txBox="1"/>
              <p:nvPr/>
            </p:nvSpPr>
            <p:spPr>
              <a:xfrm>
                <a:off x="2517706" y="2622482"/>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49" name="テキスト ボックス 1348">
                <a:extLst>
                  <a:ext uri="{FF2B5EF4-FFF2-40B4-BE49-F238E27FC236}">
                    <a16:creationId xmlns:a16="http://schemas.microsoft.com/office/drawing/2014/main" id="{A63B42AF-0ABF-8198-643D-88F943E034D2}"/>
                  </a:ext>
                </a:extLst>
              </p:cNvPr>
              <p:cNvSpPr txBox="1"/>
              <p:nvPr/>
            </p:nvSpPr>
            <p:spPr>
              <a:xfrm>
                <a:off x="2657606" y="2667329"/>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50" name="テキスト ボックス 1349">
                <a:extLst>
                  <a:ext uri="{FF2B5EF4-FFF2-40B4-BE49-F238E27FC236}">
                    <a16:creationId xmlns:a16="http://schemas.microsoft.com/office/drawing/2014/main" id="{8D53531C-B618-EA86-F7D3-C5E02BA83155}"/>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51" name="テキスト ボックス 1350">
                <a:extLst>
                  <a:ext uri="{FF2B5EF4-FFF2-40B4-BE49-F238E27FC236}">
                    <a16:creationId xmlns:a16="http://schemas.microsoft.com/office/drawing/2014/main" id="{19B4FD9A-4E96-B82E-A959-6CAB1A4F3F60}"/>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2" name="グループ化 1351">
              <a:extLst>
                <a:ext uri="{FF2B5EF4-FFF2-40B4-BE49-F238E27FC236}">
                  <a16:creationId xmlns:a16="http://schemas.microsoft.com/office/drawing/2014/main" id="{7C215214-489F-6491-D8FD-F9DC4A990E18}"/>
                </a:ext>
              </a:extLst>
            </p:cNvPr>
            <p:cNvGrpSpPr/>
            <p:nvPr/>
          </p:nvGrpSpPr>
          <p:grpSpPr>
            <a:xfrm>
              <a:off x="4961218" y="1833658"/>
              <a:ext cx="941508" cy="707886"/>
              <a:chOff x="3652516" y="2167874"/>
              <a:chExt cx="941508" cy="707886"/>
            </a:xfrm>
          </p:grpSpPr>
          <p:sp>
            <p:nvSpPr>
              <p:cNvPr id="1353" name="テキスト ボックス 1352">
                <a:extLst>
                  <a:ext uri="{FF2B5EF4-FFF2-40B4-BE49-F238E27FC236}">
                    <a16:creationId xmlns:a16="http://schemas.microsoft.com/office/drawing/2014/main" id="{DBF3E5BF-7431-850E-00DD-1F42061CE8F1}"/>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54" name="テキスト ボックス 1353">
                <a:extLst>
                  <a:ext uri="{FF2B5EF4-FFF2-40B4-BE49-F238E27FC236}">
                    <a16:creationId xmlns:a16="http://schemas.microsoft.com/office/drawing/2014/main" id="{8954D32E-E0B6-3439-DCE9-52770177C04B}"/>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57" name="グループ化 1356">
              <a:extLst>
                <a:ext uri="{FF2B5EF4-FFF2-40B4-BE49-F238E27FC236}">
                  <a16:creationId xmlns:a16="http://schemas.microsoft.com/office/drawing/2014/main" id="{AC3B9C3F-0193-AF99-705E-635D6FF35189}"/>
                </a:ext>
              </a:extLst>
            </p:cNvPr>
            <p:cNvGrpSpPr/>
            <p:nvPr/>
          </p:nvGrpSpPr>
          <p:grpSpPr>
            <a:xfrm>
              <a:off x="6120235" y="2087931"/>
              <a:ext cx="288569" cy="164234"/>
              <a:chOff x="6120235" y="2158407"/>
              <a:chExt cx="288569" cy="352050"/>
            </a:xfrm>
          </p:grpSpPr>
          <p:sp>
            <p:nvSpPr>
              <p:cNvPr id="1355" name="山形 1354">
                <a:extLst>
                  <a:ext uri="{FF2B5EF4-FFF2-40B4-BE49-F238E27FC236}">
                    <a16:creationId xmlns:a16="http://schemas.microsoft.com/office/drawing/2014/main" id="{716CC01A-2EA5-B60B-E6D5-8E07D3184396}"/>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56" name="山形 1355">
                <a:extLst>
                  <a:ext uri="{FF2B5EF4-FFF2-40B4-BE49-F238E27FC236}">
                    <a16:creationId xmlns:a16="http://schemas.microsoft.com/office/drawing/2014/main" id="{C0271B38-B8B6-069F-CDA9-522E001FB6B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59" name="1つの角を切り取り、1つの角を丸めた四角形 1358">
              <a:extLst>
                <a:ext uri="{FF2B5EF4-FFF2-40B4-BE49-F238E27FC236}">
                  <a16:creationId xmlns:a16="http://schemas.microsoft.com/office/drawing/2014/main" id="{A44B663C-F9C5-1E7B-E152-288E334086A8}"/>
                </a:ext>
              </a:extLst>
            </p:cNvPr>
            <p:cNvSpPr/>
            <p:nvPr/>
          </p:nvSpPr>
          <p:spPr>
            <a:xfrm flipH="1" flipV="1">
              <a:off x="6640288" y="1912202"/>
              <a:ext cx="5236638" cy="57599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4" name="平行四辺形 3">
              <a:extLst>
                <a:ext uri="{FF2B5EF4-FFF2-40B4-BE49-F238E27FC236}">
                  <a16:creationId xmlns:a16="http://schemas.microsoft.com/office/drawing/2014/main" id="{8046B86A-E685-01C2-4F07-14AA1D89D89B}"/>
                </a:ext>
              </a:extLst>
            </p:cNvPr>
            <p:cNvSpPr/>
            <p:nvPr/>
          </p:nvSpPr>
          <p:spPr>
            <a:xfrm>
              <a:off x="6720521" y="2333545"/>
              <a:ext cx="379649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0" name="テキスト ボックス 1359">
              <a:extLst>
                <a:ext uri="{FF2B5EF4-FFF2-40B4-BE49-F238E27FC236}">
                  <a16:creationId xmlns:a16="http://schemas.microsoft.com/office/drawing/2014/main" id="{A08F9DA0-5D38-12A3-3E82-DC27F68E9F37}"/>
                </a:ext>
              </a:extLst>
            </p:cNvPr>
            <p:cNvSpPr txBox="1"/>
            <p:nvPr/>
          </p:nvSpPr>
          <p:spPr>
            <a:xfrm>
              <a:off x="6640288" y="196357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一見健康に無頓着と思われがちな喫煙者ありながら、</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健康リスクを意識するからこそ、相性は抜群</a:t>
              </a:r>
            </a:p>
          </p:txBody>
        </p:sp>
      </p:grpSp>
      <p:sp>
        <p:nvSpPr>
          <p:cNvPr id="1370" name="テキスト ボックス 1369">
            <a:extLst>
              <a:ext uri="{FF2B5EF4-FFF2-40B4-BE49-F238E27FC236}">
                <a16:creationId xmlns:a16="http://schemas.microsoft.com/office/drawing/2014/main" id="{F862EF01-0738-1BBC-7612-14ADC7881B7D}"/>
              </a:ext>
            </a:extLst>
          </p:cNvPr>
          <p:cNvSpPr txBox="1"/>
          <p:nvPr/>
        </p:nvSpPr>
        <p:spPr>
          <a:xfrm>
            <a:off x="999486" y="3169174"/>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株式投資や仮想通貨などの投資に興味がある／実際に投資している</a:t>
            </a:r>
          </a:p>
        </p:txBody>
      </p:sp>
      <p:sp>
        <p:nvSpPr>
          <p:cNvPr id="1371" name="円/楕円 1370">
            <a:extLst>
              <a:ext uri="{FF2B5EF4-FFF2-40B4-BE49-F238E27FC236}">
                <a16:creationId xmlns:a16="http://schemas.microsoft.com/office/drawing/2014/main" id="{FD0DBF64-9510-4A43-895A-AC115971A092}"/>
              </a:ext>
            </a:extLst>
          </p:cNvPr>
          <p:cNvSpPr>
            <a:spLocks noChangeAspect="1"/>
          </p:cNvSpPr>
          <p:nvPr/>
        </p:nvSpPr>
        <p:spPr>
          <a:xfrm>
            <a:off x="596316" y="3210481"/>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372" name="グループ化 1371">
            <a:extLst>
              <a:ext uri="{FF2B5EF4-FFF2-40B4-BE49-F238E27FC236}">
                <a16:creationId xmlns:a16="http://schemas.microsoft.com/office/drawing/2014/main" id="{A83F1D46-83D9-50FD-1E91-13F4E2C8264E}"/>
              </a:ext>
            </a:extLst>
          </p:cNvPr>
          <p:cNvGrpSpPr/>
          <p:nvPr/>
        </p:nvGrpSpPr>
        <p:grpSpPr>
          <a:xfrm>
            <a:off x="4151299" y="2990135"/>
            <a:ext cx="767726" cy="706389"/>
            <a:chOff x="2151490" y="2292278"/>
            <a:chExt cx="767726" cy="1034227"/>
          </a:xfrm>
        </p:grpSpPr>
        <p:sp>
          <p:nvSpPr>
            <p:cNvPr id="1373" name="正方形/長方形 1372">
              <a:extLst>
                <a:ext uri="{FF2B5EF4-FFF2-40B4-BE49-F238E27FC236}">
                  <a16:creationId xmlns:a16="http://schemas.microsoft.com/office/drawing/2014/main" id="{C01A1237-E829-E938-BEFE-C22FAEB412B5}"/>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74" name="正方形/長方形 1373">
              <a:extLst>
                <a:ext uri="{FF2B5EF4-FFF2-40B4-BE49-F238E27FC236}">
                  <a16:creationId xmlns:a16="http://schemas.microsoft.com/office/drawing/2014/main" id="{78E68681-67E6-7CB8-C9E3-93122586DBC6}"/>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5" name="直線コネクタ 1374">
              <a:extLst>
                <a:ext uri="{FF2B5EF4-FFF2-40B4-BE49-F238E27FC236}">
                  <a16:creationId xmlns:a16="http://schemas.microsoft.com/office/drawing/2014/main" id="{439C7422-5C81-E56D-E2A9-33E3D1855C51}"/>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376" name="テキスト ボックス 1375">
              <a:extLst>
                <a:ext uri="{FF2B5EF4-FFF2-40B4-BE49-F238E27FC236}">
                  <a16:creationId xmlns:a16="http://schemas.microsoft.com/office/drawing/2014/main" id="{A67484FC-89B7-0BED-6768-67A833FE91AA}"/>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19</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7" name="テキスト ボックス 1376">
              <a:extLst>
                <a:ext uri="{FF2B5EF4-FFF2-40B4-BE49-F238E27FC236}">
                  <a16:creationId xmlns:a16="http://schemas.microsoft.com/office/drawing/2014/main" id="{2C73C05A-A112-FFFD-8F91-74080B52200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378" name="テキスト ボックス 1377">
              <a:extLst>
                <a:ext uri="{FF2B5EF4-FFF2-40B4-BE49-F238E27FC236}">
                  <a16:creationId xmlns:a16="http://schemas.microsoft.com/office/drawing/2014/main" id="{337AB5C1-569A-A92D-2F29-85266A2073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33</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379" name="テキスト ボックス 1378">
              <a:extLst>
                <a:ext uri="{FF2B5EF4-FFF2-40B4-BE49-F238E27FC236}">
                  <a16:creationId xmlns:a16="http://schemas.microsoft.com/office/drawing/2014/main" id="{B4994EF4-6D04-B2A2-A6FB-4B348E71F8D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0" name="グループ化 1379">
            <a:extLst>
              <a:ext uri="{FF2B5EF4-FFF2-40B4-BE49-F238E27FC236}">
                <a16:creationId xmlns:a16="http://schemas.microsoft.com/office/drawing/2014/main" id="{588AA1F9-FCDC-A73A-DD67-1FF9CD24A3BC}"/>
              </a:ext>
            </a:extLst>
          </p:cNvPr>
          <p:cNvGrpSpPr/>
          <p:nvPr/>
        </p:nvGrpSpPr>
        <p:grpSpPr>
          <a:xfrm>
            <a:off x="4961218" y="3031943"/>
            <a:ext cx="941508" cy="707886"/>
            <a:chOff x="3652516" y="2167874"/>
            <a:chExt cx="941508" cy="707886"/>
          </a:xfrm>
        </p:grpSpPr>
        <p:sp>
          <p:nvSpPr>
            <p:cNvPr id="1381" name="テキスト ボックス 1380">
              <a:extLst>
                <a:ext uri="{FF2B5EF4-FFF2-40B4-BE49-F238E27FC236}">
                  <a16:creationId xmlns:a16="http://schemas.microsoft.com/office/drawing/2014/main" id="{B8746439-9D32-4CD1-E123-6D01065A126A}"/>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382" name="テキスト ボックス 1381">
              <a:extLst>
                <a:ext uri="{FF2B5EF4-FFF2-40B4-BE49-F238E27FC236}">
                  <a16:creationId xmlns:a16="http://schemas.microsoft.com/office/drawing/2014/main" id="{CC5E5094-2613-AFB0-2AA1-1BDA75ADC75E}"/>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1.7</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383" name="グループ化 1382">
            <a:extLst>
              <a:ext uri="{FF2B5EF4-FFF2-40B4-BE49-F238E27FC236}">
                <a16:creationId xmlns:a16="http://schemas.microsoft.com/office/drawing/2014/main" id="{EB9F4F7C-FAC4-20BB-C19D-B99CE8739A1B}"/>
              </a:ext>
            </a:extLst>
          </p:cNvPr>
          <p:cNvGrpSpPr/>
          <p:nvPr/>
        </p:nvGrpSpPr>
        <p:grpSpPr>
          <a:xfrm>
            <a:off x="6120235" y="3286216"/>
            <a:ext cx="288569" cy="164234"/>
            <a:chOff x="6120235" y="2158407"/>
            <a:chExt cx="288569" cy="352050"/>
          </a:xfrm>
        </p:grpSpPr>
        <p:sp>
          <p:nvSpPr>
            <p:cNvPr id="1384" name="山形 1383">
              <a:extLst>
                <a:ext uri="{FF2B5EF4-FFF2-40B4-BE49-F238E27FC236}">
                  <a16:creationId xmlns:a16="http://schemas.microsoft.com/office/drawing/2014/main" id="{DAD6B094-CF3D-DBDE-B0EA-307FDF0372F7}"/>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385" name="山形 1384">
              <a:extLst>
                <a:ext uri="{FF2B5EF4-FFF2-40B4-BE49-F238E27FC236}">
                  <a16:creationId xmlns:a16="http://schemas.microsoft.com/office/drawing/2014/main" id="{D5E8EA11-A142-2FF1-8AC6-CEA6A19D8A0B}"/>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398" name="1つの角を切り取り、1つの角を丸めた四角形 1397">
            <a:extLst>
              <a:ext uri="{FF2B5EF4-FFF2-40B4-BE49-F238E27FC236}">
                <a16:creationId xmlns:a16="http://schemas.microsoft.com/office/drawing/2014/main" id="{FC55EEAF-DB50-0BAA-149E-F8376760C951}"/>
              </a:ext>
            </a:extLst>
          </p:cNvPr>
          <p:cNvSpPr/>
          <p:nvPr/>
        </p:nvSpPr>
        <p:spPr>
          <a:xfrm flipH="1" flipV="1">
            <a:off x="6640288" y="3110515"/>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平行四辺形 5">
            <a:extLst>
              <a:ext uri="{FF2B5EF4-FFF2-40B4-BE49-F238E27FC236}">
                <a16:creationId xmlns:a16="http://schemas.microsoft.com/office/drawing/2014/main" id="{99AB9518-26DB-AE3D-BF13-08E50321AD7B}"/>
              </a:ext>
            </a:extLst>
          </p:cNvPr>
          <p:cNvSpPr/>
          <p:nvPr/>
        </p:nvSpPr>
        <p:spPr>
          <a:xfrm>
            <a:off x="7125546" y="3525408"/>
            <a:ext cx="3137599"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99" name="テキスト ボックス 1398">
            <a:extLst>
              <a:ext uri="{FF2B5EF4-FFF2-40B4-BE49-F238E27FC236}">
                <a16:creationId xmlns:a16="http://schemas.microsoft.com/office/drawing/2014/main" id="{AB070C66-5756-2BF4-3444-722DA833966F}"/>
              </a:ext>
            </a:extLst>
          </p:cNvPr>
          <p:cNvSpPr txBox="1"/>
          <p:nvPr/>
        </p:nvSpPr>
        <p:spPr>
          <a:xfrm>
            <a:off x="6640288" y="3161884"/>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spc="300">
                <a:solidFill>
                  <a:prstClr val="black">
                    <a:lumMod val="95000"/>
                    <a:lumOff val="5000"/>
                  </a:prstClr>
                </a:solidFill>
                <a:latin typeface="Hiragino Sans W6" panose="020B0400000000000000" pitchFamily="34" charset="-128"/>
                <a:ea typeface="Hiragino Sans W6" panose="020B0400000000000000" pitchFamily="34" charset="-128"/>
              </a:rPr>
              <a:t>オフィスワーカーのため、資産形成などへの興味</a:t>
            </a: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が高い傾向。金融広告や新興サービス訴求に効果的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nvGrpSpPr>
          <p:cNvPr id="13" name="グループ化 12">
            <a:extLst>
              <a:ext uri="{FF2B5EF4-FFF2-40B4-BE49-F238E27FC236}">
                <a16:creationId xmlns:a16="http://schemas.microsoft.com/office/drawing/2014/main" id="{843179C9-1D41-AEDA-8DF2-7BF37521483A}"/>
              </a:ext>
            </a:extLst>
          </p:cNvPr>
          <p:cNvGrpSpPr/>
          <p:nvPr/>
        </p:nvGrpSpPr>
        <p:grpSpPr>
          <a:xfrm>
            <a:off x="596316" y="4188420"/>
            <a:ext cx="11280610" cy="749694"/>
            <a:chOff x="596316" y="4188420"/>
            <a:chExt cx="11280610" cy="749694"/>
          </a:xfrm>
        </p:grpSpPr>
        <p:sp>
          <p:nvSpPr>
            <p:cNvPr id="1402" name="テキスト ボックス 1401">
              <a:extLst>
                <a:ext uri="{FF2B5EF4-FFF2-40B4-BE49-F238E27FC236}">
                  <a16:creationId xmlns:a16="http://schemas.microsoft.com/office/drawing/2014/main" id="{DD06D487-335B-68E8-6553-CC880E9D2C20}"/>
                </a:ext>
              </a:extLst>
            </p:cNvPr>
            <p:cNvSpPr txBox="1"/>
            <p:nvPr/>
          </p:nvSpPr>
          <p:spPr>
            <a:xfrm>
              <a:off x="999486" y="4367459"/>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生活を豊かにするための自己投資（資格取得・セミナー参加など）を行っている</a:t>
              </a:r>
            </a:p>
          </p:txBody>
        </p:sp>
        <p:sp>
          <p:nvSpPr>
            <p:cNvPr id="1403" name="円/楕円 1402">
              <a:extLst>
                <a:ext uri="{FF2B5EF4-FFF2-40B4-BE49-F238E27FC236}">
                  <a16:creationId xmlns:a16="http://schemas.microsoft.com/office/drawing/2014/main" id="{D4407BC4-61AB-C09A-551C-A0B437E2CF86}"/>
                </a:ext>
              </a:extLst>
            </p:cNvPr>
            <p:cNvSpPr>
              <a:spLocks noChangeAspect="1"/>
            </p:cNvSpPr>
            <p:nvPr/>
          </p:nvSpPr>
          <p:spPr>
            <a:xfrm>
              <a:off x="596316" y="4408766"/>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067" name="グループ化 1066">
              <a:extLst>
                <a:ext uri="{FF2B5EF4-FFF2-40B4-BE49-F238E27FC236}">
                  <a16:creationId xmlns:a16="http://schemas.microsoft.com/office/drawing/2014/main" id="{7A940C30-33B7-7FF7-8173-5634983788E9}"/>
                </a:ext>
              </a:extLst>
            </p:cNvPr>
            <p:cNvGrpSpPr/>
            <p:nvPr/>
          </p:nvGrpSpPr>
          <p:grpSpPr>
            <a:xfrm>
              <a:off x="4151299" y="4188420"/>
              <a:ext cx="767726" cy="706389"/>
              <a:chOff x="2151490" y="2292278"/>
              <a:chExt cx="767726" cy="1034227"/>
            </a:xfrm>
          </p:grpSpPr>
          <p:sp>
            <p:nvSpPr>
              <p:cNvPr id="1196" name="正方形/長方形 1195">
                <a:extLst>
                  <a:ext uri="{FF2B5EF4-FFF2-40B4-BE49-F238E27FC236}">
                    <a16:creationId xmlns:a16="http://schemas.microsoft.com/office/drawing/2014/main" id="{37536B7B-A456-69B0-0691-F79443CA9DC2}"/>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7" name="正方形/長方形 1196">
                <a:extLst>
                  <a:ext uri="{FF2B5EF4-FFF2-40B4-BE49-F238E27FC236}">
                    <a16:creationId xmlns:a16="http://schemas.microsoft.com/office/drawing/2014/main" id="{88896A17-9F23-10D3-3DA0-30625A19917D}"/>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198" name="直線コネクタ 1197">
                <a:extLst>
                  <a:ext uri="{FF2B5EF4-FFF2-40B4-BE49-F238E27FC236}">
                    <a16:creationId xmlns:a16="http://schemas.microsoft.com/office/drawing/2014/main" id="{5E38A98E-E45B-F1EA-4617-B678A267E15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99" name="テキスト ボックス 1198">
                <a:extLst>
                  <a:ext uri="{FF2B5EF4-FFF2-40B4-BE49-F238E27FC236}">
                    <a16:creationId xmlns:a16="http://schemas.microsoft.com/office/drawing/2014/main" id="{009A0FFF-C4ED-D4B4-0F33-D169C3269C04}"/>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24</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0" name="テキスト ボックス 1199">
                <a:extLst>
                  <a:ext uri="{FF2B5EF4-FFF2-40B4-BE49-F238E27FC236}">
                    <a16:creationId xmlns:a16="http://schemas.microsoft.com/office/drawing/2014/main" id="{3E636C9A-79F0-23A9-BFC2-D503CED5C430}"/>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01" name="テキスト ボックス 1200">
                <a:extLst>
                  <a:ext uri="{FF2B5EF4-FFF2-40B4-BE49-F238E27FC236}">
                    <a16:creationId xmlns:a16="http://schemas.microsoft.com/office/drawing/2014/main" id="{4D924FA1-C889-10B8-355E-79F27F40C443}"/>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40</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02" name="テキスト ボックス 1201">
                <a:extLst>
                  <a:ext uri="{FF2B5EF4-FFF2-40B4-BE49-F238E27FC236}">
                    <a16:creationId xmlns:a16="http://schemas.microsoft.com/office/drawing/2014/main" id="{25A1856F-4A32-A9CF-46B9-6981697A81B4}"/>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69" name="グループ化 1068">
              <a:extLst>
                <a:ext uri="{FF2B5EF4-FFF2-40B4-BE49-F238E27FC236}">
                  <a16:creationId xmlns:a16="http://schemas.microsoft.com/office/drawing/2014/main" id="{E3E4CD43-2F6F-811D-76A4-9FC38960363D}"/>
                </a:ext>
              </a:extLst>
            </p:cNvPr>
            <p:cNvGrpSpPr/>
            <p:nvPr/>
          </p:nvGrpSpPr>
          <p:grpSpPr>
            <a:xfrm>
              <a:off x="4961218" y="4230228"/>
              <a:ext cx="941508" cy="707886"/>
              <a:chOff x="3652516" y="2167874"/>
              <a:chExt cx="941508" cy="707886"/>
            </a:xfrm>
          </p:grpSpPr>
          <p:sp>
            <p:nvSpPr>
              <p:cNvPr id="1194" name="テキスト ボックス 1193">
                <a:extLst>
                  <a:ext uri="{FF2B5EF4-FFF2-40B4-BE49-F238E27FC236}">
                    <a16:creationId xmlns:a16="http://schemas.microsoft.com/office/drawing/2014/main" id="{D7BDF3B1-7723-8890-D4FD-6A0A5E824362}"/>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195" name="テキスト ボックス 1194">
                <a:extLst>
                  <a:ext uri="{FF2B5EF4-FFF2-40B4-BE49-F238E27FC236}">
                    <a16:creationId xmlns:a16="http://schemas.microsoft.com/office/drawing/2014/main" id="{29736129-4645-9DF2-99D2-0D862C7E76B0}"/>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072" name="グループ化 1071">
              <a:extLst>
                <a:ext uri="{FF2B5EF4-FFF2-40B4-BE49-F238E27FC236}">
                  <a16:creationId xmlns:a16="http://schemas.microsoft.com/office/drawing/2014/main" id="{5E0BF278-91D2-2680-B1F3-9EA25585AA53}"/>
                </a:ext>
              </a:extLst>
            </p:cNvPr>
            <p:cNvGrpSpPr/>
            <p:nvPr/>
          </p:nvGrpSpPr>
          <p:grpSpPr>
            <a:xfrm>
              <a:off x="6120235" y="4484501"/>
              <a:ext cx="288569" cy="164234"/>
              <a:chOff x="6120235" y="2158407"/>
              <a:chExt cx="288569" cy="352050"/>
            </a:xfrm>
          </p:grpSpPr>
          <p:sp>
            <p:nvSpPr>
              <p:cNvPr id="1192" name="山形 1191">
                <a:extLst>
                  <a:ext uri="{FF2B5EF4-FFF2-40B4-BE49-F238E27FC236}">
                    <a16:creationId xmlns:a16="http://schemas.microsoft.com/office/drawing/2014/main" id="{9253F17D-56E9-D490-A1E6-31601551214E}"/>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93" name="山形 1192">
                <a:extLst>
                  <a:ext uri="{FF2B5EF4-FFF2-40B4-BE49-F238E27FC236}">
                    <a16:creationId xmlns:a16="http://schemas.microsoft.com/office/drawing/2014/main" id="{39EA4D99-202F-2388-A86F-AB7DE87A1C38}"/>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076" name="1つの角を切り取り、1つの角を丸めた四角形 1075">
              <a:extLst>
                <a:ext uri="{FF2B5EF4-FFF2-40B4-BE49-F238E27FC236}">
                  <a16:creationId xmlns:a16="http://schemas.microsoft.com/office/drawing/2014/main" id="{0B18E386-9B65-4369-2F16-1BCBE2E10E64}"/>
                </a:ext>
              </a:extLst>
            </p:cNvPr>
            <p:cNvSpPr/>
            <p:nvPr/>
          </p:nvSpPr>
          <p:spPr>
            <a:xfrm flipH="1" flipV="1">
              <a:off x="6640288" y="4308800"/>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9" name="平行四辺形 8">
              <a:extLst>
                <a:ext uri="{FF2B5EF4-FFF2-40B4-BE49-F238E27FC236}">
                  <a16:creationId xmlns:a16="http://schemas.microsoft.com/office/drawing/2014/main" id="{12BFAEFD-F053-04E8-C2B5-34F5FDF2B9DA}"/>
                </a:ext>
              </a:extLst>
            </p:cNvPr>
            <p:cNvSpPr/>
            <p:nvPr/>
          </p:nvSpPr>
          <p:spPr>
            <a:xfrm>
              <a:off x="8022210" y="4732225"/>
              <a:ext cx="2852363"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91" name="テキスト ボックス 1190">
              <a:extLst>
                <a:ext uri="{FF2B5EF4-FFF2-40B4-BE49-F238E27FC236}">
                  <a16:creationId xmlns:a16="http://schemas.microsoft.com/office/drawing/2014/main" id="{97B561D0-E76B-4D60-B526-68A4D0F7EEE6}"/>
                </a:ext>
              </a:extLst>
            </p:cNvPr>
            <p:cNvSpPr txBox="1"/>
            <p:nvPr/>
          </p:nvSpPr>
          <p:spPr>
            <a:xfrm>
              <a:off x="6640288" y="4360169"/>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向上心が高く、オンライン学習や習い事などに支出する</a:t>
              </a:r>
              <a:endParaRPr kumimoji="1" lang="en-US" altLang="ja-JP"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意欲が大きい。ビジネス系の訴求との相性が良い</a:t>
              </a:r>
            </a:p>
          </p:txBody>
        </p:sp>
      </p:grpSp>
      <p:grpSp>
        <p:nvGrpSpPr>
          <p:cNvPr id="15" name="グループ化 14">
            <a:extLst>
              <a:ext uri="{FF2B5EF4-FFF2-40B4-BE49-F238E27FC236}">
                <a16:creationId xmlns:a16="http://schemas.microsoft.com/office/drawing/2014/main" id="{76083C5B-9DF3-926F-E572-1B7814A233D3}"/>
              </a:ext>
            </a:extLst>
          </p:cNvPr>
          <p:cNvGrpSpPr/>
          <p:nvPr/>
        </p:nvGrpSpPr>
        <p:grpSpPr>
          <a:xfrm>
            <a:off x="596316" y="5386706"/>
            <a:ext cx="11280610" cy="749694"/>
            <a:chOff x="596316" y="5386706"/>
            <a:chExt cx="11280610" cy="749694"/>
          </a:xfrm>
        </p:grpSpPr>
        <p:sp>
          <p:nvSpPr>
            <p:cNvPr id="1205" name="テキスト ボックス 1204">
              <a:extLst>
                <a:ext uri="{FF2B5EF4-FFF2-40B4-BE49-F238E27FC236}">
                  <a16:creationId xmlns:a16="http://schemas.microsoft.com/office/drawing/2014/main" id="{EF8436D5-BBB4-43A4-335A-885D998CD0A9}"/>
                </a:ext>
              </a:extLst>
            </p:cNvPr>
            <p:cNvSpPr txBox="1"/>
            <p:nvPr/>
          </p:nvSpPr>
          <p:spPr>
            <a:xfrm>
              <a:off x="999486" y="5565745"/>
              <a:ext cx="3040746" cy="476033"/>
            </a:xfrm>
            <a:prstGeom prst="rect">
              <a:avLst/>
            </a:prstGeom>
            <a:noFill/>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ブランドやデザインを重視して</a:t>
              </a:r>
              <a:endParaRPr kumimoji="1" lang="en-US" altLang="ja-JP" sz="1200" b="0" i="0" u="none" strike="noStrike" kern="1200" cap="none" spc="30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選ぶことが多い</a:t>
              </a:r>
            </a:p>
          </p:txBody>
        </p:sp>
        <p:sp>
          <p:nvSpPr>
            <p:cNvPr id="1206" name="円/楕円 1205">
              <a:extLst>
                <a:ext uri="{FF2B5EF4-FFF2-40B4-BE49-F238E27FC236}">
                  <a16:creationId xmlns:a16="http://schemas.microsoft.com/office/drawing/2014/main" id="{A89C310A-F884-624D-E357-3D10C4E771ED}"/>
                </a:ext>
              </a:extLst>
            </p:cNvPr>
            <p:cNvSpPr>
              <a:spLocks noChangeAspect="1"/>
            </p:cNvSpPr>
            <p:nvPr/>
          </p:nvSpPr>
          <p:spPr>
            <a:xfrm>
              <a:off x="596316" y="5607052"/>
              <a:ext cx="390342" cy="39341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rPr>
                <a:t>Q</a:t>
              </a:r>
              <a:endParaRPr kumimoji="1" lang="ja-JP" altLang="en-US" sz="1800" b="0" i="0" u="none" strike="noStrike" kern="1200" cap="none" spc="0" normalizeH="0" baseline="0" noProof="0">
                <a:ln>
                  <a:noFill/>
                </a:ln>
                <a:solidFill>
                  <a:srgbClr val="FE5418"/>
                </a:solidFill>
                <a:effectLst/>
                <a:uLnTx/>
                <a:uFillTx/>
                <a:latin typeface="Hiragino Sans W5" panose="020B0400000000000000" pitchFamily="34" charset="-128"/>
                <a:ea typeface="Hiragino Sans W5" panose="020B0400000000000000" pitchFamily="34" charset="-128"/>
                <a:cs typeface="Lato" panose="020F0502020204030203" pitchFamily="34" charset="0"/>
              </a:endParaRPr>
            </a:p>
          </p:txBody>
        </p:sp>
        <p:grpSp>
          <p:nvGrpSpPr>
            <p:cNvPr id="1207" name="グループ化 1206">
              <a:extLst>
                <a:ext uri="{FF2B5EF4-FFF2-40B4-BE49-F238E27FC236}">
                  <a16:creationId xmlns:a16="http://schemas.microsoft.com/office/drawing/2014/main" id="{BB2CF70E-661E-D909-1945-10AF88BB694D}"/>
                </a:ext>
              </a:extLst>
            </p:cNvPr>
            <p:cNvGrpSpPr/>
            <p:nvPr/>
          </p:nvGrpSpPr>
          <p:grpSpPr>
            <a:xfrm>
              <a:off x="4151299" y="5386706"/>
              <a:ext cx="767726" cy="706389"/>
              <a:chOff x="2151490" y="2292278"/>
              <a:chExt cx="767726" cy="1034227"/>
            </a:xfrm>
          </p:grpSpPr>
          <p:sp>
            <p:nvSpPr>
              <p:cNvPr id="1234" name="正方形/長方形 1233">
                <a:extLst>
                  <a:ext uri="{FF2B5EF4-FFF2-40B4-BE49-F238E27FC236}">
                    <a16:creationId xmlns:a16="http://schemas.microsoft.com/office/drawing/2014/main" id="{8D758AA9-F792-6C8B-E7C1-AA3246C6F66A}"/>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35" name="正方形/長方形 1234">
                <a:extLst>
                  <a:ext uri="{FF2B5EF4-FFF2-40B4-BE49-F238E27FC236}">
                    <a16:creationId xmlns:a16="http://schemas.microsoft.com/office/drawing/2014/main" id="{EC75094F-A8D3-AB3E-1396-3DF69B621448}"/>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236" name="直線コネクタ 1235">
                <a:extLst>
                  <a:ext uri="{FF2B5EF4-FFF2-40B4-BE49-F238E27FC236}">
                    <a16:creationId xmlns:a16="http://schemas.microsoft.com/office/drawing/2014/main" id="{5F0185C4-37C3-7DCC-A6AA-6BB42E43F622}"/>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37" name="テキスト ボックス 1236">
                <a:extLst>
                  <a:ext uri="{FF2B5EF4-FFF2-40B4-BE49-F238E27FC236}">
                    <a16:creationId xmlns:a16="http://schemas.microsoft.com/office/drawing/2014/main" id="{88609D9B-4AC5-E864-E6C0-0F344436F141}"/>
                  </a:ext>
                </a:extLst>
              </p:cNvPr>
              <p:cNvSpPr txBox="1"/>
              <p:nvPr/>
            </p:nvSpPr>
            <p:spPr>
              <a:xfrm>
                <a:off x="2517706" y="2554410"/>
                <a:ext cx="312906" cy="3717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30</a:t>
                </a:r>
                <a:endParaRPr kumimoji="1" lang="ja-JP" altLang="en-US" sz="105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6" name="テキスト ボックス 1245">
                <a:extLst>
                  <a:ext uri="{FF2B5EF4-FFF2-40B4-BE49-F238E27FC236}">
                    <a16:creationId xmlns:a16="http://schemas.microsoft.com/office/drawing/2014/main" id="{A3EE15DC-7213-4531-95E3-B2D92E0A06FF}"/>
                  </a:ext>
                </a:extLst>
              </p:cNvPr>
              <p:cNvSpPr txBox="1"/>
              <p:nvPr/>
            </p:nvSpPr>
            <p:spPr>
              <a:xfrm>
                <a:off x="2657606" y="2599257"/>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alpha val="50000"/>
                    </a:prstClr>
                  </a:solidFill>
                  <a:effectLst/>
                  <a:uLnTx/>
                  <a:uFillTx/>
                  <a:latin typeface="DIN Alternate" panose="020B0500000000000000" pitchFamily="34" charset="0"/>
                  <a:ea typeface="游ゴシック" panose="020B0400000000000000" pitchFamily="34" charset="-128"/>
                  <a:cs typeface="+mn-cs"/>
                </a:endParaRPr>
              </a:p>
            </p:txBody>
          </p:sp>
          <p:sp>
            <p:nvSpPr>
              <p:cNvPr id="1248" name="テキスト ボックス 1247">
                <a:extLst>
                  <a:ext uri="{FF2B5EF4-FFF2-40B4-BE49-F238E27FC236}">
                    <a16:creationId xmlns:a16="http://schemas.microsoft.com/office/drawing/2014/main" id="{E9C9DD95-5D15-3A91-E59E-B717FB25D648}"/>
                  </a:ext>
                </a:extLst>
              </p:cNvPr>
              <p:cNvSpPr txBox="1"/>
              <p:nvPr/>
            </p:nvSpPr>
            <p:spPr>
              <a:xfrm>
                <a:off x="2171078" y="2292278"/>
                <a:ext cx="380232" cy="4956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48</a:t>
                </a:r>
                <a:endParaRPr kumimoji="1" lang="ja-JP" altLang="en-US" sz="16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sp>
            <p:nvSpPr>
              <p:cNvPr id="1249" name="テキスト ボックス 1248">
                <a:extLst>
                  <a:ext uri="{FF2B5EF4-FFF2-40B4-BE49-F238E27FC236}">
                    <a16:creationId xmlns:a16="http://schemas.microsoft.com/office/drawing/2014/main" id="{861CDE3D-91C8-62D3-CDDD-0D383F6F2687}"/>
                  </a:ext>
                </a:extLst>
              </p:cNvPr>
              <p:cNvSpPr txBox="1"/>
              <p:nvPr/>
            </p:nvSpPr>
            <p:spPr>
              <a:xfrm>
                <a:off x="2370185" y="2395751"/>
                <a:ext cx="2616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8" name="グループ化 1207">
              <a:extLst>
                <a:ext uri="{FF2B5EF4-FFF2-40B4-BE49-F238E27FC236}">
                  <a16:creationId xmlns:a16="http://schemas.microsoft.com/office/drawing/2014/main" id="{809B777C-249E-27A1-AD21-924490F975F7}"/>
                </a:ext>
              </a:extLst>
            </p:cNvPr>
            <p:cNvGrpSpPr/>
            <p:nvPr/>
          </p:nvGrpSpPr>
          <p:grpSpPr>
            <a:xfrm>
              <a:off x="4961218" y="5428514"/>
              <a:ext cx="941508" cy="707886"/>
              <a:chOff x="3652516" y="2167874"/>
              <a:chExt cx="941508" cy="707886"/>
            </a:xfrm>
          </p:grpSpPr>
          <p:sp>
            <p:nvSpPr>
              <p:cNvPr id="1215" name="テキスト ボックス 1214">
                <a:extLst>
                  <a:ext uri="{FF2B5EF4-FFF2-40B4-BE49-F238E27FC236}">
                    <a16:creationId xmlns:a16="http://schemas.microsoft.com/office/drawing/2014/main" id="{E31593B3-B68E-C7A1-B6CF-C5C30905DAFF}"/>
                  </a:ext>
                </a:extLst>
              </p:cNvPr>
              <p:cNvSpPr txBox="1"/>
              <p:nvPr/>
            </p:nvSpPr>
            <p:spPr>
              <a:xfrm>
                <a:off x="4311162" y="2440155"/>
                <a:ext cx="2828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rPr>
                  <a:t>倍</a:t>
                </a:r>
              </a:p>
            </p:txBody>
          </p:sp>
          <p:sp>
            <p:nvSpPr>
              <p:cNvPr id="1230" name="テキスト ボックス 1229">
                <a:extLst>
                  <a:ext uri="{FF2B5EF4-FFF2-40B4-BE49-F238E27FC236}">
                    <a16:creationId xmlns:a16="http://schemas.microsoft.com/office/drawing/2014/main" id="{E4BEE5E0-7C98-FD5C-DEE6-3C681116FEB2}"/>
                  </a:ext>
                </a:extLst>
              </p:cNvPr>
              <p:cNvSpPr txBox="1"/>
              <p:nvPr/>
            </p:nvSpPr>
            <p:spPr>
              <a:xfrm>
                <a:off x="3652516" y="2167874"/>
                <a:ext cx="801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1.6</a:t>
                </a:r>
                <a:endParaRPr kumimoji="1" lang="ja-JP" altLang="en-US" sz="40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grpSp>
        <p:grpSp>
          <p:nvGrpSpPr>
            <p:cNvPr id="1209" name="グループ化 1208">
              <a:extLst>
                <a:ext uri="{FF2B5EF4-FFF2-40B4-BE49-F238E27FC236}">
                  <a16:creationId xmlns:a16="http://schemas.microsoft.com/office/drawing/2014/main" id="{846405B7-8AC0-C9F4-C7CA-1C7179592BCC}"/>
                </a:ext>
              </a:extLst>
            </p:cNvPr>
            <p:cNvGrpSpPr/>
            <p:nvPr/>
          </p:nvGrpSpPr>
          <p:grpSpPr>
            <a:xfrm>
              <a:off x="6120235" y="5682787"/>
              <a:ext cx="288569" cy="164234"/>
              <a:chOff x="6120235" y="2158407"/>
              <a:chExt cx="288569" cy="352050"/>
            </a:xfrm>
          </p:grpSpPr>
          <p:sp>
            <p:nvSpPr>
              <p:cNvPr id="1213" name="山形 1212">
                <a:extLst>
                  <a:ext uri="{FF2B5EF4-FFF2-40B4-BE49-F238E27FC236}">
                    <a16:creationId xmlns:a16="http://schemas.microsoft.com/office/drawing/2014/main" id="{B9C61EA3-8A91-7F37-1705-6382754A56A8}"/>
                  </a:ext>
                </a:extLst>
              </p:cNvPr>
              <p:cNvSpPr/>
              <p:nvPr/>
            </p:nvSpPr>
            <p:spPr>
              <a:xfrm>
                <a:off x="6120235" y="2162173"/>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4" name="山形 1213">
                <a:extLst>
                  <a:ext uri="{FF2B5EF4-FFF2-40B4-BE49-F238E27FC236}">
                    <a16:creationId xmlns:a16="http://schemas.microsoft.com/office/drawing/2014/main" id="{17F3A670-1C1B-A8C9-475A-D28F943B1E9D}"/>
                  </a:ext>
                </a:extLst>
              </p:cNvPr>
              <p:cNvSpPr/>
              <p:nvPr/>
            </p:nvSpPr>
            <p:spPr>
              <a:xfrm>
                <a:off x="6255826" y="2158407"/>
                <a:ext cx="152978" cy="348284"/>
              </a:xfrm>
              <a:prstGeom prst="chevron">
                <a:avLst>
                  <a:gd name="adj" fmla="val 60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11" name="1つの角を切り取り、1つの角を丸めた四角形 1210">
              <a:extLst>
                <a:ext uri="{FF2B5EF4-FFF2-40B4-BE49-F238E27FC236}">
                  <a16:creationId xmlns:a16="http://schemas.microsoft.com/office/drawing/2014/main" id="{C6239B33-9A4C-2F70-6EB3-7DD597D5C334}"/>
                </a:ext>
              </a:extLst>
            </p:cNvPr>
            <p:cNvSpPr/>
            <p:nvPr/>
          </p:nvSpPr>
          <p:spPr>
            <a:xfrm flipH="1" flipV="1">
              <a:off x="6640288" y="5507086"/>
              <a:ext cx="5236638" cy="57600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 name="平行四辺形 9">
              <a:extLst>
                <a:ext uri="{FF2B5EF4-FFF2-40B4-BE49-F238E27FC236}">
                  <a16:creationId xmlns:a16="http://schemas.microsoft.com/office/drawing/2014/main" id="{3CB5C69E-3926-2F26-5D1D-39DC745F7AB0}"/>
                </a:ext>
              </a:extLst>
            </p:cNvPr>
            <p:cNvSpPr/>
            <p:nvPr/>
          </p:nvSpPr>
          <p:spPr>
            <a:xfrm>
              <a:off x="6700011" y="5930255"/>
              <a:ext cx="2357325" cy="45719"/>
            </a:xfrm>
            <a:prstGeom prst="parallelogram">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12" name="テキスト ボックス 1211">
              <a:extLst>
                <a:ext uri="{FF2B5EF4-FFF2-40B4-BE49-F238E27FC236}">
                  <a16:creationId xmlns:a16="http://schemas.microsoft.com/office/drawing/2014/main" id="{E021B10B-1B5B-1149-FE49-1060208E7E83}"/>
                </a:ext>
              </a:extLst>
            </p:cNvPr>
            <p:cNvSpPr txBox="1"/>
            <p:nvPr/>
          </p:nvSpPr>
          <p:spPr>
            <a:xfrm>
              <a:off x="6640288" y="5558455"/>
              <a:ext cx="5236638" cy="46166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300" normalizeH="0" baseline="0" noProof="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rPr>
                <a:t>どうせ買うなら良いものを、というプレミアム志向が強く、高価格帯商品の相性が高い</a:t>
              </a:r>
              <a:endParaRPr kumimoji="1" lang="ja-JP" altLang="en-US" sz="1200" b="1" i="0" u="none" strike="noStrike" kern="1200" cap="none" spc="300" normalizeH="0" baseline="0" noProof="0" dirty="0">
                <a:ln>
                  <a:noFill/>
                </a:ln>
                <a:solidFill>
                  <a:prstClr val="black">
                    <a:lumMod val="95000"/>
                    <a:lumOff val="5000"/>
                  </a:prstClr>
                </a:solidFill>
                <a:effectLst/>
                <a:uLnTx/>
                <a:uFillTx/>
                <a:latin typeface="Hiragino Sans W6" panose="020B0400000000000000" pitchFamily="34" charset="-128"/>
                <a:ea typeface="Hiragino Sans W6" panose="020B0400000000000000" pitchFamily="34" charset="-128"/>
                <a:cs typeface="+mn-cs"/>
              </a:endParaRPr>
            </a:p>
          </p:txBody>
        </p:sp>
      </p:grpSp>
      <p:sp>
        <p:nvSpPr>
          <p:cNvPr id="8" name="スライド番号プレースホルダ 3">
            <a:extLst>
              <a:ext uri="{FF2B5EF4-FFF2-40B4-BE49-F238E27FC236}">
                <a16:creationId xmlns:a16="http://schemas.microsoft.com/office/drawing/2014/main" id="{7625995C-49F4-1CA0-5AD4-B2627D1E7EE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8" name="正方形/長方形 17">
            <a:extLst>
              <a:ext uri="{FF2B5EF4-FFF2-40B4-BE49-F238E27FC236}">
                <a16:creationId xmlns:a16="http://schemas.microsoft.com/office/drawing/2014/main" id="{B2CAFE8C-7787-F43D-A481-8B7E77D5E9F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53691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A0B87610-18EB-C729-738D-1AB6D4CED57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AEF0467-972F-821C-48A2-87F70DCCCCD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F98CDB9D-60CF-9F7C-0E15-31D289F36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89530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503EB-88D7-82CC-B63E-AF020221C1FB}"/>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E9FDB7BA-20EE-6198-DD0E-D1F05C524A59}"/>
              </a:ext>
            </a:extLst>
          </p:cNvPr>
          <p:cNvPicPr>
            <a:picLocks noChangeAspect="1"/>
          </p:cNvPicPr>
          <p:nvPr/>
        </p:nvPicPr>
        <p:blipFill rotWithShape="1">
          <a:blip r:embed="rId3"/>
          <a:srcRect/>
          <a:stretch/>
        </p:blipFill>
        <p:spPr>
          <a:xfrm>
            <a:off x="0" y="0"/>
            <a:ext cx="5060155" cy="6858000"/>
          </a:xfrm>
          <a:prstGeom prst="rect">
            <a:avLst/>
          </a:prstGeom>
        </p:spPr>
      </p:pic>
      <p:sp>
        <p:nvSpPr>
          <p:cNvPr id="24" name="正方形/長方形 23">
            <a:extLst>
              <a:ext uri="{FF2B5EF4-FFF2-40B4-BE49-F238E27FC236}">
                <a16:creationId xmlns:a16="http://schemas.microsoft.com/office/drawing/2014/main" id="{9C95FDC7-5A8F-42EE-F635-DBB87AD606E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2A92DB7C-D065-D624-18EC-92115B0D28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 name="スライド番号プレースホルダ 3">
            <a:extLst>
              <a:ext uri="{FF2B5EF4-FFF2-40B4-BE49-F238E27FC236}">
                <a16:creationId xmlns:a16="http://schemas.microsoft.com/office/drawing/2014/main" id="{771AD134-3BC3-748A-419E-34E51DEE9B9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453714A7-FEFA-50A5-4619-5B9854BB92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69" name="テキスト ボックス 68">
            <a:extLst>
              <a:ext uri="{FF2B5EF4-FFF2-40B4-BE49-F238E27FC236}">
                <a16:creationId xmlns:a16="http://schemas.microsoft.com/office/drawing/2014/main" id="{B1394F82-D9FC-0450-B49B-B49F332AD8DC}"/>
              </a:ext>
            </a:extLst>
          </p:cNvPr>
          <p:cNvSpPr txBox="1"/>
          <p:nvPr/>
        </p:nvSpPr>
        <p:spPr>
          <a:xfrm>
            <a:off x="945173" y="658673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放映順番は媒体社にて設定。（指定不可）</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13" name="グループ化 12">
            <a:extLst>
              <a:ext uri="{FF2B5EF4-FFF2-40B4-BE49-F238E27FC236}">
                <a16:creationId xmlns:a16="http://schemas.microsoft.com/office/drawing/2014/main" id="{A0B48CAE-93DB-8364-197E-E98E8EBF2FB1}"/>
              </a:ext>
            </a:extLst>
          </p:cNvPr>
          <p:cNvGrpSpPr/>
          <p:nvPr/>
        </p:nvGrpSpPr>
        <p:grpSpPr>
          <a:xfrm>
            <a:off x="859765" y="2965799"/>
            <a:ext cx="3773285" cy="3511555"/>
            <a:chOff x="5824227" y="1227385"/>
            <a:chExt cx="3376924" cy="3511555"/>
          </a:xfrm>
        </p:grpSpPr>
        <p:sp>
          <p:nvSpPr>
            <p:cNvPr id="14" name="正方形/長方形 13">
              <a:extLst>
                <a:ext uri="{FF2B5EF4-FFF2-40B4-BE49-F238E27FC236}">
                  <a16:creationId xmlns:a16="http://schemas.microsoft.com/office/drawing/2014/main" id="{77F77C46-5A6F-E717-240C-94802D3E1FF0}"/>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200" normalizeH="0" baseline="0" noProof="0" dirty="0">
                  <a:ln w="31750">
                    <a:noFill/>
                  </a:ln>
                  <a:solidFill>
                    <a:prstClr val="white"/>
                  </a:solidFill>
                  <a:effectLst/>
                  <a:uLnTx/>
                  <a:uFillTx/>
                  <a:latin typeface="DIN Alternate" panose="020B0500000000000000" pitchFamily="34" charset="0"/>
                  <a:ea typeface="Hiragino Sans W6" panose="020B0400000000000000" pitchFamily="34" charset="-128"/>
                  <a:cs typeface="+mn-cs"/>
                </a:rPr>
                <a:t>6min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w="31750">
                    <a:noFill/>
                  </a:ln>
                  <a:solidFill>
                    <a:prstClr val="white"/>
                  </a:solidFill>
                  <a:effectLst/>
                  <a:uLnTx/>
                  <a:uFillTx/>
                  <a:latin typeface="DIN Alternate" panose="020B0500000000000000" pitchFamily="34" charset="0"/>
                  <a:ea typeface="Hiragino Sans W6" panose="020B0400000000000000" pitchFamily="34" charset="-128"/>
                  <a:cs typeface="+mn-cs"/>
                </a:rPr>
                <a:t>（平均滞在）</a:t>
              </a:r>
            </a:p>
          </p:txBody>
        </p:sp>
        <p:sp>
          <p:nvSpPr>
            <p:cNvPr id="15" name="正方形/長方形 14">
              <a:extLst>
                <a:ext uri="{FF2B5EF4-FFF2-40B4-BE49-F238E27FC236}">
                  <a16:creationId xmlns:a16="http://schemas.microsoft.com/office/drawing/2014/main" id="{EB6B395E-B4BF-7D6D-5A1F-1865E8147DCD}"/>
                </a:ext>
              </a:extLst>
            </p:cNvPr>
            <p:cNvSpPr/>
            <p:nvPr/>
          </p:nvSpPr>
          <p:spPr>
            <a:xfrm>
              <a:off x="6899829" y="1227385"/>
              <a:ext cx="2301322" cy="36173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rPr>
                <a:t>①</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b="0" i="0" u="none" strike="noStrike" kern="1200" cap="none" spc="200" normalizeH="0" baseline="0" noProof="0" dirty="0">
                  <a:ln w="31750">
                    <a:noFill/>
                  </a:ln>
                  <a:solidFill>
                    <a:srgbClr val="FE5519"/>
                  </a:solidFill>
                  <a:effectLst/>
                  <a:uLnTx/>
                  <a:uFillTx/>
                  <a:latin typeface="DIN Alternate" panose="020B0500000000000000" pitchFamily="34" charset="0"/>
                  <a:ea typeface="Hiragino Sans W6" panose="020B0400000000000000" pitchFamily="34" charset="-128"/>
                  <a:cs typeface="+mn-cs"/>
                </a:rPr>
                <a:t>30sec / 15sec</a:t>
              </a:r>
              <a:endPar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6" name="正方形/長方形 15">
              <a:extLst>
                <a:ext uri="{FF2B5EF4-FFF2-40B4-BE49-F238E27FC236}">
                  <a16:creationId xmlns:a16="http://schemas.microsoft.com/office/drawing/2014/main" id="{2A76F8BB-E719-4435-C83F-E78B6FC658E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defTabSz="914400">
                <a:defRPr/>
              </a:pPr>
              <a:r>
                <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rPr>
                <a:t>②</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30sec / 15sec</a:t>
              </a:r>
              <a:endParaRPr kumimoji="1"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7" name="正方形/長方形 16">
              <a:extLst>
                <a:ext uri="{FF2B5EF4-FFF2-40B4-BE49-F238E27FC236}">
                  <a16:creationId xmlns:a16="http://schemas.microsoft.com/office/drawing/2014/main" id="{9E0FC6EC-CD9E-52F1-3AD6-F0FD28A2EC3D}"/>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defTabSz="914400">
                <a:defRPr/>
              </a:pP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③</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30sec / 15sec</a:t>
              </a:r>
              <a:endParaRPr kumimoji="1"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9" name="正方形/長方形 18">
              <a:extLst>
                <a:ext uri="{FF2B5EF4-FFF2-40B4-BE49-F238E27FC236}">
                  <a16:creationId xmlns:a16="http://schemas.microsoft.com/office/drawing/2014/main" id="{1CC1052D-2DAE-C345-4FBF-67D0C17FB4E2}"/>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defTabSz="914400">
                <a:defRPr/>
              </a:pP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④</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30sec / 15sec</a:t>
              </a:r>
              <a:endParaRPr kumimoji="1"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20" name="正方形/長方形 19">
              <a:extLst>
                <a:ext uri="{FF2B5EF4-FFF2-40B4-BE49-F238E27FC236}">
                  <a16:creationId xmlns:a16="http://schemas.microsoft.com/office/drawing/2014/main" id="{A31860F5-C9ED-0620-3D85-F1FAE57C22D8}"/>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defTabSz="914400">
                <a:defRPr/>
              </a:pP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⑤</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30sec / 15sec</a:t>
              </a:r>
              <a:endParaRPr kumimoji="1"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22" name="正方形/長方形 21">
              <a:extLst>
                <a:ext uri="{FF2B5EF4-FFF2-40B4-BE49-F238E27FC236}">
                  <a16:creationId xmlns:a16="http://schemas.microsoft.com/office/drawing/2014/main" id="{B8E816B2-A71A-3EBA-53B8-76756DFDC312}"/>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lgn="ctr" defTabSz="914400">
                <a:defRPr/>
              </a:pP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⑥</a:t>
              </a:r>
              <a:r>
                <a:rPr kumimoji="1"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kumimoji="1" lang="en-US" altLang="ja-JP" sz="1600" spc="200" dirty="0">
                  <a:ln w="31750">
                    <a:noFill/>
                  </a:ln>
                  <a:solidFill>
                    <a:srgbClr val="FE5519"/>
                  </a:solidFill>
                  <a:latin typeface="DIN Alternate" panose="020B0500000000000000" pitchFamily="34" charset="0"/>
                  <a:ea typeface="Hiragino Sans W6" panose="020B0400000000000000" pitchFamily="34" charset="-128"/>
                </a:rPr>
                <a:t>30sec / 15sec</a:t>
              </a:r>
              <a:endParaRPr kumimoji="1"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27" name="直線矢印コネクタ 26">
              <a:extLst>
                <a:ext uri="{FF2B5EF4-FFF2-40B4-BE49-F238E27FC236}">
                  <a16:creationId xmlns:a16="http://schemas.microsoft.com/office/drawing/2014/main" id="{B3012E03-3B35-A888-9383-B59FDA8F389A}"/>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9119E228-53C6-A6D9-29F5-76B8F231098C}"/>
              </a:ext>
            </a:extLst>
          </p:cNvPr>
          <p:cNvGrpSpPr/>
          <p:nvPr/>
        </p:nvGrpSpPr>
        <p:grpSpPr>
          <a:xfrm>
            <a:off x="3314388" y="5665283"/>
            <a:ext cx="65207" cy="361928"/>
            <a:chOff x="3316289" y="5717117"/>
            <a:chExt cx="48460" cy="283342"/>
          </a:xfrm>
        </p:grpSpPr>
        <p:sp>
          <p:nvSpPr>
            <p:cNvPr id="32" name="円/楕円 31">
              <a:extLst>
                <a:ext uri="{FF2B5EF4-FFF2-40B4-BE49-F238E27FC236}">
                  <a16:creationId xmlns:a16="http://schemas.microsoft.com/office/drawing/2014/main" id="{64078FBA-5894-3513-6380-68871A4DB36C}"/>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3" name="円/楕円 32">
              <a:extLst>
                <a:ext uri="{FF2B5EF4-FFF2-40B4-BE49-F238E27FC236}">
                  <a16:creationId xmlns:a16="http://schemas.microsoft.com/office/drawing/2014/main" id="{556B8336-1DC4-EC49-DE27-1274DFB22F5B}"/>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4" name="円/楕円 33">
              <a:extLst>
                <a:ext uri="{FF2B5EF4-FFF2-40B4-BE49-F238E27FC236}">
                  <a16:creationId xmlns:a16="http://schemas.microsoft.com/office/drawing/2014/main" id="{AC4F7889-2051-6EF0-CAA2-C462FE818BF2}"/>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grpSp>
      <p:sp>
        <p:nvSpPr>
          <p:cNvPr id="7" name="テキスト ボックス 6">
            <a:extLst>
              <a:ext uri="{FF2B5EF4-FFF2-40B4-BE49-F238E27FC236}">
                <a16:creationId xmlns:a16="http://schemas.microsoft.com/office/drawing/2014/main" id="{66B499C4-1EE0-5CAC-9DD7-1E72DCF9B3C7}"/>
              </a:ext>
            </a:extLst>
          </p:cNvPr>
          <p:cNvSpPr txBox="1"/>
          <p:nvPr/>
        </p:nvSpPr>
        <p:spPr>
          <a:xfrm>
            <a:off x="1972621" y="6117669"/>
            <a:ext cx="3251352" cy="261610"/>
          </a:xfrm>
          <a:prstGeom prst="rect">
            <a:avLst/>
          </a:prstGeom>
          <a:noFill/>
        </p:spPr>
        <p:txBody>
          <a:bodyPr wrap="square">
            <a:spAutoFit/>
          </a:bodyPr>
          <a:lstStyle/>
          <a:p>
            <a:r>
              <a:rPr lang="ja-JP" altLang="en-US" sz="1100">
                <a:solidFill>
                  <a:schemeClr val="bg1"/>
                </a:solidFill>
                <a:latin typeface="Hiragino Sans W5" panose="020B0400000000000000" pitchFamily="34" charset="-128"/>
                <a:ea typeface="Hiragino Sans W5" panose="020B0400000000000000" pitchFamily="34" charset="-128"/>
              </a:rPr>
              <a:t>ロール内の枠数は配信メニューにより変動</a:t>
            </a:r>
          </a:p>
        </p:txBody>
      </p:sp>
      <p:sp>
        <p:nvSpPr>
          <p:cNvPr id="6" name="テキスト ボックス 5">
            <a:extLst>
              <a:ext uri="{FF2B5EF4-FFF2-40B4-BE49-F238E27FC236}">
                <a16:creationId xmlns:a16="http://schemas.microsoft.com/office/drawing/2014/main" id="{7E1E81F3-A515-B1EF-4AA6-C556C299807B}"/>
              </a:ext>
            </a:extLst>
          </p:cNvPr>
          <p:cNvSpPr txBox="1"/>
          <p:nvPr/>
        </p:nvSpPr>
        <p:spPr>
          <a:xfrm>
            <a:off x="6054910" y="1212108"/>
            <a:ext cx="1967573" cy="510909"/>
          </a:xfrm>
          <a:prstGeom prst="rect">
            <a:avLst/>
          </a:prstGeom>
          <a:noFill/>
          <a:effectLst/>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STANDARD</a:t>
            </a: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400" b="1" dirty="0">
                <a:solidFill>
                  <a:srgbClr val="FE5519"/>
                </a:solidFill>
                <a:latin typeface="DIN Alternate" panose="020B0500000000000000" pitchFamily="34" charset="0"/>
                <a:ea typeface="Hiragino Sans W6" panose="020B0400000000000000" pitchFamily="34" charset="-128"/>
              </a:rPr>
              <a:t>( </a:t>
            </a:r>
            <a:r>
              <a:rPr kumimoji="1" lang="en-US" altLang="ja-JP" sz="1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REGULAR </a:t>
            </a:r>
            <a:r>
              <a:rPr kumimoji="1" lang="en-US" altLang="ja-JP" sz="1400" b="1" dirty="0">
                <a:solidFill>
                  <a:srgbClr val="FE5519"/>
                </a:solidFill>
                <a:latin typeface="DIN Alternate" panose="020B0500000000000000" pitchFamily="34" charset="0"/>
                <a:ea typeface="Hiragino Sans W6" panose="020B0400000000000000" pitchFamily="34" charset="-128"/>
              </a:rPr>
              <a:t>)</a:t>
            </a:r>
            <a:endParaRPr kumimoji="1" lang="en-US" altLang="ja-JP" sz="1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943069DC-DBA6-CCC0-C694-062FD51F4C9C}"/>
              </a:ext>
            </a:extLst>
          </p:cNvPr>
          <p:cNvSpPr txBox="1"/>
          <p:nvPr/>
        </p:nvSpPr>
        <p:spPr>
          <a:xfrm>
            <a:off x="8078513" y="1212108"/>
            <a:ext cx="1967573" cy="510909"/>
          </a:xfrm>
          <a:prstGeom prst="rect">
            <a:avLst/>
          </a:prstGeom>
          <a:noFill/>
          <a:effectLst/>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STANDARD</a:t>
            </a: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400" b="1" dirty="0">
                <a:solidFill>
                  <a:srgbClr val="FE5519"/>
                </a:solidFill>
                <a:latin typeface="DIN Alternate" panose="020B0500000000000000" pitchFamily="34" charset="0"/>
                <a:ea typeface="Hiragino Sans W6" panose="020B0400000000000000" pitchFamily="34" charset="-128"/>
              </a:rPr>
              <a:t>( HALF )</a:t>
            </a:r>
            <a:endParaRPr kumimoji="1" lang="en-US" altLang="ja-JP" sz="1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1" name="テキスト ボックス 10">
            <a:extLst>
              <a:ext uri="{FF2B5EF4-FFF2-40B4-BE49-F238E27FC236}">
                <a16:creationId xmlns:a16="http://schemas.microsoft.com/office/drawing/2014/main" id="{588A069F-FD47-9FB2-BBA9-6DB403ACE578}"/>
              </a:ext>
            </a:extLst>
          </p:cNvPr>
          <p:cNvSpPr txBox="1"/>
          <p:nvPr/>
        </p:nvSpPr>
        <p:spPr>
          <a:xfrm>
            <a:off x="10112989" y="1261129"/>
            <a:ext cx="1608493" cy="4001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SHORT</a:t>
            </a:r>
            <a:endParaRPr kumimoji="1" lang="en-US" altLang="ja-JP" sz="2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8" name="正方形/長方形 17">
            <a:extLst>
              <a:ext uri="{FF2B5EF4-FFF2-40B4-BE49-F238E27FC236}">
                <a16:creationId xmlns:a16="http://schemas.microsoft.com/office/drawing/2014/main" id="{160CD595-BE22-B1AE-ABDC-65DCFD6F5044}"/>
              </a:ext>
            </a:extLst>
          </p:cNvPr>
          <p:cNvSpPr/>
          <p:nvPr/>
        </p:nvSpPr>
        <p:spPr>
          <a:xfrm>
            <a:off x="6242066" y="2010379"/>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21" name="正方形/長方形 20">
            <a:extLst>
              <a:ext uri="{FF2B5EF4-FFF2-40B4-BE49-F238E27FC236}">
                <a16:creationId xmlns:a16="http://schemas.microsoft.com/office/drawing/2014/main" id="{BE4695F1-E85E-D222-9BC5-612DDAF75C30}"/>
              </a:ext>
            </a:extLst>
          </p:cNvPr>
          <p:cNvSpPr/>
          <p:nvPr/>
        </p:nvSpPr>
        <p:spPr>
          <a:xfrm>
            <a:off x="6373069" y="2090140"/>
            <a:ext cx="1400376" cy="320362"/>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30sec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43" name="直線矢印コネクタ 42">
            <a:extLst>
              <a:ext uri="{FF2B5EF4-FFF2-40B4-BE49-F238E27FC236}">
                <a16:creationId xmlns:a16="http://schemas.microsoft.com/office/drawing/2014/main" id="{368B9507-1B7C-BE65-89D2-07228221F3FE}"/>
              </a:ext>
            </a:extLst>
          </p:cNvPr>
          <p:cNvCxnSpPr>
            <a:cxnSpLocks/>
          </p:cNvCxnSpPr>
          <p:nvPr/>
        </p:nvCxnSpPr>
        <p:spPr>
          <a:xfrm>
            <a:off x="7097343" y="3138459"/>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223D3B9A-A757-FB06-FBBF-614BB2DEE1E0}"/>
              </a:ext>
            </a:extLst>
          </p:cNvPr>
          <p:cNvSpPr/>
          <p:nvPr/>
        </p:nvSpPr>
        <p:spPr>
          <a:xfrm>
            <a:off x="6373069" y="2459281"/>
            <a:ext cx="1400376" cy="543293"/>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61" name="正方形/長方形 60">
            <a:extLst>
              <a:ext uri="{FF2B5EF4-FFF2-40B4-BE49-F238E27FC236}">
                <a16:creationId xmlns:a16="http://schemas.microsoft.com/office/drawing/2014/main" id="{DB3313CD-4634-42E7-3167-C35C30747353}"/>
              </a:ext>
            </a:extLst>
          </p:cNvPr>
          <p:cNvSpPr/>
          <p:nvPr/>
        </p:nvSpPr>
        <p:spPr>
          <a:xfrm>
            <a:off x="6242066" y="3426857"/>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62" name="正方形/長方形 61">
            <a:extLst>
              <a:ext uri="{FF2B5EF4-FFF2-40B4-BE49-F238E27FC236}">
                <a16:creationId xmlns:a16="http://schemas.microsoft.com/office/drawing/2014/main" id="{5FBC5BAB-052B-BF15-903F-0B0FE4549A79}"/>
              </a:ext>
            </a:extLst>
          </p:cNvPr>
          <p:cNvSpPr/>
          <p:nvPr/>
        </p:nvSpPr>
        <p:spPr>
          <a:xfrm>
            <a:off x="6373069" y="3506618"/>
            <a:ext cx="1400376" cy="320362"/>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30sec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63" name="直線矢印コネクタ 62">
            <a:extLst>
              <a:ext uri="{FF2B5EF4-FFF2-40B4-BE49-F238E27FC236}">
                <a16:creationId xmlns:a16="http://schemas.microsoft.com/office/drawing/2014/main" id="{8E403FE1-5337-02CD-F194-950DC67C1BE8}"/>
              </a:ext>
            </a:extLst>
          </p:cNvPr>
          <p:cNvCxnSpPr>
            <a:cxnSpLocks/>
          </p:cNvCxnSpPr>
          <p:nvPr/>
        </p:nvCxnSpPr>
        <p:spPr>
          <a:xfrm>
            <a:off x="7097343" y="4556584"/>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2FA6E065-5629-FA94-2E7D-368A17ED7DB1}"/>
              </a:ext>
            </a:extLst>
          </p:cNvPr>
          <p:cNvSpPr/>
          <p:nvPr/>
        </p:nvSpPr>
        <p:spPr>
          <a:xfrm>
            <a:off x="6373069" y="3875759"/>
            <a:ext cx="1400376" cy="543293"/>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66" name="正方形/長方形 65">
            <a:extLst>
              <a:ext uri="{FF2B5EF4-FFF2-40B4-BE49-F238E27FC236}">
                <a16:creationId xmlns:a16="http://schemas.microsoft.com/office/drawing/2014/main" id="{C398777E-E266-CFC3-505E-38D8EE7675DD}"/>
              </a:ext>
            </a:extLst>
          </p:cNvPr>
          <p:cNvSpPr/>
          <p:nvPr/>
        </p:nvSpPr>
        <p:spPr>
          <a:xfrm>
            <a:off x="6256134" y="4848655"/>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67" name="正方形/長方形 66">
            <a:extLst>
              <a:ext uri="{FF2B5EF4-FFF2-40B4-BE49-F238E27FC236}">
                <a16:creationId xmlns:a16="http://schemas.microsoft.com/office/drawing/2014/main" id="{7D624345-DA38-81D4-A7AD-8FE1EC1357B9}"/>
              </a:ext>
            </a:extLst>
          </p:cNvPr>
          <p:cNvSpPr/>
          <p:nvPr/>
        </p:nvSpPr>
        <p:spPr>
          <a:xfrm>
            <a:off x="6387137" y="4928416"/>
            <a:ext cx="1400376" cy="320362"/>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30sec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68" name="正方形/長方形 67">
            <a:extLst>
              <a:ext uri="{FF2B5EF4-FFF2-40B4-BE49-F238E27FC236}">
                <a16:creationId xmlns:a16="http://schemas.microsoft.com/office/drawing/2014/main" id="{9C052578-0546-9334-C6D4-CBA80304B177}"/>
              </a:ext>
            </a:extLst>
          </p:cNvPr>
          <p:cNvSpPr/>
          <p:nvPr/>
        </p:nvSpPr>
        <p:spPr>
          <a:xfrm>
            <a:off x="6387137" y="5297557"/>
            <a:ext cx="1400376" cy="543293"/>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70" name="正方形/長方形 69">
            <a:extLst>
              <a:ext uri="{FF2B5EF4-FFF2-40B4-BE49-F238E27FC236}">
                <a16:creationId xmlns:a16="http://schemas.microsoft.com/office/drawing/2014/main" id="{C93E3CEA-53D6-77F7-AD4A-FD94B9DF59F4}"/>
              </a:ext>
            </a:extLst>
          </p:cNvPr>
          <p:cNvSpPr/>
          <p:nvPr/>
        </p:nvSpPr>
        <p:spPr>
          <a:xfrm>
            <a:off x="8203267" y="2027795"/>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71" name="正方形/長方形 70">
            <a:extLst>
              <a:ext uri="{FF2B5EF4-FFF2-40B4-BE49-F238E27FC236}">
                <a16:creationId xmlns:a16="http://schemas.microsoft.com/office/drawing/2014/main" id="{E2780C5E-1456-C82B-F67F-396070126077}"/>
              </a:ext>
            </a:extLst>
          </p:cNvPr>
          <p:cNvSpPr/>
          <p:nvPr/>
        </p:nvSpPr>
        <p:spPr>
          <a:xfrm>
            <a:off x="8334270" y="2107556"/>
            <a:ext cx="1400376" cy="320362"/>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30sec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72" name="直線矢印コネクタ 71">
            <a:extLst>
              <a:ext uri="{FF2B5EF4-FFF2-40B4-BE49-F238E27FC236}">
                <a16:creationId xmlns:a16="http://schemas.microsoft.com/office/drawing/2014/main" id="{CA3D8036-E9DC-4127-F180-7546A02AC494}"/>
              </a:ext>
            </a:extLst>
          </p:cNvPr>
          <p:cNvCxnSpPr>
            <a:cxnSpLocks/>
          </p:cNvCxnSpPr>
          <p:nvPr/>
        </p:nvCxnSpPr>
        <p:spPr>
          <a:xfrm>
            <a:off x="9058544" y="3138459"/>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21A225DF-6CBA-A763-67BC-86978275FFA7}"/>
              </a:ext>
            </a:extLst>
          </p:cNvPr>
          <p:cNvSpPr/>
          <p:nvPr/>
        </p:nvSpPr>
        <p:spPr>
          <a:xfrm>
            <a:off x="8334270" y="2476697"/>
            <a:ext cx="1400376" cy="543293"/>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74" name="正方形/長方形 73">
            <a:extLst>
              <a:ext uri="{FF2B5EF4-FFF2-40B4-BE49-F238E27FC236}">
                <a16:creationId xmlns:a16="http://schemas.microsoft.com/office/drawing/2014/main" id="{99A77158-8502-67ED-7625-0F7F0AB82B99}"/>
              </a:ext>
            </a:extLst>
          </p:cNvPr>
          <p:cNvSpPr/>
          <p:nvPr/>
        </p:nvSpPr>
        <p:spPr>
          <a:xfrm>
            <a:off x="8203267" y="3444273"/>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76" name="直線矢印コネクタ 75">
            <a:extLst>
              <a:ext uri="{FF2B5EF4-FFF2-40B4-BE49-F238E27FC236}">
                <a16:creationId xmlns:a16="http://schemas.microsoft.com/office/drawing/2014/main" id="{1004E77B-F69C-634A-A6B2-65137E9367CC}"/>
              </a:ext>
            </a:extLst>
          </p:cNvPr>
          <p:cNvCxnSpPr>
            <a:cxnSpLocks/>
          </p:cNvCxnSpPr>
          <p:nvPr/>
        </p:nvCxnSpPr>
        <p:spPr>
          <a:xfrm>
            <a:off x="9058544" y="4556584"/>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3BBD896C-9E80-80C9-3453-E29C3F75B48A}"/>
              </a:ext>
            </a:extLst>
          </p:cNvPr>
          <p:cNvSpPr/>
          <p:nvPr/>
        </p:nvSpPr>
        <p:spPr>
          <a:xfrm>
            <a:off x="8334270" y="3558940"/>
            <a:ext cx="1400376" cy="838201"/>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78" name="正方形/長方形 77">
            <a:extLst>
              <a:ext uri="{FF2B5EF4-FFF2-40B4-BE49-F238E27FC236}">
                <a16:creationId xmlns:a16="http://schemas.microsoft.com/office/drawing/2014/main" id="{AC675513-F6BF-9BB9-4DBC-154618CBB601}"/>
              </a:ext>
            </a:extLst>
          </p:cNvPr>
          <p:cNvSpPr/>
          <p:nvPr/>
        </p:nvSpPr>
        <p:spPr>
          <a:xfrm>
            <a:off x="8217335" y="4866071"/>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79" name="正方形/長方形 78">
            <a:extLst>
              <a:ext uri="{FF2B5EF4-FFF2-40B4-BE49-F238E27FC236}">
                <a16:creationId xmlns:a16="http://schemas.microsoft.com/office/drawing/2014/main" id="{265C24C7-6AC6-6445-850C-D9B01CB26D03}"/>
              </a:ext>
            </a:extLst>
          </p:cNvPr>
          <p:cNvSpPr/>
          <p:nvPr/>
        </p:nvSpPr>
        <p:spPr>
          <a:xfrm>
            <a:off x="8348338" y="4945832"/>
            <a:ext cx="1400376" cy="320362"/>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30sec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80" name="正方形/長方形 79">
            <a:extLst>
              <a:ext uri="{FF2B5EF4-FFF2-40B4-BE49-F238E27FC236}">
                <a16:creationId xmlns:a16="http://schemas.microsoft.com/office/drawing/2014/main" id="{55E1F1D1-7D68-67D8-5F0B-921CF74C14BE}"/>
              </a:ext>
            </a:extLst>
          </p:cNvPr>
          <p:cNvSpPr/>
          <p:nvPr/>
        </p:nvSpPr>
        <p:spPr>
          <a:xfrm>
            <a:off x="8348338" y="5314973"/>
            <a:ext cx="1400376" cy="543293"/>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81" name="正方形/長方形 80">
            <a:extLst>
              <a:ext uri="{FF2B5EF4-FFF2-40B4-BE49-F238E27FC236}">
                <a16:creationId xmlns:a16="http://schemas.microsoft.com/office/drawing/2014/main" id="{F665BC29-EF75-1AC6-18E2-8D7E78FA1F00}"/>
              </a:ext>
            </a:extLst>
          </p:cNvPr>
          <p:cNvSpPr/>
          <p:nvPr/>
        </p:nvSpPr>
        <p:spPr>
          <a:xfrm>
            <a:off x="10110438" y="2027795"/>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82" name="正方形/長方形 81">
            <a:extLst>
              <a:ext uri="{FF2B5EF4-FFF2-40B4-BE49-F238E27FC236}">
                <a16:creationId xmlns:a16="http://schemas.microsoft.com/office/drawing/2014/main" id="{B92EBF3F-E029-9F3F-3AF0-5455AF725105}"/>
              </a:ext>
            </a:extLst>
          </p:cNvPr>
          <p:cNvSpPr/>
          <p:nvPr/>
        </p:nvSpPr>
        <p:spPr>
          <a:xfrm>
            <a:off x="10241441" y="2107556"/>
            <a:ext cx="1400376" cy="210533"/>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spc="200" dirty="0">
                <a:ln w="31750">
                  <a:noFill/>
                </a:ln>
                <a:solidFill>
                  <a:schemeClr val="bg1"/>
                </a:solidFill>
                <a:latin typeface="DIN Alternate" panose="020B0500000000000000" pitchFamily="34" charset="0"/>
                <a:ea typeface="Hiragino Sans W6" panose="020B0400000000000000" pitchFamily="34" charset="-128"/>
              </a:rPr>
              <a:t>15</a:t>
            </a: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83" name="直線矢印コネクタ 82">
            <a:extLst>
              <a:ext uri="{FF2B5EF4-FFF2-40B4-BE49-F238E27FC236}">
                <a16:creationId xmlns:a16="http://schemas.microsoft.com/office/drawing/2014/main" id="{51C6194D-C748-1E63-352D-06A46480DF29}"/>
              </a:ext>
            </a:extLst>
          </p:cNvPr>
          <p:cNvCxnSpPr>
            <a:cxnSpLocks/>
          </p:cNvCxnSpPr>
          <p:nvPr/>
        </p:nvCxnSpPr>
        <p:spPr>
          <a:xfrm>
            <a:off x="10965715" y="3138459"/>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D55F82FE-0142-2B52-A402-469C7B69A354}"/>
              </a:ext>
            </a:extLst>
          </p:cNvPr>
          <p:cNvSpPr/>
          <p:nvPr/>
        </p:nvSpPr>
        <p:spPr>
          <a:xfrm>
            <a:off x="10241441" y="2362199"/>
            <a:ext cx="1400376" cy="657791"/>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85" name="正方形/長方形 84">
            <a:extLst>
              <a:ext uri="{FF2B5EF4-FFF2-40B4-BE49-F238E27FC236}">
                <a16:creationId xmlns:a16="http://schemas.microsoft.com/office/drawing/2014/main" id="{47DF98E0-40CC-6AB1-51D5-71487B809076}"/>
              </a:ext>
            </a:extLst>
          </p:cNvPr>
          <p:cNvSpPr/>
          <p:nvPr/>
        </p:nvSpPr>
        <p:spPr>
          <a:xfrm>
            <a:off x="10110438" y="3444273"/>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cxnSp>
        <p:nvCxnSpPr>
          <p:cNvPr id="87" name="直線矢印コネクタ 86">
            <a:extLst>
              <a:ext uri="{FF2B5EF4-FFF2-40B4-BE49-F238E27FC236}">
                <a16:creationId xmlns:a16="http://schemas.microsoft.com/office/drawing/2014/main" id="{34EC5A94-82DC-99B8-9556-6DADB74E2623}"/>
              </a:ext>
            </a:extLst>
          </p:cNvPr>
          <p:cNvCxnSpPr>
            <a:cxnSpLocks/>
          </p:cNvCxnSpPr>
          <p:nvPr/>
        </p:nvCxnSpPr>
        <p:spPr>
          <a:xfrm>
            <a:off x="10965715" y="4556584"/>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sp>
        <p:nvSpPr>
          <p:cNvPr id="88" name="正方形/長方形 87">
            <a:extLst>
              <a:ext uri="{FF2B5EF4-FFF2-40B4-BE49-F238E27FC236}">
                <a16:creationId xmlns:a16="http://schemas.microsoft.com/office/drawing/2014/main" id="{FB5886CE-7F7A-B8A7-AC92-99DA65DE966D}"/>
              </a:ext>
            </a:extLst>
          </p:cNvPr>
          <p:cNvSpPr/>
          <p:nvPr/>
        </p:nvSpPr>
        <p:spPr>
          <a:xfrm>
            <a:off x="10241441" y="3542940"/>
            <a:ext cx="1400376" cy="854201"/>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89" name="正方形/長方形 88">
            <a:extLst>
              <a:ext uri="{FF2B5EF4-FFF2-40B4-BE49-F238E27FC236}">
                <a16:creationId xmlns:a16="http://schemas.microsoft.com/office/drawing/2014/main" id="{EBAC82B5-69A5-ADBB-686A-41FF147AFF32}"/>
              </a:ext>
            </a:extLst>
          </p:cNvPr>
          <p:cNvSpPr/>
          <p:nvPr/>
        </p:nvSpPr>
        <p:spPr>
          <a:xfrm>
            <a:off x="10124506" y="4866071"/>
            <a:ext cx="1669582" cy="1056692"/>
          </a:xfrm>
          <a:prstGeom prst="rect">
            <a:avLst/>
          </a:prstGeom>
          <a:noFill/>
          <a:ln w="381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90" name="正方形/長方形 89">
            <a:extLst>
              <a:ext uri="{FF2B5EF4-FFF2-40B4-BE49-F238E27FC236}">
                <a16:creationId xmlns:a16="http://schemas.microsoft.com/office/drawing/2014/main" id="{8DB837E9-1057-C8A0-7F44-4EAF00C248E5}"/>
              </a:ext>
            </a:extLst>
          </p:cNvPr>
          <p:cNvSpPr/>
          <p:nvPr/>
        </p:nvSpPr>
        <p:spPr>
          <a:xfrm>
            <a:off x="10255509" y="4945832"/>
            <a:ext cx="1400376" cy="210533"/>
          </a:xfrm>
          <a:prstGeom prst="rect">
            <a:avLst/>
          </a:prstGeom>
          <a:solidFill>
            <a:srgbClr val="FE5519"/>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spc="200" dirty="0">
                <a:ln w="31750">
                  <a:noFill/>
                </a:ln>
                <a:solidFill>
                  <a:schemeClr val="bg1"/>
                </a:solidFill>
                <a:latin typeface="DIN Alternate" panose="020B0500000000000000" pitchFamily="34" charset="0"/>
                <a:ea typeface="Hiragino Sans W6" panose="020B0400000000000000" pitchFamily="34" charset="-128"/>
              </a:rPr>
              <a:t>15</a:t>
            </a:r>
            <a:r>
              <a:rPr kumimoji="1" lang="en-US" altLang="ja-JP" sz="1100" b="1" i="0" u="none" strike="noStrike" kern="1200" cap="none" spc="200" normalizeH="0" baseline="0" noProof="0" dirty="0">
                <a:ln w="31750">
                  <a:noFill/>
                </a:ln>
                <a:solidFill>
                  <a:schemeClr val="bg1"/>
                </a:solidFill>
                <a:effectLst/>
                <a:uLnTx/>
                <a:uFillTx/>
                <a:latin typeface="DIN Alternate" panose="020B0500000000000000" pitchFamily="34" charset="0"/>
                <a:ea typeface="Hiragino Sans W6" panose="020B0400000000000000" pitchFamily="34" charset="-128"/>
                <a:cs typeface="+mn-cs"/>
              </a:rPr>
              <a:t>sec</a:t>
            </a:r>
            <a:endParaRPr kumimoji="1" lang="ja-JP" altLang="en-US" sz="1100" b="1"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91" name="正方形/長方形 90">
            <a:extLst>
              <a:ext uri="{FF2B5EF4-FFF2-40B4-BE49-F238E27FC236}">
                <a16:creationId xmlns:a16="http://schemas.microsoft.com/office/drawing/2014/main" id="{ACDF1219-A3E5-3363-6A74-2244041FF909}"/>
              </a:ext>
            </a:extLst>
          </p:cNvPr>
          <p:cNvSpPr/>
          <p:nvPr/>
        </p:nvSpPr>
        <p:spPr>
          <a:xfrm>
            <a:off x="10255509" y="5200475"/>
            <a:ext cx="1400376" cy="657791"/>
          </a:xfrm>
          <a:prstGeom prst="rect">
            <a:avLst/>
          </a:prstGeom>
          <a:pattFill prst="dkHorz">
            <a:fgClr>
              <a:srgbClr val="FFFFFF"/>
            </a:fgClr>
            <a:bgClr>
              <a:srgbClr val="FE5519"/>
            </a:bgClr>
          </a:patt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200" normalizeH="0" baseline="0" noProof="0">
              <a:ln w="31750">
                <a:noFill/>
              </a:ln>
              <a:solidFill>
                <a:schemeClr val="bg1"/>
              </a:solidFill>
              <a:effectLst/>
              <a:uLnTx/>
              <a:uFillTx/>
              <a:latin typeface="DIN Alternate" panose="020B0500000000000000" pitchFamily="34" charset="0"/>
              <a:ea typeface="Hiragino Sans W6" panose="020B0400000000000000" pitchFamily="34" charset="-128"/>
              <a:cs typeface="+mn-cs"/>
            </a:endParaRPr>
          </a:p>
        </p:txBody>
      </p:sp>
      <p:sp>
        <p:nvSpPr>
          <p:cNvPr id="92" name="テキスト ボックス 91">
            <a:extLst>
              <a:ext uri="{FF2B5EF4-FFF2-40B4-BE49-F238E27FC236}">
                <a16:creationId xmlns:a16="http://schemas.microsoft.com/office/drawing/2014/main" id="{07D20FE8-1CF4-44C5-963D-8C362BE5B952}"/>
              </a:ext>
            </a:extLst>
          </p:cNvPr>
          <p:cNvSpPr txBox="1"/>
          <p:nvPr/>
        </p:nvSpPr>
        <p:spPr>
          <a:xfrm>
            <a:off x="5252610" y="2248810"/>
            <a:ext cx="958055" cy="4001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1</a:t>
            </a:r>
            <a:r>
              <a:rPr kumimoji="1" lang="ja-JP" altLang="en-US" sz="1400" b="1">
                <a:solidFill>
                  <a:srgbClr val="FE5519"/>
                </a:solidFill>
                <a:latin typeface="DIN Alternate" panose="020B0500000000000000" pitchFamily="34" charset="0"/>
                <a:ea typeface="Hiragino Sans W6" panose="020B0400000000000000" pitchFamily="34" charset="-128"/>
              </a:rPr>
              <a:t>滞在目</a:t>
            </a:r>
            <a:endParaRPr kumimoji="1" lang="en-US" altLang="ja-JP" sz="1400" b="1" dirty="0">
              <a:solidFill>
                <a:srgbClr val="FE5519"/>
              </a:solidFill>
              <a:latin typeface="DIN Alternate" panose="020B0500000000000000" pitchFamily="34" charset="0"/>
              <a:ea typeface="Hiragino Sans W6" panose="020B0400000000000000" pitchFamily="34" charset="-128"/>
            </a:endParaRPr>
          </a:p>
        </p:txBody>
      </p:sp>
      <p:sp>
        <p:nvSpPr>
          <p:cNvPr id="95" name="テキスト ボックス 94">
            <a:extLst>
              <a:ext uri="{FF2B5EF4-FFF2-40B4-BE49-F238E27FC236}">
                <a16:creationId xmlns:a16="http://schemas.microsoft.com/office/drawing/2014/main" id="{1EB5FDBB-618B-917E-6D63-A087E8D05C2C}"/>
              </a:ext>
            </a:extLst>
          </p:cNvPr>
          <p:cNvSpPr txBox="1"/>
          <p:nvPr/>
        </p:nvSpPr>
        <p:spPr>
          <a:xfrm>
            <a:off x="440124" y="690710"/>
            <a:ext cx="4955059" cy="169495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喫煙所 </a:t>
            </a:r>
            <a:r>
              <a:rPr kumimoji="1" lang="en-US" altLang="ja-JP" sz="2400" b="1" spc="300" dirty="0">
                <a:solidFill>
                  <a:prstClr val="white"/>
                </a:solidFill>
                <a:latin typeface="Hiragino Sans W7" panose="020B0400000000000000" pitchFamily="34" charset="-128"/>
                <a:ea typeface="Hiragino Sans W7" panose="020B0400000000000000" pitchFamily="34" charset="-128"/>
                <a:cs typeface="+mn-cs"/>
              </a:rPr>
              <a:t> </a:t>
            </a:r>
            <a:r>
              <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回利用あたりの</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平均滞在</a:t>
            </a:r>
            <a:r>
              <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分 </a:t>
            </a:r>
            <a:r>
              <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秒を</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400" b="1" spc="300" dirty="0">
                <a:solidFill>
                  <a:prstClr val="white"/>
                </a:solidFill>
                <a:latin typeface="Hiragino Sans W7" panose="020B0400000000000000" pitchFamily="34" charset="-128"/>
                <a:ea typeface="Hiragino Sans W7" panose="020B0400000000000000" pitchFamily="34" charset="-128"/>
              </a:rPr>
              <a:t>  </a:t>
            </a:r>
            <a:r>
              <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ロールに設定</a:t>
            </a:r>
          </a:p>
        </p:txBody>
      </p:sp>
      <p:sp>
        <p:nvSpPr>
          <p:cNvPr id="101" name="テキスト ボックス 100">
            <a:extLst>
              <a:ext uri="{FF2B5EF4-FFF2-40B4-BE49-F238E27FC236}">
                <a16:creationId xmlns:a16="http://schemas.microsoft.com/office/drawing/2014/main" id="{36D28D4B-EC39-F54A-125B-159FE27D652B}"/>
              </a:ext>
            </a:extLst>
          </p:cNvPr>
          <p:cNvSpPr txBox="1"/>
          <p:nvPr/>
        </p:nvSpPr>
        <p:spPr>
          <a:xfrm>
            <a:off x="5276811" y="3660193"/>
            <a:ext cx="958055" cy="4001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2</a:t>
            </a:r>
            <a:r>
              <a:rPr kumimoji="1" lang="ja-JP" altLang="en-US" sz="1400" b="1">
                <a:solidFill>
                  <a:srgbClr val="FE5519"/>
                </a:solidFill>
                <a:latin typeface="DIN Alternate" panose="020B0500000000000000" pitchFamily="34" charset="0"/>
                <a:ea typeface="Hiragino Sans W6" panose="020B0400000000000000" pitchFamily="34" charset="-128"/>
              </a:rPr>
              <a:t>滞在目</a:t>
            </a:r>
            <a:endParaRPr kumimoji="1" lang="en-US" altLang="ja-JP" sz="1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02" name="テキスト ボックス 101">
            <a:extLst>
              <a:ext uri="{FF2B5EF4-FFF2-40B4-BE49-F238E27FC236}">
                <a16:creationId xmlns:a16="http://schemas.microsoft.com/office/drawing/2014/main" id="{4AE53213-3305-D0AB-DE16-30235ACBBF8A}"/>
              </a:ext>
            </a:extLst>
          </p:cNvPr>
          <p:cNvSpPr txBox="1"/>
          <p:nvPr/>
        </p:nvSpPr>
        <p:spPr>
          <a:xfrm>
            <a:off x="5310287" y="5136487"/>
            <a:ext cx="958055" cy="4001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solidFill>
                  <a:srgbClr val="FE5519"/>
                </a:solidFill>
                <a:latin typeface="DIN Alternate" panose="020B0500000000000000" pitchFamily="34" charset="0"/>
                <a:ea typeface="Hiragino Sans W6" panose="020B0400000000000000" pitchFamily="34" charset="-128"/>
              </a:rPr>
              <a:t>3</a:t>
            </a:r>
            <a:r>
              <a:rPr kumimoji="1" lang="ja-JP" altLang="en-US" sz="1400" b="1">
                <a:solidFill>
                  <a:srgbClr val="FE5519"/>
                </a:solidFill>
                <a:latin typeface="DIN Alternate" panose="020B0500000000000000" pitchFamily="34" charset="0"/>
                <a:ea typeface="Hiragino Sans W6" panose="020B0400000000000000" pitchFamily="34" charset="-128"/>
              </a:rPr>
              <a:t>滞在目</a:t>
            </a:r>
            <a:endParaRPr kumimoji="1" lang="en-US" altLang="ja-JP" sz="1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03" name="テキスト ボックス 102">
            <a:extLst>
              <a:ext uri="{FF2B5EF4-FFF2-40B4-BE49-F238E27FC236}">
                <a16:creationId xmlns:a16="http://schemas.microsoft.com/office/drawing/2014/main" id="{98B891A0-9596-4083-1CB1-996425ABCB27}"/>
              </a:ext>
            </a:extLst>
          </p:cNvPr>
          <p:cNvSpPr txBox="1"/>
          <p:nvPr/>
        </p:nvSpPr>
        <p:spPr>
          <a:xfrm>
            <a:off x="5252610" y="2552380"/>
            <a:ext cx="958055"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E5519"/>
                </a:solidFill>
                <a:latin typeface="DIN Alternate" panose="020B0500000000000000" pitchFamily="34" charset="0"/>
                <a:ea typeface="Hiragino Sans W6" panose="020B0400000000000000" pitchFamily="34" charset="-128"/>
              </a:rPr>
              <a:t>( 6min )</a:t>
            </a:r>
            <a:endParaRPr kumimoji="1" lang="en-US" altLang="ja-JP" sz="1000" b="1" dirty="0">
              <a:solidFill>
                <a:srgbClr val="FE5519"/>
              </a:solidFill>
              <a:latin typeface="DIN Alternate" panose="020B0500000000000000" pitchFamily="34" charset="0"/>
              <a:ea typeface="Hiragino Sans W6" panose="020B0400000000000000" pitchFamily="34" charset="-128"/>
            </a:endParaRPr>
          </a:p>
        </p:txBody>
      </p:sp>
      <p:sp>
        <p:nvSpPr>
          <p:cNvPr id="104" name="テキスト ボックス 103">
            <a:extLst>
              <a:ext uri="{FF2B5EF4-FFF2-40B4-BE49-F238E27FC236}">
                <a16:creationId xmlns:a16="http://schemas.microsoft.com/office/drawing/2014/main" id="{6DB90F30-A3FE-6BA6-3C7C-8633B7006D73}"/>
              </a:ext>
            </a:extLst>
          </p:cNvPr>
          <p:cNvSpPr txBox="1"/>
          <p:nvPr/>
        </p:nvSpPr>
        <p:spPr>
          <a:xfrm>
            <a:off x="5252610" y="3954460"/>
            <a:ext cx="958055"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E5519"/>
                </a:solidFill>
                <a:latin typeface="DIN Alternate" panose="020B0500000000000000" pitchFamily="34" charset="0"/>
                <a:ea typeface="Hiragino Sans W6" panose="020B0400000000000000" pitchFamily="34" charset="-128"/>
              </a:rPr>
              <a:t>( 6min )</a:t>
            </a:r>
            <a:endParaRPr kumimoji="1" lang="en-US" altLang="ja-JP" sz="1000" b="1" dirty="0">
              <a:solidFill>
                <a:srgbClr val="FE5519"/>
              </a:solidFill>
              <a:latin typeface="DIN Alternate" panose="020B0500000000000000" pitchFamily="34" charset="0"/>
              <a:ea typeface="Hiragino Sans W6" panose="020B0400000000000000" pitchFamily="34" charset="-128"/>
            </a:endParaRPr>
          </a:p>
        </p:txBody>
      </p:sp>
      <p:sp>
        <p:nvSpPr>
          <p:cNvPr id="105" name="テキスト ボックス 104">
            <a:extLst>
              <a:ext uri="{FF2B5EF4-FFF2-40B4-BE49-F238E27FC236}">
                <a16:creationId xmlns:a16="http://schemas.microsoft.com/office/drawing/2014/main" id="{3A89CAFF-F165-B0BE-0435-596EE2611C4B}"/>
              </a:ext>
            </a:extLst>
          </p:cNvPr>
          <p:cNvSpPr txBox="1"/>
          <p:nvPr/>
        </p:nvSpPr>
        <p:spPr>
          <a:xfrm>
            <a:off x="5267850" y="5447980"/>
            <a:ext cx="958055"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E5519"/>
                </a:solidFill>
                <a:latin typeface="DIN Alternate" panose="020B0500000000000000" pitchFamily="34" charset="0"/>
                <a:ea typeface="Hiragino Sans W6" panose="020B0400000000000000" pitchFamily="34" charset="-128"/>
              </a:rPr>
              <a:t>( 6min )</a:t>
            </a:r>
            <a:endParaRPr kumimoji="1" lang="en-US" altLang="ja-JP" sz="1000" b="1" dirty="0">
              <a:solidFill>
                <a:srgbClr val="FE5519"/>
              </a:solidFill>
              <a:latin typeface="DIN Alternate" panose="020B0500000000000000" pitchFamily="34" charset="0"/>
              <a:ea typeface="Hiragino Sans W6" panose="020B0400000000000000" pitchFamily="34" charset="-128"/>
            </a:endParaRPr>
          </a:p>
        </p:txBody>
      </p:sp>
      <p:sp>
        <p:nvSpPr>
          <p:cNvPr id="106" name="テキスト ボックス 105">
            <a:extLst>
              <a:ext uri="{FF2B5EF4-FFF2-40B4-BE49-F238E27FC236}">
                <a16:creationId xmlns:a16="http://schemas.microsoft.com/office/drawing/2014/main" id="{F69FFEBE-18B4-EC6D-9ED8-006A630B786B}"/>
              </a:ext>
            </a:extLst>
          </p:cNvPr>
          <p:cNvSpPr txBox="1"/>
          <p:nvPr/>
        </p:nvSpPr>
        <p:spPr>
          <a:xfrm>
            <a:off x="6246350" y="1667204"/>
            <a:ext cx="1608493"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rgbClr val="FE5519"/>
                </a:solidFill>
                <a:latin typeface="DIN Alternate" panose="020B0500000000000000" pitchFamily="34" charset="0"/>
                <a:ea typeface="Hiragino Sans W6" panose="020B0400000000000000" pitchFamily="34" charset="-128"/>
              </a:rPr>
              <a:t>滞在毎配信</a:t>
            </a:r>
            <a:endParaRPr kumimoji="1" lang="en-US" altLang="ja-JP" sz="11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07" name="テキスト ボックス 106">
            <a:extLst>
              <a:ext uri="{FF2B5EF4-FFF2-40B4-BE49-F238E27FC236}">
                <a16:creationId xmlns:a16="http://schemas.microsoft.com/office/drawing/2014/main" id="{2B1F38FD-3267-06DC-5B0E-9D4B04DB82F7}"/>
              </a:ext>
            </a:extLst>
          </p:cNvPr>
          <p:cNvSpPr txBox="1"/>
          <p:nvPr/>
        </p:nvSpPr>
        <p:spPr>
          <a:xfrm>
            <a:off x="8273270" y="1682444"/>
            <a:ext cx="1608493"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E5519"/>
                </a:solidFill>
                <a:latin typeface="DIN Alternate" panose="020B0500000000000000" pitchFamily="34" charset="0"/>
                <a:ea typeface="Hiragino Sans W6" panose="020B0400000000000000" pitchFamily="34" charset="-128"/>
              </a:rPr>
              <a:t>2</a:t>
            </a:r>
            <a:r>
              <a:rPr kumimoji="1" lang="ja-JP" altLang="en-US" sz="1200" b="1">
                <a:solidFill>
                  <a:srgbClr val="FE5519"/>
                </a:solidFill>
                <a:latin typeface="DIN Alternate" panose="020B0500000000000000" pitchFamily="34" charset="0"/>
                <a:ea typeface="Hiragino Sans W6" panose="020B0400000000000000" pitchFamily="34" charset="-128"/>
              </a:rPr>
              <a:t>滞在に</a:t>
            </a:r>
            <a:r>
              <a:rPr kumimoji="1" lang="en-US" altLang="ja-JP" sz="1200" b="1" dirty="0">
                <a:solidFill>
                  <a:srgbClr val="FE5519"/>
                </a:solidFill>
                <a:latin typeface="DIN Alternate" panose="020B0500000000000000" pitchFamily="34" charset="0"/>
                <a:ea typeface="Hiragino Sans W6" panose="020B0400000000000000" pitchFamily="34" charset="-128"/>
              </a:rPr>
              <a:t>1</a:t>
            </a:r>
            <a:r>
              <a:rPr kumimoji="1" lang="ja-JP" altLang="en-US" sz="1200" b="1">
                <a:solidFill>
                  <a:srgbClr val="FE5519"/>
                </a:solidFill>
                <a:latin typeface="DIN Alternate" panose="020B0500000000000000" pitchFamily="34" charset="0"/>
                <a:ea typeface="Hiragino Sans W6" panose="020B0400000000000000" pitchFamily="34" charset="-128"/>
              </a:rPr>
              <a:t>回配信</a:t>
            </a:r>
            <a:endParaRPr kumimoji="1" lang="en-US" altLang="ja-JP" sz="11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08" name="テキスト ボックス 107">
            <a:extLst>
              <a:ext uri="{FF2B5EF4-FFF2-40B4-BE49-F238E27FC236}">
                <a16:creationId xmlns:a16="http://schemas.microsoft.com/office/drawing/2014/main" id="{71A2B6DF-BB78-1847-EFF1-610E9F5D51E4}"/>
              </a:ext>
            </a:extLst>
          </p:cNvPr>
          <p:cNvSpPr txBox="1"/>
          <p:nvPr/>
        </p:nvSpPr>
        <p:spPr>
          <a:xfrm>
            <a:off x="10147790" y="1697684"/>
            <a:ext cx="1608493" cy="27699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FE5519"/>
                </a:solidFill>
                <a:latin typeface="DIN Alternate" panose="020B0500000000000000" pitchFamily="34" charset="0"/>
                <a:ea typeface="Hiragino Sans W6" panose="020B0400000000000000" pitchFamily="34" charset="-128"/>
              </a:rPr>
              <a:t>2</a:t>
            </a:r>
            <a:r>
              <a:rPr kumimoji="1" lang="ja-JP" altLang="en-US" sz="1200" b="1">
                <a:solidFill>
                  <a:srgbClr val="FE5519"/>
                </a:solidFill>
                <a:latin typeface="DIN Alternate" panose="020B0500000000000000" pitchFamily="34" charset="0"/>
                <a:ea typeface="Hiragino Sans W6" panose="020B0400000000000000" pitchFamily="34" charset="-128"/>
              </a:rPr>
              <a:t>滞在に</a:t>
            </a:r>
            <a:r>
              <a:rPr kumimoji="1" lang="en-US" altLang="ja-JP" sz="1200" b="1" dirty="0">
                <a:solidFill>
                  <a:srgbClr val="FE5519"/>
                </a:solidFill>
                <a:latin typeface="DIN Alternate" panose="020B0500000000000000" pitchFamily="34" charset="0"/>
                <a:ea typeface="Hiragino Sans W6" panose="020B0400000000000000" pitchFamily="34" charset="-128"/>
              </a:rPr>
              <a:t>1</a:t>
            </a:r>
            <a:r>
              <a:rPr kumimoji="1" lang="ja-JP" altLang="en-US" sz="1200" b="1">
                <a:solidFill>
                  <a:srgbClr val="FE5519"/>
                </a:solidFill>
                <a:latin typeface="DIN Alternate" panose="020B0500000000000000" pitchFamily="34" charset="0"/>
                <a:ea typeface="Hiragino Sans W6" panose="020B0400000000000000" pitchFamily="34" charset="-128"/>
              </a:rPr>
              <a:t>回配信</a:t>
            </a:r>
            <a:endParaRPr kumimoji="1" lang="en-US" altLang="ja-JP" sz="11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cxnSp>
        <p:nvCxnSpPr>
          <p:cNvPr id="4" name="直線矢印コネクタ 3">
            <a:extLst>
              <a:ext uri="{FF2B5EF4-FFF2-40B4-BE49-F238E27FC236}">
                <a16:creationId xmlns:a16="http://schemas.microsoft.com/office/drawing/2014/main" id="{8B704702-7C07-E1A1-A7E9-48D745878127}"/>
              </a:ext>
            </a:extLst>
          </p:cNvPr>
          <p:cNvCxnSpPr>
            <a:cxnSpLocks/>
          </p:cNvCxnSpPr>
          <p:nvPr/>
        </p:nvCxnSpPr>
        <p:spPr>
          <a:xfrm>
            <a:off x="7097343" y="5961901"/>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5288FD98-2E45-5C48-FBF0-D7648F2DDE5C}"/>
              </a:ext>
            </a:extLst>
          </p:cNvPr>
          <p:cNvCxnSpPr>
            <a:cxnSpLocks/>
          </p:cNvCxnSpPr>
          <p:nvPr/>
        </p:nvCxnSpPr>
        <p:spPr>
          <a:xfrm>
            <a:off x="9058544" y="5961901"/>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58E5BEF6-756B-651B-FDE8-54E668C3A1F2}"/>
              </a:ext>
            </a:extLst>
          </p:cNvPr>
          <p:cNvCxnSpPr>
            <a:cxnSpLocks/>
          </p:cNvCxnSpPr>
          <p:nvPr/>
        </p:nvCxnSpPr>
        <p:spPr>
          <a:xfrm>
            <a:off x="10965715" y="5961901"/>
            <a:ext cx="0" cy="252000"/>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8600952A-D003-5A95-F6D4-844919CADAC2}"/>
              </a:ext>
            </a:extLst>
          </p:cNvPr>
          <p:cNvPicPr>
            <a:picLocks noChangeAspect="1"/>
          </p:cNvPicPr>
          <p:nvPr/>
        </p:nvPicPr>
        <p:blipFill>
          <a:blip r:embed="rId5"/>
          <a:stretch>
            <a:fillRect/>
          </a:stretch>
        </p:blipFill>
        <p:spPr>
          <a:xfrm>
            <a:off x="1341378" y="517567"/>
            <a:ext cx="849847" cy="1065142"/>
          </a:xfrm>
          <a:prstGeom prst="rect">
            <a:avLst/>
          </a:prstGeom>
        </p:spPr>
      </p:pic>
      <p:pic>
        <p:nvPicPr>
          <p:cNvPr id="29" name="図 28">
            <a:extLst>
              <a:ext uri="{FF2B5EF4-FFF2-40B4-BE49-F238E27FC236}">
                <a16:creationId xmlns:a16="http://schemas.microsoft.com/office/drawing/2014/main" id="{8663B3F1-A95A-20F2-8DDA-E42E853A7C9C}"/>
              </a:ext>
            </a:extLst>
          </p:cNvPr>
          <p:cNvPicPr>
            <a:picLocks noChangeAspect="1"/>
          </p:cNvPicPr>
          <p:nvPr/>
        </p:nvPicPr>
        <p:blipFill>
          <a:blip r:embed="rId6"/>
          <a:stretch>
            <a:fillRect/>
          </a:stretch>
        </p:blipFill>
        <p:spPr>
          <a:xfrm>
            <a:off x="1682633" y="1097314"/>
            <a:ext cx="849848" cy="1053811"/>
          </a:xfrm>
          <a:prstGeom prst="rect">
            <a:avLst/>
          </a:prstGeom>
        </p:spPr>
      </p:pic>
      <p:pic>
        <p:nvPicPr>
          <p:cNvPr id="30" name="図 29">
            <a:extLst>
              <a:ext uri="{FF2B5EF4-FFF2-40B4-BE49-F238E27FC236}">
                <a16:creationId xmlns:a16="http://schemas.microsoft.com/office/drawing/2014/main" id="{683B396D-563D-1A52-22B9-E47649DFBD99}"/>
              </a:ext>
            </a:extLst>
          </p:cNvPr>
          <p:cNvPicPr>
            <a:picLocks noChangeAspect="1"/>
          </p:cNvPicPr>
          <p:nvPr/>
        </p:nvPicPr>
        <p:blipFill>
          <a:blip r:embed="rId7"/>
          <a:stretch>
            <a:fillRect/>
          </a:stretch>
        </p:blipFill>
        <p:spPr>
          <a:xfrm>
            <a:off x="2932137" y="1098460"/>
            <a:ext cx="1325762" cy="1065142"/>
          </a:xfrm>
          <a:prstGeom prst="rect">
            <a:avLst/>
          </a:prstGeom>
        </p:spPr>
      </p:pic>
      <p:pic>
        <p:nvPicPr>
          <p:cNvPr id="35" name="図 34">
            <a:extLst>
              <a:ext uri="{FF2B5EF4-FFF2-40B4-BE49-F238E27FC236}">
                <a16:creationId xmlns:a16="http://schemas.microsoft.com/office/drawing/2014/main" id="{9B6EBAD7-9010-78EA-6F1F-C07FC171756F}"/>
              </a:ext>
            </a:extLst>
          </p:cNvPr>
          <p:cNvPicPr>
            <a:picLocks noChangeAspect="1"/>
          </p:cNvPicPr>
          <p:nvPr/>
        </p:nvPicPr>
        <p:blipFill>
          <a:blip r:embed="rId5"/>
          <a:stretch>
            <a:fillRect/>
          </a:stretch>
        </p:blipFill>
        <p:spPr>
          <a:xfrm>
            <a:off x="305793" y="1619254"/>
            <a:ext cx="849847" cy="1065142"/>
          </a:xfrm>
          <a:prstGeom prst="rect">
            <a:avLst/>
          </a:prstGeom>
        </p:spPr>
      </p:pic>
      <p:pic>
        <p:nvPicPr>
          <p:cNvPr id="40" name="図 39">
            <a:extLst>
              <a:ext uri="{FF2B5EF4-FFF2-40B4-BE49-F238E27FC236}">
                <a16:creationId xmlns:a16="http://schemas.microsoft.com/office/drawing/2014/main" id="{421B40DD-7FCE-4BFA-CD82-AF50AE5C75C3}"/>
              </a:ext>
            </a:extLst>
          </p:cNvPr>
          <p:cNvPicPr>
            <a:picLocks/>
          </p:cNvPicPr>
          <p:nvPr/>
        </p:nvPicPr>
        <p:blipFill>
          <a:blip r:embed="rId8"/>
          <a:stretch>
            <a:fillRect/>
          </a:stretch>
        </p:blipFill>
        <p:spPr>
          <a:xfrm>
            <a:off x="5395183" y="612515"/>
            <a:ext cx="2802410" cy="367166"/>
          </a:xfrm>
          <a:prstGeom prst="rect">
            <a:avLst/>
          </a:prstGeom>
        </p:spPr>
      </p:pic>
      <p:sp>
        <p:nvSpPr>
          <p:cNvPr id="41" name="テキスト ボックス 40">
            <a:extLst>
              <a:ext uri="{FF2B5EF4-FFF2-40B4-BE49-F238E27FC236}">
                <a16:creationId xmlns:a16="http://schemas.microsoft.com/office/drawing/2014/main" id="{5F6C5E0C-00CE-DBD1-5517-378A2FCE5D29}"/>
              </a:ext>
            </a:extLst>
          </p:cNvPr>
          <p:cNvSpPr txBox="1"/>
          <p:nvPr/>
        </p:nvSpPr>
        <p:spPr>
          <a:xfrm>
            <a:off x="5430696" y="628277"/>
            <a:ext cx="3210941" cy="369332"/>
          </a:xfrm>
          <a:prstGeom prst="rect">
            <a:avLst/>
          </a:prstGeom>
          <a:noFill/>
          <a:effectLst/>
        </p:spPr>
        <p:txBody>
          <a:bodyPr wrap="square" rtlCol="0">
            <a:spAutoFit/>
          </a:bodyPr>
          <a:lstStyle/>
          <a:p>
            <a:pPr>
              <a:spcBef>
                <a:spcPts val="140"/>
              </a:spcBef>
            </a:pPr>
            <a:r>
              <a:rPr lang="ja-JP" altLang="en-US" b="1">
                <a:solidFill>
                  <a:schemeClr val="bg1"/>
                </a:solidFill>
                <a:latin typeface="DIN Alternate" panose="020B0500000000000000" pitchFamily="34" charset="0"/>
                <a:ea typeface="Hiragino Sans W7" panose="020B0400000000000000" pitchFamily="34" charset="-128"/>
              </a:rPr>
              <a:t>各メニュー配信イメージ</a:t>
            </a:r>
            <a:endParaRPr lang="en-US" altLang="ja-JP" b="1" dirty="0">
              <a:solidFill>
                <a:schemeClr val="bg1"/>
              </a:solidFill>
              <a:latin typeface="DIN Alternate" panose="020B0500000000000000" pitchFamily="34" charset="0"/>
              <a:ea typeface="Hiragino Sans W7" panose="020B0400000000000000" pitchFamily="34" charset="-128"/>
            </a:endParaRPr>
          </a:p>
        </p:txBody>
      </p:sp>
    </p:spTree>
    <p:extLst>
      <p:ext uri="{BB962C8B-B14F-4D97-AF65-F5344CB8AC3E}">
        <p14:creationId xmlns:p14="http://schemas.microsoft.com/office/powerpoint/2010/main" val="298461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0706E-6453-8E4B-F180-1EC6A36101FE}"/>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B163A54-A0A2-FBD5-25E8-635336187DF5}"/>
              </a:ext>
            </a:extLst>
          </p:cNvPr>
          <p:cNvPicPr>
            <a:picLocks noChangeAspect="1"/>
          </p:cNvPicPr>
          <p:nvPr/>
        </p:nvPicPr>
        <p:blipFill>
          <a:blip r:embed="rId3"/>
          <a:stretch>
            <a:fillRect/>
          </a:stretch>
        </p:blipFill>
        <p:spPr>
          <a:xfrm>
            <a:off x="-1" y="0"/>
            <a:ext cx="12192001" cy="6858000"/>
          </a:xfrm>
          <a:prstGeom prst="rect">
            <a:avLst/>
          </a:prstGeom>
        </p:spPr>
      </p:pic>
      <p:sp>
        <p:nvSpPr>
          <p:cNvPr id="4" name="正方形/長方形 3">
            <a:extLst>
              <a:ext uri="{FF2B5EF4-FFF2-40B4-BE49-F238E27FC236}">
                <a16:creationId xmlns:a16="http://schemas.microsoft.com/office/drawing/2014/main" id="{C5870A9B-960D-C232-4A81-D1EBC570271A}"/>
              </a:ext>
            </a:extLst>
          </p:cNvPr>
          <p:cNvSpPr/>
          <p:nvPr/>
        </p:nvSpPr>
        <p:spPr>
          <a:xfrm>
            <a:off x="4048303" y="1473912"/>
            <a:ext cx="1148640" cy="3306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13" name="正方形/長方形 12">
            <a:extLst>
              <a:ext uri="{FF2B5EF4-FFF2-40B4-BE49-F238E27FC236}">
                <a16:creationId xmlns:a16="http://schemas.microsoft.com/office/drawing/2014/main" id="{8663B433-B0F9-632D-57CF-D01F9BD284DD}"/>
              </a:ext>
            </a:extLst>
          </p:cNvPr>
          <p:cNvSpPr/>
          <p:nvPr/>
        </p:nvSpPr>
        <p:spPr>
          <a:xfrm>
            <a:off x="4048303" y="3033713"/>
            <a:ext cx="737981" cy="3306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4" name="正方形/長方形 23">
            <a:extLst>
              <a:ext uri="{FF2B5EF4-FFF2-40B4-BE49-F238E27FC236}">
                <a16:creationId xmlns:a16="http://schemas.microsoft.com/office/drawing/2014/main" id="{5A8BEF6E-1FE2-1456-90A3-8B4D8E7FF91C}"/>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7" name="正方形/長方形 76">
            <a:extLst>
              <a:ext uri="{FF2B5EF4-FFF2-40B4-BE49-F238E27FC236}">
                <a16:creationId xmlns:a16="http://schemas.microsoft.com/office/drawing/2014/main" id="{02642CEE-A846-6CDF-536E-B837D349C44F}"/>
              </a:ext>
            </a:extLst>
          </p:cNvPr>
          <p:cNvSpPr/>
          <p:nvPr/>
        </p:nvSpPr>
        <p:spPr>
          <a:xfrm>
            <a:off x="1024026" y="1148869"/>
            <a:ext cx="10207044" cy="5020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05BB785C-A565-3A8E-25E9-332B394B28FF}"/>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57461696-27A7-DED2-34F6-058520478663}"/>
              </a:ext>
            </a:extLst>
          </p:cNvPr>
          <p:cNvSpPr txBox="1"/>
          <p:nvPr/>
        </p:nvSpPr>
        <p:spPr>
          <a:xfrm>
            <a:off x="1253015" y="555787"/>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4166A525-EF79-8C7B-5D2A-FFE7CBF1AFF4}"/>
              </a:ext>
            </a:extLst>
          </p:cNvPr>
          <p:cNvSpPr txBox="1"/>
          <p:nvPr/>
        </p:nvSpPr>
        <p:spPr>
          <a:xfrm>
            <a:off x="2721965" y="555787"/>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788B024D-DC45-55B3-5516-031DD536CE9B}"/>
              </a:ext>
            </a:extLst>
          </p:cNvPr>
          <p:cNvSpPr txBox="1"/>
          <p:nvPr/>
        </p:nvSpPr>
        <p:spPr>
          <a:xfrm>
            <a:off x="6613127" y="423075"/>
            <a:ext cx="1165455"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A8ED08FE-57EC-12DB-CDA6-A77AAF4293D1}"/>
              </a:ext>
            </a:extLst>
          </p:cNvPr>
          <p:cNvSpPr txBox="1"/>
          <p:nvPr/>
        </p:nvSpPr>
        <p:spPr>
          <a:xfrm>
            <a:off x="9765956" y="482259"/>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F2F77952-EE68-943F-35A9-A0948603F094}"/>
              </a:ext>
            </a:extLst>
          </p:cNvPr>
          <p:cNvCxnSpPr>
            <a:cxnSpLocks/>
          </p:cNvCxnSpPr>
          <p:nvPr/>
        </p:nvCxnSpPr>
        <p:spPr>
          <a:xfrm>
            <a:off x="3852071"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1D3A195E-4ED0-A425-1DDF-E66CAE509D5E}"/>
              </a:ext>
            </a:extLst>
          </p:cNvPr>
          <p:cNvCxnSpPr>
            <a:cxnSpLocks/>
          </p:cNvCxnSpPr>
          <p:nvPr/>
        </p:nvCxnSpPr>
        <p:spPr>
          <a:xfrm>
            <a:off x="5398535"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8EAD4D45-3211-5400-1519-55DBAC080FE9}"/>
              </a:ext>
            </a:extLst>
          </p:cNvPr>
          <p:cNvSpPr txBox="1"/>
          <p:nvPr/>
        </p:nvSpPr>
        <p:spPr>
          <a:xfrm>
            <a:off x="4006170" y="3003471"/>
            <a:ext cx="1039816" cy="400110"/>
          </a:xfrm>
          <a:prstGeom prst="rect">
            <a:avLst/>
          </a:prstGeom>
          <a:noFill/>
          <a:effectLst/>
        </p:spPr>
        <p:txBody>
          <a:bodyPr wrap="square" rtlCol="0">
            <a:spAutoFit/>
          </a:bodyPr>
          <a:lstStyle>
            <a:defPPr>
              <a:defRPr lang="en-US"/>
            </a:defPPr>
            <a:lvl1pPr>
              <a:defRPr sz="2000" b="1">
                <a:solidFill>
                  <a:srgbClr val="FE5519"/>
                </a:solidFill>
                <a:highlight>
                  <a:srgbClr val="FFFFFF"/>
                </a:highlight>
                <a:latin typeface="DIN Alternate" panose="020B0500000000000000" pitchFamily="34" charset="0"/>
                <a:ea typeface="Hiragino Sans W6" panose="020B0400000000000000" pitchFamily="34" charset="-128"/>
              </a:defRPr>
            </a:lvl1pPr>
          </a:lstStyle>
          <a:p>
            <a:r>
              <a:rPr lang="en-US" altLang="ja-JP" dirty="0"/>
              <a:t>HALF</a:t>
            </a:r>
          </a:p>
        </p:txBody>
      </p:sp>
      <p:sp>
        <p:nvSpPr>
          <p:cNvPr id="158" name="正方形/長方形 157">
            <a:extLst>
              <a:ext uri="{FF2B5EF4-FFF2-40B4-BE49-F238E27FC236}">
                <a16:creationId xmlns:a16="http://schemas.microsoft.com/office/drawing/2014/main" id="{135141AF-2290-8859-95A6-BCC60FB21797}"/>
              </a:ext>
            </a:extLst>
          </p:cNvPr>
          <p:cNvSpPr/>
          <p:nvPr/>
        </p:nvSpPr>
        <p:spPr>
          <a:xfrm>
            <a:off x="6469463" y="3873388"/>
            <a:ext cx="1416658" cy="261610"/>
          </a:xfrm>
          <a:prstGeom prst="rect">
            <a:avLst/>
          </a:prstGeom>
        </p:spPr>
        <p:txBody>
          <a:bodyPr wrap="square">
            <a:spAutoFit/>
          </a:bodyPr>
          <a:lstStyle/>
          <a:p>
            <a:pPr algn="ctr"/>
            <a:r>
              <a:rPr lang="en-US"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DIN Alternate" panose="020B0500000000000000" pitchFamily="34" charset="0"/>
                <a:ea typeface="Hiragino Sans W3" panose="020B0400000000000000" pitchFamily="34" charset="-128"/>
              </a:rPr>
              <a:t>期間掲載保証</a:t>
            </a:r>
            <a:r>
              <a:rPr lang="en-US" altLang="ja-JP" sz="1100" dirty="0">
                <a:solidFill>
                  <a:schemeClr val="bg1"/>
                </a:solidFill>
                <a:latin typeface="Hiragino Sans W3" panose="020B0400000000000000" pitchFamily="34" charset="-128"/>
                <a:ea typeface="Hiragino Sans W3" panose="020B0400000000000000" pitchFamily="34" charset="-128"/>
              </a:rPr>
              <a:t> </a:t>
            </a:r>
          </a:p>
        </p:txBody>
      </p:sp>
      <p:cxnSp>
        <p:nvCxnSpPr>
          <p:cNvPr id="74" name="直線コネクタ 73">
            <a:extLst>
              <a:ext uri="{FF2B5EF4-FFF2-40B4-BE49-F238E27FC236}">
                <a16:creationId xmlns:a16="http://schemas.microsoft.com/office/drawing/2014/main" id="{43BD7240-A76E-AF26-95E2-67C79225CA63}"/>
              </a:ext>
            </a:extLst>
          </p:cNvPr>
          <p:cNvCxnSpPr>
            <a:cxnSpLocks/>
          </p:cNvCxnSpPr>
          <p:nvPr/>
        </p:nvCxnSpPr>
        <p:spPr>
          <a:xfrm>
            <a:off x="6583671"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A2E2DB67-964E-D5F5-EF79-1247246E2591}"/>
              </a:ext>
            </a:extLst>
          </p:cNvPr>
          <p:cNvSpPr txBox="1"/>
          <p:nvPr/>
        </p:nvSpPr>
        <p:spPr>
          <a:xfrm>
            <a:off x="5427627" y="555787"/>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配信面数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00" name="テキスト ボックス 99">
            <a:extLst>
              <a:ext uri="{FF2B5EF4-FFF2-40B4-BE49-F238E27FC236}">
                <a16:creationId xmlns:a16="http://schemas.microsoft.com/office/drawing/2014/main" id="{B102B2A1-6077-1711-D7BE-8A24075BA20F}"/>
              </a:ext>
            </a:extLst>
          </p:cNvPr>
          <p:cNvSpPr txBox="1"/>
          <p:nvPr/>
        </p:nvSpPr>
        <p:spPr>
          <a:xfrm>
            <a:off x="7959609" y="555787"/>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想定リーチ数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8" name="直線コネクタ 7">
            <a:extLst>
              <a:ext uri="{FF2B5EF4-FFF2-40B4-BE49-F238E27FC236}">
                <a16:creationId xmlns:a16="http://schemas.microsoft.com/office/drawing/2014/main" id="{DE4E39BA-9955-0190-4A61-2B6E73BF3737}"/>
              </a:ext>
            </a:extLst>
          </p:cNvPr>
          <p:cNvCxnSpPr>
            <a:cxnSpLocks/>
          </p:cNvCxnSpPr>
          <p:nvPr/>
        </p:nvCxnSpPr>
        <p:spPr>
          <a:xfrm>
            <a:off x="9509661"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7" name="グループ化 56">
            <a:extLst>
              <a:ext uri="{FF2B5EF4-FFF2-40B4-BE49-F238E27FC236}">
                <a16:creationId xmlns:a16="http://schemas.microsoft.com/office/drawing/2014/main" id="{6131FC3D-1950-8565-2A64-E64A765595FB}"/>
              </a:ext>
            </a:extLst>
          </p:cNvPr>
          <p:cNvGrpSpPr/>
          <p:nvPr/>
        </p:nvGrpSpPr>
        <p:grpSpPr>
          <a:xfrm>
            <a:off x="2528245" y="2389875"/>
            <a:ext cx="1679742" cy="803148"/>
            <a:chOff x="3863133" y="1706347"/>
            <a:chExt cx="1679742" cy="803148"/>
          </a:xfrm>
        </p:grpSpPr>
        <p:sp>
          <p:nvSpPr>
            <p:cNvPr id="155" name="正方形/長方形 154">
              <a:extLst>
                <a:ext uri="{FF2B5EF4-FFF2-40B4-BE49-F238E27FC236}">
                  <a16:creationId xmlns:a16="http://schemas.microsoft.com/office/drawing/2014/main" id="{023F7705-D5D6-5877-FE5C-D3DA4C81DB47}"/>
                </a:ext>
              </a:extLst>
            </p:cNvPr>
            <p:cNvSpPr/>
            <p:nvPr/>
          </p:nvSpPr>
          <p:spPr>
            <a:xfrm>
              <a:off x="4288027" y="1958296"/>
              <a:ext cx="1254848" cy="307777"/>
            </a:xfrm>
            <a:prstGeom prst="rect">
              <a:avLst/>
            </a:prstGeom>
          </p:spPr>
          <p:txBody>
            <a:bodyPr wrap="square">
              <a:spAutoFit/>
            </a:bodyPr>
            <a:lstStyle/>
            <a:p>
              <a:pPr algn="ctr" fontAlgn="ct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43" name="テキスト ボックス 42">
              <a:extLst>
                <a:ext uri="{FF2B5EF4-FFF2-40B4-BE49-F238E27FC236}">
                  <a16:creationId xmlns:a16="http://schemas.microsoft.com/office/drawing/2014/main" id="{0B38B2A6-1786-DD87-C7D0-D735A75FE99C}"/>
                </a:ext>
              </a:extLst>
            </p:cNvPr>
            <p:cNvSpPr txBox="1"/>
            <p:nvPr/>
          </p:nvSpPr>
          <p:spPr>
            <a:xfrm>
              <a:off x="4046380" y="1706347"/>
              <a:ext cx="946109"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30</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F86062CF-59AE-B783-3A25-5663245E02FF}"/>
                </a:ext>
              </a:extLst>
            </p:cNvPr>
            <p:cNvSpPr/>
            <p:nvPr/>
          </p:nvSpPr>
          <p:spPr>
            <a:xfrm>
              <a:off x="3863133" y="2247885"/>
              <a:ext cx="1546942" cy="261610"/>
            </a:xfrm>
            <a:prstGeom prst="rect">
              <a:avLst/>
            </a:prstGeom>
          </p:spPr>
          <p:txBody>
            <a:bodyPr wrap="square">
              <a:spAutoFit/>
            </a:bodyPr>
            <a:lstStyle/>
            <a:p>
              <a:pPr algn="ctr" fontAlgn="ctr"/>
              <a:r>
                <a:rPr lang="en-US"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動画 音声あり</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sp>
        <p:nvSpPr>
          <p:cNvPr id="47" name="正方形/長方形 46">
            <a:extLst>
              <a:ext uri="{FF2B5EF4-FFF2-40B4-BE49-F238E27FC236}">
                <a16:creationId xmlns:a16="http://schemas.microsoft.com/office/drawing/2014/main" id="{47CB7B39-1E72-D50C-04EA-CEBA4952FD96}"/>
              </a:ext>
            </a:extLst>
          </p:cNvPr>
          <p:cNvSpPr/>
          <p:nvPr/>
        </p:nvSpPr>
        <p:spPr>
          <a:xfrm>
            <a:off x="10357432" y="1830361"/>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27439441-E5D2-C7D7-798D-02F615364E6E}"/>
              </a:ext>
            </a:extLst>
          </p:cNvPr>
          <p:cNvSpPr/>
          <p:nvPr/>
        </p:nvSpPr>
        <p:spPr>
          <a:xfrm>
            <a:off x="9569794" y="1694062"/>
            <a:ext cx="1230056" cy="523220"/>
          </a:xfrm>
          <a:prstGeom prst="rect">
            <a:avLst/>
          </a:prstGeom>
        </p:spPr>
        <p:txBody>
          <a:bodyPr wrap="square">
            <a:spAutoFit/>
          </a:bodyPr>
          <a:lstStyle/>
          <a:p>
            <a:pPr algn="ctr" fontAlgn="ctr"/>
            <a:r>
              <a:rPr lang="en-US" altLang="ja-JP" sz="2800" b="1" dirty="0">
                <a:solidFill>
                  <a:schemeClr val="bg1"/>
                </a:solidFill>
                <a:latin typeface="DIN Alternate" panose="020B0500000000000000" pitchFamily="34" charset="0"/>
                <a:ea typeface="Hiragino Sans W7" panose="020B0400000000000000" pitchFamily="34" charset="-128"/>
              </a:rPr>
              <a:t>300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7" name="正方形/長方形 66">
            <a:extLst>
              <a:ext uri="{FF2B5EF4-FFF2-40B4-BE49-F238E27FC236}">
                <a16:creationId xmlns:a16="http://schemas.microsoft.com/office/drawing/2014/main" id="{541A0784-2833-9CC8-96ED-A1368E2C51BD}"/>
              </a:ext>
            </a:extLst>
          </p:cNvPr>
          <p:cNvSpPr/>
          <p:nvPr/>
        </p:nvSpPr>
        <p:spPr>
          <a:xfrm>
            <a:off x="8933726" y="1759878"/>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4A96E42D-00AB-E48E-0D7C-7FBC23BE34E1}"/>
              </a:ext>
            </a:extLst>
          </p:cNvPr>
          <p:cNvSpPr/>
          <p:nvPr/>
        </p:nvSpPr>
        <p:spPr>
          <a:xfrm>
            <a:off x="8798258" y="5093862"/>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0" name="正方形/長方形 79">
            <a:extLst>
              <a:ext uri="{FF2B5EF4-FFF2-40B4-BE49-F238E27FC236}">
                <a16:creationId xmlns:a16="http://schemas.microsoft.com/office/drawing/2014/main" id="{597F3E64-2086-22B0-6BCF-2E6CC059E551}"/>
              </a:ext>
            </a:extLst>
          </p:cNvPr>
          <p:cNvSpPr/>
          <p:nvPr/>
        </p:nvSpPr>
        <p:spPr>
          <a:xfrm>
            <a:off x="10346047" y="5196217"/>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4190AE39-89D5-051F-DBF9-5737D4C65897}"/>
              </a:ext>
            </a:extLst>
          </p:cNvPr>
          <p:cNvSpPr/>
          <p:nvPr/>
        </p:nvSpPr>
        <p:spPr>
          <a:xfrm>
            <a:off x="9558526" y="5062157"/>
            <a:ext cx="1230056" cy="523220"/>
          </a:xfrm>
          <a:prstGeom prst="rect">
            <a:avLst/>
          </a:prstGeom>
        </p:spPr>
        <p:txBody>
          <a:bodyPr wrap="square">
            <a:spAutoFit/>
          </a:bodyPr>
          <a:lstStyle/>
          <a:p>
            <a:pPr algn="ctr" fontAlgn="ctr"/>
            <a:r>
              <a:rPr lang="en-US" altLang="ja-JP" sz="2800" b="1" dirty="0">
                <a:solidFill>
                  <a:schemeClr val="bg1"/>
                </a:solidFill>
                <a:latin typeface="DIN Alternate" panose="020B0500000000000000" pitchFamily="34" charset="0"/>
                <a:ea typeface="Hiragino Sans W7" panose="020B0400000000000000" pitchFamily="34" charset="-128"/>
              </a:rPr>
              <a:t>150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 name="正方形/長方形 19">
            <a:extLst>
              <a:ext uri="{FF2B5EF4-FFF2-40B4-BE49-F238E27FC236}">
                <a16:creationId xmlns:a16="http://schemas.microsoft.com/office/drawing/2014/main" id="{61923DE4-6B2B-ABC7-9A3F-3E6A825FC739}"/>
              </a:ext>
            </a:extLst>
          </p:cNvPr>
          <p:cNvSpPr/>
          <p:nvPr/>
        </p:nvSpPr>
        <p:spPr>
          <a:xfrm>
            <a:off x="7832047" y="1666152"/>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1,500,000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6DA6D5F0-8D0E-5359-25D5-DB275ECBCE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F283057C-80C3-3BBA-DFB4-0880DC5CDE9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681AB97F-1731-FFBB-E17D-D09C6A6090B3}"/>
              </a:ext>
            </a:extLst>
          </p:cNvPr>
          <p:cNvSpPr/>
          <p:nvPr/>
        </p:nvSpPr>
        <p:spPr>
          <a:xfrm>
            <a:off x="10035999" y="702630"/>
            <a:ext cx="56938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BD1B90C1-C48E-4ED6-9FD4-606232CA1213}"/>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9" name="正方形/長方形 8">
            <a:extLst>
              <a:ext uri="{FF2B5EF4-FFF2-40B4-BE49-F238E27FC236}">
                <a16:creationId xmlns:a16="http://schemas.microsoft.com/office/drawing/2014/main" id="{A53E1900-BADE-8F03-3AE1-65D60706E336}"/>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April to June 2026</a:t>
            </a:r>
          </a:p>
        </p:txBody>
      </p:sp>
      <p:sp>
        <p:nvSpPr>
          <p:cNvPr id="101" name="テキスト ボックス 100">
            <a:extLst>
              <a:ext uri="{FF2B5EF4-FFF2-40B4-BE49-F238E27FC236}">
                <a16:creationId xmlns:a16="http://schemas.microsoft.com/office/drawing/2014/main" id="{B46EB7C4-32E3-E1F7-054E-2AC1047442A8}"/>
              </a:ext>
            </a:extLst>
          </p:cNvPr>
          <p:cNvSpPr txBox="1"/>
          <p:nvPr/>
        </p:nvSpPr>
        <p:spPr>
          <a:xfrm>
            <a:off x="5412536" y="3827221"/>
            <a:ext cx="1127046" cy="307777"/>
          </a:xfrm>
          <a:prstGeom prst="rect">
            <a:avLst/>
          </a:prstGeom>
          <a:noFill/>
          <a:effectLst/>
        </p:spPr>
        <p:txBody>
          <a:bodyPr wrap="square" rtlCol="0">
            <a:spAutoFit/>
          </a:bodyPr>
          <a:lstStyle/>
          <a:p>
            <a:pPr algn="ct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428 </a:t>
            </a:r>
            <a:r>
              <a:rPr lang="ja-JP" altLang="en-US" sz="1100">
                <a:solidFill>
                  <a:schemeClr val="bg1"/>
                </a:solidFill>
                <a:latin typeface="Hiragino Sans W3" panose="020B0400000000000000" pitchFamily="34" charset="-128"/>
                <a:ea typeface="Hiragino Sans W3" panose="020B0400000000000000" pitchFamily="34" charset="-128"/>
              </a:rPr>
              <a:t>施設</a:t>
            </a:r>
            <a:r>
              <a:rPr lang="en-US" altLang="ja-JP" sz="1100" dirty="0">
                <a:solidFill>
                  <a:schemeClr val="bg1"/>
                </a:solidFill>
                <a:latin typeface="Hiragino Sans W3" panose="020B0400000000000000" pitchFamily="34" charset="-128"/>
                <a:ea typeface="Hiragino Sans W3" panose="020B0400000000000000" pitchFamily="34" charset="-128"/>
              </a:rPr>
              <a:t> </a:t>
            </a:r>
          </a:p>
        </p:txBody>
      </p:sp>
      <p:grpSp>
        <p:nvGrpSpPr>
          <p:cNvPr id="19" name="グループ化 18">
            <a:extLst>
              <a:ext uri="{FF2B5EF4-FFF2-40B4-BE49-F238E27FC236}">
                <a16:creationId xmlns:a16="http://schemas.microsoft.com/office/drawing/2014/main" id="{AA70A447-62AF-98ED-4276-2EB7C3ECE0D3}"/>
              </a:ext>
            </a:extLst>
          </p:cNvPr>
          <p:cNvGrpSpPr/>
          <p:nvPr/>
        </p:nvGrpSpPr>
        <p:grpSpPr>
          <a:xfrm>
            <a:off x="5210849" y="3300680"/>
            <a:ext cx="1509655" cy="646331"/>
            <a:chOff x="3629806" y="3304229"/>
            <a:chExt cx="1509655" cy="646331"/>
          </a:xfrm>
        </p:grpSpPr>
        <p:sp>
          <p:nvSpPr>
            <p:cNvPr id="97" name="テキスト ボックス 96">
              <a:extLst>
                <a:ext uri="{FF2B5EF4-FFF2-40B4-BE49-F238E27FC236}">
                  <a16:creationId xmlns:a16="http://schemas.microsoft.com/office/drawing/2014/main" id="{4B8322A6-D02A-AE3C-F32E-A6C58F58E4F1}"/>
                </a:ext>
              </a:extLst>
            </p:cNvPr>
            <p:cNvSpPr txBox="1"/>
            <p:nvPr/>
          </p:nvSpPr>
          <p:spPr>
            <a:xfrm>
              <a:off x="3629806" y="3304229"/>
              <a:ext cx="1296959"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530</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02" name="正方形/長方形 101">
              <a:extLst>
                <a:ext uri="{FF2B5EF4-FFF2-40B4-BE49-F238E27FC236}">
                  <a16:creationId xmlns:a16="http://schemas.microsoft.com/office/drawing/2014/main" id="{40EB7B1B-39A2-AC50-A797-AA18FCEF94E9}"/>
                </a:ext>
              </a:extLst>
            </p:cNvPr>
            <p:cNvSpPr/>
            <p:nvPr/>
          </p:nvSpPr>
          <p:spPr>
            <a:xfrm>
              <a:off x="4594432" y="3524602"/>
              <a:ext cx="545029" cy="338554"/>
            </a:xfrm>
            <a:prstGeom prst="rect">
              <a:avLst/>
            </a:prstGeom>
          </p:spPr>
          <p:txBody>
            <a:bodyPr wrap="square">
              <a:spAutoFit/>
            </a:bodyPr>
            <a:lstStyle/>
            <a:p>
              <a:pPr fontAlgn="ctr"/>
              <a:r>
                <a:rPr lang="ja-JP" altLang="en-US" sz="1600">
                  <a:solidFill>
                    <a:schemeClr val="bg1"/>
                  </a:solidFill>
                  <a:latin typeface="Hiragino Sans W3" panose="020B0400000000000000" pitchFamily="34" charset="-128"/>
                  <a:ea typeface="Hiragino Sans W3" panose="020B0400000000000000" pitchFamily="34" charset="-128"/>
                </a:rPr>
                <a:t>面</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grpSp>
      <p:sp>
        <p:nvSpPr>
          <p:cNvPr id="16" name="正方形/長方形 15">
            <a:extLst>
              <a:ext uri="{FF2B5EF4-FFF2-40B4-BE49-F238E27FC236}">
                <a16:creationId xmlns:a16="http://schemas.microsoft.com/office/drawing/2014/main" id="{8D11D5F8-5BC9-BBF7-6900-6A5B89CAE343}"/>
              </a:ext>
            </a:extLst>
          </p:cNvPr>
          <p:cNvSpPr/>
          <p:nvPr/>
        </p:nvSpPr>
        <p:spPr>
          <a:xfrm>
            <a:off x="7796596" y="3327192"/>
            <a:ext cx="1420171"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750,000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 name="正方形/長方形 16">
            <a:extLst>
              <a:ext uri="{FF2B5EF4-FFF2-40B4-BE49-F238E27FC236}">
                <a16:creationId xmlns:a16="http://schemas.microsoft.com/office/drawing/2014/main" id="{46AA30E1-1740-D2B6-F22D-FFDAE92C9439}"/>
              </a:ext>
            </a:extLst>
          </p:cNvPr>
          <p:cNvSpPr/>
          <p:nvPr/>
        </p:nvSpPr>
        <p:spPr>
          <a:xfrm>
            <a:off x="8783971" y="3407855"/>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2" name="正方形/長方形 21">
            <a:extLst>
              <a:ext uri="{FF2B5EF4-FFF2-40B4-BE49-F238E27FC236}">
                <a16:creationId xmlns:a16="http://schemas.microsoft.com/office/drawing/2014/main" id="{7C00FE00-0633-CC3F-A88E-A65798847AD4}"/>
              </a:ext>
            </a:extLst>
          </p:cNvPr>
          <p:cNvSpPr/>
          <p:nvPr/>
        </p:nvSpPr>
        <p:spPr>
          <a:xfrm>
            <a:off x="10331760" y="3477443"/>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3" name="正方形/長方形 22">
            <a:extLst>
              <a:ext uri="{FF2B5EF4-FFF2-40B4-BE49-F238E27FC236}">
                <a16:creationId xmlns:a16="http://schemas.microsoft.com/office/drawing/2014/main" id="{707F0428-8C31-66A5-1FB3-3D08B307C392}"/>
              </a:ext>
            </a:extLst>
          </p:cNvPr>
          <p:cNvSpPr/>
          <p:nvPr/>
        </p:nvSpPr>
        <p:spPr>
          <a:xfrm>
            <a:off x="9544239" y="3343383"/>
            <a:ext cx="1230056" cy="523220"/>
          </a:xfrm>
          <a:prstGeom prst="rect">
            <a:avLst/>
          </a:prstGeom>
        </p:spPr>
        <p:txBody>
          <a:bodyPr wrap="square">
            <a:spAutoFit/>
          </a:bodyPr>
          <a:lstStyle/>
          <a:p>
            <a:pPr algn="ctr" fontAlgn="ctr"/>
            <a:r>
              <a:rPr lang="en-US" altLang="ja-JP" sz="2800" b="1" dirty="0">
                <a:solidFill>
                  <a:schemeClr val="bg1"/>
                </a:solidFill>
                <a:latin typeface="DIN Alternate" panose="020B0500000000000000" pitchFamily="34" charset="0"/>
                <a:ea typeface="Hiragino Sans W7" panose="020B0400000000000000" pitchFamily="34" charset="-128"/>
              </a:rPr>
              <a:t>200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cxnSp>
        <p:nvCxnSpPr>
          <p:cNvPr id="27" name="直線コネクタ 26">
            <a:extLst>
              <a:ext uri="{FF2B5EF4-FFF2-40B4-BE49-F238E27FC236}">
                <a16:creationId xmlns:a16="http://schemas.microsoft.com/office/drawing/2014/main" id="{682DBC74-2C69-B686-09BA-8B55F94A2254}"/>
              </a:ext>
            </a:extLst>
          </p:cNvPr>
          <p:cNvCxnSpPr>
            <a:cxnSpLocks/>
          </p:cNvCxnSpPr>
          <p:nvPr/>
        </p:nvCxnSpPr>
        <p:spPr>
          <a:xfrm flipH="1">
            <a:off x="1134323" y="4455365"/>
            <a:ext cx="140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8552B19F-9570-E1A4-F56C-B767FC17A66C}"/>
              </a:ext>
            </a:extLst>
          </p:cNvPr>
          <p:cNvSpPr txBox="1"/>
          <p:nvPr/>
        </p:nvSpPr>
        <p:spPr>
          <a:xfrm>
            <a:off x="1017947" y="2538560"/>
            <a:ext cx="1724139" cy="461665"/>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STANDARD</a:t>
            </a:r>
          </a:p>
        </p:txBody>
      </p:sp>
      <p:sp>
        <p:nvSpPr>
          <p:cNvPr id="32" name="テキスト ボックス 31">
            <a:extLst>
              <a:ext uri="{FF2B5EF4-FFF2-40B4-BE49-F238E27FC236}">
                <a16:creationId xmlns:a16="http://schemas.microsoft.com/office/drawing/2014/main" id="{D539D091-E32C-70AE-2C46-AF2C4634E603}"/>
              </a:ext>
            </a:extLst>
          </p:cNvPr>
          <p:cNvSpPr txBox="1"/>
          <p:nvPr/>
        </p:nvSpPr>
        <p:spPr>
          <a:xfrm>
            <a:off x="1066170" y="5091337"/>
            <a:ext cx="1125121" cy="461665"/>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p:txBody>
      </p:sp>
      <p:sp>
        <p:nvSpPr>
          <p:cNvPr id="33" name="正方形/長方形 32">
            <a:extLst>
              <a:ext uri="{FF2B5EF4-FFF2-40B4-BE49-F238E27FC236}">
                <a16:creationId xmlns:a16="http://schemas.microsoft.com/office/drawing/2014/main" id="{A32513E4-38B8-2ABA-4CAB-96F1B170529F}"/>
              </a:ext>
            </a:extLst>
          </p:cNvPr>
          <p:cNvSpPr/>
          <p:nvPr/>
        </p:nvSpPr>
        <p:spPr>
          <a:xfrm>
            <a:off x="7820450" y="4966244"/>
            <a:ext cx="1420171"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750,000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42" name="直線コネクタ 41">
            <a:extLst>
              <a:ext uri="{FF2B5EF4-FFF2-40B4-BE49-F238E27FC236}">
                <a16:creationId xmlns:a16="http://schemas.microsoft.com/office/drawing/2014/main" id="{3BB51918-4F17-BC8A-6158-3584E44B822D}"/>
              </a:ext>
            </a:extLst>
          </p:cNvPr>
          <p:cNvCxnSpPr>
            <a:cxnSpLocks/>
          </p:cNvCxnSpPr>
          <p:nvPr/>
        </p:nvCxnSpPr>
        <p:spPr>
          <a:xfrm flipH="1">
            <a:off x="2860807" y="4455365"/>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DDABB0FC-2628-1A7E-1A7E-49D0C5912B0B}"/>
              </a:ext>
            </a:extLst>
          </p:cNvPr>
          <p:cNvCxnSpPr>
            <a:cxnSpLocks/>
          </p:cNvCxnSpPr>
          <p:nvPr/>
        </p:nvCxnSpPr>
        <p:spPr>
          <a:xfrm>
            <a:off x="7792965"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1" name="グループ化 110">
            <a:extLst>
              <a:ext uri="{FF2B5EF4-FFF2-40B4-BE49-F238E27FC236}">
                <a16:creationId xmlns:a16="http://schemas.microsoft.com/office/drawing/2014/main" id="{4FE2C12A-9FAE-AA1C-1425-4E39FD3C1917}"/>
              </a:ext>
            </a:extLst>
          </p:cNvPr>
          <p:cNvGrpSpPr/>
          <p:nvPr/>
        </p:nvGrpSpPr>
        <p:grpSpPr>
          <a:xfrm>
            <a:off x="6444567" y="3290277"/>
            <a:ext cx="1258013" cy="646331"/>
            <a:chOff x="6477236" y="2801565"/>
            <a:chExt cx="1258013" cy="646331"/>
          </a:xfrm>
        </p:grpSpPr>
        <p:sp>
          <p:nvSpPr>
            <p:cNvPr id="63" name="テキスト ボックス 62">
              <a:extLst>
                <a:ext uri="{FF2B5EF4-FFF2-40B4-BE49-F238E27FC236}">
                  <a16:creationId xmlns:a16="http://schemas.microsoft.com/office/drawing/2014/main" id="{0234FCBC-88BD-A95E-64C2-FEEC5C145B0A}"/>
                </a:ext>
              </a:extLst>
            </p:cNvPr>
            <p:cNvSpPr txBox="1"/>
            <p:nvPr/>
          </p:nvSpPr>
          <p:spPr>
            <a:xfrm>
              <a:off x="6892027" y="3041997"/>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4" name="テキスト ボックス 63">
              <a:extLst>
                <a:ext uri="{FF2B5EF4-FFF2-40B4-BE49-F238E27FC236}">
                  <a16:creationId xmlns:a16="http://schemas.microsoft.com/office/drawing/2014/main" id="{72335AD8-564B-3347-55A8-540F88A6C41D}"/>
                </a:ext>
              </a:extLst>
            </p:cNvPr>
            <p:cNvSpPr txBox="1"/>
            <p:nvPr/>
          </p:nvSpPr>
          <p:spPr>
            <a:xfrm>
              <a:off x="6477236" y="2801565"/>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cxnSp>
        <p:nvCxnSpPr>
          <p:cNvPr id="6" name="直線コネクタ 5">
            <a:extLst>
              <a:ext uri="{FF2B5EF4-FFF2-40B4-BE49-F238E27FC236}">
                <a16:creationId xmlns:a16="http://schemas.microsoft.com/office/drawing/2014/main" id="{F536318F-D01E-EDDB-DAFD-34471F7AEDEB}"/>
              </a:ext>
            </a:extLst>
          </p:cNvPr>
          <p:cNvCxnSpPr>
            <a:cxnSpLocks/>
          </p:cNvCxnSpPr>
          <p:nvPr/>
        </p:nvCxnSpPr>
        <p:spPr>
          <a:xfrm>
            <a:off x="2724517" y="369506"/>
            <a:ext cx="0" cy="64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F23ACD5B-2042-1C05-DBF3-BC914B23F0E9}"/>
              </a:ext>
            </a:extLst>
          </p:cNvPr>
          <p:cNvSpPr/>
          <p:nvPr/>
        </p:nvSpPr>
        <p:spPr>
          <a:xfrm>
            <a:off x="7978001" y="2121295"/>
            <a:ext cx="1178528" cy="392415"/>
          </a:xfrm>
          <a:prstGeom prst="rect">
            <a:avLst/>
          </a:prstGeom>
        </p:spPr>
        <p:txBody>
          <a:bodyPr wrap="none">
            <a:spAutoFit/>
          </a:bodyPr>
          <a:lstStyle/>
          <a:p>
            <a:pPr fontAlgn="ctr"/>
            <a:r>
              <a:rPr lang="ja-JP" altLang="en-US" sz="105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350,000 ~ 500,000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61" name="正方形/長方形 60">
            <a:extLst>
              <a:ext uri="{FF2B5EF4-FFF2-40B4-BE49-F238E27FC236}">
                <a16:creationId xmlns:a16="http://schemas.microsoft.com/office/drawing/2014/main" id="{93104CF1-9DBB-77E9-7892-0E304DC389CF}"/>
              </a:ext>
            </a:extLst>
          </p:cNvPr>
          <p:cNvSpPr/>
          <p:nvPr/>
        </p:nvSpPr>
        <p:spPr>
          <a:xfrm>
            <a:off x="7978001" y="3796779"/>
            <a:ext cx="1178528" cy="392415"/>
          </a:xfrm>
          <a:prstGeom prst="rect">
            <a:avLst/>
          </a:prstGeom>
        </p:spPr>
        <p:txBody>
          <a:bodyPr wrap="none">
            <a:spAutoFit/>
          </a:bodyPr>
          <a:lstStyle/>
          <a:p>
            <a:pPr fontAlgn="ctr"/>
            <a:r>
              <a:rPr lang="ja-JP" altLang="en-US" sz="105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175,000 ~ 250,000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65" name="正方形/長方形 64">
            <a:extLst>
              <a:ext uri="{FF2B5EF4-FFF2-40B4-BE49-F238E27FC236}">
                <a16:creationId xmlns:a16="http://schemas.microsoft.com/office/drawing/2014/main" id="{BF20FD83-D8F5-832B-CABB-68FD8D30171B}"/>
              </a:ext>
            </a:extLst>
          </p:cNvPr>
          <p:cNvSpPr/>
          <p:nvPr/>
        </p:nvSpPr>
        <p:spPr>
          <a:xfrm>
            <a:off x="7978001" y="5380935"/>
            <a:ext cx="1178528" cy="392415"/>
          </a:xfrm>
          <a:prstGeom prst="rect">
            <a:avLst/>
          </a:prstGeom>
        </p:spPr>
        <p:txBody>
          <a:bodyPr wrap="none">
            <a:spAutoFit/>
          </a:bodyPr>
          <a:lstStyle/>
          <a:p>
            <a:pPr fontAlgn="ctr"/>
            <a:r>
              <a:rPr lang="ja-JP" altLang="en-US" sz="1050">
                <a:solidFill>
                  <a:schemeClr val="bg1"/>
                </a:solidFill>
                <a:latin typeface="Hiragino Sans W3" panose="020B0400000000000000" pitchFamily="34" charset="-128"/>
                <a:ea typeface="Hiragino Sans W3" panose="020B0400000000000000" pitchFamily="34" charset="-128"/>
              </a:rPr>
              <a:t>想定表示回数</a:t>
            </a:r>
            <a:br>
              <a:rPr lang="en-US" altLang="ja-JP" sz="1000" dirty="0">
                <a:solidFill>
                  <a:schemeClr val="bg1"/>
                </a:solidFill>
                <a:latin typeface="Hiragino Sans W3" panose="020B0400000000000000" pitchFamily="34" charset="-128"/>
                <a:ea typeface="Hiragino Sans W3" panose="020B0400000000000000" pitchFamily="34" charset="-128"/>
              </a:rPr>
            </a:br>
            <a:r>
              <a:rPr lang="en-US" altLang="ja-JP" sz="900" dirty="0">
                <a:solidFill>
                  <a:schemeClr val="bg1"/>
                </a:solidFill>
                <a:latin typeface="DIN Alternate" panose="020B0500000000000000" pitchFamily="34" charset="0"/>
                <a:ea typeface="Hiragino Sans W6" panose="020B0400000000000000" pitchFamily="34" charset="-128"/>
              </a:rPr>
              <a:t>175,000 ~ 250,000 </a:t>
            </a:r>
            <a:r>
              <a:rPr lang="ja-JP" altLang="en-US" sz="900" b="1">
                <a:solidFill>
                  <a:schemeClr val="bg1"/>
                </a:solidFill>
                <a:latin typeface="DIN Alternate" panose="020B0500000000000000" pitchFamily="34" charset="0"/>
                <a:ea typeface="Hiragino Sans W6" panose="020B0400000000000000" pitchFamily="34" charset="-128"/>
              </a:rPr>
              <a:t>回</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70" name="テキスト ボックス 69">
            <a:extLst>
              <a:ext uri="{FF2B5EF4-FFF2-40B4-BE49-F238E27FC236}">
                <a16:creationId xmlns:a16="http://schemas.microsoft.com/office/drawing/2014/main" id="{5E53A25C-F5FA-BA4A-B9FB-0D114AE95E7F}"/>
              </a:ext>
            </a:extLst>
          </p:cNvPr>
          <p:cNvSpPr txBox="1"/>
          <p:nvPr/>
        </p:nvSpPr>
        <p:spPr>
          <a:xfrm>
            <a:off x="3037586" y="382483"/>
            <a:ext cx="815007" cy="230832"/>
          </a:xfrm>
          <a:prstGeom prst="rect">
            <a:avLst/>
          </a:prstGeom>
          <a:noFill/>
          <a:effectLst/>
        </p:spPr>
        <p:txBody>
          <a:bodyPr wrap="square" rtlCol="0">
            <a:spAutoFit/>
          </a:bodyPr>
          <a:lstStyle/>
          <a:p>
            <a:pPr algn="ctr"/>
            <a:r>
              <a:rPr lang="en-US" altLang="ja-JP" sz="900" dirty="0">
                <a:solidFill>
                  <a:schemeClr val="bg1"/>
                </a:solidFill>
                <a:latin typeface="Hiragino Sans W3" panose="020B0400000000000000" pitchFamily="34" charset="-128"/>
                <a:ea typeface="Hiragino Sans W3" panose="020B0400000000000000" pitchFamily="34" charset="-128"/>
              </a:rPr>
              <a:t>※</a:t>
            </a:r>
          </a:p>
        </p:txBody>
      </p:sp>
      <p:cxnSp>
        <p:nvCxnSpPr>
          <p:cNvPr id="18" name="直線コネクタ 17">
            <a:extLst>
              <a:ext uri="{FF2B5EF4-FFF2-40B4-BE49-F238E27FC236}">
                <a16:creationId xmlns:a16="http://schemas.microsoft.com/office/drawing/2014/main" id="{1501B81D-4C05-5D16-F29C-CB652C57662E}"/>
              </a:ext>
            </a:extLst>
          </p:cNvPr>
          <p:cNvCxnSpPr>
            <a:cxnSpLocks/>
          </p:cNvCxnSpPr>
          <p:nvPr/>
        </p:nvCxnSpPr>
        <p:spPr>
          <a:xfrm flipH="1">
            <a:off x="3924121" y="2769436"/>
            <a:ext cx="140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D9D00C4-7C5B-81FE-C952-A5C132CA108E}"/>
              </a:ext>
            </a:extLst>
          </p:cNvPr>
          <p:cNvCxnSpPr>
            <a:cxnSpLocks/>
          </p:cNvCxnSpPr>
          <p:nvPr/>
        </p:nvCxnSpPr>
        <p:spPr>
          <a:xfrm flipV="1">
            <a:off x="5390481" y="1163543"/>
            <a:ext cx="0" cy="5020282"/>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0DE1BFB-546D-429D-A015-D9EF8F07478C}"/>
              </a:ext>
            </a:extLst>
          </p:cNvPr>
          <p:cNvCxnSpPr>
            <a:cxnSpLocks/>
          </p:cNvCxnSpPr>
          <p:nvPr/>
        </p:nvCxnSpPr>
        <p:spPr>
          <a:xfrm flipV="1">
            <a:off x="6583671" y="1158286"/>
            <a:ext cx="0" cy="5020282"/>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220435B-0EA0-3E10-EF47-F10FAFBEDCFD}"/>
              </a:ext>
            </a:extLst>
          </p:cNvPr>
          <p:cNvCxnSpPr>
            <a:cxnSpLocks/>
          </p:cNvCxnSpPr>
          <p:nvPr/>
        </p:nvCxnSpPr>
        <p:spPr>
          <a:xfrm flipV="1">
            <a:off x="7792965" y="1150143"/>
            <a:ext cx="0" cy="5020282"/>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4194E4B-C8B6-B26D-F4C3-1DFCDE845F0E}"/>
              </a:ext>
            </a:extLst>
          </p:cNvPr>
          <p:cNvCxnSpPr>
            <a:cxnSpLocks/>
          </p:cNvCxnSpPr>
          <p:nvPr/>
        </p:nvCxnSpPr>
        <p:spPr>
          <a:xfrm flipV="1">
            <a:off x="2724517" y="1203341"/>
            <a:ext cx="0" cy="3168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19BB6DB5-34EB-FF95-CC45-607DDA9DE3FC}"/>
              </a:ext>
            </a:extLst>
          </p:cNvPr>
          <p:cNvCxnSpPr>
            <a:cxnSpLocks/>
          </p:cNvCxnSpPr>
          <p:nvPr/>
        </p:nvCxnSpPr>
        <p:spPr>
          <a:xfrm flipH="1">
            <a:off x="7853041" y="2769436"/>
            <a:ext cx="337802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04C70B8A-FB07-CB29-AFDC-6E5BFF0945A6}"/>
              </a:ext>
            </a:extLst>
          </p:cNvPr>
          <p:cNvCxnSpPr>
            <a:cxnSpLocks/>
          </p:cNvCxnSpPr>
          <p:nvPr/>
        </p:nvCxnSpPr>
        <p:spPr>
          <a:xfrm flipV="1">
            <a:off x="9509661" y="1189692"/>
            <a:ext cx="0" cy="1512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A51FEE68-847D-6533-EA2E-B5A4F0700FE3}"/>
              </a:ext>
            </a:extLst>
          </p:cNvPr>
          <p:cNvCxnSpPr>
            <a:cxnSpLocks/>
          </p:cNvCxnSpPr>
          <p:nvPr/>
        </p:nvCxnSpPr>
        <p:spPr>
          <a:xfrm flipH="1">
            <a:off x="1026208" y="4455365"/>
            <a:ext cx="433029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92CABE7-D2ED-BFA4-C5B2-215C79534F0B}"/>
              </a:ext>
            </a:extLst>
          </p:cNvPr>
          <p:cNvCxnSpPr>
            <a:cxnSpLocks/>
          </p:cNvCxnSpPr>
          <p:nvPr/>
        </p:nvCxnSpPr>
        <p:spPr>
          <a:xfrm flipH="1">
            <a:off x="7855225" y="4455365"/>
            <a:ext cx="337802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96DC8884-B0B7-7F17-E26E-5AA131706287}"/>
              </a:ext>
            </a:extLst>
          </p:cNvPr>
          <p:cNvCxnSpPr>
            <a:cxnSpLocks/>
          </p:cNvCxnSpPr>
          <p:nvPr/>
        </p:nvCxnSpPr>
        <p:spPr>
          <a:xfrm flipV="1">
            <a:off x="9509661" y="2862557"/>
            <a:ext cx="0" cy="1512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323DAF8C-4E9D-A51E-4E7C-84C04E7E0F8A}"/>
              </a:ext>
            </a:extLst>
          </p:cNvPr>
          <p:cNvCxnSpPr>
            <a:cxnSpLocks/>
          </p:cNvCxnSpPr>
          <p:nvPr/>
        </p:nvCxnSpPr>
        <p:spPr>
          <a:xfrm flipV="1">
            <a:off x="9506612" y="4532924"/>
            <a:ext cx="0" cy="1548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94" name="グループ化 93">
            <a:extLst>
              <a:ext uri="{FF2B5EF4-FFF2-40B4-BE49-F238E27FC236}">
                <a16:creationId xmlns:a16="http://schemas.microsoft.com/office/drawing/2014/main" id="{1E114B3A-3B52-1339-95A8-B962C0DDCF42}"/>
              </a:ext>
            </a:extLst>
          </p:cNvPr>
          <p:cNvGrpSpPr/>
          <p:nvPr/>
        </p:nvGrpSpPr>
        <p:grpSpPr>
          <a:xfrm>
            <a:off x="2534438" y="4899778"/>
            <a:ext cx="1647084" cy="803148"/>
            <a:chOff x="3895791" y="1706347"/>
            <a:chExt cx="1647084" cy="803148"/>
          </a:xfrm>
        </p:grpSpPr>
        <p:sp>
          <p:nvSpPr>
            <p:cNvPr id="96" name="正方形/長方形 95">
              <a:extLst>
                <a:ext uri="{FF2B5EF4-FFF2-40B4-BE49-F238E27FC236}">
                  <a16:creationId xmlns:a16="http://schemas.microsoft.com/office/drawing/2014/main" id="{2D90D82A-0EF6-9F16-D983-4E704F71AD54}"/>
                </a:ext>
              </a:extLst>
            </p:cNvPr>
            <p:cNvSpPr/>
            <p:nvPr/>
          </p:nvSpPr>
          <p:spPr>
            <a:xfrm>
              <a:off x="4288027" y="1958296"/>
              <a:ext cx="1254848" cy="307777"/>
            </a:xfrm>
            <a:prstGeom prst="rect">
              <a:avLst/>
            </a:prstGeom>
          </p:spPr>
          <p:txBody>
            <a:bodyPr wrap="square">
              <a:spAutoFit/>
            </a:bodyPr>
            <a:lstStyle/>
            <a:p>
              <a:pPr algn="ctr" fontAlgn="ct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4C4DE880-F638-2E0B-97AA-D0767475BDA9}"/>
                </a:ext>
              </a:extLst>
            </p:cNvPr>
            <p:cNvSpPr txBox="1"/>
            <p:nvPr/>
          </p:nvSpPr>
          <p:spPr>
            <a:xfrm>
              <a:off x="4046380" y="1706347"/>
              <a:ext cx="946109"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15</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03" name="正方形/長方形 102">
              <a:extLst>
                <a:ext uri="{FF2B5EF4-FFF2-40B4-BE49-F238E27FC236}">
                  <a16:creationId xmlns:a16="http://schemas.microsoft.com/office/drawing/2014/main" id="{B9156437-F732-D4F2-E2E3-59A452BF8718}"/>
                </a:ext>
              </a:extLst>
            </p:cNvPr>
            <p:cNvSpPr/>
            <p:nvPr/>
          </p:nvSpPr>
          <p:spPr>
            <a:xfrm>
              <a:off x="3895791" y="2247885"/>
              <a:ext cx="1546942" cy="261610"/>
            </a:xfrm>
            <a:prstGeom prst="rect">
              <a:avLst/>
            </a:prstGeom>
          </p:spPr>
          <p:txBody>
            <a:bodyPr wrap="square">
              <a:spAutoFit/>
            </a:bodyPr>
            <a:lstStyle/>
            <a:p>
              <a:pPr algn="ctr" fontAlgn="ctr"/>
              <a:r>
                <a:rPr lang="ja-JP" altLang="en-US" sz="1100">
                  <a:solidFill>
                    <a:schemeClr val="bg1"/>
                  </a:solidFill>
                  <a:latin typeface="Hiragino Sans W3" panose="020B0400000000000000" pitchFamily="34" charset="-128"/>
                  <a:ea typeface="Hiragino Sans W3" panose="020B0400000000000000" pitchFamily="34" charset="-128"/>
                </a:rPr>
                <a:t>動画 音声あり</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cxnSp>
        <p:nvCxnSpPr>
          <p:cNvPr id="109" name="直線コネクタ 108">
            <a:extLst>
              <a:ext uri="{FF2B5EF4-FFF2-40B4-BE49-F238E27FC236}">
                <a16:creationId xmlns:a16="http://schemas.microsoft.com/office/drawing/2014/main" id="{AE58064A-633D-336E-F23F-C936A844F7EB}"/>
              </a:ext>
            </a:extLst>
          </p:cNvPr>
          <p:cNvCxnSpPr>
            <a:cxnSpLocks/>
          </p:cNvCxnSpPr>
          <p:nvPr/>
        </p:nvCxnSpPr>
        <p:spPr>
          <a:xfrm flipV="1">
            <a:off x="2734337" y="4532924"/>
            <a:ext cx="0" cy="1548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C12FDB6-B90A-C06C-15ED-3D83EAA1D251}"/>
              </a:ext>
            </a:extLst>
          </p:cNvPr>
          <p:cNvSpPr txBox="1"/>
          <p:nvPr/>
        </p:nvSpPr>
        <p:spPr>
          <a:xfrm>
            <a:off x="3985764" y="1436623"/>
            <a:ext cx="1593418" cy="400110"/>
          </a:xfrm>
          <a:prstGeom prst="rect">
            <a:avLst/>
          </a:prstGeom>
          <a:noFill/>
          <a:effectLst/>
        </p:spPr>
        <p:txBody>
          <a:bodyPr wrap="square" rtlCol="0">
            <a:spAutoFit/>
          </a:bodyPr>
          <a:lstStyle/>
          <a:p>
            <a:r>
              <a:rPr lang="en-US" altLang="ja-JP" sz="2000" b="1" dirty="0">
                <a:solidFill>
                  <a:srgbClr val="FE5519"/>
                </a:solidFill>
                <a:latin typeface="DIN Alternate" panose="020B0500000000000000" pitchFamily="34" charset="0"/>
                <a:ea typeface="Hiragino Sans W6" panose="020B0400000000000000" pitchFamily="34" charset="-128"/>
              </a:rPr>
              <a:t>REGULAR</a:t>
            </a:r>
          </a:p>
        </p:txBody>
      </p:sp>
      <p:grpSp>
        <p:nvGrpSpPr>
          <p:cNvPr id="5" name="グループ化 4">
            <a:extLst>
              <a:ext uri="{FF2B5EF4-FFF2-40B4-BE49-F238E27FC236}">
                <a16:creationId xmlns:a16="http://schemas.microsoft.com/office/drawing/2014/main" id="{8410A40D-B5E7-F297-BA96-AB7DC2EF05EB}"/>
              </a:ext>
            </a:extLst>
          </p:cNvPr>
          <p:cNvGrpSpPr/>
          <p:nvPr/>
        </p:nvGrpSpPr>
        <p:grpSpPr>
          <a:xfrm>
            <a:off x="3856946" y="1839491"/>
            <a:ext cx="1583067" cy="464595"/>
            <a:chOff x="2450229" y="1775187"/>
            <a:chExt cx="1583067" cy="464595"/>
          </a:xfrm>
        </p:grpSpPr>
        <p:sp>
          <p:nvSpPr>
            <p:cNvPr id="14" name="正方形/長方形 13">
              <a:extLst>
                <a:ext uri="{FF2B5EF4-FFF2-40B4-BE49-F238E27FC236}">
                  <a16:creationId xmlns:a16="http://schemas.microsoft.com/office/drawing/2014/main" id="{FD02CEFE-30AB-E10B-BC9F-6246E21432B1}"/>
                </a:ext>
              </a:extLst>
            </p:cNvPr>
            <p:cNvSpPr/>
            <p:nvPr/>
          </p:nvSpPr>
          <p:spPr>
            <a:xfrm>
              <a:off x="3176253" y="177518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5" name="正方形/長方形 14">
              <a:extLst>
                <a:ext uri="{FF2B5EF4-FFF2-40B4-BE49-F238E27FC236}">
                  <a16:creationId xmlns:a16="http://schemas.microsoft.com/office/drawing/2014/main" id="{12A81229-283D-B8A5-3D11-A3DC08B7767C}"/>
                </a:ext>
              </a:extLst>
            </p:cNvPr>
            <p:cNvSpPr/>
            <p:nvPr/>
          </p:nvSpPr>
          <p:spPr>
            <a:xfrm>
              <a:off x="3311465" y="189131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28" name="正方形/長方形 27">
              <a:extLst>
                <a:ext uri="{FF2B5EF4-FFF2-40B4-BE49-F238E27FC236}">
                  <a16:creationId xmlns:a16="http://schemas.microsoft.com/office/drawing/2014/main" id="{9BC818B5-EBBC-545C-F803-9C3063EEF14F}"/>
                </a:ext>
              </a:extLst>
            </p:cNvPr>
            <p:cNvSpPr/>
            <p:nvPr/>
          </p:nvSpPr>
          <p:spPr>
            <a:xfrm>
              <a:off x="2450229" y="177811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30" name="正方形/長方形 29">
              <a:extLst>
                <a:ext uri="{FF2B5EF4-FFF2-40B4-BE49-F238E27FC236}">
                  <a16:creationId xmlns:a16="http://schemas.microsoft.com/office/drawing/2014/main" id="{D36FCF52-C31D-905F-0E0C-F5DEC1A49714}"/>
                </a:ext>
              </a:extLst>
            </p:cNvPr>
            <p:cNvSpPr/>
            <p:nvPr/>
          </p:nvSpPr>
          <p:spPr>
            <a:xfrm>
              <a:off x="2751767" y="1885905"/>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ロール</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grpSp>
        <p:nvGrpSpPr>
          <p:cNvPr id="34" name="グループ化 33">
            <a:extLst>
              <a:ext uri="{FF2B5EF4-FFF2-40B4-BE49-F238E27FC236}">
                <a16:creationId xmlns:a16="http://schemas.microsoft.com/office/drawing/2014/main" id="{692BB3D6-3947-AF12-5A00-24240C3D896E}"/>
              </a:ext>
            </a:extLst>
          </p:cNvPr>
          <p:cNvGrpSpPr/>
          <p:nvPr/>
        </p:nvGrpSpPr>
        <p:grpSpPr>
          <a:xfrm>
            <a:off x="3846961" y="3466201"/>
            <a:ext cx="1609443" cy="468895"/>
            <a:chOff x="2423853" y="1778117"/>
            <a:chExt cx="1609443" cy="468895"/>
          </a:xfrm>
        </p:grpSpPr>
        <p:sp>
          <p:nvSpPr>
            <p:cNvPr id="36" name="正方形/長方形 35">
              <a:extLst>
                <a:ext uri="{FF2B5EF4-FFF2-40B4-BE49-F238E27FC236}">
                  <a16:creationId xmlns:a16="http://schemas.microsoft.com/office/drawing/2014/main" id="{D0FA06DB-1A83-BDD0-32A6-D06929C0667F}"/>
                </a:ext>
              </a:extLst>
            </p:cNvPr>
            <p:cNvSpPr/>
            <p:nvPr/>
          </p:nvSpPr>
          <p:spPr>
            <a:xfrm>
              <a:off x="3176253" y="178534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45" name="正方形/長方形 44">
              <a:extLst>
                <a:ext uri="{FF2B5EF4-FFF2-40B4-BE49-F238E27FC236}">
                  <a16:creationId xmlns:a16="http://schemas.microsoft.com/office/drawing/2014/main" id="{321085E9-DC69-90FD-E962-AD63F07490C1}"/>
                </a:ext>
              </a:extLst>
            </p:cNvPr>
            <p:cNvSpPr/>
            <p:nvPr/>
          </p:nvSpPr>
          <p:spPr>
            <a:xfrm>
              <a:off x="3311465" y="189131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46" name="正方形/長方形 45">
              <a:extLst>
                <a:ext uri="{FF2B5EF4-FFF2-40B4-BE49-F238E27FC236}">
                  <a16:creationId xmlns:a16="http://schemas.microsoft.com/office/drawing/2014/main" id="{AAE00E1F-6063-7AA1-D06B-EA108C86B902}"/>
                </a:ext>
              </a:extLst>
            </p:cNvPr>
            <p:cNvSpPr/>
            <p:nvPr/>
          </p:nvSpPr>
          <p:spPr>
            <a:xfrm>
              <a:off x="2423853" y="177811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2</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49" name="正方形/長方形 48">
              <a:extLst>
                <a:ext uri="{FF2B5EF4-FFF2-40B4-BE49-F238E27FC236}">
                  <a16:creationId xmlns:a16="http://schemas.microsoft.com/office/drawing/2014/main" id="{D0EBE1E4-5246-12B8-F2F7-29C2876A4CF7}"/>
                </a:ext>
              </a:extLst>
            </p:cNvPr>
            <p:cNvSpPr/>
            <p:nvPr/>
          </p:nvSpPr>
          <p:spPr>
            <a:xfrm>
              <a:off x="2751767" y="1885905"/>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ロール</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grpSp>
        <p:nvGrpSpPr>
          <p:cNvPr id="53" name="グループ化 52">
            <a:extLst>
              <a:ext uri="{FF2B5EF4-FFF2-40B4-BE49-F238E27FC236}">
                <a16:creationId xmlns:a16="http://schemas.microsoft.com/office/drawing/2014/main" id="{994126BF-EC88-B22B-455D-AD823E353100}"/>
              </a:ext>
            </a:extLst>
          </p:cNvPr>
          <p:cNvGrpSpPr/>
          <p:nvPr/>
        </p:nvGrpSpPr>
        <p:grpSpPr>
          <a:xfrm>
            <a:off x="3843885" y="5013191"/>
            <a:ext cx="1609443" cy="468895"/>
            <a:chOff x="2423853" y="1778117"/>
            <a:chExt cx="1609443" cy="468895"/>
          </a:xfrm>
        </p:grpSpPr>
        <p:sp>
          <p:nvSpPr>
            <p:cNvPr id="54" name="正方形/長方形 53">
              <a:extLst>
                <a:ext uri="{FF2B5EF4-FFF2-40B4-BE49-F238E27FC236}">
                  <a16:creationId xmlns:a16="http://schemas.microsoft.com/office/drawing/2014/main" id="{BA32FCE7-2949-2EE1-BDCC-24EF5D4E9829}"/>
                </a:ext>
              </a:extLst>
            </p:cNvPr>
            <p:cNvSpPr/>
            <p:nvPr/>
          </p:nvSpPr>
          <p:spPr>
            <a:xfrm>
              <a:off x="3176253" y="178534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55" name="正方形/長方形 54">
              <a:extLst>
                <a:ext uri="{FF2B5EF4-FFF2-40B4-BE49-F238E27FC236}">
                  <a16:creationId xmlns:a16="http://schemas.microsoft.com/office/drawing/2014/main" id="{D166EAE2-6062-5F41-FFC1-5C4A879037E5}"/>
                </a:ext>
              </a:extLst>
            </p:cNvPr>
            <p:cNvSpPr/>
            <p:nvPr/>
          </p:nvSpPr>
          <p:spPr>
            <a:xfrm>
              <a:off x="3311465" y="1891311"/>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6" name="正方形/長方形 65">
              <a:extLst>
                <a:ext uri="{FF2B5EF4-FFF2-40B4-BE49-F238E27FC236}">
                  <a16:creationId xmlns:a16="http://schemas.microsoft.com/office/drawing/2014/main" id="{AAF5894B-632B-6A31-4353-9E679B6849BB}"/>
                </a:ext>
              </a:extLst>
            </p:cNvPr>
            <p:cNvSpPr/>
            <p:nvPr/>
          </p:nvSpPr>
          <p:spPr>
            <a:xfrm>
              <a:off x="2423853" y="1778117"/>
              <a:ext cx="6351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2</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AF967551-63B8-7F43-3831-3D359973BDCD}"/>
                </a:ext>
              </a:extLst>
            </p:cNvPr>
            <p:cNvSpPr/>
            <p:nvPr/>
          </p:nvSpPr>
          <p:spPr>
            <a:xfrm>
              <a:off x="2751767" y="1885905"/>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ロール</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sp>
        <p:nvSpPr>
          <p:cNvPr id="69" name="正方形/長方形 68">
            <a:extLst>
              <a:ext uri="{FF2B5EF4-FFF2-40B4-BE49-F238E27FC236}">
                <a16:creationId xmlns:a16="http://schemas.microsoft.com/office/drawing/2014/main" id="{2784CA62-2EF1-3583-9780-CA37605EE859}"/>
              </a:ext>
            </a:extLst>
          </p:cNvPr>
          <p:cNvSpPr/>
          <p:nvPr/>
        </p:nvSpPr>
        <p:spPr>
          <a:xfrm>
            <a:off x="3800039" y="2294756"/>
            <a:ext cx="1546942" cy="307777"/>
          </a:xfrm>
          <a:prstGeom prst="rect">
            <a:avLst/>
          </a:prstGeom>
        </p:spPr>
        <p:txBody>
          <a:bodyPr wrap="square">
            <a:spAutoFit/>
          </a:bodyPr>
          <a:lstStyle/>
          <a:p>
            <a:pPr algn="ctr" fontAlgn="ctr"/>
            <a:r>
              <a:rPr lang="en-US" altLang="ja-JP" sz="1400" dirty="0">
                <a:solidFill>
                  <a:schemeClr val="bg1"/>
                </a:solidFill>
                <a:latin typeface="DIN Alternate" panose="020B0500000000000000" pitchFamily="34" charset="0"/>
                <a:ea typeface="Hiragino Sans W3" panose="020B0400000000000000" pitchFamily="34" charset="-128"/>
              </a:rPr>
              <a:t>1</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滞在</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1</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接触</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cxnSp>
        <p:nvCxnSpPr>
          <p:cNvPr id="115" name="直線コネクタ 114">
            <a:extLst>
              <a:ext uri="{FF2B5EF4-FFF2-40B4-BE49-F238E27FC236}">
                <a16:creationId xmlns:a16="http://schemas.microsoft.com/office/drawing/2014/main" id="{05780453-16DB-B2C8-6F0F-4E93610099CC}"/>
              </a:ext>
            </a:extLst>
          </p:cNvPr>
          <p:cNvCxnSpPr>
            <a:cxnSpLocks/>
          </p:cNvCxnSpPr>
          <p:nvPr/>
        </p:nvCxnSpPr>
        <p:spPr>
          <a:xfrm flipV="1">
            <a:off x="3870041" y="1203340"/>
            <a:ext cx="0" cy="3168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7C7C13E3-CC34-648E-59B7-05C3E2F2EA84}"/>
              </a:ext>
            </a:extLst>
          </p:cNvPr>
          <p:cNvCxnSpPr>
            <a:cxnSpLocks/>
          </p:cNvCxnSpPr>
          <p:nvPr/>
        </p:nvCxnSpPr>
        <p:spPr>
          <a:xfrm flipV="1">
            <a:off x="3856711" y="4532924"/>
            <a:ext cx="0" cy="154800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53BCEF1A-1116-40B2-D2AA-0CC52734FE5C}"/>
              </a:ext>
            </a:extLst>
          </p:cNvPr>
          <p:cNvSpPr/>
          <p:nvPr/>
        </p:nvSpPr>
        <p:spPr>
          <a:xfrm>
            <a:off x="1024024" y="6201639"/>
            <a:ext cx="10590784" cy="461665"/>
          </a:xfrm>
          <a:prstGeom prst="rect">
            <a:avLst/>
          </a:prstGeom>
        </p:spPr>
        <p:txBody>
          <a:bodyPr wrap="square">
            <a:spAutoFit/>
          </a:bodyPr>
          <a:lstStyle/>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サービスが基本となります。同一商材であれば、掲載尺内で異なるクリエイティブの組み合わせも可能です。クリエイティブの途中差し替えにつきまして、原則１回までとなります。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滞在は平均</a:t>
            </a:r>
            <a:r>
              <a:rPr lang="en-US" altLang="ja-JP" sz="600" dirty="0">
                <a:solidFill>
                  <a:srgbClr val="FFFFFF"/>
                </a:solidFill>
                <a:latin typeface="Hiragino Sans W1" panose="020B0400000000000000" pitchFamily="34" charset="-128"/>
                <a:ea typeface="Hiragino Sans W1" panose="020B0400000000000000" pitchFamily="34" charset="-128"/>
              </a:rPr>
              <a:t>6</a:t>
            </a:r>
            <a:r>
              <a:rPr lang="ja-JP" altLang="en-US" sz="600">
                <a:solidFill>
                  <a:srgbClr val="FFFFFF"/>
                </a:solidFill>
                <a:latin typeface="Hiragino Sans W1" panose="020B0400000000000000" pitchFamily="34" charset="-128"/>
                <a:ea typeface="Hiragino Sans W1" panose="020B0400000000000000" pitchFamily="34" charset="-128"/>
              </a:rPr>
              <a:t>分となります。</a:t>
            </a:r>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設置面数は</a:t>
            </a:r>
            <a:r>
              <a:rPr lang="en-US" altLang="ja-JP" sz="600" dirty="0">
                <a:solidFill>
                  <a:srgbClr val="FFFFFF"/>
                </a:solidFill>
                <a:latin typeface="Hiragino Sans W1" panose="020B0400000000000000" pitchFamily="34" charset="-128"/>
                <a:ea typeface="Hiragino Sans W1" panose="020B0400000000000000" pitchFamily="34" charset="-128"/>
              </a:rPr>
              <a:t>2026</a:t>
            </a:r>
            <a:r>
              <a:rPr lang="ja-JP" altLang="en-US" sz="600">
                <a:solidFill>
                  <a:srgbClr val="FFFFFF"/>
                </a:solidFill>
                <a:latin typeface="Hiragino Sans W1" panose="020B0400000000000000" pitchFamily="34" charset="-128"/>
                <a:ea typeface="Hiragino Sans W1" panose="020B0400000000000000" pitchFamily="34" charset="-128"/>
              </a:rPr>
              <a:t>年</a:t>
            </a:r>
            <a:r>
              <a:rPr lang="en-US" altLang="ja-JP" sz="600" dirty="0">
                <a:solidFill>
                  <a:srgbClr val="FFFFFF"/>
                </a:solidFill>
                <a:latin typeface="Hiragino Sans W1" panose="020B0400000000000000" pitchFamily="34" charset="-128"/>
                <a:ea typeface="Hiragino Sans W1" panose="020B0400000000000000" pitchFamily="34" charset="-128"/>
              </a:rPr>
              <a:t>3</a:t>
            </a:r>
            <a:r>
              <a:rPr lang="ja-JP" altLang="en-US" sz="600">
                <a:solidFill>
                  <a:srgbClr val="FFFFFF"/>
                </a:solidFill>
                <a:latin typeface="Hiragino Sans W1" panose="020B0400000000000000" pitchFamily="34" charset="-128"/>
                <a:ea typeface="Hiragino Sans W1" panose="020B0400000000000000" pitchFamily="34" charset="-128"/>
              </a:rPr>
              <a:t>月末時点（見込みも含む）での数字となっております。設置状況に変更が出る可能性もあります。申込後にビル審査があり、審査状況に応じて放映台数が変動いたします。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放映開始日は月曜日午前</a:t>
            </a:r>
            <a:r>
              <a:rPr lang="en-US" altLang="ja-JP" sz="600" dirty="0">
                <a:solidFill>
                  <a:srgbClr val="FFFFFF"/>
                </a:solidFill>
                <a:latin typeface="Hiragino Sans W1" panose="020B0400000000000000" pitchFamily="34" charset="-128"/>
                <a:ea typeface="Hiragino Sans W1" panose="020B0400000000000000" pitchFamily="34" charset="-128"/>
              </a:rPr>
              <a:t>6</a:t>
            </a:r>
            <a:r>
              <a:rPr lang="ja-JP" altLang="en-US" sz="600">
                <a:solidFill>
                  <a:srgbClr val="FFFFFF"/>
                </a:solidFill>
                <a:latin typeface="Hiragino Sans W1" panose="020B0400000000000000" pitchFamily="34" charset="-128"/>
                <a:ea typeface="Hiragino Sans W1" panose="020B0400000000000000" pitchFamily="34" charset="-128"/>
              </a:rPr>
              <a:t>時となります。放映日及び放映時間は各施設に準じます。施設によって営業日・営業時間が異なります。</a:t>
            </a:r>
            <a:r>
              <a:rPr lang="en-US" altLang="ja-JP" sz="600" dirty="0">
                <a:solidFill>
                  <a:srgbClr val="FFFFFF"/>
                </a:solidFill>
                <a:latin typeface="Hiragino Sans W1" panose="020B0400000000000000" pitchFamily="34" charset="-128"/>
                <a:ea typeface="Hiragino Sans W1" panose="020B0400000000000000" pitchFamily="34" charset="-128"/>
              </a:rPr>
              <a:t>0:00〜5:59</a:t>
            </a:r>
            <a:r>
              <a:rPr lang="ja-JP" altLang="en-US" sz="600">
                <a:solidFill>
                  <a:srgbClr val="FFFFFF"/>
                </a:solidFill>
                <a:latin typeface="Hiragino Sans W1" panose="020B0400000000000000" pitchFamily="34" charset="-128"/>
                <a:ea typeface="Hiragino Sans W1" panose="020B0400000000000000" pitchFamily="34" charset="-128"/>
              </a:rPr>
              <a:t>は掲載を停止しております。祝祭日により、想定リーチ数に影響が出る可能性があります。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想定リーチ数は全施設で放映をおこなった場合の見込み数値です。審査による放映可能面数の状況によって想定数を下回るケースがあります。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128" name="テキスト ボックス 127">
            <a:extLst>
              <a:ext uri="{FF2B5EF4-FFF2-40B4-BE49-F238E27FC236}">
                <a16:creationId xmlns:a16="http://schemas.microsoft.com/office/drawing/2014/main" id="{C70E0BC2-C23C-4CAD-7C17-28BEA208717C}"/>
              </a:ext>
            </a:extLst>
          </p:cNvPr>
          <p:cNvSpPr txBox="1"/>
          <p:nvPr/>
        </p:nvSpPr>
        <p:spPr>
          <a:xfrm>
            <a:off x="4092429" y="501108"/>
            <a:ext cx="1014522"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再生頻度</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9" name="テキスト ボックス 128">
            <a:extLst>
              <a:ext uri="{FF2B5EF4-FFF2-40B4-BE49-F238E27FC236}">
                <a16:creationId xmlns:a16="http://schemas.microsoft.com/office/drawing/2014/main" id="{08020ADE-38D9-A3C2-609C-879B9193F880}"/>
              </a:ext>
            </a:extLst>
          </p:cNvPr>
          <p:cNvSpPr txBox="1"/>
          <p:nvPr/>
        </p:nvSpPr>
        <p:spPr>
          <a:xfrm>
            <a:off x="4482849" y="373114"/>
            <a:ext cx="815007" cy="230832"/>
          </a:xfrm>
          <a:prstGeom prst="rect">
            <a:avLst/>
          </a:prstGeom>
          <a:noFill/>
          <a:effectLst/>
        </p:spPr>
        <p:txBody>
          <a:bodyPr wrap="square" rtlCol="0">
            <a:spAutoFit/>
          </a:bodyPr>
          <a:lstStyle/>
          <a:p>
            <a:pPr algn="ct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131" name="正方形/長方形 130">
            <a:extLst>
              <a:ext uri="{FF2B5EF4-FFF2-40B4-BE49-F238E27FC236}">
                <a16:creationId xmlns:a16="http://schemas.microsoft.com/office/drawing/2014/main" id="{F7DBDD3C-FF0C-FF5D-6E5A-4FB78D26AE4F}"/>
              </a:ext>
            </a:extLst>
          </p:cNvPr>
          <p:cNvSpPr/>
          <p:nvPr/>
        </p:nvSpPr>
        <p:spPr>
          <a:xfrm>
            <a:off x="4279498" y="713948"/>
            <a:ext cx="69762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ロール内</a:t>
            </a:r>
            <a:endParaRPr lang="ja-JP" altLang="en-US" sz="1000">
              <a:latin typeface="DIN Condensed" pitchFamily="2" charset="0"/>
              <a:ea typeface="Hiragino Sans W5" panose="020B0400000000000000" pitchFamily="34" charset="-128"/>
            </a:endParaRPr>
          </a:p>
        </p:txBody>
      </p:sp>
      <p:sp>
        <p:nvSpPr>
          <p:cNvPr id="25" name="正方形/長方形 24">
            <a:extLst>
              <a:ext uri="{FF2B5EF4-FFF2-40B4-BE49-F238E27FC236}">
                <a16:creationId xmlns:a16="http://schemas.microsoft.com/office/drawing/2014/main" id="{3D8B0D3E-A1CD-A10D-8849-2396204F59A5}"/>
              </a:ext>
            </a:extLst>
          </p:cNvPr>
          <p:cNvSpPr/>
          <p:nvPr/>
        </p:nvSpPr>
        <p:spPr>
          <a:xfrm>
            <a:off x="3756078" y="3931427"/>
            <a:ext cx="1546942" cy="307777"/>
          </a:xfrm>
          <a:prstGeom prst="rect">
            <a:avLst/>
          </a:prstGeom>
        </p:spPr>
        <p:txBody>
          <a:bodyPr wrap="square">
            <a:spAutoFit/>
          </a:bodyPr>
          <a:lstStyle/>
          <a:p>
            <a:pPr algn="ctr" fontAlgn="ctr"/>
            <a:r>
              <a:rPr lang="en-US" altLang="ja-JP" sz="1400" dirty="0">
                <a:solidFill>
                  <a:schemeClr val="bg1"/>
                </a:solidFill>
                <a:latin typeface="DIN Alternate" panose="020B0500000000000000" pitchFamily="34" charset="0"/>
                <a:ea typeface="Hiragino Sans W3" panose="020B0400000000000000" pitchFamily="34" charset="-128"/>
              </a:rPr>
              <a:t>2</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滞在</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1</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接触</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29" name="正方形/長方形 28">
            <a:extLst>
              <a:ext uri="{FF2B5EF4-FFF2-40B4-BE49-F238E27FC236}">
                <a16:creationId xmlns:a16="http://schemas.microsoft.com/office/drawing/2014/main" id="{16416794-22A5-4EA3-28C5-1BBE6C59B59B}"/>
              </a:ext>
            </a:extLst>
          </p:cNvPr>
          <p:cNvSpPr/>
          <p:nvPr/>
        </p:nvSpPr>
        <p:spPr>
          <a:xfrm>
            <a:off x="3773663" y="5426335"/>
            <a:ext cx="1546942" cy="307777"/>
          </a:xfrm>
          <a:prstGeom prst="rect">
            <a:avLst/>
          </a:prstGeom>
        </p:spPr>
        <p:txBody>
          <a:bodyPr wrap="square">
            <a:spAutoFit/>
          </a:bodyPr>
          <a:lstStyle/>
          <a:p>
            <a:pPr algn="ctr" fontAlgn="ctr"/>
            <a:r>
              <a:rPr lang="en-US" altLang="ja-JP" sz="1400" dirty="0">
                <a:solidFill>
                  <a:schemeClr val="bg1"/>
                </a:solidFill>
                <a:latin typeface="DIN Alternate" panose="020B0500000000000000" pitchFamily="34" charset="0"/>
                <a:ea typeface="Hiragino Sans W3" panose="020B0400000000000000" pitchFamily="34" charset="-128"/>
              </a:rPr>
              <a:t>2</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滞在</a:t>
            </a:r>
            <a:r>
              <a:rPr lang="en-US" altLang="ja-JP" sz="1100" dirty="0">
                <a:solidFill>
                  <a:schemeClr val="bg1"/>
                </a:solidFill>
                <a:latin typeface="Hiragino Sans W3" panose="020B0400000000000000" pitchFamily="34" charset="-128"/>
                <a:ea typeface="Hiragino Sans W3" panose="020B0400000000000000" pitchFamily="34" charset="-128"/>
              </a:rPr>
              <a:t> </a:t>
            </a:r>
            <a:r>
              <a:rPr lang="en-US" altLang="ja-JP" sz="1400" dirty="0">
                <a:solidFill>
                  <a:schemeClr val="bg1"/>
                </a:solidFill>
                <a:latin typeface="DIN Alternate" panose="020B0500000000000000" pitchFamily="34" charset="0"/>
                <a:ea typeface="Hiragino Sans W3" panose="020B0400000000000000" pitchFamily="34" charset="-128"/>
              </a:rPr>
              <a:t>1</a:t>
            </a:r>
            <a:r>
              <a:rPr lang="en-US" altLang="ja-JP" sz="1100" dirty="0">
                <a:solidFill>
                  <a:schemeClr val="bg1"/>
                </a:solidFill>
                <a:latin typeface="DIN Alternate" panose="020B0500000000000000" pitchFamily="34" charset="0"/>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接触</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Tree>
    <p:extLst>
      <p:ext uri="{BB962C8B-B14F-4D97-AF65-F5344CB8AC3E}">
        <p14:creationId xmlns:p14="http://schemas.microsoft.com/office/powerpoint/2010/main" val="1138640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68A2-684A-51B7-04E4-524670396922}"/>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26DF8C28-F678-CE70-3927-0C20F2240B2C}"/>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BB58A629-BF58-D34E-C877-01F7A86E143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11" name="図 10" descr="テキスト&#10;&#10;自動的に生成された説明">
            <a:extLst>
              <a:ext uri="{FF2B5EF4-FFF2-40B4-BE49-F238E27FC236}">
                <a16:creationId xmlns:a16="http://schemas.microsoft.com/office/drawing/2014/main" id="{2BE547EC-A5BD-77B1-544E-C5BB3BA786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62C93892-1A7A-8BFD-D3F6-9B03E161250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D6B20606-CB21-75FB-1B6B-884FD4DB2BB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7" name="正方形/長方形 6">
            <a:extLst>
              <a:ext uri="{FF2B5EF4-FFF2-40B4-BE49-F238E27FC236}">
                <a16:creationId xmlns:a16="http://schemas.microsoft.com/office/drawing/2014/main" id="{5AD05CE7-EB5D-0BBE-4271-E03311446B6F}"/>
              </a:ext>
            </a:extLst>
          </p:cNvPr>
          <p:cNvSpPr/>
          <p:nvPr/>
        </p:nvSpPr>
        <p:spPr>
          <a:xfrm>
            <a:off x="1024024" y="-5061"/>
            <a:ext cx="3626996"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en-US" altLang="ja-JP" sz="1200" dirty="0">
                <a:solidFill>
                  <a:schemeClr val="bg1"/>
                </a:solidFill>
                <a:latin typeface="DIN Alternate" panose="020B0500000000000000" pitchFamily="34" charset="0"/>
                <a:ea typeface="Hiragino Sans W2" panose="020B0300000000000000" pitchFamily="34" charset="-128"/>
              </a:rPr>
              <a:t>MEDIA MENU	</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t>
            </a:r>
            <a:r>
              <a:rPr lang="ja-JP" altLang="en-US" sz="1200">
                <a:solidFill>
                  <a:schemeClr val="bg1"/>
                </a:solidFill>
                <a:latin typeface="DIN Alternate" panose="020B0500000000000000" pitchFamily="34" charset="0"/>
                <a:ea typeface="Hiragino Sans W2" panose="020B0300000000000000" pitchFamily="34" charset="-128"/>
              </a:rPr>
              <a:t>　</a:t>
            </a:r>
            <a:r>
              <a:rPr lang="en-US" altLang="ja-JP" sz="1200" dirty="0">
                <a:solidFill>
                  <a:schemeClr val="bg1"/>
                </a:solidFill>
                <a:latin typeface="DIN Alternate" panose="020B0500000000000000" pitchFamily="34" charset="0"/>
                <a:ea typeface="Hiragino Sans W2" panose="020B0300000000000000" pitchFamily="34" charset="-128"/>
              </a:rPr>
              <a:t>April to June 2026</a:t>
            </a:r>
          </a:p>
        </p:txBody>
      </p:sp>
      <p:sp>
        <p:nvSpPr>
          <p:cNvPr id="33" name="テキスト ボックス 32">
            <a:extLst>
              <a:ext uri="{FF2B5EF4-FFF2-40B4-BE49-F238E27FC236}">
                <a16:creationId xmlns:a16="http://schemas.microsoft.com/office/drawing/2014/main" id="{13C42E58-897C-9FD4-58A8-9D51F2BF036D}"/>
              </a:ext>
            </a:extLst>
          </p:cNvPr>
          <p:cNvSpPr txBox="1"/>
          <p:nvPr/>
        </p:nvSpPr>
        <p:spPr>
          <a:xfrm>
            <a:off x="1040313" y="669098"/>
            <a:ext cx="1485776" cy="523220"/>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44" name="直線コネクタ 43">
            <a:extLst>
              <a:ext uri="{FF2B5EF4-FFF2-40B4-BE49-F238E27FC236}">
                <a16:creationId xmlns:a16="http://schemas.microsoft.com/office/drawing/2014/main" id="{26DB342D-E079-746D-D21F-EBC91E27381C}"/>
              </a:ext>
            </a:extLst>
          </p:cNvPr>
          <p:cNvCxnSpPr>
            <a:cxnSpLocks/>
          </p:cNvCxnSpPr>
          <p:nvPr/>
        </p:nvCxnSpPr>
        <p:spPr>
          <a:xfrm>
            <a:off x="2830889"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D579F27-E096-18F8-98EF-F54DB364EA5D}"/>
              </a:ext>
            </a:extLst>
          </p:cNvPr>
          <p:cNvCxnSpPr>
            <a:cxnSpLocks/>
          </p:cNvCxnSpPr>
          <p:nvPr/>
        </p:nvCxnSpPr>
        <p:spPr>
          <a:xfrm>
            <a:off x="8438737" y="1692146"/>
            <a:ext cx="11919"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3FAE2CB9-84C6-6E62-A5E3-ABB7BF3CFDFC}"/>
              </a:ext>
            </a:extLst>
          </p:cNvPr>
          <p:cNvCxnSpPr>
            <a:cxnSpLocks/>
          </p:cNvCxnSpPr>
          <p:nvPr/>
        </p:nvCxnSpPr>
        <p:spPr>
          <a:xfrm>
            <a:off x="5647982" y="1692146"/>
            <a:ext cx="0" cy="446156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正方形/長方形 125">
            <a:extLst>
              <a:ext uri="{FF2B5EF4-FFF2-40B4-BE49-F238E27FC236}">
                <a16:creationId xmlns:a16="http://schemas.microsoft.com/office/drawing/2014/main" id="{86CDDFD1-AB13-CBB2-BE0B-A6F122C081E3}"/>
              </a:ext>
            </a:extLst>
          </p:cNvPr>
          <p:cNvSpPr/>
          <p:nvPr/>
        </p:nvSpPr>
        <p:spPr>
          <a:xfrm>
            <a:off x="8819543" y="941652"/>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0" name="テキスト ボックス 129">
            <a:extLst>
              <a:ext uri="{FF2B5EF4-FFF2-40B4-BE49-F238E27FC236}">
                <a16:creationId xmlns:a16="http://schemas.microsoft.com/office/drawing/2014/main" id="{97092499-8F85-2739-6F8E-16594527C1A5}"/>
              </a:ext>
            </a:extLst>
          </p:cNvPr>
          <p:cNvSpPr txBox="1"/>
          <p:nvPr/>
        </p:nvSpPr>
        <p:spPr>
          <a:xfrm>
            <a:off x="9029809" y="77583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1" name="テキスト ボックス 130">
            <a:extLst>
              <a:ext uri="{FF2B5EF4-FFF2-40B4-BE49-F238E27FC236}">
                <a16:creationId xmlns:a16="http://schemas.microsoft.com/office/drawing/2014/main" id="{688031C1-9E0F-2F5A-1137-C614FB6F6F43}"/>
              </a:ext>
            </a:extLst>
          </p:cNvPr>
          <p:cNvSpPr txBox="1"/>
          <p:nvPr/>
        </p:nvSpPr>
        <p:spPr>
          <a:xfrm>
            <a:off x="8412369" y="535698"/>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5" name="テキスト ボックス 134">
            <a:extLst>
              <a:ext uri="{FF2B5EF4-FFF2-40B4-BE49-F238E27FC236}">
                <a16:creationId xmlns:a16="http://schemas.microsoft.com/office/drawing/2014/main" id="{B0CF1FE0-638F-2366-917A-2897FEE6CE6B}"/>
              </a:ext>
            </a:extLst>
          </p:cNvPr>
          <p:cNvSpPr txBox="1"/>
          <p:nvPr/>
        </p:nvSpPr>
        <p:spPr>
          <a:xfrm>
            <a:off x="6256807" y="775837"/>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36" name="テキスト ボックス 135">
            <a:extLst>
              <a:ext uri="{FF2B5EF4-FFF2-40B4-BE49-F238E27FC236}">
                <a16:creationId xmlns:a16="http://schemas.microsoft.com/office/drawing/2014/main" id="{77B8E607-F796-7076-8EC0-768771711584}"/>
              </a:ext>
            </a:extLst>
          </p:cNvPr>
          <p:cNvSpPr txBox="1"/>
          <p:nvPr/>
        </p:nvSpPr>
        <p:spPr>
          <a:xfrm>
            <a:off x="5728013" y="535484"/>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8</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7" name="正方形/長方形 136">
            <a:extLst>
              <a:ext uri="{FF2B5EF4-FFF2-40B4-BE49-F238E27FC236}">
                <a16:creationId xmlns:a16="http://schemas.microsoft.com/office/drawing/2014/main" id="{68D944EC-F97A-75E8-E1C1-6A5CCA161A42}"/>
              </a:ext>
            </a:extLst>
          </p:cNvPr>
          <p:cNvSpPr/>
          <p:nvPr/>
        </p:nvSpPr>
        <p:spPr>
          <a:xfrm>
            <a:off x="6106676" y="941652"/>
            <a:ext cx="912430"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2</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138" name="テキスト ボックス 137">
            <a:extLst>
              <a:ext uri="{FF2B5EF4-FFF2-40B4-BE49-F238E27FC236}">
                <a16:creationId xmlns:a16="http://schemas.microsoft.com/office/drawing/2014/main" id="{5C14CEC3-4ADB-3A2B-5986-F85A93071DA5}"/>
              </a:ext>
            </a:extLst>
          </p:cNvPr>
          <p:cNvSpPr txBox="1"/>
          <p:nvPr/>
        </p:nvSpPr>
        <p:spPr>
          <a:xfrm>
            <a:off x="5975093" y="3644314"/>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40" name="正方形/長方形 139">
            <a:extLst>
              <a:ext uri="{FF2B5EF4-FFF2-40B4-BE49-F238E27FC236}">
                <a16:creationId xmlns:a16="http://schemas.microsoft.com/office/drawing/2014/main" id="{B479C27D-99E5-5767-86FB-2BADB7C8AFA7}"/>
              </a:ext>
            </a:extLst>
          </p:cNvPr>
          <p:cNvSpPr/>
          <p:nvPr/>
        </p:nvSpPr>
        <p:spPr>
          <a:xfrm>
            <a:off x="7751453" y="4104603"/>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1" name="テキスト ボックス 140">
            <a:extLst>
              <a:ext uri="{FF2B5EF4-FFF2-40B4-BE49-F238E27FC236}">
                <a16:creationId xmlns:a16="http://schemas.microsoft.com/office/drawing/2014/main" id="{6120207E-C9B7-0E0C-F381-340CEF7F6E16}"/>
              </a:ext>
            </a:extLst>
          </p:cNvPr>
          <p:cNvSpPr txBox="1"/>
          <p:nvPr/>
        </p:nvSpPr>
        <p:spPr>
          <a:xfrm>
            <a:off x="7402137" y="364431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5" name="正方形/長方形 144">
            <a:extLst>
              <a:ext uri="{FF2B5EF4-FFF2-40B4-BE49-F238E27FC236}">
                <a16:creationId xmlns:a16="http://schemas.microsoft.com/office/drawing/2014/main" id="{727A44C7-1DC6-3207-2C11-8C1FD852DA18}"/>
              </a:ext>
            </a:extLst>
          </p:cNvPr>
          <p:cNvSpPr/>
          <p:nvPr/>
        </p:nvSpPr>
        <p:spPr>
          <a:xfrm>
            <a:off x="6558238" y="4048702"/>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6" name="正方形/長方形 145">
            <a:extLst>
              <a:ext uri="{FF2B5EF4-FFF2-40B4-BE49-F238E27FC236}">
                <a16:creationId xmlns:a16="http://schemas.microsoft.com/office/drawing/2014/main" id="{BB4E53CC-EA26-7A52-92FF-2AFBD0726C35}"/>
              </a:ext>
            </a:extLst>
          </p:cNvPr>
          <p:cNvSpPr/>
          <p:nvPr/>
        </p:nvSpPr>
        <p:spPr>
          <a:xfrm>
            <a:off x="7401574" y="4030707"/>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180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47" name="正方形/長方形 146">
            <a:extLst>
              <a:ext uri="{FF2B5EF4-FFF2-40B4-BE49-F238E27FC236}">
                <a16:creationId xmlns:a16="http://schemas.microsoft.com/office/drawing/2014/main" id="{2A0B08F2-315C-26BB-A120-628037A2CDFE}"/>
              </a:ext>
            </a:extLst>
          </p:cNvPr>
          <p:cNvSpPr/>
          <p:nvPr/>
        </p:nvSpPr>
        <p:spPr>
          <a:xfrm>
            <a:off x="5961532" y="3945432"/>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1440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49" name="テキスト ボックス 148">
            <a:extLst>
              <a:ext uri="{FF2B5EF4-FFF2-40B4-BE49-F238E27FC236}">
                <a16:creationId xmlns:a16="http://schemas.microsoft.com/office/drawing/2014/main" id="{3F7B313E-62C3-FE2C-66BD-EDE15AA6AA25}"/>
              </a:ext>
            </a:extLst>
          </p:cNvPr>
          <p:cNvSpPr txBox="1"/>
          <p:nvPr/>
        </p:nvSpPr>
        <p:spPr>
          <a:xfrm>
            <a:off x="8636005" y="3644314"/>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53" name="正方形/長方形 152">
            <a:extLst>
              <a:ext uri="{FF2B5EF4-FFF2-40B4-BE49-F238E27FC236}">
                <a16:creationId xmlns:a16="http://schemas.microsoft.com/office/drawing/2014/main" id="{849A8850-1DFC-5F7A-01D2-950AB1BBF52B}"/>
              </a:ext>
            </a:extLst>
          </p:cNvPr>
          <p:cNvSpPr/>
          <p:nvPr/>
        </p:nvSpPr>
        <p:spPr>
          <a:xfrm>
            <a:off x="9230597" y="4048702"/>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4" name="正方形/長方形 153">
            <a:extLst>
              <a:ext uri="{FF2B5EF4-FFF2-40B4-BE49-F238E27FC236}">
                <a16:creationId xmlns:a16="http://schemas.microsoft.com/office/drawing/2014/main" id="{E16BF5AF-4A8D-3D7D-DF86-3368FC9EE8A6}"/>
              </a:ext>
            </a:extLst>
          </p:cNvPr>
          <p:cNvSpPr/>
          <p:nvPr/>
        </p:nvSpPr>
        <p:spPr>
          <a:xfrm>
            <a:off x="8616012" y="3928055"/>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2210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86" name="正方形/長方形 185">
            <a:extLst>
              <a:ext uri="{FF2B5EF4-FFF2-40B4-BE49-F238E27FC236}">
                <a16:creationId xmlns:a16="http://schemas.microsoft.com/office/drawing/2014/main" id="{0A8C4F34-440D-1334-B8A2-ED1D9568EA1F}"/>
              </a:ext>
            </a:extLst>
          </p:cNvPr>
          <p:cNvSpPr/>
          <p:nvPr/>
        </p:nvSpPr>
        <p:spPr>
          <a:xfrm>
            <a:off x="10483336" y="4106275"/>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7" name="テキスト ボックス 186">
            <a:extLst>
              <a:ext uri="{FF2B5EF4-FFF2-40B4-BE49-F238E27FC236}">
                <a16:creationId xmlns:a16="http://schemas.microsoft.com/office/drawing/2014/main" id="{1CB60ADC-A5FF-3D8A-6910-912C822D0EC7}"/>
              </a:ext>
            </a:extLst>
          </p:cNvPr>
          <p:cNvSpPr txBox="1"/>
          <p:nvPr/>
        </p:nvSpPr>
        <p:spPr>
          <a:xfrm>
            <a:off x="10137975" y="364431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91" name="正方形/長方形 190">
            <a:extLst>
              <a:ext uri="{FF2B5EF4-FFF2-40B4-BE49-F238E27FC236}">
                <a16:creationId xmlns:a16="http://schemas.microsoft.com/office/drawing/2014/main" id="{CBCD0597-988A-8B4D-B472-52617C7B8F92}"/>
              </a:ext>
            </a:extLst>
          </p:cNvPr>
          <p:cNvSpPr/>
          <p:nvPr/>
        </p:nvSpPr>
        <p:spPr>
          <a:xfrm>
            <a:off x="10133457" y="4032379"/>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170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1" name="テキスト ボックス 200">
            <a:extLst>
              <a:ext uri="{FF2B5EF4-FFF2-40B4-BE49-F238E27FC236}">
                <a16:creationId xmlns:a16="http://schemas.microsoft.com/office/drawing/2014/main" id="{FDDFA842-6BCF-ADA2-6DB3-191B22CCA93C}"/>
              </a:ext>
            </a:extLst>
          </p:cNvPr>
          <p:cNvSpPr txBox="1"/>
          <p:nvPr/>
        </p:nvSpPr>
        <p:spPr>
          <a:xfrm>
            <a:off x="5975093" y="510090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03" name="正方形/長方形 202">
            <a:extLst>
              <a:ext uri="{FF2B5EF4-FFF2-40B4-BE49-F238E27FC236}">
                <a16:creationId xmlns:a16="http://schemas.microsoft.com/office/drawing/2014/main" id="{A56EC700-7201-7BD4-AAD5-2096F370D08B}"/>
              </a:ext>
            </a:extLst>
          </p:cNvPr>
          <p:cNvSpPr/>
          <p:nvPr/>
        </p:nvSpPr>
        <p:spPr>
          <a:xfrm>
            <a:off x="7751453" y="5549474"/>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04" name="テキスト ボックス 203">
            <a:extLst>
              <a:ext uri="{FF2B5EF4-FFF2-40B4-BE49-F238E27FC236}">
                <a16:creationId xmlns:a16="http://schemas.microsoft.com/office/drawing/2014/main" id="{B7ECAC7B-27E8-4A83-2907-1E93E8587B58}"/>
              </a:ext>
            </a:extLst>
          </p:cNvPr>
          <p:cNvSpPr txBox="1"/>
          <p:nvPr/>
        </p:nvSpPr>
        <p:spPr>
          <a:xfrm>
            <a:off x="7402137" y="5100908"/>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08" name="正方形/長方形 207">
            <a:extLst>
              <a:ext uri="{FF2B5EF4-FFF2-40B4-BE49-F238E27FC236}">
                <a16:creationId xmlns:a16="http://schemas.microsoft.com/office/drawing/2014/main" id="{59DAADC5-CFEA-BF91-6BB6-630522EAC6F0}"/>
              </a:ext>
            </a:extLst>
          </p:cNvPr>
          <p:cNvSpPr/>
          <p:nvPr/>
        </p:nvSpPr>
        <p:spPr>
          <a:xfrm>
            <a:off x="6558238" y="550529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9" name="正方形/長方形 208">
            <a:extLst>
              <a:ext uri="{FF2B5EF4-FFF2-40B4-BE49-F238E27FC236}">
                <a16:creationId xmlns:a16="http://schemas.microsoft.com/office/drawing/2014/main" id="{92712970-7B24-F042-005A-6FBEB9657F56}"/>
              </a:ext>
            </a:extLst>
          </p:cNvPr>
          <p:cNvSpPr/>
          <p:nvPr/>
        </p:nvSpPr>
        <p:spPr>
          <a:xfrm>
            <a:off x="7401574" y="5475578"/>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135</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10" name="正方形/長方形 209">
            <a:extLst>
              <a:ext uri="{FF2B5EF4-FFF2-40B4-BE49-F238E27FC236}">
                <a16:creationId xmlns:a16="http://schemas.microsoft.com/office/drawing/2014/main" id="{C75DC51F-D6A6-1536-F50C-F4B7F111EC6A}"/>
              </a:ext>
            </a:extLst>
          </p:cNvPr>
          <p:cNvSpPr/>
          <p:nvPr/>
        </p:nvSpPr>
        <p:spPr>
          <a:xfrm>
            <a:off x="5961532" y="5402026"/>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1080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2" name="テキスト ボックス 211">
            <a:extLst>
              <a:ext uri="{FF2B5EF4-FFF2-40B4-BE49-F238E27FC236}">
                <a16:creationId xmlns:a16="http://schemas.microsoft.com/office/drawing/2014/main" id="{C94A36EB-9E4F-7A7F-0AAE-C6B5A4EEEDC9}"/>
              </a:ext>
            </a:extLst>
          </p:cNvPr>
          <p:cNvSpPr txBox="1"/>
          <p:nvPr/>
        </p:nvSpPr>
        <p:spPr>
          <a:xfrm>
            <a:off x="8636005" y="510090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16" name="正方形/長方形 215">
            <a:extLst>
              <a:ext uri="{FF2B5EF4-FFF2-40B4-BE49-F238E27FC236}">
                <a16:creationId xmlns:a16="http://schemas.microsoft.com/office/drawing/2014/main" id="{85C58283-1BE2-BBE4-7005-16EE003453BD}"/>
              </a:ext>
            </a:extLst>
          </p:cNvPr>
          <p:cNvSpPr/>
          <p:nvPr/>
        </p:nvSpPr>
        <p:spPr>
          <a:xfrm>
            <a:off x="9230597" y="5505296"/>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7" name="正方形/長方形 216">
            <a:extLst>
              <a:ext uri="{FF2B5EF4-FFF2-40B4-BE49-F238E27FC236}">
                <a16:creationId xmlns:a16="http://schemas.microsoft.com/office/drawing/2014/main" id="{A7D6EB59-79F8-A6C1-4030-323D584946AE}"/>
              </a:ext>
            </a:extLst>
          </p:cNvPr>
          <p:cNvSpPr/>
          <p:nvPr/>
        </p:nvSpPr>
        <p:spPr>
          <a:xfrm>
            <a:off x="8616012" y="5384649"/>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1677</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35" name="正方形/長方形 234">
            <a:extLst>
              <a:ext uri="{FF2B5EF4-FFF2-40B4-BE49-F238E27FC236}">
                <a16:creationId xmlns:a16="http://schemas.microsoft.com/office/drawing/2014/main" id="{B9A279BB-36A5-68C5-8DC9-B0ADD3D4645E}"/>
              </a:ext>
            </a:extLst>
          </p:cNvPr>
          <p:cNvSpPr/>
          <p:nvPr/>
        </p:nvSpPr>
        <p:spPr>
          <a:xfrm>
            <a:off x="10483336" y="555114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6" name="テキスト ボックス 235">
            <a:extLst>
              <a:ext uri="{FF2B5EF4-FFF2-40B4-BE49-F238E27FC236}">
                <a16:creationId xmlns:a16="http://schemas.microsoft.com/office/drawing/2014/main" id="{1630CB02-B515-3132-0441-2DBE2F07565D}"/>
              </a:ext>
            </a:extLst>
          </p:cNvPr>
          <p:cNvSpPr txBox="1"/>
          <p:nvPr/>
        </p:nvSpPr>
        <p:spPr>
          <a:xfrm>
            <a:off x="10137975" y="5100908"/>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37" name="正方形/長方形 236">
            <a:extLst>
              <a:ext uri="{FF2B5EF4-FFF2-40B4-BE49-F238E27FC236}">
                <a16:creationId xmlns:a16="http://schemas.microsoft.com/office/drawing/2014/main" id="{25388514-A783-383F-352C-F9284869CE25}"/>
              </a:ext>
            </a:extLst>
          </p:cNvPr>
          <p:cNvSpPr/>
          <p:nvPr/>
        </p:nvSpPr>
        <p:spPr>
          <a:xfrm>
            <a:off x="10133457" y="547725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129</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42" name="正方形/長方形 241">
            <a:extLst>
              <a:ext uri="{FF2B5EF4-FFF2-40B4-BE49-F238E27FC236}">
                <a16:creationId xmlns:a16="http://schemas.microsoft.com/office/drawing/2014/main" id="{156B921D-ADCE-75F7-28EE-8F84494C9583}"/>
              </a:ext>
            </a:extLst>
          </p:cNvPr>
          <p:cNvSpPr/>
          <p:nvPr/>
        </p:nvSpPr>
        <p:spPr>
          <a:xfrm>
            <a:off x="1023538" y="6202911"/>
            <a:ext cx="11075540" cy="553998"/>
          </a:xfrm>
          <a:prstGeom prst="rect">
            <a:avLst/>
          </a:prstGeom>
        </p:spPr>
        <p:txBody>
          <a:bodyPr wrap="square">
            <a:spAutoFit/>
          </a:bodyPr>
          <a:lstStyle/>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長期割引の適用期間は、原則、媒体資料の対象期間内になります。</a:t>
            </a:r>
            <a:r>
              <a:rPr lang="en-US" altLang="ja-JP" sz="600" dirty="0">
                <a:solidFill>
                  <a:srgbClr val="FFFFFF"/>
                </a:solidFill>
                <a:latin typeface="Hiragino Sans W1" panose="020B0400000000000000" pitchFamily="34" charset="-128"/>
                <a:ea typeface="Hiragino Sans W1" panose="020B0400000000000000" pitchFamily="34" charset="-128"/>
              </a:rPr>
              <a:t> ※  </a:t>
            </a:r>
            <a:r>
              <a:rPr lang="ja-JP" altLang="en-US" sz="600">
                <a:solidFill>
                  <a:srgbClr val="FFFFFF"/>
                </a:solidFill>
                <a:latin typeface="Hiragino Sans W1" panose="020B0400000000000000" pitchFamily="34" charset="-128"/>
                <a:ea typeface="Hiragino Sans W1" panose="020B0400000000000000" pitchFamily="34" charset="-128"/>
              </a:rPr>
              <a:t>掲載終了日の月締めにてご請求させていただきます。複数月での掲載の場合も掲載月毎のご請求とさせていただきます。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長期間のお申込みにつき、ディスカウント料金となりますが、期間途中でのキャンセルを行う場合、</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週間料金をもとに</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週間毎のキャンセル料が発生いたします。キャンセル規定については、媒体資料内の注意事項よりご確認ください。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サービスが基本となります。同一商材であれば、掲載尺内で異なるクリエイティブの組み合わせも可能です。クリエイティブの途中差し替えにつきまして、原則１回までとなります。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掲載枠の空き状況につきましては営業担当までお問い合わせください。</a:t>
            </a:r>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お申し込みご希望週のご出稿予定クライアントにより、ご出稿を延期、もしくはお断りする場合がございます。（競合排除等の目的）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放映開始日は月曜日午前</a:t>
            </a:r>
            <a:r>
              <a:rPr lang="en-US" altLang="ja-JP" sz="600" dirty="0">
                <a:solidFill>
                  <a:srgbClr val="FFFFFF"/>
                </a:solidFill>
                <a:latin typeface="Hiragino Sans W1" panose="020B0400000000000000" pitchFamily="34" charset="-128"/>
                <a:ea typeface="Hiragino Sans W1" panose="020B0400000000000000" pitchFamily="34" charset="-128"/>
              </a:rPr>
              <a:t>6</a:t>
            </a:r>
            <a:r>
              <a:rPr lang="ja-JP" altLang="en-US" sz="600">
                <a:solidFill>
                  <a:srgbClr val="FFFFFF"/>
                </a:solidFill>
                <a:latin typeface="Hiragino Sans W1" panose="020B0400000000000000" pitchFamily="34" charset="-128"/>
                <a:ea typeface="Hiragino Sans W1" panose="020B0400000000000000" pitchFamily="34" charset="-128"/>
              </a:rPr>
              <a:t>時となります。放映日及び放映時間は各施設に準じます。施設によって営業日・営業時間が異なります。</a:t>
            </a:r>
            <a:r>
              <a:rPr lang="en-US" altLang="ja-JP" sz="600" dirty="0">
                <a:solidFill>
                  <a:srgbClr val="FFFFFF"/>
                </a:solidFill>
                <a:latin typeface="Hiragino Sans W1" panose="020B0400000000000000" pitchFamily="34" charset="-128"/>
                <a:ea typeface="Hiragino Sans W1" panose="020B0400000000000000" pitchFamily="34" charset="-128"/>
              </a:rPr>
              <a:t>0:00〜5:59</a:t>
            </a:r>
            <a:r>
              <a:rPr lang="ja-JP" altLang="en-US" sz="600">
                <a:solidFill>
                  <a:srgbClr val="FFFFFF"/>
                </a:solidFill>
                <a:latin typeface="Hiragino Sans W1" panose="020B0400000000000000" pitchFamily="34" charset="-128"/>
                <a:ea typeface="Hiragino Sans W1" panose="020B0400000000000000" pitchFamily="34" charset="-128"/>
              </a:rPr>
              <a:t>は掲載を停止しております。祝祭日により、想定リーチ数に影響が出る可能性があります。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243" name="正方形/長方形 242">
            <a:extLst>
              <a:ext uri="{FF2B5EF4-FFF2-40B4-BE49-F238E27FC236}">
                <a16:creationId xmlns:a16="http://schemas.microsoft.com/office/drawing/2014/main" id="{CEFF80B2-8664-7F47-1F06-2DACE484FCDA}"/>
              </a:ext>
            </a:extLst>
          </p:cNvPr>
          <p:cNvSpPr/>
          <p:nvPr/>
        </p:nvSpPr>
        <p:spPr>
          <a:xfrm>
            <a:off x="1028266" y="1692147"/>
            <a:ext cx="10198484" cy="44748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0ACEAA0F-035F-2092-D852-8815D0E1A851}"/>
              </a:ext>
            </a:extLst>
          </p:cNvPr>
          <p:cNvSpPr/>
          <p:nvPr/>
        </p:nvSpPr>
        <p:spPr>
          <a:xfrm>
            <a:off x="1028263" y="363995"/>
            <a:ext cx="10210411" cy="108838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3" name="テキスト ボックス 62">
            <a:extLst>
              <a:ext uri="{FF2B5EF4-FFF2-40B4-BE49-F238E27FC236}">
                <a16:creationId xmlns:a16="http://schemas.microsoft.com/office/drawing/2014/main" id="{2021D09F-728C-4FFC-53E8-7D3FD62A9680}"/>
              </a:ext>
            </a:extLst>
          </p:cNvPr>
          <p:cNvSpPr txBox="1"/>
          <p:nvPr/>
        </p:nvSpPr>
        <p:spPr>
          <a:xfrm>
            <a:off x="3333022" y="777713"/>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4" name="テキスト ボックス 63">
            <a:extLst>
              <a:ext uri="{FF2B5EF4-FFF2-40B4-BE49-F238E27FC236}">
                <a16:creationId xmlns:a16="http://schemas.microsoft.com/office/drawing/2014/main" id="{E82AA502-4F35-11CE-6E28-5DD3E0C249EA}"/>
              </a:ext>
            </a:extLst>
          </p:cNvPr>
          <p:cNvSpPr txBox="1"/>
          <p:nvPr/>
        </p:nvSpPr>
        <p:spPr>
          <a:xfrm>
            <a:off x="2804228" y="537360"/>
            <a:ext cx="1172396"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5" name="正方形/長方形 64">
            <a:extLst>
              <a:ext uri="{FF2B5EF4-FFF2-40B4-BE49-F238E27FC236}">
                <a16:creationId xmlns:a16="http://schemas.microsoft.com/office/drawing/2014/main" id="{CA004A2B-3EB2-5A2D-6E74-1978B4F9473D}"/>
              </a:ext>
            </a:extLst>
          </p:cNvPr>
          <p:cNvSpPr/>
          <p:nvPr/>
        </p:nvSpPr>
        <p:spPr>
          <a:xfrm>
            <a:off x="3184494" y="943528"/>
            <a:ext cx="909223"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1</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66" name="テキスト ボックス 65">
            <a:extLst>
              <a:ext uri="{FF2B5EF4-FFF2-40B4-BE49-F238E27FC236}">
                <a16:creationId xmlns:a16="http://schemas.microsoft.com/office/drawing/2014/main" id="{E98A0833-91EF-CC2A-07AD-6CFC6F8F02F5}"/>
              </a:ext>
            </a:extLst>
          </p:cNvPr>
          <p:cNvSpPr txBox="1"/>
          <p:nvPr/>
        </p:nvSpPr>
        <p:spPr>
          <a:xfrm>
            <a:off x="3051308" y="3644314"/>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68" name="正方形/長方形 67">
            <a:extLst>
              <a:ext uri="{FF2B5EF4-FFF2-40B4-BE49-F238E27FC236}">
                <a16:creationId xmlns:a16="http://schemas.microsoft.com/office/drawing/2014/main" id="{D355E4EC-B43E-7E6E-0838-9C83BD80887A}"/>
              </a:ext>
            </a:extLst>
          </p:cNvPr>
          <p:cNvSpPr/>
          <p:nvPr/>
        </p:nvSpPr>
        <p:spPr>
          <a:xfrm>
            <a:off x="4827668" y="4116639"/>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AA66E4D7-2299-1816-A58D-957213EAD06C}"/>
              </a:ext>
            </a:extLst>
          </p:cNvPr>
          <p:cNvSpPr txBox="1"/>
          <p:nvPr/>
        </p:nvSpPr>
        <p:spPr>
          <a:xfrm>
            <a:off x="4488363" y="3644314"/>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72" name="正方形/長方形 71">
            <a:extLst>
              <a:ext uri="{FF2B5EF4-FFF2-40B4-BE49-F238E27FC236}">
                <a16:creationId xmlns:a16="http://schemas.microsoft.com/office/drawing/2014/main" id="{4B84C38B-3C24-86D8-D8E2-A436984B93D2}"/>
              </a:ext>
            </a:extLst>
          </p:cNvPr>
          <p:cNvSpPr/>
          <p:nvPr/>
        </p:nvSpPr>
        <p:spPr>
          <a:xfrm>
            <a:off x="3474322" y="4050578"/>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3" name="正方形/長方形 72">
            <a:extLst>
              <a:ext uri="{FF2B5EF4-FFF2-40B4-BE49-F238E27FC236}">
                <a16:creationId xmlns:a16="http://schemas.microsoft.com/office/drawing/2014/main" id="{896319E0-F70B-E3FF-CD87-EE5B1FB97A82}"/>
              </a:ext>
            </a:extLst>
          </p:cNvPr>
          <p:cNvSpPr/>
          <p:nvPr/>
        </p:nvSpPr>
        <p:spPr>
          <a:xfrm>
            <a:off x="4477789" y="4032583"/>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190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74" name="正方形/長方形 73">
            <a:extLst>
              <a:ext uri="{FF2B5EF4-FFF2-40B4-BE49-F238E27FC236}">
                <a16:creationId xmlns:a16="http://schemas.microsoft.com/office/drawing/2014/main" id="{5B92C8C2-CBC9-FB18-00A9-F226B19F1DC7}"/>
              </a:ext>
            </a:extLst>
          </p:cNvPr>
          <p:cNvSpPr/>
          <p:nvPr/>
        </p:nvSpPr>
        <p:spPr>
          <a:xfrm>
            <a:off x="3037747" y="3947308"/>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760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5" name="テキスト ボックス 74">
            <a:extLst>
              <a:ext uri="{FF2B5EF4-FFF2-40B4-BE49-F238E27FC236}">
                <a16:creationId xmlns:a16="http://schemas.microsoft.com/office/drawing/2014/main" id="{463F1879-D141-297F-CD36-9AF8D4644AF0}"/>
              </a:ext>
            </a:extLst>
          </p:cNvPr>
          <p:cNvSpPr txBox="1"/>
          <p:nvPr/>
        </p:nvSpPr>
        <p:spPr>
          <a:xfrm>
            <a:off x="3051308" y="5100908"/>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77" name="正方形/長方形 76">
            <a:extLst>
              <a:ext uri="{FF2B5EF4-FFF2-40B4-BE49-F238E27FC236}">
                <a16:creationId xmlns:a16="http://schemas.microsoft.com/office/drawing/2014/main" id="{3E653FA4-7D7F-CC2C-1928-795FBC714033}"/>
              </a:ext>
            </a:extLst>
          </p:cNvPr>
          <p:cNvSpPr/>
          <p:nvPr/>
        </p:nvSpPr>
        <p:spPr>
          <a:xfrm>
            <a:off x="4968566" y="5561510"/>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78" name="テキスト ボックス 77">
            <a:extLst>
              <a:ext uri="{FF2B5EF4-FFF2-40B4-BE49-F238E27FC236}">
                <a16:creationId xmlns:a16="http://schemas.microsoft.com/office/drawing/2014/main" id="{897DD270-8BDD-85F4-2201-E28BD520B54D}"/>
              </a:ext>
            </a:extLst>
          </p:cNvPr>
          <p:cNvSpPr txBox="1"/>
          <p:nvPr/>
        </p:nvSpPr>
        <p:spPr>
          <a:xfrm>
            <a:off x="4488363" y="5100908"/>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79" name="正方形/長方形 78">
            <a:extLst>
              <a:ext uri="{FF2B5EF4-FFF2-40B4-BE49-F238E27FC236}">
                <a16:creationId xmlns:a16="http://schemas.microsoft.com/office/drawing/2014/main" id="{93308C3A-ECB2-0D31-13EE-15278AB0B3D3}"/>
              </a:ext>
            </a:extLst>
          </p:cNvPr>
          <p:cNvSpPr/>
          <p:nvPr/>
        </p:nvSpPr>
        <p:spPr>
          <a:xfrm>
            <a:off x="3474322" y="5507172"/>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0" name="正方形/長方形 79">
            <a:extLst>
              <a:ext uri="{FF2B5EF4-FFF2-40B4-BE49-F238E27FC236}">
                <a16:creationId xmlns:a16="http://schemas.microsoft.com/office/drawing/2014/main" id="{12EBB78F-FDDD-C986-0E0B-A1EF59D7E5E5}"/>
              </a:ext>
            </a:extLst>
          </p:cNvPr>
          <p:cNvSpPr/>
          <p:nvPr/>
        </p:nvSpPr>
        <p:spPr>
          <a:xfrm>
            <a:off x="4477789" y="5477454"/>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142.5</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64EA0AC6-703F-934C-7404-0528D707B39D}"/>
              </a:ext>
            </a:extLst>
          </p:cNvPr>
          <p:cNvSpPr/>
          <p:nvPr/>
        </p:nvSpPr>
        <p:spPr>
          <a:xfrm>
            <a:off x="3037747" y="5403902"/>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570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3" name="テキスト ボックス 82">
            <a:extLst>
              <a:ext uri="{FF2B5EF4-FFF2-40B4-BE49-F238E27FC236}">
                <a16:creationId xmlns:a16="http://schemas.microsoft.com/office/drawing/2014/main" id="{D1649112-488B-7D2B-ADC3-E7D4995CB909}"/>
              </a:ext>
            </a:extLst>
          </p:cNvPr>
          <p:cNvSpPr txBox="1"/>
          <p:nvPr/>
        </p:nvSpPr>
        <p:spPr>
          <a:xfrm>
            <a:off x="1093036" y="3577348"/>
            <a:ext cx="1766684" cy="461665"/>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STANDARD</a:t>
            </a:r>
          </a:p>
        </p:txBody>
      </p:sp>
      <p:sp>
        <p:nvSpPr>
          <p:cNvPr id="84" name="テキスト ボックス 83">
            <a:extLst>
              <a:ext uri="{FF2B5EF4-FFF2-40B4-BE49-F238E27FC236}">
                <a16:creationId xmlns:a16="http://schemas.microsoft.com/office/drawing/2014/main" id="{257FF566-329A-95DC-F95A-47C31084CED0}"/>
              </a:ext>
            </a:extLst>
          </p:cNvPr>
          <p:cNvSpPr txBox="1"/>
          <p:nvPr/>
        </p:nvSpPr>
        <p:spPr>
          <a:xfrm>
            <a:off x="1078747" y="2037981"/>
            <a:ext cx="1655599" cy="461665"/>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STANDARD</a:t>
            </a:r>
          </a:p>
        </p:txBody>
      </p:sp>
      <p:sp>
        <p:nvSpPr>
          <p:cNvPr id="85" name="テキスト ボックス 84">
            <a:extLst>
              <a:ext uri="{FF2B5EF4-FFF2-40B4-BE49-F238E27FC236}">
                <a16:creationId xmlns:a16="http://schemas.microsoft.com/office/drawing/2014/main" id="{1292A587-475E-50E4-0579-BA47D7593F4B}"/>
              </a:ext>
            </a:extLst>
          </p:cNvPr>
          <p:cNvSpPr txBox="1"/>
          <p:nvPr/>
        </p:nvSpPr>
        <p:spPr>
          <a:xfrm>
            <a:off x="1064460" y="5252185"/>
            <a:ext cx="1520062" cy="461665"/>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p:txBody>
      </p:sp>
      <p:cxnSp>
        <p:nvCxnSpPr>
          <p:cNvPr id="89" name="直線コネクタ 88">
            <a:extLst>
              <a:ext uri="{FF2B5EF4-FFF2-40B4-BE49-F238E27FC236}">
                <a16:creationId xmlns:a16="http://schemas.microsoft.com/office/drawing/2014/main" id="{21CD8B92-0DD0-F1C6-4FF7-BB9261B8A6B8}"/>
              </a:ext>
            </a:extLst>
          </p:cNvPr>
          <p:cNvCxnSpPr>
            <a:cxnSpLocks/>
          </p:cNvCxnSpPr>
          <p:nvPr/>
        </p:nvCxnSpPr>
        <p:spPr>
          <a:xfrm flipH="1">
            <a:off x="5721194" y="326632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EB028436-BDB8-0595-1FA0-7CDACE6153B7}"/>
              </a:ext>
            </a:extLst>
          </p:cNvPr>
          <p:cNvCxnSpPr>
            <a:cxnSpLocks/>
          </p:cNvCxnSpPr>
          <p:nvPr/>
        </p:nvCxnSpPr>
        <p:spPr>
          <a:xfrm flipH="1">
            <a:off x="8586106" y="326632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5742EEF-BA09-5AF8-7FF2-64CEED0C8220}"/>
              </a:ext>
            </a:extLst>
          </p:cNvPr>
          <p:cNvCxnSpPr>
            <a:cxnSpLocks/>
          </p:cNvCxnSpPr>
          <p:nvPr/>
        </p:nvCxnSpPr>
        <p:spPr>
          <a:xfrm flipH="1">
            <a:off x="1094717" y="3266321"/>
            <a:ext cx="1656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F8605EC-2236-C220-E13F-C859B304499D}"/>
              </a:ext>
            </a:extLst>
          </p:cNvPr>
          <p:cNvCxnSpPr>
            <a:cxnSpLocks/>
          </p:cNvCxnSpPr>
          <p:nvPr/>
        </p:nvCxnSpPr>
        <p:spPr>
          <a:xfrm flipH="1">
            <a:off x="2924414" y="326632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EB0ECF98-975B-5ECF-2DB2-EB522249E2B1}"/>
              </a:ext>
            </a:extLst>
          </p:cNvPr>
          <p:cNvCxnSpPr>
            <a:cxnSpLocks/>
          </p:cNvCxnSpPr>
          <p:nvPr/>
        </p:nvCxnSpPr>
        <p:spPr>
          <a:xfrm flipH="1">
            <a:off x="5709764" y="476365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1239BA9A-2B36-6323-B62C-E991A459A4F9}"/>
              </a:ext>
            </a:extLst>
          </p:cNvPr>
          <p:cNvCxnSpPr>
            <a:cxnSpLocks/>
          </p:cNvCxnSpPr>
          <p:nvPr/>
        </p:nvCxnSpPr>
        <p:spPr>
          <a:xfrm flipH="1">
            <a:off x="8574676" y="476365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EA791583-7953-D16B-2E12-E62219C464F5}"/>
              </a:ext>
            </a:extLst>
          </p:cNvPr>
          <p:cNvCxnSpPr>
            <a:cxnSpLocks/>
          </p:cNvCxnSpPr>
          <p:nvPr/>
        </p:nvCxnSpPr>
        <p:spPr>
          <a:xfrm flipH="1">
            <a:off x="1083287" y="4763651"/>
            <a:ext cx="1656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1AAE9641-6072-F8E1-D5F2-B46330E55AA1}"/>
              </a:ext>
            </a:extLst>
          </p:cNvPr>
          <p:cNvCxnSpPr>
            <a:cxnSpLocks/>
          </p:cNvCxnSpPr>
          <p:nvPr/>
        </p:nvCxnSpPr>
        <p:spPr>
          <a:xfrm flipH="1">
            <a:off x="2912984" y="4763651"/>
            <a:ext cx="2664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B5817D4-ADB9-EEE9-4228-1C09FB797C9E}"/>
              </a:ext>
            </a:extLst>
          </p:cNvPr>
          <p:cNvSpPr txBox="1"/>
          <p:nvPr/>
        </p:nvSpPr>
        <p:spPr>
          <a:xfrm>
            <a:off x="5960103" y="211083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0" name="正方形/長方形 9">
            <a:extLst>
              <a:ext uri="{FF2B5EF4-FFF2-40B4-BE49-F238E27FC236}">
                <a16:creationId xmlns:a16="http://schemas.microsoft.com/office/drawing/2014/main" id="{3DD0E989-9A1B-94F0-CAFB-4744F5639329}"/>
              </a:ext>
            </a:extLst>
          </p:cNvPr>
          <p:cNvSpPr/>
          <p:nvPr/>
        </p:nvSpPr>
        <p:spPr>
          <a:xfrm>
            <a:off x="7736463" y="2571126"/>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3" name="テキスト ボックス 12">
            <a:extLst>
              <a:ext uri="{FF2B5EF4-FFF2-40B4-BE49-F238E27FC236}">
                <a16:creationId xmlns:a16="http://schemas.microsoft.com/office/drawing/2014/main" id="{55058CF2-C497-2C89-8EE0-CCED66B3D19D}"/>
              </a:ext>
            </a:extLst>
          </p:cNvPr>
          <p:cNvSpPr txBox="1"/>
          <p:nvPr/>
        </p:nvSpPr>
        <p:spPr>
          <a:xfrm>
            <a:off x="7387147" y="2110837"/>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4" name="正方形/長方形 13">
            <a:extLst>
              <a:ext uri="{FF2B5EF4-FFF2-40B4-BE49-F238E27FC236}">
                <a16:creationId xmlns:a16="http://schemas.microsoft.com/office/drawing/2014/main" id="{00E07C7A-01C4-2B92-7AF2-0E01D0B6DC8D}"/>
              </a:ext>
            </a:extLst>
          </p:cNvPr>
          <p:cNvSpPr/>
          <p:nvPr/>
        </p:nvSpPr>
        <p:spPr>
          <a:xfrm>
            <a:off x="6543248" y="2515225"/>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5" name="正方形/長方形 14">
            <a:extLst>
              <a:ext uri="{FF2B5EF4-FFF2-40B4-BE49-F238E27FC236}">
                <a16:creationId xmlns:a16="http://schemas.microsoft.com/office/drawing/2014/main" id="{41B5BDB6-6DA6-047B-5B6C-615D3DABA754}"/>
              </a:ext>
            </a:extLst>
          </p:cNvPr>
          <p:cNvSpPr/>
          <p:nvPr/>
        </p:nvSpPr>
        <p:spPr>
          <a:xfrm>
            <a:off x="7386584" y="2497230"/>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270</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7" name="正方形/長方形 16">
            <a:extLst>
              <a:ext uri="{FF2B5EF4-FFF2-40B4-BE49-F238E27FC236}">
                <a16:creationId xmlns:a16="http://schemas.microsoft.com/office/drawing/2014/main" id="{EC2BC97A-29B9-5EF4-95D0-FA5AA88E3954}"/>
              </a:ext>
            </a:extLst>
          </p:cNvPr>
          <p:cNvSpPr/>
          <p:nvPr/>
        </p:nvSpPr>
        <p:spPr>
          <a:xfrm>
            <a:off x="5946542" y="2411955"/>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2160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8" name="テキスト ボックス 17">
            <a:extLst>
              <a:ext uri="{FF2B5EF4-FFF2-40B4-BE49-F238E27FC236}">
                <a16:creationId xmlns:a16="http://schemas.microsoft.com/office/drawing/2014/main" id="{34CE2EFC-3EFB-D170-7CD7-A56DB2AE2A0B}"/>
              </a:ext>
            </a:extLst>
          </p:cNvPr>
          <p:cNvSpPr txBox="1"/>
          <p:nvPr/>
        </p:nvSpPr>
        <p:spPr>
          <a:xfrm>
            <a:off x="8621015" y="211083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9" name="正方形/長方形 18">
            <a:extLst>
              <a:ext uri="{FF2B5EF4-FFF2-40B4-BE49-F238E27FC236}">
                <a16:creationId xmlns:a16="http://schemas.microsoft.com/office/drawing/2014/main" id="{40874BB1-D7EA-61A9-3DB1-863C5EF7714A}"/>
              </a:ext>
            </a:extLst>
          </p:cNvPr>
          <p:cNvSpPr/>
          <p:nvPr/>
        </p:nvSpPr>
        <p:spPr>
          <a:xfrm>
            <a:off x="9215607" y="2515225"/>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0" name="正方形/長方形 19">
            <a:extLst>
              <a:ext uri="{FF2B5EF4-FFF2-40B4-BE49-F238E27FC236}">
                <a16:creationId xmlns:a16="http://schemas.microsoft.com/office/drawing/2014/main" id="{EE041BF3-8C39-1778-96D6-4B8CF42A1481}"/>
              </a:ext>
            </a:extLst>
          </p:cNvPr>
          <p:cNvSpPr/>
          <p:nvPr/>
        </p:nvSpPr>
        <p:spPr>
          <a:xfrm>
            <a:off x="8601022" y="2394578"/>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3315</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2" name="正方形/長方形 21">
            <a:extLst>
              <a:ext uri="{FF2B5EF4-FFF2-40B4-BE49-F238E27FC236}">
                <a16:creationId xmlns:a16="http://schemas.microsoft.com/office/drawing/2014/main" id="{26B3F01C-9C02-6DB3-A242-5CC39344ADA3}"/>
              </a:ext>
            </a:extLst>
          </p:cNvPr>
          <p:cNvSpPr/>
          <p:nvPr/>
        </p:nvSpPr>
        <p:spPr>
          <a:xfrm>
            <a:off x="10468346" y="2572798"/>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3" name="テキスト ボックス 22">
            <a:extLst>
              <a:ext uri="{FF2B5EF4-FFF2-40B4-BE49-F238E27FC236}">
                <a16:creationId xmlns:a16="http://schemas.microsoft.com/office/drawing/2014/main" id="{60001AB5-3169-0AC4-EEB7-2838B8180799}"/>
              </a:ext>
            </a:extLst>
          </p:cNvPr>
          <p:cNvSpPr txBox="1"/>
          <p:nvPr/>
        </p:nvSpPr>
        <p:spPr>
          <a:xfrm>
            <a:off x="10122985" y="2110837"/>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4" name="正方形/長方形 23">
            <a:extLst>
              <a:ext uri="{FF2B5EF4-FFF2-40B4-BE49-F238E27FC236}">
                <a16:creationId xmlns:a16="http://schemas.microsoft.com/office/drawing/2014/main" id="{C6DAC73E-8B56-35FF-2FFC-83892D18F711}"/>
              </a:ext>
            </a:extLst>
          </p:cNvPr>
          <p:cNvSpPr/>
          <p:nvPr/>
        </p:nvSpPr>
        <p:spPr>
          <a:xfrm>
            <a:off x="10118467" y="2498902"/>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255</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E6A20C61-AA11-3DD9-B632-171B9515A6D1}"/>
              </a:ext>
            </a:extLst>
          </p:cNvPr>
          <p:cNvSpPr txBox="1"/>
          <p:nvPr/>
        </p:nvSpPr>
        <p:spPr>
          <a:xfrm>
            <a:off x="3036318" y="2110837"/>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27" name="正方形/長方形 26">
            <a:extLst>
              <a:ext uri="{FF2B5EF4-FFF2-40B4-BE49-F238E27FC236}">
                <a16:creationId xmlns:a16="http://schemas.microsoft.com/office/drawing/2014/main" id="{49EA09EF-96CC-5DD4-518F-041CEEA68B28}"/>
              </a:ext>
            </a:extLst>
          </p:cNvPr>
          <p:cNvSpPr/>
          <p:nvPr/>
        </p:nvSpPr>
        <p:spPr>
          <a:xfrm>
            <a:off x="4812678" y="2583162"/>
            <a:ext cx="546548" cy="261610"/>
          </a:xfrm>
          <a:prstGeom prst="rect">
            <a:avLst/>
          </a:prstGeom>
        </p:spPr>
        <p:txBody>
          <a:bodyPr wrap="square">
            <a:spAutoFit/>
          </a:bodyPr>
          <a:lstStyle/>
          <a:p>
            <a:pPr algn="ctr" fontAlgn="ctr"/>
            <a:r>
              <a:rPr lang="ja-JP" altLang="en-US" sz="105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05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28" name="テキスト ボックス 27">
            <a:extLst>
              <a:ext uri="{FF2B5EF4-FFF2-40B4-BE49-F238E27FC236}">
                <a16:creationId xmlns:a16="http://schemas.microsoft.com/office/drawing/2014/main" id="{D42703E4-C87B-3A2F-16CC-F98E558D40AD}"/>
              </a:ext>
            </a:extLst>
          </p:cNvPr>
          <p:cNvSpPr txBox="1"/>
          <p:nvPr/>
        </p:nvSpPr>
        <p:spPr>
          <a:xfrm>
            <a:off x="4473373" y="2110837"/>
            <a:ext cx="1228064" cy="230832"/>
          </a:xfrm>
          <a:prstGeom prst="rect">
            <a:avLst/>
          </a:prstGeom>
          <a:noFill/>
          <a:effectLst/>
        </p:spPr>
        <p:txBody>
          <a:bodyPr wrap="square" rtlCol="0">
            <a:spAutoFit/>
          </a:bodyPr>
          <a:lstStyle/>
          <a:p>
            <a:r>
              <a:rPr lang="ja-JP" altLang="en-US" sz="90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90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90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9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29" name="正方形/長方形 28">
            <a:extLst>
              <a:ext uri="{FF2B5EF4-FFF2-40B4-BE49-F238E27FC236}">
                <a16:creationId xmlns:a16="http://schemas.microsoft.com/office/drawing/2014/main" id="{E489BF43-8A6F-7078-89E2-B9E4BCA31EE3}"/>
              </a:ext>
            </a:extLst>
          </p:cNvPr>
          <p:cNvSpPr/>
          <p:nvPr/>
        </p:nvSpPr>
        <p:spPr>
          <a:xfrm>
            <a:off x="3619463" y="2517101"/>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30" name="正方形/長方形 29">
            <a:extLst>
              <a:ext uri="{FF2B5EF4-FFF2-40B4-BE49-F238E27FC236}">
                <a16:creationId xmlns:a16="http://schemas.microsoft.com/office/drawing/2014/main" id="{1AEFF21B-C067-21D2-0383-78B7A7D85719}"/>
              </a:ext>
            </a:extLst>
          </p:cNvPr>
          <p:cNvSpPr/>
          <p:nvPr/>
        </p:nvSpPr>
        <p:spPr>
          <a:xfrm>
            <a:off x="4462799" y="2499106"/>
            <a:ext cx="942529" cy="369332"/>
          </a:xfrm>
          <a:prstGeom prst="rect">
            <a:avLst/>
          </a:prstGeom>
        </p:spPr>
        <p:txBody>
          <a:bodyPr wrap="square">
            <a:spAutoFit/>
          </a:bodyPr>
          <a:lstStyle/>
          <a:p>
            <a:pPr fontAlgn="ctr"/>
            <a:r>
              <a:rPr lang="en-US" altLang="ja-JP" b="1" dirty="0">
                <a:solidFill>
                  <a:schemeClr val="bg1">
                    <a:alpha val="79776"/>
                  </a:schemeClr>
                </a:solidFill>
                <a:latin typeface="DIN Alternate" panose="020B0500000000000000" pitchFamily="34" charset="0"/>
                <a:ea typeface="Hiragino Sans W7" panose="020B0400000000000000" pitchFamily="34" charset="-128"/>
              </a:rPr>
              <a:t>285</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31" name="正方形/長方形 30">
            <a:extLst>
              <a:ext uri="{FF2B5EF4-FFF2-40B4-BE49-F238E27FC236}">
                <a16:creationId xmlns:a16="http://schemas.microsoft.com/office/drawing/2014/main" id="{7384DDD4-437D-D250-3D63-1FE96B0BABE9}"/>
              </a:ext>
            </a:extLst>
          </p:cNvPr>
          <p:cNvSpPr/>
          <p:nvPr/>
        </p:nvSpPr>
        <p:spPr>
          <a:xfrm>
            <a:off x="3022757" y="2413831"/>
            <a:ext cx="1568132" cy="523220"/>
          </a:xfrm>
          <a:prstGeom prst="rect">
            <a:avLst/>
          </a:prstGeom>
        </p:spPr>
        <p:txBody>
          <a:bodyPr wrap="square">
            <a:spAutoFit/>
          </a:bodyPr>
          <a:lstStyle/>
          <a:p>
            <a:pPr fontAlgn="ctr"/>
            <a:r>
              <a:rPr lang="en-US" altLang="ja-JP" sz="2800" b="1" dirty="0">
                <a:solidFill>
                  <a:schemeClr val="bg1"/>
                </a:solidFill>
                <a:latin typeface="DIN Alternate" panose="020B0500000000000000" pitchFamily="34" charset="0"/>
                <a:ea typeface="Hiragino Sans W7" panose="020B0400000000000000" pitchFamily="34" charset="-128"/>
              </a:rPr>
              <a:t>1140</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 name="正方形/長方形 7">
            <a:extLst>
              <a:ext uri="{FF2B5EF4-FFF2-40B4-BE49-F238E27FC236}">
                <a16:creationId xmlns:a16="http://schemas.microsoft.com/office/drawing/2014/main" id="{582B2DF8-A0EF-57B8-FB10-3DFEB9D00D3E}"/>
              </a:ext>
            </a:extLst>
          </p:cNvPr>
          <p:cNvSpPr/>
          <p:nvPr/>
        </p:nvSpPr>
        <p:spPr>
          <a:xfrm>
            <a:off x="1195731" y="2501091"/>
            <a:ext cx="1148640" cy="3306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9" name="正方形/長方形 8">
            <a:extLst>
              <a:ext uri="{FF2B5EF4-FFF2-40B4-BE49-F238E27FC236}">
                <a16:creationId xmlns:a16="http://schemas.microsoft.com/office/drawing/2014/main" id="{257158EE-E444-A2CD-0468-C7AD250E496E}"/>
              </a:ext>
            </a:extLst>
          </p:cNvPr>
          <p:cNvSpPr/>
          <p:nvPr/>
        </p:nvSpPr>
        <p:spPr>
          <a:xfrm>
            <a:off x="1195731" y="4050006"/>
            <a:ext cx="737981" cy="33064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200" normalizeH="0" baseline="0" noProof="0">
              <a:ln w="31750">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1" name="テキスト ボックス 20">
            <a:extLst>
              <a:ext uri="{FF2B5EF4-FFF2-40B4-BE49-F238E27FC236}">
                <a16:creationId xmlns:a16="http://schemas.microsoft.com/office/drawing/2014/main" id="{8F542663-DB79-7FAF-60B4-B47AAC9730E3}"/>
              </a:ext>
            </a:extLst>
          </p:cNvPr>
          <p:cNvSpPr txBox="1"/>
          <p:nvPr/>
        </p:nvSpPr>
        <p:spPr>
          <a:xfrm>
            <a:off x="1153598" y="4019764"/>
            <a:ext cx="1039816" cy="400110"/>
          </a:xfrm>
          <a:prstGeom prst="rect">
            <a:avLst/>
          </a:prstGeom>
          <a:noFill/>
          <a:effectLst/>
        </p:spPr>
        <p:txBody>
          <a:bodyPr wrap="square" rtlCol="0">
            <a:spAutoFit/>
          </a:bodyPr>
          <a:lstStyle>
            <a:defPPr>
              <a:defRPr lang="en-US"/>
            </a:defPPr>
            <a:lvl1pPr>
              <a:defRPr sz="2000" b="1">
                <a:solidFill>
                  <a:srgbClr val="FE5519"/>
                </a:solidFill>
                <a:highlight>
                  <a:srgbClr val="FFFFFF"/>
                </a:highlight>
                <a:latin typeface="DIN Alternate" panose="020B0500000000000000" pitchFamily="34" charset="0"/>
                <a:ea typeface="Hiragino Sans W6" panose="020B0400000000000000" pitchFamily="34" charset="-128"/>
              </a:defRPr>
            </a:lvl1pPr>
          </a:lstStyle>
          <a:p>
            <a:r>
              <a:rPr lang="en-US" altLang="ja-JP" dirty="0"/>
              <a:t>HALF</a:t>
            </a:r>
          </a:p>
        </p:txBody>
      </p:sp>
      <p:sp>
        <p:nvSpPr>
          <p:cNvPr id="26" name="テキスト ボックス 25">
            <a:extLst>
              <a:ext uri="{FF2B5EF4-FFF2-40B4-BE49-F238E27FC236}">
                <a16:creationId xmlns:a16="http://schemas.microsoft.com/office/drawing/2014/main" id="{4AA2C7ED-BE2E-B038-46EC-73E74E7741DA}"/>
              </a:ext>
            </a:extLst>
          </p:cNvPr>
          <p:cNvSpPr txBox="1"/>
          <p:nvPr/>
        </p:nvSpPr>
        <p:spPr>
          <a:xfrm>
            <a:off x="1133192" y="2463802"/>
            <a:ext cx="1593418" cy="400110"/>
          </a:xfrm>
          <a:prstGeom prst="rect">
            <a:avLst/>
          </a:prstGeom>
          <a:noFill/>
          <a:effectLst/>
        </p:spPr>
        <p:txBody>
          <a:bodyPr wrap="square" rtlCol="0">
            <a:spAutoFit/>
          </a:bodyPr>
          <a:lstStyle/>
          <a:p>
            <a:r>
              <a:rPr lang="en-US" altLang="ja-JP" sz="2000" b="1" dirty="0">
                <a:solidFill>
                  <a:srgbClr val="FE5519"/>
                </a:solidFill>
                <a:latin typeface="DIN Alternate" panose="020B0500000000000000" pitchFamily="34" charset="0"/>
                <a:ea typeface="Hiragino Sans W6" panose="020B0400000000000000" pitchFamily="34" charset="-128"/>
              </a:rPr>
              <a:t>REGULAR</a:t>
            </a:r>
          </a:p>
        </p:txBody>
      </p:sp>
      <p:cxnSp>
        <p:nvCxnSpPr>
          <p:cNvPr id="32" name="直線コネクタ 31">
            <a:extLst>
              <a:ext uri="{FF2B5EF4-FFF2-40B4-BE49-F238E27FC236}">
                <a16:creationId xmlns:a16="http://schemas.microsoft.com/office/drawing/2014/main" id="{F68D5DAB-675B-EF55-BACF-61B15C179991}"/>
              </a:ext>
            </a:extLst>
          </p:cNvPr>
          <p:cNvCxnSpPr>
            <a:cxnSpLocks/>
          </p:cNvCxnSpPr>
          <p:nvPr/>
        </p:nvCxnSpPr>
        <p:spPr>
          <a:xfrm>
            <a:off x="2830889" y="360138"/>
            <a:ext cx="0" cy="105175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884CAC1C-14ED-1913-21DC-47A5EB66FA83}"/>
              </a:ext>
            </a:extLst>
          </p:cNvPr>
          <p:cNvCxnSpPr>
            <a:cxnSpLocks/>
          </p:cNvCxnSpPr>
          <p:nvPr/>
        </p:nvCxnSpPr>
        <p:spPr>
          <a:xfrm>
            <a:off x="5647982" y="36013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F5257F0-8365-579E-DE4B-D17AF01A715A}"/>
              </a:ext>
            </a:extLst>
          </p:cNvPr>
          <p:cNvCxnSpPr>
            <a:cxnSpLocks/>
          </p:cNvCxnSpPr>
          <p:nvPr/>
        </p:nvCxnSpPr>
        <p:spPr>
          <a:xfrm>
            <a:off x="8438737" y="360138"/>
            <a:ext cx="0" cy="10883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607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97DF729E-08DD-A1EA-579C-40A5E2CFA1F1}"/>
              </a:ext>
            </a:extLst>
          </p:cNvPr>
          <p:cNvPicPr>
            <a:picLocks/>
          </p:cNvPicPr>
          <p:nvPr/>
        </p:nvPicPr>
        <p:blipFill>
          <a:blip r:embed="rId2"/>
          <a:stretch>
            <a:fillRect/>
          </a:stretch>
        </p:blipFill>
        <p:spPr>
          <a:xfrm>
            <a:off x="525386" y="2818639"/>
            <a:ext cx="4761413" cy="701682"/>
          </a:xfrm>
          <a:prstGeom prst="rect">
            <a:avLst/>
          </a:prstGeom>
        </p:spPr>
      </p:pic>
      <p:pic>
        <p:nvPicPr>
          <p:cNvPr id="20" name="図 19">
            <a:extLst>
              <a:ext uri="{FF2B5EF4-FFF2-40B4-BE49-F238E27FC236}">
                <a16:creationId xmlns:a16="http://schemas.microsoft.com/office/drawing/2014/main" id="{5A5EBB7E-73D3-CADA-0807-C7FEA0AA62EF}"/>
              </a:ext>
            </a:extLst>
          </p:cNvPr>
          <p:cNvPicPr>
            <a:picLocks/>
          </p:cNvPicPr>
          <p:nvPr/>
        </p:nvPicPr>
        <p:blipFill>
          <a:blip r:embed="rId2"/>
          <a:stretch>
            <a:fillRect/>
          </a:stretch>
        </p:blipFill>
        <p:spPr>
          <a:xfrm>
            <a:off x="525386" y="2007246"/>
            <a:ext cx="3628803" cy="701682"/>
          </a:xfrm>
          <a:prstGeom prst="rect">
            <a:avLst/>
          </a:prstGeom>
        </p:spPr>
      </p:pic>
      <p:sp>
        <p:nvSpPr>
          <p:cNvPr id="19" name="テキスト ボックス 18">
            <a:extLst>
              <a:ext uri="{FF2B5EF4-FFF2-40B4-BE49-F238E27FC236}">
                <a16:creationId xmlns:a16="http://schemas.microsoft.com/office/drawing/2014/main" id="{6D8920C9-16BB-0A9B-747C-17720D815A6D}"/>
              </a:ext>
            </a:extLst>
          </p:cNvPr>
          <p:cNvSpPr txBox="1"/>
          <p:nvPr/>
        </p:nvSpPr>
        <p:spPr>
          <a:xfrm>
            <a:off x="525387" y="1855122"/>
            <a:ext cx="6330439" cy="1665199"/>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“滞在”の数分が、</a:t>
            </a:r>
            <a:br>
              <a:rPr kumimoji="1" lang="en-US" altLang="ja-JP" sz="3600" b="1" dirty="0">
                <a:solidFill>
                  <a:schemeClr val="bg1">
                    <a:lumMod val="95000"/>
                  </a:schemeClr>
                </a:solidFill>
                <a:latin typeface="Hiragino Sans W7" panose="020B0400000000000000" pitchFamily="34" charset="-128"/>
                <a:ea typeface="Hiragino Sans W7" panose="020B0400000000000000" pitchFamily="34" charset="-128"/>
              </a:rPr>
            </a:br>
            <a:r>
              <a:rPr kumimoji="1" lang="ja-JP" altLang="en-US" sz="3600" b="1" i="0" u="none" strike="noStrike" kern="1200" cap="none"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ブランドを深く刻む。</a:t>
            </a:r>
          </a:p>
        </p:txBody>
      </p:sp>
      <p:sp>
        <p:nvSpPr>
          <p:cNvPr id="26" name="テキスト ボックス 25">
            <a:extLst>
              <a:ext uri="{FF2B5EF4-FFF2-40B4-BE49-F238E27FC236}">
                <a16:creationId xmlns:a16="http://schemas.microsoft.com/office/drawing/2014/main" id="{F7F68500-9402-5E1F-8B01-990A2F3AA559}"/>
              </a:ext>
            </a:extLst>
          </p:cNvPr>
          <p:cNvSpPr txBox="1"/>
          <p:nvPr/>
        </p:nvSpPr>
        <p:spPr>
          <a:xfrm>
            <a:off x="5768640" y="2035250"/>
            <a:ext cx="6330438" cy="1493935"/>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通り過ぎる“一瞬”ではなく、</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腰を据えた休息の“数分”が、</a:t>
            </a:r>
            <a:endParaRPr kumimoji="1" lang="en-US" altLang="ja-JP" sz="1600" b="1" u="none" strike="noStrike" kern="1200" cap="none" spc="300" normalizeH="0" baseline="0" noProof="0" dirty="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endParaRPr>
          </a:p>
          <a:p>
            <a:pPr marL="0" marR="0" lvl="0" indent="0" defTabSz="914400" rtl="0" eaLnBrk="1" fontAlgn="auto" latinLnBrk="0" hangingPunct="1">
              <a:lnSpc>
                <a:spcPct val="200000"/>
              </a:lnSpc>
              <a:spcBef>
                <a:spcPts val="0"/>
              </a:spcBef>
              <a:spcAft>
                <a:spcPts val="0"/>
              </a:spcAft>
              <a:buClrTx/>
              <a:buSzTx/>
              <a:buFontTx/>
              <a:buNone/>
              <a:tabLst/>
              <a:defRPr/>
            </a:pPr>
            <a:r>
              <a:rPr kumimoji="1" lang="ja-JP" altLang="en-US" sz="1600" b="1" u="none" strike="noStrike" kern="1200" cap="none" spc="300" normalizeH="0" baseline="0" noProof="0">
                <a:ln>
                  <a:noFill/>
                </a:ln>
                <a:solidFill>
                  <a:schemeClr val="tx1">
                    <a:lumMod val="85000"/>
                    <a:lumOff val="15000"/>
                  </a:schemeClr>
                </a:solidFill>
                <a:effectLst/>
                <a:uLnTx/>
                <a:uFillTx/>
                <a:latin typeface="Hiragino Sans W4" panose="020B0400000000000000" pitchFamily="34" charset="-128"/>
                <a:ea typeface="Hiragino Sans W4" panose="020B0400000000000000" pitchFamily="34" charset="-128"/>
              </a:rPr>
              <a:t>ブランドと視聴者を“濃密に”つなぐ、新たな広告体験。</a:t>
            </a:r>
          </a:p>
        </p:txBody>
      </p:sp>
      <p:cxnSp>
        <p:nvCxnSpPr>
          <p:cNvPr id="33" name="直線コネクタ 32">
            <a:extLst>
              <a:ext uri="{FF2B5EF4-FFF2-40B4-BE49-F238E27FC236}">
                <a16:creationId xmlns:a16="http://schemas.microsoft.com/office/drawing/2014/main" id="{9DB843F5-6AF1-509A-1926-A39901CC80C7}"/>
              </a:ext>
            </a:extLst>
          </p:cNvPr>
          <p:cNvCxnSpPr>
            <a:cxnSpLocks/>
          </p:cNvCxnSpPr>
          <p:nvPr/>
        </p:nvCxnSpPr>
        <p:spPr>
          <a:xfrm>
            <a:off x="5988586" y="3996609"/>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6" name="図 45" descr="黒い背景に白い文字がある&#10;&#10;AI によって生成されたコンテンツは間違っている可能性があります。">
            <a:extLst>
              <a:ext uri="{FF2B5EF4-FFF2-40B4-BE49-F238E27FC236}">
                <a16:creationId xmlns:a16="http://schemas.microsoft.com/office/drawing/2014/main" id="{96A9F6B7-BCA5-A4CD-EC35-9BF400E06D61}"/>
              </a:ext>
            </a:extLst>
          </p:cNvPr>
          <p:cNvPicPr>
            <a:picLocks noChangeAspect="1"/>
          </p:cNvPicPr>
          <p:nvPr/>
        </p:nvPicPr>
        <p:blipFill>
          <a:blip r:embed="rId3"/>
          <a:stretch>
            <a:fillRect/>
          </a:stretch>
        </p:blipFill>
        <p:spPr>
          <a:xfrm>
            <a:off x="5822966" y="4464034"/>
            <a:ext cx="2256041" cy="814235"/>
          </a:xfrm>
          <a:prstGeom prst="rect">
            <a:avLst/>
          </a:prstGeom>
        </p:spPr>
      </p:pic>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6" name="スライド番号プレースホルダ 3">
            <a:extLst>
              <a:ext uri="{FF2B5EF4-FFF2-40B4-BE49-F238E27FC236}">
                <a16:creationId xmlns:a16="http://schemas.microsoft.com/office/drawing/2014/main" id="{DA7436FE-3F1B-A77E-3B78-F3EC9249B6C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8" name="正方形/長方形 7">
            <a:extLst>
              <a:ext uri="{FF2B5EF4-FFF2-40B4-BE49-F238E27FC236}">
                <a16:creationId xmlns:a16="http://schemas.microsoft.com/office/drawing/2014/main" id="{F1204761-0DB2-C6B8-F9D9-7E373DB7B58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5801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EFFC37F-93DD-9A5D-4195-5B0AE0A8C8CA}"/>
            </a:ext>
          </a:extLst>
        </p:cNvPr>
        <p:cNvGrpSpPr/>
        <p:nvPr/>
      </p:nvGrpSpPr>
      <p:grpSpPr>
        <a:xfrm>
          <a:off x="0" y="0"/>
          <a:ext cx="0" cy="0"/>
          <a:chOff x="0" y="0"/>
          <a:chExt cx="0" cy="0"/>
        </a:xfrm>
      </p:grpSpPr>
      <p:pic>
        <p:nvPicPr>
          <p:cNvPr id="1034" name="Picture 10">
            <a:extLst>
              <a:ext uri="{FF2B5EF4-FFF2-40B4-BE49-F238E27FC236}">
                <a16:creationId xmlns:a16="http://schemas.microsoft.com/office/drawing/2014/main" id="{F6ED3301-6A48-34D7-093A-5F4DF34649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97" b="99367" l="1881" r="97806">
                        <a14:foregroundMark x1="2194" y1="5696" x2="31975" y2="6329"/>
                        <a14:foregroundMark x1="31975" y1="6329" x2="71160" y2="5063"/>
                        <a14:foregroundMark x1="71160" y1="5063" x2="95611" y2="7595"/>
                        <a14:foregroundMark x1="95611" y1="7595" x2="97806" y2="7595"/>
                        <a14:foregroundMark x1="6583" y1="7595" x2="9091" y2="34810"/>
                        <a14:foregroundMark x1="9091" y1="34810" x2="20376" y2="54430"/>
                        <a14:foregroundMark x1="20376" y1="54430" x2="44828" y2="62025"/>
                        <a14:foregroundMark x1="44828" y1="62025" x2="76489" y2="54430"/>
                        <a14:foregroundMark x1="76489" y1="54430" x2="87461" y2="44304"/>
                        <a14:foregroundMark x1="87461" y1="44304" x2="97806" y2="21519"/>
                        <a14:foregroundMark x1="97806" y1="21519" x2="97179" y2="5696"/>
                        <a14:foregroundMark x1="10658" y1="7595" x2="0" y2="18354"/>
                        <a14:foregroundMark x1="5935" y1="31136" x2="32014" y2="87300"/>
                        <a14:foregroundMark x1="0" y1="18354" x2="3685" y2="26291"/>
                        <a14:foregroundMark x1="38948" y1="94808" x2="43887" y2="99367"/>
                        <a14:foregroundMark x1="43887" y1="99367" x2="68290" y2="92405"/>
                        <a14:foregroundMark x1="84697" y1="71519" x2="90282" y2="36076"/>
                        <a14:foregroundMark x1="81997" y1="71519" x2="81846" y2="72111"/>
                        <a14:foregroundMark x1="92790" y1="29114" x2="81997" y2="71519"/>
                        <a14:foregroundMark x1="72727" y1="18987" x2="2508" y2="12658"/>
                        <a14:foregroundMark x1="2508" y1="12658" x2="2375" y2="27142"/>
                        <a14:foregroundMark x1="14274" y1="65935" x2="26019" y2="72785"/>
                        <a14:foregroundMark x1="26019" y1="72785" x2="58307" y2="15190"/>
                        <a14:foregroundMark x1="40231" y1="91251" x2="61129" y2="91772"/>
                        <a14:foregroundMark x1="61129" y1="91772" x2="41066" y2="99367"/>
                        <a14:foregroundMark x1="41066" y1="99367" x2="38702" y2="95490"/>
                        <a14:foregroundMark x1="13793" y1="24684" x2="25392" y2="46203"/>
                        <a14:foregroundMark x1="25392" y1="46203" x2="26646" y2="29114"/>
                        <a14:foregroundMark x1="31348" y1="25316" x2="33856" y2="45570"/>
                        <a14:foregroundMark x1="68025" y1="22785" x2="68339" y2="53797"/>
                        <a14:foregroundMark x1="36364" y1="72152" x2="38871" y2="82278"/>
                        <a14:foregroundMark x1="54859" y1="70886" x2="52665" y2="86076"/>
                        <a14:foregroundMark x1="64890" y1="68987" x2="59561" y2="87975"/>
                        <a14:backgroundMark x1="2821" y1="63291" x2="8777" y2="77215"/>
                        <a14:backgroundMark x1="73981" y1="94304" x2="73981" y2="94304"/>
                        <a14:backgroundMark x1="84013" y1="75949" x2="81505" y2="81646"/>
                        <a14:backgroundMark x1="84013" y1="74684" x2="83386" y2="76582"/>
                        <a14:backgroundMark x1="86207" y1="75949" x2="86207" y2="75949"/>
                        <a14:backgroundMark x1="84953" y1="73418" x2="84953" y2="73418"/>
                        <a14:backgroundMark x1="84639" y1="74684" x2="84639" y2="74684"/>
                        <a14:backgroundMark x1="85266" y1="73418" x2="85266" y2="73418"/>
                        <a14:backgroundMark x1="84639" y1="73418" x2="84639" y2="73418"/>
                        <a14:backgroundMark x1="84639" y1="74051" x2="84639" y2="74051"/>
                        <a14:backgroundMark x1="84639" y1="73418" x2="84639" y2="73418"/>
                        <a14:backgroundMark x1="84639" y1="72785" x2="84639" y2="72785"/>
                        <a14:backgroundMark x1="84639" y1="72785" x2="84639" y2="72785"/>
                        <a14:backgroundMark x1="85266" y1="72785" x2="85266" y2="72785"/>
                        <a14:backgroundMark x1="85266" y1="71519" x2="85266" y2="71519"/>
                        <a14:backgroundMark x1="84953" y1="73418" x2="84953" y2="73418"/>
                        <a14:backgroundMark x1="84013" y1="74684" x2="84013" y2="74684"/>
                        <a14:backgroundMark x1="79937" y1="83544" x2="72100" y2="91772"/>
                        <a14:backgroundMark x1="81191" y1="82911" x2="81191" y2="82911"/>
                        <a14:backgroundMark x1="80251" y1="81646" x2="80251" y2="81646"/>
                        <a14:backgroundMark x1="80251" y1="81646" x2="80251" y2="81646"/>
                        <a14:backgroundMark x1="1567" y1="39241" x2="4075" y2="61392"/>
                        <a14:backgroundMark x1="627" y1="29114" x2="627" y2="29114"/>
                        <a14:backgroundMark x1="313" y1="31646" x2="627" y2="37975"/>
                        <a14:backgroundMark x1="7524" y1="59494" x2="9404" y2="64557"/>
                        <a14:backgroundMark x1="9404" y1="63291" x2="10658" y2="68987"/>
                        <a14:backgroundMark x1="627" y1="37975" x2="0" y2="17722"/>
                        <a14:backgroundMark x1="3762" y1="45570" x2="0" y2="31013"/>
                        <a14:backgroundMark x1="313" y1="28481" x2="1254" y2="34177"/>
                        <a14:backgroundMark x1="1254" y1="31646" x2="0" y2="15190"/>
                        <a14:backgroundMark x1="4075" y1="53165" x2="0" y2="17722"/>
                        <a14:backgroundMark x1="2194" y1="49367" x2="3135" y2="69620"/>
                        <a14:backgroundMark x1="68025" y1="96203" x2="78056" y2="93671"/>
                        <a14:backgroundMark x1="66771" y1="98101" x2="91223" y2="83544"/>
                        <a14:backgroundMark x1="91223" y1="83544" x2="92790" y2="78481"/>
                        <a14:backgroundMark x1="75862" y1="89873" x2="91850" y2="75949"/>
                        <a14:backgroundMark x1="91850" y1="75949" x2="93730" y2="71519"/>
                        <a14:backgroundMark x1="79937" y1="86076" x2="90909" y2="66456"/>
                        <a14:backgroundMark x1="90909" y1="66456" x2="90909" y2="65190"/>
                        <a14:backgroundMark x1="82759" y1="87975" x2="92476" y2="74051"/>
                        <a14:backgroundMark x1="92476" y1="74051" x2="93417" y2="65823"/>
                        <a14:backgroundMark x1="86520" y1="81013" x2="94044" y2="63291"/>
                        <a14:backgroundMark x1="86207" y1="75949" x2="96865" y2="62025"/>
                        <a14:backgroundMark x1="96865" y1="62025" x2="96865" y2="62025"/>
                        <a14:backgroundMark x1="85266" y1="77215" x2="88401" y2="72152"/>
                        <a14:backgroundMark x1="24451" y1="97468" x2="26959" y2="98734"/>
                        <a14:backgroundMark x1="18809" y1="94304" x2="32602" y2="97468"/>
                        <a14:backgroundMark x1="23824" y1="93671" x2="36364" y2="99367"/>
                        <a14:backgroundMark x1="30408" y1="96203" x2="36991" y2="98734"/>
                        <a14:backgroundMark x1="35737" y1="98734" x2="37304" y2="99367"/>
                      </a14:backgroundRemoval>
                    </a14:imgEffect>
                  </a14:imgLayer>
                </a14:imgProps>
              </a:ext>
              <a:ext uri="{28A0092B-C50C-407E-A947-70E740481C1C}">
                <a14:useLocalDpi xmlns:a14="http://schemas.microsoft.com/office/drawing/2010/main" val="0"/>
              </a:ext>
            </a:extLst>
          </a:blip>
          <a:srcRect/>
          <a:stretch>
            <a:fillRect/>
          </a:stretch>
        </p:blipFill>
        <p:spPr bwMode="auto">
          <a:xfrm>
            <a:off x="565197" y="1389655"/>
            <a:ext cx="1056779" cy="523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5A5AF02-B288-4D02-7754-D2472A9C2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49" y="4403909"/>
            <a:ext cx="1950015" cy="10968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D6FFEC0-5F88-7AB7-A853-339BF2F44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163" y="2155882"/>
            <a:ext cx="3955992" cy="222524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69153569-AFF8-79D5-D966-873256BED3FB}"/>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CBEC0E71-1F23-E629-77E6-3F37067AE438}"/>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広告接触者の特徴認知率が</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78.0%</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、非接触者と</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2.4</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倍の差が生まれる結果に</a:t>
            </a:r>
          </a:p>
        </p:txBody>
      </p:sp>
      <p:sp>
        <p:nvSpPr>
          <p:cNvPr id="15" name="テキスト ボックス 14">
            <a:extLst>
              <a:ext uri="{FF2B5EF4-FFF2-40B4-BE49-F238E27FC236}">
                <a16:creationId xmlns:a16="http://schemas.microsoft.com/office/drawing/2014/main" id="{D5D71663-F056-E3BF-5C8F-BBE0BD499BF8}"/>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日清食品株式会社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70A6BF83-E3BE-C849-F16C-C759CA4239CC}"/>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latin typeface="Hiragino Sans W5" panose="020B0400000000000000" pitchFamily="34" charset="-128"/>
                <a:ea typeface="Hiragino Sans W5" panose="020B0400000000000000" pitchFamily="34" charset="-128"/>
              </a:rPr>
              <a:t>実際に</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商品を手に取り、</a:t>
            </a:r>
            <a:r>
              <a:rPr lang="ja-JP" altLang="en-US" sz="1600">
                <a:solidFill>
                  <a:srgbClr val="FE5519"/>
                </a:solidFill>
                <a:effectLst/>
                <a:latin typeface="Hiragino Sans W5" panose="020B0400000000000000" pitchFamily="34" charset="-128"/>
                <a:ea typeface="Hiragino Sans W5" panose="020B0400000000000000" pitchFamily="34" charset="-128"/>
              </a:rPr>
              <a:t>継続的に食べてもらうため</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の、</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商品特徴の理解促進</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E0A4C1A2-CE0F-236E-B150-0968044B09DB}"/>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49B5734D-24C3-29A9-AD7D-3500EA47910F}"/>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5CAAF9A1-D659-9EAF-CEE9-A0393CA109BF}"/>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A6DEFFC9-47DF-CD3D-54C4-2A7F3E8D38F5}"/>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3F38E399-BD0F-41CE-2495-6E737CBCC62B}"/>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9F6C1F64-6B3B-AA05-3831-BC5917032B06}"/>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E2365FDD-92A4-DA25-B5D2-302CF94BBF7E}"/>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接触したユーザーの、商品の特徴認知率が大幅に向上した</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32B01B42-0BAD-44E1-0158-165B8FF28284}"/>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242F269A-A6F0-D393-1361-E99C8FE45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A736F7C9-96D5-B07F-901B-C8D48767793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C2914D36-5CFB-5A29-05E1-2EE051891D82}"/>
              </a:ext>
            </a:extLst>
          </p:cNvPr>
          <p:cNvGrpSpPr>
            <a:grpSpLocks noChangeAspect="1"/>
          </p:cNvGrpSpPr>
          <p:nvPr/>
        </p:nvGrpSpPr>
        <p:grpSpPr>
          <a:xfrm>
            <a:off x="5165114" y="4039033"/>
            <a:ext cx="5943148" cy="2541060"/>
            <a:chOff x="3000438" y="903582"/>
            <a:chExt cx="12716525" cy="5437096"/>
          </a:xfrm>
        </p:grpSpPr>
        <p:cxnSp>
          <p:nvCxnSpPr>
            <p:cNvPr id="55" name="直線コネクタ 54">
              <a:extLst>
                <a:ext uri="{FF2B5EF4-FFF2-40B4-BE49-F238E27FC236}">
                  <a16:creationId xmlns:a16="http://schemas.microsoft.com/office/drawing/2014/main" id="{6E9E168F-B1A5-080D-284D-77AC83A2C770}"/>
                </a:ext>
              </a:extLst>
            </p:cNvPr>
            <p:cNvCxnSpPr>
              <a:cxnSpLocks/>
            </p:cNvCxnSpPr>
            <p:nvPr/>
          </p:nvCxnSpPr>
          <p:spPr>
            <a:xfrm>
              <a:off x="3000438" y="5767391"/>
              <a:ext cx="1271652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F7D6B9CE-6491-DCA6-9E6E-BB2602D45CC5}"/>
                </a:ext>
              </a:extLst>
            </p:cNvPr>
            <p:cNvSpPr txBox="1"/>
            <p:nvPr/>
          </p:nvSpPr>
          <p:spPr>
            <a:xfrm>
              <a:off x="4167916" y="5870262"/>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AE55AC32-980C-3BB2-9F84-BDD50106A1E5}"/>
                </a:ext>
              </a:extLst>
            </p:cNvPr>
            <p:cNvSpPr txBox="1"/>
            <p:nvPr/>
          </p:nvSpPr>
          <p:spPr>
            <a:xfrm>
              <a:off x="6332061"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endParaRPr>
            </a:p>
          </p:txBody>
        </p:sp>
        <p:sp>
          <p:nvSpPr>
            <p:cNvPr id="62" name="正方形/長方形 61">
              <a:extLst>
                <a:ext uri="{FF2B5EF4-FFF2-40B4-BE49-F238E27FC236}">
                  <a16:creationId xmlns:a16="http://schemas.microsoft.com/office/drawing/2014/main" id="{27BFD97F-3808-7D96-ABEC-A0D2711F465F}"/>
                </a:ext>
              </a:extLst>
            </p:cNvPr>
            <p:cNvSpPr/>
            <p:nvPr/>
          </p:nvSpPr>
          <p:spPr>
            <a:xfrm>
              <a:off x="6754015" y="2038395"/>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BD735DC6-F1B7-BD24-BA59-6E67A7E53AC2}"/>
                </a:ext>
              </a:extLst>
            </p:cNvPr>
            <p:cNvSpPr/>
            <p:nvPr/>
          </p:nvSpPr>
          <p:spPr>
            <a:xfrm>
              <a:off x="4589868" y="2337874"/>
              <a:ext cx="1718250" cy="3419904"/>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AA387DDE-F42A-1764-C715-440E6F22198D}"/>
                </a:ext>
              </a:extLst>
            </p:cNvPr>
            <p:cNvSpPr txBox="1"/>
            <p:nvPr/>
          </p:nvSpPr>
          <p:spPr>
            <a:xfrm>
              <a:off x="6057598"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88.0</a:t>
              </a:r>
              <a:r>
                <a:rPr kumimoji="1" lang="en-US" altLang="ja-JP" sz="14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32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5" name="テキスト ボックス 64">
              <a:extLst>
                <a:ext uri="{FF2B5EF4-FFF2-40B4-BE49-F238E27FC236}">
                  <a16:creationId xmlns:a16="http://schemas.microsoft.com/office/drawing/2014/main" id="{FBB846E2-BD5B-CF2D-1D1A-B43980ED3C44}"/>
                </a:ext>
              </a:extLst>
            </p:cNvPr>
            <p:cNvSpPr txBox="1"/>
            <p:nvPr/>
          </p:nvSpPr>
          <p:spPr>
            <a:xfrm>
              <a:off x="3893448" y="1611066"/>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FE5519"/>
                  </a:solidFill>
                  <a:latin typeface="DIN Alternate" panose="020B0500000000000000" pitchFamily="34" charset="0"/>
                  <a:ea typeface="Hiragino Kaku Gothic ProN W6" panose="020B0300000000000000" pitchFamily="34" charset="-128"/>
                </a:rPr>
                <a:t>76.0</a:t>
              </a:r>
              <a:r>
                <a:rPr kumimoji="1" lang="en-US" altLang="ja-JP"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4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grpSp>
      <p:sp>
        <p:nvSpPr>
          <p:cNvPr id="67" name="対角する 2 つの角を切り取った四角形 66">
            <a:extLst>
              <a:ext uri="{FF2B5EF4-FFF2-40B4-BE49-F238E27FC236}">
                <a16:creationId xmlns:a16="http://schemas.microsoft.com/office/drawing/2014/main" id="{8BF6ABC6-C062-C699-670B-D3F160EAFAD5}"/>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HEALTH FOOD</a:t>
            </a:r>
            <a:endParaRPr lang="ja-JP" altLang="en-US" sz="900">
              <a:latin typeface="Hiragino Sans W4" panose="020B0400000000000000" pitchFamily="34" charset="-128"/>
              <a:ea typeface="Hiragino Sans W4" panose="020B0400000000000000" pitchFamily="34" charset="-128"/>
            </a:endParaRPr>
          </a:p>
        </p:txBody>
      </p:sp>
      <p:pic>
        <p:nvPicPr>
          <p:cNvPr id="1030" name="Picture 6">
            <a:extLst>
              <a:ext uri="{FF2B5EF4-FFF2-40B4-BE49-F238E27FC236}">
                <a16:creationId xmlns:a16="http://schemas.microsoft.com/office/drawing/2014/main" id="{C4843779-76F2-7C4B-DBEB-64FA29AAF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0970" y="4403909"/>
            <a:ext cx="1981185" cy="111441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5CC9F1D-C4FB-B1E8-8E04-D9A73A561245}"/>
              </a:ext>
            </a:extLst>
          </p:cNvPr>
          <p:cNvSpPr txBox="1"/>
          <p:nvPr/>
        </p:nvSpPr>
        <p:spPr>
          <a:xfrm>
            <a:off x="5800474" y="3764425"/>
            <a:ext cx="2112408" cy="297133"/>
          </a:xfrm>
          <a:prstGeom prst="rect">
            <a:avLst/>
          </a:prstGeom>
          <a:noFill/>
          <a:effectLst/>
        </p:spPr>
        <p:txBody>
          <a:bodyPr wrap="square" rtlCol="0">
            <a:spAutoFit/>
          </a:bodyPr>
          <a:lstStyle/>
          <a:p>
            <a:pPr algn="ctr">
              <a:lnSpc>
                <a:spcPct val="150000"/>
              </a:lnSpc>
            </a:pPr>
            <a:r>
              <a:rPr lang="ja-JP" altLang="en-US" sz="1000" b="1" spc="300">
                <a:latin typeface="Hiragino Sans W6" panose="020B0400000000000000" pitchFamily="34" charset="-128"/>
                <a:ea typeface="Hiragino Sans W6" panose="020B0400000000000000" pitchFamily="34" charset="-128"/>
              </a:rPr>
              <a:t>ブランド認知率</a:t>
            </a:r>
            <a:endParaRPr lang="ja-JP" altLang="en-US" sz="1000" b="1" spc="300">
              <a:effectLst/>
              <a:latin typeface="Hiragino Sans W6" panose="020B0400000000000000" pitchFamily="34" charset="-128"/>
              <a:ea typeface="Hiragino Sans W6" panose="020B0400000000000000" pitchFamily="34" charset="-128"/>
            </a:endParaRPr>
          </a:p>
        </p:txBody>
      </p:sp>
      <p:sp>
        <p:nvSpPr>
          <p:cNvPr id="7" name="テキスト ボックス 6">
            <a:extLst>
              <a:ext uri="{FF2B5EF4-FFF2-40B4-BE49-F238E27FC236}">
                <a16:creationId xmlns:a16="http://schemas.microsoft.com/office/drawing/2014/main" id="{D4714C6F-1F29-2D15-8928-65439D6EEA65}"/>
              </a:ext>
            </a:extLst>
          </p:cNvPr>
          <p:cNvSpPr txBox="1"/>
          <p:nvPr/>
        </p:nvSpPr>
        <p:spPr>
          <a:xfrm>
            <a:off x="8338046" y="6350763"/>
            <a:ext cx="1197440" cy="215444"/>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endParaRPr>
          </a:p>
        </p:txBody>
      </p:sp>
      <p:sp>
        <p:nvSpPr>
          <p:cNvPr id="8" name="テキスト ボックス 7">
            <a:extLst>
              <a:ext uri="{FF2B5EF4-FFF2-40B4-BE49-F238E27FC236}">
                <a16:creationId xmlns:a16="http://schemas.microsoft.com/office/drawing/2014/main" id="{35E7949C-F39C-FBDB-1DE6-8A9917FACB85}"/>
              </a:ext>
            </a:extLst>
          </p:cNvPr>
          <p:cNvSpPr txBox="1"/>
          <p:nvPr/>
        </p:nvSpPr>
        <p:spPr>
          <a:xfrm>
            <a:off x="9349473" y="6355171"/>
            <a:ext cx="1197440" cy="215444"/>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effectLst/>
              <a:uLnTx/>
              <a:uFillTx/>
              <a:latin typeface="Hiragino Sans W3" panose="020B0400000000000000" pitchFamily="34" charset="-128"/>
              <a:ea typeface="Hiragino Sans W3" panose="020B0400000000000000" pitchFamily="34" charset="-128"/>
            </a:endParaRPr>
          </a:p>
        </p:txBody>
      </p:sp>
      <p:sp>
        <p:nvSpPr>
          <p:cNvPr id="9" name="正方形/長方形 8">
            <a:extLst>
              <a:ext uri="{FF2B5EF4-FFF2-40B4-BE49-F238E27FC236}">
                <a16:creationId xmlns:a16="http://schemas.microsoft.com/office/drawing/2014/main" id="{C4964499-34D7-B0E8-30DF-706F13F3E961}"/>
              </a:ext>
            </a:extLst>
          </p:cNvPr>
          <p:cNvSpPr/>
          <p:nvPr/>
        </p:nvSpPr>
        <p:spPr>
          <a:xfrm>
            <a:off x="9546676" y="4783988"/>
            <a:ext cx="803035" cy="152310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1" name="正方形/長方形 10">
            <a:extLst>
              <a:ext uri="{FF2B5EF4-FFF2-40B4-BE49-F238E27FC236}">
                <a16:creationId xmlns:a16="http://schemas.microsoft.com/office/drawing/2014/main" id="{AA268E27-7502-707C-D435-EF5C2A5C9AA1}"/>
              </a:ext>
            </a:extLst>
          </p:cNvPr>
          <p:cNvSpPr/>
          <p:nvPr/>
        </p:nvSpPr>
        <p:spPr>
          <a:xfrm>
            <a:off x="8535248" y="5737235"/>
            <a:ext cx="803035" cy="560958"/>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7A8A3B13-6FF8-D712-55EB-F661D06C3CDC}"/>
              </a:ext>
            </a:extLst>
          </p:cNvPr>
          <p:cNvSpPr txBox="1"/>
          <p:nvPr/>
        </p:nvSpPr>
        <p:spPr>
          <a:xfrm>
            <a:off x="9215531" y="4249241"/>
            <a:ext cx="145398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78.0</a:t>
            </a:r>
            <a:r>
              <a:rPr kumimoji="1" lang="en-US" altLang="ja-JP" sz="14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32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D0D08AA7-5828-D775-A9E8-362641ED84FB}"/>
              </a:ext>
            </a:extLst>
          </p:cNvPr>
          <p:cNvSpPr txBox="1"/>
          <p:nvPr/>
        </p:nvSpPr>
        <p:spPr>
          <a:xfrm>
            <a:off x="8209772" y="5388424"/>
            <a:ext cx="145398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32.7%</a:t>
            </a:r>
            <a:endParaRPr kumimoji="1" lang="ja-JP" altLang="en-US" sz="4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23" name="テキスト ボックス 22">
            <a:extLst>
              <a:ext uri="{FF2B5EF4-FFF2-40B4-BE49-F238E27FC236}">
                <a16:creationId xmlns:a16="http://schemas.microsoft.com/office/drawing/2014/main" id="{49A9CABE-88CA-AFF1-B150-7EEA0D017A8D}"/>
              </a:ext>
            </a:extLst>
          </p:cNvPr>
          <p:cNvSpPr txBox="1"/>
          <p:nvPr/>
        </p:nvSpPr>
        <p:spPr>
          <a:xfrm>
            <a:off x="8401874" y="3764852"/>
            <a:ext cx="2112408" cy="297133"/>
          </a:xfrm>
          <a:prstGeom prst="rect">
            <a:avLst/>
          </a:prstGeom>
          <a:noFill/>
          <a:effectLst/>
        </p:spPr>
        <p:txBody>
          <a:bodyPr wrap="square" rtlCol="0">
            <a:spAutoFit/>
          </a:bodyPr>
          <a:lstStyle/>
          <a:p>
            <a:pPr algn="ctr">
              <a:lnSpc>
                <a:spcPct val="150000"/>
              </a:lnSpc>
            </a:pPr>
            <a:r>
              <a:rPr lang="ja-JP" altLang="en-US" sz="1000" b="1" spc="300">
                <a:latin typeface="Hiragino Sans W6" panose="020B0400000000000000" pitchFamily="34" charset="-128"/>
                <a:ea typeface="Hiragino Sans W6" panose="020B0400000000000000" pitchFamily="34" charset="-128"/>
              </a:rPr>
              <a:t>特徴認知率</a:t>
            </a:r>
            <a:endParaRPr lang="ja-JP" altLang="en-US" sz="1000" b="1" spc="300">
              <a:effectLst/>
              <a:latin typeface="Hiragino Sans W6" panose="020B0400000000000000" pitchFamily="34" charset="-128"/>
              <a:ea typeface="Hiragino Sans W6" panose="020B0400000000000000" pitchFamily="34" charset="-128"/>
            </a:endParaRPr>
          </a:p>
        </p:txBody>
      </p:sp>
      <p:cxnSp>
        <p:nvCxnSpPr>
          <p:cNvPr id="25" name="直線コネクタ 24">
            <a:extLst>
              <a:ext uri="{FF2B5EF4-FFF2-40B4-BE49-F238E27FC236}">
                <a16:creationId xmlns:a16="http://schemas.microsoft.com/office/drawing/2014/main" id="{D25EE72E-C4A8-BDA8-050B-DFFFE4C196A4}"/>
              </a:ext>
            </a:extLst>
          </p:cNvPr>
          <p:cNvCxnSpPr>
            <a:cxnSpLocks/>
            <a:stCxn id="19" idx="0"/>
          </p:cNvCxnSpPr>
          <p:nvPr/>
        </p:nvCxnSpPr>
        <p:spPr>
          <a:xfrm flipV="1">
            <a:off x="8936765" y="4541628"/>
            <a:ext cx="0" cy="846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3A1C50E-4AF0-0516-F82E-1CE9BCF326D9}"/>
              </a:ext>
            </a:extLst>
          </p:cNvPr>
          <p:cNvCxnSpPr>
            <a:cxnSpLocks/>
            <a:stCxn id="12" idx="1"/>
          </p:cNvCxnSpPr>
          <p:nvPr/>
        </p:nvCxnSpPr>
        <p:spPr>
          <a:xfrm flipH="1" flipV="1">
            <a:off x="8936765" y="4541628"/>
            <a:ext cx="27876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8CF437C6-64C4-6D22-36C9-E81311E15171}"/>
              </a:ext>
            </a:extLst>
          </p:cNvPr>
          <p:cNvSpPr txBox="1"/>
          <p:nvPr/>
        </p:nvSpPr>
        <p:spPr>
          <a:xfrm>
            <a:off x="8229127" y="4138983"/>
            <a:ext cx="145398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2.4</a:t>
            </a:r>
            <a:r>
              <a:rPr kumimoji="1" lang="ja-JP" altLang="en-US" sz="105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rPr>
              <a:t>倍</a:t>
            </a:r>
            <a:endParaRPr kumimoji="1" lang="ja-JP" altLang="en-US" sz="2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Tree>
    <p:extLst>
      <p:ext uri="{BB962C8B-B14F-4D97-AF65-F5344CB8AC3E}">
        <p14:creationId xmlns:p14="http://schemas.microsoft.com/office/powerpoint/2010/main" val="482065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64</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a:t>
            </a:r>
            <a:r>
              <a:rPr kumimoji="1" lang="es-419"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GINON</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を覚えた」ターゲット層への認知拡大に成功</a:t>
            </a:r>
          </a:p>
        </p:txBody>
      </p:sp>
      <p:grpSp>
        <p:nvGrpSpPr>
          <p:cNvPr id="35" name="グループ化 34">
            <a:extLst>
              <a:ext uri="{FF2B5EF4-FFF2-40B4-BE49-F238E27FC236}">
                <a16:creationId xmlns:a16="http://schemas.microsoft.com/office/drawing/2014/main" id="{69B3CD1C-5E25-3116-8F1B-E9C00506E918}"/>
              </a:ext>
            </a:extLst>
          </p:cNvPr>
          <p:cNvGrpSpPr>
            <a:grpSpLocks noChangeAspect="1"/>
          </p:cNvGrpSpPr>
          <p:nvPr/>
        </p:nvGrpSpPr>
        <p:grpSpPr>
          <a:xfrm>
            <a:off x="530950" y="2152333"/>
            <a:ext cx="3961205" cy="3348460"/>
            <a:chOff x="530950" y="2192972"/>
            <a:chExt cx="4482362" cy="3789001"/>
          </a:xfrm>
        </p:grpSpPr>
        <p:pic>
          <p:nvPicPr>
            <p:cNvPr id="3" name="図 2" descr="人, 持つ, 子供, 食品 が含まれている画像&#10;&#10;自動的に生成された説明">
              <a:extLst>
                <a:ext uri="{FF2B5EF4-FFF2-40B4-BE49-F238E27FC236}">
                  <a16:creationId xmlns:a16="http://schemas.microsoft.com/office/drawing/2014/main" id="{41C824E8-DB17-970C-08C8-C7AB8EB87D17}"/>
                </a:ext>
              </a:extLst>
            </p:cNvPr>
            <p:cNvPicPr>
              <a:picLocks noChangeAspect="1"/>
            </p:cNvPicPr>
            <p:nvPr/>
          </p:nvPicPr>
          <p:blipFill>
            <a:blip r:embed="rId3"/>
            <a:stretch>
              <a:fillRect/>
            </a:stretch>
          </p:blipFill>
          <p:spPr>
            <a:xfrm>
              <a:off x="530950" y="2192972"/>
              <a:ext cx="4482362" cy="2527966"/>
            </a:xfrm>
            <a:prstGeom prst="rect">
              <a:avLst/>
            </a:prstGeom>
          </p:spPr>
        </p:pic>
        <p:pic>
          <p:nvPicPr>
            <p:cNvPr id="10" name="図 9" descr="口を開けている少年&#10;&#10;中程度の精度で自動的に生成された説明">
              <a:extLst>
                <a:ext uri="{FF2B5EF4-FFF2-40B4-BE49-F238E27FC236}">
                  <a16:creationId xmlns:a16="http://schemas.microsoft.com/office/drawing/2014/main" id="{0A727368-24D3-3CED-E2F9-F1617FF24D0A}"/>
                </a:ext>
              </a:extLst>
            </p:cNvPr>
            <p:cNvPicPr>
              <a:picLocks noChangeAspect="1"/>
            </p:cNvPicPr>
            <p:nvPr/>
          </p:nvPicPr>
          <p:blipFill>
            <a:blip r:embed="rId4"/>
            <a:stretch>
              <a:fillRect/>
            </a:stretch>
          </p:blipFill>
          <p:spPr>
            <a:xfrm>
              <a:off x="530950" y="4720938"/>
              <a:ext cx="2225355" cy="1261035"/>
            </a:xfrm>
            <a:prstGeom prst="rect">
              <a:avLst/>
            </a:prstGeom>
          </p:spPr>
        </p:pic>
        <p:pic>
          <p:nvPicPr>
            <p:cNvPr id="13" name="図 12" descr="グラフィカル ユーザー インターフェイス, Web サイト&#10;&#10;自動的に生成された説明">
              <a:extLst>
                <a:ext uri="{FF2B5EF4-FFF2-40B4-BE49-F238E27FC236}">
                  <a16:creationId xmlns:a16="http://schemas.microsoft.com/office/drawing/2014/main" id="{976AFF13-27E0-FCBB-6DAB-25804A4F4C91}"/>
                </a:ext>
              </a:extLst>
            </p:cNvPr>
            <p:cNvPicPr>
              <a:picLocks noChangeAspect="1"/>
            </p:cNvPicPr>
            <p:nvPr/>
          </p:nvPicPr>
          <p:blipFill>
            <a:blip r:embed="rId5"/>
            <a:stretch>
              <a:fillRect/>
            </a:stretch>
          </p:blipFill>
          <p:spPr>
            <a:xfrm>
              <a:off x="2787957" y="4720938"/>
              <a:ext cx="2225355" cy="1261035"/>
            </a:xfrm>
            <a:prstGeom prst="rect">
              <a:avLst/>
            </a:prstGeom>
          </p:spPr>
        </p:pic>
      </p:grpSp>
      <p:pic>
        <p:nvPicPr>
          <p:cNvPr id="14" name="Picture 4">
            <a:extLst>
              <a:ext uri="{FF2B5EF4-FFF2-40B4-BE49-F238E27FC236}">
                <a16:creationId xmlns:a16="http://schemas.microsoft.com/office/drawing/2014/main" id="{160E7660-C9A4-53A9-9D9C-72A41D74DE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50" y="1380333"/>
            <a:ext cx="1125274" cy="440732"/>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A0AA4CB-4044-71DF-B182-7F2B69C0CDAA}"/>
              </a:ext>
            </a:extLst>
          </p:cNvPr>
          <p:cNvSpPr txBox="1"/>
          <p:nvPr/>
        </p:nvSpPr>
        <p:spPr>
          <a:xfrm>
            <a:off x="1742871" y="1442270"/>
            <a:ext cx="3118041"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アサヒビール株式会社</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23"/>
          </a:xfrm>
          <a:prstGeom prst="rect">
            <a:avLst/>
          </a:prstGeom>
          <a:noFill/>
        </p:spPr>
        <p:txBody>
          <a:bodyPr wrap="square" rtlCol="0">
            <a:spAutoFit/>
          </a:bodyPr>
          <a:lstStyle/>
          <a:p>
            <a:pPr>
              <a:lnSpc>
                <a:spcPct val="150000"/>
              </a:lnSpc>
            </a:pP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新ブランドの全国発売をきっかけとした</a:t>
            </a:r>
            <a:r>
              <a:rPr lang="ja-JP" altLang="en-US" sz="1600">
                <a:solidFill>
                  <a:srgbClr val="FE5519"/>
                </a:solidFill>
                <a:effectLst/>
                <a:latin typeface="Hiragino Sans W5" panose="020B0400000000000000" pitchFamily="34" charset="-128"/>
                <a:ea typeface="Hiragino Sans W5" panose="020B0400000000000000" pitchFamily="34" charset="-128"/>
              </a:rPr>
              <a:t>メインターゲット層へのブランド認知拡大</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と</a:t>
            </a:r>
            <a:r>
              <a:rPr lang="en"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rPr>
              <a:t>BREAK</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出稿による</a:t>
            </a:r>
            <a:r>
              <a:rPr lang="ja-JP" altLang="en-US" sz="1600">
                <a:solidFill>
                  <a:srgbClr val="FE5519"/>
                </a:solidFill>
                <a:effectLst/>
                <a:latin typeface="Hiragino Sans W5" panose="020B0400000000000000" pitchFamily="34" charset="-128"/>
                <a:ea typeface="Hiragino Sans W5" panose="020B0400000000000000" pitchFamily="34" charset="-128"/>
              </a:rPr>
              <a:t>態度変容効果の把握</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427D0422-401B-D66D-F0A0-6C9CE932329D}"/>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高い認知率とともに、</a:t>
            </a:r>
            <a:r>
              <a:rPr lang="en-US" altLang="ja-JP" sz="1600" dirty="0">
                <a:solidFill>
                  <a:srgbClr val="FE5519"/>
                </a:solidFill>
                <a:latin typeface="Hiragino Sans W5" panose="020B0400000000000000" pitchFamily="34" charset="-128"/>
                <a:ea typeface="Hiragino Sans W5" panose="020B0400000000000000" pitchFamily="34" charset="-128"/>
              </a:rPr>
              <a:t>BREAK”</a:t>
            </a:r>
            <a:r>
              <a:rPr lang="ja-JP" altLang="en-US" sz="1600">
                <a:solidFill>
                  <a:srgbClr val="FE5519"/>
                </a:solidFill>
                <a:latin typeface="Hiragino Sans W5" panose="020B0400000000000000" pitchFamily="34" charset="-128"/>
                <a:ea typeface="Hiragino Sans W5" panose="020B0400000000000000" pitchFamily="34" charset="-128"/>
              </a:rPr>
              <a:t>ならでは</a:t>
            </a:r>
            <a:r>
              <a:rPr lang="en-US" altLang="ja-JP" sz="1600" dirty="0">
                <a:solidFill>
                  <a:srgbClr val="FE5519"/>
                </a:solidFill>
                <a:latin typeface="Hiragino Sans W5" panose="020B0400000000000000" pitchFamily="34" charset="-128"/>
                <a:ea typeface="Hiragino Sans W5" panose="020B0400000000000000" pitchFamily="34" charset="-128"/>
              </a:rPr>
              <a:t>”</a:t>
            </a:r>
            <a:r>
              <a:rPr lang="ja-JP" altLang="en-US" sz="1600">
                <a:solidFill>
                  <a:srgbClr val="FE5519"/>
                </a:solidFill>
                <a:latin typeface="Hiragino Sans W5" panose="020B0400000000000000" pitchFamily="34" charset="-128"/>
                <a:ea typeface="Hiragino Sans W5" panose="020B0400000000000000" pitchFamily="34" charset="-128"/>
              </a:rPr>
              <a:t>の認知獲得</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20E5915C-50ED-AFC1-8066-6C78D82844FF}"/>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7">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0A068C2E-11D3-E52D-4C92-67454FD710C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77A26CFD-836B-5A07-4AEA-ADF0BF13101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grpSp>
        <p:nvGrpSpPr>
          <p:cNvPr id="66" name="グループ化 65">
            <a:extLst>
              <a:ext uri="{FF2B5EF4-FFF2-40B4-BE49-F238E27FC236}">
                <a16:creationId xmlns:a16="http://schemas.microsoft.com/office/drawing/2014/main" id="{0D81F2E9-135D-5C79-5A82-8D026FFC2038}"/>
              </a:ext>
            </a:extLst>
          </p:cNvPr>
          <p:cNvGrpSpPr>
            <a:grpSpLocks noChangeAspect="1"/>
          </p:cNvGrpSpPr>
          <p:nvPr/>
        </p:nvGrpSpPr>
        <p:grpSpPr>
          <a:xfrm>
            <a:off x="5340020" y="4039033"/>
            <a:ext cx="4911693" cy="2541060"/>
            <a:chOff x="3374686" y="903582"/>
            <a:chExt cx="10509526" cy="5437096"/>
          </a:xfrm>
        </p:grpSpPr>
        <p:cxnSp>
          <p:nvCxnSpPr>
            <p:cNvPr id="55" name="直線コネクタ 54">
              <a:extLst>
                <a:ext uri="{FF2B5EF4-FFF2-40B4-BE49-F238E27FC236}">
                  <a16:creationId xmlns:a16="http://schemas.microsoft.com/office/drawing/2014/main" id="{1FB518E9-B07A-62C7-4C4E-76EB21F8BD29}"/>
                </a:ext>
              </a:extLst>
            </p:cNvPr>
            <p:cNvCxnSpPr>
              <a:cxnSpLocks/>
            </p:cNvCxnSpPr>
            <p:nvPr/>
          </p:nvCxnSpPr>
          <p:spPr>
            <a:xfrm>
              <a:off x="3374686" y="5767391"/>
              <a:ext cx="10509526"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757F1CCB-C0E5-A6C1-CE5B-22D7FD6B4B82}"/>
                </a:ext>
              </a:extLst>
            </p:cNvPr>
            <p:cNvSpPr txBox="1"/>
            <p:nvPr/>
          </p:nvSpPr>
          <p:spPr>
            <a:xfrm>
              <a:off x="5059503" y="5870261"/>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非接触者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sp>
          <p:nvSpPr>
            <p:cNvPr id="57" name="テキスト ボックス 56">
              <a:extLst>
                <a:ext uri="{FF2B5EF4-FFF2-40B4-BE49-F238E27FC236}">
                  <a16:creationId xmlns:a16="http://schemas.microsoft.com/office/drawing/2014/main" id="{3223ED7D-3AD3-83EE-DA00-8B1696990ADD}"/>
                </a:ext>
              </a:extLst>
            </p:cNvPr>
            <p:cNvSpPr txBox="1"/>
            <p:nvPr/>
          </p:nvSpPr>
          <p:spPr>
            <a:xfrm>
              <a:off x="9793440" y="5879693"/>
              <a:ext cx="2562157" cy="46098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rPr>
                <a:t>BREAK</a:t>
              </a:r>
              <a:r>
                <a:rPr kumimoji="1" lang="ja-JP" altLang="en-US" sz="80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rPr>
                <a:t>接触者</a:t>
              </a:r>
              <a:endParaRPr kumimoji="1" lang="en-US" altLang="ja-JP" sz="80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endParaRPr>
            </a:p>
          </p:txBody>
        </p:sp>
        <p:cxnSp>
          <p:nvCxnSpPr>
            <p:cNvPr id="58" name="直線矢印コネクタ 57">
              <a:extLst>
                <a:ext uri="{FF2B5EF4-FFF2-40B4-BE49-F238E27FC236}">
                  <a16:creationId xmlns:a16="http://schemas.microsoft.com/office/drawing/2014/main" id="{7576625A-F728-3EBC-1F5E-15C5AD69612B}"/>
                </a:ext>
              </a:extLst>
            </p:cNvPr>
            <p:cNvCxnSpPr>
              <a:cxnSpLocks/>
            </p:cNvCxnSpPr>
            <p:nvPr/>
          </p:nvCxnSpPr>
          <p:spPr>
            <a:xfrm flipV="1">
              <a:off x="7199706" y="2038396"/>
              <a:ext cx="2862022" cy="3134689"/>
            </a:xfrm>
            <a:prstGeom prst="straightConnector1">
              <a:avLst/>
            </a:prstGeom>
            <a:ln w="57150">
              <a:solidFill>
                <a:srgbClr val="FE5519"/>
              </a:solidFill>
              <a:tailEnd type="triangle"/>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139AD76B-83F3-8449-E28E-53F672FCBD85}"/>
                </a:ext>
              </a:extLst>
            </p:cNvPr>
            <p:cNvGrpSpPr/>
            <p:nvPr/>
          </p:nvGrpSpPr>
          <p:grpSpPr>
            <a:xfrm>
              <a:off x="7804562" y="2939932"/>
              <a:ext cx="1451415" cy="1451901"/>
              <a:chOff x="5674836" y="2729702"/>
              <a:chExt cx="1451415" cy="1451901"/>
            </a:xfrm>
          </p:grpSpPr>
          <p:sp>
            <p:nvSpPr>
              <p:cNvPr id="60" name="円/楕円 59">
                <a:extLst>
                  <a:ext uri="{FF2B5EF4-FFF2-40B4-BE49-F238E27FC236}">
                    <a16:creationId xmlns:a16="http://schemas.microsoft.com/office/drawing/2014/main" id="{EDF498C0-AA39-46B9-3710-F7CEE6255699}"/>
                  </a:ext>
                </a:extLst>
              </p:cNvPr>
              <p:cNvSpPr>
                <a:spLocks noChangeAspect="1"/>
              </p:cNvSpPr>
              <p:nvPr/>
            </p:nvSpPr>
            <p:spPr>
              <a:xfrm>
                <a:off x="5674836" y="2729702"/>
                <a:ext cx="1451415" cy="1451901"/>
              </a:xfrm>
              <a:prstGeom prst="ellips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11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倍</a:t>
                </a:r>
                <a:endParaRPr kumimoji="1" lang="en-US" altLang="ja-JP" sz="1100" b="1" i="0" u="none" strike="noStrike" kern="1200" cap="none" spc="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61" name="テキスト ボックス 60">
                <a:extLst>
                  <a:ext uri="{FF2B5EF4-FFF2-40B4-BE49-F238E27FC236}">
                    <a16:creationId xmlns:a16="http://schemas.microsoft.com/office/drawing/2014/main" id="{95A73D83-24BB-03EF-8BB4-55EE948E6536}"/>
                  </a:ext>
                </a:extLst>
              </p:cNvPr>
              <p:cNvSpPr txBox="1"/>
              <p:nvPr/>
            </p:nvSpPr>
            <p:spPr>
              <a:xfrm>
                <a:off x="5842595" y="3498375"/>
                <a:ext cx="1110335" cy="49391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OVER</a:t>
                </a:r>
              </a:p>
            </p:txBody>
          </p:sp>
        </p:grpSp>
        <p:sp>
          <p:nvSpPr>
            <p:cNvPr id="62" name="正方形/長方形 61">
              <a:extLst>
                <a:ext uri="{FF2B5EF4-FFF2-40B4-BE49-F238E27FC236}">
                  <a16:creationId xmlns:a16="http://schemas.microsoft.com/office/drawing/2014/main" id="{F71A7677-3CD0-6B54-576A-8A2CA47917BE}"/>
                </a:ext>
              </a:extLst>
            </p:cNvPr>
            <p:cNvSpPr/>
            <p:nvPr/>
          </p:nvSpPr>
          <p:spPr>
            <a:xfrm>
              <a:off x="10215394" y="2038396"/>
              <a:ext cx="1718250" cy="3738428"/>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3" name="正方形/長方形 62">
              <a:extLst>
                <a:ext uri="{FF2B5EF4-FFF2-40B4-BE49-F238E27FC236}">
                  <a16:creationId xmlns:a16="http://schemas.microsoft.com/office/drawing/2014/main" id="{F29B4B82-6EF6-6337-DD6C-39B3FAA1F777}"/>
                </a:ext>
              </a:extLst>
            </p:cNvPr>
            <p:cNvSpPr/>
            <p:nvPr/>
          </p:nvSpPr>
          <p:spPr>
            <a:xfrm>
              <a:off x="5481456" y="5480096"/>
              <a:ext cx="1718250" cy="277681"/>
            </a:xfrm>
            <a:prstGeom prst="rect">
              <a:avLst/>
            </a:prstGeom>
            <a:solidFill>
              <a:srgbClr val="FFF7C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64" name="テキスト ボックス 63">
              <a:extLst>
                <a:ext uri="{FF2B5EF4-FFF2-40B4-BE49-F238E27FC236}">
                  <a16:creationId xmlns:a16="http://schemas.microsoft.com/office/drawing/2014/main" id="{1E53781D-BB60-34BD-88EC-604165E5B9BD}"/>
                </a:ext>
              </a:extLst>
            </p:cNvPr>
            <p:cNvSpPr txBox="1"/>
            <p:nvPr/>
          </p:nvSpPr>
          <p:spPr>
            <a:xfrm>
              <a:off x="9518977" y="903582"/>
              <a:ext cx="3111087"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56.7</a:t>
              </a:r>
              <a:r>
                <a:rPr kumimoji="1" lang="en-US" altLang="ja-JP" sz="1400"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a:t>
              </a:r>
              <a:endParaRPr kumimoji="1" lang="ja-JP" altLang="en-US" sz="32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5" name="テキスト ボックス 64">
              <a:extLst>
                <a:ext uri="{FF2B5EF4-FFF2-40B4-BE49-F238E27FC236}">
                  <a16:creationId xmlns:a16="http://schemas.microsoft.com/office/drawing/2014/main" id="{46F95EB4-48D2-C44C-FE87-DC6441D48D5D}"/>
                </a:ext>
              </a:extLst>
            </p:cNvPr>
            <p:cNvSpPr txBox="1"/>
            <p:nvPr/>
          </p:nvSpPr>
          <p:spPr>
            <a:xfrm>
              <a:off x="4775639" y="4794082"/>
              <a:ext cx="3111087" cy="790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rPr>
                <a:t>6%</a:t>
              </a:r>
              <a:endParaRPr kumimoji="1" lang="ja-JP" altLang="en-US" sz="4000" b="0"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endParaRPr>
            </a:p>
          </p:txBody>
        </p:sp>
        <p:sp>
          <p:nvSpPr>
            <p:cNvPr id="68" name="テキスト ボックス 67">
              <a:extLst>
                <a:ext uri="{FF2B5EF4-FFF2-40B4-BE49-F238E27FC236}">
                  <a16:creationId xmlns:a16="http://schemas.microsoft.com/office/drawing/2014/main" id="{27E35565-0263-1ED2-1A10-51B735C50238}"/>
                </a:ext>
              </a:extLst>
            </p:cNvPr>
            <p:cNvSpPr txBox="1"/>
            <p:nvPr/>
          </p:nvSpPr>
          <p:spPr>
            <a:xfrm>
              <a:off x="7823947" y="2837065"/>
              <a:ext cx="1126642" cy="12512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chemeClr val="bg1"/>
                  </a:solidFill>
                  <a:effectLst/>
                  <a:uLnTx/>
                  <a:uFillTx/>
                  <a:latin typeface="DIN Alternate" panose="020B0500000000000000" pitchFamily="34" charset="0"/>
                  <a:ea typeface="Hiragino Kaku Gothic ProN W6" panose="020B0300000000000000" pitchFamily="34" charset="-128"/>
                </a:rPr>
                <a:t>9</a:t>
              </a:r>
              <a:endParaRPr kumimoji="1" lang="ja-JP" altLang="en-US" sz="3200" b="0" i="0" u="none" strike="noStrike" kern="1200" cap="none" spc="0" normalizeH="0" baseline="0" noProof="0">
                <a:ln>
                  <a:noFill/>
                </a:ln>
                <a:solidFill>
                  <a:schemeClr val="bg1"/>
                </a:solidFill>
                <a:effectLst/>
                <a:uLnTx/>
                <a:uFillTx/>
                <a:latin typeface="DIN Alternate" panose="020B0500000000000000" pitchFamily="34" charset="0"/>
                <a:ea typeface="Hiragino Kaku Gothic ProN W6" panose="020B0300000000000000" pitchFamily="34" charset="-128"/>
              </a:endParaRPr>
            </a:p>
          </p:txBody>
        </p:sp>
      </p:grpSp>
      <p:sp>
        <p:nvSpPr>
          <p:cNvPr id="67" name="対角する 2 つの角を切り取った四角形 66">
            <a:extLst>
              <a:ext uri="{FF2B5EF4-FFF2-40B4-BE49-F238E27FC236}">
                <a16:creationId xmlns:a16="http://schemas.microsoft.com/office/drawing/2014/main" id="{341C74F4-4971-74DD-310B-36181DE3926E}"/>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ALCOHOLIC</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745451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DAB05D3-A3E1-EB4F-CF2D-3BD5BB0D7AA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652BDC1-17E1-B9BE-9402-B272B0C2990B}"/>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52B59657-8C32-7951-1221-98BAAC42B553}"/>
              </a:ext>
            </a:extLst>
          </p:cNvPr>
          <p:cNvSpPr txBox="1"/>
          <p:nvPr/>
        </p:nvSpPr>
        <p:spPr>
          <a:xfrm>
            <a:off x="425023" y="653626"/>
            <a:ext cx="10983206"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68</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％の認知</a:t>
            </a:r>
            <a:r>
              <a:rPr kumimoji="1" lang="ja-JP" altLang="en-US" sz="2000" b="1">
                <a:solidFill>
                  <a:srgbClr val="FE5519"/>
                </a:solidFill>
                <a:latin typeface="Hiragino Sans W7" panose="020B0400000000000000" pitchFamily="34" charset="-128"/>
                <a:ea typeface="Hiragino Sans W7" panose="020B0400000000000000" pitchFamily="34" charset="-128"/>
              </a:rPr>
              <a:t>、</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サービスの指名検索数も</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1.2</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倍増</a:t>
            </a:r>
          </a:p>
        </p:txBody>
      </p:sp>
      <p:grpSp>
        <p:nvGrpSpPr>
          <p:cNvPr id="33" name="グループ化 32">
            <a:extLst>
              <a:ext uri="{FF2B5EF4-FFF2-40B4-BE49-F238E27FC236}">
                <a16:creationId xmlns:a16="http://schemas.microsoft.com/office/drawing/2014/main" id="{D914B83F-CABB-497D-9AA3-FB79CEC81ABE}"/>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4B92BE7-84E6-6E6A-3305-8BB00F8AFC63}"/>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A75C533B-88FC-A858-0B03-FCFB6655A02F}"/>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B1142250-33FC-2D8B-56F1-5D35FF1A8034}"/>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5F05AEC0-116C-334D-FD9B-2386D4422F8E}"/>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79773C72-1F4C-EA0D-7FC6-52DAAECE98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0" name="テキスト ボックス 49">
            <a:extLst>
              <a:ext uri="{FF2B5EF4-FFF2-40B4-BE49-F238E27FC236}">
                <a16:creationId xmlns:a16="http://schemas.microsoft.com/office/drawing/2014/main" id="{DFAC0D9E-4BA1-15AA-570C-2E1378FA9AD3}"/>
              </a:ext>
            </a:extLst>
          </p:cNvPr>
          <p:cNvSpPr txBox="1"/>
          <p:nvPr/>
        </p:nvSpPr>
        <p:spPr>
          <a:xfrm>
            <a:off x="5299962" y="3311319"/>
            <a:ext cx="6485638" cy="418191"/>
          </a:xfrm>
          <a:prstGeom prst="rect">
            <a:avLst/>
          </a:prstGeom>
          <a:noFill/>
        </p:spPr>
        <p:txBody>
          <a:bodyPr wrap="square" rtlCol="0">
            <a:spAutoFit/>
          </a:bodyPr>
          <a:lstStyle/>
          <a:p>
            <a:pPr>
              <a:lnSpc>
                <a:spcPct val="150000"/>
              </a:lnSpc>
            </a:pPr>
            <a:r>
              <a:rPr lang="ja-JP" altLang="en-US" sz="1600">
                <a:solidFill>
                  <a:srgbClr val="FE5519"/>
                </a:solidFill>
                <a:latin typeface="Hiragino Sans W5" panose="020B0400000000000000" pitchFamily="34" charset="-128"/>
                <a:ea typeface="Hiragino Sans W5" panose="020B0400000000000000" pitchFamily="34" charset="-128"/>
              </a:rPr>
              <a:t>認知率の向上、指名検索も出稿前後比で増加</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sp>
        <p:nvSpPr>
          <p:cNvPr id="51" name="角丸四角形 50">
            <a:extLst>
              <a:ext uri="{FF2B5EF4-FFF2-40B4-BE49-F238E27FC236}">
                <a16:creationId xmlns:a16="http://schemas.microsoft.com/office/drawing/2014/main" id="{F503E4A6-0331-8E0D-CA30-F13EEFA1F916}"/>
              </a:ext>
            </a:extLst>
          </p:cNvPr>
          <p:cNvSpPr/>
          <p:nvPr/>
        </p:nvSpPr>
        <p:spPr>
          <a:xfrm>
            <a:off x="1117481" y="593058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2">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904A6689-B0A8-97C0-7DBB-301059CF807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 name="正方形/長方形 3">
            <a:extLst>
              <a:ext uri="{FF2B5EF4-FFF2-40B4-BE49-F238E27FC236}">
                <a16:creationId xmlns:a16="http://schemas.microsoft.com/office/drawing/2014/main" id="{1F6D0023-4AD1-F61C-C2EE-AC1EE39B118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67" name="対角する 2 つの角を切り取った四角形 66">
            <a:extLst>
              <a:ext uri="{FF2B5EF4-FFF2-40B4-BE49-F238E27FC236}">
                <a16:creationId xmlns:a16="http://schemas.microsoft.com/office/drawing/2014/main" id="{27632104-6279-5C8D-722F-EB65EDACA9D1}"/>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E-LEARNING</a:t>
            </a:r>
            <a:endParaRPr lang="ja-JP" altLang="en-US" sz="900">
              <a:latin typeface="Hiragino Sans W4" panose="020B0400000000000000" pitchFamily="34" charset="-128"/>
              <a:ea typeface="Hiragino Sans W4" panose="020B0400000000000000" pitchFamily="34" charset="-128"/>
            </a:endParaRPr>
          </a:p>
        </p:txBody>
      </p:sp>
      <p:pic>
        <p:nvPicPr>
          <p:cNvPr id="8" name="Picture 2" descr="2024年1月1日より、ホリエモンAI学校がスタート！AIスキルを学び放題 - テレワーク・テクノロジーズ株式会社">
            <a:extLst>
              <a:ext uri="{FF2B5EF4-FFF2-40B4-BE49-F238E27FC236}">
                <a16:creationId xmlns:a16="http://schemas.microsoft.com/office/drawing/2014/main" id="{594F6F2B-DBFC-B672-5EDC-D25605E6C2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72" b="89964" l="3403" r="94348">
                        <a14:foregroundMark x1="7555" y1="46715" x2="7555" y2="46715"/>
                        <a14:foregroundMark x1="3460" y1="44161" x2="3460" y2="44161"/>
                        <a14:foregroundMark x1="12284" y1="72263" x2="12284" y2="72263"/>
                        <a14:foregroundMark x1="24394" y1="70803" x2="24394" y2="70803"/>
                        <a14:foregroundMark x1="39273" y1="37774" x2="39273" y2="37774"/>
                        <a14:foregroundMark x1="37486" y1="48723" x2="37486" y2="48723"/>
                        <a14:foregroundMark x1="41522" y1="52737" x2="41522" y2="52737"/>
                        <a14:foregroundMark x1="43541" y1="44526" x2="43541" y2="44526"/>
                        <a14:foregroundMark x1="47578" y1="46715" x2="47578" y2="46715"/>
                        <a14:foregroundMark x1="51384" y1="47810" x2="51384" y2="47810"/>
                        <a14:foregroundMark x1="56978" y1="50912" x2="56978" y2="50912"/>
                        <a14:foregroundMark x1="64591" y1="56934" x2="64591" y2="56934"/>
                        <a14:foregroundMark x1="62168" y1="45620" x2="62168" y2="45620"/>
                        <a14:foregroundMark x1="68397" y1="48358" x2="68397" y2="48358"/>
                        <a14:foregroundMark x1="78950" y1="45620" x2="78950" y2="45620"/>
                        <a14:foregroundMark x1="83564" y1="43613" x2="83564" y2="43613"/>
                        <a14:foregroundMark x1="86794" y1="50182" x2="86794" y2="50182"/>
                        <a14:foregroundMark x1="90830" y1="48358" x2="90830" y2="48358"/>
                        <a14:foregroundMark x1="94348" y1="43066" x2="94348" y2="43066"/>
                        <a14:foregroundMark x1="52422" y1="69891" x2="52422" y2="69891"/>
                        <a14:foregroundMark x1="51442" y1="70438" x2="51442" y2="70438"/>
                        <a14:foregroundMark x1="53345" y1="69891" x2="53345" y2="69891"/>
                        <a14:foregroundMark x1="54614" y1="70255" x2="54614" y2="70255"/>
                        <a14:foregroundMark x1="53864" y1="68248" x2="53864" y2="68248"/>
                      </a14:backgroundRemoval>
                    </a14:imgEffect>
                  </a14:imgLayer>
                </a14:imgProps>
              </a:ext>
              <a:ext uri="{28A0092B-C50C-407E-A947-70E740481C1C}">
                <a14:useLocalDpi xmlns:a14="http://schemas.microsoft.com/office/drawing/2010/main" val="0"/>
              </a:ext>
            </a:extLst>
          </a:blip>
          <a:srcRect/>
          <a:stretch>
            <a:fillRect/>
          </a:stretch>
        </p:blipFill>
        <p:spPr bwMode="auto">
          <a:xfrm>
            <a:off x="434257" y="1423967"/>
            <a:ext cx="1318659" cy="41671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8083B7A8-1296-9887-CBC7-6FD291529AFC}"/>
              </a:ext>
            </a:extLst>
          </p:cNvPr>
          <p:cNvSpPr txBox="1"/>
          <p:nvPr/>
        </p:nvSpPr>
        <p:spPr>
          <a:xfrm>
            <a:off x="1742871" y="1435153"/>
            <a:ext cx="3224807" cy="416717"/>
          </a:xfrm>
          <a:prstGeom prst="rect">
            <a:avLst/>
          </a:prstGeom>
          <a:noFill/>
        </p:spPr>
        <p:txBody>
          <a:bodyPr wrap="square">
            <a:spAutoFit/>
          </a:bodyPr>
          <a:lstStyle/>
          <a:p>
            <a:pPr lvl="0">
              <a:lnSpc>
                <a:spcPct val="150000"/>
              </a:lnSpc>
              <a:defRPr/>
            </a:pP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ホリエモン</a:t>
            </a:r>
            <a:r>
              <a:rPr lang="es-419" altLang="ja-JP" sz="1600" spc="300" dirty="0">
                <a:solidFill>
                  <a:prstClr val="black">
                    <a:lumMod val="75000"/>
                    <a:lumOff val="25000"/>
                  </a:prstClr>
                </a:solidFill>
                <a:latin typeface="Hiragino Sans W4" panose="020B0400000000000000" pitchFamily="34" charset="-128"/>
                <a:ea typeface="Hiragino Sans W4" panose="020B0400000000000000" pitchFamily="34" charset="-128"/>
              </a:rPr>
              <a:t>AI</a:t>
            </a:r>
            <a:r>
              <a:rPr lang="ja-JP" altLang="en-US" sz="1600" spc="300">
                <a:solidFill>
                  <a:prstClr val="black">
                    <a:lumMod val="75000"/>
                    <a:lumOff val="25000"/>
                  </a:prstClr>
                </a:solidFill>
                <a:latin typeface="Hiragino Sans W4" panose="020B0400000000000000" pitchFamily="34" charset="-128"/>
                <a:ea typeface="Hiragino Sans W4" panose="020B0400000000000000" pitchFamily="34" charset="-128"/>
              </a:rPr>
              <a:t>学校</a:t>
            </a:r>
            <a:r>
              <a:rPr kumimoji="1" lang="ja-JP" altLang="en-US" sz="1200" b="0" i="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rPr>
              <a:t>様</a:t>
            </a:r>
            <a:endParaRPr kumimoji="1" lang="ja-JP" altLang="en-US" sz="1600" b="0" i="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cs typeface="+mn-cs"/>
            </a:endParaRPr>
          </a:p>
        </p:txBody>
      </p:sp>
      <p:sp>
        <p:nvSpPr>
          <p:cNvPr id="12" name="テキスト ボックス 11">
            <a:extLst>
              <a:ext uri="{FF2B5EF4-FFF2-40B4-BE49-F238E27FC236}">
                <a16:creationId xmlns:a16="http://schemas.microsoft.com/office/drawing/2014/main" id="{98AB993F-7157-A1B5-2629-A17C78ABC19E}"/>
              </a:ext>
            </a:extLst>
          </p:cNvPr>
          <p:cNvSpPr txBox="1"/>
          <p:nvPr/>
        </p:nvSpPr>
        <p:spPr>
          <a:xfrm>
            <a:off x="5259257" y="1919343"/>
            <a:ext cx="5107849" cy="418191"/>
          </a:xfrm>
          <a:prstGeom prst="rect">
            <a:avLst/>
          </a:prstGeom>
          <a:noFill/>
        </p:spPr>
        <p:txBody>
          <a:bodyPr wrap="square" rtlCol="0">
            <a:spAutoFit/>
          </a:bodyPr>
          <a:lstStyle/>
          <a:p>
            <a:pPr lvl="0" defTabSz="457200">
              <a:lnSpc>
                <a:spcPct val="150000"/>
              </a:lnSpc>
              <a:defRPr/>
            </a:pPr>
            <a:r>
              <a:rPr kumimoji="0" lang="ja-JP" altLang="en-US" sz="1600">
                <a:solidFill>
                  <a:srgbClr val="FE5519"/>
                </a:solidFill>
                <a:latin typeface="Hiragino Sans W5" panose="020B0400000000000000" pitchFamily="34" charset="-128"/>
                <a:ea typeface="Hiragino Sans W5" panose="020B0400000000000000" pitchFamily="34" charset="-128"/>
              </a:rPr>
              <a:t>ビジネス層を狙った</a:t>
            </a:r>
            <a:r>
              <a:rPr kumimoji="0" lang="ja-JP" altLang="en-US" sz="1600">
                <a:solidFill>
                  <a:prstClr val="black">
                    <a:lumMod val="85000"/>
                    <a:lumOff val="15000"/>
                  </a:prstClr>
                </a:solidFill>
                <a:latin typeface="Hiragino Sans W5" panose="020B0400000000000000" pitchFamily="34" charset="-128"/>
                <a:ea typeface="Hiragino Sans W5" panose="020B0400000000000000" pitchFamily="34" charset="-128"/>
              </a:rPr>
              <a:t>認知拡大と</a:t>
            </a:r>
            <a:r>
              <a:rPr kumimoji="0" lang="ja-JP" altLang="en-US" sz="1600">
                <a:solidFill>
                  <a:srgbClr val="FE5519"/>
                </a:solidFill>
                <a:latin typeface="Hiragino Sans W5" panose="020B0400000000000000" pitchFamily="34" charset="-128"/>
                <a:ea typeface="Hiragino Sans W5" panose="020B0400000000000000" pitchFamily="34" charset="-128"/>
              </a:rPr>
              <a:t>利用意向の拡大</a:t>
            </a:r>
            <a:endParaRPr kumimoji="0" lang="en-US" altLang="ja-JP" sz="1600" dirty="0">
              <a:solidFill>
                <a:srgbClr val="FE5519"/>
              </a:solidFill>
              <a:latin typeface="Hiragino Sans W5" panose="020B0400000000000000" pitchFamily="34" charset="-128"/>
              <a:ea typeface="Hiragino Sans W5" panose="020B0400000000000000" pitchFamily="34" charset="-128"/>
            </a:endParaRPr>
          </a:p>
        </p:txBody>
      </p:sp>
      <p:grpSp>
        <p:nvGrpSpPr>
          <p:cNvPr id="28" name="グループ化 27">
            <a:extLst>
              <a:ext uri="{FF2B5EF4-FFF2-40B4-BE49-F238E27FC236}">
                <a16:creationId xmlns:a16="http://schemas.microsoft.com/office/drawing/2014/main" id="{C78454DD-7611-A1FA-D694-2B8554180C23}"/>
              </a:ext>
            </a:extLst>
          </p:cNvPr>
          <p:cNvGrpSpPr/>
          <p:nvPr/>
        </p:nvGrpSpPr>
        <p:grpSpPr>
          <a:xfrm>
            <a:off x="524238" y="2151904"/>
            <a:ext cx="3982734" cy="3357992"/>
            <a:chOff x="524238" y="2151904"/>
            <a:chExt cx="3982734" cy="3357992"/>
          </a:xfrm>
        </p:grpSpPr>
        <p:pic>
          <p:nvPicPr>
            <p:cNvPr id="25" name="Picture 2">
              <a:extLst>
                <a:ext uri="{FF2B5EF4-FFF2-40B4-BE49-F238E27FC236}">
                  <a16:creationId xmlns:a16="http://schemas.microsoft.com/office/drawing/2014/main" id="{B45E8508-9EFD-5B75-B736-AEAE93BC4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 y="2151904"/>
              <a:ext cx="3956215" cy="22253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a:extLst>
                <a:ext uri="{FF2B5EF4-FFF2-40B4-BE49-F238E27FC236}">
                  <a16:creationId xmlns:a16="http://schemas.microsoft.com/office/drawing/2014/main" id="{1D4D62F7-13F2-946F-BEF5-A5567AB06B3C}"/>
                </a:ext>
              </a:extLst>
            </p:cNvPr>
            <p:cNvPicPr>
              <a:picLocks noChangeAspect="1"/>
            </p:cNvPicPr>
            <p:nvPr/>
          </p:nvPicPr>
          <p:blipFill>
            <a:blip r:embed="rId6"/>
            <a:stretch>
              <a:fillRect/>
            </a:stretch>
          </p:blipFill>
          <p:spPr>
            <a:xfrm>
              <a:off x="524238" y="4402206"/>
              <a:ext cx="1969227" cy="1107690"/>
            </a:xfrm>
            <a:prstGeom prst="rect">
              <a:avLst/>
            </a:prstGeom>
            <a:noFill/>
            <a:ln w="9525" cmpd="sng">
              <a:noFill/>
            </a:ln>
          </p:spPr>
        </p:pic>
        <p:pic>
          <p:nvPicPr>
            <p:cNvPr id="27" name="Picture 8">
              <a:extLst>
                <a:ext uri="{FF2B5EF4-FFF2-40B4-BE49-F238E27FC236}">
                  <a16:creationId xmlns:a16="http://schemas.microsoft.com/office/drawing/2014/main" id="{00B3F87F-3AE4-0D2E-9795-B4E66C995BDE}"/>
                </a:ext>
              </a:extLst>
            </p:cNvPr>
            <p:cNvPicPr>
              <a:picLocks noChangeAspect="1"/>
            </p:cNvPicPr>
            <p:nvPr/>
          </p:nvPicPr>
          <p:blipFill>
            <a:blip r:embed="rId7"/>
            <a:stretch>
              <a:fillRect/>
            </a:stretch>
          </p:blipFill>
          <p:spPr>
            <a:xfrm>
              <a:off x="2537745" y="4393104"/>
              <a:ext cx="1969227" cy="1107690"/>
            </a:xfrm>
            <a:prstGeom prst="rect">
              <a:avLst/>
            </a:prstGeom>
            <a:noFill/>
            <a:ln w="9525" cmpd="sng">
              <a:noFill/>
            </a:ln>
          </p:spPr>
        </p:pic>
      </p:grpSp>
      <p:grpSp>
        <p:nvGrpSpPr>
          <p:cNvPr id="39" name="グループ化 38">
            <a:extLst>
              <a:ext uri="{FF2B5EF4-FFF2-40B4-BE49-F238E27FC236}">
                <a16:creationId xmlns:a16="http://schemas.microsoft.com/office/drawing/2014/main" id="{52435F76-07F2-616F-3547-8FA14A43D625}"/>
              </a:ext>
            </a:extLst>
          </p:cNvPr>
          <p:cNvGrpSpPr/>
          <p:nvPr/>
        </p:nvGrpSpPr>
        <p:grpSpPr>
          <a:xfrm>
            <a:off x="5161431" y="3878626"/>
            <a:ext cx="6632279" cy="2262633"/>
            <a:chOff x="5161431" y="3878626"/>
            <a:chExt cx="6632279" cy="2262633"/>
          </a:xfrm>
        </p:grpSpPr>
        <p:pic>
          <p:nvPicPr>
            <p:cNvPr id="37" name="図 36" descr="ダイアグラム, 概略図&#10;&#10;AI 生成コンテンツは誤りを含む可能性があります。">
              <a:extLst>
                <a:ext uri="{FF2B5EF4-FFF2-40B4-BE49-F238E27FC236}">
                  <a16:creationId xmlns:a16="http://schemas.microsoft.com/office/drawing/2014/main" id="{B4CD0292-40F2-21E0-70C4-1D7DE3F953B0}"/>
                </a:ext>
              </a:extLst>
            </p:cNvPr>
            <p:cNvPicPr>
              <a:picLocks noChangeAspect="1"/>
            </p:cNvPicPr>
            <p:nvPr/>
          </p:nvPicPr>
          <p:blipFill>
            <a:blip r:embed="rId8"/>
            <a:stretch>
              <a:fillRect/>
            </a:stretch>
          </p:blipFill>
          <p:spPr>
            <a:xfrm>
              <a:off x="8415498" y="3878626"/>
              <a:ext cx="3378212" cy="2262633"/>
            </a:xfrm>
            <a:prstGeom prst="rect">
              <a:avLst/>
            </a:prstGeom>
          </p:spPr>
        </p:pic>
        <p:pic>
          <p:nvPicPr>
            <p:cNvPr id="38" name="図 37" descr="ダイアグラム, 概略図&#10;&#10;AI 生成コンテンツは誤りを含む可能性があります。">
              <a:extLst>
                <a:ext uri="{FF2B5EF4-FFF2-40B4-BE49-F238E27FC236}">
                  <a16:creationId xmlns:a16="http://schemas.microsoft.com/office/drawing/2014/main" id="{40F8E933-F552-4227-F4DE-B1B03F7F690E}"/>
                </a:ext>
              </a:extLst>
            </p:cNvPr>
            <p:cNvPicPr>
              <a:picLocks noChangeAspect="1"/>
            </p:cNvPicPr>
            <p:nvPr/>
          </p:nvPicPr>
          <p:blipFill>
            <a:blip r:embed="rId9"/>
            <a:stretch>
              <a:fillRect/>
            </a:stretch>
          </p:blipFill>
          <p:spPr>
            <a:xfrm>
              <a:off x="5161431" y="3898631"/>
              <a:ext cx="3347455" cy="2108280"/>
            </a:xfrm>
            <a:prstGeom prst="rect">
              <a:avLst/>
            </a:prstGeom>
          </p:spPr>
        </p:pic>
      </p:grpSp>
    </p:spTree>
    <p:extLst>
      <p:ext uri="{BB962C8B-B14F-4D97-AF65-F5344CB8AC3E}">
        <p14:creationId xmlns:p14="http://schemas.microsoft.com/office/powerpoint/2010/main" val="3104773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09CE4A-79D6-CCE3-A60C-0EEE0D5C60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F036EB6-AFB4-B491-1A11-6054304C5082}"/>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17" name="テキスト ボックス 16">
            <a:extLst>
              <a:ext uri="{FF2B5EF4-FFF2-40B4-BE49-F238E27FC236}">
                <a16:creationId xmlns:a16="http://schemas.microsoft.com/office/drawing/2014/main" id="{D9AE5503-C1B5-C0C9-756B-23F076C0AECD}"/>
              </a:ext>
            </a:extLst>
          </p:cNvPr>
          <p:cNvSpPr txBox="1"/>
          <p:nvPr/>
        </p:nvSpPr>
        <p:spPr>
          <a:xfrm>
            <a:off x="425022" y="653626"/>
            <a:ext cx="12478177" cy="50449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広告接触者の</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63%</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が「ブレインスリープ</a:t>
            </a:r>
            <a:r>
              <a:rPr kumimoji="1" lang="en-US" altLang="ja-JP" sz="2000" b="1" i="0" u="none" strike="noStrike" kern="1200" cap="none"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ピロー」を認知→検索・購入行動まで貢献</a:t>
            </a:r>
          </a:p>
        </p:txBody>
      </p:sp>
      <p:sp>
        <p:nvSpPr>
          <p:cNvPr id="18" name="テキスト ボックス 17">
            <a:extLst>
              <a:ext uri="{FF2B5EF4-FFF2-40B4-BE49-F238E27FC236}">
                <a16:creationId xmlns:a16="http://schemas.microsoft.com/office/drawing/2014/main" id="{2DB27452-3493-5B63-D508-00199F46F694}"/>
              </a:ext>
            </a:extLst>
          </p:cNvPr>
          <p:cNvSpPr txBox="1"/>
          <p:nvPr/>
        </p:nvSpPr>
        <p:spPr>
          <a:xfrm>
            <a:off x="5299962" y="1916106"/>
            <a:ext cx="6485638" cy="787588"/>
          </a:xfrm>
          <a:prstGeom prst="rect">
            <a:avLst/>
          </a:prstGeom>
          <a:noFill/>
        </p:spPr>
        <p:txBody>
          <a:bodyPr wrap="square" rtlCol="0">
            <a:spAutoFit/>
          </a:bodyPr>
          <a:lstStyle/>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ビジネス層</a:t>
            </a:r>
            <a:r>
              <a:rPr lang="en-US" altLang="ja-JP" sz="1600" dirty="0">
                <a:solidFill>
                  <a:srgbClr val="FE5519"/>
                </a:solidFill>
                <a:effectLst/>
                <a:latin typeface="Hiragino Sans W5" panose="020B0400000000000000" pitchFamily="34" charset="-128"/>
                <a:ea typeface="Hiragino Sans W5" panose="020B0400000000000000" pitchFamily="34" charset="-128"/>
              </a:rPr>
              <a:t>×</a:t>
            </a:r>
            <a:r>
              <a:rPr lang="ja-JP" altLang="en-US" sz="1600">
                <a:solidFill>
                  <a:srgbClr val="FE5519"/>
                </a:solidFill>
                <a:effectLst/>
                <a:latin typeface="Hiragino Sans W5" panose="020B0400000000000000" pitchFamily="34" charset="-128"/>
                <a:ea typeface="Hiragino Sans W5" panose="020B0400000000000000" pitchFamily="34" charset="-128"/>
              </a:rPr>
              <a:t>アーリアダプターを狙った</a:t>
            </a:r>
            <a:r>
              <a:rPr lang="ja-JP" altLang="en-US" sz="1600">
                <a:solidFill>
                  <a:schemeClr val="tx1">
                    <a:lumMod val="85000"/>
                    <a:lumOff val="15000"/>
                  </a:schemeClr>
                </a:solidFill>
                <a:effectLst/>
                <a:latin typeface="Hiragino Sans W5" panose="020B0400000000000000" pitchFamily="34" charset="-128"/>
                <a:ea typeface="Hiragino Sans W5" panose="020B0400000000000000" pitchFamily="34" charset="-128"/>
              </a:rPr>
              <a:t>認知拡大と</a:t>
            </a:r>
            <a:endParaRPr lang="en-US" altLang="ja-JP" sz="1600" dirty="0">
              <a:solidFill>
                <a:schemeClr val="tx1">
                  <a:lumMod val="85000"/>
                  <a:lumOff val="15000"/>
                </a:schemeClr>
              </a:solidFill>
              <a:effectLst/>
              <a:latin typeface="Hiragino Sans W5" panose="020B0400000000000000" pitchFamily="34" charset="-128"/>
              <a:ea typeface="Hiragino Sans W5" panose="020B0400000000000000" pitchFamily="34" charset="-128"/>
            </a:endParaRPr>
          </a:p>
          <a:p>
            <a:pPr>
              <a:lnSpc>
                <a:spcPct val="150000"/>
              </a:lnSpc>
            </a:pPr>
            <a:r>
              <a:rPr lang="ja-JP" altLang="en-US" sz="1600">
                <a:solidFill>
                  <a:srgbClr val="FE5519"/>
                </a:solidFill>
                <a:effectLst/>
                <a:latin typeface="Hiragino Sans W5" panose="020B0400000000000000" pitchFamily="34" charset="-128"/>
                <a:ea typeface="Hiragino Sans W5" panose="020B0400000000000000" pitchFamily="34" charset="-128"/>
              </a:rPr>
              <a:t>購入意向の拡大</a:t>
            </a:r>
            <a:endParaRPr lang="en-US" altLang="ja-JP" sz="1600" dirty="0">
              <a:solidFill>
                <a:srgbClr val="FE5519"/>
              </a:solidFill>
              <a:effectLst/>
              <a:latin typeface="Hiragino Sans W5" panose="020B0400000000000000" pitchFamily="34" charset="-128"/>
              <a:ea typeface="Hiragino Sans W5" panose="020B0400000000000000" pitchFamily="34" charset="-128"/>
            </a:endParaRPr>
          </a:p>
        </p:txBody>
      </p:sp>
      <p:grpSp>
        <p:nvGrpSpPr>
          <p:cNvPr id="33" name="グループ化 32">
            <a:extLst>
              <a:ext uri="{FF2B5EF4-FFF2-40B4-BE49-F238E27FC236}">
                <a16:creationId xmlns:a16="http://schemas.microsoft.com/office/drawing/2014/main" id="{3239C37A-F80F-9347-1BD7-8800C5CC38B4}"/>
              </a:ext>
            </a:extLst>
          </p:cNvPr>
          <p:cNvGrpSpPr/>
          <p:nvPr/>
        </p:nvGrpSpPr>
        <p:grpSpPr>
          <a:xfrm>
            <a:off x="5218683" y="1438281"/>
            <a:ext cx="2112408" cy="477825"/>
            <a:chOff x="5648112" y="1380333"/>
            <a:chExt cx="2112408" cy="477825"/>
          </a:xfrm>
        </p:grpSpPr>
        <p:sp>
          <p:nvSpPr>
            <p:cNvPr id="16" name="テキスト ボックス 15">
              <a:extLst>
                <a:ext uri="{FF2B5EF4-FFF2-40B4-BE49-F238E27FC236}">
                  <a16:creationId xmlns:a16="http://schemas.microsoft.com/office/drawing/2014/main" id="{1C6992B9-30C6-F7E0-0FD3-95208EAE42DA}"/>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出稿目的</a:t>
              </a:r>
              <a:endParaRPr lang="ja-JP" altLang="en-US" b="1" spc="300">
                <a:effectLst/>
                <a:latin typeface="Hiragino Sans W6" panose="020B0400000000000000" pitchFamily="34" charset="-128"/>
                <a:ea typeface="Hiragino Sans W6" panose="020B0400000000000000" pitchFamily="34" charset="-128"/>
              </a:endParaRPr>
            </a:p>
          </p:txBody>
        </p:sp>
        <p:cxnSp>
          <p:nvCxnSpPr>
            <p:cNvPr id="29" name="直線コネクタ 28">
              <a:extLst>
                <a:ext uri="{FF2B5EF4-FFF2-40B4-BE49-F238E27FC236}">
                  <a16:creationId xmlns:a16="http://schemas.microsoft.com/office/drawing/2014/main" id="{0E934CC3-6D83-8705-FCE7-3C6BD10EE2D4}"/>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grpSp>
        <p:nvGrpSpPr>
          <p:cNvPr id="36" name="グループ化 35">
            <a:extLst>
              <a:ext uri="{FF2B5EF4-FFF2-40B4-BE49-F238E27FC236}">
                <a16:creationId xmlns:a16="http://schemas.microsoft.com/office/drawing/2014/main" id="{53BBCED7-78AC-69D9-BD92-C9D39C303621}"/>
              </a:ext>
            </a:extLst>
          </p:cNvPr>
          <p:cNvGrpSpPr/>
          <p:nvPr/>
        </p:nvGrpSpPr>
        <p:grpSpPr>
          <a:xfrm>
            <a:off x="5218683" y="2800732"/>
            <a:ext cx="2112408" cy="477825"/>
            <a:chOff x="5648112" y="1380333"/>
            <a:chExt cx="2112408" cy="477825"/>
          </a:xfrm>
        </p:grpSpPr>
        <p:sp>
          <p:nvSpPr>
            <p:cNvPr id="48" name="テキスト ボックス 47">
              <a:extLst>
                <a:ext uri="{FF2B5EF4-FFF2-40B4-BE49-F238E27FC236}">
                  <a16:creationId xmlns:a16="http://schemas.microsoft.com/office/drawing/2014/main" id="{0625D801-B83D-4EFD-EF9C-57F88544881C}"/>
                </a:ext>
              </a:extLst>
            </p:cNvPr>
            <p:cNvSpPr txBox="1"/>
            <p:nvPr/>
          </p:nvSpPr>
          <p:spPr>
            <a:xfrm>
              <a:off x="5648112" y="1380333"/>
              <a:ext cx="2112408" cy="457305"/>
            </a:xfrm>
            <a:prstGeom prst="rect">
              <a:avLst/>
            </a:prstGeom>
            <a:noFill/>
            <a:effectLst/>
          </p:spPr>
          <p:txBody>
            <a:bodyPr wrap="square" rtlCol="0">
              <a:spAutoFit/>
            </a:bodyPr>
            <a:lstStyle/>
            <a:p>
              <a:pPr>
                <a:lnSpc>
                  <a:spcPct val="150000"/>
                </a:lnSpc>
              </a:pPr>
              <a:r>
                <a:rPr lang="ja-JP" altLang="en-US" b="1" spc="300">
                  <a:latin typeface="Hiragino Sans W6" panose="020B0400000000000000" pitchFamily="34" charset="-128"/>
                  <a:ea typeface="Hiragino Sans W6" panose="020B0400000000000000" pitchFamily="34" charset="-128"/>
                </a:rPr>
                <a:t>主な実績</a:t>
              </a:r>
              <a:endParaRPr lang="ja-JP" altLang="en-US" b="1" spc="300">
                <a:effectLst/>
                <a:latin typeface="Hiragino Sans W6" panose="020B0400000000000000" pitchFamily="34" charset="-128"/>
                <a:ea typeface="Hiragino Sans W6" panose="020B0400000000000000" pitchFamily="34" charset="-128"/>
              </a:endParaRPr>
            </a:p>
          </p:txBody>
        </p:sp>
        <p:cxnSp>
          <p:nvCxnSpPr>
            <p:cNvPr id="49" name="直線コネクタ 48">
              <a:extLst>
                <a:ext uri="{FF2B5EF4-FFF2-40B4-BE49-F238E27FC236}">
                  <a16:creationId xmlns:a16="http://schemas.microsoft.com/office/drawing/2014/main" id="{FDDA8720-9A38-B388-69EF-E9214695FC1A}"/>
                </a:ext>
              </a:extLst>
            </p:cNvPr>
            <p:cNvCxnSpPr>
              <a:cxnSpLocks/>
            </p:cNvCxnSpPr>
            <p:nvPr/>
          </p:nvCxnSpPr>
          <p:spPr>
            <a:xfrm>
              <a:off x="5729391" y="1858158"/>
              <a:ext cx="1098129" cy="0"/>
            </a:xfrm>
            <a:prstGeom prst="line">
              <a:avLst/>
            </a:prstGeom>
            <a:ln w="28575">
              <a:solidFill>
                <a:srgbClr val="FE5519"/>
              </a:solidFill>
              <a:prstDash val="solid"/>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BD1D6486-EC74-A88E-6D5C-B5A1DF8997B6}"/>
              </a:ext>
            </a:extLst>
          </p:cNvPr>
          <p:cNvSpPr txBox="1"/>
          <p:nvPr/>
        </p:nvSpPr>
        <p:spPr>
          <a:xfrm>
            <a:off x="1545321" y="1409928"/>
            <a:ext cx="3316809" cy="4181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u="none" strike="noStrike" kern="1200" cap="none" spc="300" normalizeH="0" baseline="0" noProof="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rPr>
              <a:t>株式会社ブレインスリープ</a:t>
            </a:r>
            <a:r>
              <a:rPr kumimoji="1" lang="ja-JP" altLang="en-US" sz="1200" spc="300">
                <a:solidFill>
                  <a:prstClr val="black">
                    <a:lumMod val="75000"/>
                    <a:lumOff val="25000"/>
                  </a:prstClr>
                </a:solidFill>
                <a:latin typeface="Hiragino Sans W4" panose="020B0400000000000000" pitchFamily="34" charset="-128"/>
                <a:ea typeface="Hiragino Sans W4" panose="020B0400000000000000" pitchFamily="34" charset="-128"/>
              </a:rPr>
              <a:t>様</a:t>
            </a:r>
            <a:endParaRPr kumimoji="1" lang="ja-JP" altLang="en-US" sz="1600" u="none" strike="noStrike" kern="1200" cap="none" spc="300" normalizeH="0" baseline="0" noProof="0" dirty="0">
              <a:ln>
                <a:noFill/>
              </a:ln>
              <a:solidFill>
                <a:prstClr val="black">
                  <a:lumMod val="75000"/>
                  <a:lumOff val="25000"/>
                </a:prstClr>
              </a:solidFill>
              <a:effectLst/>
              <a:uLnTx/>
              <a:uFillTx/>
              <a:latin typeface="Hiragino Sans W4" panose="020B0400000000000000" pitchFamily="34" charset="-128"/>
              <a:ea typeface="Hiragino Sans W4" panose="020B0400000000000000" pitchFamily="34" charset="-128"/>
            </a:endParaRPr>
          </a:p>
        </p:txBody>
      </p:sp>
      <p:pic>
        <p:nvPicPr>
          <p:cNvPr id="3076" name="Picture 4">
            <a:extLst>
              <a:ext uri="{FF2B5EF4-FFF2-40B4-BE49-F238E27FC236}">
                <a16:creationId xmlns:a16="http://schemas.microsoft.com/office/drawing/2014/main" id="{D5F0DC94-1C49-32F2-9C08-20FEFBAB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67" y="2130763"/>
            <a:ext cx="3962119" cy="222817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 3">
            <a:extLst>
              <a:ext uri="{FF2B5EF4-FFF2-40B4-BE49-F238E27FC236}">
                <a16:creationId xmlns:a16="http://schemas.microsoft.com/office/drawing/2014/main" id="{D1640B98-699F-E856-23D7-946827CB55D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3" name="正方形/長方形 2">
            <a:extLst>
              <a:ext uri="{FF2B5EF4-FFF2-40B4-BE49-F238E27FC236}">
                <a16:creationId xmlns:a16="http://schemas.microsoft.com/office/drawing/2014/main" id="{B4644779-89CA-5B62-FCC6-09E774F151A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
        <p:nvSpPr>
          <p:cNvPr id="4" name="角丸四角形 3">
            <a:extLst>
              <a:ext uri="{FF2B5EF4-FFF2-40B4-BE49-F238E27FC236}">
                <a16:creationId xmlns:a16="http://schemas.microsoft.com/office/drawing/2014/main" id="{389D3EE8-E928-E55D-9573-462D15062FF4}"/>
              </a:ext>
            </a:extLst>
          </p:cNvPr>
          <p:cNvSpPr/>
          <p:nvPr/>
        </p:nvSpPr>
        <p:spPr>
          <a:xfrm>
            <a:off x="1109792" y="5926701"/>
            <a:ext cx="2788142" cy="376513"/>
          </a:xfrm>
          <a:prstGeom prst="roundRect">
            <a:avLst>
              <a:gd name="adj" fmla="val 50000"/>
            </a:avLst>
          </a:prstGeom>
          <a:solidFill>
            <a:srgbClr val="FE55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150000"/>
              </a:lnSpc>
            </a:pPr>
            <a:r>
              <a:rPr lang="ja-JP" altLang="en-US" sz="1400" b="1" u="sng">
                <a:solidFill>
                  <a:schemeClr val="bg1"/>
                </a:solidFill>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詳しい事例</a:t>
            </a:r>
            <a:r>
              <a:rPr lang="ja-JP" altLang="en-US" sz="1400" b="1" u="sng">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はこちら</a:t>
            </a:r>
            <a:r>
              <a:rPr lang="en-US" altLang="ja-JP" sz="1400" b="1" u="sng" dirty="0">
                <a:solidFill>
                  <a:schemeClr val="bg1"/>
                </a:solidFill>
                <a:effectLst/>
                <a:latin typeface="Hiragino Sans W3" panose="020B0400000000000000" pitchFamily="34" charset="-128"/>
                <a:ea typeface="Hiragino Sans W3" panose="020B0400000000000000" pitchFamily="34" charset="-128"/>
                <a:hlinkClick r:id="rId3">
                  <a:extLst>
                    <a:ext uri="{A12FA001-AC4F-418D-AE19-62706E023703}">
                      <ahyp:hlinkClr xmlns:ahyp="http://schemas.microsoft.com/office/drawing/2018/hyperlinkcolor" val="tx"/>
                    </a:ext>
                  </a:extLst>
                </a:hlinkClick>
              </a:rPr>
              <a:t> 〉</a:t>
            </a:r>
            <a:endParaRPr lang="en-US" altLang="ja-JP" sz="1400" b="1" u="sng" dirty="0">
              <a:solidFill>
                <a:schemeClr val="bg1"/>
              </a:solidFill>
              <a:effectLst/>
              <a:latin typeface="Hiragino Sans W3" panose="020B0400000000000000" pitchFamily="34" charset="-128"/>
              <a:ea typeface="Hiragino Sans W3" panose="020B0400000000000000" pitchFamily="34" charset="-128"/>
            </a:endParaRPr>
          </a:p>
        </p:txBody>
      </p:sp>
      <p:graphicFrame>
        <p:nvGraphicFramePr>
          <p:cNvPr id="7" name="グラフ 6">
            <a:extLst>
              <a:ext uri="{FF2B5EF4-FFF2-40B4-BE49-F238E27FC236}">
                <a16:creationId xmlns:a16="http://schemas.microsoft.com/office/drawing/2014/main" id="{309C0E53-108F-597C-21D3-C377CCC99BDB}"/>
              </a:ext>
            </a:extLst>
          </p:cNvPr>
          <p:cNvGraphicFramePr/>
          <p:nvPr>
            <p:extLst>
              <p:ext uri="{D42A27DB-BD31-4B8C-83A1-F6EECF244321}">
                <p14:modId xmlns:p14="http://schemas.microsoft.com/office/powerpoint/2010/main" val="2074644731"/>
              </p:ext>
            </p:extLst>
          </p:nvPr>
        </p:nvGraphicFramePr>
        <p:xfrm>
          <a:off x="5299961" y="3500090"/>
          <a:ext cx="6361088" cy="3006822"/>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株式会社ブレインスリープのプレスリリース｜PR TIMES">
            <a:extLst>
              <a:ext uri="{FF2B5EF4-FFF2-40B4-BE49-F238E27FC236}">
                <a16:creationId xmlns:a16="http://schemas.microsoft.com/office/drawing/2014/main" id="{A7117234-CD2B-7708-F637-F1ABECB8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62" y="1438281"/>
            <a:ext cx="871059" cy="457306"/>
          </a:xfrm>
          <a:prstGeom prst="rect">
            <a:avLst/>
          </a:prstGeom>
          <a:noFill/>
          <a:extLst>
            <a:ext uri="{909E8E84-426E-40DD-AFC4-6F175D3DCCD1}">
              <a14:hiddenFill xmlns:a14="http://schemas.microsoft.com/office/drawing/2010/main">
                <a:solidFill>
                  <a:srgbClr val="FFFFFF"/>
                </a:solidFill>
              </a14:hiddenFill>
            </a:ext>
          </a:extLst>
        </p:spPr>
      </p:pic>
      <p:sp>
        <p:nvSpPr>
          <p:cNvPr id="10" name="対角する 2 つの角を切り取った四角形 9">
            <a:extLst>
              <a:ext uri="{FF2B5EF4-FFF2-40B4-BE49-F238E27FC236}">
                <a16:creationId xmlns:a16="http://schemas.microsoft.com/office/drawing/2014/main" id="{B4979429-297E-884C-85CA-AE7D672C5D22}"/>
              </a:ext>
            </a:extLst>
          </p:cNvPr>
          <p:cNvSpPr/>
          <p:nvPr/>
        </p:nvSpPr>
        <p:spPr>
          <a:xfrm flipH="1">
            <a:off x="530950" y="5596691"/>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FURNITURE</a:t>
            </a:r>
            <a:endParaRPr lang="ja-JP" altLang="en-US" sz="900">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3403552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068AB-C73D-3A12-26A6-A685B8A9382E}"/>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EB20DFA4-4F45-4D60-AE21-21AED1FF3E66}"/>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216677AA-BFB6-1554-9F79-56AF43CF59AD}"/>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4" name="スライド番号プレースホルダ 3">
            <a:extLst>
              <a:ext uri="{FF2B5EF4-FFF2-40B4-BE49-F238E27FC236}">
                <a16:creationId xmlns:a16="http://schemas.microsoft.com/office/drawing/2014/main" id="{C96BF1F3-54A8-7650-56F7-F72083AEDE8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530A6664-3DB0-1D72-7A69-4D0D7AB2EE4E}"/>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0A643D1B-32ED-B2B3-BD0A-85E5BBE496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307235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a:extLst>
              <a:ext uri="{FF2B5EF4-FFF2-40B4-BE49-F238E27FC236}">
                <a16:creationId xmlns:a16="http://schemas.microsoft.com/office/drawing/2014/main" id="{80F8BAE5-260F-0CBE-7BFD-821A7D41C158}"/>
              </a:ext>
            </a:extLst>
          </p:cNvPr>
          <p:cNvSpPr/>
          <p:nvPr/>
        </p:nvSpPr>
        <p:spPr>
          <a:xfrm>
            <a:off x="5119846" y="2595952"/>
            <a:ext cx="6956976" cy="3910960"/>
          </a:xfrm>
          <a:prstGeom prst="roundRect">
            <a:avLst>
              <a:gd name="adj" fmla="val 3902"/>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65" name="角丸四角形 64">
            <a:extLst>
              <a:ext uri="{FF2B5EF4-FFF2-40B4-BE49-F238E27FC236}">
                <a16:creationId xmlns:a16="http://schemas.microsoft.com/office/drawing/2014/main" id="{3C455902-F806-4D9C-9DE9-C6F394ED82AE}"/>
              </a:ext>
            </a:extLst>
          </p:cNvPr>
          <p:cNvSpPr/>
          <p:nvPr/>
        </p:nvSpPr>
        <p:spPr>
          <a:xfrm>
            <a:off x="5098546" y="280784"/>
            <a:ext cx="6956976" cy="2141309"/>
          </a:xfrm>
          <a:prstGeom prst="roundRect">
            <a:avLst>
              <a:gd name="adj" fmla="val 9346"/>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3021692"/>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34908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広告視聴から商品体験まで</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一連の流れを喫煙所内で完結</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リアルな接点を生み出す</a:t>
            </a:r>
            <a:endParaRPr kumimoji="0" lang="en-US" altLang="ja-JP" sz="20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0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フルファネル施策</a:t>
            </a:r>
            <a:endParaRPr kumimoji="0" lang="en-US" altLang="ja-JP" sz="3200" b="0" i="0" u="none" strike="noStrike" kern="1200" cap="none" spc="30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2386948" y="842564"/>
            <a:ext cx="1910637" cy="461665"/>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喫煙所内</a:t>
            </a:r>
            <a:endParaRPr kumimoji="0" lang="en-US" altLang="ja-JP" sz="1200" b="0" i="0" u="none" strike="noStrike" kern="1200" cap="none" spc="0" normalizeH="0" baseline="0" noProof="0" dirty="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white"/>
                </a:solidFill>
                <a:effectLst/>
                <a:uLnTx/>
                <a:uFillTx/>
                <a:latin typeface="Hiragino Kaku Gothic ProN W3" panose="020B0300000000000000" pitchFamily="34" charset="-128"/>
                <a:ea typeface="Hiragino Kaku Gothic ProN W3" panose="020B0300000000000000" pitchFamily="34" charset="-128"/>
                <a:cs typeface="+mn-cs"/>
              </a:rPr>
              <a:t>リアルプロモーション</a:t>
            </a:r>
          </a:p>
        </p:txBody>
      </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5751175" y="1299687"/>
            <a:ext cx="1336579"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100</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6819847" y="1458097"/>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7212084" y="1543261"/>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9257545" y="1448438"/>
            <a:ext cx="449935" cy="646331"/>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8481359" y="204073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月間のべリーチ数</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施設によって変動あり</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詳細別資料</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8299331" y="1299597"/>
            <a:ext cx="1244752" cy="923330"/>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0"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0"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0" lang="en-US" altLang="ja-JP" sz="48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5856804" y="205281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※2025</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年</a:t>
            </a:r>
            <a:r>
              <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12</a:t>
            </a: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月時点</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施策実施可能施設に関しては要調整</a:t>
            </a:r>
            <a:endParaRPr kumimoji="0"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5403776" y="709541"/>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駅前の好立地にある公衆喫煙所</a:t>
            </a:r>
            <a:endPar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 </a:t>
            </a:r>
            <a:r>
              <a:rPr kumimoji="0" lang="ja-JP" altLang="en-US" sz="16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が保有するオリジナル空間</a:t>
            </a:r>
            <a:endParaRPr kumimoji="0" lang="ja-JP" altLang="en-US" sz="1600" b="1" i="0" u="none" strike="noStrike" kern="1200" cap="none" spc="0" normalizeH="0" baseline="0" noProof="0" dirty="0" err="1">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7916433" y="930571"/>
            <a:ext cx="1005893"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rot="16200000">
            <a:off x="5399755" y="1616353"/>
            <a:ext cx="435494" cy="329820"/>
          </a:xfrm>
          <a:prstGeom prst="flowChartMerg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2846" y="2845652"/>
            <a:ext cx="2104794" cy="1404028"/>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586998" y="284465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6145" y="4437894"/>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21150" y="285229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21150" y="4424903"/>
            <a:ext cx="2033791" cy="1417020"/>
          </a:xfrm>
          <a:prstGeom prst="roundRect">
            <a:avLst>
              <a:gd name="adj" fmla="val 5902"/>
            </a:avLst>
          </a:prstGeom>
        </p:spPr>
      </p:pic>
      <p:sp>
        <p:nvSpPr>
          <p:cNvPr id="63" name="テキスト ボックス 62">
            <a:extLst>
              <a:ext uri="{FF2B5EF4-FFF2-40B4-BE49-F238E27FC236}">
                <a16:creationId xmlns:a16="http://schemas.microsoft.com/office/drawing/2014/main" id="{253D5A16-F914-3AFE-3357-D44796DCAFCD}"/>
              </a:ext>
            </a:extLst>
          </p:cNvPr>
          <p:cNvSpPr txBox="1"/>
          <p:nvPr/>
        </p:nvSpPr>
        <p:spPr>
          <a:xfrm>
            <a:off x="5510164" y="5836372"/>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東京</a:t>
            </a:r>
            <a:r>
              <a:rPr kumimoji="0" lang="en-US" altLang="ja-JP" sz="1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23</a:t>
            </a: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区を中心としたさまざまなエリアで</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ユーザー体験型のリアルな接触を仕掛けることができます</a:t>
            </a:r>
            <a:endParaRPr kumimoji="0" lang="en-US" altLang="ja-JP" sz="14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09829" y="919431"/>
            <a:ext cx="997359" cy="316596"/>
          </a:xfrm>
          <a:prstGeom prst="rect">
            <a:avLst/>
          </a:prstGeom>
        </p:spPr>
      </p:pic>
      <p:sp>
        <p:nvSpPr>
          <p:cNvPr id="4" name="テキスト ボックス 3">
            <a:extLst>
              <a:ext uri="{FF2B5EF4-FFF2-40B4-BE49-F238E27FC236}">
                <a16:creationId xmlns:a16="http://schemas.microsoft.com/office/drawing/2014/main" id="{E83D9532-35C3-14F1-32AF-37999A2239F4}"/>
              </a:ext>
            </a:extLst>
          </p:cNvPr>
          <p:cNvSpPr txBox="1"/>
          <p:nvPr/>
        </p:nvSpPr>
        <p:spPr>
          <a:xfrm>
            <a:off x="8577144" y="1641864"/>
            <a:ext cx="449935"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
        <p:nvSpPr>
          <p:cNvPr id="20" name="角丸四角形 19">
            <a:extLst>
              <a:ext uri="{FF2B5EF4-FFF2-40B4-BE49-F238E27FC236}">
                <a16:creationId xmlns:a16="http://schemas.microsoft.com/office/drawing/2014/main" id="{65CFB12B-62B3-8525-0E82-78B65A85F60E}"/>
              </a:ext>
            </a:extLst>
          </p:cNvPr>
          <p:cNvSpPr/>
          <p:nvPr/>
        </p:nvSpPr>
        <p:spPr>
          <a:xfrm>
            <a:off x="7586998" y="4424903"/>
            <a:ext cx="2104794" cy="1429035"/>
          </a:xfrm>
          <a:prstGeom prst="roundRect">
            <a:avLst>
              <a:gd name="adj" fmla="val 6958"/>
            </a:avLst>
          </a:prstGeom>
          <a:blipFill>
            <a:blip r:embed="rId11"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30" name="1 つの角を切り取った四角形 29">
            <a:extLst>
              <a:ext uri="{FF2B5EF4-FFF2-40B4-BE49-F238E27FC236}">
                <a16:creationId xmlns:a16="http://schemas.microsoft.com/office/drawing/2014/main" id="{4E3DF8AA-B3DF-8606-FF0A-CDDDAA56EFA1}"/>
              </a:ext>
            </a:extLst>
          </p:cNvPr>
          <p:cNvSpPr/>
          <p:nvPr/>
        </p:nvSpPr>
        <p:spPr>
          <a:xfrm>
            <a:off x="5252846" y="394685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有楽町</a:t>
            </a:r>
          </a:p>
        </p:txBody>
      </p:sp>
      <p:sp>
        <p:nvSpPr>
          <p:cNvPr id="34" name="1 つの角を切り取った四角形 33">
            <a:extLst>
              <a:ext uri="{FF2B5EF4-FFF2-40B4-BE49-F238E27FC236}">
                <a16:creationId xmlns:a16="http://schemas.microsoft.com/office/drawing/2014/main" id="{410BBD33-6B2E-DF56-0BD1-32A0D8423EB9}"/>
              </a:ext>
            </a:extLst>
          </p:cNvPr>
          <p:cNvSpPr/>
          <p:nvPr/>
        </p:nvSpPr>
        <p:spPr>
          <a:xfrm>
            <a:off x="5259670" y="5541264"/>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飯田橋</a:t>
            </a:r>
          </a:p>
        </p:txBody>
      </p:sp>
      <p:sp>
        <p:nvSpPr>
          <p:cNvPr id="35" name="1 つの角を切り取った四角形 34">
            <a:extLst>
              <a:ext uri="{FF2B5EF4-FFF2-40B4-BE49-F238E27FC236}">
                <a16:creationId xmlns:a16="http://schemas.microsoft.com/office/drawing/2014/main" id="{40784994-7BE3-CCD3-7D82-89F47EDF3E2A}"/>
              </a:ext>
            </a:extLst>
          </p:cNvPr>
          <p:cNvSpPr/>
          <p:nvPr/>
        </p:nvSpPr>
        <p:spPr>
          <a:xfrm>
            <a:off x="7586613" y="3940026"/>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汐留</a:t>
            </a:r>
          </a:p>
        </p:txBody>
      </p:sp>
      <p:sp>
        <p:nvSpPr>
          <p:cNvPr id="36" name="1 つの角を切り取った四角形 35">
            <a:extLst>
              <a:ext uri="{FF2B5EF4-FFF2-40B4-BE49-F238E27FC236}">
                <a16:creationId xmlns:a16="http://schemas.microsoft.com/office/drawing/2014/main" id="{6A7628F0-53F7-2454-3E89-A17676C36BF8}"/>
              </a:ext>
            </a:extLst>
          </p:cNvPr>
          <p:cNvSpPr/>
          <p:nvPr/>
        </p:nvSpPr>
        <p:spPr>
          <a:xfrm>
            <a:off x="7593437" y="5534440"/>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丸の内</a:t>
            </a:r>
          </a:p>
        </p:txBody>
      </p:sp>
      <p:sp>
        <p:nvSpPr>
          <p:cNvPr id="38" name="1 つの角を切り取った四角形 37">
            <a:extLst>
              <a:ext uri="{FF2B5EF4-FFF2-40B4-BE49-F238E27FC236}">
                <a16:creationId xmlns:a16="http://schemas.microsoft.com/office/drawing/2014/main" id="{852E0596-EB13-ADAC-CB31-A91DEF602C77}"/>
              </a:ext>
            </a:extLst>
          </p:cNvPr>
          <p:cNvSpPr/>
          <p:nvPr/>
        </p:nvSpPr>
        <p:spPr>
          <a:xfrm>
            <a:off x="9913556" y="3919555"/>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虎ノ門</a:t>
            </a:r>
          </a:p>
        </p:txBody>
      </p:sp>
      <p:sp>
        <p:nvSpPr>
          <p:cNvPr id="40" name="1 つの角を切り取った四角形 39">
            <a:extLst>
              <a:ext uri="{FF2B5EF4-FFF2-40B4-BE49-F238E27FC236}">
                <a16:creationId xmlns:a16="http://schemas.microsoft.com/office/drawing/2014/main" id="{A1B47D28-B78B-04AA-1347-36B5F6F5296A}"/>
              </a:ext>
            </a:extLst>
          </p:cNvPr>
          <p:cNvSpPr/>
          <p:nvPr/>
        </p:nvSpPr>
        <p:spPr>
          <a:xfrm>
            <a:off x="9920380" y="5513969"/>
            <a:ext cx="732708" cy="244663"/>
          </a:xfrm>
          <a:prstGeom prst="snip1Rect">
            <a:avLst>
              <a:gd name="adj" fmla="val 50000"/>
            </a:avLst>
          </a:prstGeom>
          <a:solidFill>
            <a:schemeClr val="tx1">
              <a:alpha val="277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Hiragino Sans W2" panose="020B0400000000000000" pitchFamily="34" charset="-128"/>
                <a:ea typeface="Hiragino Sans W2" panose="020B0400000000000000" pitchFamily="34" charset="-128"/>
                <a:cs typeface="+mn-cs"/>
              </a:rPr>
              <a:t>日比谷</a:t>
            </a:r>
          </a:p>
        </p:txBody>
      </p:sp>
      <p:sp>
        <p:nvSpPr>
          <p:cNvPr id="44" name="テキスト ボックス 43">
            <a:extLst>
              <a:ext uri="{FF2B5EF4-FFF2-40B4-BE49-F238E27FC236}">
                <a16:creationId xmlns:a16="http://schemas.microsoft.com/office/drawing/2014/main" id="{8008B638-4321-E8D5-5677-1DF4EC0E9398}"/>
              </a:ext>
            </a:extLst>
          </p:cNvPr>
          <p:cNvSpPr txBox="1"/>
          <p:nvPr/>
        </p:nvSpPr>
        <p:spPr>
          <a:xfrm>
            <a:off x="840232" y="6417136"/>
            <a:ext cx="3798767" cy="1565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1"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cxnSp>
        <p:nvCxnSpPr>
          <p:cNvPr id="45" name="直線コネクタ 44">
            <a:extLst>
              <a:ext uri="{FF2B5EF4-FFF2-40B4-BE49-F238E27FC236}">
                <a16:creationId xmlns:a16="http://schemas.microsoft.com/office/drawing/2014/main" id="{8EC36B41-62DC-7B62-4421-FBDD3B866DBF}"/>
              </a:ext>
            </a:extLst>
          </p:cNvPr>
          <p:cNvCxnSpPr>
            <a:cxnSpLocks/>
          </p:cNvCxnSpPr>
          <p:nvPr/>
        </p:nvCxnSpPr>
        <p:spPr>
          <a:xfrm>
            <a:off x="7720717" y="1306350"/>
            <a:ext cx="1475309"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7" name="スライド番号プレースホルダ 3">
            <a:extLst>
              <a:ext uri="{FF2B5EF4-FFF2-40B4-BE49-F238E27FC236}">
                <a16:creationId xmlns:a16="http://schemas.microsoft.com/office/drawing/2014/main" id="{F46DF00C-CD82-F441-3FA2-0F2A5CB3A8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49" name="正方形/長方形 48">
            <a:extLst>
              <a:ext uri="{FF2B5EF4-FFF2-40B4-BE49-F238E27FC236}">
                <a16:creationId xmlns:a16="http://schemas.microsoft.com/office/drawing/2014/main" id="{1A2004C1-80F9-BBBF-CC8E-B7362AD673A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6" name="図 5" descr="ロゴ&#10;&#10;自動的に生成された説明">
            <a:extLst>
              <a:ext uri="{FF2B5EF4-FFF2-40B4-BE49-F238E27FC236}">
                <a16:creationId xmlns:a16="http://schemas.microsoft.com/office/drawing/2014/main" id="{FC7A2213-1C68-25DC-FF65-7A351B0443C0}"/>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41651" y="-229391"/>
            <a:ext cx="2260566" cy="2260566"/>
          </a:xfrm>
          <a:prstGeom prst="rect">
            <a:avLst/>
          </a:prstGeom>
        </p:spPr>
      </p:pic>
      <p:grpSp>
        <p:nvGrpSpPr>
          <p:cNvPr id="58" name="グループ化 57">
            <a:extLst>
              <a:ext uri="{FF2B5EF4-FFF2-40B4-BE49-F238E27FC236}">
                <a16:creationId xmlns:a16="http://schemas.microsoft.com/office/drawing/2014/main" id="{BE2CEC2B-2104-2776-DA9C-06D9D74E106D}"/>
              </a:ext>
            </a:extLst>
          </p:cNvPr>
          <p:cNvGrpSpPr/>
          <p:nvPr/>
        </p:nvGrpSpPr>
        <p:grpSpPr>
          <a:xfrm>
            <a:off x="790599" y="3511406"/>
            <a:ext cx="3707945" cy="2673605"/>
            <a:chOff x="789022" y="3275785"/>
            <a:chExt cx="3707945" cy="2673605"/>
          </a:xfrm>
        </p:grpSpPr>
        <p:sp>
          <p:nvSpPr>
            <p:cNvPr id="3" name="正方形/長方形 2">
              <a:extLst>
                <a:ext uri="{FF2B5EF4-FFF2-40B4-BE49-F238E27FC236}">
                  <a16:creationId xmlns:a16="http://schemas.microsoft.com/office/drawing/2014/main" id="{2AD566B0-A430-C606-49E3-4F8CAFC1A7B8}"/>
                </a:ext>
              </a:extLst>
            </p:cNvPr>
            <p:cNvSpPr/>
            <p:nvPr/>
          </p:nvSpPr>
          <p:spPr>
            <a:xfrm>
              <a:off x="789022" y="5168540"/>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UX RESEARCH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789022" y="4223154"/>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SALES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PROMOTION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789022" y="3275785"/>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TOUCH&amp;TRY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12" name="正方形/長方形 11">
              <a:extLst>
                <a:ext uri="{FF2B5EF4-FFF2-40B4-BE49-F238E27FC236}">
                  <a16:creationId xmlns:a16="http://schemas.microsoft.com/office/drawing/2014/main" id="{83037AC0-4970-4F23-EF7E-C5C047F62C14}"/>
                </a:ext>
              </a:extLst>
            </p:cNvPr>
            <p:cNvSpPr/>
            <p:nvPr/>
          </p:nvSpPr>
          <p:spPr>
            <a:xfrm>
              <a:off x="2727352" y="5170523"/>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 JACK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27" name="正方形/長方形 26">
              <a:extLst>
                <a:ext uri="{FF2B5EF4-FFF2-40B4-BE49-F238E27FC236}">
                  <a16:creationId xmlns:a16="http://schemas.microsoft.com/office/drawing/2014/main" id="{B714CE1D-24FC-7150-5C60-D4CB0266D16E}"/>
                </a:ext>
              </a:extLst>
            </p:cNvPr>
            <p:cNvSpPr/>
            <p:nvPr/>
          </p:nvSpPr>
          <p:spPr>
            <a:xfrm>
              <a:off x="2727352" y="4225137"/>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rPr>
                <a:t>SCRATCH Ads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mn-cs"/>
              </a:endParaRPr>
            </a:p>
          </p:txBody>
        </p:sp>
        <p:sp>
          <p:nvSpPr>
            <p:cNvPr id="32" name="正方形/長方形 31">
              <a:extLst>
                <a:ext uri="{FF2B5EF4-FFF2-40B4-BE49-F238E27FC236}">
                  <a16:creationId xmlns:a16="http://schemas.microsoft.com/office/drawing/2014/main" id="{D8F661CA-9D2D-08C0-BECF-752FA803FD87}"/>
                </a:ext>
              </a:extLst>
            </p:cNvPr>
            <p:cNvSpPr/>
            <p:nvPr/>
          </p:nvSpPr>
          <p:spPr>
            <a:xfrm>
              <a:off x="2727352" y="3277768"/>
              <a:ext cx="1769615" cy="778867"/>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PROMOTIONAL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SAMPRING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sp>
          <p:nvSpPr>
            <p:cNvPr id="41" name="テキスト ボックス 40">
              <a:extLst>
                <a:ext uri="{FF2B5EF4-FFF2-40B4-BE49-F238E27FC236}">
                  <a16:creationId xmlns:a16="http://schemas.microsoft.com/office/drawing/2014/main" id="{F45B5B18-D6B1-4F4F-B333-B50ED2BA0FE2}"/>
                </a:ext>
              </a:extLst>
            </p:cNvPr>
            <p:cNvSpPr txBox="1"/>
            <p:nvPr/>
          </p:nvSpPr>
          <p:spPr>
            <a:xfrm>
              <a:off x="1232041" y="3704111"/>
              <a:ext cx="883575"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タッチ</a:t>
              </a:r>
              <a:r>
                <a:rPr kumimoji="1" lang="en-US" altLang="ja-JP" sz="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rPr>
                <a:t>&amp;</a:t>
              </a: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トライ</a:t>
              </a:r>
            </a:p>
          </p:txBody>
        </p:sp>
        <p:sp>
          <p:nvSpPr>
            <p:cNvPr id="46" name="テキスト ボックス 45">
              <a:extLst>
                <a:ext uri="{FF2B5EF4-FFF2-40B4-BE49-F238E27FC236}">
                  <a16:creationId xmlns:a16="http://schemas.microsoft.com/office/drawing/2014/main" id="{0BEB39F8-9B0E-5C3A-E4E0-3DECCF10E504}"/>
                </a:ext>
              </a:extLst>
            </p:cNvPr>
            <p:cNvSpPr txBox="1"/>
            <p:nvPr/>
          </p:nvSpPr>
          <p:spPr>
            <a:xfrm>
              <a:off x="3054312" y="3792790"/>
              <a:ext cx="110799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接客型サンプリング</a:t>
              </a:r>
            </a:p>
          </p:txBody>
        </p:sp>
        <p:sp>
          <p:nvSpPr>
            <p:cNvPr id="54" name="テキスト ボックス 53">
              <a:extLst>
                <a:ext uri="{FF2B5EF4-FFF2-40B4-BE49-F238E27FC236}">
                  <a16:creationId xmlns:a16="http://schemas.microsoft.com/office/drawing/2014/main" id="{5B837876-475A-D0C3-7214-7BF895776C67}"/>
                </a:ext>
              </a:extLst>
            </p:cNvPr>
            <p:cNvSpPr txBox="1"/>
            <p:nvPr/>
          </p:nvSpPr>
          <p:spPr>
            <a:xfrm>
              <a:off x="1014921" y="4740159"/>
              <a:ext cx="131318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セールスプロモーション</a:t>
              </a:r>
            </a:p>
          </p:txBody>
        </p:sp>
        <p:sp>
          <p:nvSpPr>
            <p:cNvPr id="55" name="テキスト ボックス 54">
              <a:extLst>
                <a:ext uri="{FF2B5EF4-FFF2-40B4-BE49-F238E27FC236}">
                  <a16:creationId xmlns:a16="http://schemas.microsoft.com/office/drawing/2014/main" id="{C43E709B-3BE8-35ED-27C5-193E80689769}"/>
                </a:ext>
              </a:extLst>
            </p:cNvPr>
            <p:cNvSpPr txBox="1"/>
            <p:nvPr/>
          </p:nvSpPr>
          <p:spPr>
            <a:xfrm>
              <a:off x="3156904" y="4648455"/>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スクラッチ広告</a:t>
              </a:r>
            </a:p>
          </p:txBody>
        </p:sp>
        <p:sp>
          <p:nvSpPr>
            <p:cNvPr id="56" name="テキスト ボックス 55">
              <a:extLst>
                <a:ext uri="{FF2B5EF4-FFF2-40B4-BE49-F238E27FC236}">
                  <a16:creationId xmlns:a16="http://schemas.microsoft.com/office/drawing/2014/main" id="{69A16245-E684-DF6C-AB26-92A978B1EA08}"/>
                </a:ext>
              </a:extLst>
            </p:cNvPr>
            <p:cNvSpPr txBox="1"/>
            <p:nvPr/>
          </p:nvSpPr>
          <p:spPr>
            <a:xfrm>
              <a:off x="1221272" y="5601857"/>
              <a:ext cx="902811"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マーケット調査</a:t>
              </a:r>
            </a:p>
          </p:txBody>
        </p:sp>
        <p:sp>
          <p:nvSpPr>
            <p:cNvPr id="57" name="テキスト ボックス 56">
              <a:extLst>
                <a:ext uri="{FF2B5EF4-FFF2-40B4-BE49-F238E27FC236}">
                  <a16:creationId xmlns:a16="http://schemas.microsoft.com/office/drawing/2014/main" id="{9292AB2C-7E3D-E759-218C-EAA31A828F07}"/>
                </a:ext>
              </a:extLst>
            </p:cNvPr>
            <p:cNvSpPr txBox="1"/>
            <p:nvPr/>
          </p:nvSpPr>
          <p:spPr>
            <a:xfrm>
              <a:off x="3208199" y="5601857"/>
              <a:ext cx="800219"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店舗ジャック</a:t>
              </a:r>
            </a:p>
          </p:txBody>
        </p:sp>
      </p:grpSp>
      <p:sp>
        <p:nvSpPr>
          <p:cNvPr id="59" name="テキスト ボックス 58">
            <a:extLst>
              <a:ext uri="{FF2B5EF4-FFF2-40B4-BE49-F238E27FC236}">
                <a16:creationId xmlns:a16="http://schemas.microsoft.com/office/drawing/2014/main" id="{FE1A41CF-966A-DE40-0290-754006DAB9BD}"/>
              </a:ext>
            </a:extLst>
          </p:cNvPr>
          <p:cNvSpPr txBox="1"/>
          <p:nvPr/>
        </p:nvSpPr>
        <p:spPr>
          <a:xfrm>
            <a:off x="753277" y="3108130"/>
            <a:ext cx="74411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DIN Alternate" panose="020B0500000000000000" pitchFamily="34" charset="0"/>
                <a:ea typeface="游ゴシック" panose="020B0400000000000000" pitchFamily="34" charset="-128"/>
                <a:cs typeface="+mn-cs"/>
              </a:rPr>
              <a:t>menu</a:t>
            </a:r>
            <a:endParaRPr kumimoji="1" lang="ja-JP" altLang="en-US" sz="1800" b="0" i="0" u="none" strike="noStrike" kern="1200" cap="none" spc="0" normalizeH="0" baseline="0" noProof="0">
              <a:ln>
                <a:noFill/>
              </a:ln>
              <a:solidFill>
                <a:prstClr val="white"/>
              </a:solidFill>
              <a:effectLst/>
              <a:uLnTx/>
              <a:uFillTx/>
              <a:latin typeface="DIN Alternate" panose="020B0500000000000000" pitchFamily="34" charset="0"/>
              <a:ea typeface="游ゴシック" panose="020B0400000000000000" pitchFamily="34" charset="-128"/>
              <a:cs typeface="+mn-cs"/>
            </a:endParaRPr>
          </a:p>
        </p:txBody>
      </p:sp>
      <p:pic>
        <p:nvPicPr>
          <p:cNvPr id="67" name="図 66" descr="駅のホーム&#10;&#10;中程度の精度で自動的に生成された説明">
            <a:extLst>
              <a:ext uri="{FF2B5EF4-FFF2-40B4-BE49-F238E27FC236}">
                <a16:creationId xmlns:a16="http://schemas.microsoft.com/office/drawing/2014/main" id="{D074A222-B8C3-52B7-9DEA-92E54A554A7F}"/>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9804405" y="548901"/>
            <a:ext cx="2133262" cy="1534955"/>
          </a:xfrm>
          <a:prstGeom prst="roundRect">
            <a:avLst>
              <a:gd name="adj" fmla="val 13015"/>
            </a:avLst>
          </a:prstGeom>
          <a:solidFill>
            <a:srgbClr val="FFFFFF">
              <a:shade val="85000"/>
            </a:srgbClr>
          </a:solidFill>
          <a:ln>
            <a:noFill/>
          </a:ln>
          <a:effectLst>
            <a:reflection blurRad="12700" endPos="0" dist="5000" dir="5400000" sy="-100000" algn="bl" rotWithShape="0"/>
          </a:effectLst>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14" cstate="hq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p:blipFill>
        <p:spPr>
          <a:xfrm>
            <a:off x="10856968" y="1705832"/>
            <a:ext cx="1074533" cy="281427"/>
          </a:xfrm>
          <a:prstGeom prst="rect">
            <a:avLst/>
          </a:prstGeom>
        </p:spPr>
      </p:pic>
      <p:sp>
        <p:nvSpPr>
          <p:cNvPr id="71" name="テキスト ボックス 70">
            <a:extLst>
              <a:ext uri="{FF2B5EF4-FFF2-40B4-BE49-F238E27FC236}">
                <a16:creationId xmlns:a16="http://schemas.microsoft.com/office/drawing/2014/main" id="{FBC62EFC-3EE7-AF28-E296-A91524B90AC6}"/>
              </a:ext>
            </a:extLst>
          </p:cNvPr>
          <p:cNvSpPr txBox="1"/>
          <p:nvPr/>
        </p:nvSpPr>
        <p:spPr>
          <a:xfrm>
            <a:off x="4939768" y="25681"/>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STORES</a:t>
            </a:r>
          </a:p>
        </p:txBody>
      </p:sp>
      <p:sp>
        <p:nvSpPr>
          <p:cNvPr id="74" name="テキスト ボックス 73">
            <a:extLst>
              <a:ext uri="{FF2B5EF4-FFF2-40B4-BE49-F238E27FC236}">
                <a16:creationId xmlns:a16="http://schemas.microsoft.com/office/drawing/2014/main" id="{654AD54A-D40E-FD12-46C4-774FE24A84C2}"/>
              </a:ext>
            </a:extLst>
          </p:cNvPr>
          <p:cNvSpPr txBox="1"/>
          <p:nvPr/>
        </p:nvSpPr>
        <p:spPr>
          <a:xfrm>
            <a:off x="4956449" y="2380529"/>
            <a:ext cx="169968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AREA</a:t>
            </a:r>
          </a:p>
        </p:txBody>
      </p:sp>
      <p:sp>
        <p:nvSpPr>
          <p:cNvPr id="75" name="テキスト ボックス 74">
            <a:extLst>
              <a:ext uri="{FF2B5EF4-FFF2-40B4-BE49-F238E27FC236}">
                <a16:creationId xmlns:a16="http://schemas.microsoft.com/office/drawing/2014/main" id="{009CD3F0-BE69-EC80-4C10-CC26A5B057BD}"/>
              </a:ext>
            </a:extLst>
          </p:cNvPr>
          <p:cNvSpPr txBox="1"/>
          <p:nvPr/>
        </p:nvSpPr>
        <p:spPr>
          <a:xfrm>
            <a:off x="7672494" y="1740701"/>
            <a:ext cx="921392" cy="369332"/>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利用者</a:t>
            </a:r>
            <a:endParaRPr kumimoji="0"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Tree>
    <p:extLst>
      <p:ext uri="{BB962C8B-B14F-4D97-AF65-F5344CB8AC3E}">
        <p14:creationId xmlns:p14="http://schemas.microsoft.com/office/powerpoint/2010/main" val="621130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2443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1986800" y="550049"/>
            <a:ext cx="3613419" cy="463268"/>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実施内容</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壁面・灰皿ラッピング</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店舗内サイネージ独占放映</a:t>
            </a:r>
            <a:endPar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什器設置</a:t>
            </a:r>
            <a:endPar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BGM</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放送　</a:t>
            </a:r>
            <a:r>
              <a:rPr kumimoji="0" lang="en-US" altLang="ja-JP" sz="1200" b="1" i="0" u="none" strike="noStrike" kern="1200" cap="none" spc="0" normalizeH="0" baseline="0" noProof="0" dirty="0" err="1">
                <a:ln>
                  <a:noFill/>
                </a:ln>
                <a:solidFill>
                  <a:prstClr val="white"/>
                </a:solidFill>
                <a:effectLst/>
                <a:uLnTx/>
                <a:uFillTx/>
                <a:latin typeface="Hiragino Sans W6" panose="020B0400000000000000" pitchFamily="34" charset="-128"/>
                <a:ea typeface="Hiragino Sans W6" panose="020B0400000000000000" pitchFamily="34" charset="-128"/>
                <a:cs typeface="+mn-cs"/>
              </a:rPr>
              <a:t>etc</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営業日前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18:00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まで</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丸の内・有楽町エリアにある</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『THE TOBACCO 2:50.76』</a:t>
            </a: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を</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457200" rtl="0" eaLnBrk="1" fontAlgn="auto" latinLnBrk="0" hangingPunct="1">
              <a:lnSpc>
                <a:spcPct val="120000"/>
              </a:lnSpc>
              <a:spcBef>
                <a:spcPts val="100"/>
              </a:spcBef>
              <a:spcAft>
                <a:spcPts val="0"/>
              </a:spcAft>
              <a:buClrTx/>
              <a:buSzTx/>
              <a:buFontTx/>
              <a:buNone/>
              <a:tabLst/>
              <a:defRPr/>
            </a:pPr>
            <a:r>
              <a:rPr kumimoji="0" lang="ja-JP" altLang="en-US" sz="2000" b="0" i="0" u="none" strike="noStrike" kern="1200" cap="none" spc="8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ジャック可能な特別施策</a:t>
            </a:r>
            <a:endParaRPr kumimoji="0" lang="en-US" altLang="ja-JP" sz="2000" b="0" i="0" u="none" strike="noStrike" kern="1200" cap="none" spc="8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61371" y="-2941"/>
            <a:ext cx="6830629" cy="3028335"/>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THE TOBACCO 2:50.76</a:t>
            </a: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東京都千代田区丸の内</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3-</a:t>
            </a:r>
            <a:r>
              <a:rPr kumimoji="0"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7-</a:t>
            </a:r>
            <a:r>
              <a:rPr kumimoji="1" lang="en-US"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15)</a:t>
            </a:r>
            <a:endParaRPr kumimoji="1" lang="en" altLang="ja-JP" sz="11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実施店舗</a:t>
            </a:r>
            <a:endPar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lang="en-US" altLang="ja-JP" sz="1200" b="1" dirty="0">
                <a:solidFill>
                  <a:prstClr val="white"/>
                </a:solidFill>
                <a:latin typeface="Hiragino Sans W6" panose="020B0400000000000000" pitchFamily="34" charset="-128"/>
                <a:ea typeface="Hiragino Sans W6" panose="020B0400000000000000" pitchFamily="34" charset="-128"/>
              </a:rPr>
              <a:t>200</a:t>
            </a:r>
            <a:r>
              <a:rPr kumimoji="0"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 または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4</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週間 </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280</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万円</a:t>
            </a:r>
            <a:endPar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21" name="スライド番号プレースホルダ 3">
            <a:extLst>
              <a:ext uri="{FF2B5EF4-FFF2-40B4-BE49-F238E27FC236}">
                <a16:creationId xmlns:a16="http://schemas.microsoft.com/office/drawing/2014/main" id="{DDF12416-82D9-71A9-524F-B39BA923746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24" name="正方形/長方形 23">
            <a:extLst>
              <a:ext uri="{FF2B5EF4-FFF2-40B4-BE49-F238E27FC236}">
                <a16:creationId xmlns:a16="http://schemas.microsoft.com/office/drawing/2014/main" id="{96918806-AE61-D142-476B-FA5E6C2BCED2}"/>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4" name="図 13" descr="ロゴ&#10;&#10;自動的に生成された説明">
            <a:extLst>
              <a:ext uri="{FF2B5EF4-FFF2-40B4-BE49-F238E27FC236}">
                <a16:creationId xmlns:a16="http://schemas.microsoft.com/office/drawing/2014/main" id="{DF004C9D-2567-C826-889D-BFF617E2D9C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1651" y="-229391"/>
            <a:ext cx="1859044" cy="1859044"/>
          </a:xfrm>
          <a:prstGeom prst="rect">
            <a:avLst/>
          </a:prstGeom>
        </p:spPr>
      </p:pic>
      <p:sp>
        <p:nvSpPr>
          <p:cNvPr id="8" name="テキスト ボックス 7">
            <a:extLst>
              <a:ext uri="{FF2B5EF4-FFF2-40B4-BE49-F238E27FC236}">
                <a16:creationId xmlns:a16="http://schemas.microsoft.com/office/drawing/2014/main" id="{51A007E5-CEC7-1F6B-C969-806CBCE9EBD9}"/>
              </a:ext>
            </a:extLst>
          </p:cNvPr>
          <p:cNvSpPr txBox="1"/>
          <p:nvPr/>
        </p:nvSpPr>
        <p:spPr>
          <a:xfrm>
            <a:off x="837156" y="5746302"/>
            <a:ext cx="3798767" cy="833690"/>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r>
              <a:rPr kumimoji="0" lang="ja-JP" altLang="en-US" sz="10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詳細については営業担当までお問い合わせください。</a:t>
            </a:r>
            <a:endParaRPr kumimoji="0" lang="en-US" altLang="ja-JP" sz="10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記載の金額はネット価格です。</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上記金額に</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prstClr val="white"/>
              </a:solidFill>
              <a:latin typeface="Hiragino Sans W4" panose="020B0400000000000000" pitchFamily="34" charset="-128"/>
              <a:ea typeface="Hiragino Sans W4" panose="020B0400000000000000" pitchFamily="34" charset="-128"/>
            </a:endParaRPr>
          </a:p>
          <a:p>
            <a:pPr>
              <a:lnSpc>
                <a:spcPct val="110000"/>
              </a:lnSpc>
              <a:defRPr/>
            </a:pPr>
            <a:r>
              <a:rPr lang="en-US" altLang="ja-JP" sz="1000" dirty="0">
                <a:solidFill>
                  <a:prstClr val="white"/>
                </a:solidFill>
                <a:latin typeface="Hiragino Sans W4" panose="020B0400000000000000" pitchFamily="34" charset="-128"/>
                <a:ea typeface="Hiragino Sans W4" panose="020B0400000000000000" pitchFamily="34" charset="-128"/>
              </a:rPr>
              <a:t>※</a:t>
            </a:r>
            <a:r>
              <a:rPr lang="ja-JP" altLang="en-US" sz="1000">
                <a:solidFill>
                  <a:prstClr val="white"/>
                </a:solidFill>
                <a:latin typeface="Hiragino Sans W4" panose="020B0400000000000000" pitchFamily="34" charset="-128"/>
                <a:ea typeface="Hiragino Sans W4" panose="020B0400000000000000" pitchFamily="34" charset="-128"/>
              </a:rPr>
              <a:t>店舗内サイネージは</a:t>
            </a:r>
            <a:r>
              <a:rPr lang="en-US" altLang="ja-JP" sz="1000" dirty="0">
                <a:solidFill>
                  <a:prstClr val="white"/>
                </a:solidFill>
                <a:latin typeface="Hiragino Sans W4" panose="020B0400000000000000" pitchFamily="34" charset="-128"/>
                <a:ea typeface="Hiragino Sans W4" panose="020B0400000000000000" pitchFamily="34" charset="-128"/>
              </a:rPr>
              <a:t>BREAK</a:t>
            </a:r>
            <a:r>
              <a:rPr lang="ja-JP" altLang="en-US" sz="1000">
                <a:solidFill>
                  <a:prstClr val="white"/>
                </a:solidFill>
                <a:latin typeface="Hiragino Sans W4" panose="020B0400000000000000" pitchFamily="34" charset="-128"/>
                <a:ea typeface="Hiragino Sans W4" panose="020B0400000000000000" pitchFamily="34" charset="-128"/>
              </a:rPr>
              <a:t>とは異なります。</a:t>
            </a:r>
            <a:endParaRPr kumimoji="1" lang="ja-JP" altLang="en-US" sz="1000">
              <a:solidFill>
                <a:prstClr val="white"/>
              </a:solidFill>
              <a:latin typeface="Hiragino Sans W4" panose="020B0400000000000000" pitchFamily="34" charset="-128"/>
              <a:ea typeface="Hiragino Sans W4" panose="020B0400000000000000" pitchFamily="34" charset="-128"/>
            </a:endParaRPr>
          </a:p>
        </p:txBody>
      </p:sp>
    </p:spTree>
    <p:extLst>
      <p:ext uri="{BB962C8B-B14F-4D97-AF65-F5344CB8AC3E}">
        <p14:creationId xmlns:p14="http://schemas.microsoft.com/office/powerpoint/2010/main" val="229739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372602"/>
            <a:ext cx="3072971" cy="382862"/>
          </a:xfrm>
          <a:prstGeom prst="rect">
            <a:avLst/>
          </a:prstGeom>
          <a:noFill/>
          <a:effectLst/>
        </p:spPr>
        <p:txBody>
          <a:bodyPr wrap="square" rtlCol="0">
            <a:spAutoFit/>
          </a:bodyPr>
          <a:lstStyle/>
          <a:p>
            <a:pPr>
              <a:lnSpc>
                <a:spcPct val="150000"/>
              </a:lnSpc>
            </a:pP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Yoom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32" name="正方形/長方形 31">
            <a:extLst>
              <a:ext uri="{FF2B5EF4-FFF2-40B4-BE49-F238E27FC236}">
                <a16:creationId xmlns:a16="http://schemas.microsoft.com/office/drawing/2014/main" id="{08B7D298-F656-AD12-85F3-AE4FD930A64F}"/>
              </a:ext>
            </a:extLst>
          </p:cNvPr>
          <p:cNvSpPr/>
          <p:nvPr/>
        </p:nvSpPr>
        <p:spPr>
          <a:xfrm>
            <a:off x="1" y="-57281"/>
            <a:ext cx="7795866" cy="1310615"/>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8000" b="1" i="0" u="none" strike="noStrike" kern="1200" cap="none" spc="200" normalizeH="0" baseline="0" noProof="0" dirty="0">
                <a:ln w="31750">
                  <a:solidFill>
                    <a:prstClr val="white">
                      <a:lumMod val="65000"/>
                      <a:alpha val="20000"/>
                    </a:prstClr>
                  </a:solidFill>
                </a:ln>
                <a:noFill/>
                <a:effectLst/>
                <a:uLnTx/>
                <a:uFillTx/>
                <a:latin typeface="DIN Alternate" panose="020B0500000000000000" pitchFamily="34" charset="0"/>
                <a:ea typeface="Hiragino Sans W6" panose="020B0400000000000000" pitchFamily="34" charset="-128"/>
                <a:cs typeface="+mn-cs"/>
              </a:rPr>
              <a:t>CASE STUDY</a:t>
            </a: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372602"/>
            <a:ext cx="3718295" cy="377539"/>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サミー</a:t>
            </a:r>
            <a:r>
              <a:rPr lang="es-419"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3">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4">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pic>
        <p:nvPicPr>
          <p:cNvPr id="6" name="図 5">
            <a:extLst>
              <a:ext uri="{FF2B5EF4-FFF2-40B4-BE49-F238E27FC236}">
                <a16:creationId xmlns:a16="http://schemas.microsoft.com/office/drawing/2014/main" id="{397C2D10-63C2-2158-1984-003E900E4EC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5065" y="1726650"/>
            <a:ext cx="3651162" cy="4064314"/>
          </a:xfrm>
          <a:prstGeom prst="rect">
            <a:avLst/>
          </a:prstGeom>
        </p:spPr>
      </p:pic>
      <p:sp>
        <p:nvSpPr>
          <p:cNvPr id="19" name="対角する 2 つの角を切り取った四角形 18">
            <a:extLst>
              <a:ext uri="{FF2B5EF4-FFF2-40B4-BE49-F238E27FC236}">
                <a16:creationId xmlns:a16="http://schemas.microsoft.com/office/drawing/2014/main" id="{978E82B4-05A0-ADA4-62DF-CC51598C9338}"/>
              </a:ext>
            </a:extLst>
          </p:cNvPr>
          <p:cNvSpPr/>
          <p:nvPr/>
        </p:nvSpPr>
        <p:spPr>
          <a:xfrm flipH="1">
            <a:off x="4493216" y="1186265"/>
            <a:ext cx="1602784"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3" panose="020B0400000000000000" pitchFamily="34" charset="-128"/>
                <a:ea typeface="Hiragino Sans W3" panose="020B0400000000000000" pitchFamily="34" charset="-128"/>
              </a:rPr>
              <a:t>to BUSINESS</a:t>
            </a:r>
            <a:endParaRPr lang="ja-JP" altLang="en-US" sz="900">
              <a:latin typeface="Hiragino Sans W3" panose="020B0400000000000000" pitchFamily="34" charset="-128"/>
              <a:ea typeface="Hiragino Sans W3" panose="020B0400000000000000" pitchFamily="34" charset="-128"/>
            </a:endParaRPr>
          </a:p>
        </p:txBody>
      </p:sp>
      <p:sp>
        <p:nvSpPr>
          <p:cNvPr id="21" name="対角する 2 つの角を切り取った四角形 20">
            <a:extLst>
              <a:ext uri="{FF2B5EF4-FFF2-40B4-BE49-F238E27FC236}">
                <a16:creationId xmlns:a16="http://schemas.microsoft.com/office/drawing/2014/main" id="{2E1C7F75-EE01-CDEE-7CFB-57A985089B1B}"/>
              </a:ext>
            </a:extLst>
          </p:cNvPr>
          <p:cNvSpPr/>
          <p:nvPr/>
        </p:nvSpPr>
        <p:spPr>
          <a:xfrm flipH="1">
            <a:off x="8204273" y="1183880"/>
            <a:ext cx="1962340"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ENTERTAINMENT</a:t>
            </a:r>
            <a:endParaRPr lang="ja-JP" altLang="en-US" sz="900">
              <a:latin typeface="Hiragino Sans W4" panose="020B0400000000000000" pitchFamily="34" charset="-128"/>
              <a:ea typeface="Hiragino Sans W4" panose="020B0400000000000000" pitchFamily="34" charset="-128"/>
            </a:endParaRPr>
          </a:p>
        </p:txBody>
      </p:sp>
      <p:sp>
        <p:nvSpPr>
          <p:cNvPr id="22" name="テキスト ボックス 21">
            <a:extLst>
              <a:ext uri="{FF2B5EF4-FFF2-40B4-BE49-F238E27FC236}">
                <a16:creationId xmlns:a16="http://schemas.microsoft.com/office/drawing/2014/main" id="{AC85FD61-71C1-1F7B-82AB-09A2125A312C}"/>
              </a:ext>
            </a:extLst>
          </p:cNvPr>
          <p:cNvSpPr txBox="1"/>
          <p:nvPr/>
        </p:nvSpPr>
        <p:spPr>
          <a:xfrm>
            <a:off x="635051" y="1372602"/>
            <a:ext cx="3072971" cy="382862"/>
          </a:xfrm>
          <a:prstGeom prst="rect">
            <a:avLst/>
          </a:prstGeom>
          <a:noFill/>
          <a:effectLst/>
        </p:spPr>
        <p:txBody>
          <a:bodyPr wrap="square" rtlCol="0">
            <a:spAutoFit/>
          </a:bodyPr>
          <a:lstStyle/>
          <a:p>
            <a:pPr>
              <a:lnSpc>
                <a:spcPct val="150000"/>
              </a:lnSpc>
            </a:pP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花王</a:t>
            </a:r>
            <a:r>
              <a:rPr lang="en-US" altLang="ja-JP" sz="14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400">
                <a:solidFill>
                  <a:schemeClr val="tx1">
                    <a:lumMod val="75000"/>
                    <a:lumOff val="25000"/>
                  </a:schemeClr>
                </a:solidFill>
                <a:latin typeface="Hiragino Sans W4" panose="020B0400000000000000" pitchFamily="34" charset="-128"/>
                <a:ea typeface="Hiragino Sans W4" panose="020B0400000000000000" pitchFamily="34" charset="-128"/>
              </a:rPr>
              <a:t>株式会社</a:t>
            </a:r>
            <a:r>
              <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rPr>
              <a:t> </a:t>
            </a:r>
            <a:r>
              <a:rPr lang="ja-JP" altLang="en-US" sz="1100">
                <a:solidFill>
                  <a:schemeClr val="tx1">
                    <a:lumMod val="75000"/>
                    <a:lumOff val="25000"/>
                  </a:schemeClr>
                </a:solidFill>
                <a:latin typeface="Hiragino Sans W4" panose="020B0400000000000000" pitchFamily="34" charset="-128"/>
                <a:ea typeface="Hiragino Sans W4" panose="020B0400000000000000" pitchFamily="34" charset="-128"/>
              </a:rPr>
              <a:t>様</a:t>
            </a:r>
            <a:endParaRPr lang="en-US" altLang="ja-JP" sz="1100" dirty="0">
              <a:solidFill>
                <a:schemeClr val="tx1">
                  <a:lumMod val="75000"/>
                  <a:lumOff val="25000"/>
                </a:schemeClr>
              </a:solidFill>
              <a:latin typeface="Hiragino Sans W4" panose="020B0400000000000000" pitchFamily="34" charset="-128"/>
              <a:ea typeface="Hiragino Sans W4" panose="020B0400000000000000" pitchFamily="34" charset="-128"/>
            </a:endParaRPr>
          </a:p>
        </p:txBody>
      </p:sp>
      <p:sp>
        <p:nvSpPr>
          <p:cNvPr id="25" name="テキスト ボックス 24">
            <a:extLst>
              <a:ext uri="{FF2B5EF4-FFF2-40B4-BE49-F238E27FC236}">
                <a16:creationId xmlns:a16="http://schemas.microsoft.com/office/drawing/2014/main" id="{7EA104BA-D4D7-F32F-4B29-C182BC155920}"/>
              </a:ext>
            </a:extLst>
          </p:cNvPr>
          <p:cNvSpPr txBox="1"/>
          <p:nvPr/>
        </p:nvSpPr>
        <p:spPr>
          <a:xfrm>
            <a:off x="1401713" y="5831620"/>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詳しくはこちら</a:t>
            </a:r>
            <a:r>
              <a:rPr kumimoji="1" lang="en-US" altLang="ja-JP" sz="1200" b="1"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hlinkClick r:id="rId6">
                  <a:extLst>
                    <a:ext uri="{A12FA001-AC4F-418D-AE19-62706E023703}">
                      <ahyp:hlinkClr xmlns:ahyp="http://schemas.microsoft.com/office/drawing/2018/hyperlinkcolor" val="tx"/>
                    </a:ext>
                  </a:extLst>
                </a:hlinkClick>
              </a:rPr>
              <a:t> 〉</a:t>
            </a:r>
            <a:endParaRPr lang="es-419" altLang="ja-JP" sz="1600" b="1" dirty="0">
              <a:solidFill>
                <a:srgbClr val="FE5519"/>
              </a:solidFill>
              <a:latin typeface="Hiragino Sans W6" panose="020B0400000000000000" pitchFamily="34" charset="-128"/>
              <a:ea typeface="Hiragino Sans W6" panose="020B0400000000000000" pitchFamily="34" charset="-128"/>
            </a:endParaRPr>
          </a:p>
        </p:txBody>
      </p:sp>
      <p:sp>
        <p:nvSpPr>
          <p:cNvPr id="27" name="対角する 2 つの角を切り取った四角形 26">
            <a:extLst>
              <a:ext uri="{FF2B5EF4-FFF2-40B4-BE49-F238E27FC236}">
                <a16:creationId xmlns:a16="http://schemas.microsoft.com/office/drawing/2014/main" id="{8E1D8075-56B6-68A1-6D28-F1CFEAC9E9A0}"/>
              </a:ext>
            </a:extLst>
          </p:cNvPr>
          <p:cNvSpPr/>
          <p:nvPr/>
        </p:nvSpPr>
        <p:spPr>
          <a:xfrm flipH="1">
            <a:off x="635051" y="1183880"/>
            <a:ext cx="1283516" cy="218754"/>
          </a:xfrm>
          <a:prstGeom prst="snip2DiagRect">
            <a:avLst>
              <a:gd name="adj1" fmla="val 0"/>
              <a:gd name="adj2" fmla="val 0"/>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latin typeface="Hiragino Sans W4" panose="020B0400000000000000" pitchFamily="34" charset="-128"/>
                <a:ea typeface="Hiragino Sans W4" panose="020B0400000000000000" pitchFamily="34" charset="-128"/>
              </a:rPr>
              <a:t>HOME CARE</a:t>
            </a:r>
            <a:endParaRPr lang="ja-JP" altLang="en-US" sz="900">
              <a:latin typeface="Hiragino Sans W4" panose="020B0400000000000000" pitchFamily="34" charset="-128"/>
              <a:ea typeface="Hiragino Sans W4" panose="020B0400000000000000" pitchFamily="34" charset="-128"/>
            </a:endParaRPr>
          </a:p>
        </p:txBody>
      </p:sp>
      <p:sp>
        <p:nvSpPr>
          <p:cNvPr id="11" name="スライド番号プレースホルダ 3">
            <a:extLst>
              <a:ext uri="{FF2B5EF4-FFF2-40B4-BE49-F238E27FC236}">
                <a16:creationId xmlns:a16="http://schemas.microsoft.com/office/drawing/2014/main" id="{91DE9BC1-5AB0-0A8C-085A-E5C8EB243D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pic>
        <p:nvPicPr>
          <p:cNvPr id="28" name="図 27">
            <a:extLst>
              <a:ext uri="{FF2B5EF4-FFF2-40B4-BE49-F238E27FC236}">
                <a16:creationId xmlns:a16="http://schemas.microsoft.com/office/drawing/2014/main" id="{18D50F21-4549-FB43-C449-3E2C8F7066B8}"/>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4236227" y="1747168"/>
            <a:ext cx="3700159" cy="3944771"/>
          </a:xfrm>
          <a:prstGeom prst="rect">
            <a:avLst/>
          </a:prstGeom>
        </p:spPr>
      </p:pic>
      <p:pic>
        <p:nvPicPr>
          <p:cNvPr id="29" name="図 28">
            <a:extLst>
              <a:ext uri="{FF2B5EF4-FFF2-40B4-BE49-F238E27FC236}">
                <a16:creationId xmlns:a16="http://schemas.microsoft.com/office/drawing/2014/main" id="{2F8DAD75-6E57-A44D-C621-68A1EDE94F79}"/>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936386" y="1720985"/>
            <a:ext cx="3718295" cy="4073012"/>
          </a:xfrm>
          <a:prstGeom prst="rect">
            <a:avLst/>
          </a:prstGeom>
        </p:spPr>
      </p:pic>
      <p:sp>
        <p:nvSpPr>
          <p:cNvPr id="30" name="正方形/長方形 29">
            <a:extLst>
              <a:ext uri="{FF2B5EF4-FFF2-40B4-BE49-F238E27FC236}">
                <a16:creationId xmlns:a16="http://schemas.microsoft.com/office/drawing/2014/main" id="{694C7FCC-1601-73D0-285A-56EE74925F9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72241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618849" y="2266924"/>
            <a:ext cx="6088883" cy="35756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31334"/>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喫煙所を利用したユーザー（接触者）と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における態度変容を調査します。</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30 </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73920" y="2367037"/>
            <a:ext cx="1154163"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445649"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6244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803292"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921171"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645030"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470038"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295187"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119089"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365046"/>
            <a:ext cx="288541"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20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3</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726160" y="3430246"/>
            <a:ext cx="288541" cy="276999"/>
          </a:xfrm>
          <a:prstGeom prst="rect">
            <a:avLst/>
          </a:prstGeom>
          <a:noFill/>
        </p:spPr>
        <p:txBody>
          <a:bodyPr wrap="none" lIns="0" tIns="0" rIns="0" bIns="0" rtlCol="0">
            <a:spAutoFit/>
          </a:bodyPr>
          <a:lstStyle/>
          <a:p>
            <a:r>
              <a:rPr lang="en-US" altLang="ja-JP" dirty="0">
                <a:solidFill>
                  <a:schemeClr val="bg1"/>
                </a:solidFill>
                <a:latin typeface="DIN Alternate" panose="020B0500000000000000" pitchFamily="34" charset="0"/>
                <a:ea typeface="Hiragino Sans W5" panose="020B0400000000000000" pitchFamily="34" charset="-128"/>
              </a:rPr>
              <a:t>6</a:t>
            </a:r>
            <a:r>
              <a:rPr kumimoji="1" lang="en-US" altLang="ja-JP" dirty="0">
                <a:solidFill>
                  <a:schemeClr val="bg1"/>
                </a:solidFill>
                <a:latin typeface="DIN Alternate" panose="020B0500000000000000" pitchFamily="34" charset="0"/>
                <a:ea typeface="Hiragino Sans W5" panose="020B0400000000000000" pitchFamily="34" charset="-128"/>
              </a:rPr>
              <a:t>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365046"/>
            <a:ext cx="288541"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1</a:t>
            </a:r>
            <a:r>
              <a:rPr kumimoji="1" lang="en-US" altLang="ja-JP" dirty="0">
                <a:latin typeface="DIN Alternate" panose="020B0500000000000000" pitchFamily="34" charset="0"/>
                <a:ea typeface="Hiragino Sans W5" panose="020B0400000000000000" pitchFamily="34" charset="-128"/>
              </a:rPr>
              <a:t>0</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756740" y="3426470"/>
            <a:ext cx="288541" cy="276999"/>
          </a:xfrm>
          <a:prstGeom prst="rect">
            <a:avLst/>
          </a:prstGeom>
          <a:noFill/>
        </p:spPr>
        <p:txBody>
          <a:bodyPr wrap="none" lIns="0" tIns="0" rIns="0" bIns="0" rtlCol="0">
            <a:spAutoFit/>
          </a:bodyPr>
          <a:lstStyle/>
          <a:p>
            <a:r>
              <a:rPr kumimoji="1" lang="en-US" altLang="ja-JP" dirty="0">
                <a:solidFill>
                  <a:schemeClr val="bg1"/>
                </a:solidFill>
                <a:latin typeface="DIN Alternate" panose="020B0500000000000000" pitchFamily="34" charset="0"/>
                <a:ea typeface="Hiragino Sans W5" panose="020B0400000000000000" pitchFamily="34" charset="-128"/>
              </a:rPr>
              <a:t>50</a:t>
            </a:r>
            <a:r>
              <a:rPr kumimoji="1" lang="en-US" altLang="ja-JP" sz="1000" dirty="0">
                <a:solidFill>
                  <a:schemeClr val="bg1"/>
                </a:solidFill>
                <a:latin typeface="DIN Alternate" panose="020B0500000000000000" pitchFamily="34" charset="0"/>
                <a:ea typeface="Hiragino Sans W5" panose="020B0400000000000000" pitchFamily="34" charset="-128"/>
              </a:rPr>
              <a:t>%</a:t>
            </a:r>
            <a:endParaRPr kumimoji="1" lang="ja-JP" altLang="en-US" sz="1400">
              <a:solidFill>
                <a:schemeClr val="bg1"/>
              </a:solidFill>
              <a:latin typeface="DIN Alternate" panose="020B0500000000000000" pitchFamily="34" charset="0"/>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365046"/>
            <a:ext cx="177934" cy="276999"/>
          </a:xfrm>
          <a:prstGeom prst="rect">
            <a:avLst/>
          </a:prstGeom>
          <a:noFill/>
        </p:spPr>
        <p:txBody>
          <a:bodyPr wrap="none" lIns="0" tIns="0" rIns="0" bIns="0" rtlCol="0">
            <a:spAutoFit/>
          </a:bodyPr>
          <a:lstStyle/>
          <a:p>
            <a:r>
              <a:rPr kumimoji="1" lang="en-US" altLang="ja-JP" dirty="0">
                <a:latin typeface="DIN Alternate" panose="020B0500000000000000" pitchFamily="34" charset="0"/>
                <a:ea typeface="Hiragino Sans W5" panose="020B0400000000000000" pitchFamily="34" charset="-128"/>
              </a:rPr>
              <a:t>5</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44225"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DIN Alternate" panose="020B0500000000000000" pitchFamily="34" charset="0"/>
                <a:ea typeface="Hiragino Sans W5" panose="020B0400000000000000" pitchFamily="34" charset="-128"/>
              </a:rPr>
              <a:t>7</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19670" y="3412822"/>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35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365046"/>
            <a:ext cx="177934" cy="276999"/>
          </a:xfrm>
          <a:prstGeom prst="rect">
            <a:avLst/>
          </a:prstGeom>
          <a:noFill/>
        </p:spPr>
        <p:txBody>
          <a:bodyPr wrap="none" lIns="0" tIns="0" rIns="0" bIns="0" rtlCol="0">
            <a:spAutoFit/>
          </a:bodyPr>
          <a:lstStyle/>
          <a:p>
            <a:r>
              <a:rPr lang="en-US" altLang="ja-JP" dirty="0">
                <a:latin typeface="DIN Alternate" panose="020B0500000000000000" pitchFamily="34" charset="0"/>
                <a:ea typeface="Hiragino Sans W5" panose="020B0400000000000000" pitchFamily="34" charset="-128"/>
              </a:rPr>
              <a:t>3</a:t>
            </a:r>
            <a:r>
              <a:rPr kumimoji="1" lang="en-US" altLang="ja-JP" sz="1000" dirty="0">
                <a:latin typeface="DIN Alternate" panose="020B0500000000000000" pitchFamily="34" charset="0"/>
                <a:ea typeface="Hiragino Sans W5" panose="020B0400000000000000" pitchFamily="34" charset="-128"/>
              </a:rPr>
              <a:t>%</a:t>
            </a:r>
            <a:endParaRPr kumimoji="1" lang="ja-JP" altLang="en-US" sz="1600">
              <a:latin typeface="DIN Alternate" panose="020B0500000000000000" pitchFamily="34" charset="0"/>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44225"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DIN Alternate" panose="020B0500000000000000" pitchFamily="34" charset="0"/>
                <a:ea typeface="Hiragino Sans W5" panose="020B0400000000000000" pitchFamily="34" charset="-128"/>
              </a:rPr>
              <a:t>5</a:t>
            </a:r>
            <a:r>
              <a:rPr kumimoji="1" lang="en-US" altLang="ja-JP" sz="700" dirty="0">
                <a:solidFill>
                  <a:srgbClr val="E12846"/>
                </a:solidFill>
                <a:latin typeface="DIN Alternate" panose="020B0500000000000000" pitchFamily="34" charset="0"/>
                <a:ea typeface="Hiragino Sans W5" panose="020B0400000000000000" pitchFamily="34" charset="-128"/>
              </a:rPr>
              <a:t> </a:t>
            </a:r>
            <a:r>
              <a:rPr kumimoji="1" lang="ja-JP" altLang="en-US" sz="700">
                <a:solidFill>
                  <a:srgbClr val="E12846"/>
                </a:solidFill>
                <a:latin typeface="DIN Alternate" panose="020B0500000000000000" pitchFamily="34" charset="0"/>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64462" y="3413218"/>
            <a:ext cx="288541" cy="276999"/>
          </a:xfrm>
          <a:prstGeom prst="rect">
            <a:avLst/>
          </a:prstGeom>
          <a:noFill/>
        </p:spPr>
        <p:txBody>
          <a:bodyPr wrap="none" lIns="0" tIns="0" rIns="0" bIns="0" rtlCol="0">
            <a:spAutoFit/>
          </a:bodyPr>
          <a:lstStyle/>
          <a:p>
            <a:r>
              <a:rPr lang="en-US" altLang="ja-JP" dirty="0">
                <a:solidFill>
                  <a:srgbClr val="FE5519"/>
                </a:solidFill>
                <a:latin typeface="DIN Alternate" panose="020B0500000000000000" pitchFamily="34" charset="0"/>
                <a:ea typeface="Hiragino Sans W5" panose="020B0400000000000000" pitchFamily="34" charset="-128"/>
              </a:rPr>
              <a:t>15</a:t>
            </a:r>
            <a:r>
              <a:rPr kumimoji="1" lang="en-US" altLang="ja-JP" sz="1000" dirty="0">
                <a:solidFill>
                  <a:srgbClr val="FE5519"/>
                </a:solidFill>
                <a:latin typeface="DIN Alternate" panose="020B0500000000000000" pitchFamily="34" charset="0"/>
                <a:ea typeface="Hiragino Sans W5" panose="020B0400000000000000" pitchFamily="34" charset="-128"/>
              </a:rPr>
              <a:t>%</a:t>
            </a:r>
            <a:endParaRPr kumimoji="1" lang="ja-JP" altLang="en-US" sz="1400">
              <a:solidFill>
                <a:srgbClr val="FE5519"/>
              </a:solidFill>
              <a:latin typeface="DIN Alternate" panose="020B0500000000000000" pitchFamily="34" charset="0"/>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6" name="スライド番号プレースホルダ 3">
            <a:extLst>
              <a:ext uri="{FF2B5EF4-FFF2-40B4-BE49-F238E27FC236}">
                <a16:creationId xmlns:a16="http://schemas.microsoft.com/office/drawing/2014/main" id="{390E5729-C6EB-495D-15FD-62140640EC3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994182C0-B1F8-9486-F5C7-669261DF60A0}"/>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716327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2" name="図 21" descr="黒い背景に白い文字がある&#10;&#10;AI によって生成されたコンテンツは間違っている可能性があります。">
            <a:extLst>
              <a:ext uri="{FF2B5EF4-FFF2-40B4-BE49-F238E27FC236}">
                <a16:creationId xmlns:a16="http://schemas.microsoft.com/office/drawing/2014/main" id="{B19431BA-2A2D-3C8A-9631-B97B1A941DAC}"/>
              </a:ext>
            </a:extLst>
          </p:cNvPr>
          <p:cNvPicPr>
            <a:picLocks noChangeAspect="1"/>
          </p:cNvPicPr>
          <p:nvPr/>
        </p:nvPicPr>
        <p:blipFill>
          <a:blip r:embed="rId2"/>
          <a:stretch>
            <a:fillRect/>
          </a:stretch>
        </p:blipFill>
        <p:spPr>
          <a:xfrm>
            <a:off x="2034645" y="211011"/>
            <a:ext cx="2725060" cy="983510"/>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3"/>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40133" y="3119032"/>
            <a:ext cx="6933751" cy="1511889"/>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BREAK</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は、</a:t>
            </a:r>
            <a:endParaRPr kumimoji="1" lang="en-US"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都内最大級</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(*1)</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タクシーサイネージ「</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GROWTH</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を手がけるニューステクノロジー社と、</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喫煙所ブランド「</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THE TOBACCO</a:t>
            </a:r>
            <a:r>
              <a:rPr kumimoji="1" lang="ja-JP" altLang="es-419"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を展開するコソド社が協業して生まれた、</a:t>
            </a: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都心オフィスビル喫煙所に特化した国内</a:t>
            </a:r>
            <a:r>
              <a:rPr kumimoji="1" lang="es-419" altLang="ja-JP" sz="1199"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No.1</a:t>
            </a:r>
            <a:r>
              <a:rPr kumimoji="1" lang="es-419" altLang="ja-JP" sz="900" b="0" i="0" u="none" strike="noStrike" kern="1200" cap="none" normalizeH="0" baseline="0" noProof="0" dirty="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(*2)</a:t>
            </a:r>
            <a:r>
              <a:rPr kumimoji="1" lang="ja-JP" altLang="en-US" sz="1199" b="0" i="0" u="none" strike="noStrike" kern="1200" cap="none" normalizeH="0" baseline="0" noProof="0">
                <a:ln>
                  <a:noFill/>
                </a:ln>
                <a:solidFill>
                  <a:schemeClr val="tx1">
                    <a:lumMod val="50000"/>
                    <a:lumOff val="50000"/>
                  </a:schemeClr>
                </a:solidFill>
                <a:effectLst/>
                <a:uLnTx/>
                <a:uFillTx/>
                <a:latin typeface="Hiragino Sans W4" panose="020B0400000000000000" pitchFamily="34" charset="-128"/>
                <a:ea typeface="Hiragino Sans W4" panose="020B0400000000000000" pitchFamily="34" charset="-128"/>
                <a:cs typeface="+mn-cs"/>
              </a:rPr>
              <a:t>の、滞在型デジタルサイネージメディアです。</a:t>
            </a:r>
          </a:p>
        </p:txBody>
      </p:sp>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東京特別区・武三交通圏における当社のタクシーサイネージネットワーク導入数は</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11,500</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台。東京特別区・武三交通圏の法人タクシー</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      26,983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台（令和</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5</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年</a:t>
            </a: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3</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月末時点関東運輸局調べ）に対する利用者カバー率となります。</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※2 </a:t>
            </a:r>
            <a:r>
              <a:rPr kumimoji="1" lang="ja-JP" altLang="en-US" sz="800" u="none" strike="noStrike" kern="1200" cap="none" normalizeH="0" baseline="0" noProof="0">
                <a:ln>
                  <a:noFill/>
                </a:ln>
                <a:solidFill>
                  <a:schemeClr val="bg1">
                    <a:lumMod val="65000"/>
                  </a:schemeClr>
                </a:solidFill>
                <a:effectLst/>
                <a:uLnTx/>
                <a:uFillTx/>
                <a:latin typeface="Hiragino Sans W2" panose="020B0400000000000000" pitchFamily="34" charset="-128"/>
                <a:ea typeface="Hiragino Sans W2" panose="020B0400000000000000" pitchFamily="34" charset="-128"/>
              </a:rPr>
              <a:t>喫煙所内のサイネージ設置数及び、リーチ数（弊社調べ）</a:t>
            </a:r>
            <a:endParaRPr kumimoji="1" lang="en-US" altLang="ja-JP" sz="800" u="none" strike="noStrike" kern="1200" cap="none" normalizeH="0" baseline="0" noProof="0" dirty="0">
              <a:ln>
                <a:noFill/>
              </a:ln>
              <a:solidFill>
                <a:schemeClr val="bg1">
                  <a:lumMod val="65000"/>
                </a:schemeClr>
              </a:solidFill>
              <a:effectLst/>
              <a:uLnTx/>
              <a:uFillTx/>
              <a:latin typeface="Hiragino Sans W2" panose="020B0400000000000000" pitchFamily="34" charset="-128"/>
              <a:ea typeface="Hiragino Sans W2" panose="020B0400000000000000" pitchFamily="34" charset="-128"/>
            </a:endParaRPr>
          </a:p>
        </p:txBody>
      </p:sp>
      <p:grpSp>
        <p:nvGrpSpPr>
          <p:cNvPr id="25" name="グループ化 24">
            <a:extLst>
              <a:ext uri="{FF2B5EF4-FFF2-40B4-BE49-F238E27FC236}">
                <a16:creationId xmlns:a16="http://schemas.microsoft.com/office/drawing/2014/main" id="{2267B27D-C894-EA68-1A59-FF17E33054A0}"/>
              </a:ext>
            </a:extLst>
          </p:cNvPr>
          <p:cNvGrpSpPr>
            <a:grpSpLocks noChangeAspect="1"/>
          </p:cNvGrpSpPr>
          <p:nvPr/>
        </p:nvGrpSpPr>
        <p:grpSpPr>
          <a:xfrm>
            <a:off x="473874" y="4975393"/>
            <a:ext cx="3553710" cy="803075"/>
            <a:chOff x="1561776" y="4822995"/>
            <a:chExt cx="4100877" cy="926724"/>
          </a:xfrm>
        </p:grpSpPr>
        <p:pic>
          <p:nvPicPr>
            <p:cNvPr id="24" name="図 23" descr="図形&#10;&#10;AI によって生成されたコンテンツは間違っている可能性があります。">
              <a:extLst>
                <a:ext uri="{FF2B5EF4-FFF2-40B4-BE49-F238E27FC236}">
                  <a16:creationId xmlns:a16="http://schemas.microsoft.com/office/drawing/2014/main" id="{1BA72133-199B-89E3-C20C-4E35DC901F20}"/>
                </a:ext>
              </a:extLst>
            </p:cNvPr>
            <p:cNvPicPr>
              <a:picLocks noChangeAspect="1"/>
            </p:cNvPicPr>
            <p:nvPr/>
          </p:nvPicPr>
          <p:blipFill>
            <a:blip r:embed="rId4"/>
            <a:stretch>
              <a:fillRect/>
            </a:stretch>
          </p:blipFill>
          <p:spPr>
            <a:xfrm>
              <a:off x="1561776" y="4822995"/>
              <a:ext cx="960706" cy="926724"/>
            </a:xfrm>
            <a:prstGeom prst="rect">
              <a:avLst/>
            </a:prstGeom>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472202" y="4973812"/>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678718" y="5045366"/>
              <a:ext cx="455426" cy="461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iragino Sans W5" panose="020B0400000000000000" pitchFamily="34" charset="-128"/>
                  <a:ea typeface="Hiragino Sans W5" panose="020B0400000000000000" pitchFamily="34" charset="-128"/>
                  <a:cs typeface="+mn-cs"/>
                </a:rPr>
                <a:t>✕</a:t>
              </a:r>
              <a:endParaRPr kumimoji="1" lang="ja-JP" altLang="en-US" sz="20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744843" y="3426359"/>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535681"/>
          </a:xfrm>
          <a:prstGeom prst="rect">
            <a:avLst/>
          </a:prstGeom>
        </p:spPr>
      </p:pic>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29" name="グループ化 28">
            <a:extLst>
              <a:ext uri="{FF2B5EF4-FFF2-40B4-BE49-F238E27FC236}">
                <a16:creationId xmlns:a16="http://schemas.microsoft.com/office/drawing/2014/main" id="{AF68F555-C94C-52BC-34A1-B486E07C1549}"/>
              </a:ext>
            </a:extLst>
          </p:cNvPr>
          <p:cNvGrpSpPr/>
          <p:nvPr/>
        </p:nvGrpSpPr>
        <p:grpSpPr>
          <a:xfrm>
            <a:off x="432248" y="1585749"/>
            <a:ext cx="7307346" cy="944971"/>
            <a:chOff x="432248" y="1463829"/>
            <a:chExt cx="7307346" cy="944971"/>
          </a:xfrm>
        </p:grpSpPr>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月間　　</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 </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万人が集う</a:t>
              </a:r>
              <a:endPar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都心オフィス</a:t>
              </a:r>
              <a:r>
                <a:rPr kumimoji="1" lang="en-US" altLang="ja-JP" sz="18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喫煙所発の滞在型メディア</a:t>
              </a:r>
            </a:p>
          </p:txBody>
        </p:sp>
        <p:sp>
          <p:nvSpPr>
            <p:cNvPr id="8" name="テキスト ボックス 7">
              <a:extLst>
                <a:ext uri="{FF2B5EF4-FFF2-40B4-BE49-F238E27FC236}">
                  <a16:creationId xmlns:a16="http://schemas.microsoft.com/office/drawing/2014/main" id="{48B16847-B59A-0A51-51F9-57A51D7C021D}"/>
                </a:ext>
              </a:extLst>
            </p:cNvPr>
            <p:cNvSpPr txBox="1"/>
            <p:nvPr/>
          </p:nvSpPr>
          <p:spPr>
            <a:xfrm>
              <a:off x="922781" y="1463829"/>
              <a:ext cx="1111864" cy="584775"/>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dirty="0">
                  <a:solidFill>
                    <a:srgbClr val="FE5519"/>
                  </a:solidFill>
                  <a:latin typeface="DIN Alternate" panose="020B0500000000000000" pitchFamily="34" charset="0"/>
                  <a:ea typeface="Hiragino Sans W6" panose="020B0400000000000000" pitchFamily="34" charset="-128"/>
                </a:rPr>
                <a:t>60</a:t>
              </a:r>
              <a:r>
                <a:rPr kumimoji="1" lang="en-US" altLang="ja-JP" sz="3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0</a:t>
              </a:r>
              <a:endParaRPr kumimoji="1" lang="en-US" altLang="ja-JP" sz="2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grpSp>
      <p:cxnSp>
        <p:nvCxnSpPr>
          <p:cNvPr id="28" name="直線コネクタ 27">
            <a:extLst>
              <a:ext uri="{FF2B5EF4-FFF2-40B4-BE49-F238E27FC236}">
                <a16:creationId xmlns:a16="http://schemas.microsoft.com/office/drawing/2014/main" id="{522AA81F-563F-7093-C8C8-8A4DC1A81D3E}"/>
              </a:ext>
            </a:extLst>
          </p:cNvPr>
          <p:cNvCxnSpPr>
            <a:cxnSpLocks/>
          </p:cNvCxnSpPr>
          <p:nvPr/>
        </p:nvCxnSpPr>
        <p:spPr>
          <a:xfrm>
            <a:off x="504354" y="2980764"/>
            <a:ext cx="962401" cy="0"/>
          </a:xfrm>
          <a:prstGeom prst="line">
            <a:avLst/>
          </a:prstGeom>
          <a:ln w="38100">
            <a:solidFill>
              <a:srgbClr val="FE551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0698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262AAEC2-B415-C473-764C-EFD00163035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1767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59805" y="218679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818640" y="204252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40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87285" y="2332193"/>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51504" y="218788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87285" y="3605531"/>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51504" y="3461219"/>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30</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61981" y="3630400"/>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18</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823900" y="3564497"/>
            <a:ext cx="18114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DIN Alternate" panose="020B0500000000000000" pitchFamily="34" charset="0"/>
                <a:ea typeface="Hiragino Sans W5" panose="020B0400000000000000" pitchFamily="34" charset="-128"/>
              </a:rPr>
              <a:t>23</a:t>
            </a:r>
            <a:r>
              <a:rPr kumimoji="1" lang="en-US" altLang="ja-JP" sz="700" dirty="0">
                <a:solidFill>
                  <a:schemeClr val="bg1">
                    <a:lumMod val="95000"/>
                  </a:schemeClr>
                </a:solidFill>
                <a:latin typeface="DIN Alternate" panose="020B0500000000000000" pitchFamily="34" charset="0"/>
                <a:ea typeface="Hiragino Sans W5" panose="020B0400000000000000" pitchFamily="34" charset="-128"/>
              </a:rPr>
              <a:t>%</a:t>
            </a:r>
            <a:endParaRPr kumimoji="1" lang="ja-JP" altLang="en-US" sz="1200">
              <a:solidFill>
                <a:schemeClr val="bg1">
                  <a:lumMod val="95000"/>
                </a:schemeClr>
              </a:solidFill>
              <a:latin typeface="DIN Alternate" panose="020B0500000000000000" pitchFamily="34" charset="0"/>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DIN Alternate" panose="020B0500000000000000" pitchFamily="34" charset="0"/>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70532"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04196"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DIN Alternate" panose="020B0500000000000000" pitchFamily="34" charset="0"/>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3A27861-2EDD-4236-2B83-83E470EEDC34}"/>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218572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DF4F516-27A9-8FD0-A11C-246BB90D3CD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8E3163AA-67D6-43F3-28A7-2CAC50D0E1E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pic>
        <p:nvPicPr>
          <p:cNvPr id="4" name="図 3" descr="テキスト&#10;&#10;自動的に生成された説明">
            <a:extLst>
              <a:ext uri="{FF2B5EF4-FFF2-40B4-BE49-F238E27FC236}">
                <a16:creationId xmlns:a16="http://schemas.microsoft.com/office/drawing/2014/main" id="{D54A23A9-4417-8584-B9BA-902CD6E664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276403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3EC068-FC3B-4BEC-F86A-BB7257A9D763}"/>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764456" y="1186093"/>
              <a:ext cx="2005677" cy="54354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仮押さえ有効期限</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申請から</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営業日有効</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（有効期日の</a:t>
              </a:r>
              <a:r>
                <a:rPr lang="en-US" altLang="ja-JP" sz="1000" dirty="0">
                  <a:solidFill>
                    <a:schemeClr val="bg1"/>
                  </a:solidFill>
                  <a:latin typeface="DIN Alternate" panose="020B0500000000000000" pitchFamily="34" charset="0"/>
                  <a:ea typeface="Hiragino Kaku Gothic ProN W3" panose="020B0300000000000000" pitchFamily="34" charset="-128"/>
                </a:rPr>
                <a:t> 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 </a:t>
              </a:r>
              <a:r>
                <a:rPr lang="ja-JP" altLang="en-US" sz="1000">
                  <a:solidFill>
                    <a:schemeClr val="bg1"/>
                  </a:solidFill>
                  <a:latin typeface="DIN Alternate" panose="020B0500000000000000" pitchFamily="34" charset="0"/>
                  <a:ea typeface="Hiragino Kaku Gothic ProN W3" panose="020B0300000000000000" pitchFamily="34" charset="-128"/>
                </a:rPr>
                <a:t>に開放）</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7366119" cy="338554"/>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お申込後に、各ビルへの審査を実施いたします。競合等の理由から一部ビルにおいて放映不可となる可能性もございますので、予めご了承ください。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クリエイティブの差し替えは、</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1</a:t>
            </a:r>
            <a:r>
              <a:rPr lang="ja-JP" altLang="en-US" sz="800">
                <a:solidFill>
                  <a:srgbClr val="FFFFFF"/>
                </a:solidFill>
                <a:latin typeface="Hiragino Sans W2" panose="020B0400000000000000" pitchFamily="34" charset="-128"/>
                <a:ea typeface="Hiragino Sans W2" panose="020B0400000000000000" pitchFamily="34" charset="-128"/>
              </a:rPr>
              <a:t>回まで可能です。入稿期日までにご入稿をお願いいたします。</a:t>
            </a: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5D5764CF-9690-F70A-BA5D-0960DBDD5F1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
        <p:nvSpPr>
          <p:cNvPr id="5" name="正方形/長方形 4">
            <a:extLst>
              <a:ext uri="{FF2B5EF4-FFF2-40B4-BE49-F238E27FC236}">
                <a16:creationId xmlns:a16="http://schemas.microsoft.com/office/drawing/2014/main" id="{92F2489B-2ADF-1574-3C00-A12D99B19824}"/>
              </a:ext>
            </a:extLst>
          </p:cNvPr>
          <p:cNvSpPr/>
          <p:nvPr/>
        </p:nvSpPr>
        <p:spPr>
          <a:xfrm>
            <a:off x="6047006" y="1943242"/>
            <a:ext cx="1969609" cy="4078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8" name="正方形/長方形 7">
            <a:extLst>
              <a:ext uri="{FF2B5EF4-FFF2-40B4-BE49-F238E27FC236}">
                <a16:creationId xmlns:a16="http://schemas.microsoft.com/office/drawing/2014/main" id="{EBAB33E2-A579-2CE8-3096-58B961A3C146}"/>
              </a:ext>
            </a:extLst>
          </p:cNvPr>
          <p:cNvSpPr/>
          <p:nvPr/>
        </p:nvSpPr>
        <p:spPr>
          <a:xfrm>
            <a:off x="8106082" y="1949668"/>
            <a:ext cx="1969609"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19" name="正方形/長方形 18">
            <a:extLst>
              <a:ext uri="{FF2B5EF4-FFF2-40B4-BE49-F238E27FC236}">
                <a16:creationId xmlns:a16="http://schemas.microsoft.com/office/drawing/2014/main" id="{1770E4E4-B7EB-EDBF-BCDA-D479FD9F9E09}"/>
              </a:ext>
            </a:extLst>
          </p:cNvPr>
          <p:cNvSpPr/>
          <p:nvPr/>
        </p:nvSpPr>
        <p:spPr>
          <a:xfrm>
            <a:off x="8137904" y="2312683"/>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仮押さえは必須ではございません</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
        <p:nvSpPr>
          <p:cNvPr id="22" name="正方形/長方形 21">
            <a:extLst>
              <a:ext uri="{FF2B5EF4-FFF2-40B4-BE49-F238E27FC236}">
                <a16:creationId xmlns:a16="http://schemas.microsoft.com/office/drawing/2014/main" id="{498C337D-3B55-9F2D-AF96-20ECA51A8704}"/>
              </a:ext>
            </a:extLst>
          </p:cNvPr>
          <p:cNvSpPr/>
          <p:nvPr/>
        </p:nvSpPr>
        <p:spPr>
          <a:xfrm>
            <a:off x="6080487" y="2314346"/>
            <a:ext cx="1891954" cy="200055"/>
          </a:xfrm>
          <a:prstGeom prst="rect">
            <a:avLst/>
          </a:prstGeom>
        </p:spPr>
        <p:txBody>
          <a:bodyPr wrap="square">
            <a:spAutoFit/>
          </a:bodyPr>
          <a:lstStyle/>
          <a:p>
            <a:pPr algn="ctr" fontAlgn="ctr"/>
            <a:r>
              <a:rPr lang="en-US" altLang="ja-JP" sz="700" dirty="0">
                <a:solidFill>
                  <a:schemeClr val="bg1"/>
                </a:solidFill>
                <a:latin typeface="DIN Alternate" panose="020B0500000000000000" pitchFamily="34" charset="0"/>
                <a:ea typeface="Hiragino Kaku Gothic ProN W3" panose="020B0300000000000000" pitchFamily="34" charset="-128"/>
              </a:rPr>
              <a:t>※</a:t>
            </a:r>
            <a:r>
              <a:rPr lang="ja-JP" altLang="en-US" sz="700">
                <a:solidFill>
                  <a:schemeClr val="bg1"/>
                </a:solidFill>
                <a:latin typeface="DIN Alternate" panose="020B0500000000000000" pitchFamily="34" charset="0"/>
                <a:ea typeface="Hiragino Kaku Gothic ProN W3" panose="020B0300000000000000" pitchFamily="34" charset="-128"/>
              </a:rPr>
              <a:t>入稿前の審査は必須となります</a:t>
            </a:r>
            <a:endParaRPr lang="en-US" altLang="ja-JP" sz="700" dirty="0">
              <a:solidFill>
                <a:schemeClr val="bg1"/>
              </a:solidFill>
              <a:latin typeface="DIN Alternate" panose="020B0500000000000000" pitchFamily="34" charset="0"/>
              <a:ea typeface="Hiragino Kaku Gothic ProN W3" panose="020B03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0050147-EA05-6BA4-0CF2-ACDACB40086A}"/>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798691"/>
            <a:ext cx="3149361" cy="338554"/>
          </a:xfrm>
          <a:prstGeom prst="rect">
            <a:avLst/>
          </a:prstGeom>
        </p:spPr>
        <p:txBody>
          <a:bodyPr wrap="square">
            <a:spAutoFit/>
          </a:bodyPr>
          <a:lstStyle/>
          <a:p>
            <a:pPr fontAlgn="ctr"/>
            <a:r>
              <a:rPr lang="en-US" altLang="ja-JP" sz="1600" b="1" dirty="0">
                <a:solidFill>
                  <a:schemeClr val="bg1"/>
                </a:solidFill>
                <a:latin typeface="DIN Alternate" panose="020B0500000000000000" pitchFamily="34" charset="0"/>
                <a:ea typeface="Hiragino Kaku Gothic ProN W6" panose="020B0300000000000000" pitchFamily="34" charset="-128"/>
              </a:rPr>
              <a:t>15</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600" b="1" dirty="0">
                <a:solidFill>
                  <a:schemeClr val="bg1"/>
                </a:solidFill>
                <a:latin typeface="DIN Alternate" panose="020B0500000000000000" pitchFamily="34" charset="0"/>
                <a:ea typeface="Hiragino Kaku Gothic ProN W6" panose="020B0300000000000000" pitchFamily="34" charset="-128"/>
              </a:rPr>
              <a:t>30</a:t>
            </a:r>
            <a:r>
              <a:rPr lang="en-US" altLang="ja-JP" sz="1200" b="1" dirty="0">
                <a:solidFill>
                  <a:schemeClr val="bg1"/>
                </a:solidFill>
                <a:latin typeface="DIN Alternate" panose="020B0500000000000000" pitchFamily="34" charset="0"/>
                <a:ea typeface="Hiragino Kaku Gothic ProN W6" panose="020B0300000000000000" pitchFamily="34" charset="-128"/>
              </a:rPr>
              <a:t> </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-24.0LKFS±1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F619094-40A3-0457-69CF-0E9FE6713C5C}"/>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15565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4C63-1946-7AE8-E9E7-85DE55C7FD3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C9BB66DE-8825-3889-625F-AEFE911883D8}"/>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 name="図 3" descr="テキスト&#10;&#10;自動的に生成された説明">
            <a:extLst>
              <a:ext uri="{FF2B5EF4-FFF2-40B4-BE49-F238E27FC236}">
                <a16:creationId xmlns:a16="http://schemas.microsoft.com/office/drawing/2014/main" id="{FBDE1C34-D7AC-6075-81F3-897C7712D9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9F732904-1B6E-3881-F18D-D65DA3256B23}"/>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67EF1C72-BCDE-F331-8731-176FDEC953B8}"/>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FB4C1268-D136-B7B9-2740-5823906B5C46}"/>
              </a:ext>
            </a:extLst>
          </p:cNvPr>
          <p:cNvGraphicFramePr>
            <a:graphicFrameLocks noGrp="1"/>
          </p:cNvGraphicFramePr>
          <p:nvPr/>
        </p:nvGraphicFramePr>
        <p:xfrm>
          <a:off x="697324" y="1282601"/>
          <a:ext cx="11012078" cy="4922981"/>
        </p:xfrm>
        <a:graphic>
          <a:graphicData uri="http://schemas.openxmlformats.org/drawingml/2006/table">
            <a:tbl>
              <a:tblPr firstRow="1" bandRow="1">
                <a:tableStyleId>{5C22544A-7EE6-4342-B048-85BDC9FD1C3A}</a:tableStyleId>
              </a:tblPr>
              <a:tblGrid>
                <a:gridCol w="2210976">
                  <a:extLst>
                    <a:ext uri="{9D8B030D-6E8A-4147-A177-3AD203B41FA5}">
                      <a16:colId xmlns:a16="http://schemas.microsoft.com/office/drawing/2014/main" val="324995462"/>
                    </a:ext>
                  </a:extLst>
                </a:gridCol>
                <a:gridCol w="578612">
                  <a:extLst>
                    <a:ext uri="{9D8B030D-6E8A-4147-A177-3AD203B41FA5}">
                      <a16:colId xmlns:a16="http://schemas.microsoft.com/office/drawing/2014/main" val="3683348735"/>
                    </a:ext>
                  </a:extLst>
                </a:gridCol>
                <a:gridCol w="2072640">
                  <a:extLst>
                    <a:ext uri="{9D8B030D-6E8A-4147-A177-3AD203B41FA5}">
                      <a16:colId xmlns:a16="http://schemas.microsoft.com/office/drawing/2014/main" val="89135501"/>
                    </a:ext>
                  </a:extLst>
                </a:gridCol>
                <a:gridCol w="560832">
                  <a:extLst>
                    <a:ext uri="{9D8B030D-6E8A-4147-A177-3AD203B41FA5}">
                      <a16:colId xmlns:a16="http://schemas.microsoft.com/office/drawing/2014/main" val="1114534535"/>
                    </a:ext>
                  </a:extLst>
                </a:gridCol>
                <a:gridCol w="2145792">
                  <a:extLst>
                    <a:ext uri="{9D8B030D-6E8A-4147-A177-3AD203B41FA5}">
                      <a16:colId xmlns:a16="http://schemas.microsoft.com/office/drawing/2014/main" val="3121299857"/>
                    </a:ext>
                  </a:extLst>
                </a:gridCol>
                <a:gridCol w="573024">
                  <a:extLst>
                    <a:ext uri="{9D8B030D-6E8A-4147-A177-3AD203B41FA5}">
                      <a16:colId xmlns:a16="http://schemas.microsoft.com/office/drawing/2014/main" val="4068120845"/>
                    </a:ext>
                  </a:extLst>
                </a:gridCol>
                <a:gridCol w="2109216">
                  <a:extLst>
                    <a:ext uri="{9D8B030D-6E8A-4147-A177-3AD203B41FA5}">
                      <a16:colId xmlns:a16="http://schemas.microsoft.com/office/drawing/2014/main" val="641772769"/>
                    </a:ext>
                  </a:extLst>
                </a:gridCol>
                <a:gridCol w="760986">
                  <a:extLst>
                    <a:ext uri="{9D8B030D-6E8A-4147-A177-3AD203B41FA5}">
                      <a16:colId xmlns:a16="http://schemas.microsoft.com/office/drawing/2014/main" val="2305421232"/>
                    </a:ext>
                  </a:extLst>
                </a:gridCol>
              </a:tblGrid>
              <a:tr h="482012">
                <a:tc gridSpan="2">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endParaRP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gridSpan="2">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endParaRP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gridSpan="2">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endParaRP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gridSpan="2">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hMerge="1">
                  <a:txBody>
                    <a:bodyPr/>
                    <a:lstStyle/>
                    <a:p>
                      <a:pPr algn="ctr"/>
                      <a:endPar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endParaRP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lvl="0" indent="0" algn="r">
                        <a:tabLst/>
                      </a:pP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　</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4</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日（月）　</a:t>
                      </a:r>
                      <a:endPar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endParaRP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a:tabLst/>
                      </a:pPr>
                      <a:endPar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　</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日（火）</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日（火）</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lvl="0" indent="0" algn="r"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lvl="0" indent="0" algn="r" defTabSz="914400" rtl="0" eaLnBrk="1" latinLnBrk="0" hangingPunct="1">
                        <a:tabLst/>
                      </a:pPr>
                      <a:endPar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85772" marR="85772" marT="42886" marB="42886"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12700" cap="flat" cmpd="sng" algn="ctr">
                      <a:solidFill>
                        <a:schemeClr val="bg1"/>
                      </a:solidFill>
                      <a:prstDash val="solid"/>
                      <a:round/>
                      <a:headEnd type="none" w="med" len="med"/>
                      <a:tailEnd type="none" w="med" len="med"/>
                    </a:lnL>
                    <a:lnR w="3175" cap="flat" cmpd="sng" algn="ctr">
                      <a:solidFill>
                        <a:srgbClr val="FE5418"/>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lvl="0" indent="44450" algn="r" defTabSz="914400" rtl="0" eaLnBrk="1" fontAlgn="b" latinLnBrk="0" hangingPunct="1">
                        <a:buNone/>
                        <a:tabLst/>
                      </a:pPr>
                      <a:endPar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endParaRPr>
                    </a:p>
                  </a:txBody>
                  <a:tcPr marL="28575" marR="28575" marT="19050" marB="19050" anchor="ctr">
                    <a:lnL w="3175" cap="flat" cmpd="sng" algn="ctr">
                      <a:solidFill>
                        <a:srgbClr val="FE5418"/>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A0BBDB65-B726-D1BA-CB4B-12B5E3D483CF}"/>
              </a:ext>
            </a:extLst>
          </p:cNvPr>
          <p:cNvSpPr txBox="1"/>
          <p:nvPr/>
        </p:nvSpPr>
        <p:spPr>
          <a:xfrm>
            <a:off x="662399" y="6483425"/>
            <a:ext cx="7544053"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営業日前）、申し込み・入稿（放映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7539844E-A7C4-0E0E-436B-1F0DB9064BC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0FC4BC5-B640-CD6D-742F-62479C5BA68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664848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BED6C099-2B82-CB54-6457-2294A13E6F49}"/>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4051787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9EE1F4D-1D13-0008-7E91-A3B6DE6E2D29}"/>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323165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・タバコ（紙</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電子いずれも含む）を使用した表現</a:t>
            </a:r>
          </a:p>
          <a:p>
            <a:r>
              <a:rPr lang="ja-JP" altLang="en-US" sz="1200">
                <a:solidFill>
                  <a:schemeClr val="bg1"/>
                </a:solidFill>
                <a:latin typeface="DIN Alternate" panose="020B0500000000000000" pitchFamily="34" charset="0"/>
                <a:ea typeface="Hiragino Kaku Gothic ProN W3" panose="020B0300000000000000" pitchFamily="34" charset="-128"/>
              </a:rPr>
              <a:t>・喫煙そのものを否定、ポイ捨て、吸い殻を想起する表現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・タバコを起因とした症状を想起する表現</a:t>
            </a:r>
          </a:p>
          <a:p>
            <a:r>
              <a:rPr lang="ja-JP" altLang="en-US" sz="1200">
                <a:solidFill>
                  <a:schemeClr val="bg1"/>
                </a:solidFill>
                <a:latin typeface="DIN Alternate" panose="020B0500000000000000" pitchFamily="34" charset="0"/>
                <a:ea typeface="Hiragino Kaku Gothic ProN W3" panose="020B0300000000000000" pitchFamily="34" charset="-128"/>
              </a:rPr>
              <a:t>　（例：慢性閉塞性肺疾患（</a:t>
            </a:r>
            <a:r>
              <a:rPr lang="en" altLang="ja-JP" sz="1200" dirty="0">
                <a:solidFill>
                  <a:schemeClr val="bg1"/>
                </a:solidFill>
                <a:latin typeface="DIN Alternate" panose="020B0500000000000000" pitchFamily="34" charset="0"/>
                <a:ea typeface="Hiragino Kaku Gothic ProN W3" panose="020B0300000000000000" pitchFamily="34" charset="-128"/>
              </a:rPr>
              <a:t>COPD</a:t>
            </a:r>
            <a:r>
              <a:rPr lang="ja-JP" altLang="en" sz="120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など</a:t>
            </a:r>
          </a:p>
          <a:p>
            <a:r>
              <a:rPr lang="ja-JP" altLang="en-US" sz="1200">
                <a:solidFill>
                  <a:schemeClr val="bg1"/>
                </a:solidFill>
                <a:latin typeface="DIN Alternate" panose="020B0500000000000000" pitchFamily="34" charset="0"/>
                <a:ea typeface="Hiragino Kaku Gothic ProN W3" panose="020B0300000000000000" pitchFamily="34" charset="-128"/>
              </a:rPr>
              <a:t>・禁煙を促す表現</a:t>
            </a: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商材（例：ニコチン置換療法用製品など）</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2DEF3C9-778D-C8E7-8466-BB982B5416F1}"/>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3906177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85FA72B-2929-E1BF-E76D-EA260DAF5F96}"/>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5D51CA8-CDA0-EBB6-B770-E577F9A687A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6896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3F8D25-796C-9214-2D3F-1F312B946CCE}"/>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9CD3FCB-D059-1EA3-DD66-F901045950C8}"/>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bg1"/>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chemeClr val="bg1"/>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chemeClr val="bg1"/>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196534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4AD82645-2167-138E-7711-FC0746A1E0FE}"/>
              </a:ext>
            </a:extLst>
          </p:cNvPr>
          <p:cNvPicPr>
            <a:picLocks/>
          </p:cNvPicPr>
          <p:nvPr/>
        </p:nvPicPr>
        <p:blipFill>
          <a:blip r:embed="rId2"/>
          <a:stretch>
            <a:fillRect/>
          </a:stretch>
        </p:blipFill>
        <p:spPr>
          <a:xfrm>
            <a:off x="427402" y="320919"/>
            <a:ext cx="6200068" cy="479259"/>
          </a:xfrm>
          <a:prstGeom prst="rect">
            <a:avLst/>
          </a:prstGeom>
        </p:spPr>
      </p:pic>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4" name="テキスト ボックス 13">
            <a:extLst>
              <a:ext uri="{FF2B5EF4-FFF2-40B4-BE49-F238E27FC236}">
                <a16:creationId xmlns:a16="http://schemas.microsoft.com/office/drawing/2014/main" id="{A2908425-67E8-C869-2044-EBABF532CB76}"/>
              </a:ext>
            </a:extLst>
          </p:cNvPr>
          <p:cNvSpPr txBox="1"/>
          <p:nvPr/>
        </p:nvSpPr>
        <p:spPr>
          <a:xfrm>
            <a:off x="427401" y="1032193"/>
            <a:ext cx="7121479" cy="463268"/>
          </a:xfrm>
          <a:prstGeom prst="rect">
            <a:avLst/>
          </a:prstGeom>
          <a:noFill/>
        </p:spPr>
        <p:txBody>
          <a:bodyPr wrap="square">
            <a:spAutoFit/>
          </a:bodyPr>
          <a:lstStyle/>
          <a:p>
            <a:pPr defTabSz="914400">
              <a:lnSpc>
                <a:spcPct val="150000"/>
              </a:lnSpc>
            </a:pPr>
            <a:r>
              <a:rPr kumimoji="1" lang="ja-JP" altLang="en-US" b="1" i="0" u="none" strike="noStrike" kern="1200" cap="none" spc="300" normalizeH="0" baseline="0" noProof="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rPr>
              <a:t>喫煙所に集うのは、単なる嗜好層ではない</a:t>
            </a:r>
            <a:r>
              <a:rPr kumimoji="1" lang="ja-JP" altLang="en-US" b="1" spc="300">
                <a:solidFill>
                  <a:schemeClr val="tx1">
                    <a:lumMod val="75000"/>
                    <a:lumOff val="25000"/>
                  </a:schemeClr>
                </a:solidFill>
                <a:latin typeface="Hiragino Sans W7" panose="020B0400000000000000" pitchFamily="34" charset="-128"/>
                <a:ea typeface="Hiragino Sans W7" panose="020B0400000000000000" pitchFamily="34" charset="-128"/>
              </a:rPr>
              <a:t>ー。</a:t>
            </a:r>
            <a:endParaRPr kumimoji="1" lang="en-US" altLang="ja-JP" b="1" i="0" u="none" strike="noStrike" kern="1200" cap="none" spc="300" normalizeH="0" baseline="0" noProof="0" dirty="0">
              <a:ln>
                <a:noFill/>
              </a:ln>
              <a:solidFill>
                <a:schemeClr val="tx1">
                  <a:lumMod val="75000"/>
                  <a:lumOff val="25000"/>
                </a:schemeClr>
              </a:solidFill>
              <a:effectLst/>
              <a:uLnTx/>
              <a:uFillTx/>
              <a:latin typeface="Hiragino Sans W7" panose="020B0400000000000000" pitchFamily="34" charset="-128"/>
              <a:ea typeface="Hiragino Sans W7" panose="020B0400000000000000" pitchFamily="34" charset="-128"/>
              <a:cs typeface="+mn-cs"/>
            </a:endParaRPr>
          </a:p>
        </p:txBody>
      </p: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62225"/>
            <a:ext cx="6334311" cy="542841"/>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30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rPr>
              <a:t>都市型ビジネス層に、効率的にリーチする</a:t>
            </a:r>
            <a:endParaRPr kumimoji="1" lang="en-US" altLang="ja-JP" sz="2200" b="1" i="0" u="none" strike="noStrike" kern="1200" cap="none" spc="30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6" name="正方形/長方形 5">
            <a:extLst>
              <a:ext uri="{FF2B5EF4-FFF2-40B4-BE49-F238E27FC236}">
                <a16:creationId xmlns:a16="http://schemas.microsoft.com/office/drawing/2014/main" id="{49881CE5-6EDC-3393-A00B-7CB19F1005D1}"/>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April to June 2025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11" name="図 10" descr="山の景色&#10;&#10;自動的に生成された説明">
            <a:extLst>
              <a:ext uri="{FF2B5EF4-FFF2-40B4-BE49-F238E27FC236}">
                <a16:creationId xmlns:a16="http://schemas.microsoft.com/office/drawing/2014/main" id="{C460CB04-7B89-71E7-1942-1F468D86FD15}"/>
              </a:ext>
            </a:extLst>
          </p:cNvPr>
          <p:cNvPicPr>
            <a:picLocks noChangeAspect="1"/>
          </p:cNvPicPr>
          <p:nvPr/>
        </p:nvPicPr>
        <p:blipFill>
          <a:blip r:embed="rId4" cstate="hqprint">
            <a:extLst>
              <a:ext uri="{28A0092B-C50C-407E-A947-70E740481C1C}">
                <a14:useLocalDpi xmlns:a14="http://schemas.microsoft.com/office/drawing/2010/main"/>
              </a:ext>
            </a:extLst>
          </a:blip>
          <a:srcRect l="10545" r="10677"/>
          <a:stretch/>
        </p:blipFill>
        <p:spPr>
          <a:xfrm>
            <a:off x="7736961" y="0"/>
            <a:ext cx="4450190" cy="6858000"/>
          </a:xfrm>
          <a:prstGeom prst="rect">
            <a:avLst/>
          </a:prstGeom>
        </p:spPr>
      </p:pic>
      <p:sp>
        <p:nvSpPr>
          <p:cNvPr id="55" name="テキスト ボックス 54">
            <a:extLst>
              <a:ext uri="{FF2B5EF4-FFF2-40B4-BE49-F238E27FC236}">
                <a16:creationId xmlns:a16="http://schemas.microsoft.com/office/drawing/2014/main" id="{9BB44DD4-666B-1B74-6972-3D30311AF9C2}"/>
              </a:ext>
            </a:extLst>
          </p:cNvPr>
          <p:cNvSpPr txBox="1"/>
          <p:nvPr/>
        </p:nvSpPr>
        <p:spPr>
          <a:xfrm>
            <a:off x="427400" y="5342872"/>
            <a:ext cx="7225693" cy="9199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喫煙者というフィルターが、</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都市型ビジネス層へ、“濃密な接点”をもたらします。</a:t>
            </a:r>
          </a:p>
        </p:txBody>
      </p:sp>
      <p:grpSp>
        <p:nvGrpSpPr>
          <p:cNvPr id="8196" name="グループ化 8195">
            <a:extLst>
              <a:ext uri="{FF2B5EF4-FFF2-40B4-BE49-F238E27FC236}">
                <a16:creationId xmlns:a16="http://schemas.microsoft.com/office/drawing/2014/main" id="{0A73CBE6-E1CE-24B8-A87D-8DFF61714251}"/>
              </a:ext>
            </a:extLst>
          </p:cNvPr>
          <p:cNvGrpSpPr/>
          <p:nvPr/>
        </p:nvGrpSpPr>
        <p:grpSpPr>
          <a:xfrm>
            <a:off x="609943" y="1493896"/>
            <a:ext cx="105532" cy="3854618"/>
            <a:chOff x="466930" y="914390"/>
            <a:chExt cx="48746" cy="4366859"/>
          </a:xfrm>
        </p:grpSpPr>
        <p:cxnSp>
          <p:nvCxnSpPr>
            <p:cNvPr id="53" name="直線コネクタ 52">
              <a:extLst>
                <a:ext uri="{FF2B5EF4-FFF2-40B4-BE49-F238E27FC236}">
                  <a16:creationId xmlns:a16="http://schemas.microsoft.com/office/drawing/2014/main" id="{0980C12D-F4AB-3307-1ED1-0D31E4DAC59C}"/>
                </a:ext>
              </a:extLst>
            </p:cNvPr>
            <p:cNvCxnSpPr>
              <a:cxnSpLocks/>
            </p:cNvCxnSpPr>
            <p:nvPr/>
          </p:nvCxnSpPr>
          <p:spPr>
            <a:xfrm>
              <a:off x="466930" y="914390"/>
              <a:ext cx="0" cy="4366859"/>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209FFDA-94D5-65A8-9CC3-69F457F340F4}"/>
                </a:ext>
              </a:extLst>
            </p:cNvPr>
            <p:cNvCxnSpPr>
              <a:cxnSpLocks/>
            </p:cNvCxnSpPr>
            <p:nvPr/>
          </p:nvCxnSpPr>
          <p:spPr>
            <a:xfrm flipH="1">
              <a:off x="468147" y="4935804"/>
              <a:ext cx="47529" cy="329588"/>
            </a:xfrm>
            <a:prstGeom prst="line">
              <a:avLst/>
            </a:prstGeom>
            <a:ln>
              <a:solidFill>
                <a:srgbClr val="FE5519"/>
              </a:solidFill>
            </a:ln>
          </p:spPr>
          <p:style>
            <a:lnRef idx="1">
              <a:schemeClr val="accent1"/>
            </a:lnRef>
            <a:fillRef idx="0">
              <a:schemeClr val="accent1"/>
            </a:fillRef>
            <a:effectRef idx="0">
              <a:schemeClr val="accent1"/>
            </a:effectRef>
            <a:fontRef idx="minor">
              <a:schemeClr val="tx1"/>
            </a:fontRef>
          </p:style>
        </p:cxnSp>
      </p:grpSp>
      <p:sp>
        <p:nvSpPr>
          <p:cNvPr id="41" name="ホームベース 40">
            <a:extLst>
              <a:ext uri="{FF2B5EF4-FFF2-40B4-BE49-F238E27FC236}">
                <a16:creationId xmlns:a16="http://schemas.microsoft.com/office/drawing/2014/main" id="{1A506220-912B-44D0-7AEF-A3E127DA3858}"/>
              </a:ext>
            </a:extLst>
          </p:cNvPr>
          <p:cNvSpPr/>
          <p:nvPr/>
        </p:nvSpPr>
        <p:spPr>
          <a:xfrm>
            <a:off x="853251" y="1826319"/>
            <a:ext cx="1540112"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消費力が高い</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2426567" y="1853945"/>
            <a:ext cx="5330550" cy="276999"/>
          </a:xfrm>
          <a:prstGeom prst="rect">
            <a:avLst/>
          </a:prstGeom>
          <a:noFill/>
        </p:spPr>
        <p:txBody>
          <a:bodyPr wrap="square">
            <a:spAutoFit/>
          </a:bodyPr>
          <a:lstStyle/>
          <a:p>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ヶ月の可処分所得</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10</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万円以上の割合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a:t>
            </a:r>
          </a:p>
        </p:txBody>
      </p:sp>
      <p:sp>
        <p:nvSpPr>
          <p:cNvPr id="44" name="テキスト ボックス 43">
            <a:extLst>
              <a:ext uri="{FF2B5EF4-FFF2-40B4-BE49-F238E27FC236}">
                <a16:creationId xmlns:a16="http://schemas.microsoft.com/office/drawing/2014/main" id="{1AB065C5-5C94-1940-6066-050BCE66FC73}"/>
              </a:ext>
            </a:extLst>
          </p:cNvPr>
          <p:cNvSpPr txBox="1"/>
          <p:nvPr/>
        </p:nvSpPr>
        <p:spPr>
          <a:xfrm>
            <a:off x="5771074" y="1622404"/>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35.9</a:t>
            </a:r>
            <a:endParaRPr kumimoji="1" lang="ja-JP" altLang="en-US" sz="3200">
              <a:solidFill>
                <a:srgbClr val="FE5519"/>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DA18A945-57DD-A89B-1E7B-41DC125831F6}"/>
              </a:ext>
            </a:extLst>
          </p:cNvPr>
          <p:cNvCxnSpPr>
            <a:cxnSpLocks/>
          </p:cNvCxnSpPr>
          <p:nvPr/>
        </p:nvCxnSpPr>
        <p:spPr>
          <a:xfrm>
            <a:off x="5740594" y="2128890"/>
            <a:ext cx="1041922"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46" name="ホームベース 45">
            <a:extLst>
              <a:ext uri="{FF2B5EF4-FFF2-40B4-BE49-F238E27FC236}">
                <a16:creationId xmlns:a16="http://schemas.microsoft.com/office/drawing/2014/main" id="{A1BE3927-53AE-DDFC-2159-5C62AF3AFB97}"/>
              </a:ext>
            </a:extLst>
          </p:cNvPr>
          <p:cNvSpPr/>
          <p:nvPr/>
        </p:nvSpPr>
        <p:spPr>
          <a:xfrm>
            <a:off x="853251" y="2572941"/>
            <a:ext cx="1573317"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決裁者が多い</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2426568" y="2588661"/>
            <a:ext cx="5447429"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会社員</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91%</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、役員・部長・課長など役職者割合</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p>
        </p:txBody>
      </p:sp>
      <p:sp>
        <p:nvSpPr>
          <p:cNvPr id="49" name="テキスト ボックス 48">
            <a:extLst>
              <a:ext uri="{FF2B5EF4-FFF2-40B4-BE49-F238E27FC236}">
                <a16:creationId xmlns:a16="http://schemas.microsoft.com/office/drawing/2014/main" id="{978A1202-1DC7-4133-0944-26ADD1776260}"/>
              </a:ext>
            </a:extLst>
          </p:cNvPr>
          <p:cNvSpPr txBox="1"/>
          <p:nvPr/>
        </p:nvSpPr>
        <p:spPr>
          <a:xfrm>
            <a:off x="5763686" y="2346960"/>
            <a:ext cx="873957"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42.2</a:t>
            </a:r>
            <a:endParaRPr kumimoji="1" lang="ja-JP" altLang="en-US" sz="3200">
              <a:solidFill>
                <a:srgbClr val="FE5519"/>
              </a:solidFill>
              <a:latin typeface="DIN Alternate" panose="020B0500000000000000" pitchFamily="34" charset="0"/>
            </a:endParaRPr>
          </a:p>
        </p:txBody>
      </p:sp>
      <p:cxnSp>
        <p:nvCxnSpPr>
          <p:cNvPr id="62" name="直線コネクタ 61">
            <a:extLst>
              <a:ext uri="{FF2B5EF4-FFF2-40B4-BE49-F238E27FC236}">
                <a16:creationId xmlns:a16="http://schemas.microsoft.com/office/drawing/2014/main" id="{E9C2F66D-A2B7-82F7-F676-E280B6CC77A2}"/>
              </a:ext>
            </a:extLst>
          </p:cNvPr>
          <p:cNvCxnSpPr>
            <a:cxnSpLocks/>
          </p:cNvCxnSpPr>
          <p:nvPr/>
        </p:nvCxnSpPr>
        <p:spPr>
          <a:xfrm>
            <a:off x="5766848" y="286566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0" name="ホームベース 19">
            <a:extLst>
              <a:ext uri="{FF2B5EF4-FFF2-40B4-BE49-F238E27FC236}">
                <a16:creationId xmlns:a16="http://schemas.microsoft.com/office/drawing/2014/main" id="{E39C8F56-C95D-90E2-A5AF-12D709BBFC06}"/>
              </a:ext>
            </a:extLst>
          </p:cNvPr>
          <p:cNvSpPr/>
          <p:nvPr/>
        </p:nvSpPr>
        <p:spPr>
          <a:xfrm>
            <a:off x="853250" y="4030435"/>
            <a:ext cx="1806991"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男性セルフケア意識層</a:t>
            </a: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2660241" y="4037773"/>
            <a:ext cx="5096876"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美容・身だしなみ等への意識が、非喫煙者の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26" name="テキスト ボックス 25">
            <a:extLst>
              <a:ext uri="{FF2B5EF4-FFF2-40B4-BE49-F238E27FC236}">
                <a16:creationId xmlns:a16="http://schemas.microsoft.com/office/drawing/2014/main" id="{F2F5DAE3-7EEF-A5D7-A11C-ED6FCF459A5A}"/>
              </a:ext>
            </a:extLst>
          </p:cNvPr>
          <p:cNvSpPr txBox="1"/>
          <p:nvPr/>
        </p:nvSpPr>
        <p:spPr>
          <a:xfrm>
            <a:off x="5759786" y="3796072"/>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1.6</a:t>
            </a:r>
            <a:endParaRPr kumimoji="1" lang="ja-JP" altLang="en-US" sz="3200">
              <a:solidFill>
                <a:srgbClr val="FE5519"/>
              </a:solidFill>
              <a:latin typeface="DIN Alternate" panose="020B0500000000000000" pitchFamily="34" charset="0"/>
            </a:endParaRPr>
          </a:p>
        </p:txBody>
      </p:sp>
      <p:cxnSp>
        <p:nvCxnSpPr>
          <p:cNvPr id="8192" name="直線コネクタ 8191">
            <a:extLst>
              <a:ext uri="{FF2B5EF4-FFF2-40B4-BE49-F238E27FC236}">
                <a16:creationId xmlns:a16="http://schemas.microsoft.com/office/drawing/2014/main" id="{4C525AAE-1017-9B53-2D2F-29308E5BBA96}"/>
              </a:ext>
            </a:extLst>
          </p:cNvPr>
          <p:cNvCxnSpPr>
            <a:cxnSpLocks/>
          </p:cNvCxnSpPr>
          <p:nvPr/>
        </p:nvCxnSpPr>
        <p:spPr>
          <a:xfrm>
            <a:off x="5744319" y="4314772"/>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29" name="ホームベース 28">
            <a:extLst>
              <a:ext uri="{FF2B5EF4-FFF2-40B4-BE49-F238E27FC236}">
                <a16:creationId xmlns:a16="http://schemas.microsoft.com/office/drawing/2014/main" id="{3F533197-34B5-3185-9D33-824272DEDF5B}"/>
              </a:ext>
            </a:extLst>
          </p:cNvPr>
          <p:cNvSpPr/>
          <p:nvPr/>
        </p:nvSpPr>
        <p:spPr>
          <a:xfrm>
            <a:off x="853251" y="4724733"/>
            <a:ext cx="1806994"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spc="300">
                <a:latin typeface="Hiragino Sans W5" panose="020B0400000000000000" pitchFamily="34" charset="-128"/>
                <a:ea typeface="Hiragino Sans W5" panose="020B0400000000000000" pitchFamily="34" charset="-128"/>
              </a:rPr>
              <a:t>ヘルスケア関心層</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2647724" y="4752170"/>
            <a:ext cx="4934885"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健康食品やサプリの購買傾向が、非喫煙者の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倍</a:t>
            </a:r>
          </a:p>
        </p:txBody>
      </p:sp>
      <p:sp>
        <p:nvSpPr>
          <p:cNvPr id="32" name="テキスト ボックス 31">
            <a:extLst>
              <a:ext uri="{FF2B5EF4-FFF2-40B4-BE49-F238E27FC236}">
                <a16:creationId xmlns:a16="http://schemas.microsoft.com/office/drawing/2014/main" id="{3928D140-C50C-A244-4474-7E74E57BEF56}"/>
              </a:ext>
            </a:extLst>
          </p:cNvPr>
          <p:cNvSpPr txBox="1"/>
          <p:nvPr/>
        </p:nvSpPr>
        <p:spPr>
          <a:xfrm>
            <a:off x="5743199" y="4520629"/>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1.7</a:t>
            </a:r>
            <a:endParaRPr kumimoji="1" lang="ja-JP" altLang="en-US" sz="3200">
              <a:solidFill>
                <a:srgbClr val="FE5519"/>
              </a:solidFill>
              <a:latin typeface="DIN Alternate" panose="020B0500000000000000" pitchFamily="34" charset="0"/>
            </a:endParaRPr>
          </a:p>
        </p:txBody>
      </p:sp>
      <p:cxnSp>
        <p:nvCxnSpPr>
          <p:cNvPr id="8194" name="直線コネクタ 8193">
            <a:extLst>
              <a:ext uri="{FF2B5EF4-FFF2-40B4-BE49-F238E27FC236}">
                <a16:creationId xmlns:a16="http://schemas.microsoft.com/office/drawing/2014/main" id="{A818D2BF-7808-BF89-9A0E-B73BC403E353}"/>
              </a:ext>
            </a:extLst>
          </p:cNvPr>
          <p:cNvCxnSpPr>
            <a:cxnSpLocks/>
          </p:cNvCxnSpPr>
          <p:nvPr/>
        </p:nvCxnSpPr>
        <p:spPr>
          <a:xfrm>
            <a:off x="5744319" y="5029169"/>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34" name="ホームベース 33">
            <a:extLst>
              <a:ext uri="{FF2B5EF4-FFF2-40B4-BE49-F238E27FC236}">
                <a16:creationId xmlns:a16="http://schemas.microsoft.com/office/drawing/2014/main" id="{847D2157-6A30-A503-9010-8439873F2B5D}"/>
              </a:ext>
            </a:extLst>
          </p:cNvPr>
          <p:cNvSpPr/>
          <p:nvPr/>
        </p:nvSpPr>
        <p:spPr>
          <a:xfrm>
            <a:off x="853251" y="3272676"/>
            <a:ext cx="1435905" cy="304924"/>
          </a:xfrm>
          <a:prstGeom prst="homePlate">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a:latin typeface="Hiragino Sans W5" panose="020B0400000000000000" pitchFamily="34" charset="-128"/>
                <a:ea typeface="Hiragino Sans W5" panose="020B0400000000000000" pitchFamily="34" charset="-128"/>
              </a:rPr>
              <a:t>トレンド敏感層</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2294021" y="3303057"/>
            <a:ext cx="6092518" cy="276999"/>
          </a:xfrm>
          <a:prstGeom prst="rect">
            <a:avLst/>
          </a:prstGeom>
          <a:noFill/>
        </p:spPr>
        <p:txBody>
          <a:bodyPr wrap="square">
            <a:spAutoFit/>
          </a:bodyPr>
          <a:lstStyle/>
          <a:p>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新商品・新サービスへの興味関心が、非喫煙者の</a:t>
            </a:r>
            <a:r>
              <a:rPr lang="en-US" altLang="ja-JP" sz="1200" dirty="0">
                <a:solidFill>
                  <a:schemeClr val="tx1">
                    <a:lumMod val="65000"/>
                    <a:lumOff val="35000"/>
                  </a:schemeClr>
                </a:solidFill>
                <a:latin typeface="Hiragino Sans W5" panose="020B0400000000000000" pitchFamily="34" charset="-128"/>
                <a:ea typeface="Hiragino Sans W5" panose="020B0400000000000000" pitchFamily="34" charset="-128"/>
              </a:rPr>
              <a:t> </a:t>
            </a:r>
            <a:r>
              <a:rPr lang="ja-JP" altLang="en-US" sz="1200">
                <a:solidFill>
                  <a:schemeClr val="tx1">
                    <a:lumMod val="65000"/>
                    <a:lumOff val="35000"/>
                  </a:schemeClr>
                </a:solidFill>
                <a:latin typeface="Hiragino Sans W5" panose="020B0400000000000000" pitchFamily="34" charset="-128"/>
                <a:ea typeface="Hiragino Sans W5" panose="020B0400000000000000" pitchFamily="34" charset="-128"/>
              </a:rPr>
              <a:t>　　　　倍</a:t>
            </a:r>
          </a:p>
        </p:txBody>
      </p:sp>
      <p:sp>
        <p:nvSpPr>
          <p:cNvPr id="37" name="テキスト ボックス 36">
            <a:extLst>
              <a:ext uri="{FF2B5EF4-FFF2-40B4-BE49-F238E27FC236}">
                <a16:creationId xmlns:a16="http://schemas.microsoft.com/office/drawing/2014/main" id="{1E97BCB1-9635-E81E-BA1E-0F182B34F9A2}"/>
              </a:ext>
            </a:extLst>
          </p:cNvPr>
          <p:cNvSpPr txBox="1"/>
          <p:nvPr/>
        </p:nvSpPr>
        <p:spPr>
          <a:xfrm>
            <a:off x="5755256" y="3071516"/>
            <a:ext cx="676788" cy="584775"/>
          </a:xfrm>
          <a:prstGeom prst="rect">
            <a:avLst/>
          </a:prstGeom>
          <a:noFill/>
        </p:spPr>
        <p:txBody>
          <a:bodyPr wrap="none" rtlCol="0">
            <a:spAutoFit/>
          </a:bodyPr>
          <a:lstStyle/>
          <a:p>
            <a:r>
              <a:rPr lang="en-US" altLang="ja-JP" sz="3200" dirty="0">
                <a:solidFill>
                  <a:srgbClr val="FE5519"/>
                </a:solidFill>
                <a:latin typeface="DIN Alternate" panose="020B0500000000000000" pitchFamily="34" charset="0"/>
              </a:rPr>
              <a:t>1.8</a:t>
            </a:r>
            <a:endParaRPr kumimoji="1" lang="ja-JP" altLang="en-US" sz="3200">
              <a:solidFill>
                <a:srgbClr val="FE5519"/>
              </a:solidFill>
              <a:latin typeface="DIN Alternate" panose="020B0500000000000000" pitchFamily="34" charset="0"/>
            </a:endParaRPr>
          </a:p>
        </p:txBody>
      </p:sp>
      <p:cxnSp>
        <p:nvCxnSpPr>
          <p:cNvPr id="8195" name="直線コネクタ 8194">
            <a:extLst>
              <a:ext uri="{FF2B5EF4-FFF2-40B4-BE49-F238E27FC236}">
                <a16:creationId xmlns:a16="http://schemas.microsoft.com/office/drawing/2014/main" id="{343D4CD0-1EA2-AC23-A92E-19B34044DDD5}"/>
              </a:ext>
            </a:extLst>
          </p:cNvPr>
          <p:cNvCxnSpPr>
            <a:cxnSpLocks/>
          </p:cNvCxnSpPr>
          <p:nvPr/>
        </p:nvCxnSpPr>
        <p:spPr>
          <a:xfrm>
            <a:off x="5744319" y="3577600"/>
            <a:ext cx="1044000" cy="0"/>
          </a:xfrm>
          <a:prstGeom prst="line">
            <a:avLst/>
          </a:prstGeom>
          <a:ln w="9525">
            <a:solidFill>
              <a:srgbClr val="FE5519"/>
            </a:solidFill>
            <a:prstDash val="sysDot"/>
          </a:ln>
        </p:spPr>
        <p:style>
          <a:lnRef idx="1">
            <a:schemeClr val="accent1"/>
          </a:lnRef>
          <a:fillRef idx="0">
            <a:schemeClr val="accent1"/>
          </a:fillRef>
          <a:effectRef idx="0">
            <a:schemeClr val="accent1"/>
          </a:effectRef>
          <a:fontRef idx="minor">
            <a:schemeClr val="tx1"/>
          </a:fontRef>
        </p:style>
      </p:cxnSp>
      <p:sp>
        <p:nvSpPr>
          <p:cNvPr id="8197" name="正方形/長方形 8196">
            <a:extLst>
              <a:ext uri="{FF2B5EF4-FFF2-40B4-BE49-F238E27FC236}">
                <a16:creationId xmlns:a16="http://schemas.microsoft.com/office/drawing/2014/main" id="{DB151F9D-315D-1C47-934B-A0EDA9C18E83}"/>
              </a:ext>
            </a:extLst>
          </p:cNvPr>
          <p:cNvSpPr/>
          <p:nvPr/>
        </p:nvSpPr>
        <p:spPr>
          <a:xfrm>
            <a:off x="4537591" y="5073777"/>
            <a:ext cx="2089878" cy="29092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a:t>
            </a:r>
            <a:r>
              <a:rPr lang="ja-JP" altLang="en-US" sz="1100">
                <a:ln w="31750">
                  <a:noFill/>
                </a:ln>
                <a:solidFill>
                  <a:srgbClr val="FE5519"/>
                </a:solidFill>
                <a:latin typeface="Hiragino Sans W3" panose="020B0400000000000000" pitchFamily="34" charset="-128"/>
                <a:ea typeface="Hiragino Sans W3" panose="020B0400000000000000" pitchFamily="34" charset="-128"/>
              </a:rPr>
              <a:t>詳細データは</a:t>
            </a:r>
            <a:r>
              <a:rPr lang="en-US" altLang="ja-JP" sz="1100" dirty="0">
                <a:ln w="31750">
                  <a:noFill/>
                </a:ln>
                <a:solidFill>
                  <a:srgbClr val="FE5519"/>
                </a:solidFill>
                <a:latin typeface="Hiragino Sans W3" panose="020B0400000000000000" pitchFamily="34" charset="-128"/>
                <a:ea typeface="Hiragino Sans W3" panose="020B0400000000000000" pitchFamily="34" charset="-128"/>
              </a:rPr>
              <a:t>P.19-</a:t>
            </a:r>
            <a:endParaRPr lang="ja-JP" altLang="en-US" sz="1100">
              <a:ln w="31750">
                <a:noFill/>
              </a:ln>
              <a:solidFill>
                <a:srgbClr val="FE5519"/>
              </a:solidFill>
              <a:latin typeface="Hiragino Sans W3" panose="020B0400000000000000" pitchFamily="34" charset="-128"/>
              <a:ea typeface="Hiragino Sans W3" panose="020B0400000000000000" pitchFamily="34" charset="-128"/>
            </a:endParaRPr>
          </a:p>
        </p:txBody>
      </p:sp>
      <p:sp>
        <p:nvSpPr>
          <p:cNvPr id="8199" name="正方形/長方形 8198">
            <a:extLst>
              <a:ext uri="{FF2B5EF4-FFF2-40B4-BE49-F238E27FC236}">
                <a16:creationId xmlns:a16="http://schemas.microsoft.com/office/drawing/2014/main" id="{9459C41B-4511-E79E-ECD5-E38D52DFF001}"/>
              </a:ext>
            </a:extLst>
          </p:cNvPr>
          <p:cNvSpPr/>
          <p:nvPr/>
        </p:nvSpPr>
        <p:spPr>
          <a:xfrm>
            <a:off x="523622" y="6650144"/>
            <a:ext cx="5999098" cy="184666"/>
          </a:xfrm>
          <a:prstGeom prst="rect">
            <a:avLst/>
          </a:prstGeom>
        </p:spPr>
        <p:txBody>
          <a:bodyPr wrap="square">
            <a:spAutoFit/>
          </a:bodyPr>
          <a:lstStyle/>
          <a:p>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(2024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年</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4</a:t>
            </a:r>
            <a:r>
              <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rPr>
              <a:t>月</a:t>
            </a:r>
            <a:r>
              <a:rPr lang="en-US" altLang="ja-JP" sz="600" dirty="0">
                <a:solidFill>
                  <a:schemeClr val="tx1">
                    <a:lumMod val="50000"/>
                    <a:lumOff val="50000"/>
                  </a:schemeClr>
                </a:solidFill>
                <a:latin typeface="Hiragino Sans W3" panose="020B0400000000000000" pitchFamily="34" charset="-128"/>
                <a:ea typeface="Hiragino Sans W3" panose="020B0400000000000000" pitchFamily="34" charset="-128"/>
              </a:rPr>
              <a:t>)</a:t>
            </a:r>
            <a:endParaRPr lang="ja-JP" altLang="en-US" sz="600">
              <a:solidFill>
                <a:schemeClr val="tx1">
                  <a:lumMod val="50000"/>
                  <a:lumOff val="50000"/>
                </a:schemeClr>
              </a:solidFill>
              <a:latin typeface="Hiragino Sans W3" panose="020B0400000000000000" pitchFamily="34" charset="-128"/>
              <a:ea typeface="Hiragino Sans W3" panose="020B0400000000000000" pitchFamily="34" charset="-128"/>
            </a:endParaRPr>
          </a:p>
        </p:txBody>
      </p:sp>
      <p:sp>
        <p:nvSpPr>
          <p:cNvPr id="2" name="スライド番号プレースホルダ 3">
            <a:extLst>
              <a:ext uri="{FF2B5EF4-FFF2-40B4-BE49-F238E27FC236}">
                <a16:creationId xmlns:a16="http://schemas.microsoft.com/office/drawing/2014/main" id="{EF9EBBD1-0233-7AB4-9DB6-C343F916037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9" name="正方形/長方形 8">
            <a:extLst>
              <a:ext uri="{FF2B5EF4-FFF2-40B4-BE49-F238E27FC236}">
                <a16:creationId xmlns:a16="http://schemas.microsoft.com/office/drawing/2014/main" id="{1F19E803-83A0-7394-F48F-84D848DE900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20704142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393352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7C874-D577-63EB-8B6F-D153885593D6}"/>
            </a:ext>
          </a:extLst>
        </p:cNvPr>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8DCD72EA-E3B2-673E-3E08-6F963EC1945F}"/>
              </a:ext>
            </a:extLst>
          </p:cNvPr>
          <p:cNvPicPr>
            <a:picLocks noChangeAspect="1"/>
          </p:cNvPicPr>
          <p:nvPr/>
        </p:nvPicPr>
        <p:blipFill rotWithShape="1">
          <a:blip r:embed="rId3"/>
          <a:srcRect b="33602"/>
          <a:stretch/>
        </p:blipFill>
        <p:spPr>
          <a:xfrm>
            <a:off x="6226549" y="2650069"/>
            <a:ext cx="1105652" cy="477626"/>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14C20332-2513-FA51-CB85-DB9B2B3D0F47}"/>
              </a:ext>
            </a:extLst>
          </p:cNvPr>
          <p:cNvPicPr>
            <a:picLocks noChangeAspect="1"/>
          </p:cNvPicPr>
          <p:nvPr/>
        </p:nvPicPr>
        <p:blipFill>
          <a:blip r:embed="rId4"/>
          <a:stretch>
            <a:fillRect/>
          </a:stretch>
        </p:blipFill>
        <p:spPr>
          <a:xfrm>
            <a:off x="8160755" y="2733982"/>
            <a:ext cx="1075323" cy="301090"/>
          </a:xfrm>
          <a:prstGeom prst="rect">
            <a:avLst/>
          </a:prstGeom>
        </p:spPr>
      </p:pic>
      <p:pic>
        <p:nvPicPr>
          <p:cNvPr id="28" name="図 27">
            <a:extLst>
              <a:ext uri="{FF2B5EF4-FFF2-40B4-BE49-F238E27FC236}">
                <a16:creationId xmlns:a16="http://schemas.microsoft.com/office/drawing/2014/main" id="{C57BB51D-A74B-4C5C-2318-8A878428EAF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C9A6778A-0501-CEC8-55DC-4292FF79907E}"/>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7" name="正方形/長方形 26">
            <a:extLst>
              <a:ext uri="{FF2B5EF4-FFF2-40B4-BE49-F238E27FC236}">
                <a16:creationId xmlns:a16="http://schemas.microsoft.com/office/drawing/2014/main" id="{8AB6F573-E567-C901-D740-A513FF2F4F83}"/>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1" name="正方形/長方形 30">
            <a:extLst>
              <a:ext uri="{FF2B5EF4-FFF2-40B4-BE49-F238E27FC236}">
                <a16:creationId xmlns:a16="http://schemas.microsoft.com/office/drawing/2014/main" id="{BCEACAFB-A9D3-7041-CCC2-9DE1CEF62F68}"/>
              </a:ext>
            </a:extLst>
          </p:cNvPr>
          <p:cNvSpPr/>
          <p:nvPr/>
        </p:nvSpPr>
        <p:spPr>
          <a:xfrm>
            <a:off x="165152" y="375862"/>
            <a:ext cx="10978649" cy="2568011"/>
          </a:xfrm>
          <a:prstGeom prst="rect">
            <a:avLst/>
          </a:prstGeom>
        </p:spPr>
        <p:txBody>
          <a:bodyPr wrap="square">
            <a:spAutoFit/>
          </a:bodyPr>
          <a:lstStyle/>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ACHIEVE</a:t>
            </a:r>
          </a:p>
          <a:p>
            <a:pPr marL="0" marR="0" lvl="0" indent="0" algn="l" defTabSz="457200" rtl="0" eaLnBrk="1" fontAlgn="auto" latinLnBrk="0" hangingPunct="1">
              <a:lnSpc>
                <a:spcPts val="9500"/>
              </a:lnSpc>
              <a:spcBef>
                <a:spcPts val="0"/>
              </a:spcBef>
              <a:spcAft>
                <a:spcPts val="0"/>
              </a:spcAft>
              <a:buClrTx/>
              <a:buSzTx/>
              <a:buFontTx/>
              <a:buNone/>
              <a:tabLst/>
              <a:defRPr/>
            </a:pPr>
            <a:r>
              <a:rPr kumimoji="0"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MENT</a:t>
            </a:r>
          </a:p>
        </p:txBody>
      </p:sp>
      <p:sp>
        <p:nvSpPr>
          <p:cNvPr id="9" name="テキスト ボックス 8">
            <a:extLst>
              <a:ext uri="{FF2B5EF4-FFF2-40B4-BE49-F238E27FC236}">
                <a16:creationId xmlns:a16="http://schemas.microsoft.com/office/drawing/2014/main" id="{BAEAF0D6-6831-61F7-0827-B572FDD55B59}"/>
              </a:ext>
            </a:extLst>
          </p:cNvPr>
          <p:cNvSpPr txBox="1"/>
          <p:nvPr/>
        </p:nvSpPr>
        <p:spPr>
          <a:xfrm>
            <a:off x="452364" y="1132757"/>
            <a:ext cx="4955059" cy="1595309"/>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ビジネスターゲットから</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一般消費者向け商材まで</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p>
          <a:p>
            <a:pPr marL="0" marR="0" lvl="0" indent="0" algn="l" defTabSz="457200" rtl="0" eaLnBrk="1" fontAlgn="auto" latinLnBrk="0" hangingPunct="1">
              <a:lnSpc>
                <a:spcPct val="100000"/>
              </a:lnSpc>
              <a:spcBef>
                <a:spcPts val="14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様々な業界の企業様が出稿</a:t>
            </a:r>
            <a:r>
              <a:rPr kumimoji="0" lang="en-US" altLang="ja-JP" sz="32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endParaRPr kumimoji="0"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1026" name="Picture 2" descr="PIVOT株式会社">
            <a:extLst>
              <a:ext uri="{FF2B5EF4-FFF2-40B4-BE49-F238E27FC236}">
                <a16:creationId xmlns:a16="http://schemas.microsoft.com/office/drawing/2014/main" id="{46F0EC25-E02E-E866-BE70-552307F9F2AE}"/>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D2BDD4-78E7-0AEE-5D9A-B7AB364BEF5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282061" y="5150498"/>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99B9FC81-D2D7-B5B4-BDA7-8B199C64CE3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347253" y="5732741"/>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76BC5845-DB6F-D0F3-36E3-BB325FBDE52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A9BAFC28-7AA2-FE2A-5988-444CCC7AC695}"/>
              </a:ext>
            </a:extLst>
          </p:cNvPr>
          <p:cNvPicPr>
            <a:picLocks noChangeAspect="1"/>
          </p:cNvPicPr>
          <p:nvPr/>
        </p:nvPicPr>
        <p:blipFill>
          <a:blip r:embed="rId10"/>
          <a:stretch>
            <a:fillRect/>
          </a:stretch>
        </p:blipFill>
        <p:spPr>
          <a:xfrm>
            <a:off x="606670" y="3896440"/>
            <a:ext cx="1143863" cy="1143235"/>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BFF9A9DF-DDDD-A4DD-CB0A-AD7061D342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8F3EEB4A-4DB8-A804-B062-BF82EA8EA9FB}"/>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ロゴ&#10;&#10;自動的に生成された説明">
            <a:extLst>
              <a:ext uri="{FF2B5EF4-FFF2-40B4-BE49-F238E27FC236}">
                <a16:creationId xmlns:a16="http://schemas.microsoft.com/office/drawing/2014/main" id="{C1CCF997-5FC0-4D40-AD90-A63C43D7E937}"/>
              </a:ext>
            </a:extLst>
          </p:cNvPr>
          <p:cNvPicPr>
            <a:picLocks noChangeAspect="1"/>
          </p:cNvPicPr>
          <p:nvPr/>
        </p:nvPicPr>
        <p:blipFill rotWithShape="1">
          <a:blip r:embed="rId13"/>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5B2BFA29-479B-889B-D268-C24EC664BC95}"/>
              </a:ext>
            </a:extLst>
          </p:cNvPr>
          <p:cNvPicPr>
            <a:picLocks noChangeAspect="1"/>
          </p:cNvPicPr>
          <p:nvPr/>
        </p:nvPicPr>
        <p:blipFill>
          <a:blip r:embed="rId14"/>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EFBEA6DF-56FE-182C-1607-E23D2888ED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929FBC3F-332C-6C8A-A0B5-59D0409272A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85404"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FA5071C3-1FB8-94C2-EF22-51971C9A247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4A21754E-3761-0160-F37C-E2A8775EF838}"/>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F7814245-28C9-926E-6DB4-CE0A9D1CDA19}"/>
              </a:ext>
            </a:extLst>
          </p:cNvPr>
          <p:cNvPicPr>
            <a:picLocks noChangeAspect="1"/>
          </p:cNvPicPr>
          <p:nvPr/>
        </p:nvPicPr>
        <p:blipFill>
          <a:blip r:embed="rId19"/>
          <a:stretch>
            <a:fillRect/>
          </a:stretch>
        </p:blipFill>
        <p:spPr>
          <a:xfrm>
            <a:off x="6147765" y="5058083"/>
            <a:ext cx="1411480" cy="490746"/>
          </a:xfrm>
          <a:prstGeom prst="rect">
            <a:avLst/>
          </a:prstGeom>
        </p:spPr>
      </p:pic>
      <p:pic>
        <p:nvPicPr>
          <p:cNvPr id="22" name="図 21" descr="アイコン&#10;&#10;自動的に生成された説明">
            <a:extLst>
              <a:ext uri="{FF2B5EF4-FFF2-40B4-BE49-F238E27FC236}">
                <a16:creationId xmlns:a16="http://schemas.microsoft.com/office/drawing/2014/main" id="{F8588722-39E9-BEF9-9FFD-3199601CABBD}"/>
              </a:ext>
            </a:extLst>
          </p:cNvPr>
          <p:cNvPicPr>
            <a:picLocks noChangeAspect="1"/>
          </p:cNvPicPr>
          <p:nvPr/>
        </p:nvPicPr>
        <p:blipFill>
          <a:blip r:embed="rId20"/>
          <a:stretch>
            <a:fillRect/>
          </a:stretch>
        </p:blipFill>
        <p:spPr>
          <a:xfrm>
            <a:off x="6071050" y="3516837"/>
            <a:ext cx="1397934" cy="372649"/>
          </a:xfrm>
          <a:prstGeom prst="rect">
            <a:avLst/>
          </a:prstGeom>
        </p:spPr>
      </p:pic>
      <p:sp>
        <p:nvSpPr>
          <p:cNvPr id="3" name="スライド番号プレースホルダ 3">
            <a:extLst>
              <a:ext uri="{FF2B5EF4-FFF2-40B4-BE49-F238E27FC236}">
                <a16:creationId xmlns:a16="http://schemas.microsoft.com/office/drawing/2014/main" id="{68BF91AE-8846-D61A-E869-74385DB3A6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0" lang="en-US" altLang="ja-JP" sz="1100" b="0" i="0" u="none" strike="noStrike" kern="1200" cap="none" spc="0" normalizeH="0" baseline="0" noProof="0" smtClean="0">
                <a:ln>
                  <a:noFill/>
                </a:ln>
                <a:solidFill>
                  <a:srgbClr val="FE5519"/>
                </a:solidFill>
                <a:effectLst/>
                <a:uLnTx/>
                <a:uFillTx/>
                <a:latin typeface="DIN Alternate" panose="020B0500000000000000" pitchFamily="34" charset="0"/>
                <a:ea typeface="Hiragino Sans W1" panose="020B03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ja-JP" sz="11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1" panose="020B0300000000000000" pitchFamily="34" charset="-128"/>
              <a:cs typeface="+mn-cs"/>
            </a:endParaRPr>
          </a:p>
        </p:txBody>
      </p:sp>
      <p:sp>
        <p:nvSpPr>
          <p:cNvPr id="12" name="正方形/長方形 11">
            <a:extLst>
              <a:ext uri="{FF2B5EF4-FFF2-40B4-BE49-F238E27FC236}">
                <a16:creationId xmlns:a16="http://schemas.microsoft.com/office/drawing/2014/main" id="{80686760-9AE3-BB0D-C303-C67B38287F97}"/>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pic>
        <p:nvPicPr>
          <p:cNvPr id="24" name="図 23" descr="ロゴ&#10;&#10;自動的に生成された説明">
            <a:extLst>
              <a:ext uri="{FF2B5EF4-FFF2-40B4-BE49-F238E27FC236}">
                <a16:creationId xmlns:a16="http://schemas.microsoft.com/office/drawing/2014/main" id="{9554811A-0501-D1EF-0E6D-8FB2349CC8E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6576" y="4874285"/>
            <a:ext cx="1704049" cy="765922"/>
          </a:xfrm>
          <a:prstGeom prst="rect">
            <a:avLst/>
          </a:prstGeom>
        </p:spPr>
      </p:pic>
      <p:pic>
        <p:nvPicPr>
          <p:cNvPr id="25" name="図 24" descr="黒い背景に白い文字がある&#10;&#10;AI 生成コンテンツは誤りを含む可能性があります。">
            <a:extLst>
              <a:ext uri="{FF2B5EF4-FFF2-40B4-BE49-F238E27FC236}">
                <a16:creationId xmlns:a16="http://schemas.microsoft.com/office/drawing/2014/main" id="{23139EAB-EDDD-337F-8866-F90A8152882F}"/>
              </a:ext>
            </a:extLst>
          </p:cNvPr>
          <p:cNvPicPr>
            <a:picLocks noChangeAspect="1"/>
          </p:cNvPicPr>
          <p:nvPr/>
        </p:nvPicPr>
        <p:blipFill>
          <a:blip r:embed="rId22"/>
          <a:stretch>
            <a:fillRect/>
          </a:stretch>
        </p:blipFill>
        <p:spPr>
          <a:xfrm>
            <a:off x="4374113" y="5876098"/>
            <a:ext cx="1258254" cy="237810"/>
          </a:xfrm>
          <a:prstGeom prst="rect">
            <a:avLst/>
          </a:prstGeom>
        </p:spPr>
      </p:pic>
      <p:pic>
        <p:nvPicPr>
          <p:cNvPr id="20" name="図 19" descr="図形, 四角形&#10;&#10;AI 生成コンテンツは誤りを含む可能性があります。">
            <a:extLst>
              <a:ext uri="{FF2B5EF4-FFF2-40B4-BE49-F238E27FC236}">
                <a16:creationId xmlns:a16="http://schemas.microsoft.com/office/drawing/2014/main" id="{7606456B-C7D5-3B65-CB75-CE955EBE88AD}"/>
              </a:ext>
            </a:extLst>
          </p:cNvPr>
          <p:cNvPicPr>
            <a:picLocks noChangeAspect="1"/>
          </p:cNvPicPr>
          <p:nvPr/>
        </p:nvPicPr>
        <p:blipFill>
          <a:blip r:embed="rId23"/>
          <a:stretch>
            <a:fillRect/>
          </a:stretch>
        </p:blipFill>
        <p:spPr>
          <a:xfrm>
            <a:off x="2413667" y="5068392"/>
            <a:ext cx="1261233" cy="416207"/>
          </a:xfrm>
          <a:prstGeom prst="rect">
            <a:avLst/>
          </a:prstGeom>
        </p:spPr>
      </p:pic>
      <p:pic>
        <p:nvPicPr>
          <p:cNvPr id="4100" name="Picture 4" descr="Nissin (日清食品)">
            <a:extLst>
              <a:ext uri="{FF2B5EF4-FFF2-40B4-BE49-F238E27FC236}">
                <a16:creationId xmlns:a16="http://schemas.microsoft.com/office/drawing/2014/main" id="{E3A0F517-D6CB-F4B0-AD52-CDC5379D9C9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62143" y="3403273"/>
            <a:ext cx="1453394" cy="517966"/>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E2A2E553-EB33-FDA6-3170-2AB4E503AFD9}"/>
              </a:ext>
            </a:extLst>
          </p:cNvPr>
          <p:cNvPicPr>
            <a:picLocks noChangeAspect="1"/>
          </p:cNvPicPr>
          <p:nvPr/>
        </p:nvPicPr>
        <p:blipFill>
          <a:blip r:embed="rId25"/>
          <a:stretch>
            <a:fillRect/>
          </a:stretch>
        </p:blipFill>
        <p:spPr>
          <a:xfrm>
            <a:off x="8160755" y="4257522"/>
            <a:ext cx="1135018" cy="421865"/>
          </a:xfrm>
          <a:prstGeom prst="rect">
            <a:avLst/>
          </a:prstGeom>
        </p:spPr>
      </p:pic>
      <p:pic>
        <p:nvPicPr>
          <p:cNvPr id="29" name="図 28">
            <a:extLst>
              <a:ext uri="{FF2B5EF4-FFF2-40B4-BE49-F238E27FC236}">
                <a16:creationId xmlns:a16="http://schemas.microsoft.com/office/drawing/2014/main" id="{B322F999-4E34-A29D-8A3F-683BE66E5988}"/>
              </a:ext>
            </a:extLst>
          </p:cNvPr>
          <p:cNvPicPr>
            <a:picLocks noChangeAspect="1"/>
          </p:cNvPicPr>
          <p:nvPr/>
        </p:nvPicPr>
        <p:blipFill>
          <a:blip r:embed="rId26"/>
          <a:srcRect l="31426" t="39254" r="23925" b="40294"/>
          <a:stretch>
            <a:fillRect/>
          </a:stretch>
        </p:blipFill>
        <p:spPr>
          <a:xfrm>
            <a:off x="9807151" y="2654049"/>
            <a:ext cx="1501803" cy="486107"/>
          </a:xfrm>
          <a:prstGeom prst="rect">
            <a:avLst/>
          </a:prstGeom>
        </p:spPr>
      </p:pic>
      <p:pic>
        <p:nvPicPr>
          <p:cNvPr id="30" name="図 29" descr="ロゴ&#10;&#10;自動的に生成された説明">
            <a:extLst>
              <a:ext uri="{FF2B5EF4-FFF2-40B4-BE49-F238E27FC236}">
                <a16:creationId xmlns:a16="http://schemas.microsoft.com/office/drawing/2014/main" id="{20DE456B-42DB-D42B-E271-28CE00D7339D}"/>
              </a:ext>
            </a:extLst>
          </p:cNvPr>
          <p:cNvPicPr>
            <a:picLocks noChangeAspect="1"/>
          </p:cNvPicPr>
          <p:nvPr/>
        </p:nvPicPr>
        <p:blipFill>
          <a:blip r:embed="rId27"/>
          <a:stretch>
            <a:fillRect/>
          </a:stretch>
        </p:blipFill>
        <p:spPr>
          <a:xfrm>
            <a:off x="9653763" y="3369830"/>
            <a:ext cx="2023305" cy="606991"/>
          </a:xfrm>
          <a:prstGeom prst="rect">
            <a:avLst/>
          </a:prstGeom>
        </p:spPr>
      </p:pic>
    </p:spTree>
    <p:extLst>
      <p:ext uri="{BB962C8B-B14F-4D97-AF65-F5344CB8AC3E}">
        <p14:creationId xmlns:p14="http://schemas.microsoft.com/office/powerpoint/2010/main" val="414172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4" name="テキスト ボックス 3">
            <a:extLst>
              <a:ext uri="{FF2B5EF4-FFF2-40B4-BE49-F238E27FC236}">
                <a16:creationId xmlns:a16="http://schemas.microsoft.com/office/drawing/2014/main" id="{F54FE3DB-F3BA-48A5-8E80-B5243F3F330A}"/>
              </a:ext>
            </a:extLst>
          </p:cNvPr>
          <p:cNvSpPr txBox="1"/>
          <p:nvPr/>
        </p:nvSpPr>
        <p:spPr>
          <a:xfrm>
            <a:off x="5133308" y="3543627"/>
            <a:ext cx="6626443" cy="58695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schemeClr val="bg1">
                    <a:lumMod val="95000"/>
                  </a:schemeClr>
                </a:solidFill>
                <a:effectLst/>
                <a:uLnTx/>
                <a:uFillTx/>
                <a:latin typeface="Hiragino Sans W7" panose="020B0400000000000000" pitchFamily="34" charset="-128"/>
                <a:ea typeface="Hiragino Sans W7" panose="020B0400000000000000" pitchFamily="34" charset="-128"/>
                <a:cs typeface="+mn-cs"/>
              </a:rPr>
              <a:t> “滞在型メディア”とは</a:t>
            </a:r>
          </a:p>
        </p:txBody>
      </p:sp>
      <p:sp>
        <p:nvSpPr>
          <p:cNvPr id="6" name="スライド番号プレースホルダ 3">
            <a:extLst>
              <a:ext uri="{FF2B5EF4-FFF2-40B4-BE49-F238E27FC236}">
                <a16:creationId xmlns:a16="http://schemas.microsoft.com/office/drawing/2014/main" id="{65D36801-C8AC-3F95-00E7-E9EAC982AC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7" name="正方形/長方形 6">
            <a:extLst>
              <a:ext uri="{FF2B5EF4-FFF2-40B4-BE49-F238E27FC236}">
                <a16:creationId xmlns:a16="http://schemas.microsoft.com/office/drawing/2014/main" id="{BDAC1E26-62E6-8D80-718C-9D17EBFFFDBD}"/>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pic>
        <p:nvPicPr>
          <p:cNvPr id="2" name="図 1" descr="テキスト&#10;&#10;自動的に生成された説明">
            <a:extLst>
              <a:ext uri="{FF2B5EF4-FFF2-40B4-BE49-F238E27FC236}">
                <a16:creationId xmlns:a16="http://schemas.microsoft.com/office/drawing/2014/main" id="{79614C14-E828-E2E4-9FA7-DCE8D3C476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Tree>
    <p:extLst>
      <p:ext uri="{BB962C8B-B14F-4D97-AF65-F5344CB8AC3E}">
        <p14:creationId xmlns:p14="http://schemas.microsoft.com/office/powerpoint/2010/main" val="196181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432249" y="1206517"/>
            <a:ext cx="685120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25023" y="653626"/>
            <a:ext cx="722938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通り過ぎる“一瞬”ではなく、</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滞在する“数分”だからこそ生まれる深い接触</a:t>
            </a:r>
          </a:p>
        </p:txBody>
      </p:sp>
      <p:sp>
        <p:nvSpPr>
          <p:cNvPr id="13" name="スライド番号プレースホルダ 3">
            <a:extLst>
              <a:ext uri="{FF2B5EF4-FFF2-40B4-BE49-F238E27FC236}">
                <a16:creationId xmlns:a16="http://schemas.microsoft.com/office/drawing/2014/main" id="{3340479E-D141-3627-4BD9-8BBECC52D5E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14" name="正方形/長方形 13">
            <a:extLst>
              <a:ext uri="{FF2B5EF4-FFF2-40B4-BE49-F238E27FC236}">
                <a16:creationId xmlns:a16="http://schemas.microsoft.com/office/drawing/2014/main" id="{075A2225-67CB-26A5-65AF-DEF1ADCEF2CB}"/>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10" name="正方形/長方形 9">
            <a:extLst>
              <a:ext uri="{FF2B5EF4-FFF2-40B4-BE49-F238E27FC236}">
                <a16:creationId xmlns:a16="http://schemas.microsoft.com/office/drawing/2014/main" id="{2FFE3A68-9C31-FBE6-BB10-CE31B3289DAA}"/>
              </a:ext>
            </a:extLst>
          </p:cNvPr>
          <p:cNvSpPr/>
          <p:nvPr/>
        </p:nvSpPr>
        <p:spPr>
          <a:xfrm>
            <a:off x="0" y="3509"/>
            <a:ext cx="7795866" cy="1310615"/>
          </a:xfrm>
          <a:prstGeom prst="rect">
            <a:avLst/>
          </a:prstGeom>
        </p:spPr>
        <p:txBody>
          <a:bodyPr wrap="square">
            <a:spAutoFit/>
          </a:bodyPr>
          <a:lstStyle/>
          <a:p>
            <a:pPr>
              <a:lnSpc>
                <a:spcPts val="9500"/>
              </a:lnSpc>
            </a:pPr>
            <a:r>
              <a:rPr lang="en-US" altLang="ja-JP" sz="8000" b="1" spc="200" dirty="0">
                <a:ln w="31750">
                  <a:solidFill>
                    <a:schemeClr val="bg1">
                      <a:lumMod val="65000"/>
                      <a:alpha val="20000"/>
                    </a:schemeClr>
                  </a:solidFill>
                </a:ln>
                <a:noFill/>
                <a:latin typeface="DIN Alternate" panose="020B0500000000000000" pitchFamily="34" charset="0"/>
                <a:ea typeface="Hiragino Sans W6" panose="020B0400000000000000" pitchFamily="34" charset="-128"/>
              </a:rPr>
              <a:t>SPACE VALUE</a:t>
            </a:r>
          </a:p>
        </p:txBody>
      </p:sp>
      <p:grpSp>
        <p:nvGrpSpPr>
          <p:cNvPr id="15" name="グループ化 14">
            <a:extLst>
              <a:ext uri="{FF2B5EF4-FFF2-40B4-BE49-F238E27FC236}">
                <a16:creationId xmlns:a16="http://schemas.microsoft.com/office/drawing/2014/main" id="{1DE5F4F7-8C1D-BA7C-74D9-87DCB32098BF}"/>
              </a:ext>
            </a:extLst>
          </p:cNvPr>
          <p:cNvGrpSpPr>
            <a:grpSpLocks noChangeAspect="1"/>
          </p:cNvGrpSpPr>
          <p:nvPr/>
        </p:nvGrpSpPr>
        <p:grpSpPr>
          <a:xfrm>
            <a:off x="432249" y="1848946"/>
            <a:ext cx="6023224" cy="3088148"/>
            <a:chOff x="438536" y="2443300"/>
            <a:chExt cx="6023224" cy="3088148"/>
          </a:xfrm>
        </p:grpSpPr>
        <p:grpSp>
          <p:nvGrpSpPr>
            <p:cNvPr id="16" name="グループ化 15">
              <a:extLst>
                <a:ext uri="{FF2B5EF4-FFF2-40B4-BE49-F238E27FC236}">
                  <a16:creationId xmlns:a16="http://schemas.microsoft.com/office/drawing/2014/main" id="{4EB81144-F892-3D2C-420F-988E48E835A3}"/>
                </a:ext>
              </a:extLst>
            </p:cNvPr>
            <p:cNvGrpSpPr>
              <a:grpSpLocks noChangeAspect="1"/>
            </p:cNvGrpSpPr>
            <p:nvPr/>
          </p:nvGrpSpPr>
          <p:grpSpPr>
            <a:xfrm>
              <a:off x="1003895" y="3645562"/>
              <a:ext cx="2074286" cy="1706455"/>
              <a:chOff x="664810" y="3597706"/>
              <a:chExt cx="2509886" cy="2064812"/>
            </a:xfrm>
          </p:grpSpPr>
          <p:pic>
            <p:nvPicPr>
              <p:cNvPr id="35" name="図 34" descr="グラフ, 円グラフ&#10;&#10;自動的に生成された説明">
                <a:extLst>
                  <a:ext uri="{FF2B5EF4-FFF2-40B4-BE49-F238E27FC236}">
                    <a16:creationId xmlns:a16="http://schemas.microsoft.com/office/drawing/2014/main" id="{9A857EA5-4695-9C05-C8D9-AC3AE4C3E3BC}"/>
                  </a:ext>
                </a:extLst>
              </p:cNvPr>
              <p:cNvPicPr>
                <a:picLocks noChangeAspect="1"/>
              </p:cNvPicPr>
              <p:nvPr/>
            </p:nvPicPr>
            <p:blipFill>
              <a:blip r:embed="rId4" cstate="screen">
                <a:extLst>
                  <a:ext uri="{28A0092B-C50C-407E-A947-70E740481C1C}">
                    <a14:useLocalDpi xmlns:a14="http://schemas.microsoft.com/office/drawing/2010/main"/>
                  </a:ext>
                </a:extLst>
              </a:blip>
              <a:srcRect t="15670" b="16725"/>
              <a:stretch/>
            </p:blipFill>
            <p:spPr>
              <a:xfrm>
                <a:off x="664810" y="3597706"/>
                <a:ext cx="2509886" cy="2038846"/>
              </a:xfrm>
              <a:prstGeom prst="rect">
                <a:avLst/>
              </a:prstGeom>
              <a:noFill/>
            </p:spPr>
          </p:pic>
          <p:sp>
            <p:nvSpPr>
              <p:cNvPr id="36" name="テキスト ボックス 35">
                <a:extLst>
                  <a:ext uri="{FF2B5EF4-FFF2-40B4-BE49-F238E27FC236}">
                    <a16:creationId xmlns:a16="http://schemas.microsoft.com/office/drawing/2014/main" id="{202AADC2-FF41-EDF6-2160-153BC4B66A4F}"/>
                  </a:ext>
                </a:extLst>
              </p:cNvPr>
              <p:cNvSpPr txBox="1"/>
              <p:nvPr/>
            </p:nvSpPr>
            <p:spPr>
              <a:xfrm>
                <a:off x="937448" y="5349277"/>
                <a:ext cx="733570" cy="30754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1〜3</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8E0E19C7-4281-AFFA-49F4-9FC4BE041792}"/>
                  </a:ext>
                </a:extLst>
              </p:cNvPr>
              <p:cNvSpPr txBox="1"/>
              <p:nvPr/>
            </p:nvSpPr>
            <p:spPr>
              <a:xfrm>
                <a:off x="1674970" y="5354970"/>
                <a:ext cx="634649"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4〜7</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49" name="テキスト ボックス 48">
                <a:extLst>
                  <a:ext uri="{FF2B5EF4-FFF2-40B4-BE49-F238E27FC236}">
                    <a16:creationId xmlns:a16="http://schemas.microsoft.com/office/drawing/2014/main" id="{05B556B8-3758-D3D6-2DC3-EA4F5CF53C0A}"/>
                  </a:ext>
                </a:extLst>
              </p:cNvPr>
              <p:cNvSpPr txBox="1"/>
              <p:nvPr/>
            </p:nvSpPr>
            <p:spPr>
              <a:xfrm>
                <a:off x="2347216" y="5350651"/>
                <a:ext cx="677320"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8</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回以上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grpSp>
        <p:grpSp>
          <p:nvGrpSpPr>
            <p:cNvPr id="18" name="グループ化 17">
              <a:extLst>
                <a:ext uri="{FF2B5EF4-FFF2-40B4-BE49-F238E27FC236}">
                  <a16:creationId xmlns:a16="http://schemas.microsoft.com/office/drawing/2014/main" id="{CBD5B546-2810-60D7-62B9-6945502C713D}"/>
                </a:ext>
              </a:extLst>
            </p:cNvPr>
            <p:cNvGrpSpPr>
              <a:grpSpLocks noChangeAspect="1"/>
            </p:cNvGrpSpPr>
            <p:nvPr/>
          </p:nvGrpSpPr>
          <p:grpSpPr>
            <a:xfrm>
              <a:off x="3650198" y="3580379"/>
              <a:ext cx="2074281" cy="1770222"/>
              <a:chOff x="3475010" y="3518832"/>
              <a:chExt cx="2509883" cy="2141969"/>
            </a:xfrm>
          </p:grpSpPr>
          <p:pic>
            <p:nvPicPr>
              <p:cNvPr id="28" name="図 27" descr="グラフ, 円グラフ&#10;&#10;自動的に生成された説明">
                <a:extLst>
                  <a:ext uri="{FF2B5EF4-FFF2-40B4-BE49-F238E27FC236}">
                    <a16:creationId xmlns:a16="http://schemas.microsoft.com/office/drawing/2014/main" id="{161A2338-245F-BC0E-6239-E0522733991C}"/>
                  </a:ext>
                </a:extLst>
              </p:cNvPr>
              <p:cNvPicPr>
                <a:picLocks noChangeAspect="1"/>
              </p:cNvPicPr>
              <p:nvPr/>
            </p:nvPicPr>
            <p:blipFill>
              <a:blip r:embed="rId5" cstate="screen">
                <a:extLst>
                  <a:ext uri="{28A0092B-C50C-407E-A947-70E740481C1C}">
                    <a14:useLocalDpi xmlns:a14="http://schemas.microsoft.com/office/drawing/2010/main"/>
                  </a:ext>
                </a:extLst>
              </a:blip>
              <a:srcRect t="13055" b="16053"/>
              <a:stretch/>
            </p:blipFill>
            <p:spPr>
              <a:xfrm>
                <a:off x="3475010" y="3518832"/>
                <a:ext cx="2509883" cy="2137993"/>
              </a:xfrm>
              <a:prstGeom prst="rect">
                <a:avLst/>
              </a:prstGeom>
              <a:noFill/>
            </p:spPr>
          </p:pic>
          <p:sp>
            <p:nvSpPr>
              <p:cNvPr id="29" name="テキスト ボックス 28">
                <a:extLst>
                  <a:ext uri="{FF2B5EF4-FFF2-40B4-BE49-F238E27FC236}">
                    <a16:creationId xmlns:a16="http://schemas.microsoft.com/office/drawing/2014/main" id="{5B4FE33C-FAE9-3879-094E-BEE3B064DD43}"/>
                  </a:ext>
                </a:extLst>
              </p:cNvPr>
              <p:cNvSpPr txBox="1"/>
              <p:nvPr/>
            </p:nvSpPr>
            <p:spPr>
              <a:xfrm>
                <a:off x="5148108" y="5353253"/>
                <a:ext cx="758786"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10</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分以上</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0" name="テキスト ボックス 29">
                <a:extLst>
                  <a:ext uri="{FF2B5EF4-FFF2-40B4-BE49-F238E27FC236}">
                    <a16:creationId xmlns:a16="http://schemas.microsoft.com/office/drawing/2014/main" id="{F086C04B-5FF6-2D17-C7D6-FB69486581C8}"/>
                  </a:ext>
                </a:extLst>
              </p:cNvPr>
              <p:cNvSpPr txBox="1"/>
              <p:nvPr/>
            </p:nvSpPr>
            <p:spPr>
              <a:xfrm>
                <a:off x="4484325" y="5349273"/>
                <a:ext cx="63465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6〜9</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4743B370-C818-2CC2-07DC-C5FA294F5555}"/>
                  </a:ext>
                </a:extLst>
              </p:cNvPr>
              <p:cNvSpPr txBox="1"/>
              <p:nvPr/>
            </p:nvSpPr>
            <p:spPr>
              <a:xfrm>
                <a:off x="3755598" y="5349273"/>
                <a:ext cx="677321" cy="307548"/>
              </a:xfrm>
              <a:prstGeom prst="rect">
                <a:avLst/>
              </a:prstGeom>
              <a:noFill/>
              <a:effectLst/>
            </p:spPr>
            <p:txBody>
              <a:bodyPr wrap="non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rPr>
                  <a:t>5</a:t>
                </a:r>
                <a:r>
                  <a:rPr kumimoji="1" lang="ja-JP" altLang="en-US" sz="800" u="none" strike="noStrike" kern="0" cap="none" spc="0" normalizeH="0" baseline="0" noProof="0">
                    <a:ln>
                      <a:noFill/>
                    </a:ln>
                    <a:solidFill>
                      <a:prstClr val="black"/>
                    </a:solidFill>
                    <a:effectLst/>
                    <a:uLnTx/>
                    <a:uFillTx/>
                    <a:latin typeface="Hiragino Sans W3" panose="020B0400000000000000" pitchFamily="34" charset="-128"/>
                    <a:ea typeface="Hiragino Sans W3" panose="020B0400000000000000" pitchFamily="34" charset="-128"/>
                  </a:rPr>
                  <a:t>分以下</a:t>
                </a:r>
                <a:endParaRPr kumimoji="1" lang="en-US" altLang="ja-JP" sz="800" u="none" strike="noStrike" kern="0" cap="none" spc="0" normalizeH="0" baseline="0" noProof="0" dirty="0">
                  <a:ln>
                    <a:noFill/>
                  </a:ln>
                  <a:solidFill>
                    <a:prstClr val="black"/>
                  </a:solidFill>
                  <a:effectLst/>
                  <a:uLnTx/>
                  <a:uFillTx/>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59099385-8164-15DA-FAC7-EA08C38F4FA1}"/>
                  </a:ext>
                </a:extLst>
              </p:cNvPr>
              <p:cNvSpPr/>
              <p:nvPr/>
            </p:nvSpPr>
            <p:spPr>
              <a:xfrm>
                <a:off x="3669957" y="3518832"/>
                <a:ext cx="735550" cy="18952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3" name="正方形/長方形 32">
                <a:extLst>
                  <a:ext uri="{FF2B5EF4-FFF2-40B4-BE49-F238E27FC236}">
                    <a16:creationId xmlns:a16="http://schemas.microsoft.com/office/drawing/2014/main" id="{22D806B3-7B78-23A4-873D-4040B72E006A}"/>
                  </a:ext>
                </a:extLst>
              </p:cNvPr>
              <p:cNvSpPr/>
              <p:nvPr/>
            </p:nvSpPr>
            <p:spPr>
              <a:xfrm>
                <a:off x="3926896" y="3568287"/>
                <a:ext cx="735550" cy="60388"/>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5BE02033-6064-0BC8-8F1C-DAF559E306D5}"/>
                  </a:ext>
                </a:extLst>
              </p:cNvPr>
              <p:cNvSpPr txBox="1"/>
              <p:nvPr/>
            </p:nvSpPr>
            <p:spPr>
              <a:xfrm>
                <a:off x="4004583" y="3597705"/>
                <a:ext cx="1091220" cy="369588"/>
              </a:xfrm>
              <a:prstGeom prst="rect">
                <a:avLst/>
              </a:prstGeom>
              <a:noFill/>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1" lang="en-US" altLang="ja-JP" sz="1200" b="1" i="0" u="none" strike="noStrike" kern="0" cap="none" spc="0" normalizeH="0" baseline="0" noProof="0" dirty="0">
                    <a:ln>
                      <a:noFill/>
                    </a:ln>
                    <a:solidFill>
                      <a:srgbClr val="FE5418"/>
                    </a:solidFill>
                    <a:effectLst/>
                    <a:uLnTx/>
                    <a:uFillTx/>
                    <a:latin typeface="DIN Alternate" panose="020B0500000000000000" pitchFamily="34" charset="0"/>
                    <a:ea typeface="Hiragino Sans W7" panose="020B0400000000000000" pitchFamily="34" charset="-128"/>
                  </a:rPr>
                  <a:t>10.4%</a:t>
                </a:r>
              </a:p>
            </p:txBody>
          </p:sp>
        </p:grpSp>
        <p:sp>
          <p:nvSpPr>
            <p:cNvPr id="19" name="ホームベース 18">
              <a:extLst>
                <a:ext uri="{FF2B5EF4-FFF2-40B4-BE49-F238E27FC236}">
                  <a16:creationId xmlns:a16="http://schemas.microsoft.com/office/drawing/2014/main" id="{AD29940D-BEA6-F03E-3CF9-00002ABD78E8}"/>
                </a:ext>
              </a:extLst>
            </p:cNvPr>
            <p:cNvSpPr/>
            <p:nvPr/>
          </p:nvSpPr>
          <p:spPr>
            <a:xfrm>
              <a:off x="1058549" y="3330083"/>
              <a:ext cx="2084883" cy="219815"/>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日の喫煙回数</a:t>
              </a:r>
            </a:p>
          </p:txBody>
        </p:sp>
        <p:sp>
          <p:nvSpPr>
            <p:cNvPr id="20" name="ホームベース 19">
              <a:extLst>
                <a:ext uri="{FF2B5EF4-FFF2-40B4-BE49-F238E27FC236}">
                  <a16:creationId xmlns:a16="http://schemas.microsoft.com/office/drawing/2014/main" id="{80471A23-F5DA-5A46-8256-AF6794CB1723}"/>
                </a:ext>
              </a:extLst>
            </p:cNvPr>
            <p:cNvSpPr/>
            <p:nvPr/>
          </p:nvSpPr>
          <p:spPr>
            <a:xfrm>
              <a:off x="3716552" y="3330084"/>
              <a:ext cx="2084883" cy="215112"/>
            </a:xfrm>
            <a:prstGeom prst="homePlate">
              <a:avLst>
                <a:gd name="adj" fmla="val 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1000" spc="300" dirty="0">
                  <a:solidFill>
                    <a:schemeClr val="tx1">
                      <a:lumMod val="75000"/>
                      <a:lumOff val="25000"/>
                    </a:schemeClr>
                  </a:solidFill>
                  <a:latin typeface="Hiragino Sans W5" panose="020B0400000000000000" pitchFamily="34" charset="-128"/>
                  <a:ea typeface="Hiragino Sans W5" panose="020B0400000000000000" pitchFamily="34" charset="-128"/>
                </a:rPr>
                <a:t>1</a:t>
              </a:r>
              <a:r>
                <a:rPr kumimoji="1" lang="ja-JP" altLang="en-US" sz="1000" spc="300">
                  <a:solidFill>
                    <a:schemeClr val="tx1">
                      <a:lumMod val="75000"/>
                      <a:lumOff val="25000"/>
                    </a:schemeClr>
                  </a:solidFill>
                  <a:latin typeface="Hiragino Sans W5" panose="020B0400000000000000" pitchFamily="34" charset="-128"/>
                  <a:ea typeface="Hiragino Sans W5" panose="020B0400000000000000" pitchFamily="34" charset="-128"/>
                </a:rPr>
                <a:t>回の滞在時間</a:t>
              </a:r>
            </a:p>
          </p:txBody>
        </p:sp>
        <p:sp>
          <p:nvSpPr>
            <p:cNvPr id="23" name="正方形/長方形 22">
              <a:extLst>
                <a:ext uri="{FF2B5EF4-FFF2-40B4-BE49-F238E27FC236}">
                  <a16:creationId xmlns:a16="http://schemas.microsoft.com/office/drawing/2014/main" id="{81234072-BAB3-FB4F-1617-BB95A95D1630}"/>
                </a:ext>
              </a:extLst>
            </p:cNvPr>
            <p:cNvSpPr/>
            <p:nvPr/>
          </p:nvSpPr>
          <p:spPr>
            <a:xfrm>
              <a:off x="645575" y="2985977"/>
              <a:ext cx="5816185" cy="2545471"/>
            </a:xfrm>
            <a:prstGeom prst="rect">
              <a:avLst/>
            </a:prstGeom>
            <a:noFill/>
            <a:ln w="9525">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22B1B15-2C4B-8D0F-C55E-4096D2E1BB63}"/>
                </a:ext>
              </a:extLst>
            </p:cNvPr>
            <p:cNvSpPr txBox="1"/>
            <p:nvPr/>
          </p:nvSpPr>
          <p:spPr>
            <a:xfrm>
              <a:off x="438536" y="2443300"/>
              <a:ext cx="5816185" cy="741998"/>
            </a:xfrm>
            <a:prstGeom prst="rect">
              <a:avLst/>
            </a:prstGeom>
            <a:solidFill>
              <a:schemeClr val="bg1">
                <a:lumMod val="95000"/>
              </a:schemeClr>
            </a:solidFill>
          </p:spPr>
          <p:txBody>
            <a:bodyPr wrap="square" rtlCol="0">
              <a:spAutoFit/>
            </a:bodyPr>
            <a:lstStyle/>
            <a:p>
              <a:pPr marL="0" marR="0" lvl="0" indent="0" algn="l" defTabSz="1006543" rtl="0" eaLnBrk="1" fontAlgn="base" latinLnBrk="0" hangingPunct="1">
                <a:lnSpc>
                  <a:spcPct val="150000"/>
                </a:lnSpc>
                <a:spcBef>
                  <a:spcPct val="0"/>
                </a:spcBef>
                <a:spcAft>
                  <a:spcPct val="0"/>
                </a:spcAft>
                <a:buClrTx/>
                <a:buSzTx/>
                <a:buFontTx/>
                <a:buNone/>
                <a:tabLst/>
                <a:defRPr/>
              </a:pPr>
              <a:r>
                <a:rPr kumimoji="1" lang="ja-JP" altLang="en-US" sz="1200" b="1" i="0" u="none" strike="noStrike" kern="1200" cap="none" normalizeH="0" baseline="0" noProof="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出社あたり</a:t>
              </a:r>
              <a:r>
                <a:rPr kumimoji="1" lang="en-US" altLang="ja-JP" sz="1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 </a:t>
              </a:r>
              <a:r>
                <a:rPr kumimoji="1" lang="ja-JP" altLang="en-US" sz="12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平均</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5</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回</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 </a:t>
              </a:r>
              <a:r>
                <a:rPr kumimoji="1" lang="ja-JP" altLang="en-US" sz="1600"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滞在</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6</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b="1" spc="3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 </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1</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日</a:t>
              </a:r>
              <a:r>
                <a:rPr kumimoji="1" lang="en-US" altLang="ja-JP" sz="3200" b="1" i="0" u="none" strike="noStrike" kern="1200" cap="none" spc="300" normalizeH="0" baseline="0" noProof="0" dirty="0">
                  <a:ln>
                    <a:noFill/>
                  </a:ln>
                  <a:solidFill>
                    <a:schemeClr val="tx1">
                      <a:lumMod val="85000"/>
                      <a:lumOff val="15000"/>
                    </a:schemeClr>
                  </a:solidFill>
                  <a:effectLst/>
                  <a:uLnTx/>
                  <a:uFillTx/>
                  <a:latin typeface="DIN Alternate" panose="020B0500000000000000" pitchFamily="34" charset="0"/>
                  <a:ea typeface="Hiragino Sans W6" panose="020B0400000000000000" pitchFamily="34" charset="-128"/>
                  <a:cs typeface="+mn-cs"/>
                </a:rPr>
                <a:t>30</a:t>
              </a:r>
              <a:r>
                <a:rPr kumimoji="1" lang="ja-JP" altLang="en-US" b="1" i="0" u="none" strike="noStrike" kern="1200" cap="none" spc="3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rPr>
                <a:t>分間</a:t>
              </a:r>
              <a:endParaRPr kumimoji="1" lang="en-US" altLang="ja-JP" b="1" i="0" u="none" strike="noStrike" kern="1200" cap="none" spc="3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cs typeface="+mn-cs"/>
              </a:endParaRPr>
            </a:p>
          </p:txBody>
        </p:sp>
      </p:grpSp>
      <p:sp>
        <p:nvSpPr>
          <p:cNvPr id="50" name="テキスト ボックス 49">
            <a:extLst>
              <a:ext uri="{FF2B5EF4-FFF2-40B4-BE49-F238E27FC236}">
                <a16:creationId xmlns:a16="http://schemas.microsoft.com/office/drawing/2014/main" id="{09CEF233-6AF9-411B-7ED9-BCF3855EB937}"/>
              </a:ext>
            </a:extLst>
          </p:cNvPr>
          <p:cNvSpPr txBox="1"/>
          <p:nvPr/>
        </p:nvSpPr>
        <p:spPr>
          <a:xfrm>
            <a:off x="432249" y="5314467"/>
            <a:ext cx="7121479" cy="878767"/>
          </a:xfrm>
          <a:prstGeom prst="rect">
            <a:avLst/>
          </a:prstGeom>
          <a:noFill/>
        </p:spPr>
        <p:txBody>
          <a:bodyPr wrap="square">
            <a:spAutoFit/>
          </a:bodyPr>
          <a:lstStyle/>
          <a:p>
            <a:pPr defTabSz="914400">
              <a:lnSpc>
                <a:spcPct val="150000"/>
              </a:lnSpc>
            </a:pP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一息つく</a:t>
            </a:r>
            <a: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a:t>
            </a: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、心理的にも時間的にも余裕がある</a:t>
            </a:r>
            <a:br>
              <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br>
            <a:r>
              <a:rPr kumimoji="1" lang="ja-JP" altLang="en-US" b="1" u="none" strike="noStrike" kern="1200" cap="none" spc="600" normalizeH="0" baseline="0" noProof="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rPr>
              <a:t>無防備な休憩時間を捉える</a:t>
            </a:r>
            <a:endParaRPr kumimoji="1" lang="en-US" altLang="ja-JP" b="1" u="none" strike="noStrike" kern="1200" cap="none" spc="600" normalizeH="0" baseline="0" noProof="0" dirty="0">
              <a:ln>
                <a:noFill/>
              </a:ln>
              <a:solidFill>
                <a:schemeClr val="tx1">
                  <a:lumMod val="75000"/>
                  <a:lumOff val="25000"/>
                </a:schemeClr>
              </a:solidFill>
              <a:effectLst/>
              <a:uLnTx/>
              <a:uFillTx/>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1098585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C404A0A-AD69-9825-AB07-3D19E79CCC0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FC54C9CE-94D4-D440-1DE6-E3D9050D2EEA}"/>
              </a:ext>
            </a:extLst>
          </p:cNvPr>
          <p:cNvPicPr>
            <a:picLocks noChangeAspect="1"/>
          </p:cNvPicPr>
          <p:nvPr/>
        </p:nvPicPr>
        <p:blipFill>
          <a:blip r:embed="rId3"/>
          <a:stretch>
            <a:fillRect/>
          </a:stretch>
        </p:blipFill>
        <p:spPr>
          <a:xfrm>
            <a:off x="1" y="0"/>
            <a:ext cx="7686422" cy="6858000"/>
          </a:xfrm>
          <a:prstGeom prst="rect">
            <a:avLst/>
          </a:prstGeom>
        </p:spPr>
      </p:pic>
      <p:grpSp>
        <p:nvGrpSpPr>
          <p:cNvPr id="12" name="グループ化 11">
            <a:extLst>
              <a:ext uri="{FF2B5EF4-FFF2-40B4-BE49-F238E27FC236}">
                <a16:creationId xmlns:a16="http://schemas.microsoft.com/office/drawing/2014/main" id="{2CACADB8-C3AA-6748-35DC-A6179E687DA6}"/>
              </a:ext>
            </a:extLst>
          </p:cNvPr>
          <p:cNvGrpSpPr/>
          <p:nvPr/>
        </p:nvGrpSpPr>
        <p:grpSpPr>
          <a:xfrm>
            <a:off x="613496" y="2160606"/>
            <a:ext cx="5919384" cy="1225446"/>
            <a:chOff x="745576" y="2084063"/>
            <a:chExt cx="5919384" cy="1225446"/>
          </a:xfrm>
        </p:grpSpPr>
        <p:sp>
          <p:nvSpPr>
            <p:cNvPr id="24" name="正方形/長方形 23">
              <a:extLst>
                <a:ext uri="{FF2B5EF4-FFF2-40B4-BE49-F238E27FC236}">
                  <a16:creationId xmlns:a16="http://schemas.microsoft.com/office/drawing/2014/main" id="{DDE3723C-5D97-E12C-FA62-E6AA4B317502}"/>
                </a:ext>
              </a:extLst>
            </p:cNvPr>
            <p:cNvSpPr/>
            <p:nvPr/>
          </p:nvSpPr>
          <p:spPr>
            <a:xfrm>
              <a:off x="1374226" y="2087454"/>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10" name="正方形/長方形 9">
              <a:extLst>
                <a:ext uri="{FF2B5EF4-FFF2-40B4-BE49-F238E27FC236}">
                  <a16:creationId xmlns:a16="http://schemas.microsoft.com/office/drawing/2014/main" id="{19017AA4-C296-A6DA-EE0A-5B58AC5E049C}"/>
                </a:ext>
              </a:extLst>
            </p:cNvPr>
            <p:cNvSpPr/>
            <p:nvPr/>
          </p:nvSpPr>
          <p:spPr>
            <a:xfrm>
              <a:off x="1380856" y="2161167"/>
              <a:ext cx="4943494"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音と映像に集中できる小空間</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21" name="正方形/長方形 20">
              <a:extLst>
                <a:ext uri="{FF2B5EF4-FFF2-40B4-BE49-F238E27FC236}">
                  <a16:creationId xmlns:a16="http://schemas.microsoft.com/office/drawing/2014/main" id="{2080B565-205E-DBE6-90CB-724CE9742FEA}"/>
                </a:ext>
              </a:extLst>
            </p:cNvPr>
            <p:cNvSpPr/>
            <p:nvPr/>
          </p:nvSpPr>
          <p:spPr>
            <a:xfrm>
              <a:off x="745576" y="2084063"/>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u="none" strike="noStrike" kern="1200" cap="none" spc="0" normalizeH="0" baseline="0" noProof="0" dirty="0">
                  <a:ln>
                    <a:noFill/>
                  </a:ln>
                  <a:solidFill>
                    <a:schemeClr val="bg1"/>
                  </a:solidFill>
                  <a:effectLst/>
                  <a:uLnTx/>
                  <a:uFillTx/>
                  <a:latin typeface="DIN Alternate" panose="020B0500000000000000" pitchFamily="34" charset="0"/>
                  <a:ea typeface="Hiragino Sans W4" panose="020B0400000000000000" pitchFamily="34" charset="-128"/>
                </a:rPr>
                <a:t>1</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pic>
          <p:nvPicPr>
            <p:cNvPr id="39" name="図 38" descr="黒い背景に白い文字がある&#10;&#10;中程度の精度で自動的に生成された説明">
              <a:extLst>
                <a:ext uri="{FF2B5EF4-FFF2-40B4-BE49-F238E27FC236}">
                  <a16:creationId xmlns:a16="http://schemas.microsoft.com/office/drawing/2014/main" id="{046E4EAB-513C-0821-07B5-0AF227DFDC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5372" y="2658858"/>
              <a:ext cx="279063" cy="354305"/>
            </a:xfrm>
            <a:prstGeom prst="rect">
              <a:avLst/>
            </a:prstGeom>
          </p:spPr>
        </p:pic>
      </p:grpSp>
      <p:grpSp>
        <p:nvGrpSpPr>
          <p:cNvPr id="9" name="グループ化 8">
            <a:extLst>
              <a:ext uri="{FF2B5EF4-FFF2-40B4-BE49-F238E27FC236}">
                <a16:creationId xmlns:a16="http://schemas.microsoft.com/office/drawing/2014/main" id="{3F3C1A92-A947-FABA-7420-F66BBE0A76C1}"/>
              </a:ext>
            </a:extLst>
          </p:cNvPr>
          <p:cNvGrpSpPr/>
          <p:nvPr/>
        </p:nvGrpSpPr>
        <p:grpSpPr>
          <a:xfrm>
            <a:off x="613496" y="4843821"/>
            <a:ext cx="5919384" cy="1222055"/>
            <a:chOff x="743748" y="3447492"/>
            <a:chExt cx="5919384" cy="1222055"/>
          </a:xfrm>
        </p:grpSpPr>
        <p:sp>
          <p:nvSpPr>
            <p:cNvPr id="16" name="正方形/長方形 15">
              <a:extLst>
                <a:ext uri="{FF2B5EF4-FFF2-40B4-BE49-F238E27FC236}">
                  <a16:creationId xmlns:a16="http://schemas.microsoft.com/office/drawing/2014/main" id="{0E58C901-431B-6A44-20B5-0926F961CBE1}"/>
                </a:ext>
              </a:extLst>
            </p:cNvPr>
            <p:cNvSpPr/>
            <p:nvPr/>
          </p:nvSpPr>
          <p:spPr>
            <a:xfrm>
              <a:off x="1372398" y="3447492"/>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2" name="正方形/長方形 21">
              <a:extLst>
                <a:ext uri="{FF2B5EF4-FFF2-40B4-BE49-F238E27FC236}">
                  <a16:creationId xmlns:a16="http://schemas.microsoft.com/office/drawing/2014/main" id="{F997ED74-989E-95BF-002D-CBAA4F3B1B33}"/>
                </a:ext>
              </a:extLst>
            </p:cNvPr>
            <p:cNvSpPr/>
            <p:nvPr/>
          </p:nvSpPr>
          <p:spPr>
            <a:xfrm>
              <a:off x="743748" y="3447492"/>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3</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2" name="正方形/長方形 1">
              <a:extLst>
                <a:ext uri="{FF2B5EF4-FFF2-40B4-BE49-F238E27FC236}">
                  <a16:creationId xmlns:a16="http://schemas.microsoft.com/office/drawing/2014/main" id="{457505D5-02F9-FAA3-BDEF-09DBAC7A6B21}"/>
                </a:ext>
              </a:extLst>
            </p:cNvPr>
            <p:cNvSpPr/>
            <p:nvPr/>
          </p:nvSpPr>
          <p:spPr>
            <a:xfrm>
              <a:off x="1448229" y="3531275"/>
              <a:ext cx="4891845" cy="1060740"/>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spc="600">
                  <a:solidFill>
                    <a:schemeClr val="tx1">
                      <a:lumMod val="85000"/>
                      <a:lumOff val="15000"/>
                    </a:schemeClr>
                  </a:solidFill>
                  <a:latin typeface="Hiragino Sans W6" panose="020B0400000000000000" pitchFamily="34" charset="-128"/>
                  <a:ea typeface="Hiragino Sans W6" panose="020B0400000000000000" pitchFamily="34" charset="-128"/>
                </a:rPr>
                <a:t>没入</a:t>
              </a:r>
              <a:r>
                <a:rPr kumimoji="1" lang="en-US" altLang="ja-JP" sz="1600" b="1" spc="600" dirty="0">
                  <a:solidFill>
                    <a:schemeClr val="tx1">
                      <a:lumMod val="85000"/>
                      <a:lumOff val="15000"/>
                    </a:schemeClr>
                  </a:solidFill>
                  <a:latin typeface="Hiragino Sans W6" panose="020B0400000000000000" pitchFamily="34" charset="-128"/>
                  <a:ea typeface="Hiragino Sans W6" panose="020B0400000000000000" pitchFamily="34" charset="-128"/>
                </a:rPr>
                <a:t>/</a:t>
              </a: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行動する余裕がある</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喫煙以外の目的がない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0" name="図 39" descr="黒い背景に白い文字がある&#10;&#10;中程度の精度で自動的に生成された説明">
              <a:extLst>
                <a:ext uri="{FF2B5EF4-FFF2-40B4-BE49-F238E27FC236}">
                  <a16:creationId xmlns:a16="http://schemas.microsoft.com/office/drawing/2014/main" id="{E01D3C00-F21F-0E64-42C4-69E0D2CBF09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43543" y="4042901"/>
              <a:ext cx="279063" cy="354305"/>
            </a:xfrm>
            <a:prstGeom prst="rect">
              <a:avLst/>
            </a:prstGeom>
          </p:spPr>
        </p:pic>
      </p:grpSp>
      <p:grpSp>
        <p:nvGrpSpPr>
          <p:cNvPr id="11" name="グループ化 10">
            <a:extLst>
              <a:ext uri="{FF2B5EF4-FFF2-40B4-BE49-F238E27FC236}">
                <a16:creationId xmlns:a16="http://schemas.microsoft.com/office/drawing/2014/main" id="{24688ED5-7600-8274-85D9-32E697577A9D}"/>
              </a:ext>
            </a:extLst>
          </p:cNvPr>
          <p:cNvGrpSpPr/>
          <p:nvPr/>
        </p:nvGrpSpPr>
        <p:grpSpPr>
          <a:xfrm>
            <a:off x="613496" y="3503909"/>
            <a:ext cx="5919384" cy="1222055"/>
            <a:chOff x="743748" y="4807530"/>
            <a:chExt cx="5919384" cy="1222055"/>
          </a:xfrm>
        </p:grpSpPr>
        <p:sp>
          <p:nvSpPr>
            <p:cNvPr id="25" name="正方形/長方形 24">
              <a:extLst>
                <a:ext uri="{FF2B5EF4-FFF2-40B4-BE49-F238E27FC236}">
                  <a16:creationId xmlns:a16="http://schemas.microsoft.com/office/drawing/2014/main" id="{6B575125-EA33-1517-F4E9-6E23B43E3882}"/>
                </a:ext>
              </a:extLst>
            </p:cNvPr>
            <p:cNvSpPr/>
            <p:nvPr/>
          </p:nvSpPr>
          <p:spPr>
            <a:xfrm>
              <a:off x="1372398" y="4807530"/>
              <a:ext cx="5290734" cy="1222055"/>
            </a:xfrm>
            <a:prstGeom prst="rect">
              <a:avLst/>
            </a:prstGeom>
            <a:solidFill>
              <a:schemeClr val="bg1"/>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3" name="正方形/長方形 22">
              <a:extLst>
                <a:ext uri="{FF2B5EF4-FFF2-40B4-BE49-F238E27FC236}">
                  <a16:creationId xmlns:a16="http://schemas.microsoft.com/office/drawing/2014/main" id="{5DA24440-AA80-8C16-30FF-6A1225AED3CF}"/>
                </a:ext>
              </a:extLst>
            </p:cNvPr>
            <p:cNvSpPr/>
            <p:nvPr/>
          </p:nvSpPr>
          <p:spPr>
            <a:xfrm>
              <a:off x="743748" y="4807530"/>
              <a:ext cx="511991" cy="12220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dirty="0">
                  <a:solidFill>
                    <a:schemeClr val="bg1"/>
                  </a:solidFill>
                  <a:latin typeface="DIN Alternate" panose="020B0500000000000000" pitchFamily="34" charset="0"/>
                  <a:ea typeface="Hiragino Sans W4" panose="020B0400000000000000" pitchFamily="34" charset="-128"/>
                </a:rPr>
                <a:t>2</a:t>
              </a:r>
              <a:endParaRPr kumimoji="1" lang="ja-JP" altLang="en-US" sz="2800" u="none" strike="noStrike" kern="1200" cap="none" spc="0" normalizeH="0" baseline="0" noProof="0">
                <a:ln>
                  <a:noFill/>
                </a:ln>
                <a:solidFill>
                  <a:schemeClr val="bg1"/>
                </a:solidFill>
                <a:effectLst/>
                <a:uLnTx/>
                <a:uFillTx/>
                <a:latin typeface="DIN Alternate" panose="020B0500000000000000" pitchFamily="34" charset="0"/>
                <a:ea typeface="Hiragino Sans W4" panose="020B0400000000000000" pitchFamily="34" charset="-128"/>
              </a:endParaRPr>
            </a:p>
          </p:txBody>
        </p:sp>
        <p:sp>
          <p:nvSpPr>
            <p:cNvPr id="3" name="正方形/長方形 2">
              <a:extLst>
                <a:ext uri="{FF2B5EF4-FFF2-40B4-BE49-F238E27FC236}">
                  <a16:creationId xmlns:a16="http://schemas.microsoft.com/office/drawing/2014/main" id="{12645B21-77EA-2400-5799-EF698DF2D411}"/>
                </a:ext>
              </a:extLst>
            </p:cNvPr>
            <p:cNvSpPr/>
            <p:nvPr/>
          </p:nvSpPr>
          <p:spPr>
            <a:xfrm>
              <a:off x="1432062" y="4903089"/>
              <a:ext cx="5101293" cy="1020792"/>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600" b="1" u="none" strike="noStrike" kern="1200" cap="none" spc="600" normalizeH="0" baseline="0" noProof="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rPr>
                <a:t>手持ち無沙汰</a:t>
              </a:r>
              <a:endParaRPr kumimoji="1" lang="en-US" altLang="ja-JP" sz="1600" b="1" u="none" strike="noStrike" kern="1200" cap="none" spc="600" normalizeH="0" baseline="0" noProof="0" dirty="0">
                <a:ln>
                  <a:noFill/>
                </a:ln>
                <a:solidFill>
                  <a:schemeClr val="tx1">
                    <a:lumMod val="85000"/>
                    <a:lumOff val="15000"/>
                  </a:schemeClr>
                </a:solidFill>
                <a:effectLst/>
                <a:uLnTx/>
                <a:uFillTx/>
                <a:latin typeface="Hiragino Sans W6" panose="020B0400000000000000" pitchFamily="34" charset="-128"/>
                <a:ea typeface="Hiragino Sans W6"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pic>
          <p:nvPicPr>
            <p:cNvPr id="41" name="図 40" descr="黒い背景に白い文字がある&#10;&#10;中程度の精度で自動的に生成された説明">
              <a:extLst>
                <a:ext uri="{FF2B5EF4-FFF2-40B4-BE49-F238E27FC236}">
                  <a16:creationId xmlns:a16="http://schemas.microsoft.com/office/drawing/2014/main" id="{8C58E0D6-74F6-8974-FDFE-FF4261AF2BA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29665" y="5393554"/>
              <a:ext cx="279063" cy="354305"/>
            </a:xfrm>
            <a:prstGeom prst="rect">
              <a:avLst/>
            </a:prstGeom>
          </p:spPr>
        </p:pic>
      </p:grpSp>
      <p:sp>
        <p:nvSpPr>
          <p:cNvPr id="4" name="スライド番号プレースホルダ 3">
            <a:extLst>
              <a:ext uri="{FF2B5EF4-FFF2-40B4-BE49-F238E27FC236}">
                <a16:creationId xmlns:a16="http://schemas.microsoft.com/office/drawing/2014/main" id="{9B574891-855F-691D-9DF9-F19D3991028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4" name="図 13">
            <a:extLst>
              <a:ext uri="{FF2B5EF4-FFF2-40B4-BE49-F238E27FC236}">
                <a16:creationId xmlns:a16="http://schemas.microsoft.com/office/drawing/2014/main" id="{7ECBF915-F361-A133-98F3-2D40B2EE52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5" name="図 14">
            <a:extLst>
              <a:ext uri="{FF2B5EF4-FFF2-40B4-BE49-F238E27FC236}">
                <a16:creationId xmlns:a16="http://schemas.microsoft.com/office/drawing/2014/main" id="{8D641698-840F-3FA3-2B23-7B5BE81BE3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7" name="図 16">
            <a:extLst>
              <a:ext uri="{FF2B5EF4-FFF2-40B4-BE49-F238E27FC236}">
                <a16:creationId xmlns:a16="http://schemas.microsoft.com/office/drawing/2014/main" id="{38A386FD-1B2F-6CAB-2595-D60F1B752B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pic>
        <p:nvPicPr>
          <p:cNvPr id="28" name="図 27">
            <a:extLst>
              <a:ext uri="{FF2B5EF4-FFF2-40B4-BE49-F238E27FC236}">
                <a16:creationId xmlns:a16="http://schemas.microsoft.com/office/drawing/2014/main" id="{5D9508EC-2A00-6CC6-9DB4-3C2FBFA35DAC}"/>
              </a:ext>
            </a:extLst>
          </p:cNvPr>
          <p:cNvPicPr>
            <a:picLocks/>
          </p:cNvPicPr>
          <p:nvPr/>
        </p:nvPicPr>
        <p:blipFill>
          <a:blip r:embed="rId3">
            <a:lum bright="100000"/>
          </a:blip>
          <a:stretch>
            <a:fillRect/>
          </a:stretch>
        </p:blipFill>
        <p:spPr>
          <a:xfrm>
            <a:off x="432249" y="1206517"/>
            <a:ext cx="3778804" cy="417285"/>
          </a:xfrm>
          <a:prstGeom prst="rect">
            <a:avLst/>
          </a:prstGeom>
          <a:solidFill>
            <a:schemeClr val="bg1">
              <a:lumMod val="95000"/>
            </a:schemeClr>
          </a:solidFill>
        </p:spPr>
      </p:pic>
      <p:sp>
        <p:nvSpPr>
          <p:cNvPr id="13" name="テキスト ボックス 12">
            <a:extLst>
              <a:ext uri="{FF2B5EF4-FFF2-40B4-BE49-F238E27FC236}">
                <a16:creationId xmlns:a16="http://schemas.microsoft.com/office/drawing/2014/main" id="{79FCF748-E019-E152-6E6D-A932BB61ED1C}"/>
              </a:ext>
            </a:extLst>
          </p:cNvPr>
          <p:cNvSpPr txBox="1"/>
          <p:nvPr/>
        </p:nvSpPr>
        <p:spPr>
          <a:xfrm>
            <a:off x="425023" y="653626"/>
            <a:ext cx="6871127" cy="96616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手持ち無沙汰な空間に、音と映像で演出</a:t>
            </a:r>
            <a:b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b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自然と視線がモニターへ</a:t>
            </a:r>
            <a:r>
              <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 </a:t>
            </a:r>
            <a:r>
              <a:rPr kumimoji="1" lang="ja-JP" altLang="en-US" sz="20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向かいやすい</a:t>
            </a:r>
            <a:endParaRPr kumimoji="1" lang="en-US" altLang="ja-JP" sz="2000" b="1" i="0" u="none" strike="noStrike" kern="1200" cap="none" spc="6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20" name="正方形/長方形 19">
            <a:extLst>
              <a:ext uri="{FF2B5EF4-FFF2-40B4-BE49-F238E27FC236}">
                <a16:creationId xmlns:a16="http://schemas.microsoft.com/office/drawing/2014/main" id="{58E840CF-ADD1-B218-AB77-731B3853D441}"/>
              </a:ext>
            </a:extLst>
          </p:cNvPr>
          <p:cNvSpPr/>
          <p:nvPr/>
        </p:nvSpPr>
        <p:spPr>
          <a:xfrm>
            <a:off x="1" y="-57281"/>
            <a:ext cx="7795866" cy="1310615"/>
          </a:xfrm>
          <a:prstGeom prst="rect">
            <a:avLst/>
          </a:prstGeom>
        </p:spPr>
        <p:txBody>
          <a:bodyPr wrap="square">
            <a:spAutoFit/>
          </a:bodyPr>
          <a:lstStyle/>
          <a:p>
            <a:pPr>
              <a:lnSpc>
                <a:spcPts val="9500"/>
              </a:lnSpc>
            </a:pPr>
            <a:r>
              <a:rPr lang="en-US" altLang="ja-JP" sz="8000" b="1" spc="200" dirty="0">
                <a:ln w="31750">
                  <a:solidFill>
                    <a:srgbClr val="FFFFFF">
                      <a:alpha val="20000"/>
                    </a:srgbClr>
                  </a:solidFill>
                </a:ln>
                <a:noFill/>
                <a:latin typeface="DIN Alternate" panose="020B0500000000000000" pitchFamily="34" charset="0"/>
                <a:ea typeface="Hiragino Sans W6" panose="020B0400000000000000" pitchFamily="34" charset="-128"/>
              </a:rPr>
              <a:t>SPACE VALUE</a:t>
            </a:r>
          </a:p>
        </p:txBody>
      </p:sp>
      <p:sp>
        <p:nvSpPr>
          <p:cNvPr id="27" name="正方形/長方形 26">
            <a:extLst>
              <a:ext uri="{FF2B5EF4-FFF2-40B4-BE49-F238E27FC236}">
                <a16:creationId xmlns:a16="http://schemas.microsoft.com/office/drawing/2014/main" id="{C6A41440-0C41-575A-8742-C0E3AB314A9F}"/>
              </a:ext>
            </a:extLst>
          </p:cNvPr>
          <p:cNvSpPr/>
          <p:nvPr/>
        </p:nvSpPr>
        <p:spPr>
          <a:xfrm>
            <a:off x="8270239" y="6442414"/>
            <a:ext cx="3344571" cy="298480"/>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3" panose="020B0400000000000000" pitchFamily="34" charset="-128"/>
                <a:cs typeface="+mn-cs"/>
              </a:rPr>
              <a:t>© News Technology Co., Ltd. </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srgbClr val="FE5519"/>
              </a:solidFill>
              <a:effectLst/>
              <a:uLnTx/>
              <a:uFillTx/>
              <a:latin typeface="DIN Alternate" panose="020B0500000000000000" pitchFamily="34" charset="0"/>
              <a:ea typeface="Hiragino Sans W3" panose="020B0400000000000000" pitchFamily="34" charset="-128"/>
              <a:cs typeface="+mn-cs"/>
            </a:endParaRPr>
          </a:p>
        </p:txBody>
      </p:sp>
    </p:spTree>
    <p:extLst>
      <p:ext uri="{BB962C8B-B14F-4D97-AF65-F5344CB8AC3E}">
        <p14:creationId xmlns:p14="http://schemas.microsoft.com/office/powerpoint/2010/main" val="726213897"/>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229633</TotalTime>
  <Words>7251</Words>
  <Application>Microsoft Macintosh PowerPoint</Application>
  <PresentationFormat>ワイド画面</PresentationFormat>
  <Paragraphs>1373</Paragraphs>
  <Slides>50</Slides>
  <Notes>18</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50</vt:i4>
      </vt:variant>
    </vt:vector>
  </HeadingPairs>
  <TitlesOfParts>
    <vt:vector size="66" baseType="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游ゴシック</vt:lpstr>
      <vt:lpstr>Arial</vt:lpstr>
      <vt:lpstr>Calibri</vt:lpstr>
      <vt:lpstr>Calibri Light</vt:lpstr>
      <vt:lpstr>DIN Alternate</vt:lpstr>
      <vt:lpstr>DIN Condensed</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太田 貴之</cp:lastModifiedBy>
  <cp:revision>595</cp:revision>
  <cp:lastPrinted>2022-11-24T06:07:34Z</cp:lastPrinted>
  <dcterms:created xsi:type="dcterms:W3CDTF">2021-04-21T09:24:54Z</dcterms:created>
  <dcterms:modified xsi:type="dcterms:W3CDTF">2026-01-21T02:20:37Z</dcterms:modified>
</cp:coreProperties>
</file>