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saveSubsetFonts="1" autoCompressPictures="0">
  <p:sldMasterIdLst>
    <p:sldMasterId id="2147483660" r:id="rId1"/>
  </p:sldMasterIdLst>
  <p:notesMasterIdLst>
    <p:notesMasterId r:id="rId57"/>
  </p:notesMasterIdLst>
  <p:sldIdLst>
    <p:sldId id="2134808144" r:id="rId2"/>
    <p:sldId id="2134808051" r:id="rId3"/>
    <p:sldId id="2134808170" r:id="rId4"/>
    <p:sldId id="2134807618" r:id="rId5"/>
    <p:sldId id="2134808054" r:id="rId6"/>
    <p:sldId id="2134808171" r:id="rId7"/>
    <p:sldId id="2134808149" r:id="rId8"/>
    <p:sldId id="2134808172" r:id="rId9"/>
    <p:sldId id="2134808173" r:id="rId10"/>
    <p:sldId id="2134808165" r:id="rId11"/>
    <p:sldId id="2134808142" r:id="rId12"/>
    <p:sldId id="2134808121" r:id="rId13"/>
    <p:sldId id="2134808174" r:id="rId14"/>
    <p:sldId id="2134808101" r:id="rId15"/>
    <p:sldId id="2134808056" r:id="rId16"/>
    <p:sldId id="2134808057" r:id="rId17"/>
    <p:sldId id="2134808058" r:id="rId18"/>
    <p:sldId id="2134808122" r:id="rId19"/>
    <p:sldId id="2134808102" r:id="rId20"/>
    <p:sldId id="2134808085" r:id="rId21"/>
    <p:sldId id="2134808088" r:id="rId22"/>
    <p:sldId id="2134808123" r:id="rId23"/>
    <p:sldId id="2134808089" r:id="rId24"/>
    <p:sldId id="2134808169" r:id="rId25"/>
    <p:sldId id="2134808109" r:id="rId26"/>
    <p:sldId id="2134808125" r:id="rId27"/>
    <p:sldId id="2134808103" r:id="rId28"/>
    <p:sldId id="2134808175" r:id="rId29"/>
    <p:sldId id="2134808176" r:id="rId30"/>
    <p:sldId id="2134808177" r:id="rId31"/>
    <p:sldId id="2134808178" r:id="rId32"/>
    <p:sldId id="2134808060" r:id="rId33"/>
    <p:sldId id="2134808146" r:id="rId34"/>
    <p:sldId id="2134808147" r:id="rId35"/>
    <p:sldId id="2134808104" r:id="rId36"/>
    <p:sldId id="2134808136" r:id="rId37"/>
    <p:sldId id="2134808090" r:id="rId38"/>
    <p:sldId id="2134808091" r:id="rId39"/>
    <p:sldId id="2134808092" r:id="rId40"/>
    <p:sldId id="2134808105" r:id="rId41"/>
    <p:sldId id="2134808111" r:id="rId42"/>
    <p:sldId id="2134808126" r:id="rId43"/>
    <p:sldId id="2134808113" r:id="rId44"/>
    <p:sldId id="2134808094" r:id="rId45"/>
    <p:sldId id="2134808095" r:id="rId46"/>
    <p:sldId id="2134808106" r:id="rId47"/>
    <p:sldId id="2134808099" r:id="rId48"/>
    <p:sldId id="2134808131" r:id="rId49"/>
    <p:sldId id="2134808150" r:id="rId50"/>
    <p:sldId id="2134808167" r:id="rId51"/>
    <p:sldId id="2134808130" r:id="rId52"/>
    <p:sldId id="2134808129" r:id="rId53"/>
    <p:sldId id="2134808119" r:id="rId54"/>
    <p:sldId id="2134808128" r:id="rId55"/>
    <p:sldId id="2134808127" r:id="rId56"/>
  </p:sldIdLst>
  <p:sldSz cx="12192000" cy="6858000"/>
  <p:notesSz cx="6858000" cy="9144000"/>
  <p:embeddedFontLst>
    <p:embeddedFont>
      <p:font typeface="Noto Sans JP" panose="020B0500000000000000" pitchFamily="34" charset="-128"/>
      <p:regular r:id="rId58"/>
      <p:bold r:id="rId59"/>
    </p:embeddedFont>
    <p:embeddedFont>
      <p:font typeface="Noto Sans JP Black" panose="020B0A00000000000000" pitchFamily="34" charset="-128"/>
      <p:bold r:id="rId60"/>
    </p:embeddedFont>
    <p:embeddedFont>
      <p:font typeface="Noto Sans JP Light" panose="020B0300000000000000" pitchFamily="34" charset="-128"/>
      <p:regular r:id="rId61"/>
    </p:embeddedFont>
    <p:embeddedFont>
      <p:font typeface="Noto Sans JP Medium" panose="020B0600000000000000" pitchFamily="34" charset="-128"/>
      <p:regular r:id="rId62"/>
    </p:embeddedFont>
    <p:embeddedFont>
      <p:font typeface="Hiragino Sans W5" panose="020B0400000000000000" pitchFamily="34" charset="-128"/>
      <p:regular r:id="rId63"/>
    </p:embeddedFont>
    <p:embeddedFont>
      <p:font typeface="Inter UI" panose="020B0502030000000004" pitchFamily="34" charset="0"/>
      <p:regular r:id="rId64"/>
      <p:bold r:id="rId65"/>
      <p:italic r:id="rId66"/>
      <p:boldItalic r:id="rId67"/>
    </p:embeddedFont>
    <p:embeddedFont>
      <p:font typeface="Inter UI Black" panose="020B0902030000000004" pitchFamily="34" charset="0"/>
      <p:bold r:id="rId68"/>
      <p:italic r:id="rId69"/>
      <p:boldItalic r:id="rId70"/>
    </p:embeddedFont>
    <p:embeddedFont>
      <p:font typeface="Inter UI Medium" panose="020B0602030000000004" pitchFamily="34" charset="0"/>
      <p:regular r:id="rId71"/>
      <p:italic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7" pos="7680" userDrawn="1">
          <p15:clr>
            <a:srgbClr val="A4A3A4"/>
          </p15:clr>
        </p15:guide>
        <p15:guide id="10" pos="7" userDrawn="1">
          <p15:clr>
            <a:srgbClr val="A4A3A4"/>
          </p15:clr>
        </p15:guide>
        <p15:guide id="14" orient="horz" pos="3498" userDrawn="1">
          <p15:clr>
            <a:srgbClr val="A4A3A4"/>
          </p15:clr>
        </p15:guide>
        <p15:guide id="15" pos="6562" userDrawn="1">
          <p15:clr>
            <a:srgbClr val="A4A3A4"/>
          </p15:clr>
        </p15:guide>
        <p15:guide id="17" orient="horz" pos="2296" userDrawn="1">
          <p15:clr>
            <a:srgbClr val="A4A3A4"/>
          </p15:clr>
        </p15:guide>
        <p15:guide id="18" orient="horz" pos="1729" userDrawn="1">
          <p15:clr>
            <a:srgbClr val="A4A3A4"/>
          </p15:clr>
        </p15:guide>
        <p15:guide id="19" orient="horz" pos="2925" userDrawn="1">
          <p15:clr>
            <a:srgbClr val="A4A3A4"/>
          </p15:clr>
        </p15:guide>
        <p15:guide id="20" orient="horz" pos="1267" userDrawn="1">
          <p15:clr>
            <a:srgbClr val="A4A3A4"/>
          </p15:clr>
        </p15:guide>
        <p15:guide id="21" pos="5530" userDrawn="1">
          <p15:clr>
            <a:srgbClr val="A4A3A4"/>
          </p15:clr>
        </p15:guide>
        <p15:guide id="22" pos="4416" userDrawn="1">
          <p15:clr>
            <a:srgbClr val="A4A3A4"/>
          </p15:clr>
        </p15:guide>
        <p15:guide id="23" pos="3430" userDrawn="1">
          <p15:clr>
            <a:srgbClr val="A4A3A4"/>
          </p15:clr>
        </p15:guide>
        <p15:guide id="24" pos="2253" userDrawn="1">
          <p15:clr>
            <a:srgbClr val="A4A3A4"/>
          </p15:clr>
        </p15:guide>
        <p15:guide id="25" pos="1037" userDrawn="1">
          <p15:clr>
            <a:srgbClr val="A4A3A4"/>
          </p15:clr>
        </p15:guide>
        <p15:guide id="26" pos="529" userDrawn="1">
          <p15:clr>
            <a:srgbClr val="A4A3A4"/>
          </p15:clr>
        </p15:guide>
        <p15:guide id="27" pos="7151" userDrawn="1">
          <p15:clr>
            <a:srgbClr val="A4A3A4"/>
          </p15:clr>
        </p15:guide>
        <p15:guide id="28" orient="horz" pos="82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500"/>
    <a:srgbClr val="FFFFFF"/>
    <a:srgbClr val="FF8B62"/>
    <a:srgbClr val="FF9369"/>
    <a:srgbClr val="FFF7CE"/>
    <a:srgbClr val="FF703C"/>
    <a:srgbClr val="FE5519"/>
    <a:srgbClr val="EDEDED"/>
    <a:srgbClr val="FFC092"/>
    <a:srgbClr val="FF9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8"/>
    <p:restoredTop sz="96283"/>
  </p:normalViewPr>
  <p:slideViewPr>
    <p:cSldViewPr snapToGrid="0" snapToObjects="1">
      <p:cViewPr varScale="1">
        <p:scale>
          <a:sx n="122" d="100"/>
          <a:sy n="122" d="100"/>
        </p:scale>
        <p:origin x="232" y="496"/>
      </p:cViewPr>
      <p:guideLst>
        <p:guide pos="7680"/>
        <p:guide pos="7"/>
        <p:guide orient="horz" pos="3498"/>
        <p:guide pos="6562"/>
        <p:guide orient="horz" pos="2296"/>
        <p:guide orient="horz" pos="1729"/>
        <p:guide orient="horz" pos="2925"/>
        <p:guide orient="horz" pos="1267"/>
        <p:guide pos="5530"/>
        <p:guide pos="4416"/>
        <p:guide pos="3430"/>
        <p:guide pos="2253"/>
        <p:guide pos="1037"/>
        <p:guide pos="529"/>
        <p:guide pos="7151"/>
        <p:guide orient="horz" pos="822"/>
      </p:guideLst>
    </p:cSldViewPr>
  </p:slideViewPr>
  <p:outlineViewPr>
    <p:cViewPr>
      <p:scale>
        <a:sx n="33" d="100"/>
        <a:sy n="33" d="100"/>
      </p:scale>
      <p:origin x="0" y="0"/>
    </p:cViewPr>
  </p:outlineViewPr>
  <p:notesTextViewPr>
    <p:cViewPr>
      <p:scale>
        <a:sx n="35" d="100"/>
        <a:sy n="35" d="100"/>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4.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noFill/>
            <a:ln w="9525">
              <a:solidFill>
                <a:schemeClr val="bg1"/>
              </a:solidFill>
            </a:ln>
          </c:spPr>
          <c:dPt>
            <c:idx val="0"/>
            <c:bubble3D val="0"/>
            <c:spPr>
              <a:pattFill prst="pct5">
                <a:fgClr>
                  <a:srgbClr val="FF8B62"/>
                </a:fgClr>
                <a:bgClr>
                  <a:srgbClr val="FF5500"/>
                </a:bgClr>
              </a:pattFill>
              <a:ln w="9525">
                <a:solidFill>
                  <a:schemeClr val="bg1"/>
                </a:solidFill>
              </a:ln>
              <a:effectLst/>
            </c:spPr>
            <c:extLst>
              <c:ext xmlns:c16="http://schemas.microsoft.com/office/drawing/2014/chart" uri="{C3380CC4-5D6E-409C-BE32-E72D297353CC}">
                <c16:uniqueId val="{0000000C-330B-D54E-81F3-B90725EC440A}"/>
              </c:ext>
            </c:extLst>
          </c:dPt>
          <c:dPt>
            <c:idx val="1"/>
            <c:bubble3D val="0"/>
            <c:spPr>
              <a:solidFill>
                <a:schemeClr val="bg1"/>
              </a:solidFill>
              <a:ln w="9525">
                <a:solidFill>
                  <a:schemeClr val="bg1"/>
                </a:solidFill>
              </a:ln>
              <a:effectLst/>
            </c:spPr>
            <c:extLst>
              <c:ext xmlns:c16="http://schemas.microsoft.com/office/drawing/2014/chart" uri="{C3380CC4-5D6E-409C-BE32-E72D297353CC}">
                <c16:uniqueId val="{00000009-330B-D54E-81F3-B90725EC440A}"/>
              </c:ext>
            </c:extLst>
          </c:dPt>
          <c:dPt>
            <c:idx val="2"/>
            <c:bubble3D val="0"/>
            <c:spPr>
              <a:pattFill prst="ltDnDiag">
                <a:fgClr>
                  <a:srgbClr val="FF5500"/>
                </a:fgClr>
                <a:bgClr>
                  <a:srgbClr val="FF8B62"/>
                </a:bgClr>
              </a:pattFill>
              <a:ln w="9525">
                <a:solidFill>
                  <a:schemeClr val="bg1"/>
                </a:solidFill>
              </a:ln>
              <a:effectLst/>
            </c:spPr>
            <c:extLst>
              <c:ext xmlns:c16="http://schemas.microsoft.com/office/drawing/2014/chart" uri="{C3380CC4-5D6E-409C-BE32-E72D297353CC}">
                <c16:uniqueId val="{0000000A-330B-D54E-81F3-B90725EC440A}"/>
              </c:ext>
            </c:extLst>
          </c:dPt>
          <c:dPt>
            <c:idx val="3"/>
            <c:bubble3D val="0"/>
            <c:spPr>
              <a:pattFill prst="narVert">
                <a:fgClr>
                  <a:srgbClr val="FF703C"/>
                </a:fgClr>
                <a:bgClr>
                  <a:srgbClr val="FF5500"/>
                </a:bgClr>
              </a:pattFill>
              <a:ln w="9525">
                <a:solidFill>
                  <a:schemeClr val="bg1"/>
                </a:solidFill>
              </a:ln>
              <a:effectLst/>
            </c:spPr>
            <c:extLst>
              <c:ext xmlns:c16="http://schemas.microsoft.com/office/drawing/2014/chart" uri="{C3380CC4-5D6E-409C-BE32-E72D297353CC}">
                <c16:uniqueId val="{0000000B-330B-D54E-81F3-B90725EC440A}"/>
              </c:ext>
            </c:extLst>
          </c:dPt>
          <c:dPt>
            <c:idx val="4"/>
            <c:bubble3D val="0"/>
            <c:spPr>
              <a:pattFill prst="ltVert">
                <a:fgClr>
                  <a:srgbClr val="FF8B62"/>
                </a:fgClr>
                <a:bgClr>
                  <a:srgbClr val="FF5500"/>
                </a:bgClr>
              </a:pattFill>
              <a:ln w="9525">
                <a:solidFill>
                  <a:schemeClr val="bg1"/>
                </a:solidFill>
              </a:ln>
              <a:effectLst/>
            </c:spPr>
            <c:extLst>
              <c:ext xmlns:c16="http://schemas.microsoft.com/office/drawing/2014/chart" uri="{C3380CC4-5D6E-409C-BE32-E72D297353CC}">
                <c16:uniqueId val="{00000006-330B-D54E-81F3-B90725EC440A}"/>
              </c:ext>
            </c:extLst>
          </c:dPt>
          <c:dPt>
            <c:idx val="5"/>
            <c:bubble3D val="0"/>
            <c:spPr>
              <a:pattFill prst="ltDnDiag">
                <a:fgClr>
                  <a:srgbClr val="FF8B62"/>
                </a:fgClr>
                <a:bgClr>
                  <a:srgbClr val="FF5500"/>
                </a:bgClr>
              </a:pattFill>
              <a:ln w="9525">
                <a:solidFill>
                  <a:schemeClr val="bg1"/>
                </a:solidFill>
              </a:ln>
              <a:effectLst/>
            </c:spPr>
            <c:extLst>
              <c:ext xmlns:c16="http://schemas.microsoft.com/office/drawing/2014/chart" uri="{C3380CC4-5D6E-409C-BE32-E72D297353CC}">
                <c16:uniqueId val="{00000008-330B-D54E-81F3-B90725EC440A}"/>
              </c:ext>
            </c:extLst>
          </c:dPt>
          <c:dPt>
            <c:idx val="6"/>
            <c:bubble3D val="0"/>
            <c:spPr>
              <a:solidFill>
                <a:srgbClr val="FF8B62"/>
              </a:solidFill>
              <a:ln w="9525">
                <a:solidFill>
                  <a:schemeClr val="bg1"/>
                </a:solidFill>
              </a:ln>
              <a:effectLst/>
            </c:spPr>
            <c:extLst>
              <c:ext xmlns:c16="http://schemas.microsoft.com/office/drawing/2014/chart" uri="{C3380CC4-5D6E-409C-BE32-E72D297353CC}">
                <c16:uniqueId val="{00000005-330B-D54E-81F3-B90725EC440A}"/>
              </c:ext>
            </c:extLst>
          </c:dPt>
          <c:dPt>
            <c:idx val="7"/>
            <c:bubble3D val="0"/>
            <c:spPr>
              <a:solidFill>
                <a:srgbClr val="FF703C"/>
              </a:solidFill>
              <a:ln w="9525">
                <a:solidFill>
                  <a:schemeClr val="bg1"/>
                </a:solidFill>
              </a:ln>
              <a:effectLst/>
            </c:spPr>
            <c:extLst>
              <c:ext xmlns:c16="http://schemas.microsoft.com/office/drawing/2014/chart" uri="{C3380CC4-5D6E-409C-BE32-E72D297353CC}">
                <c16:uniqueId val="{00000002-330B-D54E-81F3-B90725EC440A}"/>
              </c:ext>
            </c:extLst>
          </c:dPt>
          <c:dPt>
            <c:idx val="8"/>
            <c:bubble3D val="0"/>
            <c:explosion val="8"/>
            <c:spPr>
              <a:noFill/>
              <a:ln w="9525">
                <a:solidFill>
                  <a:schemeClr val="bg1"/>
                </a:solidFill>
              </a:ln>
              <a:effectLst/>
            </c:spPr>
            <c:extLst>
              <c:ext xmlns:c16="http://schemas.microsoft.com/office/drawing/2014/chart" uri="{C3380CC4-5D6E-409C-BE32-E72D297353CC}">
                <c16:uniqueId val="{00000001-330B-D54E-81F3-B90725EC440A}"/>
              </c:ext>
            </c:extLst>
          </c:dPt>
          <c:dLbls>
            <c:dLbl>
              <c:idx val="0"/>
              <c:layout>
                <c:manualLayout>
                  <c:x val="0.15531922137544105"/>
                  <c:y val="0.1925512090439161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C-330B-D54E-81F3-B90725EC440A}"/>
                </c:ext>
              </c:extLst>
            </c:dLbl>
            <c:dLbl>
              <c:idx val="3"/>
              <c:layout>
                <c:manualLayout>
                  <c:x val="-0.11767279921012219"/>
                  <c:y val="0.1364657623411359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330B-D54E-81F3-B90725EC440A}"/>
                </c:ext>
              </c:extLst>
            </c:dLbl>
            <c:dLbl>
              <c:idx val="4"/>
              <c:layout>
                <c:manualLayout>
                  <c:x val="-0.2115159453894826"/>
                  <c:y val="4.622938876250799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6-330B-D54E-81F3-B90725EC440A}"/>
                </c:ext>
              </c:extLst>
            </c:dLbl>
            <c:dLbl>
              <c:idx val="8"/>
              <c:layout>
                <c:manualLayout>
                  <c:x val="0.19100779305488105"/>
                  <c:y val="-9.056925920969811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330B-D54E-81F3-B90725EC440A}"/>
                </c:ext>
              </c:extLst>
            </c:dLbl>
            <c:numFmt formatCode="0.0%" sourceLinked="0"/>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Inter UI" panose="020B0502030000000004" pitchFamily="34" charset="0"/>
                    <a:ea typeface="Inter UI" panose="020B0502030000000004" pitchFamily="34" charset="0"/>
                    <a:cs typeface="Inter UI" panose="020B0502030000000004" pitchFamily="34" charset="0"/>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分からない/答えたくない</c:v>
                </c:pt>
                <c:pt idx="1">
                  <c:v>3,000円未満</c:v>
                </c:pt>
                <c:pt idx="2">
                  <c:v>30,000〜9,999円</c:v>
                </c:pt>
                <c:pt idx="3">
                  <c:v>10,000〜29,999円</c:v>
                </c:pt>
                <c:pt idx="4">
                  <c:v>30,000〜49,999円</c:v>
                </c:pt>
                <c:pt idx="5">
                  <c:v>50,000〜99,999円</c:v>
                </c:pt>
                <c:pt idx="6">
                  <c:v>100,000〜149,999円</c:v>
                </c:pt>
                <c:pt idx="7">
                  <c:v>150,000〜199,999円</c:v>
                </c:pt>
                <c:pt idx="8">
                  <c:v>200,000円以上</c:v>
                </c:pt>
              </c:strCache>
            </c:strRef>
          </c:cat>
          <c:val>
            <c:numRef>
              <c:f>Sheet1!$B$2:$B$10</c:f>
              <c:numCache>
                <c:formatCode>General</c:formatCode>
                <c:ptCount val="9"/>
                <c:pt idx="0">
                  <c:v>20.399999999999999</c:v>
                </c:pt>
                <c:pt idx="1">
                  <c:v>1.5</c:v>
                </c:pt>
                <c:pt idx="2">
                  <c:v>1.7</c:v>
                </c:pt>
                <c:pt idx="3">
                  <c:v>9.1</c:v>
                </c:pt>
                <c:pt idx="4">
                  <c:v>18.600000000000001</c:v>
                </c:pt>
                <c:pt idx="5">
                  <c:v>12.8</c:v>
                </c:pt>
                <c:pt idx="6">
                  <c:v>5.8</c:v>
                </c:pt>
                <c:pt idx="7">
                  <c:v>6.8</c:v>
                </c:pt>
                <c:pt idx="8">
                  <c:v>23.3</c:v>
                </c:pt>
              </c:numCache>
            </c:numRef>
          </c:val>
          <c:extLst>
            <c:ext xmlns:c16="http://schemas.microsoft.com/office/drawing/2014/chart" uri="{C3380CC4-5D6E-409C-BE32-E72D297353CC}">
              <c16:uniqueId val="{00000000-330B-D54E-81F3-B90725EC440A}"/>
            </c:ext>
          </c:extLst>
        </c:ser>
        <c:dLbls>
          <c:showLegendKey val="0"/>
          <c:showVal val="0"/>
          <c:showCatName val="0"/>
          <c:showSerName val="0"/>
          <c:showPercent val="1"/>
          <c:showBubbleSize val="0"/>
          <c:showLeaderLines val="1"/>
        </c:dLbls>
        <c:firstSliceAng val="289"/>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b="1" i="0">
          <a:solidFill>
            <a:schemeClr val="bg1"/>
          </a:solidFill>
          <a:latin typeface="Inter UI" panose="020B0502030000000004" pitchFamily="34" charset="0"/>
          <a:ea typeface="Inter UI" panose="020B0502030000000004" pitchFamily="34" charset="0"/>
          <a:cs typeface="Inter UI" panose="020B0502030000000004" pitchFamily="34" charset="0"/>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iragino Sans W5" panose="020B0400000000000000" pitchFamily="34" charset="-128"/>
                <a:ea typeface="Hiragino Sans W5" panose="020B0400000000000000" pitchFamily="34" charset="-128"/>
              </a:defRPr>
            </a:lvl1pPr>
          </a:lstStyle>
          <a:p>
            <a:fld id="{C8B92138-CE74-C144-8144-6D3DB29D1F16}" type="datetimeFigureOut">
              <a:rPr lang="ja-JP" altLang="en-US" smtClean="0"/>
              <a:pPr/>
              <a:t>2026/4/30</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iragino Sans W5" panose="020B0400000000000000" pitchFamily="34" charset="-128"/>
                <a:ea typeface="Hiragino Sans W5" panose="020B0400000000000000" pitchFamily="34"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iragino Sans W5" panose="020B0400000000000000" pitchFamily="34" charset="-128"/>
                <a:ea typeface="Hiragino Sans W5" panose="020B0400000000000000" pitchFamily="34" charset="-128"/>
              </a:defRPr>
            </a:lvl1pPr>
          </a:lstStyle>
          <a:p>
            <a:fld id="{2A427775-15AB-4B41-84CE-8522E2D39132}" type="slidenum">
              <a:rPr lang="ja-JP" altLang="en-US" smtClean="0"/>
              <a:pPr/>
              <a:t>‹#›</a:t>
            </a:fld>
            <a:endParaRPr lang="ja-JP" altLang="en-US"/>
          </a:p>
        </p:txBody>
      </p:sp>
    </p:spTree>
    <p:extLst>
      <p:ext uri="{BB962C8B-B14F-4D97-AF65-F5344CB8AC3E}">
        <p14:creationId xmlns:p14="http://schemas.microsoft.com/office/powerpoint/2010/main" val="2671211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1pPr>
    <a:lvl2pPr marL="4572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2pPr>
    <a:lvl3pPr marL="9144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3pPr>
    <a:lvl4pPr marL="13716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4pPr>
    <a:lvl5pPr marL="1828800" algn="l" defTabSz="914400" rtl="0" eaLnBrk="1" latinLnBrk="0" hangingPunct="1">
      <a:defRPr kumimoji="1" sz="1200" b="0" i="0" kern="1200">
        <a:solidFill>
          <a:schemeClr val="tx1"/>
        </a:solidFill>
        <a:latin typeface="Hiragino Sans W5" panose="020B0400000000000000" pitchFamily="34" charset="-128"/>
        <a:ea typeface="Hiragino Sans W5" panose="020B0400000000000000" pitchFamily="34"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0</a:t>
            </a:fld>
            <a:endParaRPr lang="ja-JP" altLang="en-US"/>
          </a:p>
        </p:txBody>
      </p:sp>
    </p:spTree>
    <p:extLst>
      <p:ext uri="{BB962C8B-B14F-4D97-AF65-F5344CB8AC3E}">
        <p14:creationId xmlns:p14="http://schemas.microsoft.com/office/powerpoint/2010/main" val="2695278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23</a:t>
            </a:fld>
            <a:endParaRPr lang="ja-JP" altLang="en-US"/>
          </a:p>
        </p:txBody>
      </p:sp>
    </p:spTree>
    <p:extLst>
      <p:ext uri="{BB962C8B-B14F-4D97-AF65-F5344CB8AC3E}">
        <p14:creationId xmlns:p14="http://schemas.microsoft.com/office/powerpoint/2010/main" val="226759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24</a:t>
            </a:fld>
            <a:endParaRPr lang="ja-JP" altLang="en-US"/>
          </a:p>
        </p:txBody>
      </p:sp>
    </p:spTree>
    <p:extLst>
      <p:ext uri="{BB962C8B-B14F-4D97-AF65-F5344CB8AC3E}">
        <p14:creationId xmlns:p14="http://schemas.microsoft.com/office/powerpoint/2010/main" val="129085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A75A9-9D39-498C-8C7E-75B75AC095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649831-805F-1B75-1052-E765D2E5129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0DA909-4F11-7ABB-DA98-ADE24B4F456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7EA2D79-3A1A-DD25-36DE-229590792119}"/>
              </a:ext>
            </a:extLst>
          </p:cNvPr>
          <p:cNvSpPr>
            <a:spLocks noGrp="1"/>
          </p:cNvSpPr>
          <p:nvPr>
            <p:ph type="sldNum" sz="quarter" idx="5"/>
          </p:nvPr>
        </p:nvSpPr>
        <p:spPr/>
        <p:txBody>
          <a:bodyPr/>
          <a:lstStyle/>
          <a:p>
            <a:fld id="{2A427775-15AB-4B41-84CE-8522E2D39132}" type="slidenum">
              <a:rPr lang="ja-JP" altLang="en-US" smtClean="0"/>
              <a:pPr/>
              <a:t>32</a:t>
            </a:fld>
            <a:endParaRPr lang="ja-JP" altLang="en-US"/>
          </a:p>
        </p:txBody>
      </p:sp>
    </p:spTree>
    <p:extLst>
      <p:ext uri="{BB962C8B-B14F-4D97-AF65-F5344CB8AC3E}">
        <p14:creationId xmlns:p14="http://schemas.microsoft.com/office/powerpoint/2010/main" val="94903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F25EF-06EC-F9C5-7232-D4885526E7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707753A-4871-A70B-16AE-EDCBDB4A8E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640AD6-25AA-8635-71CD-1A2C56FA95AA}"/>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DB606F5-4875-1860-9ACB-AC38D44BF27E}"/>
              </a:ext>
            </a:extLst>
          </p:cNvPr>
          <p:cNvSpPr>
            <a:spLocks noGrp="1"/>
          </p:cNvSpPr>
          <p:nvPr>
            <p:ph type="sldNum" sz="quarter" idx="5"/>
          </p:nvPr>
        </p:nvSpPr>
        <p:spPr/>
        <p:txBody>
          <a:bodyPr/>
          <a:lstStyle/>
          <a:p>
            <a:fld id="{2A427775-15AB-4B41-84CE-8522E2D39132}" type="slidenum">
              <a:rPr lang="ja-JP" altLang="en-US" smtClean="0"/>
              <a:pPr/>
              <a:t>33</a:t>
            </a:fld>
            <a:endParaRPr lang="ja-JP" altLang="en-US"/>
          </a:p>
        </p:txBody>
      </p:sp>
    </p:spTree>
    <p:extLst>
      <p:ext uri="{BB962C8B-B14F-4D97-AF65-F5344CB8AC3E}">
        <p14:creationId xmlns:p14="http://schemas.microsoft.com/office/powerpoint/2010/main" val="110930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427775-15AB-4B41-84CE-8522E2D39132}" type="slidenum">
              <a:rPr lang="ja-JP" altLang="en-US" smtClean="0"/>
              <a:pPr/>
              <a:t>35</a:t>
            </a:fld>
            <a:endParaRPr lang="ja-JP" altLang="en-US"/>
          </a:p>
        </p:txBody>
      </p:sp>
    </p:spTree>
    <p:extLst>
      <p:ext uri="{BB962C8B-B14F-4D97-AF65-F5344CB8AC3E}">
        <p14:creationId xmlns:p14="http://schemas.microsoft.com/office/powerpoint/2010/main" val="19916696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AAB5A-E5C1-65A0-300B-588502AFCB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070DEF7-F3B1-29B9-2A6B-5C0BF0C37A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00BC32-C278-F109-B9E4-3FE7B659887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38EFE3A-EAE5-E492-275D-CE7A2845238C}"/>
              </a:ext>
            </a:extLst>
          </p:cNvPr>
          <p:cNvSpPr>
            <a:spLocks noGrp="1"/>
          </p:cNvSpPr>
          <p:nvPr>
            <p:ph type="sldNum" sz="quarter" idx="5"/>
          </p:nvPr>
        </p:nvSpPr>
        <p:spPr/>
        <p:txBody>
          <a:bodyPr/>
          <a:lstStyle/>
          <a:p>
            <a:fld id="{2A427775-15AB-4B41-84CE-8522E2D39132}" type="slidenum">
              <a:rPr lang="ja-JP" altLang="en-US" smtClean="0"/>
              <a:pPr/>
              <a:t>48</a:t>
            </a:fld>
            <a:endParaRPr lang="ja-JP" altLang="en-US"/>
          </a:p>
        </p:txBody>
      </p:sp>
    </p:spTree>
    <p:extLst>
      <p:ext uri="{BB962C8B-B14F-4D97-AF65-F5344CB8AC3E}">
        <p14:creationId xmlns:p14="http://schemas.microsoft.com/office/powerpoint/2010/main" val="4121150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EEB2616-7606-6D42-B0E0-696D6EDA2FD7}"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39239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9C3A52F-216A-A24C-B22B-8E1B286D3D6C}"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58802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A19E75D-6E1A-D649-A5D4-B740D8044014}"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10528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5A0149C-771E-9042-A3B5-79ACAC313ABB}"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883207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A4E133F-FFB2-8C4C-9188-A35CC81F430F}" type="datetime1">
              <a:rPr kumimoji="1" lang="ja-JP" altLang="en-US" smtClean="0"/>
              <a:t>2026/4/30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706902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AC1FB77-EDA9-2C46-AE4C-5C2A82899E7B}" type="datetime1">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048311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37A6AFA-BB86-2A4F-8867-9F6383DD15D1}" type="datetime1">
              <a:rPr kumimoji="1" lang="ja-JP" altLang="en-US" smtClean="0"/>
              <a:t>2026/4/30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217946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32721CE-AD55-0B41-9122-93EB467A2E3E}" type="datetime1">
              <a:rPr kumimoji="1" lang="ja-JP" altLang="en-US" smtClean="0"/>
              <a:t>2026/4/30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355585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C61F8E-F5E6-2842-9188-DAD82F2C0F76}" type="datetime1">
              <a:rPr kumimoji="1" lang="ja-JP" altLang="en-US" smtClean="0"/>
              <a:t>2026/4/30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626112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EF2FEFB-3A8E-B744-9A58-574408289909}" type="datetime1">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231918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38B13C1-5B9D-0145-BDC0-77EDC99D60B5}" type="datetime1">
              <a:rPr kumimoji="1" lang="ja-JP" altLang="en-US" smtClean="0"/>
              <a:t>2026/4/30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B46171A-CA4F-C948-9CC4-3794EFAF3AE3}" type="slidenum">
              <a:rPr kumimoji="1" lang="ja-JP" altLang="en-US" smtClean="0"/>
              <a:t>‹#›</a:t>
            </a:fld>
            <a:endParaRPr kumimoji="1" lang="ja-JP" altLang="en-US"/>
          </a:p>
        </p:txBody>
      </p:sp>
    </p:spTree>
    <p:extLst>
      <p:ext uri="{BB962C8B-B14F-4D97-AF65-F5344CB8AC3E}">
        <p14:creationId xmlns:p14="http://schemas.microsoft.com/office/powerpoint/2010/main" val="984501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D9E-5F50-D244-8721-6523102F21F2}" type="datetime1">
              <a:rPr lang="ja-JP" altLang="en-US" smtClean="0"/>
              <a:t>2026/4/30</a:t>
            </a:fld>
            <a:endParaRPr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6171A-CA4F-C948-9CC4-3794EFAF3AE3}" type="slidenum">
              <a:rPr lang="ja-JP" altLang="en-US" smtClean="0"/>
              <a:pPr/>
              <a:t>‹#›</a:t>
            </a:fld>
            <a:endParaRPr lang="ja-JP" altLang="en-US"/>
          </a:p>
        </p:txBody>
      </p:sp>
      <p:pic>
        <p:nvPicPr>
          <p:cNvPr id="8" name="図 7">
            <a:extLst>
              <a:ext uri="{FF2B5EF4-FFF2-40B4-BE49-F238E27FC236}">
                <a16:creationId xmlns:a16="http://schemas.microsoft.com/office/drawing/2014/main" id="{46468EFA-CB71-2A60-EE2C-27C23FD53E49}"/>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1032054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microsoft.com/office/2007/relationships/hdphoto" Target="../media/hdphoto1.wdp"/><Relationship Id="rId4" Type="http://schemas.openxmlformats.org/officeDocument/2006/relationships/image" Target="../media/image47.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9.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7.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71.jpeg"/><Relationship Id="rId11" Type="http://schemas.microsoft.com/office/2007/relationships/hdphoto" Target="../media/hdphoto1.wdp"/><Relationship Id="rId5" Type="http://schemas.openxmlformats.org/officeDocument/2006/relationships/image" Target="../media/image70.jpeg"/><Relationship Id="rId10" Type="http://schemas.openxmlformats.org/officeDocument/2006/relationships/image" Target="../media/image9.png"/><Relationship Id="rId4" Type="http://schemas.openxmlformats.org/officeDocument/2006/relationships/image" Target="../media/image69.jpe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16.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12"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9.png"/><Relationship Id="rId5" Type="http://schemas.openxmlformats.org/officeDocument/2006/relationships/image" Target="../media/image81.png"/><Relationship Id="rId10" Type="http://schemas.openxmlformats.org/officeDocument/2006/relationships/image" Target="../media/image8.png"/><Relationship Id="rId4" Type="http://schemas.openxmlformats.org/officeDocument/2006/relationships/image" Target="../media/image80.pn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8.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11"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7.png"/><Relationship Id="rId4" Type="http://schemas.openxmlformats.org/officeDocument/2006/relationships/image" Target="../media/image87.png"/><Relationship Id="rId9" Type="http://schemas.openxmlformats.org/officeDocument/2006/relationships/image" Target="../media/image92.png"/><Relationship Id="rId1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chart" Target="../charts/chart1.xml"/><Relationship Id="rId4" Type="http://schemas.openxmlformats.org/officeDocument/2006/relationships/image" Target="../media/image84.png"/></Relationships>
</file>

<file path=ppt/slides/_rels/slide23.xml.rels><?xml version="1.0" encoding="UTF-8" standalone="yes"?>
<Relationships xmlns="http://schemas.openxmlformats.org/package/2006/relationships"><Relationship Id="rId13" Type="http://schemas.openxmlformats.org/officeDocument/2006/relationships/image" Target="../media/image106.png"/><Relationship Id="rId18" Type="http://schemas.microsoft.com/office/2007/relationships/hdphoto" Target="../media/hdphoto2.wdp"/><Relationship Id="rId26" Type="http://schemas.microsoft.com/office/2007/relationships/hdphoto" Target="../media/hdphoto6.wdp"/><Relationship Id="rId39" Type="http://schemas.openxmlformats.org/officeDocument/2006/relationships/image" Target="../media/image120.png"/><Relationship Id="rId21" Type="http://schemas.openxmlformats.org/officeDocument/2006/relationships/image" Target="../media/image111.png"/><Relationship Id="rId34" Type="http://schemas.microsoft.com/office/2007/relationships/hdphoto" Target="../media/hdphoto10.wdp"/><Relationship Id="rId42" Type="http://schemas.openxmlformats.org/officeDocument/2006/relationships/image" Target="../media/image9.png"/><Relationship Id="rId7" Type="http://schemas.openxmlformats.org/officeDocument/2006/relationships/image" Target="../media/image100.png"/><Relationship Id="rId2" Type="http://schemas.openxmlformats.org/officeDocument/2006/relationships/image" Target="../media/image95.png"/><Relationship Id="rId16" Type="http://schemas.openxmlformats.org/officeDocument/2006/relationships/image" Target="../media/image7.png"/><Relationship Id="rId20" Type="http://schemas.microsoft.com/office/2007/relationships/hdphoto" Target="../media/hdphoto3.wdp"/><Relationship Id="rId29" Type="http://schemas.openxmlformats.org/officeDocument/2006/relationships/image" Target="../media/image115.png"/><Relationship Id="rId41"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9.png"/><Relationship Id="rId11" Type="http://schemas.openxmlformats.org/officeDocument/2006/relationships/image" Target="../media/image104.png"/><Relationship Id="rId24" Type="http://schemas.microsoft.com/office/2007/relationships/hdphoto" Target="../media/hdphoto5.wdp"/><Relationship Id="rId32" Type="http://schemas.microsoft.com/office/2007/relationships/hdphoto" Target="../media/hdphoto9.wdp"/><Relationship Id="rId37" Type="http://schemas.openxmlformats.org/officeDocument/2006/relationships/image" Target="../media/image119.png"/><Relationship Id="rId40" Type="http://schemas.microsoft.com/office/2007/relationships/hdphoto" Target="../media/hdphoto13.wdp"/><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2.png"/><Relationship Id="rId28" Type="http://schemas.microsoft.com/office/2007/relationships/hdphoto" Target="../media/hdphoto7.wdp"/><Relationship Id="rId36" Type="http://schemas.microsoft.com/office/2007/relationships/hdphoto" Target="../media/hdphoto11.wdp"/><Relationship Id="rId10" Type="http://schemas.openxmlformats.org/officeDocument/2006/relationships/image" Target="../media/image103.png"/><Relationship Id="rId19" Type="http://schemas.openxmlformats.org/officeDocument/2006/relationships/image" Target="../media/image110.png"/><Relationship Id="rId31" Type="http://schemas.openxmlformats.org/officeDocument/2006/relationships/image" Target="../media/image116.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 Id="rId22" Type="http://schemas.microsoft.com/office/2007/relationships/hdphoto" Target="../media/hdphoto4.wdp"/><Relationship Id="rId27" Type="http://schemas.openxmlformats.org/officeDocument/2006/relationships/image" Target="../media/image114.png"/><Relationship Id="rId30" Type="http://schemas.microsoft.com/office/2007/relationships/hdphoto" Target="../media/hdphoto8.wdp"/><Relationship Id="rId35" Type="http://schemas.openxmlformats.org/officeDocument/2006/relationships/image" Target="../media/image118.png"/><Relationship Id="rId43" Type="http://schemas.microsoft.com/office/2007/relationships/hdphoto" Target="../media/hdphoto1.wdp"/><Relationship Id="rId8" Type="http://schemas.openxmlformats.org/officeDocument/2006/relationships/image" Target="../media/image101.png"/><Relationship Id="rId3" Type="http://schemas.openxmlformats.org/officeDocument/2006/relationships/image" Target="../media/image96.png"/><Relationship Id="rId12" Type="http://schemas.openxmlformats.org/officeDocument/2006/relationships/image" Target="../media/image105.png"/><Relationship Id="rId17" Type="http://schemas.openxmlformats.org/officeDocument/2006/relationships/image" Target="../media/image109.png"/><Relationship Id="rId25" Type="http://schemas.openxmlformats.org/officeDocument/2006/relationships/image" Target="../media/image113.png"/><Relationship Id="rId33" Type="http://schemas.openxmlformats.org/officeDocument/2006/relationships/image" Target="../media/image117.png"/><Relationship Id="rId38" Type="http://schemas.microsoft.com/office/2007/relationships/hdphoto" Target="../media/hdphoto12.wdp"/></Relationships>
</file>

<file path=ppt/slides/_rels/slide24.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84.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4.png"/><Relationship Id="rId5" Type="http://schemas.microsoft.com/office/2007/relationships/hdphoto" Target="../media/hdphoto1.wdp"/><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127.png"/><Relationship Id="rId13" Type="http://schemas.microsoft.com/office/2007/relationships/hdphoto" Target="../media/hdphoto14.wdp"/><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image" Target="../media/image7.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25.png"/><Relationship Id="rId11" Type="http://schemas.openxmlformats.org/officeDocument/2006/relationships/image" Target="../media/image130.png"/><Relationship Id="rId5" Type="http://schemas.openxmlformats.org/officeDocument/2006/relationships/image" Target="../media/image124.png"/><Relationship Id="rId15" Type="http://schemas.openxmlformats.org/officeDocument/2006/relationships/image" Target="../media/image9.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0.png"/><Relationship Id="rId7" Type="http://schemas.openxmlformats.org/officeDocument/2006/relationships/image" Target="../media/image135.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9.png"/><Relationship Id="rId5" Type="http://schemas.openxmlformats.org/officeDocument/2006/relationships/image" Target="../media/image133.png"/><Relationship Id="rId10"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137.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8.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jpeg"/><Relationship Id="rId3" Type="http://schemas.openxmlformats.org/officeDocument/2006/relationships/image" Target="../media/image10.png"/><Relationship Id="rId7" Type="http://schemas.openxmlformats.org/officeDocument/2006/relationships/hyperlink" Target="https://break-smoke.jp/casestudy/nissinshokuhin/" TargetMode="External"/><Relationship Id="rId12" Type="http://schemas.openxmlformats.org/officeDocument/2006/relationships/image" Target="../media/image144.jpeg"/><Relationship Id="rId2" Type="http://schemas.openxmlformats.org/officeDocument/2006/relationships/notesSlide" Target="../notesSlides/notesSlide6.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3.jpeg"/><Relationship Id="rId5" Type="http://schemas.openxmlformats.org/officeDocument/2006/relationships/image" Target="../media/image139.png"/><Relationship Id="rId15" Type="http://schemas.openxmlformats.org/officeDocument/2006/relationships/image" Target="../media/image9.png"/><Relationship Id="rId10" Type="http://schemas.microsoft.com/office/2007/relationships/hdphoto" Target="../media/hdphoto15.wdp"/><Relationship Id="rId4" Type="http://schemas.openxmlformats.org/officeDocument/2006/relationships/image" Target="../media/image11.png"/><Relationship Id="rId9" Type="http://schemas.openxmlformats.org/officeDocument/2006/relationships/image" Target="../media/image142.png"/><Relationship Id="rId1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49.png"/><Relationship Id="rId12" Type="http://schemas.openxmlformats.org/officeDocument/2006/relationships/image" Target="../media/image14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hyperlink" Target="https://break-smoke.jp/casestudy/asahi/" TargetMode="External"/><Relationship Id="rId5" Type="http://schemas.openxmlformats.org/officeDocument/2006/relationships/image" Target="../media/image147.png"/><Relationship Id="rId15" Type="http://schemas.microsoft.com/office/2007/relationships/hdphoto" Target="../media/hdphoto1.wdp"/><Relationship Id="rId10" Type="http://schemas.openxmlformats.org/officeDocument/2006/relationships/image" Target="../media/image150.png"/><Relationship Id="rId4" Type="http://schemas.openxmlformats.org/officeDocument/2006/relationships/image" Target="../media/image146.png"/><Relationship Id="rId9" Type="http://schemas.openxmlformats.org/officeDocument/2006/relationships/image" Target="../media/image140.png"/><Relationship Id="rId14" Type="http://schemas.openxmlformats.org/officeDocument/2006/relationships/image" Target="../media/image9.png"/></Relationships>
</file>

<file path=ppt/slides/_rels/slide38.xml.rels><?xml version="1.0" encoding="UTF-8" standalone="yes"?>
<Relationships xmlns="http://schemas.openxmlformats.org/package/2006/relationships"><Relationship Id="rId8" Type="http://schemas.openxmlformats.org/officeDocument/2006/relationships/image" Target="../media/image151.png"/><Relationship Id="rId13" Type="http://schemas.openxmlformats.org/officeDocument/2006/relationships/image" Target="../media/image8.png"/><Relationship Id="rId3" Type="http://schemas.openxmlformats.org/officeDocument/2006/relationships/image" Target="../media/image11.png"/><Relationship Id="rId7" Type="http://schemas.openxmlformats.org/officeDocument/2006/relationships/image" Target="../media/image141.png"/><Relationship Id="rId12" Type="http://schemas.openxmlformats.org/officeDocument/2006/relationships/image" Target="../media/image15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break-smoke.jp/casestudy/horiemonaischool/" TargetMode="External"/><Relationship Id="rId11" Type="http://schemas.openxmlformats.org/officeDocument/2006/relationships/image" Target="../media/image154.png"/><Relationship Id="rId5" Type="http://schemas.openxmlformats.org/officeDocument/2006/relationships/image" Target="../media/image140.png"/><Relationship Id="rId15" Type="http://schemas.microsoft.com/office/2007/relationships/hdphoto" Target="../media/hdphoto1.wdp"/><Relationship Id="rId10" Type="http://schemas.openxmlformats.org/officeDocument/2006/relationships/image" Target="../media/image153.png"/><Relationship Id="rId4" Type="http://schemas.openxmlformats.org/officeDocument/2006/relationships/image" Target="../media/image139.png"/><Relationship Id="rId9" Type="http://schemas.openxmlformats.org/officeDocument/2006/relationships/image" Target="../media/image152.png"/><Relationship Id="rId14" Type="http://schemas.openxmlformats.org/officeDocument/2006/relationships/image" Target="../media/image9.png"/></Relationships>
</file>

<file path=ppt/slides/_rels/slide39.xml.rels><?xml version="1.0" encoding="UTF-8" standalone="yes"?>
<Relationships xmlns="http://schemas.openxmlformats.org/package/2006/relationships"><Relationship Id="rId8" Type="http://schemas.openxmlformats.org/officeDocument/2006/relationships/image" Target="../media/image156.png"/><Relationship Id="rId13"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40.png"/><Relationship Id="rId12"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8.png"/><Relationship Id="rId5" Type="http://schemas.openxmlformats.org/officeDocument/2006/relationships/image" Target="../media/image141.png"/><Relationship Id="rId10" Type="http://schemas.openxmlformats.org/officeDocument/2006/relationships/image" Target="../media/image158.png"/><Relationship Id="rId4" Type="http://schemas.openxmlformats.org/officeDocument/2006/relationships/hyperlink" Target="https://break-smoke.jp/casestudy/brainsleep/" TargetMode="External"/><Relationship Id="rId9" Type="http://schemas.openxmlformats.org/officeDocument/2006/relationships/image" Target="../media/image157.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8" Type="http://schemas.openxmlformats.org/officeDocument/2006/relationships/image" Target="../media/image163.jpeg"/><Relationship Id="rId13" Type="http://schemas.openxmlformats.org/officeDocument/2006/relationships/image" Target="../media/image166.png"/><Relationship Id="rId3" Type="http://schemas.openxmlformats.org/officeDocument/2006/relationships/image" Target="../media/image96.png"/><Relationship Id="rId7" Type="http://schemas.openxmlformats.org/officeDocument/2006/relationships/image" Target="../media/image162.jpeg"/><Relationship Id="rId12" Type="http://schemas.openxmlformats.org/officeDocument/2006/relationships/image" Target="../media/image14.png"/><Relationship Id="rId2" Type="http://schemas.openxmlformats.org/officeDocument/2006/relationships/image" Target="../media/image7.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61.jpeg"/><Relationship Id="rId11" Type="http://schemas.openxmlformats.org/officeDocument/2006/relationships/image" Target="../media/image12.png"/><Relationship Id="rId5" Type="http://schemas.openxmlformats.org/officeDocument/2006/relationships/image" Target="../media/image160.jpeg"/><Relationship Id="rId15" Type="http://schemas.openxmlformats.org/officeDocument/2006/relationships/image" Target="../media/image9.png"/><Relationship Id="rId10" Type="http://schemas.openxmlformats.org/officeDocument/2006/relationships/image" Target="../media/image165.jpeg"/><Relationship Id="rId4" Type="http://schemas.openxmlformats.org/officeDocument/2006/relationships/image" Target="../media/image159.jpeg"/><Relationship Id="rId9" Type="http://schemas.openxmlformats.org/officeDocument/2006/relationships/image" Target="../media/image164.jpeg"/><Relationship Id="rId1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6.pn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66.pn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172.png"/><Relationship Id="rId3" Type="http://schemas.openxmlformats.org/officeDocument/2006/relationships/image" Target="../media/image11.png"/><Relationship Id="rId7" Type="http://schemas.openxmlformats.org/officeDocument/2006/relationships/image" Target="../media/image17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0.png"/><Relationship Id="rId11" Type="http://schemas.microsoft.com/office/2007/relationships/hdphoto" Target="../media/hdphoto1.wdp"/><Relationship Id="rId5" Type="http://schemas.openxmlformats.org/officeDocument/2006/relationships/image" Target="../media/image20.png"/><Relationship Id="rId10" Type="http://schemas.openxmlformats.org/officeDocument/2006/relationships/image" Target="../media/image9.png"/><Relationship Id="rId4" Type="http://schemas.openxmlformats.org/officeDocument/2006/relationships/image" Target="../media/image169.png"/><Relationship Id="rId9" Type="http://schemas.openxmlformats.org/officeDocument/2006/relationships/image" Target="../media/image8.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3.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74.png"/><Relationship Id="rId7"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microsoft.com/office/2007/relationships/hdphoto" Target="../media/hdphoto1.wdp"/></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hyperlink" Target="https://form.run/@break-order" TargetMode="External"/><Relationship Id="rId7"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form.run/@break-submi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7.pn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180.png"/><Relationship Id="rId4" Type="http://schemas.openxmlformats.org/officeDocument/2006/relationships/image" Target="../media/image179.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emf"/><Relationship Id="rId3" Type="http://schemas.openxmlformats.org/officeDocument/2006/relationships/image" Target="../media/image11.png"/><Relationship Id="rId21" Type="http://schemas.openxmlformats.org/officeDocument/2006/relationships/image" Target="../media/image34.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2" Type="http://schemas.openxmlformats.org/officeDocument/2006/relationships/image" Target="../media/image10.png"/><Relationship Id="rId16" Type="http://schemas.openxmlformats.org/officeDocument/2006/relationships/image" Target="../media/image29.png"/><Relationship Id="rId20" Type="http://schemas.openxmlformats.org/officeDocument/2006/relationships/image" Target="../media/image33.png"/><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9.png"/><Relationship Id="rId10" Type="http://schemas.openxmlformats.org/officeDocument/2006/relationships/image" Target="../media/image23.png"/><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8.png"/><Relationship Id="rId30"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16.png"/><Relationship Id="rId4" Type="http://schemas.openxmlformats.org/officeDocument/2006/relationships/image" Target="../media/image42.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黒い背景に白い文字がある&#10;&#10;AI 生成コンテンツは誤りを含む可能性があります。">
            <a:extLst>
              <a:ext uri="{FF2B5EF4-FFF2-40B4-BE49-F238E27FC236}">
                <a16:creationId xmlns:a16="http://schemas.microsoft.com/office/drawing/2014/main" id="{6EC7170B-0E56-BE38-4F02-6E7905D5DAB8}"/>
              </a:ext>
            </a:extLst>
          </p:cNvPr>
          <p:cNvPicPr>
            <a:picLocks noChangeAspect="1"/>
          </p:cNvPicPr>
          <p:nvPr/>
        </p:nvPicPr>
        <p:blipFill>
          <a:blip r:embed="rId3"/>
          <a:srcRect r="33659" b="47677"/>
          <a:stretch>
            <a:fillRect/>
          </a:stretch>
        </p:blipFill>
        <p:spPr>
          <a:xfrm>
            <a:off x="490824" y="1840335"/>
            <a:ext cx="4459901" cy="1120614"/>
          </a:xfrm>
          <a:prstGeom prst="rect">
            <a:avLst/>
          </a:prstGeom>
        </p:spPr>
      </p:pic>
      <p:pic>
        <p:nvPicPr>
          <p:cNvPr id="11" name="図 10" descr="屋内, 部屋, 画面, テーブル が含まれている画像&#10;&#10;AI 生成コンテンツは誤りを含む可能性があります。">
            <a:extLst>
              <a:ext uri="{FF2B5EF4-FFF2-40B4-BE49-F238E27FC236}">
                <a16:creationId xmlns:a16="http://schemas.microsoft.com/office/drawing/2014/main" id="{767C6F0C-B597-9680-6747-E7C90FABC518}"/>
              </a:ext>
            </a:extLst>
          </p:cNvPr>
          <p:cNvPicPr>
            <a:picLocks noChangeAspect="1"/>
          </p:cNvPicPr>
          <p:nvPr/>
        </p:nvPicPr>
        <p:blipFill>
          <a:blip r:embed="rId4"/>
          <a:stretch>
            <a:fillRect/>
          </a:stretch>
        </p:blipFill>
        <p:spPr>
          <a:xfrm>
            <a:off x="7112000" y="0"/>
            <a:ext cx="5080000" cy="5842000"/>
          </a:xfrm>
          <a:prstGeom prst="rect">
            <a:avLst/>
          </a:prstGeom>
        </p:spPr>
      </p:pic>
      <p:pic>
        <p:nvPicPr>
          <p:cNvPr id="13" name="図 12" descr="黒い背景に白い文字がある&#10;&#10;AI 生成コンテンツは誤りを含む可能性があります。">
            <a:extLst>
              <a:ext uri="{FF2B5EF4-FFF2-40B4-BE49-F238E27FC236}">
                <a16:creationId xmlns:a16="http://schemas.microsoft.com/office/drawing/2014/main" id="{507FDE0A-4A7C-F792-2074-AA5F5B888721}"/>
              </a:ext>
            </a:extLst>
          </p:cNvPr>
          <p:cNvPicPr>
            <a:picLocks noChangeAspect="1"/>
          </p:cNvPicPr>
          <p:nvPr/>
        </p:nvPicPr>
        <p:blipFill>
          <a:blip r:embed="rId5"/>
          <a:stretch>
            <a:fillRect/>
          </a:stretch>
        </p:blipFill>
        <p:spPr>
          <a:xfrm>
            <a:off x="8777097" y="6144407"/>
            <a:ext cx="1358900" cy="444500"/>
          </a:xfrm>
          <a:prstGeom prst="rect">
            <a:avLst/>
          </a:prstGeom>
        </p:spPr>
      </p:pic>
      <p:grpSp>
        <p:nvGrpSpPr>
          <p:cNvPr id="5" name="グループ化 4">
            <a:extLst>
              <a:ext uri="{FF2B5EF4-FFF2-40B4-BE49-F238E27FC236}">
                <a16:creationId xmlns:a16="http://schemas.microsoft.com/office/drawing/2014/main" id="{0AE2F0BE-F695-4621-8676-360A66572E81}"/>
              </a:ext>
            </a:extLst>
          </p:cNvPr>
          <p:cNvGrpSpPr/>
          <p:nvPr/>
        </p:nvGrpSpPr>
        <p:grpSpPr>
          <a:xfrm>
            <a:off x="450538" y="4144115"/>
            <a:ext cx="2656259" cy="369332"/>
            <a:chOff x="483403" y="4996577"/>
            <a:chExt cx="2656259" cy="369332"/>
          </a:xfrm>
        </p:grpSpPr>
        <p:pic>
          <p:nvPicPr>
            <p:cNvPr id="14" name="図 13">
              <a:extLst>
                <a:ext uri="{FF2B5EF4-FFF2-40B4-BE49-F238E27FC236}">
                  <a16:creationId xmlns:a16="http://schemas.microsoft.com/office/drawing/2014/main" id="{185A2BF1-676F-D711-7138-EDA65645CC95}"/>
                </a:ext>
              </a:extLst>
            </p:cNvPr>
            <p:cNvPicPr>
              <a:picLocks noChangeAspect="1"/>
            </p:cNvPicPr>
            <p:nvPr/>
          </p:nvPicPr>
          <p:blipFill>
            <a:blip r:embed="rId6"/>
            <a:stretch>
              <a:fillRect/>
            </a:stretch>
          </p:blipFill>
          <p:spPr>
            <a:xfrm>
              <a:off x="561562" y="5200073"/>
              <a:ext cx="2578100" cy="88435"/>
            </a:xfrm>
            <a:prstGeom prst="rect">
              <a:avLst/>
            </a:prstGeom>
          </p:spPr>
        </p:pic>
        <p:sp>
          <p:nvSpPr>
            <p:cNvPr id="15" name="テキスト ボックス 14">
              <a:extLst>
                <a:ext uri="{FF2B5EF4-FFF2-40B4-BE49-F238E27FC236}">
                  <a16:creationId xmlns:a16="http://schemas.microsoft.com/office/drawing/2014/main" id="{18F81D16-70D3-9D4C-2005-F03BC6DEBB8E}"/>
                </a:ext>
              </a:extLst>
            </p:cNvPr>
            <p:cNvSpPr txBox="1"/>
            <p:nvPr/>
          </p:nvSpPr>
          <p:spPr>
            <a:xfrm>
              <a:off x="483403" y="4996577"/>
              <a:ext cx="2653290" cy="369332"/>
            </a:xfrm>
            <a:prstGeom prst="rect">
              <a:avLst/>
            </a:prstGeom>
            <a:noFill/>
          </p:spPr>
          <p:txBody>
            <a:bodyPr wrap="none" rtlCol="0">
              <a:spAutoFit/>
            </a:bodyPr>
            <a:lstStyle/>
            <a:p>
              <a:r>
                <a:rPr kumimoji="1" lang="en-US" altLang="ja-JP" spc="-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July to September 2026</a:t>
              </a:r>
              <a:endParaRPr kumimoji="1" lang="ja-JP" altLang="en-US" spc="-50">
                <a:solidFill>
                  <a:schemeClr val="bg1"/>
                </a:solidFill>
                <a:latin typeface="Inter UI Medium" panose="020B0502030000000004" pitchFamily="34" charset="0"/>
                <a:cs typeface="Inter UI Medium" panose="020B0502030000000004" pitchFamily="34" charset="0"/>
              </a:endParaRPr>
            </a:p>
          </p:txBody>
        </p:sp>
      </p:grpSp>
      <p:sp>
        <p:nvSpPr>
          <p:cNvPr id="2" name="テキスト ボックス 1">
            <a:extLst>
              <a:ext uri="{FF2B5EF4-FFF2-40B4-BE49-F238E27FC236}">
                <a16:creationId xmlns:a16="http://schemas.microsoft.com/office/drawing/2014/main" id="{53F7EA1C-0F53-3146-9787-D35FCC5F56F7}"/>
              </a:ext>
            </a:extLst>
          </p:cNvPr>
          <p:cNvSpPr txBox="1"/>
          <p:nvPr/>
        </p:nvSpPr>
        <p:spPr>
          <a:xfrm>
            <a:off x="479075" y="6461514"/>
            <a:ext cx="1319913" cy="184666"/>
          </a:xfrm>
          <a:prstGeom prst="rect">
            <a:avLst/>
          </a:prstGeom>
          <a:noFill/>
        </p:spPr>
        <p:txBody>
          <a:bodyPr wrap="none" rtlCol="0">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kumimoji="1" lang="ja-JP" altLang="en-US" sz="600" spc="20">
              <a:solidFill>
                <a:schemeClr val="bg1"/>
              </a:solidFill>
              <a:latin typeface="Inter UI" panose="020B0502030000000004" pitchFamily="34" charset="0"/>
              <a:cs typeface="Inter UI" panose="020B0502030000000004" pitchFamily="34" charset="0"/>
            </a:endParaRPr>
          </a:p>
        </p:txBody>
      </p:sp>
      <p:sp>
        <p:nvSpPr>
          <p:cNvPr id="3" name="テキスト ボックス 2">
            <a:extLst>
              <a:ext uri="{FF2B5EF4-FFF2-40B4-BE49-F238E27FC236}">
                <a16:creationId xmlns:a16="http://schemas.microsoft.com/office/drawing/2014/main" id="{B8F3DE4B-E161-1A7D-C35C-C7EB16F760A4}"/>
              </a:ext>
            </a:extLst>
          </p:cNvPr>
          <p:cNvSpPr txBox="1"/>
          <p:nvPr/>
        </p:nvSpPr>
        <p:spPr>
          <a:xfrm>
            <a:off x="420058" y="3576418"/>
            <a:ext cx="3255699" cy="646331"/>
          </a:xfrm>
          <a:prstGeom prst="rect">
            <a:avLst/>
          </a:prstGeom>
          <a:noFill/>
        </p:spPr>
        <p:txBody>
          <a:bodyPr wrap="none" rtlCol="0">
            <a:spAutoFit/>
          </a:bodyPr>
          <a:lstStyle/>
          <a:p>
            <a:r>
              <a:rPr kumimoji="1" lang="en-US" altLang="ja-JP" sz="36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MEDIA GUIDE</a:t>
            </a:r>
            <a:endParaRPr kumimoji="1" lang="ja-JP" altLang="en-US" sz="3600" b="1" spc="60">
              <a:solidFill>
                <a:schemeClr val="bg1"/>
              </a:solidFill>
              <a:latin typeface="Inter UI" panose="020B0502030000000004" pitchFamily="34" charset="0"/>
              <a:cs typeface="Inter UI" panose="020B0502030000000004" pitchFamily="34" charset="0"/>
            </a:endParaRPr>
          </a:p>
        </p:txBody>
      </p:sp>
      <p:pic>
        <p:nvPicPr>
          <p:cNvPr id="8" name="図 7">
            <a:extLst>
              <a:ext uri="{FF2B5EF4-FFF2-40B4-BE49-F238E27FC236}">
                <a16:creationId xmlns:a16="http://schemas.microsoft.com/office/drawing/2014/main" id="{4447487D-5431-ABB1-C8D1-87770395B9DE}"/>
              </a:ext>
            </a:extLst>
          </p:cNvPr>
          <p:cNvPicPr>
            <a:picLocks noChangeAspect="1"/>
          </p:cNvPicPr>
          <p:nvPr/>
        </p:nvPicPr>
        <p:blipFill>
          <a:blip r:embed="rId7"/>
          <a:stretch>
            <a:fillRect/>
          </a:stretch>
        </p:blipFill>
        <p:spPr>
          <a:xfrm>
            <a:off x="10443990" y="6068497"/>
            <a:ext cx="1597446" cy="483377"/>
          </a:xfrm>
          <a:prstGeom prst="rect">
            <a:avLst/>
          </a:prstGeom>
        </p:spPr>
      </p:pic>
    </p:spTree>
    <p:extLst>
      <p:ext uri="{BB962C8B-B14F-4D97-AF65-F5344CB8AC3E}">
        <p14:creationId xmlns:p14="http://schemas.microsoft.com/office/powerpoint/2010/main" val="3780670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C0B6A-7A0B-2970-F37D-71727E158540}"/>
            </a:ext>
          </a:extLst>
        </p:cNvPr>
        <p:cNvGrpSpPr/>
        <p:nvPr/>
      </p:nvGrpSpPr>
      <p:grpSpPr>
        <a:xfrm>
          <a:off x="0" y="0"/>
          <a:ext cx="0" cy="0"/>
          <a:chOff x="0" y="0"/>
          <a:chExt cx="0" cy="0"/>
        </a:xfrm>
      </p:grpSpPr>
      <p:sp>
        <p:nvSpPr>
          <p:cNvPr id="65" name="1 つの角を丸めた四角形 64">
            <a:extLst>
              <a:ext uri="{FF2B5EF4-FFF2-40B4-BE49-F238E27FC236}">
                <a16:creationId xmlns:a16="http://schemas.microsoft.com/office/drawing/2014/main" id="{D3C6CE39-F09B-A284-DE7F-BA0F99127E56}"/>
              </a:ext>
            </a:extLst>
          </p:cNvPr>
          <p:cNvSpPr/>
          <p:nvPr/>
        </p:nvSpPr>
        <p:spPr>
          <a:xfrm flipH="1" flipV="1">
            <a:off x="7528560" y="-4"/>
            <a:ext cx="4667622" cy="6858001"/>
          </a:xfrm>
          <a:prstGeom prst="round1Rect">
            <a:avLst>
              <a:gd name="adj" fmla="val 92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2EDC567-6814-937C-7BD6-11343954B251}"/>
              </a:ext>
            </a:extLst>
          </p:cNvPr>
          <p:cNvSpPr txBox="1"/>
          <p:nvPr/>
        </p:nvSpPr>
        <p:spPr>
          <a:xfrm>
            <a:off x="722472" y="1264011"/>
            <a:ext cx="5724644" cy="757130"/>
          </a:xfrm>
          <a:prstGeom prst="rect">
            <a:avLst/>
          </a:prstGeom>
          <a:noFill/>
        </p:spPr>
        <p:txBody>
          <a:bodyPr wrap="none" rtlCol="0">
            <a:spAutoFit/>
          </a:bodyPr>
          <a:lstStyle/>
          <a:p>
            <a:pPr>
              <a:lnSpc>
                <a:spcPct val="9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手持ち無沙汰な空間に、音と映像で演出</a:t>
            </a:r>
            <a:b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b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自然と視線がモニターへ向かいやすい</a:t>
            </a:r>
          </a:p>
        </p:txBody>
      </p:sp>
      <p:pic>
        <p:nvPicPr>
          <p:cNvPr id="4" name="図 3" descr="図形, 四角形&#10;&#10;AI 生成コンテンツは誤りを含む可能性があります。">
            <a:extLst>
              <a:ext uri="{FF2B5EF4-FFF2-40B4-BE49-F238E27FC236}">
                <a16:creationId xmlns:a16="http://schemas.microsoft.com/office/drawing/2014/main" id="{C0C7836E-B439-A7DC-A74E-F43F6B1852D4}"/>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1CDEDD44-DC42-F489-06F1-F8BC7F4A5276}"/>
              </a:ext>
            </a:extLst>
          </p:cNvPr>
          <p:cNvSpPr txBox="1"/>
          <p:nvPr/>
        </p:nvSpPr>
        <p:spPr>
          <a:xfrm>
            <a:off x="480727" y="210759"/>
            <a:ext cx="1537600"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SPACE VALUE</a:t>
            </a:r>
          </a:p>
        </p:txBody>
      </p:sp>
      <p:sp>
        <p:nvSpPr>
          <p:cNvPr id="6" name="テキスト ボックス 5">
            <a:extLst>
              <a:ext uri="{FF2B5EF4-FFF2-40B4-BE49-F238E27FC236}">
                <a16:creationId xmlns:a16="http://schemas.microsoft.com/office/drawing/2014/main" id="{8C673D16-39B1-242A-FF54-F068F4A922ED}"/>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喫煙所の空間的価値</a:t>
            </a:r>
          </a:p>
        </p:txBody>
      </p:sp>
      <p:pic>
        <p:nvPicPr>
          <p:cNvPr id="8" name="図 7">
            <a:extLst>
              <a:ext uri="{FF2B5EF4-FFF2-40B4-BE49-F238E27FC236}">
                <a16:creationId xmlns:a16="http://schemas.microsoft.com/office/drawing/2014/main" id="{B9798C80-EF67-B755-5E54-DBC6621DF3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09364" y="616899"/>
            <a:ext cx="2914550" cy="1627101"/>
          </a:xfrm>
          <a:prstGeom prst="rect">
            <a:avLst/>
          </a:prstGeom>
          <a:ln w="12700" cap="rnd">
            <a:noFill/>
          </a:ln>
          <a:effectLst/>
        </p:spPr>
      </p:pic>
      <p:pic>
        <p:nvPicPr>
          <p:cNvPr id="11" name="図 10">
            <a:extLst>
              <a:ext uri="{FF2B5EF4-FFF2-40B4-BE49-F238E27FC236}">
                <a16:creationId xmlns:a16="http://schemas.microsoft.com/office/drawing/2014/main" id="{877A8D35-67ED-A9D8-D56D-365A0276A3A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09363" y="2565295"/>
            <a:ext cx="2904061" cy="1627101"/>
          </a:xfrm>
          <a:prstGeom prst="rect">
            <a:avLst/>
          </a:prstGeom>
          <a:ln w="12700" cap="rnd">
            <a:noFill/>
          </a:ln>
          <a:effectLst/>
        </p:spPr>
      </p:pic>
      <p:pic>
        <p:nvPicPr>
          <p:cNvPr id="13" name="図 12">
            <a:extLst>
              <a:ext uri="{FF2B5EF4-FFF2-40B4-BE49-F238E27FC236}">
                <a16:creationId xmlns:a16="http://schemas.microsoft.com/office/drawing/2014/main" id="{361544ED-4A26-699D-A9CA-AB575641B8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9362" y="4513691"/>
            <a:ext cx="2906353" cy="1627101"/>
          </a:xfrm>
          <a:prstGeom prst="rect">
            <a:avLst/>
          </a:prstGeom>
          <a:ln w="12700" cap="rnd">
            <a:noFill/>
          </a:ln>
          <a:effectLst/>
        </p:spPr>
      </p:pic>
      <p:sp>
        <p:nvSpPr>
          <p:cNvPr id="21" name="正方形/長方形 20">
            <a:extLst>
              <a:ext uri="{FF2B5EF4-FFF2-40B4-BE49-F238E27FC236}">
                <a16:creationId xmlns:a16="http://schemas.microsoft.com/office/drawing/2014/main" id="{6C3CCE62-0F40-1C0F-DA41-3CDAE6846DE7}"/>
              </a:ext>
            </a:extLst>
          </p:cNvPr>
          <p:cNvSpPr/>
          <p:nvPr/>
        </p:nvSpPr>
        <p:spPr>
          <a:xfrm>
            <a:off x="868086" y="2291224"/>
            <a:ext cx="511991" cy="111095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DIN Alternate" panose="020B0500000000000000" pitchFamily="34" charset="0"/>
              <a:ea typeface="Hiragino Sans W4" panose="020B0400000000000000" pitchFamily="34" charset="-128"/>
              <a:cs typeface="+mn-cs"/>
            </a:endParaRPr>
          </a:p>
        </p:txBody>
      </p:sp>
      <p:sp>
        <p:nvSpPr>
          <p:cNvPr id="29" name="正方形/長方形 28">
            <a:extLst>
              <a:ext uri="{FF2B5EF4-FFF2-40B4-BE49-F238E27FC236}">
                <a16:creationId xmlns:a16="http://schemas.microsoft.com/office/drawing/2014/main" id="{64D90873-9715-373B-4B6F-D45B8EAE50E4}"/>
              </a:ext>
            </a:extLst>
          </p:cNvPr>
          <p:cNvSpPr/>
          <p:nvPr/>
        </p:nvSpPr>
        <p:spPr>
          <a:xfrm>
            <a:off x="868086" y="4974285"/>
            <a:ext cx="511991" cy="111095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DIN Alternate" panose="020B0500000000000000" pitchFamily="34" charset="0"/>
              <a:ea typeface="Hiragino Sans W4" panose="020B0400000000000000" pitchFamily="34" charset="-128"/>
              <a:cs typeface="+mn-cs"/>
            </a:endParaRPr>
          </a:p>
        </p:txBody>
      </p:sp>
      <p:sp>
        <p:nvSpPr>
          <p:cNvPr id="67" name="正方形/長方形 66">
            <a:extLst>
              <a:ext uri="{FF2B5EF4-FFF2-40B4-BE49-F238E27FC236}">
                <a16:creationId xmlns:a16="http://schemas.microsoft.com/office/drawing/2014/main" id="{EAB80AB0-1B43-5037-5F17-9556A7E3FB47}"/>
              </a:ext>
            </a:extLst>
          </p:cNvPr>
          <p:cNvSpPr/>
          <p:nvPr/>
        </p:nvSpPr>
        <p:spPr>
          <a:xfrm>
            <a:off x="868086" y="3634373"/>
            <a:ext cx="511991" cy="1110959"/>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0" i="0" u="none" strike="noStrike" kern="1200" cap="none" spc="0" normalizeH="0" baseline="0" noProof="0">
              <a:ln>
                <a:noFill/>
              </a:ln>
              <a:solidFill>
                <a:prstClr val="white"/>
              </a:solidFill>
              <a:effectLst/>
              <a:uLnTx/>
              <a:uFillTx/>
              <a:latin typeface="DIN Alternate" panose="020B0500000000000000" pitchFamily="34" charset="0"/>
              <a:ea typeface="Hiragino Sans W4" panose="020B0400000000000000" pitchFamily="34" charset="-128"/>
              <a:cs typeface="+mn-cs"/>
            </a:endParaRPr>
          </a:p>
        </p:txBody>
      </p:sp>
      <p:sp>
        <p:nvSpPr>
          <p:cNvPr id="71" name="テキスト ボックス 70">
            <a:extLst>
              <a:ext uri="{FF2B5EF4-FFF2-40B4-BE49-F238E27FC236}">
                <a16:creationId xmlns:a16="http://schemas.microsoft.com/office/drawing/2014/main" id="{A931BD82-9F10-1712-E5EC-7844A30359F1}"/>
              </a:ext>
            </a:extLst>
          </p:cNvPr>
          <p:cNvSpPr txBox="1"/>
          <p:nvPr/>
        </p:nvSpPr>
        <p:spPr>
          <a:xfrm>
            <a:off x="955888" y="2577602"/>
            <a:ext cx="344966" cy="568489"/>
          </a:xfrm>
          <a:prstGeom prst="rect">
            <a:avLst/>
          </a:prstGeom>
          <a:noFill/>
        </p:spPr>
        <p:txBody>
          <a:bodyPr wrap="none" rtlCol="0">
            <a:spAutoFit/>
          </a:bodyPr>
          <a:lstStyle/>
          <a:p>
            <a:pPr>
              <a:lnSpc>
                <a:spcPct val="114000"/>
              </a:lnSpc>
            </a:pP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8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2" name="テキスト ボックス 71">
            <a:extLst>
              <a:ext uri="{FF2B5EF4-FFF2-40B4-BE49-F238E27FC236}">
                <a16:creationId xmlns:a16="http://schemas.microsoft.com/office/drawing/2014/main" id="{1B7BD0CF-BE74-7A79-F198-CCAAC431A14E}"/>
              </a:ext>
            </a:extLst>
          </p:cNvPr>
          <p:cNvSpPr txBox="1"/>
          <p:nvPr/>
        </p:nvSpPr>
        <p:spPr>
          <a:xfrm>
            <a:off x="937303" y="3908336"/>
            <a:ext cx="388248" cy="568489"/>
          </a:xfrm>
          <a:prstGeom prst="rect">
            <a:avLst/>
          </a:prstGeom>
          <a:noFill/>
        </p:spPr>
        <p:txBody>
          <a:bodyPr wrap="none" rtlCol="0">
            <a:spAutoFit/>
          </a:bodyPr>
          <a:lstStyle/>
          <a:p>
            <a:pPr>
              <a:lnSpc>
                <a:spcPct val="114000"/>
              </a:lnSpc>
            </a:pP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8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3" name="テキスト ボックス 72">
            <a:extLst>
              <a:ext uri="{FF2B5EF4-FFF2-40B4-BE49-F238E27FC236}">
                <a16:creationId xmlns:a16="http://schemas.microsoft.com/office/drawing/2014/main" id="{F59D4946-8056-CD98-6ED7-A5987EA33A7B}"/>
              </a:ext>
            </a:extLst>
          </p:cNvPr>
          <p:cNvSpPr txBox="1"/>
          <p:nvPr/>
        </p:nvSpPr>
        <p:spPr>
          <a:xfrm>
            <a:off x="937303" y="5245519"/>
            <a:ext cx="388248" cy="568489"/>
          </a:xfrm>
          <a:prstGeom prst="rect">
            <a:avLst/>
          </a:prstGeom>
          <a:noFill/>
        </p:spPr>
        <p:txBody>
          <a:bodyPr wrap="none" rtlCol="0">
            <a:spAutoFit/>
          </a:bodyPr>
          <a:lstStyle/>
          <a:p>
            <a:pPr>
              <a:lnSpc>
                <a:spcPct val="114000"/>
              </a:lnSpc>
            </a:pP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endParaRPr kumimoji="1" lang="ja-JP" altLang="en-US" sz="28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grpSp>
        <p:nvGrpSpPr>
          <p:cNvPr id="81" name="グループ化 80">
            <a:extLst>
              <a:ext uri="{FF2B5EF4-FFF2-40B4-BE49-F238E27FC236}">
                <a16:creationId xmlns:a16="http://schemas.microsoft.com/office/drawing/2014/main" id="{4BAC7D6D-C163-9AD2-5A9C-A6C9105398F1}"/>
              </a:ext>
            </a:extLst>
          </p:cNvPr>
          <p:cNvGrpSpPr/>
          <p:nvPr/>
        </p:nvGrpSpPr>
        <p:grpSpPr>
          <a:xfrm>
            <a:off x="1556400" y="2291224"/>
            <a:ext cx="4908013" cy="1028384"/>
            <a:chOff x="1556400" y="2291224"/>
            <a:chExt cx="4908013" cy="1028384"/>
          </a:xfrm>
        </p:grpSpPr>
        <p:sp>
          <p:nvSpPr>
            <p:cNvPr id="19" name="正方形/長方形 18">
              <a:extLst>
                <a:ext uri="{FF2B5EF4-FFF2-40B4-BE49-F238E27FC236}">
                  <a16:creationId xmlns:a16="http://schemas.microsoft.com/office/drawing/2014/main" id="{A8403C15-8F39-832E-C8DD-540C7B717071}"/>
                </a:ext>
              </a:extLst>
            </p:cNvPr>
            <p:cNvSpPr/>
            <p:nvPr/>
          </p:nvSpPr>
          <p:spPr>
            <a:xfrm>
              <a:off x="1556400" y="2291224"/>
              <a:ext cx="3685624" cy="341632"/>
            </a:xfrm>
            <a:prstGeom prst="rect">
              <a:avLst/>
            </a:prstGeom>
            <a:noFill/>
          </p:spPr>
          <p:txBody>
            <a:bodyPr wrap="none" rtlCol="0">
              <a:spAutoFit/>
            </a:bodyPr>
            <a:lstStyle/>
            <a:p>
              <a:pPr>
                <a:lnSpc>
                  <a:spcPct val="90000"/>
                </a:lnSpc>
              </a:pPr>
              <a:r>
                <a:rPr kumimoji="1" lang="ja-JP" altLang="en-US"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音と映像に集中できる小空間</a:t>
              </a:r>
              <a:endParaRPr kumimoji="1" lang="en-US" altLang="ja-JP" b="1" spc="300"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74" name="テキスト ボックス 73">
              <a:extLst>
                <a:ext uri="{FF2B5EF4-FFF2-40B4-BE49-F238E27FC236}">
                  <a16:creationId xmlns:a16="http://schemas.microsoft.com/office/drawing/2014/main" id="{9CBCA478-9204-9556-1C87-3A36384F013A}"/>
                </a:ext>
              </a:extLst>
            </p:cNvPr>
            <p:cNvSpPr txBox="1"/>
            <p:nvPr/>
          </p:nvSpPr>
          <p:spPr>
            <a:xfrm>
              <a:off x="2018327" y="2675457"/>
              <a:ext cx="4446086" cy="644151"/>
            </a:xfrm>
            <a:prstGeom prst="rect">
              <a:avLst/>
            </a:prstGeom>
            <a:noFill/>
          </p:spPr>
          <p:txBody>
            <a:bodyPr wrap="square" rtlCol="0">
              <a:spAutoFit/>
            </a:bodyPr>
            <a:lstStyle/>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空気が外に漏れないほどの密閉空間</a:t>
              </a:r>
            </a:p>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室外の音が入りにくい構造</a:t>
              </a:r>
            </a:p>
          </p:txBody>
        </p:sp>
        <p:pic>
          <p:nvPicPr>
            <p:cNvPr id="76" name="図 75">
              <a:extLst>
                <a:ext uri="{FF2B5EF4-FFF2-40B4-BE49-F238E27FC236}">
                  <a16:creationId xmlns:a16="http://schemas.microsoft.com/office/drawing/2014/main" id="{FA6C93C1-CCC7-6A10-01C9-FA6246B84455}"/>
                </a:ext>
              </a:extLst>
            </p:cNvPr>
            <p:cNvPicPr>
              <a:picLocks noChangeAspect="1"/>
            </p:cNvPicPr>
            <p:nvPr/>
          </p:nvPicPr>
          <p:blipFill>
            <a:blip r:embed="rId6"/>
            <a:stretch>
              <a:fillRect/>
            </a:stretch>
          </p:blipFill>
          <p:spPr>
            <a:xfrm>
              <a:off x="1787852" y="2760828"/>
              <a:ext cx="267168" cy="171750"/>
            </a:xfrm>
            <a:prstGeom prst="rect">
              <a:avLst/>
            </a:prstGeom>
          </p:spPr>
        </p:pic>
        <p:pic>
          <p:nvPicPr>
            <p:cNvPr id="77" name="図 76">
              <a:extLst>
                <a:ext uri="{FF2B5EF4-FFF2-40B4-BE49-F238E27FC236}">
                  <a16:creationId xmlns:a16="http://schemas.microsoft.com/office/drawing/2014/main" id="{A070CED8-2E8C-A3F7-2B6F-489C0F1B7A37}"/>
                </a:ext>
              </a:extLst>
            </p:cNvPr>
            <p:cNvPicPr>
              <a:picLocks noChangeAspect="1"/>
            </p:cNvPicPr>
            <p:nvPr/>
          </p:nvPicPr>
          <p:blipFill>
            <a:blip r:embed="rId6"/>
            <a:stretch>
              <a:fillRect/>
            </a:stretch>
          </p:blipFill>
          <p:spPr>
            <a:xfrm>
              <a:off x="1787852" y="3070203"/>
              <a:ext cx="267168" cy="171750"/>
            </a:xfrm>
            <a:prstGeom prst="rect">
              <a:avLst/>
            </a:prstGeom>
          </p:spPr>
        </p:pic>
      </p:grpSp>
      <p:grpSp>
        <p:nvGrpSpPr>
          <p:cNvPr id="82" name="グループ化 81">
            <a:extLst>
              <a:ext uri="{FF2B5EF4-FFF2-40B4-BE49-F238E27FC236}">
                <a16:creationId xmlns:a16="http://schemas.microsoft.com/office/drawing/2014/main" id="{2D1FCBBD-CE36-0E13-A288-9E1A1F0F2E58}"/>
              </a:ext>
            </a:extLst>
          </p:cNvPr>
          <p:cNvGrpSpPr/>
          <p:nvPr/>
        </p:nvGrpSpPr>
        <p:grpSpPr>
          <a:xfrm>
            <a:off x="1556400" y="3634373"/>
            <a:ext cx="4908013" cy="1028384"/>
            <a:chOff x="1556400" y="2291224"/>
            <a:chExt cx="4908013" cy="1028384"/>
          </a:xfrm>
        </p:grpSpPr>
        <p:sp>
          <p:nvSpPr>
            <p:cNvPr id="83" name="正方形/長方形 82">
              <a:extLst>
                <a:ext uri="{FF2B5EF4-FFF2-40B4-BE49-F238E27FC236}">
                  <a16:creationId xmlns:a16="http://schemas.microsoft.com/office/drawing/2014/main" id="{8B218DE7-E9B8-9BDD-68D1-F274CEA82749}"/>
                </a:ext>
              </a:extLst>
            </p:cNvPr>
            <p:cNvSpPr/>
            <p:nvPr/>
          </p:nvSpPr>
          <p:spPr>
            <a:xfrm>
              <a:off x="1556400" y="2291224"/>
              <a:ext cx="1800493" cy="341632"/>
            </a:xfrm>
            <a:prstGeom prst="rect">
              <a:avLst/>
            </a:prstGeom>
            <a:noFill/>
          </p:spPr>
          <p:txBody>
            <a:bodyPr wrap="none" rtlCol="0">
              <a:spAutoFit/>
            </a:bodyPr>
            <a:lstStyle/>
            <a:p>
              <a:pPr>
                <a:lnSpc>
                  <a:spcPct val="90000"/>
                </a:lnSpc>
              </a:pPr>
              <a:r>
                <a:rPr kumimoji="1" lang="ja-JP" altLang="en-US"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手持ち無沙汰</a:t>
              </a:r>
            </a:p>
          </p:txBody>
        </p:sp>
        <p:sp>
          <p:nvSpPr>
            <p:cNvPr id="84" name="テキスト ボックス 83">
              <a:extLst>
                <a:ext uri="{FF2B5EF4-FFF2-40B4-BE49-F238E27FC236}">
                  <a16:creationId xmlns:a16="http://schemas.microsoft.com/office/drawing/2014/main" id="{E84DD028-5643-621C-F0FC-4CF59CB7CC77}"/>
                </a:ext>
              </a:extLst>
            </p:cNvPr>
            <p:cNvSpPr txBox="1"/>
            <p:nvPr/>
          </p:nvSpPr>
          <p:spPr>
            <a:xfrm>
              <a:off x="2018327" y="2675457"/>
              <a:ext cx="4446086" cy="644151"/>
            </a:xfrm>
            <a:prstGeom prst="rect">
              <a:avLst/>
            </a:prstGeom>
            <a:noFill/>
          </p:spPr>
          <p:txBody>
            <a:bodyPr wrap="square" rtlCol="0">
              <a:spAutoFit/>
            </a:bodyPr>
            <a:lstStyle/>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モニターの他に視線を奪うものがない</a:t>
              </a:r>
            </a:p>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スタンバイモード状態</a:t>
              </a:r>
            </a:p>
          </p:txBody>
        </p:sp>
        <p:pic>
          <p:nvPicPr>
            <p:cNvPr id="85" name="図 84">
              <a:extLst>
                <a:ext uri="{FF2B5EF4-FFF2-40B4-BE49-F238E27FC236}">
                  <a16:creationId xmlns:a16="http://schemas.microsoft.com/office/drawing/2014/main" id="{2D19249C-23E7-55AC-66C9-EA9486D528D6}"/>
                </a:ext>
              </a:extLst>
            </p:cNvPr>
            <p:cNvPicPr>
              <a:picLocks noChangeAspect="1"/>
            </p:cNvPicPr>
            <p:nvPr/>
          </p:nvPicPr>
          <p:blipFill>
            <a:blip r:embed="rId6"/>
            <a:stretch>
              <a:fillRect/>
            </a:stretch>
          </p:blipFill>
          <p:spPr>
            <a:xfrm>
              <a:off x="1787852" y="2760828"/>
              <a:ext cx="267168" cy="171750"/>
            </a:xfrm>
            <a:prstGeom prst="rect">
              <a:avLst/>
            </a:prstGeom>
          </p:spPr>
        </p:pic>
        <p:pic>
          <p:nvPicPr>
            <p:cNvPr id="86" name="図 85">
              <a:extLst>
                <a:ext uri="{FF2B5EF4-FFF2-40B4-BE49-F238E27FC236}">
                  <a16:creationId xmlns:a16="http://schemas.microsoft.com/office/drawing/2014/main" id="{FE8C3C28-3C90-1003-437F-284B0D167376}"/>
                </a:ext>
              </a:extLst>
            </p:cNvPr>
            <p:cNvPicPr>
              <a:picLocks noChangeAspect="1"/>
            </p:cNvPicPr>
            <p:nvPr/>
          </p:nvPicPr>
          <p:blipFill>
            <a:blip r:embed="rId6"/>
            <a:stretch>
              <a:fillRect/>
            </a:stretch>
          </p:blipFill>
          <p:spPr>
            <a:xfrm>
              <a:off x="1787852" y="3070203"/>
              <a:ext cx="267168" cy="171750"/>
            </a:xfrm>
            <a:prstGeom prst="rect">
              <a:avLst/>
            </a:prstGeom>
          </p:spPr>
        </p:pic>
      </p:grpSp>
      <p:grpSp>
        <p:nvGrpSpPr>
          <p:cNvPr id="87" name="グループ化 86">
            <a:extLst>
              <a:ext uri="{FF2B5EF4-FFF2-40B4-BE49-F238E27FC236}">
                <a16:creationId xmlns:a16="http://schemas.microsoft.com/office/drawing/2014/main" id="{8E6EA290-5ECF-12F5-6661-7F72191B2C98}"/>
              </a:ext>
            </a:extLst>
          </p:cNvPr>
          <p:cNvGrpSpPr/>
          <p:nvPr/>
        </p:nvGrpSpPr>
        <p:grpSpPr>
          <a:xfrm>
            <a:off x="1556400" y="4974285"/>
            <a:ext cx="4908013" cy="1028384"/>
            <a:chOff x="1556400" y="2291224"/>
            <a:chExt cx="4908013" cy="1028384"/>
          </a:xfrm>
        </p:grpSpPr>
        <p:sp>
          <p:nvSpPr>
            <p:cNvPr id="88" name="正方形/長方形 87">
              <a:extLst>
                <a:ext uri="{FF2B5EF4-FFF2-40B4-BE49-F238E27FC236}">
                  <a16:creationId xmlns:a16="http://schemas.microsoft.com/office/drawing/2014/main" id="{2D3751F9-A798-8ECC-58ED-0832BC7E2BD3}"/>
                </a:ext>
              </a:extLst>
            </p:cNvPr>
            <p:cNvSpPr/>
            <p:nvPr/>
          </p:nvSpPr>
          <p:spPr>
            <a:xfrm>
              <a:off x="1556400" y="2291224"/>
              <a:ext cx="3275256" cy="341632"/>
            </a:xfrm>
            <a:prstGeom prst="rect">
              <a:avLst/>
            </a:prstGeom>
            <a:noFill/>
          </p:spPr>
          <p:txBody>
            <a:bodyPr wrap="none" rtlCol="0">
              <a:spAutoFit/>
            </a:bodyPr>
            <a:lstStyle/>
            <a:p>
              <a:pPr>
                <a:lnSpc>
                  <a:spcPct val="90000"/>
                </a:lnSpc>
              </a:pPr>
              <a:r>
                <a:rPr kumimoji="1" lang="ja-JP" altLang="en-US"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没入</a:t>
              </a:r>
              <a:r>
                <a:rPr kumimoji="1" lang="en-US" altLang="ja-JP" b="1" spc="3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行動する余裕がある</a:t>
              </a:r>
            </a:p>
          </p:txBody>
        </p:sp>
        <p:sp>
          <p:nvSpPr>
            <p:cNvPr id="89" name="テキスト ボックス 88">
              <a:extLst>
                <a:ext uri="{FF2B5EF4-FFF2-40B4-BE49-F238E27FC236}">
                  <a16:creationId xmlns:a16="http://schemas.microsoft.com/office/drawing/2014/main" id="{336AC96F-B9C6-322F-F727-6FF41775E2D9}"/>
                </a:ext>
              </a:extLst>
            </p:cNvPr>
            <p:cNvSpPr txBox="1"/>
            <p:nvPr/>
          </p:nvSpPr>
          <p:spPr>
            <a:xfrm>
              <a:off x="2018327" y="2675457"/>
              <a:ext cx="4446086" cy="644151"/>
            </a:xfrm>
            <a:prstGeom prst="rect">
              <a:avLst/>
            </a:prstGeom>
            <a:noFill/>
          </p:spPr>
          <p:txBody>
            <a:bodyPr wrap="square" rtlCol="0">
              <a:spAutoFit/>
            </a:bodyPr>
            <a:lstStyle/>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喫煙以外の目的がない</a:t>
              </a:r>
            </a:p>
            <a:p>
              <a:pPr>
                <a:lnSpc>
                  <a:spcPct val="135000"/>
                </a:lnSpc>
              </a:pPr>
              <a:r>
                <a:rPr kumimoji="1" lang="ja-JP" altLang="en-US" sz="1400" spc="300">
                  <a:solidFill>
                    <a:schemeClr val="bg1">
                      <a:lumMod val="95000"/>
                    </a:schemeClr>
                  </a:solidFill>
                  <a:latin typeface="Noto Sans JP Medium" panose="020B0500000000000000" pitchFamily="34" charset="-128"/>
                  <a:ea typeface="Noto Sans JP Medium" panose="020B0500000000000000" pitchFamily="34" charset="-128"/>
                  <a:cs typeface="Inter UI Black" panose="020B0502030000000004" pitchFamily="34" charset="0"/>
                </a:rPr>
                <a:t>興味から行動までのハードルが低い</a:t>
              </a:r>
            </a:p>
          </p:txBody>
        </p:sp>
        <p:pic>
          <p:nvPicPr>
            <p:cNvPr id="90" name="図 89">
              <a:extLst>
                <a:ext uri="{FF2B5EF4-FFF2-40B4-BE49-F238E27FC236}">
                  <a16:creationId xmlns:a16="http://schemas.microsoft.com/office/drawing/2014/main" id="{5D1E6D6C-691F-A2B9-CBBF-3EC42F6BB57F}"/>
                </a:ext>
              </a:extLst>
            </p:cNvPr>
            <p:cNvPicPr>
              <a:picLocks noChangeAspect="1"/>
            </p:cNvPicPr>
            <p:nvPr/>
          </p:nvPicPr>
          <p:blipFill>
            <a:blip r:embed="rId6"/>
            <a:stretch>
              <a:fillRect/>
            </a:stretch>
          </p:blipFill>
          <p:spPr>
            <a:xfrm>
              <a:off x="1787852" y="2760828"/>
              <a:ext cx="267168" cy="171750"/>
            </a:xfrm>
            <a:prstGeom prst="rect">
              <a:avLst/>
            </a:prstGeom>
          </p:spPr>
        </p:pic>
        <p:pic>
          <p:nvPicPr>
            <p:cNvPr id="91" name="図 90">
              <a:extLst>
                <a:ext uri="{FF2B5EF4-FFF2-40B4-BE49-F238E27FC236}">
                  <a16:creationId xmlns:a16="http://schemas.microsoft.com/office/drawing/2014/main" id="{EAB27BD1-CF5E-230C-38A6-B50A27B46BBD}"/>
                </a:ext>
              </a:extLst>
            </p:cNvPr>
            <p:cNvPicPr>
              <a:picLocks noChangeAspect="1"/>
            </p:cNvPicPr>
            <p:nvPr/>
          </p:nvPicPr>
          <p:blipFill>
            <a:blip r:embed="rId6"/>
            <a:stretch>
              <a:fillRect/>
            </a:stretch>
          </p:blipFill>
          <p:spPr>
            <a:xfrm>
              <a:off x="1787852" y="3070203"/>
              <a:ext cx="267168" cy="171750"/>
            </a:xfrm>
            <a:prstGeom prst="rect">
              <a:avLst/>
            </a:prstGeom>
          </p:spPr>
        </p:pic>
      </p:grpSp>
      <p:pic>
        <p:nvPicPr>
          <p:cNvPr id="10" name="図 9">
            <a:extLst>
              <a:ext uri="{FF2B5EF4-FFF2-40B4-BE49-F238E27FC236}">
                <a16:creationId xmlns:a16="http://schemas.microsoft.com/office/drawing/2014/main" id="{A238BBF9-AA7D-4C09-1DD7-2F57C3AD86CB}"/>
              </a:ext>
            </a:extLst>
          </p:cNvPr>
          <p:cNvPicPr>
            <a:picLocks/>
          </p:cNvPicPr>
          <p:nvPr/>
        </p:nvPicPr>
        <p:blipFill>
          <a:blip r:embed="rId7"/>
          <a:stretch>
            <a:fillRect/>
          </a:stretch>
        </p:blipFill>
        <p:spPr>
          <a:xfrm rot="16200000">
            <a:off x="3329749" y="894997"/>
            <a:ext cx="23191" cy="3478702"/>
          </a:xfrm>
          <a:prstGeom prst="rect">
            <a:avLst/>
          </a:prstGeom>
        </p:spPr>
      </p:pic>
      <p:pic>
        <p:nvPicPr>
          <p:cNvPr id="12" name="図 11">
            <a:extLst>
              <a:ext uri="{FF2B5EF4-FFF2-40B4-BE49-F238E27FC236}">
                <a16:creationId xmlns:a16="http://schemas.microsoft.com/office/drawing/2014/main" id="{03CBDCC5-C10A-B0B1-82E6-D3E027A61454}"/>
              </a:ext>
            </a:extLst>
          </p:cNvPr>
          <p:cNvPicPr>
            <a:picLocks/>
          </p:cNvPicPr>
          <p:nvPr/>
        </p:nvPicPr>
        <p:blipFill>
          <a:blip r:embed="rId7"/>
          <a:stretch>
            <a:fillRect/>
          </a:stretch>
        </p:blipFill>
        <p:spPr>
          <a:xfrm rot="16200000">
            <a:off x="3329749" y="2235795"/>
            <a:ext cx="23191" cy="3478702"/>
          </a:xfrm>
          <a:prstGeom prst="rect">
            <a:avLst/>
          </a:prstGeom>
        </p:spPr>
      </p:pic>
      <p:pic>
        <p:nvPicPr>
          <p:cNvPr id="14" name="図 13">
            <a:extLst>
              <a:ext uri="{FF2B5EF4-FFF2-40B4-BE49-F238E27FC236}">
                <a16:creationId xmlns:a16="http://schemas.microsoft.com/office/drawing/2014/main" id="{755E59D6-2193-E9A8-AF41-2522DB589913}"/>
              </a:ext>
            </a:extLst>
          </p:cNvPr>
          <p:cNvPicPr>
            <a:picLocks/>
          </p:cNvPicPr>
          <p:nvPr/>
        </p:nvPicPr>
        <p:blipFill>
          <a:blip r:embed="rId7"/>
          <a:stretch>
            <a:fillRect/>
          </a:stretch>
        </p:blipFill>
        <p:spPr>
          <a:xfrm rot="16200000">
            <a:off x="3329749" y="3586149"/>
            <a:ext cx="23191" cy="3478702"/>
          </a:xfrm>
          <a:prstGeom prst="rect">
            <a:avLst/>
          </a:prstGeom>
        </p:spPr>
      </p:pic>
      <p:pic>
        <p:nvPicPr>
          <p:cNvPr id="15" name="図 14">
            <a:extLst>
              <a:ext uri="{FF2B5EF4-FFF2-40B4-BE49-F238E27FC236}">
                <a16:creationId xmlns:a16="http://schemas.microsoft.com/office/drawing/2014/main" id="{BA2773B6-B563-E3D5-8989-6009BAAF6753}"/>
              </a:ext>
            </a:extLst>
          </p:cNvPr>
          <p:cNvPicPr>
            <a:picLocks noChangeAspect="1"/>
          </p:cNvPicPr>
          <p:nvPr/>
        </p:nvPicPr>
        <p:blipFill>
          <a:blip r:embed="rId8"/>
          <a:stretch>
            <a:fillRect/>
          </a:stretch>
        </p:blipFill>
        <p:spPr>
          <a:xfrm>
            <a:off x="390975" y="6426392"/>
            <a:ext cx="961575" cy="240394"/>
          </a:xfrm>
          <a:prstGeom prst="rect">
            <a:avLst/>
          </a:prstGeom>
        </p:spPr>
      </p:pic>
      <p:pic>
        <p:nvPicPr>
          <p:cNvPr id="16" name="図 15">
            <a:extLst>
              <a:ext uri="{FF2B5EF4-FFF2-40B4-BE49-F238E27FC236}">
                <a16:creationId xmlns:a16="http://schemas.microsoft.com/office/drawing/2014/main" id="{FA211F4D-8EE7-B80F-1BB8-E6B26B28581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1672425" y="6518730"/>
            <a:ext cx="4500" cy="162000"/>
          </a:xfrm>
          <a:prstGeom prst="rect">
            <a:avLst/>
          </a:prstGeom>
        </p:spPr>
      </p:pic>
      <p:sp>
        <p:nvSpPr>
          <p:cNvPr id="17" name="スライド番号プレースホルダー 22">
            <a:extLst>
              <a:ext uri="{FF2B5EF4-FFF2-40B4-BE49-F238E27FC236}">
                <a16:creationId xmlns:a16="http://schemas.microsoft.com/office/drawing/2014/main" id="{BDCF4703-834B-E859-CEB1-02D5E0D33DAF}"/>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9</a:t>
            </a:fld>
            <a:endParaRPr kumimoji="1" lang="ja-JP" altLang="en-US" sz="900">
              <a:latin typeface="Inter UI" panose="020B0502030000000004" pitchFamily="34" charset="0"/>
              <a:cs typeface="Inter UI" panose="020B0502030000000004" pitchFamily="34" charset="0"/>
            </a:endParaRPr>
          </a:p>
        </p:txBody>
      </p:sp>
      <p:sp>
        <p:nvSpPr>
          <p:cNvPr id="18" name="テキスト ボックス 17">
            <a:extLst>
              <a:ext uri="{FF2B5EF4-FFF2-40B4-BE49-F238E27FC236}">
                <a16:creationId xmlns:a16="http://schemas.microsoft.com/office/drawing/2014/main" id="{15A686BE-CEF6-7BCF-0EA6-112C00500E6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9199229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CC491-91EB-0049-ABB0-D79CDAE96C90}"/>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0F2BEC82-B79F-9B55-88A4-FB13FEC60493}"/>
              </a:ext>
            </a:extLst>
          </p:cNvPr>
          <p:cNvPicPr>
            <a:picLocks noChangeAspect="1"/>
          </p:cNvPicPr>
          <p:nvPr/>
        </p:nvPicPr>
        <p:blipFill>
          <a:blip r:embed="rId2"/>
          <a:stretch>
            <a:fillRect/>
          </a:stretch>
        </p:blipFill>
        <p:spPr>
          <a:xfrm>
            <a:off x="1213701" y="3228728"/>
            <a:ext cx="1016000" cy="177800"/>
          </a:xfrm>
          <a:prstGeom prst="rect">
            <a:avLst/>
          </a:prstGeom>
        </p:spPr>
      </p:pic>
      <p:pic>
        <p:nvPicPr>
          <p:cNvPr id="8" name="図 7">
            <a:extLst>
              <a:ext uri="{FF2B5EF4-FFF2-40B4-BE49-F238E27FC236}">
                <a16:creationId xmlns:a16="http://schemas.microsoft.com/office/drawing/2014/main" id="{0B229FAB-D8FF-9FCB-E861-CB08864227FF}"/>
              </a:ext>
            </a:extLst>
          </p:cNvPr>
          <p:cNvPicPr>
            <a:picLocks noChangeAspect="1"/>
          </p:cNvPicPr>
          <p:nvPr/>
        </p:nvPicPr>
        <p:blipFill>
          <a:blip r:embed="rId3"/>
          <a:stretch>
            <a:fillRect/>
          </a:stretch>
        </p:blipFill>
        <p:spPr>
          <a:xfrm>
            <a:off x="2334686" y="3228728"/>
            <a:ext cx="1016000" cy="177800"/>
          </a:xfrm>
          <a:prstGeom prst="rect">
            <a:avLst/>
          </a:prstGeom>
        </p:spPr>
      </p:pic>
      <p:pic>
        <p:nvPicPr>
          <p:cNvPr id="10" name="図 9">
            <a:extLst>
              <a:ext uri="{FF2B5EF4-FFF2-40B4-BE49-F238E27FC236}">
                <a16:creationId xmlns:a16="http://schemas.microsoft.com/office/drawing/2014/main" id="{4F85418C-EAF0-C760-7DAF-6BD559AFEEC1}"/>
              </a:ext>
            </a:extLst>
          </p:cNvPr>
          <p:cNvPicPr>
            <a:picLocks noChangeAspect="1"/>
          </p:cNvPicPr>
          <p:nvPr/>
        </p:nvPicPr>
        <p:blipFill>
          <a:blip r:embed="rId4"/>
          <a:stretch>
            <a:fillRect/>
          </a:stretch>
        </p:blipFill>
        <p:spPr>
          <a:xfrm>
            <a:off x="3453343" y="3228728"/>
            <a:ext cx="1016000" cy="177800"/>
          </a:xfrm>
          <a:prstGeom prst="rect">
            <a:avLst/>
          </a:prstGeom>
        </p:spPr>
      </p:pic>
      <p:pic>
        <p:nvPicPr>
          <p:cNvPr id="12" name="図 11">
            <a:extLst>
              <a:ext uri="{FF2B5EF4-FFF2-40B4-BE49-F238E27FC236}">
                <a16:creationId xmlns:a16="http://schemas.microsoft.com/office/drawing/2014/main" id="{E3E1E9D0-C009-0142-8F56-3EAE4A2931C6}"/>
              </a:ext>
            </a:extLst>
          </p:cNvPr>
          <p:cNvPicPr>
            <a:picLocks noChangeAspect="1"/>
          </p:cNvPicPr>
          <p:nvPr/>
        </p:nvPicPr>
        <p:blipFill>
          <a:blip r:embed="rId5"/>
          <a:stretch>
            <a:fillRect/>
          </a:stretch>
        </p:blipFill>
        <p:spPr>
          <a:xfrm>
            <a:off x="4572000" y="3228728"/>
            <a:ext cx="1016000" cy="177800"/>
          </a:xfrm>
          <a:prstGeom prst="rect">
            <a:avLst/>
          </a:prstGeom>
        </p:spPr>
      </p:pic>
      <p:pic>
        <p:nvPicPr>
          <p:cNvPr id="14" name="図 13">
            <a:extLst>
              <a:ext uri="{FF2B5EF4-FFF2-40B4-BE49-F238E27FC236}">
                <a16:creationId xmlns:a16="http://schemas.microsoft.com/office/drawing/2014/main" id="{7532D12E-7F77-4FDB-38F0-0BCCFA6ECF05}"/>
              </a:ext>
            </a:extLst>
          </p:cNvPr>
          <p:cNvPicPr>
            <a:picLocks noChangeAspect="1"/>
          </p:cNvPicPr>
          <p:nvPr/>
        </p:nvPicPr>
        <p:blipFill>
          <a:blip r:embed="rId6"/>
          <a:stretch>
            <a:fillRect/>
          </a:stretch>
        </p:blipFill>
        <p:spPr>
          <a:xfrm>
            <a:off x="5686850" y="3228728"/>
            <a:ext cx="1016000" cy="177800"/>
          </a:xfrm>
          <a:prstGeom prst="rect">
            <a:avLst/>
          </a:prstGeom>
        </p:spPr>
      </p:pic>
      <p:pic>
        <p:nvPicPr>
          <p:cNvPr id="16" name="図 15" descr="アイコン&#10;&#10;AI 生成コンテンツは誤りを含む可能性があります。">
            <a:extLst>
              <a:ext uri="{FF2B5EF4-FFF2-40B4-BE49-F238E27FC236}">
                <a16:creationId xmlns:a16="http://schemas.microsoft.com/office/drawing/2014/main" id="{0B090D11-1E61-E143-5281-0505390C34B6}"/>
              </a:ext>
            </a:extLst>
          </p:cNvPr>
          <p:cNvPicPr>
            <a:picLocks noChangeAspect="1"/>
          </p:cNvPicPr>
          <p:nvPr/>
        </p:nvPicPr>
        <p:blipFill>
          <a:blip r:embed="rId7"/>
          <a:stretch>
            <a:fillRect/>
          </a:stretch>
        </p:blipFill>
        <p:spPr>
          <a:xfrm>
            <a:off x="1518501" y="3565627"/>
            <a:ext cx="406400" cy="596900"/>
          </a:xfrm>
          <a:prstGeom prst="rect">
            <a:avLst/>
          </a:prstGeom>
        </p:spPr>
      </p:pic>
      <p:pic>
        <p:nvPicPr>
          <p:cNvPr id="18" name="図 17" descr="アイコン&#10;&#10;AI 生成コンテンツは誤りを含む可能性があります。">
            <a:extLst>
              <a:ext uri="{FF2B5EF4-FFF2-40B4-BE49-F238E27FC236}">
                <a16:creationId xmlns:a16="http://schemas.microsoft.com/office/drawing/2014/main" id="{9DA21A6D-50E6-D79A-8CF0-6AA2D9AACF51}"/>
              </a:ext>
            </a:extLst>
          </p:cNvPr>
          <p:cNvPicPr>
            <a:picLocks noChangeAspect="1"/>
          </p:cNvPicPr>
          <p:nvPr/>
        </p:nvPicPr>
        <p:blipFill>
          <a:blip r:embed="rId8"/>
          <a:stretch>
            <a:fillRect/>
          </a:stretch>
        </p:blipFill>
        <p:spPr>
          <a:xfrm>
            <a:off x="2638165" y="3571362"/>
            <a:ext cx="406400" cy="596900"/>
          </a:xfrm>
          <a:prstGeom prst="rect">
            <a:avLst/>
          </a:prstGeom>
        </p:spPr>
      </p:pic>
      <p:pic>
        <p:nvPicPr>
          <p:cNvPr id="20" name="図 19" descr="時計 が含まれている画像&#10;&#10;AI 生成コンテンツは誤りを含む可能性があります。">
            <a:extLst>
              <a:ext uri="{FF2B5EF4-FFF2-40B4-BE49-F238E27FC236}">
                <a16:creationId xmlns:a16="http://schemas.microsoft.com/office/drawing/2014/main" id="{1BAED182-3389-842B-5554-9E63D2755C86}"/>
              </a:ext>
            </a:extLst>
          </p:cNvPr>
          <p:cNvPicPr>
            <a:picLocks noChangeAspect="1"/>
          </p:cNvPicPr>
          <p:nvPr/>
        </p:nvPicPr>
        <p:blipFill>
          <a:blip r:embed="rId9"/>
          <a:stretch>
            <a:fillRect/>
          </a:stretch>
        </p:blipFill>
        <p:spPr>
          <a:xfrm>
            <a:off x="3758143" y="3570543"/>
            <a:ext cx="406400" cy="596900"/>
          </a:xfrm>
          <a:prstGeom prst="rect">
            <a:avLst/>
          </a:prstGeom>
        </p:spPr>
      </p:pic>
      <p:pic>
        <p:nvPicPr>
          <p:cNvPr id="22" name="図 21" descr="アイコン&#10;&#10;AI 生成コンテンツは誤りを含む可能性があります。">
            <a:extLst>
              <a:ext uri="{FF2B5EF4-FFF2-40B4-BE49-F238E27FC236}">
                <a16:creationId xmlns:a16="http://schemas.microsoft.com/office/drawing/2014/main" id="{22E0BFA8-C822-D244-975F-B124EC7ADBFF}"/>
              </a:ext>
            </a:extLst>
          </p:cNvPr>
          <p:cNvPicPr>
            <a:picLocks noChangeAspect="1"/>
          </p:cNvPicPr>
          <p:nvPr/>
        </p:nvPicPr>
        <p:blipFill>
          <a:blip r:embed="rId10"/>
          <a:stretch>
            <a:fillRect/>
          </a:stretch>
        </p:blipFill>
        <p:spPr>
          <a:xfrm>
            <a:off x="4877494" y="3568494"/>
            <a:ext cx="406400" cy="596900"/>
          </a:xfrm>
          <a:prstGeom prst="rect">
            <a:avLst/>
          </a:prstGeom>
        </p:spPr>
      </p:pic>
      <p:pic>
        <p:nvPicPr>
          <p:cNvPr id="24" name="図 23" descr="アイコン が含まれている画像&#10;&#10;AI 生成コンテンツは誤りを含む可能性があります。">
            <a:extLst>
              <a:ext uri="{FF2B5EF4-FFF2-40B4-BE49-F238E27FC236}">
                <a16:creationId xmlns:a16="http://schemas.microsoft.com/office/drawing/2014/main" id="{EA9C4D49-57E9-389A-0718-3075DB48B737}"/>
              </a:ext>
            </a:extLst>
          </p:cNvPr>
          <p:cNvPicPr>
            <a:picLocks noChangeAspect="1"/>
          </p:cNvPicPr>
          <p:nvPr/>
        </p:nvPicPr>
        <p:blipFill>
          <a:blip r:embed="rId11"/>
          <a:stretch>
            <a:fillRect/>
          </a:stretch>
        </p:blipFill>
        <p:spPr>
          <a:xfrm>
            <a:off x="5992982" y="3576696"/>
            <a:ext cx="406400" cy="596900"/>
          </a:xfrm>
          <a:prstGeom prst="rect">
            <a:avLst/>
          </a:prstGeom>
        </p:spPr>
      </p:pic>
      <p:pic>
        <p:nvPicPr>
          <p:cNvPr id="26" name="図 25">
            <a:extLst>
              <a:ext uri="{FF2B5EF4-FFF2-40B4-BE49-F238E27FC236}">
                <a16:creationId xmlns:a16="http://schemas.microsoft.com/office/drawing/2014/main" id="{147EA336-FFD3-1245-6FFA-DB205D7E86E7}"/>
              </a:ext>
            </a:extLst>
          </p:cNvPr>
          <p:cNvPicPr>
            <a:picLocks noChangeAspect="1"/>
          </p:cNvPicPr>
          <p:nvPr/>
        </p:nvPicPr>
        <p:blipFill>
          <a:blip r:embed="rId12"/>
          <a:stretch>
            <a:fillRect/>
          </a:stretch>
        </p:blipFill>
        <p:spPr>
          <a:xfrm>
            <a:off x="2226959" y="3710448"/>
            <a:ext cx="114300" cy="127000"/>
          </a:xfrm>
          <a:prstGeom prst="rect">
            <a:avLst/>
          </a:prstGeom>
        </p:spPr>
      </p:pic>
      <p:pic>
        <p:nvPicPr>
          <p:cNvPr id="28" name="図 27" descr="図形, 円&#10;&#10;AI 生成コンテンツは誤りを含む可能性があります。">
            <a:extLst>
              <a:ext uri="{FF2B5EF4-FFF2-40B4-BE49-F238E27FC236}">
                <a16:creationId xmlns:a16="http://schemas.microsoft.com/office/drawing/2014/main" id="{2AAFD2DC-F37E-D7CB-7534-459ED00C7CD7}"/>
              </a:ext>
            </a:extLst>
          </p:cNvPr>
          <p:cNvPicPr>
            <a:picLocks noChangeAspect="1"/>
          </p:cNvPicPr>
          <p:nvPr/>
        </p:nvPicPr>
        <p:blipFill>
          <a:blip r:embed="rId13"/>
          <a:stretch>
            <a:fillRect/>
          </a:stretch>
        </p:blipFill>
        <p:spPr>
          <a:xfrm>
            <a:off x="3554943" y="4350401"/>
            <a:ext cx="812800" cy="863600"/>
          </a:xfrm>
          <a:prstGeom prst="rect">
            <a:avLst/>
          </a:prstGeom>
        </p:spPr>
      </p:pic>
      <p:pic>
        <p:nvPicPr>
          <p:cNvPr id="30" name="図 29">
            <a:extLst>
              <a:ext uri="{FF2B5EF4-FFF2-40B4-BE49-F238E27FC236}">
                <a16:creationId xmlns:a16="http://schemas.microsoft.com/office/drawing/2014/main" id="{1F0140EE-EDED-832A-4879-8D212951C874}"/>
              </a:ext>
            </a:extLst>
          </p:cNvPr>
          <p:cNvPicPr>
            <a:picLocks noChangeAspect="1"/>
          </p:cNvPicPr>
          <p:nvPr/>
        </p:nvPicPr>
        <p:blipFill>
          <a:blip r:embed="rId14"/>
          <a:stretch>
            <a:fillRect/>
          </a:stretch>
        </p:blipFill>
        <p:spPr>
          <a:xfrm>
            <a:off x="1425909" y="5269839"/>
            <a:ext cx="609600" cy="215900"/>
          </a:xfrm>
          <a:prstGeom prst="rect">
            <a:avLst/>
          </a:prstGeom>
        </p:spPr>
      </p:pic>
      <p:pic>
        <p:nvPicPr>
          <p:cNvPr id="34" name="図 33">
            <a:extLst>
              <a:ext uri="{FF2B5EF4-FFF2-40B4-BE49-F238E27FC236}">
                <a16:creationId xmlns:a16="http://schemas.microsoft.com/office/drawing/2014/main" id="{CEA5D14D-B19C-9C36-A694-7CCF58F343B5}"/>
              </a:ext>
            </a:extLst>
          </p:cNvPr>
          <p:cNvPicPr>
            <a:picLocks noChangeAspect="1"/>
          </p:cNvPicPr>
          <p:nvPr/>
        </p:nvPicPr>
        <p:blipFill>
          <a:blip r:embed="rId15"/>
          <a:stretch>
            <a:fillRect/>
          </a:stretch>
        </p:blipFill>
        <p:spPr>
          <a:xfrm>
            <a:off x="7114491" y="3235516"/>
            <a:ext cx="3860800" cy="177800"/>
          </a:xfrm>
          <a:prstGeom prst="rect">
            <a:avLst/>
          </a:prstGeom>
        </p:spPr>
      </p:pic>
      <p:pic>
        <p:nvPicPr>
          <p:cNvPr id="36" name="図 3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8122B67F-5174-980B-9C4C-120FC487DDD8}"/>
              </a:ext>
            </a:extLst>
          </p:cNvPr>
          <p:cNvPicPr>
            <a:picLocks noChangeAspect="1"/>
          </p:cNvPicPr>
          <p:nvPr/>
        </p:nvPicPr>
        <p:blipFill>
          <a:blip r:embed="rId16"/>
          <a:stretch>
            <a:fillRect/>
          </a:stretch>
        </p:blipFill>
        <p:spPr>
          <a:xfrm>
            <a:off x="7455625" y="3499172"/>
            <a:ext cx="3467100" cy="876300"/>
          </a:xfrm>
          <a:prstGeom prst="rect">
            <a:avLst/>
          </a:prstGeom>
        </p:spPr>
      </p:pic>
      <p:pic>
        <p:nvPicPr>
          <p:cNvPr id="38" name="図 37">
            <a:extLst>
              <a:ext uri="{FF2B5EF4-FFF2-40B4-BE49-F238E27FC236}">
                <a16:creationId xmlns:a16="http://schemas.microsoft.com/office/drawing/2014/main" id="{26F57950-F1A5-A604-8AAB-AF974A66C61A}"/>
              </a:ext>
            </a:extLst>
          </p:cNvPr>
          <p:cNvPicPr>
            <a:picLocks noChangeAspect="1"/>
          </p:cNvPicPr>
          <p:nvPr/>
        </p:nvPicPr>
        <p:blipFill>
          <a:blip r:embed="rId17"/>
          <a:stretch>
            <a:fillRect/>
          </a:stretch>
        </p:blipFill>
        <p:spPr>
          <a:xfrm>
            <a:off x="7114491" y="4542827"/>
            <a:ext cx="3860800" cy="177800"/>
          </a:xfrm>
          <a:prstGeom prst="rect">
            <a:avLst/>
          </a:prstGeom>
        </p:spPr>
      </p:pic>
      <p:pic>
        <p:nvPicPr>
          <p:cNvPr id="40" name="図 39" descr="グラフィカル ユーザー インターフェイス&#10;&#10;AI 生成コンテンツは誤りを含む可能性があります。">
            <a:extLst>
              <a:ext uri="{FF2B5EF4-FFF2-40B4-BE49-F238E27FC236}">
                <a16:creationId xmlns:a16="http://schemas.microsoft.com/office/drawing/2014/main" id="{67ACF74A-5752-2116-8249-365901ACC6B1}"/>
              </a:ext>
            </a:extLst>
          </p:cNvPr>
          <p:cNvPicPr>
            <a:picLocks noChangeAspect="1"/>
          </p:cNvPicPr>
          <p:nvPr/>
        </p:nvPicPr>
        <p:blipFill>
          <a:blip r:embed="rId18"/>
          <a:stretch>
            <a:fillRect/>
          </a:stretch>
        </p:blipFill>
        <p:spPr>
          <a:xfrm>
            <a:off x="7087324" y="4804175"/>
            <a:ext cx="3619500" cy="1282700"/>
          </a:xfrm>
          <a:prstGeom prst="rect">
            <a:avLst/>
          </a:prstGeom>
        </p:spPr>
      </p:pic>
      <p:pic>
        <p:nvPicPr>
          <p:cNvPr id="42" name="図 41" descr="図形, 四角形&#10;&#10;AI 生成コンテンツは誤りを含む可能性があります。">
            <a:extLst>
              <a:ext uri="{FF2B5EF4-FFF2-40B4-BE49-F238E27FC236}">
                <a16:creationId xmlns:a16="http://schemas.microsoft.com/office/drawing/2014/main" id="{FD2C9BA7-F000-C404-C124-850B3D1B7860}"/>
              </a:ext>
            </a:extLst>
          </p:cNvPr>
          <p:cNvPicPr>
            <a:picLocks noChangeAspect="1"/>
          </p:cNvPicPr>
          <p:nvPr/>
        </p:nvPicPr>
        <p:blipFill>
          <a:blip r:embed="rId19"/>
          <a:stretch>
            <a:fillRect/>
          </a:stretch>
        </p:blipFill>
        <p:spPr>
          <a:xfrm>
            <a:off x="0" y="0"/>
            <a:ext cx="12192000" cy="914400"/>
          </a:xfrm>
          <a:prstGeom prst="rect">
            <a:avLst/>
          </a:prstGeom>
        </p:spPr>
      </p:pic>
      <p:pic>
        <p:nvPicPr>
          <p:cNvPr id="45" name="図 44">
            <a:extLst>
              <a:ext uri="{FF2B5EF4-FFF2-40B4-BE49-F238E27FC236}">
                <a16:creationId xmlns:a16="http://schemas.microsoft.com/office/drawing/2014/main" id="{B895C8B6-0B6C-9228-56C2-2A5239393873}"/>
              </a:ext>
            </a:extLst>
          </p:cNvPr>
          <p:cNvPicPr>
            <a:picLocks noChangeAspect="1"/>
          </p:cNvPicPr>
          <p:nvPr/>
        </p:nvPicPr>
        <p:blipFill>
          <a:blip r:embed="rId12"/>
          <a:stretch>
            <a:fillRect/>
          </a:stretch>
        </p:blipFill>
        <p:spPr>
          <a:xfrm>
            <a:off x="3342920" y="3710448"/>
            <a:ext cx="114300" cy="127000"/>
          </a:xfrm>
          <a:prstGeom prst="rect">
            <a:avLst/>
          </a:prstGeom>
        </p:spPr>
      </p:pic>
      <p:pic>
        <p:nvPicPr>
          <p:cNvPr id="46" name="図 45">
            <a:extLst>
              <a:ext uri="{FF2B5EF4-FFF2-40B4-BE49-F238E27FC236}">
                <a16:creationId xmlns:a16="http://schemas.microsoft.com/office/drawing/2014/main" id="{E3986C86-B241-4F47-B7C7-7EFB4F98A8B4}"/>
              </a:ext>
            </a:extLst>
          </p:cNvPr>
          <p:cNvPicPr>
            <a:picLocks noChangeAspect="1"/>
          </p:cNvPicPr>
          <p:nvPr/>
        </p:nvPicPr>
        <p:blipFill>
          <a:blip r:embed="rId12"/>
          <a:stretch>
            <a:fillRect/>
          </a:stretch>
        </p:blipFill>
        <p:spPr>
          <a:xfrm>
            <a:off x="4468714" y="3710448"/>
            <a:ext cx="114300" cy="127000"/>
          </a:xfrm>
          <a:prstGeom prst="rect">
            <a:avLst/>
          </a:prstGeom>
        </p:spPr>
      </p:pic>
      <p:pic>
        <p:nvPicPr>
          <p:cNvPr id="47" name="図 46">
            <a:extLst>
              <a:ext uri="{FF2B5EF4-FFF2-40B4-BE49-F238E27FC236}">
                <a16:creationId xmlns:a16="http://schemas.microsoft.com/office/drawing/2014/main" id="{9F1C4FE0-FB34-CA22-5784-98B26C8D1D89}"/>
              </a:ext>
            </a:extLst>
          </p:cNvPr>
          <p:cNvPicPr>
            <a:picLocks noChangeAspect="1"/>
          </p:cNvPicPr>
          <p:nvPr/>
        </p:nvPicPr>
        <p:blipFill>
          <a:blip r:embed="rId12"/>
          <a:stretch>
            <a:fillRect/>
          </a:stretch>
        </p:blipFill>
        <p:spPr>
          <a:xfrm>
            <a:off x="5584675" y="3710448"/>
            <a:ext cx="114300" cy="127000"/>
          </a:xfrm>
          <a:prstGeom prst="rect">
            <a:avLst/>
          </a:prstGeom>
        </p:spPr>
      </p:pic>
      <p:pic>
        <p:nvPicPr>
          <p:cNvPr id="48" name="図 47" descr="図形, 円&#10;&#10;AI 生成コンテンツは誤りを含む可能性があります。">
            <a:extLst>
              <a:ext uri="{FF2B5EF4-FFF2-40B4-BE49-F238E27FC236}">
                <a16:creationId xmlns:a16="http://schemas.microsoft.com/office/drawing/2014/main" id="{232B65DA-88DA-AC25-5C73-0CED1EDA0304}"/>
              </a:ext>
            </a:extLst>
          </p:cNvPr>
          <p:cNvPicPr>
            <a:picLocks noChangeAspect="1"/>
          </p:cNvPicPr>
          <p:nvPr/>
        </p:nvPicPr>
        <p:blipFill>
          <a:blip r:embed="rId13"/>
          <a:stretch>
            <a:fillRect/>
          </a:stretch>
        </p:blipFill>
        <p:spPr>
          <a:xfrm>
            <a:off x="1317771" y="4341523"/>
            <a:ext cx="812800" cy="863600"/>
          </a:xfrm>
          <a:prstGeom prst="rect">
            <a:avLst/>
          </a:prstGeom>
        </p:spPr>
      </p:pic>
      <p:pic>
        <p:nvPicPr>
          <p:cNvPr id="49" name="図 48" descr="図形, 円&#10;&#10;AI 生成コンテンツは誤りを含む可能性があります。">
            <a:extLst>
              <a:ext uri="{FF2B5EF4-FFF2-40B4-BE49-F238E27FC236}">
                <a16:creationId xmlns:a16="http://schemas.microsoft.com/office/drawing/2014/main" id="{BAF15E24-2A48-6782-8721-90C586B47200}"/>
              </a:ext>
            </a:extLst>
          </p:cNvPr>
          <p:cNvPicPr>
            <a:picLocks noChangeAspect="1"/>
          </p:cNvPicPr>
          <p:nvPr/>
        </p:nvPicPr>
        <p:blipFill>
          <a:blip r:embed="rId13"/>
          <a:stretch>
            <a:fillRect/>
          </a:stretch>
        </p:blipFill>
        <p:spPr>
          <a:xfrm>
            <a:off x="5792117" y="4350400"/>
            <a:ext cx="812800" cy="863600"/>
          </a:xfrm>
          <a:prstGeom prst="rect">
            <a:avLst/>
          </a:prstGeom>
        </p:spPr>
      </p:pic>
      <p:pic>
        <p:nvPicPr>
          <p:cNvPr id="50" name="図 49">
            <a:extLst>
              <a:ext uri="{FF2B5EF4-FFF2-40B4-BE49-F238E27FC236}">
                <a16:creationId xmlns:a16="http://schemas.microsoft.com/office/drawing/2014/main" id="{D0BD1C32-A43C-E371-F570-B4FA1DB1E9CE}"/>
              </a:ext>
            </a:extLst>
          </p:cNvPr>
          <p:cNvPicPr>
            <a:picLocks noChangeAspect="1"/>
          </p:cNvPicPr>
          <p:nvPr/>
        </p:nvPicPr>
        <p:blipFill>
          <a:blip r:embed="rId14"/>
          <a:stretch>
            <a:fillRect/>
          </a:stretch>
        </p:blipFill>
        <p:spPr>
          <a:xfrm>
            <a:off x="2539732" y="5269839"/>
            <a:ext cx="609600" cy="215900"/>
          </a:xfrm>
          <a:prstGeom prst="rect">
            <a:avLst/>
          </a:prstGeom>
        </p:spPr>
      </p:pic>
      <p:pic>
        <p:nvPicPr>
          <p:cNvPr id="51" name="図 50">
            <a:extLst>
              <a:ext uri="{FF2B5EF4-FFF2-40B4-BE49-F238E27FC236}">
                <a16:creationId xmlns:a16="http://schemas.microsoft.com/office/drawing/2014/main" id="{364FA25F-BFBD-2915-6EA3-E3C30CEE828F}"/>
              </a:ext>
            </a:extLst>
          </p:cNvPr>
          <p:cNvPicPr>
            <a:picLocks noChangeAspect="1"/>
          </p:cNvPicPr>
          <p:nvPr/>
        </p:nvPicPr>
        <p:blipFill>
          <a:blip r:embed="rId14"/>
          <a:stretch>
            <a:fillRect/>
          </a:stretch>
        </p:blipFill>
        <p:spPr>
          <a:xfrm>
            <a:off x="3659522" y="5269839"/>
            <a:ext cx="609600" cy="215900"/>
          </a:xfrm>
          <a:prstGeom prst="rect">
            <a:avLst/>
          </a:prstGeom>
        </p:spPr>
      </p:pic>
      <p:pic>
        <p:nvPicPr>
          <p:cNvPr id="52" name="図 51">
            <a:extLst>
              <a:ext uri="{FF2B5EF4-FFF2-40B4-BE49-F238E27FC236}">
                <a16:creationId xmlns:a16="http://schemas.microsoft.com/office/drawing/2014/main" id="{5D64BA80-918A-20C6-16E6-3A40DFC1B0C8}"/>
              </a:ext>
            </a:extLst>
          </p:cNvPr>
          <p:cNvPicPr>
            <a:picLocks noChangeAspect="1"/>
          </p:cNvPicPr>
          <p:nvPr/>
        </p:nvPicPr>
        <p:blipFill>
          <a:blip r:embed="rId14"/>
          <a:stretch>
            <a:fillRect/>
          </a:stretch>
        </p:blipFill>
        <p:spPr>
          <a:xfrm>
            <a:off x="4773345" y="5269839"/>
            <a:ext cx="609600" cy="215900"/>
          </a:xfrm>
          <a:prstGeom prst="rect">
            <a:avLst/>
          </a:prstGeom>
        </p:spPr>
      </p:pic>
      <p:pic>
        <p:nvPicPr>
          <p:cNvPr id="53" name="図 52">
            <a:extLst>
              <a:ext uri="{FF2B5EF4-FFF2-40B4-BE49-F238E27FC236}">
                <a16:creationId xmlns:a16="http://schemas.microsoft.com/office/drawing/2014/main" id="{04C5CD4A-6799-B8F8-D42C-8736A9BE787D}"/>
              </a:ext>
            </a:extLst>
          </p:cNvPr>
          <p:cNvPicPr>
            <a:picLocks noChangeAspect="1"/>
          </p:cNvPicPr>
          <p:nvPr/>
        </p:nvPicPr>
        <p:blipFill>
          <a:blip r:embed="rId14"/>
          <a:stretch>
            <a:fillRect/>
          </a:stretch>
        </p:blipFill>
        <p:spPr>
          <a:xfrm>
            <a:off x="5892533" y="5269839"/>
            <a:ext cx="609600" cy="215900"/>
          </a:xfrm>
          <a:prstGeom prst="rect">
            <a:avLst/>
          </a:prstGeom>
        </p:spPr>
      </p:pic>
      <p:sp>
        <p:nvSpPr>
          <p:cNvPr id="54" name="テキスト ボックス 53">
            <a:extLst>
              <a:ext uri="{FF2B5EF4-FFF2-40B4-BE49-F238E27FC236}">
                <a16:creationId xmlns:a16="http://schemas.microsoft.com/office/drawing/2014/main" id="{1067AE7F-3BD7-1611-C5A6-F14452B14934}"/>
              </a:ext>
            </a:extLst>
          </p:cNvPr>
          <p:cNvSpPr txBox="1"/>
          <p:nvPr/>
        </p:nvSpPr>
        <p:spPr>
          <a:xfrm>
            <a:off x="1131528" y="5707964"/>
            <a:ext cx="4087337" cy="227691"/>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オフィスビルの</a:t>
            </a:r>
            <a:r>
              <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喫煙所利用者</a:t>
            </a:r>
            <a:r>
              <a:rPr kumimoji="1" lang="ja-JP" altLang="en-US" sz="800" spc="-6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インターネット</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600" spc="7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(2024</a:t>
            </a:r>
            <a:r>
              <a:rPr kumimoji="1" lang="ja-JP" altLang="en-US" sz="600" spc="7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年</a:t>
            </a:r>
            <a:r>
              <a:rPr kumimoji="1" lang="en-US" altLang="ja-JP" sz="600" spc="7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6</a:t>
            </a:r>
            <a:r>
              <a:rPr kumimoji="1" lang="ja-JP" altLang="en-US" sz="600" spc="7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月</a:t>
            </a:r>
            <a:r>
              <a:rPr kumimoji="1" lang="en-US" altLang="ja-JP" sz="600" spc="7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a:t>
            </a:r>
          </a:p>
        </p:txBody>
      </p:sp>
      <p:sp>
        <p:nvSpPr>
          <p:cNvPr id="55" name="テキスト ボックス 54">
            <a:extLst>
              <a:ext uri="{FF2B5EF4-FFF2-40B4-BE49-F238E27FC236}">
                <a16:creationId xmlns:a16="http://schemas.microsoft.com/office/drawing/2014/main" id="{04BED01D-0361-CB27-BBDD-6441B392C4FD}"/>
              </a:ext>
            </a:extLst>
          </p:cNvPr>
          <p:cNvSpPr txBox="1"/>
          <p:nvPr/>
        </p:nvSpPr>
        <p:spPr>
          <a:xfrm>
            <a:off x="480727" y="210759"/>
            <a:ext cx="152798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USAGE IMAGE</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56" name="テキスト ボックス 55">
            <a:extLst>
              <a:ext uri="{FF2B5EF4-FFF2-40B4-BE49-F238E27FC236}">
                <a16:creationId xmlns:a16="http://schemas.microsoft.com/office/drawing/2014/main" id="{3FDB56A2-302C-1354-236D-91CDC08CB28F}"/>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喫煙所利用イメージ</a:t>
            </a:r>
          </a:p>
        </p:txBody>
      </p:sp>
      <p:sp>
        <p:nvSpPr>
          <p:cNvPr id="58" name="テキスト ボックス 57">
            <a:extLst>
              <a:ext uri="{FF2B5EF4-FFF2-40B4-BE49-F238E27FC236}">
                <a16:creationId xmlns:a16="http://schemas.microsoft.com/office/drawing/2014/main" id="{06DBE187-AFDE-6505-583F-1DBBF188860B}"/>
              </a:ext>
            </a:extLst>
          </p:cNvPr>
          <p:cNvSpPr txBox="1"/>
          <p:nvPr/>
        </p:nvSpPr>
        <p:spPr>
          <a:xfrm>
            <a:off x="1288904" y="4576186"/>
            <a:ext cx="877163" cy="393441"/>
          </a:xfrm>
          <a:prstGeom prst="rect">
            <a:avLst/>
          </a:prstGeom>
          <a:noFill/>
        </p:spPr>
        <p:txBody>
          <a:bodyPr wrap="none" rtlCol="0">
            <a:spAutoFit/>
          </a:bodyPr>
          <a:lstStyle/>
          <a:p>
            <a:pPr algn="ctr">
              <a:lnSpc>
                <a:spcPct val="110000"/>
              </a:lnSpc>
            </a:pPr>
            <a:r>
              <a:rPr kumimoji="1" lang="ja-JP" altLang="en-US" sz="90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ビジネス思考</a:t>
            </a:r>
            <a:endParaRPr kumimoji="1" lang="en-US" altLang="ja-JP" sz="900" dirty="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endParaRPr>
          </a:p>
          <a:p>
            <a:pPr algn="ctr">
              <a:lnSpc>
                <a:spcPct val="110000"/>
              </a:lnSpc>
            </a:pPr>
            <a:r>
              <a:rPr kumimoji="1" lang="ja-JP" altLang="en-US" sz="900" spc="-7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アイディア</a:t>
            </a:r>
            <a:endParaRPr kumimoji="1" lang="en-US" altLang="ja-JP" sz="700" spc="70" dirty="0">
              <a:solidFill>
                <a:srgbClr val="FE5519"/>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59" name="テキスト ボックス 58">
            <a:extLst>
              <a:ext uri="{FF2B5EF4-FFF2-40B4-BE49-F238E27FC236}">
                <a16:creationId xmlns:a16="http://schemas.microsoft.com/office/drawing/2014/main" id="{729027BA-51BC-F310-AF1C-5E216CAEF9A9}"/>
              </a:ext>
            </a:extLst>
          </p:cNvPr>
          <p:cNvSpPr txBox="1"/>
          <p:nvPr/>
        </p:nvSpPr>
        <p:spPr>
          <a:xfrm>
            <a:off x="3529485" y="4504274"/>
            <a:ext cx="877163" cy="538802"/>
          </a:xfrm>
          <a:prstGeom prst="rect">
            <a:avLst/>
          </a:prstGeom>
          <a:noFill/>
        </p:spPr>
        <p:txBody>
          <a:bodyPr wrap="none" rtlCol="0">
            <a:spAutoFit/>
          </a:bodyPr>
          <a:lstStyle/>
          <a:p>
            <a:pPr algn="ctr">
              <a:lnSpc>
                <a:spcPct val="110000"/>
              </a:lnSpc>
            </a:pPr>
            <a:r>
              <a:rPr kumimoji="1" lang="ja-JP" altLang="en-US" sz="90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外出</a:t>
            </a:r>
            <a:endParaRPr kumimoji="1" lang="en-US" altLang="ja-JP" sz="900" dirty="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endParaRPr>
          </a:p>
          <a:p>
            <a:pPr algn="ctr">
              <a:lnSpc>
                <a:spcPct val="110000"/>
              </a:lnSpc>
            </a:pPr>
            <a:r>
              <a:rPr kumimoji="1" lang="ja-JP" altLang="en-US" sz="90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コンビニとの</a:t>
            </a:r>
            <a:endParaRPr kumimoji="1" lang="en-US" altLang="ja-JP" sz="900" dirty="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endParaRPr>
          </a:p>
          <a:p>
            <a:pPr algn="ctr">
              <a:lnSpc>
                <a:spcPct val="110000"/>
              </a:lnSpc>
            </a:pPr>
            <a:r>
              <a:rPr kumimoji="1" lang="ja-JP" altLang="en-US" sz="900" spc="7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親和性</a:t>
            </a:r>
            <a:endParaRPr kumimoji="1" lang="en-US" altLang="ja-JP" sz="700" spc="70" dirty="0">
              <a:solidFill>
                <a:srgbClr val="FE5519"/>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60" name="テキスト ボックス 59">
            <a:extLst>
              <a:ext uri="{FF2B5EF4-FFF2-40B4-BE49-F238E27FC236}">
                <a16:creationId xmlns:a16="http://schemas.microsoft.com/office/drawing/2014/main" id="{69887314-3C43-A64A-6A41-3C1CC14C44F6}"/>
              </a:ext>
            </a:extLst>
          </p:cNvPr>
          <p:cNvSpPr txBox="1"/>
          <p:nvPr/>
        </p:nvSpPr>
        <p:spPr>
          <a:xfrm>
            <a:off x="5796969" y="4580419"/>
            <a:ext cx="800219" cy="386452"/>
          </a:xfrm>
          <a:prstGeom prst="rect">
            <a:avLst/>
          </a:prstGeom>
          <a:noFill/>
        </p:spPr>
        <p:txBody>
          <a:bodyPr wrap="none" rtlCol="0">
            <a:spAutoFit/>
          </a:bodyPr>
          <a:lstStyle/>
          <a:p>
            <a:pPr algn="ctr">
              <a:lnSpc>
                <a:spcPct val="110000"/>
              </a:lnSpc>
            </a:pPr>
            <a:r>
              <a:rPr kumimoji="1" lang="ja-JP" altLang="en-US" sz="90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予定</a:t>
            </a:r>
            <a:r>
              <a:rPr kumimoji="1" lang="ja-JP" altLang="en-US" sz="900" spc="-15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づくりの</a:t>
            </a:r>
            <a:endParaRPr kumimoji="1" lang="en-US" altLang="ja-JP" sz="900" spc="-150" dirty="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endParaRPr>
          </a:p>
          <a:p>
            <a:pPr algn="ctr">
              <a:lnSpc>
                <a:spcPct val="110000"/>
              </a:lnSpc>
            </a:pPr>
            <a:r>
              <a:rPr kumimoji="1" lang="ja-JP" altLang="en-US" sz="900" spc="-150">
                <a:solidFill>
                  <a:srgbClr val="FE5519"/>
                </a:solidFill>
                <a:latin typeface="Noto Sans JP Medium" panose="020B0500000000000000" pitchFamily="34" charset="-128"/>
                <a:ea typeface="Noto Sans JP Medium" panose="020B0500000000000000" pitchFamily="34" charset="-128"/>
                <a:cs typeface="Inter UI Black" panose="020B0502030000000004" pitchFamily="34" charset="0"/>
              </a:rPr>
              <a:t>キッカケ</a:t>
            </a:r>
            <a:endParaRPr kumimoji="1" lang="en-US" altLang="ja-JP" sz="700" spc="-150" dirty="0">
              <a:solidFill>
                <a:srgbClr val="FE5519"/>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2" name="角丸四角形 1">
            <a:extLst>
              <a:ext uri="{FF2B5EF4-FFF2-40B4-BE49-F238E27FC236}">
                <a16:creationId xmlns:a16="http://schemas.microsoft.com/office/drawing/2014/main" id="{ECF8D9F2-EF22-A0F4-5D6F-804BC564F9BE}"/>
              </a:ext>
            </a:extLst>
          </p:cNvPr>
          <p:cNvSpPr/>
          <p:nvPr/>
        </p:nvSpPr>
        <p:spPr>
          <a:xfrm>
            <a:off x="1197489" y="2827290"/>
            <a:ext cx="5518320" cy="258845"/>
          </a:xfrm>
          <a:prstGeom prst="roundRect">
            <a:avLst>
              <a:gd name="adj" fmla="val 50000"/>
            </a:avLst>
          </a:prstGeom>
          <a:no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9" name="角丸四角形 8">
            <a:extLst>
              <a:ext uri="{FF2B5EF4-FFF2-40B4-BE49-F238E27FC236}">
                <a16:creationId xmlns:a16="http://schemas.microsoft.com/office/drawing/2014/main" id="{313287BE-926D-72E1-268A-1CAB791D3C58}"/>
              </a:ext>
            </a:extLst>
          </p:cNvPr>
          <p:cNvSpPr/>
          <p:nvPr/>
        </p:nvSpPr>
        <p:spPr>
          <a:xfrm>
            <a:off x="7101791" y="2827290"/>
            <a:ext cx="3873500" cy="258845"/>
          </a:xfrm>
          <a:prstGeom prst="roundRect">
            <a:avLst>
              <a:gd name="adj" fmla="val 50000"/>
            </a:avLst>
          </a:prstGeom>
          <a:no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7" name="テキスト ボックス 6">
            <a:extLst>
              <a:ext uri="{FF2B5EF4-FFF2-40B4-BE49-F238E27FC236}">
                <a16:creationId xmlns:a16="http://schemas.microsoft.com/office/drawing/2014/main" id="{174AA620-9AEB-8698-0B4E-563A442D3E20}"/>
              </a:ext>
            </a:extLst>
          </p:cNvPr>
          <p:cNvSpPr txBox="1"/>
          <p:nvPr/>
        </p:nvSpPr>
        <p:spPr>
          <a:xfrm>
            <a:off x="739407" y="1203284"/>
            <a:ext cx="6442789" cy="902555"/>
          </a:xfrm>
          <a:prstGeom prst="rect">
            <a:avLst/>
          </a:prstGeom>
          <a:noFill/>
        </p:spPr>
        <p:txBody>
          <a:bodyPr wrap="none" rtlCol="0">
            <a:spAutoFit/>
          </a:bodyPr>
          <a:lstStyle/>
          <a:p>
            <a:pPr>
              <a:lnSpc>
                <a:spcPct val="114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スマホ片手に</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意識はフリー</a:t>
            </a:r>
            <a:endPar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仕事にも</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息抜きにも使われる</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隙間</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の時間</a:t>
            </a:r>
          </a:p>
        </p:txBody>
      </p:sp>
      <p:sp>
        <p:nvSpPr>
          <p:cNvPr id="19" name="テキスト ボックス 18">
            <a:extLst>
              <a:ext uri="{FF2B5EF4-FFF2-40B4-BE49-F238E27FC236}">
                <a16:creationId xmlns:a16="http://schemas.microsoft.com/office/drawing/2014/main" id="{D4993D8C-1155-3D2D-1BB4-1D3BD0C852A8}"/>
              </a:ext>
            </a:extLst>
          </p:cNvPr>
          <p:cNvSpPr txBox="1"/>
          <p:nvPr/>
        </p:nvSpPr>
        <p:spPr>
          <a:xfrm>
            <a:off x="8266446" y="2813403"/>
            <a:ext cx="1595309"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喫煙所でやっていること</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3" name="テキスト ボックス 22">
            <a:extLst>
              <a:ext uri="{FF2B5EF4-FFF2-40B4-BE49-F238E27FC236}">
                <a16:creationId xmlns:a16="http://schemas.microsoft.com/office/drawing/2014/main" id="{741BF6D7-C3B9-EA7F-81DB-4B5ECC8DF683}"/>
              </a:ext>
            </a:extLst>
          </p:cNvPr>
          <p:cNvSpPr txBox="1"/>
          <p:nvPr/>
        </p:nvSpPr>
        <p:spPr>
          <a:xfrm>
            <a:off x="3246658" y="2801909"/>
            <a:ext cx="1478290" cy="286617"/>
          </a:xfrm>
          <a:prstGeom prst="rect">
            <a:avLst/>
          </a:prstGeom>
          <a:noFill/>
        </p:spPr>
        <p:txBody>
          <a:bodyPr wrap="none" rtlCol="0">
            <a:spAutoFit/>
          </a:bodyPr>
          <a:lstStyle/>
          <a:p>
            <a:pPr>
              <a:lnSpc>
                <a:spcPct val="135000"/>
              </a:lnSpc>
            </a:pPr>
            <a:r>
              <a:rPr kumimoji="1"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日</a:t>
            </a:r>
            <a:r>
              <a:rPr kumimoji="1"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回の利用イメージ</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3" name="図 2">
            <a:extLst>
              <a:ext uri="{FF2B5EF4-FFF2-40B4-BE49-F238E27FC236}">
                <a16:creationId xmlns:a16="http://schemas.microsoft.com/office/drawing/2014/main" id="{E66BE52F-AB2A-2C92-981F-FA5F2E1721A6}"/>
              </a:ext>
            </a:extLst>
          </p:cNvPr>
          <p:cNvPicPr>
            <a:picLocks noChangeAspect="1"/>
          </p:cNvPicPr>
          <p:nvPr/>
        </p:nvPicPr>
        <p:blipFill>
          <a:blip r:embed="rId20"/>
          <a:stretch>
            <a:fillRect/>
          </a:stretch>
        </p:blipFill>
        <p:spPr>
          <a:xfrm>
            <a:off x="390975" y="6426392"/>
            <a:ext cx="961575" cy="240394"/>
          </a:xfrm>
          <a:prstGeom prst="rect">
            <a:avLst/>
          </a:prstGeom>
        </p:spPr>
      </p:pic>
      <p:pic>
        <p:nvPicPr>
          <p:cNvPr id="4" name="図 3">
            <a:extLst>
              <a:ext uri="{FF2B5EF4-FFF2-40B4-BE49-F238E27FC236}">
                <a16:creationId xmlns:a16="http://schemas.microsoft.com/office/drawing/2014/main" id="{1BCEBDF2-184C-A2B1-B3EC-6073840F4CE9}"/>
              </a:ext>
            </a:extLst>
          </p:cNvPr>
          <p:cNvPicPr>
            <a:picLocks noChangeAspect="1"/>
          </p:cNvPicPr>
          <p:nvPr/>
        </p:nvPicPr>
        <p:blipFill>
          <a:blip r:embed="rId21">
            <a:extLst>
              <a:ext uri="{BEBA8EAE-BF5A-486C-A8C5-ECC9F3942E4B}">
                <a14:imgProps xmlns:a14="http://schemas.microsoft.com/office/drawing/2010/main">
                  <a14:imgLayer r:embed="rId22">
                    <a14:imgEffect>
                      <a14:brightnessContrast bright="-100000"/>
                    </a14:imgEffect>
                  </a14:imgLayer>
                </a14:imgProps>
              </a:ext>
            </a:extLst>
          </a:blip>
          <a:stretch>
            <a:fillRect/>
          </a:stretch>
        </p:blipFill>
        <p:spPr>
          <a:xfrm>
            <a:off x="11672425" y="6518730"/>
            <a:ext cx="4500" cy="162000"/>
          </a:xfrm>
          <a:prstGeom prst="rect">
            <a:avLst/>
          </a:prstGeom>
        </p:spPr>
      </p:pic>
      <p:sp>
        <p:nvSpPr>
          <p:cNvPr id="5" name="スライド番号プレースホルダー 22">
            <a:extLst>
              <a:ext uri="{FF2B5EF4-FFF2-40B4-BE49-F238E27FC236}">
                <a16:creationId xmlns:a16="http://schemas.microsoft.com/office/drawing/2014/main" id="{28233715-3E2D-9999-F05E-10C335AF2E94}"/>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10</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168E29B4-0185-D682-4EDB-F6B164BB15D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951866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1E0FD-EB32-6DA3-9A73-E33C5DB475DE}"/>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9A81ED91-23B9-719A-D336-13FB41779ECE}"/>
              </a:ext>
            </a:extLst>
          </p:cNvPr>
          <p:cNvPicPr>
            <a:picLocks noChangeAspect="1"/>
          </p:cNvPicPr>
          <p:nvPr/>
        </p:nvPicPr>
        <p:blipFill>
          <a:blip r:embed="rId2"/>
          <a:stretch>
            <a:fillRect/>
          </a:stretch>
        </p:blipFill>
        <p:spPr>
          <a:xfrm>
            <a:off x="0" y="0"/>
            <a:ext cx="12192000" cy="6858000"/>
          </a:xfrm>
          <a:prstGeom prst="rect">
            <a:avLst/>
          </a:prstGeom>
        </p:spPr>
      </p:pic>
      <p:pic>
        <p:nvPicPr>
          <p:cNvPr id="25" name="図 24" descr="屋内, 建物, 部屋, 床 が含まれている画像&#10;&#10;AI によって生成されたコンテンツは間違っている可能性があります。">
            <a:extLst>
              <a:ext uri="{FF2B5EF4-FFF2-40B4-BE49-F238E27FC236}">
                <a16:creationId xmlns:a16="http://schemas.microsoft.com/office/drawing/2014/main" id="{577D1956-FBD4-BDA3-1FB6-1190FE30D5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29131" y="2155847"/>
            <a:ext cx="2455064" cy="1638411"/>
          </a:xfrm>
          <a:prstGeom prst="round1Rect">
            <a:avLst/>
          </a:prstGeom>
        </p:spPr>
      </p:pic>
      <p:pic>
        <p:nvPicPr>
          <p:cNvPr id="27" name="図 26" descr="部屋に備えている色々な家具&#10;&#10;低い精度で自動的に生成された説明">
            <a:extLst>
              <a:ext uri="{FF2B5EF4-FFF2-40B4-BE49-F238E27FC236}">
                <a16:creationId xmlns:a16="http://schemas.microsoft.com/office/drawing/2014/main" id="{BABBACEC-0919-153B-0437-99951C61EA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29070" y="4003251"/>
            <a:ext cx="2455064" cy="1635783"/>
          </a:xfrm>
          <a:prstGeom prst="round1Rect">
            <a:avLst/>
          </a:prstGeom>
          <a:ln>
            <a:noFill/>
          </a:ln>
        </p:spPr>
      </p:pic>
      <p:pic>
        <p:nvPicPr>
          <p:cNvPr id="28" name="図 27" descr="鏡のある部屋&#10;&#10;AI によって生成されたコンテンツは間違っている可能性があります。">
            <a:extLst>
              <a:ext uri="{FF2B5EF4-FFF2-40B4-BE49-F238E27FC236}">
                <a16:creationId xmlns:a16="http://schemas.microsoft.com/office/drawing/2014/main" id="{8903E3C1-9743-7D9F-F550-BCEAB68AB2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2023" y="4003251"/>
            <a:ext cx="2455064" cy="1635783"/>
          </a:xfrm>
          <a:prstGeom prst="round1Rect">
            <a:avLst/>
          </a:prstGeom>
          <a:ln>
            <a:noFill/>
          </a:ln>
        </p:spPr>
      </p:pic>
      <p:pic>
        <p:nvPicPr>
          <p:cNvPr id="29" name="図 28" descr="モダンな家具がある部屋&#10;&#10;AI によって生成されたコンテンツは間違っている可能性があります。">
            <a:extLst>
              <a:ext uri="{FF2B5EF4-FFF2-40B4-BE49-F238E27FC236}">
                <a16:creationId xmlns:a16="http://schemas.microsoft.com/office/drawing/2014/main" id="{D74835D7-E63E-724D-05B8-36B0FF63A6F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4240" y="2155847"/>
            <a:ext cx="5225739" cy="3487447"/>
          </a:xfrm>
          <a:prstGeom prst="round1Rect">
            <a:avLst/>
          </a:prstGeom>
        </p:spPr>
      </p:pic>
      <p:pic>
        <p:nvPicPr>
          <p:cNvPr id="30" name="図 29" descr="テキスト&#10;&#10;AI によって生成されたコンテンツは間違っている可能性があります。">
            <a:extLst>
              <a:ext uri="{FF2B5EF4-FFF2-40B4-BE49-F238E27FC236}">
                <a16:creationId xmlns:a16="http://schemas.microsoft.com/office/drawing/2014/main" id="{579FCAC4-0744-88D6-3E25-4277AF62A2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2084" y="2155848"/>
            <a:ext cx="2455064" cy="1637680"/>
          </a:xfrm>
          <a:prstGeom prst="round1Rect">
            <a:avLst/>
          </a:prstGeom>
        </p:spPr>
      </p:pic>
      <p:pic>
        <p:nvPicPr>
          <p:cNvPr id="2" name="図 1" descr="図形, 四角形&#10;&#10;AI 生成コンテンツは誤りを含む可能性があります。">
            <a:extLst>
              <a:ext uri="{FF2B5EF4-FFF2-40B4-BE49-F238E27FC236}">
                <a16:creationId xmlns:a16="http://schemas.microsoft.com/office/drawing/2014/main" id="{B7C43759-7368-910B-20F2-D3E4D865CC02}"/>
              </a:ext>
            </a:extLst>
          </p:cNvPr>
          <p:cNvPicPr>
            <a:picLocks noChangeAspect="1"/>
          </p:cNvPicPr>
          <p:nvPr/>
        </p:nvPicPr>
        <p:blipFill>
          <a:blip r:embed="rId8"/>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26B0E625-F6E7-FCDE-2466-D066B6C0FD39}"/>
              </a:ext>
            </a:extLst>
          </p:cNvPr>
          <p:cNvSpPr txBox="1"/>
          <p:nvPr/>
        </p:nvSpPr>
        <p:spPr>
          <a:xfrm>
            <a:off x="480727" y="210759"/>
            <a:ext cx="1181734"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LOCATION</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5" name="テキスト ボックス 4">
            <a:extLst>
              <a:ext uri="{FF2B5EF4-FFF2-40B4-BE49-F238E27FC236}">
                <a16:creationId xmlns:a16="http://schemas.microsoft.com/office/drawing/2014/main" id="{7D46D271-4D57-4304-13BC-0CFAED06201C}"/>
              </a:ext>
            </a:extLst>
          </p:cNvPr>
          <p:cNvSpPr txBox="1"/>
          <p:nvPr/>
        </p:nvSpPr>
        <p:spPr>
          <a:xfrm>
            <a:off x="474201" y="427365"/>
            <a:ext cx="800219"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設置施設紹介</a:t>
            </a:r>
          </a:p>
        </p:txBody>
      </p:sp>
      <p:sp>
        <p:nvSpPr>
          <p:cNvPr id="39" name="テキスト ボックス 38">
            <a:extLst>
              <a:ext uri="{FF2B5EF4-FFF2-40B4-BE49-F238E27FC236}">
                <a16:creationId xmlns:a16="http://schemas.microsoft.com/office/drawing/2014/main" id="{BA7ACCF1-0474-5A56-5982-98AE1F0E55BB}"/>
              </a:ext>
            </a:extLst>
          </p:cNvPr>
          <p:cNvSpPr txBox="1"/>
          <p:nvPr/>
        </p:nvSpPr>
        <p:spPr>
          <a:xfrm>
            <a:off x="742958" y="1226516"/>
            <a:ext cx="9571851" cy="481542"/>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設置されている喫煙所は</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大型ビルを中心に</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明るく清潔な空間です</a:t>
            </a:r>
          </a:p>
        </p:txBody>
      </p:sp>
      <p:sp>
        <p:nvSpPr>
          <p:cNvPr id="22" name="角丸四角形 21">
            <a:extLst>
              <a:ext uri="{FF2B5EF4-FFF2-40B4-BE49-F238E27FC236}">
                <a16:creationId xmlns:a16="http://schemas.microsoft.com/office/drawing/2014/main" id="{C1808ABA-0199-9C7D-A1C8-B85FB22B34CF}"/>
              </a:ext>
            </a:extLst>
          </p:cNvPr>
          <p:cNvSpPr/>
          <p:nvPr/>
        </p:nvSpPr>
        <p:spPr>
          <a:xfrm>
            <a:off x="841787" y="5287647"/>
            <a:ext cx="113569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615AB450-7E25-5274-5507-5C34C90A8834}"/>
              </a:ext>
            </a:extLst>
          </p:cNvPr>
          <p:cNvSpPr txBox="1"/>
          <p:nvPr/>
        </p:nvSpPr>
        <p:spPr>
          <a:xfrm>
            <a:off x="1943614" y="5311500"/>
            <a:ext cx="843501"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港区東新橋</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1-8-2</a:t>
            </a:r>
          </a:p>
        </p:txBody>
      </p:sp>
      <p:sp>
        <p:nvSpPr>
          <p:cNvPr id="38" name="角丸四角形 37">
            <a:extLst>
              <a:ext uri="{FF2B5EF4-FFF2-40B4-BE49-F238E27FC236}">
                <a16:creationId xmlns:a16="http://schemas.microsoft.com/office/drawing/2014/main" id="{359A7531-D585-7842-17C2-7191FFCEC295}"/>
              </a:ext>
            </a:extLst>
          </p:cNvPr>
          <p:cNvSpPr/>
          <p:nvPr/>
        </p:nvSpPr>
        <p:spPr>
          <a:xfrm>
            <a:off x="6280479" y="3510133"/>
            <a:ext cx="113569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D38F7868-649E-6414-F9F5-C20EA9935502}"/>
              </a:ext>
            </a:extLst>
          </p:cNvPr>
          <p:cNvSpPr txBox="1"/>
          <p:nvPr/>
        </p:nvSpPr>
        <p:spPr>
          <a:xfrm>
            <a:off x="7382306" y="3533986"/>
            <a:ext cx="1023037"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千代田区大手町</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2-3-1</a:t>
            </a:r>
          </a:p>
        </p:txBody>
      </p:sp>
      <p:sp>
        <p:nvSpPr>
          <p:cNvPr id="42" name="角丸四角形 41">
            <a:extLst>
              <a:ext uri="{FF2B5EF4-FFF2-40B4-BE49-F238E27FC236}">
                <a16:creationId xmlns:a16="http://schemas.microsoft.com/office/drawing/2014/main" id="{4E2000C4-2991-AE93-9426-43E5BA72398C}"/>
              </a:ext>
            </a:extLst>
          </p:cNvPr>
          <p:cNvSpPr/>
          <p:nvPr/>
        </p:nvSpPr>
        <p:spPr>
          <a:xfrm>
            <a:off x="8987103" y="3500989"/>
            <a:ext cx="128432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8282159C-98C4-4EC2-5B41-01A9B1B95A75}"/>
              </a:ext>
            </a:extLst>
          </p:cNvPr>
          <p:cNvSpPr txBox="1"/>
          <p:nvPr/>
        </p:nvSpPr>
        <p:spPr>
          <a:xfrm>
            <a:off x="10295921" y="3524842"/>
            <a:ext cx="914033"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港区虎ノ門</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2-3-17</a:t>
            </a:r>
          </a:p>
        </p:txBody>
      </p:sp>
      <p:sp>
        <p:nvSpPr>
          <p:cNvPr id="45" name="角丸四角形 44">
            <a:extLst>
              <a:ext uri="{FF2B5EF4-FFF2-40B4-BE49-F238E27FC236}">
                <a16:creationId xmlns:a16="http://schemas.microsoft.com/office/drawing/2014/main" id="{E6B87447-F794-709E-3A9E-4281E17C85A2}"/>
              </a:ext>
            </a:extLst>
          </p:cNvPr>
          <p:cNvSpPr/>
          <p:nvPr/>
        </p:nvSpPr>
        <p:spPr>
          <a:xfrm>
            <a:off x="6262191" y="5338933"/>
            <a:ext cx="113569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34394F2A-1780-6D02-41BB-EE0F7CABC01D}"/>
              </a:ext>
            </a:extLst>
          </p:cNvPr>
          <p:cNvSpPr txBox="1"/>
          <p:nvPr/>
        </p:nvSpPr>
        <p:spPr>
          <a:xfrm>
            <a:off x="7364018" y="5362786"/>
            <a:ext cx="1043876"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千代田区一ツ橋</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1-1-1</a:t>
            </a:r>
          </a:p>
        </p:txBody>
      </p:sp>
      <p:sp>
        <p:nvSpPr>
          <p:cNvPr id="48" name="角丸四角形 47">
            <a:extLst>
              <a:ext uri="{FF2B5EF4-FFF2-40B4-BE49-F238E27FC236}">
                <a16:creationId xmlns:a16="http://schemas.microsoft.com/office/drawing/2014/main" id="{D9B72AF0-FC9F-BD69-8027-51B7CCF66A58}"/>
              </a:ext>
            </a:extLst>
          </p:cNvPr>
          <p:cNvSpPr/>
          <p:nvPr/>
        </p:nvSpPr>
        <p:spPr>
          <a:xfrm>
            <a:off x="8968815" y="5329789"/>
            <a:ext cx="1135696" cy="258967"/>
          </a:xfrm>
          <a:prstGeom prst="roundRect">
            <a:avLst>
              <a:gd name="adj" fmla="val 50000"/>
            </a:avLst>
          </a:prstGeom>
          <a:solidFill>
            <a:schemeClr val="bg1"/>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18DFF156-16D4-5F71-CD13-2DE5F8793545}"/>
              </a:ext>
            </a:extLst>
          </p:cNvPr>
          <p:cNvSpPr txBox="1"/>
          <p:nvPr/>
        </p:nvSpPr>
        <p:spPr>
          <a:xfrm>
            <a:off x="10070642" y="5353642"/>
            <a:ext cx="933269" cy="222818"/>
          </a:xfrm>
          <a:prstGeom prst="rect">
            <a:avLst/>
          </a:prstGeom>
          <a:noFill/>
        </p:spPr>
        <p:txBody>
          <a:bodyPr wrap="none" rtlCol="0">
            <a:spAutoFit/>
          </a:bodyPr>
          <a:lstStyle/>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品川区南大井</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6-3-1</a:t>
            </a:r>
          </a:p>
        </p:txBody>
      </p:sp>
      <p:sp>
        <p:nvSpPr>
          <p:cNvPr id="11" name="テキスト ボックス 10">
            <a:extLst>
              <a:ext uri="{FF2B5EF4-FFF2-40B4-BE49-F238E27FC236}">
                <a16:creationId xmlns:a16="http://schemas.microsoft.com/office/drawing/2014/main" id="{0FAF6569-2AF5-9E7C-CE63-29F18D8FA2DA}"/>
              </a:ext>
            </a:extLst>
          </p:cNvPr>
          <p:cNvSpPr txBox="1"/>
          <p:nvPr/>
        </p:nvSpPr>
        <p:spPr>
          <a:xfrm>
            <a:off x="939055" y="5260102"/>
            <a:ext cx="95410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カレッタ汐留</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9" name="テキスト ボックス 18">
            <a:extLst>
              <a:ext uri="{FF2B5EF4-FFF2-40B4-BE49-F238E27FC236}">
                <a16:creationId xmlns:a16="http://schemas.microsoft.com/office/drawing/2014/main" id="{4A2E94B8-87C1-EAB9-5443-1FE4B12893CC}"/>
              </a:ext>
            </a:extLst>
          </p:cNvPr>
          <p:cNvSpPr txBox="1"/>
          <p:nvPr/>
        </p:nvSpPr>
        <p:spPr>
          <a:xfrm>
            <a:off x="6322883" y="3482588"/>
            <a:ext cx="108234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大手町プレイス</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0" name="テキスト ボックス 19">
            <a:extLst>
              <a:ext uri="{FF2B5EF4-FFF2-40B4-BE49-F238E27FC236}">
                <a16:creationId xmlns:a16="http://schemas.microsoft.com/office/drawing/2014/main" id="{4B23FD5A-BABA-1130-7102-91FF45ADB363}"/>
              </a:ext>
            </a:extLst>
          </p:cNvPr>
          <p:cNvSpPr txBox="1"/>
          <p:nvPr/>
        </p:nvSpPr>
        <p:spPr>
          <a:xfrm>
            <a:off x="6319703" y="5311388"/>
            <a:ext cx="108234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ワテラスタワー</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1" name="テキスト ボックス 20">
            <a:extLst>
              <a:ext uri="{FF2B5EF4-FFF2-40B4-BE49-F238E27FC236}">
                <a16:creationId xmlns:a16="http://schemas.microsoft.com/office/drawing/2014/main" id="{E6A2F0EA-700E-9D3F-0A2E-4705D54D9381}"/>
              </a:ext>
            </a:extLst>
          </p:cNvPr>
          <p:cNvSpPr txBox="1"/>
          <p:nvPr/>
        </p:nvSpPr>
        <p:spPr>
          <a:xfrm>
            <a:off x="9015843" y="5302244"/>
            <a:ext cx="108234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大森ベルポート</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3" name="テキスト ボックス 22">
            <a:extLst>
              <a:ext uri="{FF2B5EF4-FFF2-40B4-BE49-F238E27FC236}">
                <a16:creationId xmlns:a16="http://schemas.microsoft.com/office/drawing/2014/main" id="{58868FCA-A9D9-9638-F1EC-36D6681ABB18}"/>
              </a:ext>
            </a:extLst>
          </p:cNvPr>
          <p:cNvSpPr txBox="1"/>
          <p:nvPr/>
        </p:nvSpPr>
        <p:spPr>
          <a:xfrm>
            <a:off x="9002075" y="3473444"/>
            <a:ext cx="1284326"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虎ノ門</a:t>
            </a:r>
            <a:r>
              <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2</a:t>
            </a: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丁目タワー</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3" name="図 2">
            <a:extLst>
              <a:ext uri="{FF2B5EF4-FFF2-40B4-BE49-F238E27FC236}">
                <a16:creationId xmlns:a16="http://schemas.microsoft.com/office/drawing/2014/main" id="{48FB2845-AE07-4649-09C8-516C08BA05EF}"/>
              </a:ext>
            </a:extLst>
          </p:cNvPr>
          <p:cNvPicPr>
            <a:picLocks noChangeAspect="1"/>
          </p:cNvPicPr>
          <p:nvPr/>
        </p:nvPicPr>
        <p:blipFill>
          <a:blip r:embed="rId9"/>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12D61AB2-6756-2DAF-7625-3C7C3FE64392}"/>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11672425" y="6518730"/>
            <a:ext cx="4500" cy="162000"/>
          </a:xfrm>
          <a:prstGeom prst="rect">
            <a:avLst/>
          </a:prstGeom>
        </p:spPr>
      </p:pic>
      <p:sp>
        <p:nvSpPr>
          <p:cNvPr id="7" name="スライド番号プレースホルダー 22">
            <a:extLst>
              <a:ext uri="{FF2B5EF4-FFF2-40B4-BE49-F238E27FC236}">
                <a16:creationId xmlns:a16="http://schemas.microsoft.com/office/drawing/2014/main" id="{50F654EE-2FF4-DB50-3555-9AE9A0E43461}"/>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11</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87033815-76CC-9FB4-B06B-7DE71993CD07}"/>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864915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FC3B7-A7A5-DD62-D56B-189F7920BBB5}"/>
            </a:ext>
          </a:extLst>
        </p:cNvPr>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304418F1-3BD0-DA7C-BAE1-106CCFD7CF04}"/>
              </a:ext>
            </a:extLst>
          </p:cNvPr>
          <p:cNvSpPr txBox="1"/>
          <p:nvPr/>
        </p:nvSpPr>
        <p:spPr>
          <a:xfrm>
            <a:off x="733255" y="1156155"/>
            <a:ext cx="4493538" cy="973664"/>
          </a:xfrm>
          <a:prstGeom prst="rect">
            <a:avLst/>
          </a:prstGeom>
          <a:noFill/>
        </p:spPr>
        <p:txBody>
          <a:bodyPr wrap="none" rtlCol="0">
            <a:spAutoFit/>
          </a:bodyPr>
          <a:lstStyle/>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千代田区</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中央区</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港区など</a:t>
            </a:r>
          </a:p>
          <a:p>
            <a:pPr>
              <a:lnSpc>
                <a:spcPct val="125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都内ランドマークタワーへ展開</a:t>
            </a:r>
          </a:p>
        </p:txBody>
      </p:sp>
      <p:sp>
        <p:nvSpPr>
          <p:cNvPr id="10" name="テキスト ボックス 9">
            <a:extLst>
              <a:ext uri="{FF2B5EF4-FFF2-40B4-BE49-F238E27FC236}">
                <a16:creationId xmlns:a16="http://schemas.microsoft.com/office/drawing/2014/main" id="{197F9836-DA27-3CF5-14D9-8C99C4C183C4}"/>
              </a:ext>
            </a:extLst>
          </p:cNvPr>
          <p:cNvSpPr txBox="1"/>
          <p:nvPr/>
        </p:nvSpPr>
        <p:spPr>
          <a:xfrm>
            <a:off x="1110280" y="2474834"/>
            <a:ext cx="2108269" cy="2501647"/>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・東京スクエアガーデン</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・日比谷フォートタワー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・銀座松竹スクエア</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・紀尾井町タワー </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・大手町タワー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・丸の内センタービルディング</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・有楽町駅前ビルディング</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有楽町イトシア</a:t>
            </a:r>
            <a:r>
              <a:rPr kumimoji="1" lang="en-US"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・日本橋一丁目三井ビルディング</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・日比谷セントラルビル</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・日本橋室町三井タワー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Daiwa</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東日本橋ビル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3BFF724C-E617-1DC6-8248-B17B751400EA}"/>
              </a:ext>
            </a:extLst>
          </p:cNvPr>
          <p:cNvSpPr txBox="1"/>
          <p:nvPr/>
        </p:nvSpPr>
        <p:spPr>
          <a:xfrm>
            <a:off x="3440525" y="2484666"/>
            <a:ext cx="1851789" cy="2584747"/>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・東京建物八重洲ビル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・ワテラス</a:t>
            </a:r>
            <a:r>
              <a:rPr kumimoji="1" lang="ja-JP" altLang="en-US"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en" altLang="ja-JP" sz="7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WATERRAS</a:t>
            </a:r>
            <a:r>
              <a:rPr kumimoji="1" lang="ja-JP" altLang="en" sz="7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endPar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・住友生命赤坂ビル</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・虎ノ門</a:t>
            </a:r>
            <a:r>
              <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2</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丁目タワー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000">
                <a:solidFill>
                  <a:schemeClr val="bg1"/>
                </a:solidFill>
                <a:latin typeface="Inter UI" panose="020B0502030000000004" pitchFamily="34" charset="0"/>
                <a:ea typeface="Noto Sans JP" panose="020B0500000000000000" pitchFamily="34" charset="-128"/>
                <a:cs typeface="Inter UI" panose="020B0502030000000004" pitchFamily="34" charset="0"/>
              </a:rPr>
              <a:t> </a:t>
            </a:r>
            <a:r>
              <a:rPr kumimoji="1" lang="en" altLang="ja-JP" sz="1000" dirty="0">
                <a:solidFill>
                  <a:schemeClr val="bg1"/>
                </a:solidFill>
                <a:latin typeface="Inter UI" panose="020B0502030000000004" pitchFamily="34" charset="0"/>
                <a:ea typeface="Inter UI" panose="020B0502030000000004" pitchFamily="34" charset="0"/>
                <a:cs typeface="Inter UI" panose="020B0502030000000004" pitchFamily="34" charset="0"/>
              </a:rPr>
              <a:t>T-LITE</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・新宿エルタワー</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・新宿第一生命ビルディング</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000" dirty="0" err="1">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Hareza</a:t>
            </a:r>
            <a:r>
              <a:rPr kumimoji="1" lang="en"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Tower</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・晴海トリトンスクエア</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・東京ポートシティ竹芝</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・新宿野村ビル</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・郵船ビル</a:t>
            </a:r>
          </a:p>
        </p:txBody>
      </p:sp>
      <p:sp>
        <p:nvSpPr>
          <p:cNvPr id="12" name="テキスト ボックス 11">
            <a:extLst>
              <a:ext uri="{FF2B5EF4-FFF2-40B4-BE49-F238E27FC236}">
                <a16:creationId xmlns:a16="http://schemas.microsoft.com/office/drawing/2014/main" id="{79A53681-77F4-665D-5386-E169CCCB7446}"/>
              </a:ext>
            </a:extLst>
          </p:cNvPr>
          <p:cNvSpPr txBox="1"/>
          <p:nvPr/>
        </p:nvSpPr>
        <p:spPr>
          <a:xfrm>
            <a:off x="5800267" y="2484666"/>
            <a:ext cx="2108269" cy="2363468"/>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・品川インターシティ</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PMO</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品川</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KDX</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中目黒ビル</a:t>
            </a: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・ヒューリック五反田山手通ビル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・大崎センタービル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・パレスサイドビル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・東京オペラシティ</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・六本木</a:t>
            </a:r>
            <a:r>
              <a:rPr kumimoji="1" lang="ja-JP" altLang="en"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Ｄ</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スクエア</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・プライム千駄ヶ谷ビル</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・渋谷キャスト</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en" altLang="ja-JP" sz="1000" dirty="0">
                <a:solidFill>
                  <a:schemeClr val="bg1"/>
                </a:solidFill>
                <a:latin typeface="Inter UI" panose="020B0502030000000004" pitchFamily="34" charset="0"/>
                <a:ea typeface="Inter UI" panose="020B0502030000000004" pitchFamily="34" charset="0"/>
                <a:cs typeface="Inter UI" panose="020B0502030000000004" pitchFamily="34" charset="0"/>
              </a:rPr>
              <a:t>3rd MINAMI AOYAMA</a:t>
            </a:r>
            <a:endParaRPr kumimoji="1" lang="en-US" altLang="ja-JP" sz="1000"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13" name="テキスト ボックス 12">
            <a:extLst>
              <a:ext uri="{FF2B5EF4-FFF2-40B4-BE49-F238E27FC236}">
                <a16:creationId xmlns:a16="http://schemas.microsoft.com/office/drawing/2014/main" id="{E6632C89-D9C6-AF0D-88AF-D60E51747FAB}"/>
              </a:ext>
            </a:extLst>
          </p:cNvPr>
          <p:cNvSpPr txBox="1"/>
          <p:nvPr/>
        </p:nvSpPr>
        <p:spPr>
          <a:xfrm>
            <a:off x="1129871" y="5563609"/>
            <a:ext cx="3467616" cy="375296"/>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2026</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Medium" panose="020B0502030000000004" pitchFamily="34" charset="0"/>
              </a:rPr>
              <a:t>3</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月時点での見込み含む</a:t>
            </a:r>
          </a:p>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最新の設置施設・面数は、弊社営業担当までお問い合わせください。</a:t>
            </a:r>
          </a:p>
        </p:txBody>
      </p:sp>
      <p:sp>
        <p:nvSpPr>
          <p:cNvPr id="14" name="テキスト ボックス 13">
            <a:extLst>
              <a:ext uri="{FF2B5EF4-FFF2-40B4-BE49-F238E27FC236}">
                <a16:creationId xmlns:a16="http://schemas.microsoft.com/office/drawing/2014/main" id="{E814F8F9-671C-52B3-FC04-66B45DDD06CC}"/>
              </a:ext>
            </a:extLst>
          </p:cNvPr>
          <p:cNvSpPr txBox="1"/>
          <p:nvPr/>
        </p:nvSpPr>
        <p:spPr>
          <a:xfrm>
            <a:off x="5867891" y="5136000"/>
            <a:ext cx="1572866" cy="1015663"/>
          </a:xfrm>
          <a:prstGeom prst="rect">
            <a:avLst/>
          </a:prstGeom>
          <a:noFill/>
        </p:spPr>
        <p:txBody>
          <a:bodyPr wrap="none" rtlCol="0">
            <a:spAutoFit/>
          </a:bodyPr>
          <a:lstStyle/>
          <a:p>
            <a:r>
              <a:rPr kumimoji="1" lang="en-US" altLang="ja-JP" sz="6000" b="1" dirty="0">
                <a:solidFill>
                  <a:schemeClr val="bg1"/>
                </a:solidFill>
                <a:latin typeface="Inter UI" panose="020B0502030000000004" pitchFamily="34" charset="0"/>
                <a:ea typeface="Inter UI" panose="020B0502030000000004" pitchFamily="34" charset="0"/>
                <a:cs typeface="Inter UI" panose="020B0502030000000004" pitchFamily="34" charset="0"/>
              </a:rPr>
              <a:t>550</a:t>
            </a:r>
            <a:endParaRPr kumimoji="1" lang="ja-JP" altLang="en-US" sz="6000" b="1">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 name="テキスト ボックス 14">
            <a:extLst>
              <a:ext uri="{FF2B5EF4-FFF2-40B4-BE49-F238E27FC236}">
                <a16:creationId xmlns:a16="http://schemas.microsoft.com/office/drawing/2014/main" id="{8CED3D08-3523-D9D8-39E7-C41B1FC471A4}"/>
              </a:ext>
            </a:extLst>
          </p:cNvPr>
          <p:cNvSpPr txBox="1"/>
          <p:nvPr/>
        </p:nvSpPr>
        <p:spPr>
          <a:xfrm>
            <a:off x="7293623" y="5597715"/>
            <a:ext cx="1197764" cy="364074"/>
          </a:xfrm>
          <a:prstGeom prst="rect">
            <a:avLst/>
          </a:prstGeom>
          <a:noFill/>
        </p:spPr>
        <p:txBody>
          <a:bodyPr wrap="none" rtlCol="0">
            <a:spAutoFit/>
          </a:bodyPr>
          <a:lstStyle/>
          <a:p>
            <a:pPr>
              <a:lnSpc>
                <a:spcPct val="135000"/>
              </a:lnSpc>
            </a:pPr>
            <a:r>
              <a:rPr kumimoji="1" lang="ja-JP" altLang="en-US" sz="14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面</a:t>
            </a:r>
            <a:r>
              <a:rPr kumimoji="1" lang="en-US" altLang="ja-JP" sz="14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12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en-US" altLang="ja-JP" sz="14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448</a:t>
            </a:r>
            <a:r>
              <a:rPr kumimoji="1" lang="ja-JP" altLang="en-US" sz="14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施設</a:t>
            </a:r>
            <a:r>
              <a:rPr kumimoji="1" lang="en-US" altLang="ja-JP" sz="12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pic>
        <p:nvPicPr>
          <p:cNvPr id="17" name="図 16" descr="屋外, 市, 建物, 眺め が含まれている画像&#10;&#10;AI 生成コンテンツは誤りを含む可能性があります。">
            <a:extLst>
              <a:ext uri="{FF2B5EF4-FFF2-40B4-BE49-F238E27FC236}">
                <a16:creationId xmlns:a16="http://schemas.microsoft.com/office/drawing/2014/main" id="{E3D5D6CA-AEB4-6E4A-05B3-146E427C99B5}"/>
              </a:ext>
            </a:extLst>
          </p:cNvPr>
          <p:cNvPicPr>
            <a:picLocks noChangeAspect="1"/>
          </p:cNvPicPr>
          <p:nvPr/>
        </p:nvPicPr>
        <p:blipFill>
          <a:blip r:embed="rId2"/>
          <a:stretch>
            <a:fillRect/>
          </a:stretch>
        </p:blipFill>
        <p:spPr>
          <a:xfrm>
            <a:off x="8496072" y="0"/>
            <a:ext cx="3695928" cy="6858000"/>
          </a:xfrm>
          <a:prstGeom prst="rect">
            <a:avLst/>
          </a:prstGeom>
        </p:spPr>
      </p:pic>
      <p:sp>
        <p:nvSpPr>
          <p:cNvPr id="23" name="テキスト ボックス 22">
            <a:extLst>
              <a:ext uri="{FF2B5EF4-FFF2-40B4-BE49-F238E27FC236}">
                <a16:creationId xmlns:a16="http://schemas.microsoft.com/office/drawing/2014/main" id="{967C3926-B620-B5F2-C03A-EE08CFF89FBB}"/>
              </a:ext>
            </a:extLst>
          </p:cNvPr>
          <p:cNvSpPr txBox="1"/>
          <p:nvPr/>
        </p:nvSpPr>
        <p:spPr>
          <a:xfrm>
            <a:off x="5879850" y="4775184"/>
            <a:ext cx="56938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その他</a:t>
            </a:r>
          </a:p>
        </p:txBody>
      </p:sp>
      <p:pic>
        <p:nvPicPr>
          <p:cNvPr id="25" name="図 24" descr="図形, 四角形&#10;&#10;AI 生成コンテンツは誤りを含む可能性があります。">
            <a:extLst>
              <a:ext uri="{FF2B5EF4-FFF2-40B4-BE49-F238E27FC236}">
                <a16:creationId xmlns:a16="http://schemas.microsoft.com/office/drawing/2014/main" id="{DDDFEF83-7136-4692-2676-43AA3EA49A2A}"/>
              </a:ext>
            </a:extLst>
          </p:cNvPr>
          <p:cNvPicPr>
            <a:picLocks noChangeAspect="1"/>
          </p:cNvPicPr>
          <p:nvPr/>
        </p:nvPicPr>
        <p:blipFill>
          <a:blip r:embed="rId3"/>
          <a:stretch>
            <a:fillRect/>
          </a:stretch>
        </p:blipFill>
        <p:spPr>
          <a:xfrm>
            <a:off x="0" y="0"/>
            <a:ext cx="12192000" cy="914400"/>
          </a:xfrm>
          <a:prstGeom prst="rect">
            <a:avLst/>
          </a:prstGeom>
        </p:spPr>
      </p:pic>
      <p:sp>
        <p:nvSpPr>
          <p:cNvPr id="26" name="テキスト ボックス 25">
            <a:extLst>
              <a:ext uri="{FF2B5EF4-FFF2-40B4-BE49-F238E27FC236}">
                <a16:creationId xmlns:a16="http://schemas.microsoft.com/office/drawing/2014/main" id="{7B80F2F4-4926-9A74-07D2-2FEC09216BB0}"/>
              </a:ext>
            </a:extLst>
          </p:cNvPr>
          <p:cNvSpPr txBox="1"/>
          <p:nvPr/>
        </p:nvSpPr>
        <p:spPr>
          <a:xfrm>
            <a:off x="480727" y="210759"/>
            <a:ext cx="1181734"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LOCATION</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27" name="テキスト ボックス 26">
            <a:extLst>
              <a:ext uri="{FF2B5EF4-FFF2-40B4-BE49-F238E27FC236}">
                <a16:creationId xmlns:a16="http://schemas.microsoft.com/office/drawing/2014/main" id="{C8A58E86-F6E1-60D5-3D68-8F342F776B5C}"/>
              </a:ext>
            </a:extLst>
          </p:cNvPr>
          <p:cNvSpPr txBox="1"/>
          <p:nvPr/>
        </p:nvSpPr>
        <p:spPr>
          <a:xfrm>
            <a:off x="483993" y="427365"/>
            <a:ext cx="56938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設置施設</a:t>
            </a:r>
          </a:p>
        </p:txBody>
      </p:sp>
      <p:pic>
        <p:nvPicPr>
          <p:cNvPr id="4" name="図 3">
            <a:extLst>
              <a:ext uri="{FF2B5EF4-FFF2-40B4-BE49-F238E27FC236}">
                <a16:creationId xmlns:a16="http://schemas.microsoft.com/office/drawing/2014/main" id="{97EB511E-8573-9A2B-29AB-F9E54C889436}"/>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AC730FDB-E781-A4EE-3EAB-261E4CDC0FC2}"/>
              </a:ext>
            </a:extLst>
          </p:cNvPr>
          <p:cNvPicPr>
            <a:picLocks noChangeAspect="1"/>
          </p:cNvPicPr>
          <p:nvPr/>
        </p:nvPicPr>
        <p:blipFill>
          <a:blip r:embed="rId5"/>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956C315F-B68A-308D-FEE9-6C924E8210CC}"/>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12</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7" name="テキスト ボックス 6">
            <a:extLst>
              <a:ext uri="{FF2B5EF4-FFF2-40B4-BE49-F238E27FC236}">
                <a16:creationId xmlns:a16="http://schemas.microsoft.com/office/drawing/2014/main" id="{0D6B5DF0-C336-FB5A-EA80-15C049CC3CB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4073422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0426-C541-43B5-1EAE-384A417F5A2D}"/>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B3E9C1AE-116A-2EE9-0C72-0145DDC12AB8}"/>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ACE3063D-C17D-97EE-741B-B6995F9E2714}"/>
              </a:ext>
            </a:extLst>
          </p:cNvPr>
          <p:cNvSpPr txBox="1"/>
          <p:nvPr/>
        </p:nvSpPr>
        <p:spPr>
          <a:xfrm>
            <a:off x="444240" y="3196002"/>
            <a:ext cx="5287345"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MEDIA</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OVERVIEW</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66FB055C-ED8D-829E-2FD7-25D79D30BF90}"/>
              </a:ext>
            </a:extLst>
          </p:cNvPr>
          <p:cNvSpPr txBox="1"/>
          <p:nvPr/>
        </p:nvSpPr>
        <p:spPr>
          <a:xfrm>
            <a:off x="452949" y="3848420"/>
            <a:ext cx="1223412"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メディア概要</a:t>
            </a:r>
          </a:p>
        </p:txBody>
      </p:sp>
      <p:pic>
        <p:nvPicPr>
          <p:cNvPr id="7" name="図 6">
            <a:extLst>
              <a:ext uri="{FF2B5EF4-FFF2-40B4-BE49-F238E27FC236}">
                <a16:creationId xmlns:a16="http://schemas.microsoft.com/office/drawing/2014/main" id="{EC7B2DAB-12DE-D068-CDA3-45BDE28B40D2}"/>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6E7D1BAB-F4B2-BD00-AE1D-24ADB6DAFBA3}"/>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C3D94767-1C67-8EB8-8C18-C024D6A1DF7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13</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61CECD2C-ADFC-E572-B22A-942A01B060E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544008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1A1C-E1BB-E921-6555-409942152CBF}"/>
            </a:ext>
          </a:extLst>
        </p:cNvPr>
        <p:cNvGrpSpPr/>
        <p:nvPr/>
      </p:nvGrpSpPr>
      <p:grpSpPr>
        <a:xfrm>
          <a:off x="0" y="0"/>
          <a:ext cx="0" cy="0"/>
          <a:chOff x="0" y="0"/>
          <a:chExt cx="0" cy="0"/>
        </a:xfrm>
      </p:grpSpPr>
      <p:pic>
        <p:nvPicPr>
          <p:cNvPr id="26" name="図 25" descr="部屋に組み立てているテレビの画面&#10;&#10;AI 生成コンテンツは誤りを含む可能性があります。">
            <a:extLst>
              <a:ext uri="{FF2B5EF4-FFF2-40B4-BE49-F238E27FC236}">
                <a16:creationId xmlns:a16="http://schemas.microsoft.com/office/drawing/2014/main" id="{85863E57-0728-E133-0B52-9A3E554B7EE7}"/>
              </a:ext>
            </a:extLst>
          </p:cNvPr>
          <p:cNvPicPr>
            <a:picLocks noChangeAspect="1"/>
          </p:cNvPicPr>
          <p:nvPr/>
        </p:nvPicPr>
        <p:blipFill>
          <a:blip r:embed="rId2"/>
          <a:stretch>
            <a:fillRect/>
          </a:stretch>
        </p:blipFill>
        <p:spPr>
          <a:xfrm>
            <a:off x="7603304" y="472066"/>
            <a:ext cx="4588695" cy="6385934"/>
          </a:xfrm>
          <a:prstGeom prst="rect">
            <a:avLst/>
          </a:prstGeom>
        </p:spPr>
      </p:pic>
      <p:pic>
        <p:nvPicPr>
          <p:cNvPr id="17" name="図 16" descr="マップ が含まれている画像&#10;&#10;AI 生成コンテンツは誤りを含む可能性があります。">
            <a:extLst>
              <a:ext uri="{FF2B5EF4-FFF2-40B4-BE49-F238E27FC236}">
                <a16:creationId xmlns:a16="http://schemas.microsoft.com/office/drawing/2014/main" id="{F33B513A-3489-5E9B-5B13-1E8EE35AD1FB}"/>
              </a:ext>
            </a:extLst>
          </p:cNvPr>
          <p:cNvPicPr>
            <a:picLocks noChangeAspect="1"/>
          </p:cNvPicPr>
          <p:nvPr/>
        </p:nvPicPr>
        <p:blipFill>
          <a:blip r:embed="rId3"/>
          <a:stretch>
            <a:fillRect/>
          </a:stretch>
        </p:blipFill>
        <p:spPr>
          <a:xfrm>
            <a:off x="1814541" y="2897413"/>
            <a:ext cx="2375999" cy="2484000"/>
          </a:xfrm>
          <a:prstGeom prst="rect">
            <a:avLst/>
          </a:prstGeom>
        </p:spPr>
      </p:pic>
      <p:sp>
        <p:nvSpPr>
          <p:cNvPr id="5" name="テキスト ボックス 4">
            <a:extLst>
              <a:ext uri="{FF2B5EF4-FFF2-40B4-BE49-F238E27FC236}">
                <a16:creationId xmlns:a16="http://schemas.microsoft.com/office/drawing/2014/main" id="{6EBB4A47-BDD3-6B89-EB55-FCA29993BF21}"/>
              </a:ext>
            </a:extLst>
          </p:cNvPr>
          <p:cNvSpPr txBox="1"/>
          <p:nvPr/>
        </p:nvSpPr>
        <p:spPr>
          <a:xfrm>
            <a:off x="733255" y="1167169"/>
            <a:ext cx="4352474" cy="1527341"/>
          </a:xfrm>
          <a:prstGeom prst="rect">
            <a:avLst/>
          </a:prstGeom>
          <a:noFill/>
        </p:spPr>
        <p:txBody>
          <a:bodyPr wrap="none" rtlCol="0">
            <a:spAutoFit/>
          </a:bodyPr>
          <a:lstStyle/>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首都圏の</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オフィスビルを中心に</a:t>
            </a:r>
          </a:p>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富裕層･</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エグゼクティブ層</a:t>
            </a:r>
          </a:p>
          <a:p>
            <a:pPr>
              <a:lnSpc>
                <a:spcPct val="125000"/>
              </a:lnSpc>
            </a:pP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640</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万人以上にリーチ</a:t>
            </a:r>
          </a:p>
        </p:txBody>
      </p:sp>
      <p:sp>
        <p:nvSpPr>
          <p:cNvPr id="6" name="テキスト ボックス 5">
            <a:extLst>
              <a:ext uri="{FF2B5EF4-FFF2-40B4-BE49-F238E27FC236}">
                <a16:creationId xmlns:a16="http://schemas.microsoft.com/office/drawing/2014/main" id="{D2F72043-1E29-6735-075D-0BAB0CECBD48}"/>
              </a:ext>
            </a:extLst>
          </p:cNvPr>
          <p:cNvSpPr txBox="1"/>
          <p:nvPr/>
        </p:nvSpPr>
        <p:spPr>
          <a:xfrm>
            <a:off x="3751708" y="3608116"/>
            <a:ext cx="1397177" cy="877163"/>
          </a:xfrm>
          <a:prstGeom prst="rect">
            <a:avLst/>
          </a:prstGeom>
          <a:noFill/>
        </p:spPr>
        <p:txBody>
          <a:bodyPr wrap="none" rtlCol="0">
            <a:spAutoFit/>
          </a:bodyPr>
          <a:lstStyle/>
          <a:p>
            <a:r>
              <a:rPr kumimoji="1" lang="en-US" altLang="ja-JP" sz="51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640</a:t>
            </a:r>
            <a:endParaRPr kumimoji="1" lang="ja-JP" altLang="en-US" sz="5100" b="1" spc="6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 name="テキスト ボックス 6">
            <a:extLst>
              <a:ext uri="{FF2B5EF4-FFF2-40B4-BE49-F238E27FC236}">
                <a16:creationId xmlns:a16="http://schemas.microsoft.com/office/drawing/2014/main" id="{E9F4795A-F397-299B-21F8-806D31EBF903}"/>
              </a:ext>
            </a:extLst>
          </p:cNvPr>
          <p:cNvSpPr txBox="1"/>
          <p:nvPr/>
        </p:nvSpPr>
        <p:spPr>
          <a:xfrm>
            <a:off x="4986577" y="3922620"/>
            <a:ext cx="595035" cy="390556"/>
          </a:xfrm>
          <a:prstGeom prst="rect">
            <a:avLst/>
          </a:prstGeom>
          <a:noFill/>
        </p:spPr>
        <p:txBody>
          <a:bodyPr wrap="none" rtlCol="0">
            <a:spAutoFit/>
          </a:bodyPr>
          <a:lstStyle/>
          <a:p>
            <a:pPr>
              <a:lnSpc>
                <a:spcPct val="135000"/>
              </a:lnSpc>
            </a:pPr>
            <a:r>
              <a:rPr kumimoji="1" lang="ja-JP" altLang="en-US" sz="1600" b="1">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万人</a:t>
            </a:r>
            <a:endParaRPr kumimoji="1" lang="en-US" altLang="ja-JP" sz="1400" b="1"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 name="テキスト ボックス 7">
            <a:extLst>
              <a:ext uri="{FF2B5EF4-FFF2-40B4-BE49-F238E27FC236}">
                <a16:creationId xmlns:a16="http://schemas.microsoft.com/office/drawing/2014/main" id="{2DFD3F57-079A-4653-422A-70894418F858}"/>
              </a:ext>
            </a:extLst>
          </p:cNvPr>
          <p:cNvSpPr txBox="1"/>
          <p:nvPr/>
        </p:nvSpPr>
        <p:spPr>
          <a:xfrm>
            <a:off x="1581391" y="3619133"/>
            <a:ext cx="985526" cy="877163"/>
          </a:xfrm>
          <a:prstGeom prst="rect">
            <a:avLst/>
          </a:prstGeom>
          <a:noFill/>
        </p:spPr>
        <p:txBody>
          <a:bodyPr wrap="none" rtlCol="0">
            <a:spAutoFit/>
          </a:bodyPr>
          <a:lstStyle/>
          <a:p>
            <a:r>
              <a:rPr kumimoji="1" lang="en-US" altLang="ja-JP" sz="51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23</a:t>
            </a:r>
            <a:endParaRPr kumimoji="1" lang="ja-JP" altLang="en-US" sz="5100" b="1" spc="6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9" name="テキスト ボックス 8">
            <a:extLst>
              <a:ext uri="{FF2B5EF4-FFF2-40B4-BE49-F238E27FC236}">
                <a16:creationId xmlns:a16="http://schemas.microsoft.com/office/drawing/2014/main" id="{029074A9-4726-B244-54FA-8B306CD5EA7E}"/>
              </a:ext>
            </a:extLst>
          </p:cNvPr>
          <p:cNvSpPr txBox="1"/>
          <p:nvPr/>
        </p:nvSpPr>
        <p:spPr>
          <a:xfrm>
            <a:off x="2375580" y="3922620"/>
            <a:ext cx="389850" cy="390620"/>
          </a:xfrm>
          <a:prstGeom prst="rect">
            <a:avLst/>
          </a:prstGeom>
          <a:noFill/>
        </p:spPr>
        <p:txBody>
          <a:bodyPr wrap="none" rtlCol="0">
            <a:spAutoFit/>
          </a:bodyPr>
          <a:lstStyle/>
          <a:p>
            <a:pPr>
              <a:lnSpc>
                <a:spcPct val="135000"/>
              </a:lnSpc>
            </a:pPr>
            <a:r>
              <a:rPr kumimoji="1" lang="ja-JP" altLang="en-US" sz="1600" b="1">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区</a:t>
            </a:r>
            <a:endParaRPr kumimoji="1" lang="en-US" altLang="ja-JP" sz="1600" b="1"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771DB3B3-BF07-D538-326B-E4874F2D2CA1}"/>
              </a:ext>
            </a:extLst>
          </p:cNvPr>
          <p:cNvSpPr txBox="1"/>
          <p:nvPr/>
        </p:nvSpPr>
        <p:spPr>
          <a:xfrm>
            <a:off x="1140888" y="5563609"/>
            <a:ext cx="3467616" cy="375296"/>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2026</a:t>
            </a:r>
            <a:r>
              <a:rPr kumimoji="1" lang="ja-JP" altLang="en-US" sz="800">
                <a:solidFill>
                  <a:schemeClr val="bg1"/>
                </a:solidFill>
                <a:latin typeface="Inter UI" panose="020B0502030000000004" pitchFamily="34" charset="0"/>
                <a:ea typeface="Noto Sans JP Light" panose="020B0300000000000000" pitchFamily="34" charset="-128"/>
                <a:cs typeface="Inter UI" panose="020B0502030000000004" pitchFamily="34" charset="0"/>
              </a:rPr>
              <a:t>年</a:t>
            </a:r>
            <a:r>
              <a:rPr kumimoji="1"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月時点での見込み含む</a:t>
            </a:r>
          </a:p>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最新の設置施設・面数は、弊社営業担当までお問い合わせください。</a:t>
            </a:r>
          </a:p>
        </p:txBody>
      </p:sp>
      <p:sp>
        <p:nvSpPr>
          <p:cNvPr id="12" name="テキスト ボックス 11">
            <a:extLst>
              <a:ext uri="{FF2B5EF4-FFF2-40B4-BE49-F238E27FC236}">
                <a16:creationId xmlns:a16="http://schemas.microsoft.com/office/drawing/2014/main" id="{8151C9F6-AF51-3FB4-F82E-BA3599A719D8}"/>
              </a:ext>
            </a:extLst>
          </p:cNvPr>
          <p:cNvSpPr txBox="1"/>
          <p:nvPr/>
        </p:nvSpPr>
        <p:spPr>
          <a:xfrm>
            <a:off x="1129871" y="4428870"/>
            <a:ext cx="2133918" cy="227563"/>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上記以外の首都圏・地方都市も配信あり</a:t>
            </a:r>
          </a:p>
        </p:txBody>
      </p:sp>
      <p:sp>
        <p:nvSpPr>
          <p:cNvPr id="13" name="テキスト ボックス 12">
            <a:extLst>
              <a:ext uri="{FF2B5EF4-FFF2-40B4-BE49-F238E27FC236}">
                <a16:creationId xmlns:a16="http://schemas.microsoft.com/office/drawing/2014/main" id="{C893AE15-534A-2FDC-6904-0E8E3A4B5907}"/>
              </a:ext>
            </a:extLst>
          </p:cNvPr>
          <p:cNvSpPr txBox="1"/>
          <p:nvPr/>
        </p:nvSpPr>
        <p:spPr>
          <a:xfrm>
            <a:off x="4071375" y="4428870"/>
            <a:ext cx="1107996" cy="227563"/>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月間のべリーチ数</a:t>
            </a:r>
          </a:p>
        </p:txBody>
      </p:sp>
      <p:pic>
        <p:nvPicPr>
          <p:cNvPr id="22" name="図 21" descr="図形, 四角形&#10;&#10;AI 生成コンテンツは誤りを含む可能性があります。">
            <a:extLst>
              <a:ext uri="{FF2B5EF4-FFF2-40B4-BE49-F238E27FC236}">
                <a16:creationId xmlns:a16="http://schemas.microsoft.com/office/drawing/2014/main" id="{BA5F5A5A-53EE-EE31-73C0-BE19219F78C0}"/>
              </a:ext>
            </a:extLst>
          </p:cNvPr>
          <p:cNvPicPr>
            <a:picLocks noChangeAspect="1"/>
          </p:cNvPicPr>
          <p:nvPr/>
        </p:nvPicPr>
        <p:blipFill>
          <a:blip r:embed="rId4"/>
          <a:stretch>
            <a:fillRect/>
          </a:stretch>
        </p:blipFill>
        <p:spPr>
          <a:xfrm>
            <a:off x="0" y="0"/>
            <a:ext cx="12192000" cy="914400"/>
          </a:xfrm>
          <a:prstGeom prst="rect">
            <a:avLst/>
          </a:prstGeom>
        </p:spPr>
      </p:pic>
      <p:sp>
        <p:nvSpPr>
          <p:cNvPr id="23" name="テキスト ボックス 22">
            <a:extLst>
              <a:ext uri="{FF2B5EF4-FFF2-40B4-BE49-F238E27FC236}">
                <a16:creationId xmlns:a16="http://schemas.microsoft.com/office/drawing/2014/main" id="{69B82A72-DC6F-C83C-6CAB-FE7640E35748}"/>
              </a:ext>
            </a:extLst>
          </p:cNvPr>
          <p:cNvSpPr txBox="1"/>
          <p:nvPr/>
        </p:nvSpPr>
        <p:spPr>
          <a:xfrm>
            <a:off x="480727" y="210759"/>
            <a:ext cx="1896673"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OVERVIEW</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24" name="テキスト ボックス 23">
            <a:extLst>
              <a:ext uri="{FF2B5EF4-FFF2-40B4-BE49-F238E27FC236}">
                <a16:creationId xmlns:a16="http://schemas.microsoft.com/office/drawing/2014/main" id="{B77A44AD-D5B3-0E91-D278-9044AE0FB5C1}"/>
              </a:ext>
            </a:extLst>
          </p:cNvPr>
          <p:cNvSpPr txBox="1"/>
          <p:nvPr/>
        </p:nvSpPr>
        <p:spPr>
          <a:xfrm>
            <a:off x="483993" y="427365"/>
            <a:ext cx="800219" cy="223138"/>
          </a:xfrm>
          <a:prstGeom prst="rect">
            <a:avLst/>
          </a:prstGeom>
          <a:noFill/>
        </p:spPr>
        <p:txBody>
          <a:bodyPr wrap="none" rtlCol="0">
            <a:spAutoFit/>
          </a:bodyPr>
          <a:lstStyle/>
          <a:p>
            <a:r>
              <a:rPr kumimoji="1" lang="ja-JP" altLang="en-US" sz="85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メディア概要</a:t>
            </a:r>
          </a:p>
        </p:txBody>
      </p:sp>
      <p:pic>
        <p:nvPicPr>
          <p:cNvPr id="4" name="図 3">
            <a:extLst>
              <a:ext uri="{FF2B5EF4-FFF2-40B4-BE49-F238E27FC236}">
                <a16:creationId xmlns:a16="http://schemas.microsoft.com/office/drawing/2014/main" id="{BF1F0C67-7FDD-2E69-406A-E5AC59595F91}"/>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618EF58C-95F2-D9E2-6034-08D9AD874078}"/>
              </a:ext>
            </a:extLst>
          </p:cNvPr>
          <p:cNvPicPr>
            <a:picLocks noChangeAspect="1"/>
          </p:cNvPicPr>
          <p:nvPr/>
        </p:nvPicPr>
        <p:blipFill>
          <a:blip r:embed="rId6"/>
          <a:stretch>
            <a:fillRect/>
          </a:stretch>
        </p:blipFill>
        <p:spPr>
          <a:xfrm>
            <a:off x="11672425" y="6518730"/>
            <a:ext cx="4500" cy="162000"/>
          </a:xfrm>
          <a:prstGeom prst="rect">
            <a:avLst/>
          </a:prstGeom>
        </p:spPr>
      </p:pic>
      <p:sp>
        <p:nvSpPr>
          <p:cNvPr id="14" name="スライド番号プレースホルダー 22">
            <a:extLst>
              <a:ext uri="{FF2B5EF4-FFF2-40B4-BE49-F238E27FC236}">
                <a16:creationId xmlns:a16="http://schemas.microsoft.com/office/drawing/2014/main" id="{2C79C3E4-5B54-7C4C-B47C-E89CB9D8D7D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14</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5" name="テキスト ボックス 14">
            <a:extLst>
              <a:ext uri="{FF2B5EF4-FFF2-40B4-BE49-F238E27FC236}">
                <a16:creationId xmlns:a16="http://schemas.microsoft.com/office/drawing/2014/main" id="{29D860BD-E09D-94A2-CED4-E76A29FF138F}"/>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3433348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80206-34EC-3174-91C3-110FD89BFB5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3EC7DFA-B3DD-F371-0254-8019854FAE29}"/>
              </a:ext>
            </a:extLst>
          </p:cNvPr>
          <p:cNvSpPr txBox="1"/>
          <p:nvPr/>
        </p:nvSpPr>
        <p:spPr>
          <a:xfrm>
            <a:off x="733255" y="1145138"/>
            <a:ext cx="3935693" cy="973664"/>
          </a:xfrm>
          <a:prstGeom prst="rect">
            <a:avLst/>
          </a:prstGeom>
          <a:noFill/>
        </p:spPr>
        <p:txBody>
          <a:bodyPr wrap="none" rtlCol="0">
            <a:spAutoFit/>
          </a:bodyPr>
          <a:lstStyle/>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上場企業･豊富な業種</a:t>
            </a:r>
            <a:endPar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25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圧倒的な</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アプローチ</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企業数</a:t>
            </a:r>
          </a:p>
        </p:txBody>
      </p:sp>
      <p:sp>
        <p:nvSpPr>
          <p:cNvPr id="7" name="テキスト ボックス 6">
            <a:extLst>
              <a:ext uri="{FF2B5EF4-FFF2-40B4-BE49-F238E27FC236}">
                <a16:creationId xmlns:a16="http://schemas.microsoft.com/office/drawing/2014/main" id="{E16A986D-1CA9-0FF2-523C-1DD39D4F27A3}"/>
              </a:ext>
            </a:extLst>
          </p:cNvPr>
          <p:cNvSpPr txBox="1"/>
          <p:nvPr/>
        </p:nvSpPr>
        <p:spPr>
          <a:xfrm>
            <a:off x="1182966" y="2782131"/>
            <a:ext cx="2388474" cy="877163"/>
          </a:xfrm>
          <a:prstGeom prst="rect">
            <a:avLst/>
          </a:prstGeom>
          <a:noFill/>
        </p:spPr>
        <p:txBody>
          <a:bodyPr wrap="none" rtlCol="0">
            <a:spAutoFit/>
          </a:bodyPr>
          <a:lstStyle/>
          <a:p>
            <a:r>
              <a:rPr kumimoji="1" lang="en-US" altLang="ja-JP" sz="51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33,000</a:t>
            </a:r>
            <a:endParaRPr kumimoji="1" lang="ja-JP" altLang="en-US" sz="5100" b="1" spc="6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 name="テキスト ボックス 9">
            <a:extLst>
              <a:ext uri="{FF2B5EF4-FFF2-40B4-BE49-F238E27FC236}">
                <a16:creationId xmlns:a16="http://schemas.microsoft.com/office/drawing/2014/main" id="{5964B4D7-2618-1E76-8134-53151BD109AA}"/>
              </a:ext>
            </a:extLst>
          </p:cNvPr>
          <p:cNvSpPr txBox="1"/>
          <p:nvPr/>
        </p:nvSpPr>
        <p:spPr>
          <a:xfrm>
            <a:off x="1396036" y="4832438"/>
            <a:ext cx="958917"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290</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 name="テキスト ボックス 13">
            <a:extLst>
              <a:ext uri="{FF2B5EF4-FFF2-40B4-BE49-F238E27FC236}">
                <a16:creationId xmlns:a16="http://schemas.microsoft.com/office/drawing/2014/main" id="{77680EE9-B003-AB23-8DE7-CB77CC91D099}"/>
              </a:ext>
            </a:extLst>
          </p:cNvPr>
          <p:cNvSpPr txBox="1"/>
          <p:nvPr/>
        </p:nvSpPr>
        <p:spPr>
          <a:xfrm>
            <a:off x="1236644" y="3538140"/>
            <a:ext cx="5041765" cy="233397"/>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2026</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月時点での設置数</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（見込みも含む）</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から算出</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路面店喫煙所利用者も含めた</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のべリーチ企業数</a:t>
            </a:r>
          </a:p>
        </p:txBody>
      </p:sp>
      <p:sp>
        <p:nvSpPr>
          <p:cNvPr id="16" name="テキスト ボックス 15">
            <a:extLst>
              <a:ext uri="{FF2B5EF4-FFF2-40B4-BE49-F238E27FC236}">
                <a16:creationId xmlns:a16="http://schemas.microsoft.com/office/drawing/2014/main" id="{A98600D4-AE03-FC8D-EA4B-4C79A74B4D3A}"/>
              </a:ext>
            </a:extLst>
          </p:cNvPr>
          <p:cNvSpPr txBox="1"/>
          <p:nvPr/>
        </p:nvSpPr>
        <p:spPr>
          <a:xfrm>
            <a:off x="4532169" y="5401561"/>
            <a:ext cx="2595582" cy="523028"/>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a:t>
            </a:r>
            <a:endPar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20000"/>
              </a:lnSpc>
            </a:pP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(2021</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8</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p>
          <a:p>
            <a:pPr>
              <a:lnSpc>
                <a:spcPct val="120000"/>
              </a:lnSpc>
            </a:pPr>
            <a:endPar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20" name="テキスト ボックス 19">
            <a:extLst>
              <a:ext uri="{FF2B5EF4-FFF2-40B4-BE49-F238E27FC236}">
                <a16:creationId xmlns:a16="http://schemas.microsoft.com/office/drawing/2014/main" id="{80409565-B7D0-61F0-A6DD-3592922B5654}"/>
              </a:ext>
            </a:extLst>
          </p:cNvPr>
          <p:cNvSpPr txBox="1"/>
          <p:nvPr/>
        </p:nvSpPr>
        <p:spPr>
          <a:xfrm>
            <a:off x="2639370" y="4834501"/>
            <a:ext cx="904415"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147</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4" name="テキスト ボックス 23">
            <a:extLst>
              <a:ext uri="{FF2B5EF4-FFF2-40B4-BE49-F238E27FC236}">
                <a16:creationId xmlns:a16="http://schemas.microsoft.com/office/drawing/2014/main" id="{B6390545-8E5C-50E0-8A3B-7B5920FDFDE9}"/>
              </a:ext>
            </a:extLst>
          </p:cNvPr>
          <p:cNvSpPr txBox="1"/>
          <p:nvPr/>
        </p:nvSpPr>
        <p:spPr>
          <a:xfrm>
            <a:off x="4876778" y="4838004"/>
            <a:ext cx="700833"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5" name="テキスト ボックス 24">
            <a:extLst>
              <a:ext uri="{FF2B5EF4-FFF2-40B4-BE49-F238E27FC236}">
                <a16:creationId xmlns:a16="http://schemas.microsoft.com/office/drawing/2014/main" id="{B47FC3CB-A841-252D-F6BD-0D7E628F557F}"/>
              </a:ext>
            </a:extLst>
          </p:cNvPr>
          <p:cNvSpPr txBox="1"/>
          <p:nvPr/>
        </p:nvSpPr>
        <p:spPr>
          <a:xfrm>
            <a:off x="5425613" y="5039959"/>
            <a:ext cx="311304" cy="325474"/>
          </a:xfrm>
          <a:prstGeom prst="rect">
            <a:avLst/>
          </a:prstGeom>
          <a:noFill/>
        </p:spPr>
        <p:txBody>
          <a:bodyPr wrap="none" rtlCol="0">
            <a:spAutoFit/>
          </a:bodyPr>
          <a:lstStyle/>
          <a:p>
            <a:pPr>
              <a:lnSpc>
                <a:spcPct val="135000"/>
              </a:lnSpc>
            </a:pPr>
            <a:r>
              <a:rPr kumimoji="1" lang="en-US" altLang="ja-JP" sz="1200" b="1" dirty="0">
                <a:solidFill>
                  <a:schemeClr val="bg1"/>
                </a:solidFill>
                <a:latin typeface="Inter UI" panose="020B0502030000000004" pitchFamily="34" charset="0"/>
                <a:ea typeface="Inter UI" panose="020B0502030000000004" pitchFamily="34" charset="0"/>
                <a:cs typeface="Inter UI" panose="020B0502030000000004" pitchFamily="34" charset="0"/>
              </a:rPr>
              <a:t>%</a:t>
            </a:r>
          </a:p>
        </p:txBody>
      </p:sp>
      <p:sp>
        <p:nvSpPr>
          <p:cNvPr id="29" name="テキスト ボックス 28">
            <a:extLst>
              <a:ext uri="{FF2B5EF4-FFF2-40B4-BE49-F238E27FC236}">
                <a16:creationId xmlns:a16="http://schemas.microsoft.com/office/drawing/2014/main" id="{2B76A5E5-FF93-D2B3-894C-98521E7C7BDF}"/>
              </a:ext>
            </a:extLst>
          </p:cNvPr>
          <p:cNvSpPr txBox="1"/>
          <p:nvPr/>
        </p:nvSpPr>
        <p:spPr>
          <a:xfrm>
            <a:off x="6247276" y="4840067"/>
            <a:ext cx="707245"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42</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0" name="テキスト ボックス 29">
            <a:extLst>
              <a:ext uri="{FF2B5EF4-FFF2-40B4-BE49-F238E27FC236}">
                <a16:creationId xmlns:a16="http://schemas.microsoft.com/office/drawing/2014/main" id="{290382A0-E5D5-6B69-8427-4960FCD72F5A}"/>
              </a:ext>
            </a:extLst>
          </p:cNvPr>
          <p:cNvSpPr txBox="1"/>
          <p:nvPr/>
        </p:nvSpPr>
        <p:spPr>
          <a:xfrm>
            <a:off x="6796913" y="5042022"/>
            <a:ext cx="311304" cy="325474"/>
          </a:xfrm>
          <a:prstGeom prst="rect">
            <a:avLst/>
          </a:prstGeom>
          <a:noFill/>
        </p:spPr>
        <p:txBody>
          <a:bodyPr wrap="none" rtlCol="0">
            <a:spAutoFit/>
          </a:bodyPr>
          <a:lstStyle/>
          <a:p>
            <a:pPr>
              <a:lnSpc>
                <a:spcPct val="135000"/>
              </a:lnSpc>
            </a:pPr>
            <a:r>
              <a:rPr kumimoji="1" lang="en-US" altLang="ja-JP" sz="1200" b="1" dirty="0">
                <a:solidFill>
                  <a:schemeClr val="bg1"/>
                </a:solidFill>
                <a:latin typeface="Inter UI" panose="020B0502030000000004" pitchFamily="34" charset="0"/>
                <a:ea typeface="Inter UI" panose="020B0502030000000004" pitchFamily="34" charset="0"/>
                <a:cs typeface="Inter UI" panose="020B0502030000000004" pitchFamily="34" charset="0"/>
              </a:rPr>
              <a:t>%</a:t>
            </a:r>
          </a:p>
        </p:txBody>
      </p:sp>
      <p:pic>
        <p:nvPicPr>
          <p:cNvPr id="34" name="図 33" descr="建物, 屋内, 窓, ドア が含まれている画像&#10;&#10;AI 生成コンテンツは誤りを含む可能性があります。">
            <a:extLst>
              <a:ext uri="{FF2B5EF4-FFF2-40B4-BE49-F238E27FC236}">
                <a16:creationId xmlns:a16="http://schemas.microsoft.com/office/drawing/2014/main" id="{5DD1EF10-BC55-4803-B3EF-43979E4EB9C4}"/>
              </a:ext>
            </a:extLst>
          </p:cNvPr>
          <p:cNvPicPr>
            <a:picLocks noChangeAspect="1"/>
          </p:cNvPicPr>
          <p:nvPr/>
        </p:nvPicPr>
        <p:blipFill>
          <a:blip r:embed="rId2"/>
          <a:stretch>
            <a:fillRect/>
          </a:stretch>
        </p:blipFill>
        <p:spPr>
          <a:xfrm>
            <a:off x="7620000" y="495300"/>
            <a:ext cx="4572000" cy="6362700"/>
          </a:xfrm>
          <a:prstGeom prst="rect">
            <a:avLst/>
          </a:prstGeom>
        </p:spPr>
      </p:pic>
      <p:pic>
        <p:nvPicPr>
          <p:cNvPr id="35" name="図 34" descr="図形, 四角形&#10;&#10;AI 生成コンテンツは誤りを含む可能性があります。">
            <a:extLst>
              <a:ext uri="{FF2B5EF4-FFF2-40B4-BE49-F238E27FC236}">
                <a16:creationId xmlns:a16="http://schemas.microsoft.com/office/drawing/2014/main" id="{5B0BF7B8-F63C-3623-C25F-A01812957DF2}"/>
              </a:ext>
            </a:extLst>
          </p:cNvPr>
          <p:cNvPicPr>
            <a:picLocks noChangeAspect="1"/>
          </p:cNvPicPr>
          <p:nvPr/>
        </p:nvPicPr>
        <p:blipFill>
          <a:blip r:embed="rId3"/>
          <a:stretch>
            <a:fillRect/>
          </a:stretch>
        </p:blipFill>
        <p:spPr>
          <a:xfrm>
            <a:off x="0" y="0"/>
            <a:ext cx="12192000" cy="914400"/>
          </a:xfrm>
          <a:prstGeom prst="rect">
            <a:avLst/>
          </a:prstGeom>
        </p:spPr>
      </p:pic>
      <p:sp>
        <p:nvSpPr>
          <p:cNvPr id="36" name="テキスト ボックス 35">
            <a:extLst>
              <a:ext uri="{FF2B5EF4-FFF2-40B4-BE49-F238E27FC236}">
                <a16:creationId xmlns:a16="http://schemas.microsoft.com/office/drawing/2014/main" id="{80E97FA2-628F-CD92-F0EC-9459F0BBA8E8}"/>
              </a:ext>
            </a:extLst>
          </p:cNvPr>
          <p:cNvSpPr txBox="1"/>
          <p:nvPr/>
        </p:nvSpPr>
        <p:spPr>
          <a:xfrm>
            <a:off x="480727" y="210759"/>
            <a:ext cx="1181734"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LOCATION</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37" name="テキスト ボックス 36">
            <a:extLst>
              <a:ext uri="{FF2B5EF4-FFF2-40B4-BE49-F238E27FC236}">
                <a16:creationId xmlns:a16="http://schemas.microsoft.com/office/drawing/2014/main" id="{405DC281-7BF0-E29F-6800-EE148EF9BC62}"/>
              </a:ext>
            </a:extLst>
          </p:cNvPr>
          <p:cNvSpPr txBox="1"/>
          <p:nvPr/>
        </p:nvSpPr>
        <p:spPr>
          <a:xfrm>
            <a:off x="483993" y="427365"/>
            <a:ext cx="56938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設置施設</a:t>
            </a:r>
          </a:p>
        </p:txBody>
      </p:sp>
      <p:sp>
        <p:nvSpPr>
          <p:cNvPr id="47" name="テキスト ボックス 46">
            <a:extLst>
              <a:ext uri="{FF2B5EF4-FFF2-40B4-BE49-F238E27FC236}">
                <a16:creationId xmlns:a16="http://schemas.microsoft.com/office/drawing/2014/main" id="{21D752F3-7C6D-84A2-7113-2C6905900A99}"/>
              </a:ext>
            </a:extLst>
          </p:cNvPr>
          <p:cNvSpPr txBox="1"/>
          <p:nvPr/>
        </p:nvSpPr>
        <p:spPr>
          <a:xfrm>
            <a:off x="1127239" y="2470381"/>
            <a:ext cx="1467068"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想定アプローチ企業数</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8" name="テキスト ボックス 47">
            <a:extLst>
              <a:ext uri="{FF2B5EF4-FFF2-40B4-BE49-F238E27FC236}">
                <a16:creationId xmlns:a16="http://schemas.microsoft.com/office/drawing/2014/main" id="{3A1ED588-EF2B-BAD5-5719-C01F9235C38F}"/>
              </a:ext>
            </a:extLst>
          </p:cNvPr>
          <p:cNvSpPr txBox="1"/>
          <p:nvPr/>
        </p:nvSpPr>
        <p:spPr>
          <a:xfrm>
            <a:off x="1112840" y="4133999"/>
            <a:ext cx="2294218"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設置ビルには上場企業も多数入居</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9" name="テキスト ボックス 48">
            <a:extLst>
              <a:ext uri="{FF2B5EF4-FFF2-40B4-BE49-F238E27FC236}">
                <a16:creationId xmlns:a16="http://schemas.microsoft.com/office/drawing/2014/main" id="{52D5B435-BF36-E096-824B-8DA2F0B21564}"/>
              </a:ext>
            </a:extLst>
          </p:cNvPr>
          <p:cNvSpPr txBox="1"/>
          <p:nvPr/>
        </p:nvSpPr>
        <p:spPr>
          <a:xfrm>
            <a:off x="4360727" y="4131513"/>
            <a:ext cx="2130711"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意思決定者･役職者割合が高い</a:t>
            </a:r>
          </a:p>
        </p:txBody>
      </p:sp>
      <p:sp>
        <p:nvSpPr>
          <p:cNvPr id="50" name="テキスト ボックス 49">
            <a:extLst>
              <a:ext uri="{FF2B5EF4-FFF2-40B4-BE49-F238E27FC236}">
                <a16:creationId xmlns:a16="http://schemas.microsoft.com/office/drawing/2014/main" id="{032DBC6A-3A97-470D-063F-4A80AF97C82D}"/>
              </a:ext>
            </a:extLst>
          </p:cNvPr>
          <p:cNvSpPr txBox="1"/>
          <p:nvPr/>
        </p:nvSpPr>
        <p:spPr>
          <a:xfrm>
            <a:off x="2190422" y="5061353"/>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社</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1" name="テキスト ボックス 50">
            <a:extLst>
              <a:ext uri="{FF2B5EF4-FFF2-40B4-BE49-F238E27FC236}">
                <a16:creationId xmlns:a16="http://schemas.microsoft.com/office/drawing/2014/main" id="{B169940B-1B9E-96CB-16B9-1D4121C3277F}"/>
              </a:ext>
            </a:extLst>
          </p:cNvPr>
          <p:cNvSpPr txBox="1"/>
          <p:nvPr/>
        </p:nvSpPr>
        <p:spPr>
          <a:xfrm>
            <a:off x="3370674" y="5054624"/>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業種以上</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2" name="テキスト ボックス 51">
            <a:extLst>
              <a:ext uri="{FF2B5EF4-FFF2-40B4-BE49-F238E27FC236}">
                <a16:creationId xmlns:a16="http://schemas.microsoft.com/office/drawing/2014/main" id="{4483C91C-0888-0B87-ECEC-D5A6A2DCEE97}"/>
              </a:ext>
            </a:extLst>
          </p:cNvPr>
          <p:cNvSpPr txBox="1"/>
          <p:nvPr/>
        </p:nvSpPr>
        <p:spPr>
          <a:xfrm>
            <a:off x="1305493" y="5401561"/>
            <a:ext cx="2103781" cy="227563"/>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設置</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オフィスビルテナントより</a:t>
            </a:r>
            <a:r>
              <a:rPr kumimoji="1" lang="en-US" altLang="ja-JP" sz="7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(2026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p>
        </p:txBody>
      </p:sp>
      <p:sp>
        <p:nvSpPr>
          <p:cNvPr id="58" name="テキスト ボックス 57">
            <a:extLst>
              <a:ext uri="{FF2B5EF4-FFF2-40B4-BE49-F238E27FC236}">
                <a16:creationId xmlns:a16="http://schemas.microsoft.com/office/drawing/2014/main" id="{E656711B-523C-5011-ACF5-3409E83D792A}"/>
              </a:ext>
            </a:extLst>
          </p:cNvPr>
          <p:cNvSpPr txBox="1"/>
          <p:nvPr/>
        </p:nvSpPr>
        <p:spPr>
          <a:xfrm>
            <a:off x="3398752" y="3083124"/>
            <a:ext cx="800219" cy="390620"/>
          </a:xfrm>
          <a:prstGeom prst="rect">
            <a:avLst/>
          </a:prstGeom>
          <a:noFill/>
        </p:spPr>
        <p:txBody>
          <a:bodyPr wrap="none" rtlCol="0">
            <a:spAutoFit/>
          </a:bodyPr>
          <a:lstStyle/>
          <a:p>
            <a:pPr>
              <a:lnSpc>
                <a:spcPct val="135000"/>
              </a:lnSpc>
            </a:pPr>
            <a:r>
              <a:rPr kumimoji="1" lang="ja-JP" altLang="en-US" sz="16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社以上</a:t>
            </a:r>
            <a:endParaRPr kumimoji="1" lang="en-US" altLang="ja-JP" sz="16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59" name="図 58">
            <a:extLst>
              <a:ext uri="{FF2B5EF4-FFF2-40B4-BE49-F238E27FC236}">
                <a16:creationId xmlns:a16="http://schemas.microsoft.com/office/drawing/2014/main" id="{5C406638-A10C-7FB7-B271-E1E8BC465B8D}"/>
              </a:ext>
            </a:extLst>
          </p:cNvPr>
          <p:cNvPicPr>
            <a:picLocks noChangeAspect="1"/>
          </p:cNvPicPr>
          <p:nvPr/>
        </p:nvPicPr>
        <p:blipFill>
          <a:blip r:embed="rId4"/>
          <a:stretch>
            <a:fillRect/>
          </a:stretch>
        </p:blipFill>
        <p:spPr>
          <a:xfrm>
            <a:off x="4214800" y="4126075"/>
            <a:ext cx="12700" cy="1663700"/>
          </a:xfrm>
          <a:prstGeom prst="rect">
            <a:avLst/>
          </a:prstGeom>
        </p:spPr>
      </p:pic>
      <p:sp>
        <p:nvSpPr>
          <p:cNvPr id="63" name="角丸四角形 62">
            <a:extLst>
              <a:ext uri="{FF2B5EF4-FFF2-40B4-BE49-F238E27FC236}">
                <a16:creationId xmlns:a16="http://schemas.microsoft.com/office/drawing/2014/main" id="{D6CB79B9-EACE-C2C8-7A19-7D08DD56A676}"/>
              </a:ext>
            </a:extLst>
          </p:cNvPr>
          <p:cNvSpPr/>
          <p:nvPr/>
        </p:nvSpPr>
        <p:spPr>
          <a:xfrm>
            <a:off x="1371138" y="4537041"/>
            <a:ext cx="1019417" cy="258967"/>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a:extLst>
              <a:ext uri="{FF2B5EF4-FFF2-40B4-BE49-F238E27FC236}">
                <a16:creationId xmlns:a16="http://schemas.microsoft.com/office/drawing/2014/main" id="{93F0E839-02BB-182B-6C6D-C4E70BAD9B32}"/>
              </a:ext>
            </a:extLst>
          </p:cNvPr>
          <p:cNvSpPr/>
          <p:nvPr/>
        </p:nvSpPr>
        <p:spPr>
          <a:xfrm>
            <a:off x="2597683" y="4537041"/>
            <a:ext cx="1067262" cy="258967"/>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角丸四角形 64">
            <a:extLst>
              <a:ext uri="{FF2B5EF4-FFF2-40B4-BE49-F238E27FC236}">
                <a16:creationId xmlns:a16="http://schemas.microsoft.com/office/drawing/2014/main" id="{6F7C5EEB-D601-1F0C-C4E2-07FF7A86804D}"/>
              </a:ext>
            </a:extLst>
          </p:cNvPr>
          <p:cNvSpPr/>
          <p:nvPr/>
        </p:nvSpPr>
        <p:spPr>
          <a:xfrm>
            <a:off x="4622426" y="4537041"/>
            <a:ext cx="1206874" cy="258967"/>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角丸四角形 65">
            <a:extLst>
              <a:ext uri="{FF2B5EF4-FFF2-40B4-BE49-F238E27FC236}">
                <a16:creationId xmlns:a16="http://schemas.microsoft.com/office/drawing/2014/main" id="{39F42676-AEA6-2E3A-B1F5-9EB7D7A517FE}"/>
              </a:ext>
            </a:extLst>
          </p:cNvPr>
          <p:cNvSpPr/>
          <p:nvPr/>
        </p:nvSpPr>
        <p:spPr>
          <a:xfrm>
            <a:off x="6032126" y="4537041"/>
            <a:ext cx="1130674" cy="258967"/>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57E0CA64-26FA-7C51-2B2E-3E50B3A9C6B0}"/>
              </a:ext>
            </a:extLst>
          </p:cNvPr>
          <p:cNvSpPr txBox="1"/>
          <p:nvPr/>
        </p:nvSpPr>
        <p:spPr>
          <a:xfrm>
            <a:off x="1468406" y="4509496"/>
            <a:ext cx="82586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上場企業数</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3" name="テキスト ボックス 2">
            <a:extLst>
              <a:ext uri="{FF2B5EF4-FFF2-40B4-BE49-F238E27FC236}">
                <a16:creationId xmlns:a16="http://schemas.microsoft.com/office/drawing/2014/main" id="{5FB1D20F-C87A-0730-9A1F-B5CA5C08A1EF}"/>
              </a:ext>
            </a:extLst>
          </p:cNvPr>
          <p:cNvSpPr txBox="1"/>
          <p:nvPr/>
        </p:nvSpPr>
        <p:spPr>
          <a:xfrm>
            <a:off x="2665876" y="4511559"/>
            <a:ext cx="928459" cy="278731"/>
          </a:xfrm>
          <a:prstGeom prst="rect">
            <a:avLst/>
          </a:prstGeom>
          <a:noFill/>
        </p:spPr>
        <p:txBody>
          <a:bodyPr wrap="none" rtlCol="0">
            <a:spAutoFit/>
          </a:bodyPr>
          <a:lstStyle/>
          <a:p>
            <a:pPr>
              <a:lnSpc>
                <a:spcPct val="135000"/>
              </a:lnSpc>
            </a:pPr>
            <a:r>
              <a:rPr kumimoji="1" lang="ja-JP" altLang="en-US" sz="1000" spc="-5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テナント</a:t>
            </a: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業種</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 name="テキスト ボックス 3">
            <a:extLst>
              <a:ext uri="{FF2B5EF4-FFF2-40B4-BE49-F238E27FC236}">
                <a16:creationId xmlns:a16="http://schemas.microsoft.com/office/drawing/2014/main" id="{CC704164-5F11-FF91-AD17-618BCD3A1D0F}"/>
              </a:ext>
            </a:extLst>
          </p:cNvPr>
          <p:cNvSpPr txBox="1"/>
          <p:nvPr/>
        </p:nvSpPr>
        <p:spPr>
          <a:xfrm>
            <a:off x="4675605" y="4515802"/>
            <a:ext cx="1127232" cy="288092"/>
          </a:xfrm>
          <a:prstGeom prst="rect">
            <a:avLst/>
          </a:prstGeom>
          <a:noFill/>
        </p:spPr>
        <p:txBody>
          <a:bodyPr wrap="none" rtlCol="0">
            <a:spAutoFit/>
          </a:bodyPr>
          <a:lstStyle/>
          <a:p>
            <a:pPr>
              <a:lnSpc>
                <a:spcPct val="135000"/>
              </a:lnSpc>
            </a:pPr>
            <a:r>
              <a:rPr kumimoji="1" lang="ja-JP" altLang="en-US" sz="105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意思決定者割合</a:t>
            </a:r>
            <a:endParaRPr kumimoji="1" lang="en-US" altLang="ja-JP" sz="105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 name="テキスト ボックス 4">
            <a:extLst>
              <a:ext uri="{FF2B5EF4-FFF2-40B4-BE49-F238E27FC236}">
                <a16:creationId xmlns:a16="http://schemas.microsoft.com/office/drawing/2014/main" id="{BD505F6C-38D1-CFA0-729E-2C060864ABA1}"/>
              </a:ext>
            </a:extLst>
          </p:cNvPr>
          <p:cNvSpPr txBox="1"/>
          <p:nvPr/>
        </p:nvSpPr>
        <p:spPr>
          <a:xfrm>
            <a:off x="6171403" y="4507904"/>
            <a:ext cx="857927" cy="288092"/>
          </a:xfrm>
          <a:prstGeom prst="rect">
            <a:avLst/>
          </a:prstGeom>
          <a:noFill/>
        </p:spPr>
        <p:txBody>
          <a:bodyPr wrap="none" rtlCol="0">
            <a:spAutoFit/>
          </a:bodyPr>
          <a:lstStyle/>
          <a:p>
            <a:pPr>
              <a:lnSpc>
                <a:spcPct val="135000"/>
              </a:lnSpc>
            </a:pPr>
            <a:r>
              <a:rPr kumimoji="1" lang="ja-JP" altLang="en-US" sz="105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役職者割合</a:t>
            </a:r>
            <a:endParaRPr kumimoji="1" lang="en-US" altLang="ja-JP" sz="105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13" name="図 12">
            <a:extLst>
              <a:ext uri="{FF2B5EF4-FFF2-40B4-BE49-F238E27FC236}">
                <a16:creationId xmlns:a16="http://schemas.microsoft.com/office/drawing/2014/main" id="{21538353-D1C5-24E6-46E7-83A19AC5CEF4}"/>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15" name="図 14">
            <a:extLst>
              <a:ext uri="{FF2B5EF4-FFF2-40B4-BE49-F238E27FC236}">
                <a16:creationId xmlns:a16="http://schemas.microsoft.com/office/drawing/2014/main" id="{4C335F84-4445-AA86-986D-BDC5484DF7D1}"/>
              </a:ext>
            </a:extLst>
          </p:cNvPr>
          <p:cNvPicPr>
            <a:picLocks noChangeAspect="1"/>
          </p:cNvPicPr>
          <p:nvPr/>
        </p:nvPicPr>
        <p:blipFill>
          <a:blip r:embed="rId6"/>
          <a:stretch>
            <a:fillRect/>
          </a:stretch>
        </p:blipFill>
        <p:spPr>
          <a:xfrm>
            <a:off x="11672425" y="6518730"/>
            <a:ext cx="4500" cy="162000"/>
          </a:xfrm>
          <a:prstGeom prst="rect">
            <a:avLst/>
          </a:prstGeom>
        </p:spPr>
      </p:pic>
      <p:sp>
        <p:nvSpPr>
          <p:cNvPr id="17" name="スライド番号プレースホルダー 22">
            <a:extLst>
              <a:ext uri="{FF2B5EF4-FFF2-40B4-BE49-F238E27FC236}">
                <a16:creationId xmlns:a16="http://schemas.microsoft.com/office/drawing/2014/main" id="{5319C4A4-BB7E-6B1F-22C6-E01A18E3B6E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15</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8" name="テキスト ボックス 17">
            <a:extLst>
              <a:ext uri="{FF2B5EF4-FFF2-40B4-BE49-F238E27FC236}">
                <a16:creationId xmlns:a16="http://schemas.microsoft.com/office/drawing/2014/main" id="{C9D2E736-52C6-A4F7-CBA6-D77D2121EF26}"/>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1051696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CE101-6C75-3392-7EB0-A6D059CDC5F0}"/>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70DAD8F-43EF-4CDC-C781-4487996F2748}"/>
              </a:ext>
            </a:extLst>
          </p:cNvPr>
          <p:cNvSpPr txBox="1"/>
          <p:nvPr/>
        </p:nvSpPr>
        <p:spPr>
          <a:xfrm>
            <a:off x="3190893" y="2978846"/>
            <a:ext cx="1683794"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個室空間に響く</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8" name="図 7">
            <a:extLst>
              <a:ext uri="{FF2B5EF4-FFF2-40B4-BE49-F238E27FC236}">
                <a16:creationId xmlns:a16="http://schemas.microsoft.com/office/drawing/2014/main" id="{1AF87CF1-4D0F-955C-F453-A15DFB346086}"/>
              </a:ext>
            </a:extLst>
          </p:cNvPr>
          <p:cNvPicPr>
            <a:picLocks noChangeAspect="1"/>
          </p:cNvPicPr>
          <p:nvPr/>
        </p:nvPicPr>
        <p:blipFill>
          <a:blip r:embed="rId2">
            <a:alphaModFix/>
          </a:blip>
          <a:stretch>
            <a:fillRect/>
          </a:stretch>
        </p:blipFill>
        <p:spPr>
          <a:xfrm>
            <a:off x="7094978" y="473979"/>
            <a:ext cx="5097022" cy="6384021"/>
          </a:xfrm>
          <a:prstGeom prst="rect">
            <a:avLst/>
          </a:prstGeom>
        </p:spPr>
      </p:pic>
      <p:sp>
        <p:nvSpPr>
          <p:cNvPr id="4" name="テキスト ボックス 3">
            <a:extLst>
              <a:ext uri="{FF2B5EF4-FFF2-40B4-BE49-F238E27FC236}">
                <a16:creationId xmlns:a16="http://schemas.microsoft.com/office/drawing/2014/main" id="{4D6DD00A-00AB-D969-F70E-DC411BE7F942}"/>
              </a:ext>
            </a:extLst>
          </p:cNvPr>
          <p:cNvSpPr txBox="1"/>
          <p:nvPr/>
        </p:nvSpPr>
        <p:spPr>
          <a:xfrm>
            <a:off x="725506" y="1160636"/>
            <a:ext cx="4231608" cy="972767"/>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最大</a:t>
            </a: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r>
              <a:rPr kumimoji="1" lang="en-US" altLang="ja-JP" sz="2800" b="1" spc="-20" dirty="0">
                <a:solidFill>
                  <a:schemeClr val="bg1"/>
                </a:solidFill>
                <a:latin typeface="Inter UI" panose="020B0502030000000004" pitchFamily="34" charset="0"/>
                <a:ea typeface="Inter UI" panose="020B0502030000000004" pitchFamily="34" charset="0"/>
                <a:cs typeface="Inter UI" panose="020B0502030000000004" pitchFamily="34" charset="0"/>
              </a:rPr>
              <a:t>inch</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の大型モニター</a:t>
            </a:r>
            <a:endPar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音と映像で記憶に残せる</a:t>
            </a:r>
          </a:p>
        </p:txBody>
      </p:sp>
      <p:sp>
        <p:nvSpPr>
          <p:cNvPr id="9" name="テキスト ボックス 8">
            <a:extLst>
              <a:ext uri="{FF2B5EF4-FFF2-40B4-BE49-F238E27FC236}">
                <a16:creationId xmlns:a16="http://schemas.microsoft.com/office/drawing/2014/main" id="{81978A6E-ABD1-43ED-ACE8-7D033A8A265B}"/>
              </a:ext>
            </a:extLst>
          </p:cNvPr>
          <p:cNvSpPr txBox="1"/>
          <p:nvPr/>
        </p:nvSpPr>
        <p:spPr>
          <a:xfrm>
            <a:off x="1361495" y="2865756"/>
            <a:ext cx="827471"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ON</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 name="テキスト ボックス 9">
            <a:extLst>
              <a:ext uri="{FF2B5EF4-FFF2-40B4-BE49-F238E27FC236}">
                <a16:creationId xmlns:a16="http://schemas.microsoft.com/office/drawing/2014/main" id="{7CDF6AF4-3EEF-613F-D76D-6564DE0707C2}"/>
              </a:ext>
            </a:extLst>
          </p:cNvPr>
          <p:cNvSpPr txBox="1"/>
          <p:nvPr/>
        </p:nvSpPr>
        <p:spPr>
          <a:xfrm>
            <a:off x="2071227" y="3101047"/>
            <a:ext cx="56938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音声有</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79DE3AE7-3AE2-0656-DADD-3DD8BE09F467}"/>
              </a:ext>
            </a:extLst>
          </p:cNvPr>
          <p:cNvSpPr txBox="1"/>
          <p:nvPr/>
        </p:nvSpPr>
        <p:spPr>
          <a:xfrm>
            <a:off x="1427997" y="5389599"/>
            <a:ext cx="595035" cy="227563"/>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最大。</a:t>
            </a:r>
            <a:endPar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pic>
        <p:nvPicPr>
          <p:cNvPr id="15" name="図 14">
            <a:extLst>
              <a:ext uri="{FF2B5EF4-FFF2-40B4-BE49-F238E27FC236}">
                <a16:creationId xmlns:a16="http://schemas.microsoft.com/office/drawing/2014/main" id="{F73EF30C-0844-20CB-F0B8-9ACFCA79E47B}"/>
              </a:ext>
            </a:extLst>
          </p:cNvPr>
          <p:cNvPicPr>
            <a:picLocks noChangeAspect="1"/>
          </p:cNvPicPr>
          <p:nvPr/>
        </p:nvPicPr>
        <p:blipFill>
          <a:blip r:embed="rId3"/>
          <a:stretch>
            <a:fillRect/>
          </a:stretch>
        </p:blipFill>
        <p:spPr>
          <a:xfrm>
            <a:off x="2908870" y="3060107"/>
            <a:ext cx="355600" cy="228600"/>
          </a:xfrm>
          <a:prstGeom prst="rect">
            <a:avLst/>
          </a:prstGeom>
        </p:spPr>
      </p:pic>
      <p:pic>
        <p:nvPicPr>
          <p:cNvPr id="24" name="図 23">
            <a:extLst>
              <a:ext uri="{FF2B5EF4-FFF2-40B4-BE49-F238E27FC236}">
                <a16:creationId xmlns:a16="http://schemas.microsoft.com/office/drawing/2014/main" id="{5B9FD8EF-F4D3-FDAF-76EC-4BAD525046BA}"/>
              </a:ext>
            </a:extLst>
          </p:cNvPr>
          <p:cNvPicPr>
            <a:picLocks/>
          </p:cNvPicPr>
          <p:nvPr/>
        </p:nvPicPr>
        <p:blipFill>
          <a:blip r:embed="rId4"/>
          <a:stretch>
            <a:fillRect/>
          </a:stretch>
        </p:blipFill>
        <p:spPr>
          <a:xfrm rot="16200000">
            <a:off x="3997737" y="2285291"/>
            <a:ext cx="14400" cy="2160000"/>
          </a:xfrm>
          <a:prstGeom prst="rect">
            <a:avLst/>
          </a:prstGeom>
        </p:spPr>
      </p:pic>
      <p:sp>
        <p:nvSpPr>
          <p:cNvPr id="25" name="テキスト ボックス 24">
            <a:extLst>
              <a:ext uri="{FF2B5EF4-FFF2-40B4-BE49-F238E27FC236}">
                <a16:creationId xmlns:a16="http://schemas.microsoft.com/office/drawing/2014/main" id="{A8F341FB-0DCC-BA6F-D128-695122576C71}"/>
              </a:ext>
            </a:extLst>
          </p:cNvPr>
          <p:cNvSpPr txBox="1"/>
          <p:nvPr/>
        </p:nvSpPr>
        <p:spPr>
          <a:xfrm>
            <a:off x="3190893" y="3997433"/>
            <a:ext cx="1897955"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人数を正確に計測</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26" name="図 25">
            <a:extLst>
              <a:ext uri="{FF2B5EF4-FFF2-40B4-BE49-F238E27FC236}">
                <a16:creationId xmlns:a16="http://schemas.microsoft.com/office/drawing/2014/main" id="{7EFBD891-D026-4EB9-CC95-054F0CBAE711}"/>
              </a:ext>
            </a:extLst>
          </p:cNvPr>
          <p:cNvPicPr>
            <a:picLocks noChangeAspect="1"/>
          </p:cNvPicPr>
          <p:nvPr/>
        </p:nvPicPr>
        <p:blipFill>
          <a:blip r:embed="rId3"/>
          <a:stretch>
            <a:fillRect/>
          </a:stretch>
        </p:blipFill>
        <p:spPr>
          <a:xfrm>
            <a:off x="2908870" y="4078694"/>
            <a:ext cx="355600" cy="228600"/>
          </a:xfrm>
          <a:prstGeom prst="rect">
            <a:avLst/>
          </a:prstGeom>
        </p:spPr>
      </p:pic>
      <p:pic>
        <p:nvPicPr>
          <p:cNvPr id="27" name="図 26">
            <a:extLst>
              <a:ext uri="{FF2B5EF4-FFF2-40B4-BE49-F238E27FC236}">
                <a16:creationId xmlns:a16="http://schemas.microsoft.com/office/drawing/2014/main" id="{2871C862-1A00-CC81-4D63-45B47CF22B46}"/>
              </a:ext>
            </a:extLst>
          </p:cNvPr>
          <p:cNvPicPr>
            <a:picLocks/>
          </p:cNvPicPr>
          <p:nvPr/>
        </p:nvPicPr>
        <p:blipFill>
          <a:blip r:embed="rId4"/>
          <a:stretch>
            <a:fillRect/>
          </a:stretch>
        </p:blipFill>
        <p:spPr>
          <a:xfrm rot="16200000">
            <a:off x="3997737" y="3303878"/>
            <a:ext cx="14400" cy="2160000"/>
          </a:xfrm>
          <a:prstGeom prst="rect">
            <a:avLst/>
          </a:prstGeom>
        </p:spPr>
      </p:pic>
      <p:sp>
        <p:nvSpPr>
          <p:cNvPr id="28" name="テキスト ボックス 27">
            <a:extLst>
              <a:ext uri="{FF2B5EF4-FFF2-40B4-BE49-F238E27FC236}">
                <a16:creationId xmlns:a16="http://schemas.microsoft.com/office/drawing/2014/main" id="{82174A26-6319-1948-5435-429ECC7FA5B5}"/>
              </a:ext>
            </a:extLst>
          </p:cNvPr>
          <p:cNvSpPr txBox="1"/>
          <p:nvPr/>
        </p:nvSpPr>
        <p:spPr>
          <a:xfrm>
            <a:off x="3190893" y="5017341"/>
            <a:ext cx="1255472"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高い視認性</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29" name="図 28">
            <a:extLst>
              <a:ext uri="{FF2B5EF4-FFF2-40B4-BE49-F238E27FC236}">
                <a16:creationId xmlns:a16="http://schemas.microsoft.com/office/drawing/2014/main" id="{6C9AD306-E66F-CE4F-6BBC-EB51703C3FB1}"/>
              </a:ext>
            </a:extLst>
          </p:cNvPr>
          <p:cNvPicPr>
            <a:picLocks noChangeAspect="1"/>
          </p:cNvPicPr>
          <p:nvPr/>
        </p:nvPicPr>
        <p:blipFill>
          <a:blip r:embed="rId3"/>
          <a:stretch>
            <a:fillRect/>
          </a:stretch>
        </p:blipFill>
        <p:spPr>
          <a:xfrm>
            <a:off x="2908870" y="5098602"/>
            <a:ext cx="355600" cy="228600"/>
          </a:xfrm>
          <a:prstGeom prst="rect">
            <a:avLst/>
          </a:prstGeom>
        </p:spPr>
      </p:pic>
      <p:pic>
        <p:nvPicPr>
          <p:cNvPr id="30" name="図 29">
            <a:extLst>
              <a:ext uri="{FF2B5EF4-FFF2-40B4-BE49-F238E27FC236}">
                <a16:creationId xmlns:a16="http://schemas.microsoft.com/office/drawing/2014/main" id="{6885E43F-56A4-5CD1-CA1E-52DABF49CAA8}"/>
              </a:ext>
            </a:extLst>
          </p:cNvPr>
          <p:cNvPicPr>
            <a:picLocks/>
          </p:cNvPicPr>
          <p:nvPr/>
        </p:nvPicPr>
        <p:blipFill>
          <a:blip r:embed="rId4"/>
          <a:stretch>
            <a:fillRect/>
          </a:stretch>
        </p:blipFill>
        <p:spPr>
          <a:xfrm rot="16200000">
            <a:off x="3997737" y="4323786"/>
            <a:ext cx="14400" cy="2160000"/>
          </a:xfrm>
          <a:prstGeom prst="rect">
            <a:avLst/>
          </a:prstGeom>
        </p:spPr>
      </p:pic>
      <p:sp>
        <p:nvSpPr>
          <p:cNvPr id="35" name="テキスト ボックス 34">
            <a:extLst>
              <a:ext uri="{FF2B5EF4-FFF2-40B4-BE49-F238E27FC236}">
                <a16:creationId xmlns:a16="http://schemas.microsoft.com/office/drawing/2014/main" id="{6E0857B7-240D-2DF4-D6EB-E9A175D4C2C8}"/>
              </a:ext>
            </a:extLst>
          </p:cNvPr>
          <p:cNvSpPr txBox="1"/>
          <p:nvPr/>
        </p:nvSpPr>
        <p:spPr>
          <a:xfrm>
            <a:off x="1480028" y="3884296"/>
            <a:ext cx="611065"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AI</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6" name="テキスト ボックス 35">
            <a:extLst>
              <a:ext uri="{FF2B5EF4-FFF2-40B4-BE49-F238E27FC236}">
                <a16:creationId xmlns:a16="http://schemas.microsoft.com/office/drawing/2014/main" id="{DA25A67A-AA95-4B1F-2705-270F76E63C9B}"/>
              </a:ext>
            </a:extLst>
          </p:cNvPr>
          <p:cNvSpPr txBox="1"/>
          <p:nvPr/>
        </p:nvSpPr>
        <p:spPr>
          <a:xfrm>
            <a:off x="1961159" y="4119587"/>
            <a:ext cx="56938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カメラ</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39" name="テキスト ボックス 38">
            <a:extLst>
              <a:ext uri="{FF2B5EF4-FFF2-40B4-BE49-F238E27FC236}">
                <a16:creationId xmlns:a16="http://schemas.microsoft.com/office/drawing/2014/main" id="{732D9428-724F-531B-7C5D-8FD84B41C46D}"/>
              </a:ext>
            </a:extLst>
          </p:cNvPr>
          <p:cNvSpPr txBox="1"/>
          <p:nvPr/>
        </p:nvSpPr>
        <p:spPr>
          <a:xfrm>
            <a:off x="1434517" y="4899122"/>
            <a:ext cx="697627" cy="646331"/>
          </a:xfrm>
          <a:prstGeom prst="rect">
            <a:avLst/>
          </a:prstGeom>
          <a:noFill/>
        </p:spPr>
        <p:txBody>
          <a:bodyPr wrap="none" rtlCol="0">
            <a:spAutoFit/>
          </a:bodyPr>
          <a:lstStyle/>
          <a:p>
            <a:r>
              <a:rPr kumimoji="1" lang="en-US" altLang="ja-JP" sz="3600" b="1" spc="-15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endParaRPr kumimoji="1" lang="ja-JP" altLang="en-US" sz="360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0" name="テキスト ボックス 39">
            <a:extLst>
              <a:ext uri="{FF2B5EF4-FFF2-40B4-BE49-F238E27FC236}">
                <a16:creationId xmlns:a16="http://schemas.microsoft.com/office/drawing/2014/main" id="{8EB38325-6AFE-00A6-F482-C79F646628C9}"/>
              </a:ext>
            </a:extLst>
          </p:cNvPr>
          <p:cNvSpPr txBox="1"/>
          <p:nvPr/>
        </p:nvSpPr>
        <p:spPr>
          <a:xfrm>
            <a:off x="2000312" y="5134413"/>
            <a:ext cx="56938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インチ</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2" name="角丸四角形 41">
            <a:extLst>
              <a:ext uri="{FF2B5EF4-FFF2-40B4-BE49-F238E27FC236}">
                <a16:creationId xmlns:a16="http://schemas.microsoft.com/office/drawing/2014/main" id="{430659C7-CCC0-6A45-93A9-6A35088A02C4}"/>
              </a:ext>
            </a:extLst>
          </p:cNvPr>
          <p:cNvSpPr/>
          <p:nvPr/>
        </p:nvSpPr>
        <p:spPr>
          <a:xfrm>
            <a:off x="1215241" y="2576943"/>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角丸四角形 42">
            <a:extLst>
              <a:ext uri="{FF2B5EF4-FFF2-40B4-BE49-F238E27FC236}">
                <a16:creationId xmlns:a16="http://schemas.microsoft.com/office/drawing/2014/main" id="{D3A047C0-1755-A0A4-2F07-92526D063F24}"/>
              </a:ext>
            </a:extLst>
          </p:cNvPr>
          <p:cNvSpPr/>
          <p:nvPr/>
        </p:nvSpPr>
        <p:spPr>
          <a:xfrm>
            <a:off x="1220527" y="3597054"/>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4" name="角丸四角形 43">
            <a:extLst>
              <a:ext uri="{FF2B5EF4-FFF2-40B4-BE49-F238E27FC236}">
                <a16:creationId xmlns:a16="http://schemas.microsoft.com/office/drawing/2014/main" id="{AA9A0DD1-6CCC-C17F-0231-105AABBE40D4}"/>
              </a:ext>
            </a:extLst>
          </p:cNvPr>
          <p:cNvSpPr/>
          <p:nvPr/>
        </p:nvSpPr>
        <p:spPr>
          <a:xfrm>
            <a:off x="1220527" y="4611879"/>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48" name="図 47" descr="図形, 四角形&#10;&#10;AI 生成コンテンツは誤りを含む可能性があります。">
            <a:extLst>
              <a:ext uri="{FF2B5EF4-FFF2-40B4-BE49-F238E27FC236}">
                <a16:creationId xmlns:a16="http://schemas.microsoft.com/office/drawing/2014/main" id="{E77AC765-3083-01B9-4966-D72775DEF186}"/>
              </a:ext>
            </a:extLst>
          </p:cNvPr>
          <p:cNvPicPr>
            <a:picLocks noChangeAspect="1"/>
          </p:cNvPicPr>
          <p:nvPr/>
        </p:nvPicPr>
        <p:blipFill>
          <a:blip r:embed="rId5"/>
          <a:stretch>
            <a:fillRect/>
          </a:stretch>
        </p:blipFill>
        <p:spPr>
          <a:xfrm>
            <a:off x="0" y="0"/>
            <a:ext cx="12192000" cy="914400"/>
          </a:xfrm>
          <a:prstGeom prst="rect">
            <a:avLst/>
          </a:prstGeom>
        </p:spPr>
      </p:pic>
      <p:sp>
        <p:nvSpPr>
          <p:cNvPr id="51" name="テキスト ボックス 50">
            <a:extLst>
              <a:ext uri="{FF2B5EF4-FFF2-40B4-BE49-F238E27FC236}">
                <a16:creationId xmlns:a16="http://schemas.microsoft.com/office/drawing/2014/main" id="{B6CE87D9-9136-6FC5-BAFB-B764C73C1452}"/>
              </a:ext>
            </a:extLst>
          </p:cNvPr>
          <p:cNvSpPr txBox="1"/>
          <p:nvPr/>
        </p:nvSpPr>
        <p:spPr>
          <a:xfrm>
            <a:off x="480727" y="210759"/>
            <a:ext cx="1361270"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SPEC</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52" name="テキスト ボックス 51">
            <a:extLst>
              <a:ext uri="{FF2B5EF4-FFF2-40B4-BE49-F238E27FC236}">
                <a16:creationId xmlns:a16="http://schemas.microsoft.com/office/drawing/2014/main" id="{88AA3CF5-FA2F-2706-1217-026744158B18}"/>
              </a:ext>
            </a:extLst>
          </p:cNvPr>
          <p:cNvSpPr txBox="1"/>
          <p:nvPr/>
        </p:nvSpPr>
        <p:spPr>
          <a:xfrm>
            <a:off x="468625" y="427365"/>
            <a:ext cx="95410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メディアスペック</a:t>
            </a:r>
          </a:p>
        </p:txBody>
      </p:sp>
      <p:sp>
        <p:nvSpPr>
          <p:cNvPr id="3" name="テキスト ボックス 2">
            <a:extLst>
              <a:ext uri="{FF2B5EF4-FFF2-40B4-BE49-F238E27FC236}">
                <a16:creationId xmlns:a16="http://schemas.microsoft.com/office/drawing/2014/main" id="{24651BC1-4453-9360-5159-C644EB744503}"/>
              </a:ext>
            </a:extLst>
          </p:cNvPr>
          <p:cNvSpPr txBox="1"/>
          <p:nvPr/>
        </p:nvSpPr>
        <p:spPr>
          <a:xfrm>
            <a:off x="1447237" y="2557057"/>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音声配信</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 name="テキスト ボックス 4">
            <a:extLst>
              <a:ext uri="{FF2B5EF4-FFF2-40B4-BE49-F238E27FC236}">
                <a16:creationId xmlns:a16="http://schemas.microsoft.com/office/drawing/2014/main" id="{CA0DF52A-EA22-3F76-E4C6-97EB0E510475}"/>
              </a:ext>
            </a:extLst>
          </p:cNvPr>
          <p:cNvSpPr txBox="1"/>
          <p:nvPr/>
        </p:nvSpPr>
        <p:spPr>
          <a:xfrm>
            <a:off x="1447237" y="3575597"/>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計測方法</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 name="テキスト ボックス 5">
            <a:extLst>
              <a:ext uri="{FF2B5EF4-FFF2-40B4-BE49-F238E27FC236}">
                <a16:creationId xmlns:a16="http://schemas.microsoft.com/office/drawing/2014/main" id="{15C58BDA-E473-097F-604D-57E93A5BFE95}"/>
              </a:ext>
            </a:extLst>
          </p:cNvPr>
          <p:cNvSpPr txBox="1"/>
          <p:nvPr/>
        </p:nvSpPr>
        <p:spPr>
          <a:xfrm>
            <a:off x="1266256" y="4590423"/>
            <a:ext cx="108234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モニターサイズ</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7" name="図 6">
            <a:extLst>
              <a:ext uri="{FF2B5EF4-FFF2-40B4-BE49-F238E27FC236}">
                <a16:creationId xmlns:a16="http://schemas.microsoft.com/office/drawing/2014/main" id="{25BBB5CD-069C-3D49-C261-A9410E77F071}"/>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12" name="図 11">
            <a:extLst>
              <a:ext uri="{FF2B5EF4-FFF2-40B4-BE49-F238E27FC236}">
                <a16:creationId xmlns:a16="http://schemas.microsoft.com/office/drawing/2014/main" id="{19AAA538-0E34-9A8F-FF3D-EFFE921F965B}"/>
              </a:ext>
            </a:extLst>
          </p:cNvPr>
          <p:cNvPicPr>
            <a:picLocks noChangeAspect="1"/>
          </p:cNvPicPr>
          <p:nvPr/>
        </p:nvPicPr>
        <p:blipFill>
          <a:blip r:embed="rId7"/>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78088966-9042-FAA8-9A5E-7B0F9465102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16</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7FCCEE27-5037-B863-C332-BA58B0882758}"/>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2255803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D5884-E98D-5131-A842-4D89055FAB19}"/>
            </a:ext>
          </a:extLst>
        </p:cNvPr>
        <p:cNvGrpSpPr/>
        <p:nvPr/>
      </p:nvGrpSpPr>
      <p:grpSpPr>
        <a:xfrm>
          <a:off x="0" y="0"/>
          <a:ext cx="0" cy="0"/>
          <a:chOff x="0" y="0"/>
          <a:chExt cx="0" cy="0"/>
        </a:xfrm>
      </p:grpSpPr>
      <p:pic>
        <p:nvPicPr>
          <p:cNvPr id="24" name="図 23" descr="図形, 四角形&#10;&#10;AI 生成コンテンツは誤りを含む可能性があります。">
            <a:extLst>
              <a:ext uri="{FF2B5EF4-FFF2-40B4-BE49-F238E27FC236}">
                <a16:creationId xmlns:a16="http://schemas.microsoft.com/office/drawing/2014/main" id="{51658281-538D-3225-D377-EE2E8B222C9D}"/>
              </a:ext>
            </a:extLst>
          </p:cNvPr>
          <p:cNvPicPr>
            <a:picLocks noChangeAspect="1"/>
          </p:cNvPicPr>
          <p:nvPr/>
        </p:nvPicPr>
        <p:blipFill>
          <a:blip r:embed="rId2"/>
          <a:stretch>
            <a:fillRect/>
          </a:stretch>
        </p:blipFill>
        <p:spPr>
          <a:xfrm>
            <a:off x="0" y="0"/>
            <a:ext cx="12192000" cy="914400"/>
          </a:xfrm>
          <a:prstGeom prst="rect">
            <a:avLst/>
          </a:prstGeom>
        </p:spPr>
      </p:pic>
      <p:sp>
        <p:nvSpPr>
          <p:cNvPr id="27" name="テキスト ボックス 26">
            <a:extLst>
              <a:ext uri="{FF2B5EF4-FFF2-40B4-BE49-F238E27FC236}">
                <a16:creationId xmlns:a16="http://schemas.microsoft.com/office/drawing/2014/main" id="{77512052-C7A7-B86F-F6B8-8FE9E8C9500A}"/>
              </a:ext>
            </a:extLst>
          </p:cNvPr>
          <p:cNvSpPr txBox="1"/>
          <p:nvPr/>
        </p:nvSpPr>
        <p:spPr>
          <a:xfrm>
            <a:off x="719620" y="1203284"/>
            <a:ext cx="7096815" cy="902555"/>
          </a:xfrm>
          <a:prstGeom prst="rect">
            <a:avLst/>
          </a:prstGeom>
          <a:noFill/>
        </p:spPr>
        <p:txBody>
          <a:bodyPr wrap="none" rtlCol="0">
            <a:spAutoFit/>
          </a:bodyPr>
          <a:lstStyle/>
          <a:p>
            <a:pPr>
              <a:lnSpc>
                <a:spcPct val="114000"/>
              </a:lnSpc>
            </a:pPr>
            <a:r>
              <a:rPr kumimoji="1" lang="en-US" altLang="ja-JP" sz="2400" b="1" dirty="0">
                <a:solidFill>
                  <a:schemeClr val="bg1"/>
                </a:solidFill>
                <a:latin typeface="Inter UI" panose="020B0502030000000004" pitchFamily="34" charset="0"/>
                <a:ea typeface="Inter UI" panose="020B0502030000000004" pitchFamily="34" charset="0"/>
                <a:cs typeface="Inter UI" panose="020B0502030000000004" pitchFamily="34" charset="0"/>
              </a:rPr>
              <a:t>AI</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カメラによる喫煙所利用者人数の計測</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a:p>
            <a:pPr>
              <a:lnSpc>
                <a:spcPct val="114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曜日･時間帯別の放映回数</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を</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週毎にレポーティング</a:t>
            </a:r>
          </a:p>
        </p:txBody>
      </p:sp>
      <p:sp>
        <p:nvSpPr>
          <p:cNvPr id="39" name="テキスト ボックス 38">
            <a:extLst>
              <a:ext uri="{FF2B5EF4-FFF2-40B4-BE49-F238E27FC236}">
                <a16:creationId xmlns:a16="http://schemas.microsoft.com/office/drawing/2014/main" id="{9F406C4B-88C8-B0DC-9629-E5519DACF346}"/>
              </a:ext>
            </a:extLst>
          </p:cNvPr>
          <p:cNvSpPr txBox="1"/>
          <p:nvPr/>
        </p:nvSpPr>
        <p:spPr>
          <a:xfrm>
            <a:off x="480727" y="210759"/>
            <a:ext cx="941283"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REPORT</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B0D9905C-4E56-3CAF-3584-C2B2A3B3BA1C}"/>
              </a:ext>
            </a:extLst>
          </p:cNvPr>
          <p:cNvSpPr txBox="1"/>
          <p:nvPr/>
        </p:nvSpPr>
        <p:spPr>
          <a:xfrm>
            <a:off x="474201" y="427365"/>
            <a:ext cx="95410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レポートイメージ</a:t>
            </a:r>
          </a:p>
        </p:txBody>
      </p:sp>
      <p:sp>
        <p:nvSpPr>
          <p:cNvPr id="5" name="フリーフォーム 4">
            <a:extLst>
              <a:ext uri="{FF2B5EF4-FFF2-40B4-BE49-F238E27FC236}">
                <a16:creationId xmlns:a16="http://schemas.microsoft.com/office/drawing/2014/main" id="{EA30D295-E565-0A8E-95BD-47153E099E35}"/>
              </a:ext>
            </a:extLst>
          </p:cNvPr>
          <p:cNvSpPr/>
          <p:nvPr/>
        </p:nvSpPr>
        <p:spPr>
          <a:xfrm>
            <a:off x="1299001" y="3320833"/>
            <a:ext cx="3456916" cy="2175739"/>
          </a:xfrm>
          <a:custGeom>
            <a:avLst/>
            <a:gdLst>
              <a:gd name="connsiteX0" fmla="*/ 0 w 3456916"/>
              <a:gd name="connsiteY0" fmla="*/ 2172929 h 2175739"/>
              <a:gd name="connsiteX1" fmla="*/ 0 w 3456916"/>
              <a:gd name="connsiteY1" fmla="*/ 19665 h 2175739"/>
              <a:gd name="connsiteX2" fmla="*/ 619432 w 3456916"/>
              <a:gd name="connsiteY2" fmla="*/ 39329 h 2175739"/>
              <a:gd name="connsiteX3" fmla="*/ 1101213 w 3456916"/>
              <a:gd name="connsiteY3" fmla="*/ 0 h 2175739"/>
              <a:gd name="connsiteX4" fmla="*/ 1730477 w 3456916"/>
              <a:gd name="connsiteY4" fmla="*/ 58994 h 2175739"/>
              <a:gd name="connsiteX5" fmla="*/ 2320413 w 3456916"/>
              <a:gd name="connsiteY5" fmla="*/ 9833 h 2175739"/>
              <a:gd name="connsiteX6" fmla="*/ 2918074 w 3456916"/>
              <a:gd name="connsiteY6" fmla="*/ 1163367 h 2175739"/>
              <a:gd name="connsiteX7" fmla="*/ 3456916 w 3456916"/>
              <a:gd name="connsiteY7" fmla="*/ 1457281 h 2175739"/>
              <a:gd name="connsiteX8" fmla="*/ 3456916 w 3456916"/>
              <a:gd name="connsiteY8" fmla="*/ 2175739 h 2175739"/>
              <a:gd name="connsiteX9" fmla="*/ 0 w 3456916"/>
              <a:gd name="connsiteY9" fmla="*/ 2172929 h 217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6916" h="2175739">
                <a:moveTo>
                  <a:pt x="0" y="2172929"/>
                </a:moveTo>
                <a:lnTo>
                  <a:pt x="0" y="19665"/>
                </a:lnTo>
                <a:lnTo>
                  <a:pt x="619432" y="39329"/>
                </a:lnTo>
                <a:lnTo>
                  <a:pt x="1101213" y="0"/>
                </a:lnTo>
                <a:lnTo>
                  <a:pt x="1730477" y="58994"/>
                </a:lnTo>
                <a:lnTo>
                  <a:pt x="2320413" y="9833"/>
                </a:lnTo>
                <a:lnTo>
                  <a:pt x="2918074" y="1163367"/>
                </a:lnTo>
                <a:lnTo>
                  <a:pt x="3456916" y="1457281"/>
                </a:lnTo>
                <a:lnTo>
                  <a:pt x="3456916" y="2175739"/>
                </a:lnTo>
                <a:lnTo>
                  <a:pt x="0" y="2172929"/>
                </a:lnTo>
                <a:close/>
              </a:path>
            </a:pathLst>
          </a:custGeom>
          <a:pattFill prst="wdUpDiag">
            <a:fgClr>
              <a:srgbClr val="FFFFFF"/>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7" name="正方形/長方形 6">
            <a:extLst>
              <a:ext uri="{FF2B5EF4-FFF2-40B4-BE49-F238E27FC236}">
                <a16:creationId xmlns:a16="http://schemas.microsoft.com/office/drawing/2014/main" id="{19A665C0-87A7-77A4-A49C-DF7789C65DAE}"/>
              </a:ext>
            </a:extLst>
          </p:cNvPr>
          <p:cNvSpPr/>
          <p:nvPr/>
        </p:nvSpPr>
        <p:spPr>
          <a:xfrm>
            <a:off x="1152030" y="3452885"/>
            <a:ext cx="288235"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11" name="直線コネクタ 10">
            <a:extLst>
              <a:ext uri="{FF2B5EF4-FFF2-40B4-BE49-F238E27FC236}">
                <a16:creationId xmlns:a16="http://schemas.microsoft.com/office/drawing/2014/main" id="{A7F357AF-1D39-5F06-E79B-E19686A24D3B}"/>
              </a:ext>
            </a:extLst>
          </p:cNvPr>
          <p:cNvCxnSpPr>
            <a:cxnSpLocks/>
          </p:cNvCxnSpPr>
          <p:nvPr/>
        </p:nvCxnSpPr>
        <p:spPr>
          <a:xfrm>
            <a:off x="868792" y="5496572"/>
            <a:ext cx="432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DC4B3A6-D35E-052F-1671-2648B10FC7CC}"/>
              </a:ext>
            </a:extLst>
          </p:cNvPr>
          <p:cNvSpPr txBox="1"/>
          <p:nvPr/>
        </p:nvSpPr>
        <p:spPr>
          <a:xfrm>
            <a:off x="977694" y="5614156"/>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月</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15" name="正方形/長方形 14">
            <a:extLst>
              <a:ext uri="{FF2B5EF4-FFF2-40B4-BE49-F238E27FC236}">
                <a16:creationId xmlns:a16="http://schemas.microsoft.com/office/drawing/2014/main" id="{7FB0FF4A-DE1F-28E2-C27C-6A6BB99ABEA1}"/>
              </a:ext>
            </a:extLst>
          </p:cNvPr>
          <p:cNvSpPr/>
          <p:nvPr/>
        </p:nvSpPr>
        <p:spPr>
          <a:xfrm>
            <a:off x="1720168" y="3452885"/>
            <a:ext cx="288235"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7" name="テキスト ボックス 16">
            <a:extLst>
              <a:ext uri="{FF2B5EF4-FFF2-40B4-BE49-F238E27FC236}">
                <a16:creationId xmlns:a16="http://schemas.microsoft.com/office/drawing/2014/main" id="{D8176B16-36E1-5B4D-C2AB-602903A434FD}"/>
              </a:ext>
            </a:extLst>
          </p:cNvPr>
          <p:cNvSpPr txBox="1"/>
          <p:nvPr/>
        </p:nvSpPr>
        <p:spPr>
          <a:xfrm>
            <a:off x="1545832" y="5614156"/>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火</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19" name="正方形/長方形 18">
            <a:extLst>
              <a:ext uri="{FF2B5EF4-FFF2-40B4-BE49-F238E27FC236}">
                <a16:creationId xmlns:a16="http://schemas.microsoft.com/office/drawing/2014/main" id="{1D7735EA-009A-94C4-165B-CE90BC47C731}"/>
              </a:ext>
            </a:extLst>
          </p:cNvPr>
          <p:cNvSpPr/>
          <p:nvPr/>
        </p:nvSpPr>
        <p:spPr>
          <a:xfrm>
            <a:off x="2299512" y="3427457"/>
            <a:ext cx="288235" cy="2069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1" name="テキスト ボックス 20">
            <a:extLst>
              <a:ext uri="{FF2B5EF4-FFF2-40B4-BE49-F238E27FC236}">
                <a16:creationId xmlns:a16="http://schemas.microsoft.com/office/drawing/2014/main" id="{38A70701-2D25-B102-3ADC-727E1587B9AC}"/>
              </a:ext>
            </a:extLst>
          </p:cNvPr>
          <p:cNvSpPr txBox="1"/>
          <p:nvPr/>
        </p:nvSpPr>
        <p:spPr>
          <a:xfrm>
            <a:off x="2125176" y="5627603"/>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水</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23" name="正方形/長方形 22">
            <a:extLst>
              <a:ext uri="{FF2B5EF4-FFF2-40B4-BE49-F238E27FC236}">
                <a16:creationId xmlns:a16="http://schemas.microsoft.com/office/drawing/2014/main" id="{07EBB283-BFDA-7EA2-2A7E-08497930E273}"/>
              </a:ext>
            </a:extLst>
          </p:cNvPr>
          <p:cNvSpPr/>
          <p:nvPr/>
        </p:nvSpPr>
        <p:spPr>
          <a:xfrm>
            <a:off x="2886700" y="3452885"/>
            <a:ext cx="288235"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5" name="テキスト ボックス 24">
            <a:extLst>
              <a:ext uri="{FF2B5EF4-FFF2-40B4-BE49-F238E27FC236}">
                <a16:creationId xmlns:a16="http://schemas.microsoft.com/office/drawing/2014/main" id="{3C84264D-E169-C5AD-19BA-819004915109}"/>
              </a:ext>
            </a:extLst>
          </p:cNvPr>
          <p:cNvSpPr txBox="1"/>
          <p:nvPr/>
        </p:nvSpPr>
        <p:spPr>
          <a:xfrm>
            <a:off x="2712364" y="5627603"/>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木</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26" name="正方形/長方形 25">
            <a:extLst>
              <a:ext uri="{FF2B5EF4-FFF2-40B4-BE49-F238E27FC236}">
                <a16:creationId xmlns:a16="http://schemas.microsoft.com/office/drawing/2014/main" id="{6BA11AFF-1EED-E0AA-99C2-5B84917A9E0A}"/>
              </a:ext>
            </a:extLst>
          </p:cNvPr>
          <p:cNvSpPr/>
          <p:nvPr/>
        </p:nvSpPr>
        <p:spPr>
          <a:xfrm>
            <a:off x="3452757" y="3550462"/>
            <a:ext cx="288235" cy="194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28" name="テキスト ボックス 27">
            <a:extLst>
              <a:ext uri="{FF2B5EF4-FFF2-40B4-BE49-F238E27FC236}">
                <a16:creationId xmlns:a16="http://schemas.microsoft.com/office/drawing/2014/main" id="{E9C40AC9-2FB4-3D09-327A-4924F89EEAF2}"/>
              </a:ext>
            </a:extLst>
          </p:cNvPr>
          <p:cNvSpPr txBox="1"/>
          <p:nvPr/>
        </p:nvSpPr>
        <p:spPr>
          <a:xfrm>
            <a:off x="3278421" y="5611274"/>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金</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29" name="正方形/長方形 28">
            <a:extLst>
              <a:ext uri="{FF2B5EF4-FFF2-40B4-BE49-F238E27FC236}">
                <a16:creationId xmlns:a16="http://schemas.microsoft.com/office/drawing/2014/main" id="{0C5CC247-9266-8A62-3608-36F23D3D2FF3}"/>
              </a:ext>
            </a:extLst>
          </p:cNvPr>
          <p:cNvSpPr/>
          <p:nvPr/>
        </p:nvSpPr>
        <p:spPr>
          <a:xfrm>
            <a:off x="4029700" y="4518541"/>
            <a:ext cx="288235" cy="97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3" name="テキスト ボックス 32">
            <a:extLst>
              <a:ext uri="{FF2B5EF4-FFF2-40B4-BE49-F238E27FC236}">
                <a16:creationId xmlns:a16="http://schemas.microsoft.com/office/drawing/2014/main" id="{A4FABA9C-79C5-2DB4-F453-142991892C36}"/>
              </a:ext>
            </a:extLst>
          </p:cNvPr>
          <p:cNvSpPr txBox="1"/>
          <p:nvPr/>
        </p:nvSpPr>
        <p:spPr>
          <a:xfrm>
            <a:off x="3855364" y="5627603"/>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土</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35" name="正方形/長方形 34">
            <a:extLst>
              <a:ext uri="{FF2B5EF4-FFF2-40B4-BE49-F238E27FC236}">
                <a16:creationId xmlns:a16="http://schemas.microsoft.com/office/drawing/2014/main" id="{8023FEFE-9D1C-14D6-B31F-06CDF683273E}"/>
              </a:ext>
            </a:extLst>
          </p:cNvPr>
          <p:cNvSpPr/>
          <p:nvPr/>
        </p:nvSpPr>
        <p:spPr>
          <a:xfrm>
            <a:off x="4583489" y="4792437"/>
            <a:ext cx="288235" cy="704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36" name="テキスト ボックス 35">
            <a:extLst>
              <a:ext uri="{FF2B5EF4-FFF2-40B4-BE49-F238E27FC236}">
                <a16:creationId xmlns:a16="http://schemas.microsoft.com/office/drawing/2014/main" id="{7D22E474-FAFC-1DD9-24B4-DFAC69C9A3E6}"/>
              </a:ext>
            </a:extLst>
          </p:cNvPr>
          <p:cNvSpPr txBox="1"/>
          <p:nvPr/>
        </p:nvSpPr>
        <p:spPr>
          <a:xfrm>
            <a:off x="4421421" y="5611274"/>
            <a:ext cx="636906" cy="261610"/>
          </a:xfrm>
          <a:prstGeom prst="rect">
            <a:avLst/>
          </a:prstGeom>
          <a:noFill/>
          <a:effectLst/>
        </p:spPr>
        <p:txBody>
          <a:bodyPr wrap="square" rtlCol="0">
            <a:spAutoFit/>
          </a:bodyPr>
          <a:lstStyle/>
          <a:p>
            <a:pPr algn="ctr"/>
            <a:r>
              <a:rPr lang="ja-JP" altLang="en-US" sz="1050">
                <a:solidFill>
                  <a:schemeClr val="bg1"/>
                </a:solidFill>
                <a:latin typeface="Noto Sans JP Medium" panose="020B0500000000000000" pitchFamily="34" charset="-128"/>
                <a:ea typeface="Noto Sans JP Medium" panose="020B0500000000000000" pitchFamily="34" charset="-128"/>
              </a:rPr>
              <a:t>日</a:t>
            </a:r>
            <a:endParaRPr lang="en-US" altLang="ja-JP" sz="900" dirty="0">
              <a:solidFill>
                <a:schemeClr val="bg1"/>
              </a:solidFill>
              <a:latin typeface="Noto Sans JP Medium" panose="020B0500000000000000" pitchFamily="34" charset="-128"/>
              <a:ea typeface="Noto Sans JP Medium" panose="020B0500000000000000" pitchFamily="34" charset="-128"/>
            </a:endParaRPr>
          </a:p>
        </p:txBody>
      </p:sp>
      <p:sp>
        <p:nvSpPr>
          <p:cNvPr id="41" name="正方形/長方形 40">
            <a:extLst>
              <a:ext uri="{FF2B5EF4-FFF2-40B4-BE49-F238E27FC236}">
                <a16:creationId xmlns:a16="http://schemas.microsoft.com/office/drawing/2014/main" id="{B012D28A-D780-0E60-039B-F4B88083E317}"/>
              </a:ext>
            </a:extLst>
          </p:cNvPr>
          <p:cNvSpPr/>
          <p:nvPr/>
        </p:nvSpPr>
        <p:spPr>
          <a:xfrm>
            <a:off x="4177944" y="2784554"/>
            <a:ext cx="103487" cy="116309"/>
          </a:xfrm>
          <a:prstGeom prst="rect">
            <a:avLst/>
          </a:prstGeom>
          <a:solidFill>
            <a:schemeClr val="bg1"/>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2" name="正方形/長方形 41">
            <a:extLst>
              <a:ext uri="{FF2B5EF4-FFF2-40B4-BE49-F238E27FC236}">
                <a16:creationId xmlns:a16="http://schemas.microsoft.com/office/drawing/2014/main" id="{8E439DBE-4814-2AF2-7A39-E75F9AF68A39}"/>
              </a:ext>
            </a:extLst>
          </p:cNvPr>
          <p:cNvSpPr/>
          <p:nvPr/>
        </p:nvSpPr>
        <p:spPr>
          <a:xfrm>
            <a:off x="4177944" y="3044303"/>
            <a:ext cx="103487" cy="116309"/>
          </a:xfrm>
          <a:prstGeom prst="rect">
            <a:avLst/>
          </a:prstGeom>
          <a:pattFill prst="wdUpDiag">
            <a:fgClr>
              <a:srgbClr val="FFFFFF"/>
            </a:fgClr>
            <a:bgClr>
              <a:srgbClr val="FF5500"/>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3" name="テキスト ボックス 42">
            <a:extLst>
              <a:ext uri="{FF2B5EF4-FFF2-40B4-BE49-F238E27FC236}">
                <a16:creationId xmlns:a16="http://schemas.microsoft.com/office/drawing/2014/main" id="{2FDC547E-8685-64E2-08AC-6658A3B41A0F}"/>
              </a:ext>
            </a:extLst>
          </p:cNvPr>
          <p:cNvSpPr txBox="1"/>
          <p:nvPr/>
        </p:nvSpPr>
        <p:spPr>
          <a:xfrm>
            <a:off x="4270589" y="2711319"/>
            <a:ext cx="933137" cy="261610"/>
          </a:xfrm>
          <a:prstGeom prst="rect">
            <a:avLst/>
          </a:prstGeom>
          <a:noFill/>
          <a:effectLst/>
        </p:spPr>
        <p:txBody>
          <a:bodyPr wrap="square" rtlCol="0">
            <a:spAutoFit/>
          </a:bodyPr>
          <a:lstStyle/>
          <a:p>
            <a:pPr algn="ctr"/>
            <a:r>
              <a:rPr lang="ja-JP" altLang="en-US" sz="1100">
                <a:solidFill>
                  <a:schemeClr val="bg1"/>
                </a:solidFill>
                <a:latin typeface="Noto Sans JP Medium" panose="020B0500000000000000" pitchFamily="34" charset="-128"/>
                <a:ea typeface="Noto Sans JP Medium" panose="020B0500000000000000" pitchFamily="34" charset="-128"/>
              </a:rPr>
              <a:t>放映回数</a:t>
            </a:r>
            <a:endParaRPr lang="en-US" altLang="ja-JP" sz="1000" dirty="0">
              <a:solidFill>
                <a:schemeClr val="bg1"/>
              </a:solidFill>
              <a:latin typeface="Noto Sans JP Medium" panose="020B0500000000000000" pitchFamily="34" charset="-128"/>
              <a:ea typeface="Noto Sans JP Medium" panose="020B0500000000000000" pitchFamily="34" charset="-128"/>
            </a:endParaRPr>
          </a:p>
        </p:txBody>
      </p:sp>
      <p:sp>
        <p:nvSpPr>
          <p:cNvPr id="45" name="テキスト ボックス 44">
            <a:extLst>
              <a:ext uri="{FF2B5EF4-FFF2-40B4-BE49-F238E27FC236}">
                <a16:creationId xmlns:a16="http://schemas.microsoft.com/office/drawing/2014/main" id="{D20A0FA7-A08A-934C-7834-9F02F5C19974}"/>
              </a:ext>
            </a:extLst>
          </p:cNvPr>
          <p:cNvSpPr txBox="1"/>
          <p:nvPr/>
        </p:nvSpPr>
        <p:spPr>
          <a:xfrm>
            <a:off x="4270589" y="2946450"/>
            <a:ext cx="933137" cy="261610"/>
          </a:xfrm>
          <a:prstGeom prst="rect">
            <a:avLst/>
          </a:prstGeom>
          <a:noFill/>
          <a:effectLst/>
        </p:spPr>
        <p:txBody>
          <a:bodyPr wrap="square" rtlCol="0">
            <a:spAutoFit/>
          </a:bodyPr>
          <a:lstStyle/>
          <a:p>
            <a:pPr algn="ctr"/>
            <a:r>
              <a:rPr lang="ja-JP" altLang="en-US" sz="1100">
                <a:solidFill>
                  <a:schemeClr val="bg1"/>
                </a:solidFill>
                <a:latin typeface="Noto Sans JP Medium" panose="020B0500000000000000" pitchFamily="34" charset="-128"/>
                <a:ea typeface="Noto Sans JP Medium" panose="020B0500000000000000" pitchFamily="34" charset="-128"/>
              </a:rPr>
              <a:t>利用人数</a:t>
            </a:r>
            <a:endParaRPr lang="en-US" altLang="ja-JP" sz="1000" dirty="0">
              <a:solidFill>
                <a:schemeClr val="bg1"/>
              </a:solidFill>
              <a:latin typeface="Noto Sans JP Medium" panose="020B0500000000000000" pitchFamily="34" charset="-128"/>
              <a:ea typeface="Noto Sans JP Medium" panose="020B0500000000000000" pitchFamily="34" charset="-128"/>
            </a:endParaRPr>
          </a:p>
        </p:txBody>
      </p:sp>
      <p:sp>
        <p:nvSpPr>
          <p:cNvPr id="58" name="テキスト ボックス 57">
            <a:extLst>
              <a:ext uri="{FF2B5EF4-FFF2-40B4-BE49-F238E27FC236}">
                <a16:creationId xmlns:a16="http://schemas.microsoft.com/office/drawing/2014/main" id="{4D376554-F938-0891-F7F5-1F8D3892E292}"/>
              </a:ext>
            </a:extLst>
          </p:cNvPr>
          <p:cNvSpPr txBox="1"/>
          <p:nvPr/>
        </p:nvSpPr>
        <p:spPr>
          <a:xfrm>
            <a:off x="5724891"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1" name="正方形/長方形 60">
            <a:extLst>
              <a:ext uri="{FF2B5EF4-FFF2-40B4-BE49-F238E27FC236}">
                <a16:creationId xmlns:a16="http://schemas.microsoft.com/office/drawing/2014/main" id="{8891515E-035D-2864-85C5-A6ADA2B18BD5}"/>
              </a:ext>
            </a:extLst>
          </p:cNvPr>
          <p:cNvSpPr/>
          <p:nvPr/>
        </p:nvSpPr>
        <p:spPr>
          <a:xfrm>
            <a:off x="10156380" y="2739370"/>
            <a:ext cx="103487" cy="116309"/>
          </a:xfrm>
          <a:prstGeom prst="rect">
            <a:avLst/>
          </a:prstGeom>
          <a:solidFill>
            <a:schemeClr val="bg1"/>
          </a:solid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2" name="正方形/長方形 61">
            <a:extLst>
              <a:ext uri="{FF2B5EF4-FFF2-40B4-BE49-F238E27FC236}">
                <a16:creationId xmlns:a16="http://schemas.microsoft.com/office/drawing/2014/main" id="{61BD7027-145F-4AEE-30B5-AC0407D2B5BD}"/>
              </a:ext>
            </a:extLst>
          </p:cNvPr>
          <p:cNvSpPr/>
          <p:nvPr/>
        </p:nvSpPr>
        <p:spPr>
          <a:xfrm>
            <a:off x="10156380" y="2999119"/>
            <a:ext cx="103487" cy="116309"/>
          </a:xfrm>
          <a:prstGeom prst="rect">
            <a:avLst/>
          </a:prstGeom>
          <a:pattFill prst="wdUpDiag">
            <a:fgClr>
              <a:srgbClr val="FFFFFF"/>
            </a:fgClr>
            <a:bgClr>
              <a:srgbClr val="FF5500"/>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3" name="テキスト ボックス 62">
            <a:extLst>
              <a:ext uri="{FF2B5EF4-FFF2-40B4-BE49-F238E27FC236}">
                <a16:creationId xmlns:a16="http://schemas.microsoft.com/office/drawing/2014/main" id="{20D7290B-88BD-34AF-7191-612B7C6CD2C9}"/>
              </a:ext>
            </a:extLst>
          </p:cNvPr>
          <p:cNvSpPr txBox="1"/>
          <p:nvPr/>
        </p:nvSpPr>
        <p:spPr>
          <a:xfrm>
            <a:off x="10249025" y="2666135"/>
            <a:ext cx="933137" cy="261610"/>
          </a:xfrm>
          <a:prstGeom prst="rect">
            <a:avLst/>
          </a:prstGeom>
          <a:noFill/>
          <a:effectLst/>
        </p:spPr>
        <p:txBody>
          <a:bodyPr wrap="square" rtlCol="0">
            <a:spAutoFit/>
          </a:bodyPr>
          <a:lstStyle/>
          <a:p>
            <a:pPr algn="ctr"/>
            <a:r>
              <a:rPr lang="ja-JP" altLang="en-US" sz="1100">
                <a:solidFill>
                  <a:schemeClr val="bg1"/>
                </a:solidFill>
                <a:latin typeface="Noto Sans JP Medium" panose="020B0500000000000000" pitchFamily="34" charset="-128"/>
                <a:ea typeface="Noto Sans JP Medium" panose="020B0500000000000000" pitchFamily="34" charset="-128"/>
              </a:rPr>
              <a:t>放映回数</a:t>
            </a:r>
            <a:endParaRPr lang="en-US" altLang="ja-JP" sz="1000" dirty="0">
              <a:solidFill>
                <a:schemeClr val="bg1"/>
              </a:solidFill>
              <a:latin typeface="Noto Sans JP Medium" panose="020B0500000000000000" pitchFamily="34" charset="-128"/>
              <a:ea typeface="Noto Sans JP Medium" panose="020B0500000000000000" pitchFamily="34" charset="-128"/>
            </a:endParaRPr>
          </a:p>
        </p:txBody>
      </p:sp>
      <p:sp>
        <p:nvSpPr>
          <p:cNvPr id="64" name="テキスト ボックス 63">
            <a:extLst>
              <a:ext uri="{FF2B5EF4-FFF2-40B4-BE49-F238E27FC236}">
                <a16:creationId xmlns:a16="http://schemas.microsoft.com/office/drawing/2014/main" id="{AD93DB5E-79E0-4DA8-B01C-D228C847BA7C}"/>
              </a:ext>
            </a:extLst>
          </p:cNvPr>
          <p:cNvSpPr txBox="1"/>
          <p:nvPr/>
        </p:nvSpPr>
        <p:spPr>
          <a:xfrm>
            <a:off x="10249025" y="2901266"/>
            <a:ext cx="933137" cy="261610"/>
          </a:xfrm>
          <a:prstGeom prst="rect">
            <a:avLst/>
          </a:prstGeom>
          <a:noFill/>
          <a:effectLst/>
        </p:spPr>
        <p:txBody>
          <a:bodyPr wrap="square" rtlCol="0">
            <a:spAutoFit/>
          </a:bodyPr>
          <a:lstStyle/>
          <a:p>
            <a:pPr algn="ctr"/>
            <a:r>
              <a:rPr lang="ja-JP" altLang="en-US" sz="1100">
                <a:solidFill>
                  <a:schemeClr val="bg1"/>
                </a:solidFill>
                <a:latin typeface="Noto Sans JP Medium" panose="020B0500000000000000" pitchFamily="34" charset="-128"/>
                <a:ea typeface="Noto Sans JP Medium" panose="020B0500000000000000" pitchFamily="34" charset="-128"/>
              </a:rPr>
              <a:t>利用人数</a:t>
            </a:r>
            <a:endParaRPr lang="en-US" altLang="ja-JP" sz="1000" dirty="0">
              <a:solidFill>
                <a:schemeClr val="bg1"/>
              </a:solidFill>
              <a:latin typeface="Noto Sans JP Medium" panose="020B0500000000000000" pitchFamily="34" charset="-128"/>
              <a:ea typeface="Noto Sans JP Medium" panose="020B0500000000000000" pitchFamily="34" charset="-128"/>
            </a:endParaRPr>
          </a:p>
        </p:txBody>
      </p:sp>
      <p:sp>
        <p:nvSpPr>
          <p:cNvPr id="65" name="テキスト ボックス 64">
            <a:extLst>
              <a:ext uri="{FF2B5EF4-FFF2-40B4-BE49-F238E27FC236}">
                <a16:creationId xmlns:a16="http://schemas.microsoft.com/office/drawing/2014/main" id="{1B4DD846-12A0-A3A0-9540-84FBB48A1BEE}"/>
              </a:ext>
            </a:extLst>
          </p:cNvPr>
          <p:cNvSpPr txBox="1"/>
          <p:nvPr/>
        </p:nvSpPr>
        <p:spPr>
          <a:xfrm>
            <a:off x="5937607"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6" name="テキスト ボックス 65">
            <a:extLst>
              <a:ext uri="{FF2B5EF4-FFF2-40B4-BE49-F238E27FC236}">
                <a16:creationId xmlns:a16="http://schemas.microsoft.com/office/drawing/2014/main" id="{6095AEAB-5653-88D7-3588-DA28D4350363}"/>
              </a:ext>
            </a:extLst>
          </p:cNvPr>
          <p:cNvSpPr txBox="1"/>
          <p:nvPr/>
        </p:nvSpPr>
        <p:spPr>
          <a:xfrm>
            <a:off x="6150323"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7" name="テキスト ボックス 66">
            <a:extLst>
              <a:ext uri="{FF2B5EF4-FFF2-40B4-BE49-F238E27FC236}">
                <a16:creationId xmlns:a16="http://schemas.microsoft.com/office/drawing/2014/main" id="{C575FCF4-5BC0-D06F-0D1A-C67DDC7FBE09}"/>
              </a:ext>
            </a:extLst>
          </p:cNvPr>
          <p:cNvSpPr txBox="1"/>
          <p:nvPr/>
        </p:nvSpPr>
        <p:spPr>
          <a:xfrm>
            <a:off x="6363039"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8" name="テキスト ボックス 67">
            <a:extLst>
              <a:ext uri="{FF2B5EF4-FFF2-40B4-BE49-F238E27FC236}">
                <a16:creationId xmlns:a16="http://schemas.microsoft.com/office/drawing/2014/main" id="{4C6EE31A-6068-8EEB-45B1-58445E1CC3B3}"/>
              </a:ext>
            </a:extLst>
          </p:cNvPr>
          <p:cNvSpPr txBox="1"/>
          <p:nvPr/>
        </p:nvSpPr>
        <p:spPr>
          <a:xfrm>
            <a:off x="6575755"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69" name="テキスト ボックス 68">
            <a:extLst>
              <a:ext uri="{FF2B5EF4-FFF2-40B4-BE49-F238E27FC236}">
                <a16:creationId xmlns:a16="http://schemas.microsoft.com/office/drawing/2014/main" id="{F8AD47AA-0B30-D6E4-5CFB-C44156042604}"/>
              </a:ext>
            </a:extLst>
          </p:cNvPr>
          <p:cNvSpPr txBox="1"/>
          <p:nvPr/>
        </p:nvSpPr>
        <p:spPr>
          <a:xfrm>
            <a:off x="6788471"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0" name="テキスト ボックス 69">
            <a:extLst>
              <a:ext uri="{FF2B5EF4-FFF2-40B4-BE49-F238E27FC236}">
                <a16:creationId xmlns:a16="http://schemas.microsoft.com/office/drawing/2014/main" id="{18A1DEE7-44A0-E6A0-E83D-BEBB04C8215B}"/>
              </a:ext>
            </a:extLst>
          </p:cNvPr>
          <p:cNvSpPr txBox="1"/>
          <p:nvPr/>
        </p:nvSpPr>
        <p:spPr>
          <a:xfrm>
            <a:off x="7001187"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1" name="テキスト ボックス 70">
            <a:extLst>
              <a:ext uri="{FF2B5EF4-FFF2-40B4-BE49-F238E27FC236}">
                <a16:creationId xmlns:a16="http://schemas.microsoft.com/office/drawing/2014/main" id="{90484145-C618-A621-CA7E-6417DE0447D1}"/>
              </a:ext>
            </a:extLst>
          </p:cNvPr>
          <p:cNvSpPr txBox="1"/>
          <p:nvPr/>
        </p:nvSpPr>
        <p:spPr>
          <a:xfrm>
            <a:off x="7213903"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7</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2" name="テキスト ボックス 71">
            <a:extLst>
              <a:ext uri="{FF2B5EF4-FFF2-40B4-BE49-F238E27FC236}">
                <a16:creationId xmlns:a16="http://schemas.microsoft.com/office/drawing/2014/main" id="{C4D03DF3-8A42-C473-C44B-CE2FC8DE1454}"/>
              </a:ext>
            </a:extLst>
          </p:cNvPr>
          <p:cNvSpPr txBox="1"/>
          <p:nvPr/>
        </p:nvSpPr>
        <p:spPr>
          <a:xfrm>
            <a:off x="7426619"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8</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3" name="テキスト ボックス 72">
            <a:extLst>
              <a:ext uri="{FF2B5EF4-FFF2-40B4-BE49-F238E27FC236}">
                <a16:creationId xmlns:a16="http://schemas.microsoft.com/office/drawing/2014/main" id="{28362377-40B0-FC21-BC9D-4588699CFC5F}"/>
              </a:ext>
            </a:extLst>
          </p:cNvPr>
          <p:cNvSpPr txBox="1"/>
          <p:nvPr/>
        </p:nvSpPr>
        <p:spPr>
          <a:xfrm>
            <a:off x="7639335" y="5568972"/>
            <a:ext cx="359362" cy="261610"/>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9</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4" name="テキスト ボックス 73">
            <a:extLst>
              <a:ext uri="{FF2B5EF4-FFF2-40B4-BE49-F238E27FC236}">
                <a16:creationId xmlns:a16="http://schemas.microsoft.com/office/drawing/2014/main" id="{6E9256AF-65FE-0933-6D5E-F7F970C00B82}"/>
              </a:ext>
            </a:extLst>
          </p:cNvPr>
          <p:cNvSpPr txBox="1"/>
          <p:nvPr/>
        </p:nvSpPr>
        <p:spPr>
          <a:xfrm>
            <a:off x="7848344"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5" name="テキスト ボックス 74">
            <a:extLst>
              <a:ext uri="{FF2B5EF4-FFF2-40B4-BE49-F238E27FC236}">
                <a16:creationId xmlns:a16="http://schemas.microsoft.com/office/drawing/2014/main" id="{F67D2E0D-42B3-B5F1-DC62-D6EC76220083}"/>
              </a:ext>
            </a:extLst>
          </p:cNvPr>
          <p:cNvSpPr txBox="1"/>
          <p:nvPr/>
        </p:nvSpPr>
        <p:spPr>
          <a:xfrm>
            <a:off x="8075365"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12</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6" name="テキスト ボックス 75">
            <a:extLst>
              <a:ext uri="{FF2B5EF4-FFF2-40B4-BE49-F238E27FC236}">
                <a16:creationId xmlns:a16="http://schemas.microsoft.com/office/drawing/2014/main" id="{D94F2D75-2B20-A7B8-AA58-5F5D2D166252}"/>
              </a:ext>
            </a:extLst>
          </p:cNvPr>
          <p:cNvSpPr txBox="1"/>
          <p:nvPr/>
        </p:nvSpPr>
        <p:spPr>
          <a:xfrm>
            <a:off x="8302386"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13</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7" name="テキスト ボックス 76">
            <a:extLst>
              <a:ext uri="{FF2B5EF4-FFF2-40B4-BE49-F238E27FC236}">
                <a16:creationId xmlns:a16="http://schemas.microsoft.com/office/drawing/2014/main" id="{9E8CD0E1-EA7C-1FA8-8352-745B050A4253}"/>
              </a:ext>
            </a:extLst>
          </p:cNvPr>
          <p:cNvSpPr txBox="1"/>
          <p:nvPr/>
        </p:nvSpPr>
        <p:spPr>
          <a:xfrm>
            <a:off x="8529407"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14</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8" name="テキスト ボックス 77">
            <a:extLst>
              <a:ext uri="{FF2B5EF4-FFF2-40B4-BE49-F238E27FC236}">
                <a16:creationId xmlns:a16="http://schemas.microsoft.com/office/drawing/2014/main" id="{2738694D-3D41-843D-1B36-211B7BF738EE}"/>
              </a:ext>
            </a:extLst>
          </p:cNvPr>
          <p:cNvSpPr txBox="1"/>
          <p:nvPr/>
        </p:nvSpPr>
        <p:spPr>
          <a:xfrm>
            <a:off x="8756428"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15</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79" name="テキスト ボックス 78">
            <a:extLst>
              <a:ext uri="{FF2B5EF4-FFF2-40B4-BE49-F238E27FC236}">
                <a16:creationId xmlns:a16="http://schemas.microsoft.com/office/drawing/2014/main" id="{ED770611-1C7E-FCD5-EAD1-FBDDA8D2E569}"/>
              </a:ext>
            </a:extLst>
          </p:cNvPr>
          <p:cNvSpPr txBox="1"/>
          <p:nvPr/>
        </p:nvSpPr>
        <p:spPr>
          <a:xfrm>
            <a:off x="8983449"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0" name="テキスト ボックス 79">
            <a:extLst>
              <a:ext uri="{FF2B5EF4-FFF2-40B4-BE49-F238E27FC236}">
                <a16:creationId xmlns:a16="http://schemas.microsoft.com/office/drawing/2014/main" id="{4D86EF82-2E36-987E-ECBA-36A29201F2BF}"/>
              </a:ext>
            </a:extLst>
          </p:cNvPr>
          <p:cNvSpPr txBox="1"/>
          <p:nvPr/>
        </p:nvSpPr>
        <p:spPr>
          <a:xfrm>
            <a:off x="9210470"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18</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2" name="テキスト ボックス 81">
            <a:extLst>
              <a:ext uri="{FF2B5EF4-FFF2-40B4-BE49-F238E27FC236}">
                <a16:creationId xmlns:a16="http://schemas.microsoft.com/office/drawing/2014/main" id="{F4DBF2DF-E484-64E5-C182-FF031E89FF7B}"/>
              </a:ext>
            </a:extLst>
          </p:cNvPr>
          <p:cNvSpPr txBox="1"/>
          <p:nvPr/>
        </p:nvSpPr>
        <p:spPr>
          <a:xfrm>
            <a:off x="9437491"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3" name="テキスト ボックス 82">
            <a:extLst>
              <a:ext uri="{FF2B5EF4-FFF2-40B4-BE49-F238E27FC236}">
                <a16:creationId xmlns:a16="http://schemas.microsoft.com/office/drawing/2014/main" id="{3B549C67-1190-F3BE-3200-713979E4DD10}"/>
              </a:ext>
            </a:extLst>
          </p:cNvPr>
          <p:cNvSpPr txBox="1"/>
          <p:nvPr/>
        </p:nvSpPr>
        <p:spPr>
          <a:xfrm>
            <a:off x="9664512"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18</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4" name="テキスト ボックス 83">
            <a:extLst>
              <a:ext uri="{FF2B5EF4-FFF2-40B4-BE49-F238E27FC236}">
                <a16:creationId xmlns:a16="http://schemas.microsoft.com/office/drawing/2014/main" id="{DE902E0E-E215-B390-EEDA-4B91D0717282}"/>
              </a:ext>
            </a:extLst>
          </p:cNvPr>
          <p:cNvSpPr txBox="1"/>
          <p:nvPr/>
        </p:nvSpPr>
        <p:spPr>
          <a:xfrm>
            <a:off x="9891533"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19</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5" name="テキスト ボックス 84">
            <a:extLst>
              <a:ext uri="{FF2B5EF4-FFF2-40B4-BE49-F238E27FC236}">
                <a16:creationId xmlns:a16="http://schemas.microsoft.com/office/drawing/2014/main" id="{BD47C489-4C88-71FA-F132-F009DD855D76}"/>
              </a:ext>
            </a:extLst>
          </p:cNvPr>
          <p:cNvSpPr txBox="1"/>
          <p:nvPr/>
        </p:nvSpPr>
        <p:spPr>
          <a:xfrm>
            <a:off x="10118554"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6" name="テキスト ボックス 85">
            <a:extLst>
              <a:ext uri="{FF2B5EF4-FFF2-40B4-BE49-F238E27FC236}">
                <a16:creationId xmlns:a16="http://schemas.microsoft.com/office/drawing/2014/main" id="{42D25A67-8774-7283-6F81-02EDD5FBAD3B}"/>
              </a:ext>
            </a:extLst>
          </p:cNvPr>
          <p:cNvSpPr txBox="1"/>
          <p:nvPr/>
        </p:nvSpPr>
        <p:spPr>
          <a:xfrm>
            <a:off x="10345575"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21</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7" name="テキスト ボックス 86">
            <a:extLst>
              <a:ext uri="{FF2B5EF4-FFF2-40B4-BE49-F238E27FC236}">
                <a16:creationId xmlns:a16="http://schemas.microsoft.com/office/drawing/2014/main" id="{8158D6BB-3E9B-680A-917D-1517641E5029}"/>
              </a:ext>
            </a:extLst>
          </p:cNvPr>
          <p:cNvSpPr txBox="1"/>
          <p:nvPr/>
        </p:nvSpPr>
        <p:spPr>
          <a:xfrm>
            <a:off x="10572596"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22</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88" name="テキスト ボックス 87">
            <a:extLst>
              <a:ext uri="{FF2B5EF4-FFF2-40B4-BE49-F238E27FC236}">
                <a16:creationId xmlns:a16="http://schemas.microsoft.com/office/drawing/2014/main" id="{753BF65F-DC60-AFD1-11BC-D9170F095EF3}"/>
              </a:ext>
            </a:extLst>
          </p:cNvPr>
          <p:cNvSpPr txBox="1"/>
          <p:nvPr/>
        </p:nvSpPr>
        <p:spPr>
          <a:xfrm>
            <a:off x="10799610" y="5568972"/>
            <a:ext cx="377373" cy="253916"/>
          </a:xfrm>
          <a:prstGeom prst="rect">
            <a:avLst/>
          </a:prstGeom>
          <a:noFill/>
          <a:effectLst/>
        </p:spPr>
        <p:txBody>
          <a:bodyPr wrap="square" rtlCol="0">
            <a:spAutoFit/>
          </a:bodyPr>
          <a:lstStyle/>
          <a:p>
            <a:pPr algn="ctr"/>
            <a:r>
              <a:rPr lang="en-US" altLang="ja-JP" sz="10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23</a:t>
            </a:r>
            <a:endParaRPr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grpSp>
        <p:nvGrpSpPr>
          <p:cNvPr id="115" name="グループ化 114">
            <a:extLst>
              <a:ext uri="{FF2B5EF4-FFF2-40B4-BE49-F238E27FC236}">
                <a16:creationId xmlns:a16="http://schemas.microsoft.com/office/drawing/2014/main" id="{D7F94977-75CB-77A0-04F0-22C46F9D1F3A}"/>
              </a:ext>
            </a:extLst>
          </p:cNvPr>
          <p:cNvGrpSpPr/>
          <p:nvPr/>
        </p:nvGrpSpPr>
        <p:grpSpPr>
          <a:xfrm>
            <a:off x="5708927" y="3355232"/>
            <a:ext cx="5544000" cy="2150354"/>
            <a:chOff x="5757053" y="3528304"/>
            <a:chExt cx="5544000" cy="2150354"/>
          </a:xfrm>
        </p:grpSpPr>
        <p:sp>
          <p:nvSpPr>
            <p:cNvPr id="54" name="正方形/長方形 53">
              <a:extLst>
                <a:ext uri="{FF2B5EF4-FFF2-40B4-BE49-F238E27FC236}">
                  <a16:creationId xmlns:a16="http://schemas.microsoft.com/office/drawing/2014/main" id="{8B8BBA47-D308-21B6-E5A6-AD9355457CDA}"/>
                </a:ext>
              </a:extLst>
            </p:cNvPr>
            <p:cNvSpPr/>
            <p:nvPr/>
          </p:nvSpPr>
          <p:spPr>
            <a:xfrm>
              <a:off x="5938142"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56" name="直線コネクタ 55">
              <a:extLst>
                <a:ext uri="{FF2B5EF4-FFF2-40B4-BE49-F238E27FC236}">
                  <a16:creationId xmlns:a16="http://schemas.microsoft.com/office/drawing/2014/main" id="{C2499896-9D50-ABF6-1229-ED503B69C96D}"/>
                </a:ext>
              </a:extLst>
            </p:cNvPr>
            <p:cNvCxnSpPr>
              <a:cxnSpLocks/>
            </p:cNvCxnSpPr>
            <p:nvPr/>
          </p:nvCxnSpPr>
          <p:spPr>
            <a:xfrm>
              <a:off x="5757053" y="5675976"/>
              <a:ext cx="5544000" cy="0"/>
            </a:xfrm>
            <a:prstGeom prst="line">
              <a:avLst/>
            </a:prstGeom>
            <a:ln w="9525">
              <a:solidFill>
                <a:srgbClr val="FFF7CE"/>
              </a:solidFill>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7166619A-3F03-A06C-992C-BDABCADFB632}"/>
                </a:ext>
              </a:extLst>
            </p:cNvPr>
            <p:cNvSpPr/>
            <p:nvPr/>
          </p:nvSpPr>
          <p:spPr>
            <a:xfrm>
              <a:off x="6152326"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0" name="正方形/長方形 59">
              <a:extLst>
                <a:ext uri="{FF2B5EF4-FFF2-40B4-BE49-F238E27FC236}">
                  <a16:creationId xmlns:a16="http://schemas.microsoft.com/office/drawing/2014/main" id="{D5640CEC-A3EA-E970-3964-98C897CC049B}"/>
                </a:ext>
              </a:extLst>
            </p:cNvPr>
            <p:cNvSpPr/>
            <p:nvPr/>
          </p:nvSpPr>
          <p:spPr>
            <a:xfrm>
              <a:off x="6365042"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1" name="フリーフォーム 80">
              <a:extLst>
                <a:ext uri="{FF2B5EF4-FFF2-40B4-BE49-F238E27FC236}">
                  <a16:creationId xmlns:a16="http://schemas.microsoft.com/office/drawing/2014/main" id="{292B481C-63AA-F896-6D86-78635C6C6EE2}"/>
                </a:ext>
              </a:extLst>
            </p:cNvPr>
            <p:cNvSpPr/>
            <p:nvPr/>
          </p:nvSpPr>
          <p:spPr>
            <a:xfrm>
              <a:off x="7258495" y="3656478"/>
              <a:ext cx="3830595" cy="2010033"/>
            </a:xfrm>
            <a:custGeom>
              <a:avLst/>
              <a:gdLst>
                <a:gd name="connsiteX0" fmla="*/ 0 w 3830595"/>
                <a:gd name="connsiteY0" fmla="*/ 2010033 h 2010033"/>
                <a:gd name="connsiteX1" fmla="*/ 8238 w 3830595"/>
                <a:gd name="connsiteY1" fmla="*/ 1252151 h 2010033"/>
                <a:gd name="connsiteX2" fmla="*/ 222422 w 3830595"/>
                <a:gd name="connsiteY2" fmla="*/ 1128584 h 2010033"/>
                <a:gd name="connsiteX3" fmla="*/ 436605 w 3830595"/>
                <a:gd name="connsiteY3" fmla="*/ 897924 h 2010033"/>
                <a:gd name="connsiteX4" fmla="*/ 650789 w 3830595"/>
                <a:gd name="connsiteY4" fmla="*/ 757881 h 2010033"/>
                <a:gd name="connsiteX5" fmla="*/ 881449 w 3830595"/>
                <a:gd name="connsiteY5" fmla="*/ 461319 h 2010033"/>
                <a:gd name="connsiteX6" fmla="*/ 1070919 w 3830595"/>
                <a:gd name="connsiteY6" fmla="*/ 0 h 2010033"/>
                <a:gd name="connsiteX7" fmla="*/ 1301578 w 3830595"/>
                <a:gd name="connsiteY7" fmla="*/ 296562 h 2010033"/>
                <a:gd name="connsiteX8" fmla="*/ 1524000 w 3830595"/>
                <a:gd name="connsiteY8" fmla="*/ 469557 h 2010033"/>
                <a:gd name="connsiteX9" fmla="*/ 1746422 w 3830595"/>
                <a:gd name="connsiteY9" fmla="*/ 502508 h 2010033"/>
                <a:gd name="connsiteX10" fmla="*/ 1968843 w 3830595"/>
                <a:gd name="connsiteY10" fmla="*/ 428368 h 2010033"/>
                <a:gd name="connsiteX11" fmla="*/ 2174789 w 3830595"/>
                <a:gd name="connsiteY11" fmla="*/ 461319 h 2010033"/>
                <a:gd name="connsiteX12" fmla="*/ 2397211 w 3830595"/>
                <a:gd name="connsiteY12" fmla="*/ 576649 h 2010033"/>
                <a:gd name="connsiteX13" fmla="*/ 2586681 w 3830595"/>
                <a:gd name="connsiteY13" fmla="*/ 757881 h 2010033"/>
                <a:gd name="connsiteX14" fmla="*/ 2784389 w 3830595"/>
                <a:gd name="connsiteY14" fmla="*/ 873211 h 2010033"/>
                <a:gd name="connsiteX15" fmla="*/ 3006811 w 3830595"/>
                <a:gd name="connsiteY15" fmla="*/ 1178011 h 2010033"/>
                <a:gd name="connsiteX16" fmla="*/ 3237470 w 3830595"/>
                <a:gd name="connsiteY16" fmla="*/ 1556951 h 2010033"/>
                <a:gd name="connsiteX17" fmla="*/ 3451654 w 3830595"/>
                <a:gd name="connsiteY17" fmla="*/ 1721708 h 2010033"/>
                <a:gd name="connsiteX18" fmla="*/ 3665838 w 3830595"/>
                <a:gd name="connsiteY18" fmla="*/ 1944130 h 2010033"/>
                <a:gd name="connsiteX19" fmla="*/ 3830595 w 3830595"/>
                <a:gd name="connsiteY19" fmla="*/ 2010033 h 2010033"/>
                <a:gd name="connsiteX20" fmla="*/ 0 w 3830595"/>
                <a:gd name="connsiteY20" fmla="*/ 2010033 h 201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30595" h="2010033">
                  <a:moveTo>
                    <a:pt x="0" y="2010033"/>
                  </a:moveTo>
                  <a:lnTo>
                    <a:pt x="8238" y="1252151"/>
                  </a:lnTo>
                  <a:lnTo>
                    <a:pt x="222422" y="1128584"/>
                  </a:lnTo>
                  <a:lnTo>
                    <a:pt x="436605" y="897924"/>
                  </a:lnTo>
                  <a:lnTo>
                    <a:pt x="650789" y="757881"/>
                  </a:lnTo>
                  <a:lnTo>
                    <a:pt x="881449" y="461319"/>
                  </a:lnTo>
                  <a:lnTo>
                    <a:pt x="1070919" y="0"/>
                  </a:lnTo>
                  <a:lnTo>
                    <a:pt x="1301578" y="296562"/>
                  </a:lnTo>
                  <a:lnTo>
                    <a:pt x="1524000" y="469557"/>
                  </a:lnTo>
                  <a:lnTo>
                    <a:pt x="1746422" y="502508"/>
                  </a:lnTo>
                  <a:lnTo>
                    <a:pt x="1968843" y="428368"/>
                  </a:lnTo>
                  <a:lnTo>
                    <a:pt x="2174789" y="461319"/>
                  </a:lnTo>
                  <a:lnTo>
                    <a:pt x="2397211" y="576649"/>
                  </a:lnTo>
                  <a:lnTo>
                    <a:pt x="2586681" y="757881"/>
                  </a:lnTo>
                  <a:lnTo>
                    <a:pt x="2784389" y="873211"/>
                  </a:lnTo>
                  <a:lnTo>
                    <a:pt x="3006811" y="1178011"/>
                  </a:lnTo>
                  <a:lnTo>
                    <a:pt x="3237470" y="1556951"/>
                  </a:lnTo>
                  <a:lnTo>
                    <a:pt x="3451654" y="1721708"/>
                  </a:lnTo>
                  <a:lnTo>
                    <a:pt x="3665838" y="1944130"/>
                  </a:lnTo>
                  <a:lnTo>
                    <a:pt x="3830595" y="2010033"/>
                  </a:lnTo>
                  <a:lnTo>
                    <a:pt x="0" y="2010033"/>
                  </a:lnTo>
                  <a:close/>
                </a:path>
              </a:pathLst>
            </a:custGeom>
            <a:pattFill prst="wdUpDiag">
              <a:fgClr>
                <a:srgbClr val="FFFFFF"/>
              </a:fgClr>
              <a:bgClr>
                <a:srgbClr val="FE5519"/>
              </a:bgClr>
            </a:pattFill>
            <a:ln>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DIN Alternate" panose="020B0500000000000000" pitchFamily="34" charset="0"/>
              </a:endParaRPr>
            </a:p>
          </p:txBody>
        </p:sp>
        <p:sp>
          <p:nvSpPr>
            <p:cNvPr id="89" name="正方形/長方形 88">
              <a:extLst>
                <a:ext uri="{FF2B5EF4-FFF2-40B4-BE49-F238E27FC236}">
                  <a16:creationId xmlns:a16="http://schemas.microsoft.com/office/drawing/2014/main" id="{83863A3F-15D7-A776-30F9-F12E3FA24331}"/>
                </a:ext>
              </a:extLst>
            </p:cNvPr>
            <p:cNvSpPr/>
            <p:nvPr/>
          </p:nvSpPr>
          <p:spPr>
            <a:xfrm>
              <a:off x="6586142"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0" name="正方形/長方形 89">
              <a:extLst>
                <a:ext uri="{FF2B5EF4-FFF2-40B4-BE49-F238E27FC236}">
                  <a16:creationId xmlns:a16="http://schemas.microsoft.com/office/drawing/2014/main" id="{881129BB-D51E-55E7-6AD3-A050FBBC4435}"/>
                </a:ext>
              </a:extLst>
            </p:cNvPr>
            <p:cNvSpPr/>
            <p:nvPr/>
          </p:nvSpPr>
          <p:spPr>
            <a:xfrm>
              <a:off x="6800326"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1" name="正方形/長方形 90">
              <a:extLst>
                <a:ext uri="{FF2B5EF4-FFF2-40B4-BE49-F238E27FC236}">
                  <a16:creationId xmlns:a16="http://schemas.microsoft.com/office/drawing/2014/main" id="{411303F0-4698-ED46-FB12-5879F5426514}"/>
                </a:ext>
              </a:extLst>
            </p:cNvPr>
            <p:cNvSpPr/>
            <p:nvPr/>
          </p:nvSpPr>
          <p:spPr>
            <a:xfrm>
              <a:off x="7013042" y="5632938"/>
              <a:ext cx="100119"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2" name="正方形/長方形 91">
              <a:extLst>
                <a:ext uri="{FF2B5EF4-FFF2-40B4-BE49-F238E27FC236}">
                  <a16:creationId xmlns:a16="http://schemas.microsoft.com/office/drawing/2014/main" id="{45433705-ECC5-4E7C-8201-D7A2A1F9E01D}"/>
                </a:ext>
              </a:extLst>
            </p:cNvPr>
            <p:cNvSpPr/>
            <p:nvPr/>
          </p:nvSpPr>
          <p:spPr>
            <a:xfrm>
              <a:off x="7206110" y="4981399"/>
              <a:ext cx="100119" cy="697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3" name="正方形/長方形 92">
              <a:extLst>
                <a:ext uri="{FF2B5EF4-FFF2-40B4-BE49-F238E27FC236}">
                  <a16:creationId xmlns:a16="http://schemas.microsoft.com/office/drawing/2014/main" id="{5BD0BA2B-F7E4-73A3-6FDF-82C75F56FC0E}"/>
                </a:ext>
              </a:extLst>
            </p:cNvPr>
            <p:cNvSpPr/>
            <p:nvPr/>
          </p:nvSpPr>
          <p:spPr>
            <a:xfrm>
              <a:off x="7420294" y="4386315"/>
              <a:ext cx="100119" cy="1292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4" name="正方形/長方形 93">
              <a:extLst>
                <a:ext uri="{FF2B5EF4-FFF2-40B4-BE49-F238E27FC236}">
                  <a16:creationId xmlns:a16="http://schemas.microsoft.com/office/drawing/2014/main" id="{8942759B-5B20-5857-0C78-48EAA171B07C}"/>
                </a:ext>
              </a:extLst>
            </p:cNvPr>
            <p:cNvSpPr/>
            <p:nvPr/>
          </p:nvSpPr>
          <p:spPr>
            <a:xfrm>
              <a:off x="7633010" y="3740779"/>
              <a:ext cx="100119" cy="193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5" name="正方形/長方形 94">
              <a:extLst>
                <a:ext uri="{FF2B5EF4-FFF2-40B4-BE49-F238E27FC236}">
                  <a16:creationId xmlns:a16="http://schemas.microsoft.com/office/drawing/2014/main" id="{B19ED30F-1B9F-D6ED-FE8F-8370DC15A148}"/>
                </a:ext>
              </a:extLst>
            </p:cNvPr>
            <p:cNvSpPr/>
            <p:nvPr/>
          </p:nvSpPr>
          <p:spPr>
            <a:xfrm>
              <a:off x="7854110" y="3678988"/>
              <a:ext cx="100119" cy="199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6" name="正方形/長方形 95">
              <a:extLst>
                <a:ext uri="{FF2B5EF4-FFF2-40B4-BE49-F238E27FC236}">
                  <a16:creationId xmlns:a16="http://schemas.microsoft.com/office/drawing/2014/main" id="{A73B792F-7502-30F6-E4A3-2E123E681772}"/>
                </a:ext>
              </a:extLst>
            </p:cNvPr>
            <p:cNvSpPr/>
            <p:nvPr/>
          </p:nvSpPr>
          <p:spPr>
            <a:xfrm>
              <a:off x="8068294" y="3570152"/>
              <a:ext cx="100119" cy="210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7" name="正方形/長方形 96">
              <a:extLst>
                <a:ext uri="{FF2B5EF4-FFF2-40B4-BE49-F238E27FC236}">
                  <a16:creationId xmlns:a16="http://schemas.microsoft.com/office/drawing/2014/main" id="{8511179A-6B1C-778C-9648-8E8F896A6739}"/>
                </a:ext>
              </a:extLst>
            </p:cNvPr>
            <p:cNvSpPr/>
            <p:nvPr/>
          </p:nvSpPr>
          <p:spPr>
            <a:xfrm>
              <a:off x="8281010" y="3528304"/>
              <a:ext cx="100119" cy="215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8" name="正方形/長方形 97">
              <a:extLst>
                <a:ext uri="{FF2B5EF4-FFF2-40B4-BE49-F238E27FC236}">
                  <a16:creationId xmlns:a16="http://schemas.microsoft.com/office/drawing/2014/main" id="{7406B814-8639-7C8A-B452-1300A64B2A94}"/>
                </a:ext>
              </a:extLst>
            </p:cNvPr>
            <p:cNvSpPr/>
            <p:nvPr/>
          </p:nvSpPr>
          <p:spPr>
            <a:xfrm>
              <a:off x="8520920" y="3555198"/>
              <a:ext cx="100119" cy="2123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9" name="正方形/長方形 98">
              <a:extLst>
                <a:ext uri="{FF2B5EF4-FFF2-40B4-BE49-F238E27FC236}">
                  <a16:creationId xmlns:a16="http://schemas.microsoft.com/office/drawing/2014/main" id="{D258D5D3-02C1-C513-7376-FD50C9253A79}"/>
                </a:ext>
              </a:extLst>
            </p:cNvPr>
            <p:cNvSpPr/>
            <p:nvPr/>
          </p:nvSpPr>
          <p:spPr>
            <a:xfrm>
              <a:off x="8735104" y="3570152"/>
              <a:ext cx="100119" cy="210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0" name="正方形/長方形 99">
              <a:extLst>
                <a:ext uri="{FF2B5EF4-FFF2-40B4-BE49-F238E27FC236}">
                  <a16:creationId xmlns:a16="http://schemas.microsoft.com/office/drawing/2014/main" id="{660068F1-669A-EBAD-992B-D55DAFE44D7E}"/>
                </a:ext>
              </a:extLst>
            </p:cNvPr>
            <p:cNvSpPr/>
            <p:nvPr/>
          </p:nvSpPr>
          <p:spPr>
            <a:xfrm>
              <a:off x="8947820" y="3602508"/>
              <a:ext cx="100119" cy="207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1" name="正方形/長方形 100">
              <a:extLst>
                <a:ext uri="{FF2B5EF4-FFF2-40B4-BE49-F238E27FC236}">
                  <a16:creationId xmlns:a16="http://schemas.microsoft.com/office/drawing/2014/main" id="{04CE8BBA-5D67-8674-BF19-4594EBD89269}"/>
                </a:ext>
              </a:extLst>
            </p:cNvPr>
            <p:cNvSpPr/>
            <p:nvPr/>
          </p:nvSpPr>
          <p:spPr>
            <a:xfrm>
              <a:off x="9168920" y="3570152"/>
              <a:ext cx="100119" cy="210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2" name="正方形/長方形 101">
              <a:extLst>
                <a:ext uri="{FF2B5EF4-FFF2-40B4-BE49-F238E27FC236}">
                  <a16:creationId xmlns:a16="http://schemas.microsoft.com/office/drawing/2014/main" id="{5E1620C1-6223-9B66-839D-0AC3BFCA29D7}"/>
                </a:ext>
              </a:extLst>
            </p:cNvPr>
            <p:cNvSpPr/>
            <p:nvPr/>
          </p:nvSpPr>
          <p:spPr>
            <a:xfrm>
              <a:off x="9383104" y="3602508"/>
              <a:ext cx="100119" cy="2076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3" name="正方形/長方形 102">
              <a:extLst>
                <a:ext uri="{FF2B5EF4-FFF2-40B4-BE49-F238E27FC236}">
                  <a16:creationId xmlns:a16="http://schemas.microsoft.com/office/drawing/2014/main" id="{0FFC5187-98F4-86CB-DD1F-74D4153E866E}"/>
                </a:ext>
              </a:extLst>
            </p:cNvPr>
            <p:cNvSpPr/>
            <p:nvPr/>
          </p:nvSpPr>
          <p:spPr>
            <a:xfrm>
              <a:off x="9595820" y="3634970"/>
              <a:ext cx="100119"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4" name="正方形/長方形 103">
              <a:extLst>
                <a:ext uri="{FF2B5EF4-FFF2-40B4-BE49-F238E27FC236}">
                  <a16:creationId xmlns:a16="http://schemas.microsoft.com/office/drawing/2014/main" id="{6804CC2D-C9AA-3E9C-AC82-AFAA5AA10329}"/>
                </a:ext>
              </a:extLst>
            </p:cNvPr>
            <p:cNvSpPr/>
            <p:nvPr/>
          </p:nvSpPr>
          <p:spPr>
            <a:xfrm>
              <a:off x="9788888" y="3634970"/>
              <a:ext cx="100119" cy="2043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5" name="正方形/長方形 104">
              <a:extLst>
                <a:ext uri="{FF2B5EF4-FFF2-40B4-BE49-F238E27FC236}">
                  <a16:creationId xmlns:a16="http://schemas.microsoft.com/office/drawing/2014/main" id="{E2B94791-3CC7-9F72-D8FE-D29AAC42AC7E}"/>
                </a:ext>
              </a:extLst>
            </p:cNvPr>
            <p:cNvSpPr/>
            <p:nvPr/>
          </p:nvSpPr>
          <p:spPr>
            <a:xfrm>
              <a:off x="10003072" y="3740779"/>
              <a:ext cx="100119" cy="1937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6" name="正方形/長方形 105">
              <a:extLst>
                <a:ext uri="{FF2B5EF4-FFF2-40B4-BE49-F238E27FC236}">
                  <a16:creationId xmlns:a16="http://schemas.microsoft.com/office/drawing/2014/main" id="{0318C40A-E721-5DDA-F9EC-5429AC2E7580}"/>
                </a:ext>
              </a:extLst>
            </p:cNvPr>
            <p:cNvSpPr/>
            <p:nvPr/>
          </p:nvSpPr>
          <p:spPr>
            <a:xfrm>
              <a:off x="10215788" y="3877928"/>
              <a:ext cx="100119" cy="1800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7" name="正方形/長方形 106">
              <a:extLst>
                <a:ext uri="{FF2B5EF4-FFF2-40B4-BE49-F238E27FC236}">
                  <a16:creationId xmlns:a16="http://schemas.microsoft.com/office/drawing/2014/main" id="{605E6ADD-08B5-384F-3193-CEE14102C530}"/>
                </a:ext>
              </a:extLst>
            </p:cNvPr>
            <p:cNvSpPr/>
            <p:nvPr/>
          </p:nvSpPr>
          <p:spPr>
            <a:xfrm>
              <a:off x="10436888" y="4130449"/>
              <a:ext cx="100119" cy="15482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8" name="正方形/長方形 107">
              <a:extLst>
                <a:ext uri="{FF2B5EF4-FFF2-40B4-BE49-F238E27FC236}">
                  <a16:creationId xmlns:a16="http://schemas.microsoft.com/office/drawing/2014/main" id="{6457417E-66A0-EAD0-DAA1-83124DB988C2}"/>
                </a:ext>
              </a:extLst>
            </p:cNvPr>
            <p:cNvSpPr/>
            <p:nvPr/>
          </p:nvSpPr>
          <p:spPr>
            <a:xfrm>
              <a:off x="10651072" y="4386315"/>
              <a:ext cx="100119" cy="1292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9" name="正方形/長方形 108">
              <a:extLst>
                <a:ext uri="{FF2B5EF4-FFF2-40B4-BE49-F238E27FC236}">
                  <a16:creationId xmlns:a16="http://schemas.microsoft.com/office/drawing/2014/main" id="{564D79C2-6CF7-F61B-1623-A4AC08860770}"/>
                </a:ext>
              </a:extLst>
            </p:cNvPr>
            <p:cNvSpPr/>
            <p:nvPr/>
          </p:nvSpPr>
          <p:spPr>
            <a:xfrm>
              <a:off x="10863788" y="4981399"/>
              <a:ext cx="100119" cy="697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grpSp>
      <p:sp>
        <p:nvSpPr>
          <p:cNvPr id="111" name="角丸四角形 110">
            <a:extLst>
              <a:ext uri="{FF2B5EF4-FFF2-40B4-BE49-F238E27FC236}">
                <a16:creationId xmlns:a16="http://schemas.microsoft.com/office/drawing/2014/main" id="{75E00901-B428-A6EF-6D55-DBDCEDBD9D17}"/>
              </a:ext>
            </a:extLst>
          </p:cNvPr>
          <p:cNvSpPr/>
          <p:nvPr/>
        </p:nvSpPr>
        <p:spPr>
          <a:xfrm>
            <a:off x="1010748" y="2751447"/>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3" name="角丸四角形 112">
            <a:extLst>
              <a:ext uri="{FF2B5EF4-FFF2-40B4-BE49-F238E27FC236}">
                <a16:creationId xmlns:a16="http://schemas.microsoft.com/office/drawing/2014/main" id="{4C675ECC-21E6-9D54-FDBA-83E00A040F80}"/>
              </a:ext>
            </a:extLst>
          </p:cNvPr>
          <p:cNvSpPr/>
          <p:nvPr/>
        </p:nvSpPr>
        <p:spPr>
          <a:xfrm>
            <a:off x="5929514" y="2712529"/>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 name="テキスト ボックス 1">
            <a:extLst>
              <a:ext uri="{FF2B5EF4-FFF2-40B4-BE49-F238E27FC236}">
                <a16:creationId xmlns:a16="http://schemas.microsoft.com/office/drawing/2014/main" id="{1C3D9480-AC37-9FCC-9125-A97A43C51A53}"/>
              </a:ext>
            </a:extLst>
          </p:cNvPr>
          <p:cNvSpPr txBox="1"/>
          <p:nvPr/>
        </p:nvSpPr>
        <p:spPr>
          <a:xfrm>
            <a:off x="1316485" y="2731561"/>
            <a:ext cx="56938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曜日別</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3" name="テキスト ボックス 2">
            <a:extLst>
              <a:ext uri="{FF2B5EF4-FFF2-40B4-BE49-F238E27FC236}">
                <a16:creationId xmlns:a16="http://schemas.microsoft.com/office/drawing/2014/main" id="{66A7C535-1F69-3240-555A-F6134770C61C}"/>
              </a:ext>
            </a:extLst>
          </p:cNvPr>
          <p:cNvSpPr txBox="1"/>
          <p:nvPr/>
        </p:nvSpPr>
        <p:spPr>
          <a:xfrm>
            <a:off x="6171083" y="2692643"/>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時間帯別</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4" name="図 3">
            <a:extLst>
              <a:ext uri="{FF2B5EF4-FFF2-40B4-BE49-F238E27FC236}">
                <a16:creationId xmlns:a16="http://schemas.microsoft.com/office/drawing/2014/main" id="{07DCA328-2F63-EAEC-19F1-A7A8823ED2D5}"/>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D3F58A7D-9232-4642-4A69-43794E3233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C8586167-685A-6DF1-1F0C-E437C512F1B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17</a:t>
            </a:fld>
            <a:endParaRPr kumimoji="1" lang="ja-JP" altLang="en-US" sz="900">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9CF2442E-522D-9EA4-4684-EF7CFD651B1B}"/>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646758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51E42-5B97-9E8B-FDE8-61C2BF41EA07}"/>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979CAFDC-79AD-EBAD-6E49-1B01D403163A}"/>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5FDB96BC-A4D6-F937-98A3-EBE28B685557}"/>
              </a:ext>
            </a:extLst>
          </p:cNvPr>
          <p:cNvSpPr txBox="1"/>
          <p:nvPr/>
        </p:nvSpPr>
        <p:spPr>
          <a:xfrm>
            <a:off x="444240" y="3196002"/>
            <a:ext cx="3487173"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USER</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DATA</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EC8500E9-EF70-6EBA-05F3-E5D20BBD074D}"/>
              </a:ext>
            </a:extLst>
          </p:cNvPr>
          <p:cNvSpPr txBox="1"/>
          <p:nvPr/>
        </p:nvSpPr>
        <p:spPr>
          <a:xfrm>
            <a:off x="452949" y="3848420"/>
            <a:ext cx="1223412"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ユーザー情報</a:t>
            </a:r>
          </a:p>
        </p:txBody>
      </p:sp>
      <p:pic>
        <p:nvPicPr>
          <p:cNvPr id="3" name="図 2">
            <a:extLst>
              <a:ext uri="{FF2B5EF4-FFF2-40B4-BE49-F238E27FC236}">
                <a16:creationId xmlns:a16="http://schemas.microsoft.com/office/drawing/2014/main" id="{0B214602-B338-6690-DD12-372B4840294D}"/>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7" name="図 6">
            <a:extLst>
              <a:ext uri="{FF2B5EF4-FFF2-40B4-BE49-F238E27FC236}">
                <a16:creationId xmlns:a16="http://schemas.microsoft.com/office/drawing/2014/main" id="{DFE83EF0-CD7D-C5CB-39FC-138AB90FF22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A8E3B7DD-1B66-6C8D-D2FD-6E2037FAC27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18</a:t>
            </a:fld>
            <a:endParaRPr kumimoji="1" lang="ja-JP" altLang="en-US" sz="900">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97BC6DEB-82CC-E01A-2055-34DEC16BF5DC}"/>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125425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図形, 四角形&#10;&#10;AI 生成コンテンツは誤りを含む可能性があります。">
            <a:extLst>
              <a:ext uri="{FF2B5EF4-FFF2-40B4-BE49-F238E27FC236}">
                <a16:creationId xmlns:a16="http://schemas.microsoft.com/office/drawing/2014/main" id="{63E6BB46-9C2A-2EFA-EF76-D9A7E17F0BFF}"/>
              </a:ext>
            </a:extLst>
          </p:cNvPr>
          <p:cNvPicPr>
            <a:picLocks noChangeAspect="1"/>
          </p:cNvPicPr>
          <p:nvPr/>
        </p:nvPicPr>
        <p:blipFill>
          <a:blip r:embed="rId2"/>
          <a:stretch>
            <a:fillRect/>
          </a:stretch>
        </p:blipFill>
        <p:spPr>
          <a:xfrm>
            <a:off x="0" y="0"/>
            <a:ext cx="12192000" cy="914400"/>
          </a:xfrm>
          <a:prstGeom prst="rect">
            <a:avLst/>
          </a:prstGeom>
        </p:spPr>
      </p:pic>
      <p:sp>
        <p:nvSpPr>
          <p:cNvPr id="7" name="テキスト ボックス 6">
            <a:extLst>
              <a:ext uri="{FF2B5EF4-FFF2-40B4-BE49-F238E27FC236}">
                <a16:creationId xmlns:a16="http://schemas.microsoft.com/office/drawing/2014/main" id="{11BBEC98-78F3-B19C-F0CB-746E4F8D1159}"/>
              </a:ext>
            </a:extLst>
          </p:cNvPr>
          <p:cNvSpPr txBox="1"/>
          <p:nvPr/>
        </p:nvSpPr>
        <p:spPr>
          <a:xfrm>
            <a:off x="480727" y="210759"/>
            <a:ext cx="123944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CONTENTS</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2839AD2C-BB29-8EA8-D6F6-DD0374A34800}"/>
              </a:ext>
            </a:extLst>
          </p:cNvPr>
          <p:cNvSpPr txBox="1"/>
          <p:nvPr/>
        </p:nvSpPr>
        <p:spPr>
          <a:xfrm>
            <a:off x="483993" y="427365"/>
            <a:ext cx="389850" cy="223138"/>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目次</a:t>
            </a:r>
          </a:p>
        </p:txBody>
      </p:sp>
      <p:sp>
        <p:nvSpPr>
          <p:cNvPr id="60" name="テキスト ボックス 59">
            <a:extLst>
              <a:ext uri="{FF2B5EF4-FFF2-40B4-BE49-F238E27FC236}">
                <a16:creationId xmlns:a16="http://schemas.microsoft.com/office/drawing/2014/main" id="{72CC5847-EA4E-189C-7AD4-BAFFB3BE0EF9}"/>
              </a:ext>
            </a:extLst>
          </p:cNvPr>
          <p:cNvSpPr txBox="1"/>
          <p:nvPr/>
        </p:nvSpPr>
        <p:spPr>
          <a:xfrm>
            <a:off x="725412" y="1847526"/>
            <a:ext cx="1563248"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ABOUT BREAK</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61" name="テキスト ボックス 60">
            <a:extLst>
              <a:ext uri="{FF2B5EF4-FFF2-40B4-BE49-F238E27FC236}">
                <a16:creationId xmlns:a16="http://schemas.microsoft.com/office/drawing/2014/main" id="{3C921F73-E8A2-9932-6256-5A50F7AC19D4}"/>
              </a:ext>
            </a:extLst>
          </p:cNvPr>
          <p:cNvSpPr txBox="1"/>
          <p:nvPr/>
        </p:nvSpPr>
        <p:spPr>
          <a:xfrm>
            <a:off x="2449293" y="1823869"/>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63" name="テキスト ボックス 62">
            <a:extLst>
              <a:ext uri="{FF2B5EF4-FFF2-40B4-BE49-F238E27FC236}">
                <a16:creationId xmlns:a16="http://schemas.microsoft.com/office/drawing/2014/main" id="{7E248F24-F11A-7C74-43FC-6F8CE61D8F7B}"/>
              </a:ext>
            </a:extLst>
          </p:cNvPr>
          <p:cNvSpPr txBox="1"/>
          <p:nvPr/>
        </p:nvSpPr>
        <p:spPr>
          <a:xfrm>
            <a:off x="10372068" y="1834819"/>
            <a:ext cx="1095172"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02 - 06</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64" name="テキスト ボックス 63">
            <a:extLst>
              <a:ext uri="{FF2B5EF4-FFF2-40B4-BE49-F238E27FC236}">
                <a16:creationId xmlns:a16="http://schemas.microsoft.com/office/drawing/2014/main" id="{AD3553C1-6E4A-4936-C2CB-F6724EE80A46}"/>
              </a:ext>
            </a:extLst>
          </p:cNvPr>
          <p:cNvSpPr txBox="1"/>
          <p:nvPr/>
        </p:nvSpPr>
        <p:spPr>
          <a:xfrm>
            <a:off x="725412" y="2246920"/>
            <a:ext cx="15376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SPACE VALUE</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65" name="テキスト ボックス 64">
            <a:extLst>
              <a:ext uri="{FF2B5EF4-FFF2-40B4-BE49-F238E27FC236}">
                <a16:creationId xmlns:a16="http://schemas.microsoft.com/office/drawing/2014/main" id="{F45F138F-129D-B8EC-7BCD-7F787CC4DC78}"/>
              </a:ext>
            </a:extLst>
          </p:cNvPr>
          <p:cNvSpPr txBox="1"/>
          <p:nvPr/>
        </p:nvSpPr>
        <p:spPr>
          <a:xfrm>
            <a:off x="2449293" y="2223263"/>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66" name="テキスト ボックス 65">
            <a:extLst>
              <a:ext uri="{FF2B5EF4-FFF2-40B4-BE49-F238E27FC236}">
                <a16:creationId xmlns:a16="http://schemas.microsoft.com/office/drawing/2014/main" id="{2A579D66-636B-6392-5DBC-568CA2E2EFB8}"/>
              </a:ext>
            </a:extLst>
          </p:cNvPr>
          <p:cNvSpPr txBox="1"/>
          <p:nvPr/>
        </p:nvSpPr>
        <p:spPr>
          <a:xfrm>
            <a:off x="10372068" y="2244723"/>
            <a:ext cx="1066318"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07 - 12</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67" name="テキスト ボックス 66">
            <a:extLst>
              <a:ext uri="{FF2B5EF4-FFF2-40B4-BE49-F238E27FC236}">
                <a16:creationId xmlns:a16="http://schemas.microsoft.com/office/drawing/2014/main" id="{EFD472AC-B977-4FF5-75C4-EB80D54A4B45}"/>
              </a:ext>
            </a:extLst>
          </p:cNvPr>
          <p:cNvSpPr txBox="1"/>
          <p:nvPr/>
        </p:nvSpPr>
        <p:spPr>
          <a:xfrm>
            <a:off x="725412" y="2655246"/>
            <a:ext cx="1896673"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MEDIA OVERVIEW</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68" name="テキスト ボックス 67">
            <a:extLst>
              <a:ext uri="{FF2B5EF4-FFF2-40B4-BE49-F238E27FC236}">
                <a16:creationId xmlns:a16="http://schemas.microsoft.com/office/drawing/2014/main" id="{D7DE9F8E-065C-D0F3-5796-9CAE16B52B98}"/>
              </a:ext>
            </a:extLst>
          </p:cNvPr>
          <p:cNvSpPr txBox="1"/>
          <p:nvPr/>
        </p:nvSpPr>
        <p:spPr>
          <a:xfrm>
            <a:off x="2449293" y="2631589"/>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69" name="テキスト ボックス 68">
            <a:extLst>
              <a:ext uri="{FF2B5EF4-FFF2-40B4-BE49-F238E27FC236}">
                <a16:creationId xmlns:a16="http://schemas.microsoft.com/office/drawing/2014/main" id="{8A195281-001D-B7C7-DB34-0CA166F413B0}"/>
              </a:ext>
            </a:extLst>
          </p:cNvPr>
          <p:cNvSpPr txBox="1"/>
          <p:nvPr/>
        </p:nvSpPr>
        <p:spPr>
          <a:xfrm>
            <a:off x="10372068" y="2642539"/>
            <a:ext cx="1091966"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13 -  17</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70" name="テキスト ボックス 69">
            <a:extLst>
              <a:ext uri="{FF2B5EF4-FFF2-40B4-BE49-F238E27FC236}">
                <a16:creationId xmlns:a16="http://schemas.microsoft.com/office/drawing/2014/main" id="{E20AF855-F39C-A72F-3116-57610637B9F5}"/>
              </a:ext>
            </a:extLst>
          </p:cNvPr>
          <p:cNvSpPr txBox="1"/>
          <p:nvPr/>
        </p:nvSpPr>
        <p:spPr>
          <a:xfrm>
            <a:off x="725412" y="3054640"/>
            <a:ext cx="1292341"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USER DATA</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71" name="テキスト ボックス 70">
            <a:extLst>
              <a:ext uri="{FF2B5EF4-FFF2-40B4-BE49-F238E27FC236}">
                <a16:creationId xmlns:a16="http://schemas.microsoft.com/office/drawing/2014/main" id="{BBCBD5A0-2524-2344-07E4-B5297CF6929A}"/>
              </a:ext>
            </a:extLst>
          </p:cNvPr>
          <p:cNvSpPr txBox="1"/>
          <p:nvPr/>
        </p:nvSpPr>
        <p:spPr>
          <a:xfrm>
            <a:off x="2449293" y="3030983"/>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72" name="テキスト ボックス 71">
            <a:extLst>
              <a:ext uri="{FF2B5EF4-FFF2-40B4-BE49-F238E27FC236}">
                <a16:creationId xmlns:a16="http://schemas.microsoft.com/office/drawing/2014/main" id="{DA0B3424-3529-68C9-7020-11105F3460F2}"/>
              </a:ext>
            </a:extLst>
          </p:cNvPr>
          <p:cNvSpPr txBox="1"/>
          <p:nvPr/>
        </p:nvSpPr>
        <p:spPr>
          <a:xfrm>
            <a:off x="10372068" y="3052443"/>
            <a:ext cx="1119217"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18 -  25</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73" name="テキスト ボックス 72">
            <a:extLst>
              <a:ext uri="{FF2B5EF4-FFF2-40B4-BE49-F238E27FC236}">
                <a16:creationId xmlns:a16="http://schemas.microsoft.com/office/drawing/2014/main" id="{14E159F8-4881-823B-AC37-796D61C320DA}"/>
              </a:ext>
            </a:extLst>
          </p:cNvPr>
          <p:cNvSpPr txBox="1"/>
          <p:nvPr/>
        </p:nvSpPr>
        <p:spPr>
          <a:xfrm>
            <a:off x="732556" y="3471062"/>
            <a:ext cx="1431802"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MEDIA MENU</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74" name="テキスト ボックス 73">
            <a:extLst>
              <a:ext uri="{FF2B5EF4-FFF2-40B4-BE49-F238E27FC236}">
                <a16:creationId xmlns:a16="http://schemas.microsoft.com/office/drawing/2014/main" id="{AF68E855-6788-4685-6ED5-C994E907FB43}"/>
              </a:ext>
            </a:extLst>
          </p:cNvPr>
          <p:cNvSpPr txBox="1"/>
          <p:nvPr/>
        </p:nvSpPr>
        <p:spPr>
          <a:xfrm>
            <a:off x="2456437" y="3447405"/>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75" name="テキスト ボックス 74">
            <a:extLst>
              <a:ext uri="{FF2B5EF4-FFF2-40B4-BE49-F238E27FC236}">
                <a16:creationId xmlns:a16="http://schemas.microsoft.com/office/drawing/2014/main" id="{92682D40-ED5A-76A2-5678-9A31821DD966}"/>
              </a:ext>
            </a:extLst>
          </p:cNvPr>
          <p:cNvSpPr txBox="1"/>
          <p:nvPr/>
        </p:nvSpPr>
        <p:spPr>
          <a:xfrm>
            <a:off x="10379212" y="3458355"/>
            <a:ext cx="1091966"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26 - 39</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76" name="テキスト ボックス 75">
            <a:extLst>
              <a:ext uri="{FF2B5EF4-FFF2-40B4-BE49-F238E27FC236}">
                <a16:creationId xmlns:a16="http://schemas.microsoft.com/office/drawing/2014/main" id="{93E8502E-2E20-581D-0221-CEF44ACACAC9}"/>
              </a:ext>
            </a:extLst>
          </p:cNvPr>
          <p:cNvSpPr txBox="1"/>
          <p:nvPr/>
        </p:nvSpPr>
        <p:spPr>
          <a:xfrm>
            <a:off x="732556" y="3870456"/>
            <a:ext cx="147348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BREAK TIMES</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77" name="テキスト ボックス 76">
            <a:extLst>
              <a:ext uri="{FF2B5EF4-FFF2-40B4-BE49-F238E27FC236}">
                <a16:creationId xmlns:a16="http://schemas.microsoft.com/office/drawing/2014/main" id="{51F469FF-E865-46E3-BBBC-8F5A3B7A4EFF}"/>
              </a:ext>
            </a:extLst>
          </p:cNvPr>
          <p:cNvSpPr txBox="1"/>
          <p:nvPr/>
        </p:nvSpPr>
        <p:spPr>
          <a:xfrm>
            <a:off x="2456437" y="3846799"/>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78" name="テキスト ボックス 77">
            <a:extLst>
              <a:ext uri="{FF2B5EF4-FFF2-40B4-BE49-F238E27FC236}">
                <a16:creationId xmlns:a16="http://schemas.microsoft.com/office/drawing/2014/main" id="{CDC35317-A5C1-933B-BD7A-586861C54055}"/>
              </a:ext>
            </a:extLst>
          </p:cNvPr>
          <p:cNvSpPr txBox="1"/>
          <p:nvPr/>
        </p:nvSpPr>
        <p:spPr>
          <a:xfrm>
            <a:off x="10379212" y="3868259"/>
            <a:ext cx="1093569"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a:t>
            </a:r>
            <a:r>
              <a:rPr kumimoji="1" lang="en-US" altLang="ja-JP" sz="1650" b="1" spc="-50">
                <a:solidFill>
                  <a:schemeClr val="bg1"/>
                </a:solidFill>
                <a:latin typeface="Inter UI" panose="020B0502030000000004" pitchFamily="34" charset="0"/>
                <a:cs typeface="Inter UI" panose="020B0502030000000004" pitchFamily="34" charset="0"/>
              </a:rPr>
              <a:t>30 </a:t>
            </a:r>
            <a:r>
              <a:rPr kumimoji="1" lang="en-US" altLang="ja-JP" sz="1650" b="1" spc="-50" dirty="0">
                <a:solidFill>
                  <a:schemeClr val="bg1"/>
                </a:solidFill>
                <a:latin typeface="Inter UI" panose="020B0502030000000004" pitchFamily="34" charset="0"/>
                <a:cs typeface="Inter UI" panose="020B0502030000000004" pitchFamily="34" charset="0"/>
              </a:rPr>
              <a:t>- 33</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19" name="テキスト ボックス 18">
            <a:extLst>
              <a:ext uri="{FF2B5EF4-FFF2-40B4-BE49-F238E27FC236}">
                <a16:creationId xmlns:a16="http://schemas.microsoft.com/office/drawing/2014/main" id="{599E7693-DCC0-DBBC-9D20-0DCF0AD1D949}"/>
              </a:ext>
            </a:extLst>
          </p:cNvPr>
          <p:cNvSpPr txBox="1"/>
          <p:nvPr/>
        </p:nvSpPr>
        <p:spPr>
          <a:xfrm>
            <a:off x="732556" y="429378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20" name="テキスト ボックス 19">
            <a:extLst>
              <a:ext uri="{FF2B5EF4-FFF2-40B4-BE49-F238E27FC236}">
                <a16:creationId xmlns:a16="http://schemas.microsoft.com/office/drawing/2014/main" id="{88854268-8BF7-015A-E645-8F4D86E92C62}"/>
              </a:ext>
            </a:extLst>
          </p:cNvPr>
          <p:cNvSpPr txBox="1"/>
          <p:nvPr/>
        </p:nvSpPr>
        <p:spPr>
          <a:xfrm>
            <a:off x="2456437" y="4270132"/>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21" name="テキスト ボックス 20">
            <a:extLst>
              <a:ext uri="{FF2B5EF4-FFF2-40B4-BE49-F238E27FC236}">
                <a16:creationId xmlns:a16="http://schemas.microsoft.com/office/drawing/2014/main" id="{1D8A9879-E0A8-00EC-6489-ED0E4987A488}"/>
              </a:ext>
            </a:extLst>
          </p:cNvPr>
          <p:cNvSpPr txBox="1"/>
          <p:nvPr/>
        </p:nvSpPr>
        <p:spPr>
          <a:xfrm>
            <a:off x="10379212" y="4291592"/>
            <a:ext cx="1125629"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34 – 38</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22" name="テキスト ボックス 21">
            <a:extLst>
              <a:ext uri="{FF2B5EF4-FFF2-40B4-BE49-F238E27FC236}">
                <a16:creationId xmlns:a16="http://schemas.microsoft.com/office/drawing/2014/main" id="{88EA8032-5882-B0B7-5905-27237902EA0E}"/>
              </a:ext>
            </a:extLst>
          </p:cNvPr>
          <p:cNvSpPr txBox="1"/>
          <p:nvPr/>
        </p:nvSpPr>
        <p:spPr>
          <a:xfrm>
            <a:off x="732556" y="4702115"/>
            <a:ext cx="1532792"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OPTION MENU</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23" name="テキスト ボックス 22">
            <a:extLst>
              <a:ext uri="{FF2B5EF4-FFF2-40B4-BE49-F238E27FC236}">
                <a16:creationId xmlns:a16="http://schemas.microsoft.com/office/drawing/2014/main" id="{34672379-1766-9B2F-CC93-83C35B3C2FC6}"/>
              </a:ext>
            </a:extLst>
          </p:cNvPr>
          <p:cNvSpPr txBox="1"/>
          <p:nvPr/>
        </p:nvSpPr>
        <p:spPr>
          <a:xfrm>
            <a:off x="2456437" y="4678458"/>
            <a:ext cx="7520007"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24" name="テキスト ボックス 23">
            <a:extLst>
              <a:ext uri="{FF2B5EF4-FFF2-40B4-BE49-F238E27FC236}">
                <a16:creationId xmlns:a16="http://schemas.microsoft.com/office/drawing/2014/main" id="{88735325-984F-3B9D-7EC6-B227C6C40770}"/>
              </a:ext>
            </a:extLst>
          </p:cNvPr>
          <p:cNvSpPr txBox="1"/>
          <p:nvPr/>
        </p:nvSpPr>
        <p:spPr>
          <a:xfrm>
            <a:off x="10379212" y="4689408"/>
            <a:ext cx="1098378"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39 - 44</a:t>
            </a:r>
            <a:endParaRPr kumimoji="1" lang="ja-JP" altLang="en-US" sz="1650" b="1" spc="-50">
              <a:solidFill>
                <a:schemeClr val="bg1"/>
              </a:solidFill>
              <a:latin typeface="Inter UI" panose="020B0502030000000004" pitchFamily="34" charset="0"/>
              <a:cs typeface="Inter UI" panose="020B0502030000000004" pitchFamily="34" charset="0"/>
            </a:endParaRPr>
          </a:p>
        </p:txBody>
      </p:sp>
      <p:sp>
        <p:nvSpPr>
          <p:cNvPr id="28" name="テキスト ボックス 27">
            <a:extLst>
              <a:ext uri="{FF2B5EF4-FFF2-40B4-BE49-F238E27FC236}">
                <a16:creationId xmlns:a16="http://schemas.microsoft.com/office/drawing/2014/main" id="{14FDA958-F5F3-D2D2-6450-A87A4D55FB3E}"/>
              </a:ext>
            </a:extLst>
          </p:cNvPr>
          <p:cNvSpPr txBox="1"/>
          <p:nvPr/>
        </p:nvSpPr>
        <p:spPr>
          <a:xfrm>
            <a:off x="729988" y="5103043"/>
            <a:ext cx="1151277"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cs typeface="Inter UI" panose="020B0502030000000004" pitchFamily="34" charset="0"/>
              </a:rPr>
              <a:t>APPENDIX</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29" name="テキスト ボックス 28">
            <a:extLst>
              <a:ext uri="{FF2B5EF4-FFF2-40B4-BE49-F238E27FC236}">
                <a16:creationId xmlns:a16="http://schemas.microsoft.com/office/drawing/2014/main" id="{7DD4C262-0951-3E46-DD0A-6AF113C6B64E}"/>
              </a:ext>
            </a:extLst>
          </p:cNvPr>
          <p:cNvSpPr txBox="1"/>
          <p:nvPr/>
        </p:nvSpPr>
        <p:spPr>
          <a:xfrm>
            <a:off x="1953731" y="5079386"/>
            <a:ext cx="8020145" cy="338554"/>
          </a:xfrm>
          <a:prstGeom prst="rect">
            <a:avLst/>
          </a:prstGeom>
          <a:noFill/>
        </p:spPr>
        <p:txBody>
          <a:bodyPr wrap="none" rtlCol="0">
            <a:spAutoFit/>
          </a:bodyPr>
          <a:lstStyle/>
          <a:p>
            <a:pPr algn="r"/>
            <a:r>
              <a:rPr kumimoji="1" lang="ja-JP" altLang="en-US" sz="1600"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p>
        </p:txBody>
      </p:sp>
      <p:sp>
        <p:nvSpPr>
          <p:cNvPr id="30" name="テキスト ボックス 29">
            <a:extLst>
              <a:ext uri="{FF2B5EF4-FFF2-40B4-BE49-F238E27FC236}">
                <a16:creationId xmlns:a16="http://schemas.microsoft.com/office/drawing/2014/main" id="{89B77AC9-D11A-61BC-D71B-EAA0F8CB70D2}"/>
              </a:ext>
            </a:extLst>
          </p:cNvPr>
          <p:cNvSpPr txBox="1"/>
          <p:nvPr/>
        </p:nvSpPr>
        <p:spPr>
          <a:xfrm>
            <a:off x="10376644" y="5100846"/>
            <a:ext cx="1095172" cy="346249"/>
          </a:xfrm>
          <a:prstGeom prst="rect">
            <a:avLst/>
          </a:prstGeom>
          <a:noFill/>
        </p:spPr>
        <p:txBody>
          <a:bodyPr wrap="none" rtlCol="0">
            <a:spAutoFit/>
          </a:bodyPr>
          <a:lstStyle/>
          <a:p>
            <a:r>
              <a:rPr kumimoji="1" lang="en-US" altLang="ja-JP" sz="1650" b="1" spc="-50" dirty="0">
                <a:solidFill>
                  <a:schemeClr val="bg1"/>
                </a:solidFill>
                <a:latin typeface="Inter UI" panose="020B0502030000000004" pitchFamily="34" charset="0"/>
                <a:cs typeface="Inter UI" panose="020B0502030000000004" pitchFamily="34" charset="0"/>
              </a:rPr>
              <a:t>P. 45 - 53</a:t>
            </a:r>
            <a:endParaRPr kumimoji="1" lang="ja-JP" altLang="en-US" sz="1650" b="1" spc="-50">
              <a:solidFill>
                <a:schemeClr val="bg1"/>
              </a:solidFill>
              <a:latin typeface="Inter UI" panose="020B0502030000000004" pitchFamily="34" charset="0"/>
              <a:cs typeface="Inter UI" panose="020B0502030000000004" pitchFamily="34" charset="0"/>
            </a:endParaRPr>
          </a:p>
        </p:txBody>
      </p:sp>
      <p:pic>
        <p:nvPicPr>
          <p:cNvPr id="2" name="図 1">
            <a:extLst>
              <a:ext uri="{FF2B5EF4-FFF2-40B4-BE49-F238E27FC236}">
                <a16:creationId xmlns:a16="http://schemas.microsoft.com/office/drawing/2014/main" id="{77BC90FC-FDFA-D0E3-9EB6-24B96B66E142}"/>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41C2B614-7F4F-CD68-D407-6D2FCFA9AE6C}"/>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8A694D9A-289A-048E-5FE7-91EA6B2388B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244ECEFF-831F-3B23-5E7B-F107F715B893}"/>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278138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8594B-E1A7-1E3E-CDC2-50A9106A6F14}"/>
            </a:ext>
          </a:extLst>
        </p:cNvPr>
        <p:cNvGrpSpPr/>
        <p:nvPr/>
      </p:nvGrpSpPr>
      <p:grpSpPr>
        <a:xfrm>
          <a:off x="0" y="0"/>
          <a:ext cx="0" cy="0"/>
          <a:chOff x="0" y="0"/>
          <a:chExt cx="0" cy="0"/>
        </a:xfrm>
      </p:grpSpPr>
      <p:pic>
        <p:nvPicPr>
          <p:cNvPr id="10" name="図 9" descr="フロント, 座る, 暗い, 記号 が含まれている画像&#10;&#10;AI 生成コンテンツは誤りを含む可能性があります。">
            <a:extLst>
              <a:ext uri="{FF2B5EF4-FFF2-40B4-BE49-F238E27FC236}">
                <a16:creationId xmlns:a16="http://schemas.microsoft.com/office/drawing/2014/main" id="{7148B997-23AA-2041-6B83-D8E03E721841}"/>
              </a:ext>
            </a:extLst>
          </p:cNvPr>
          <p:cNvPicPr>
            <a:picLocks noChangeAspect="1"/>
          </p:cNvPicPr>
          <p:nvPr/>
        </p:nvPicPr>
        <p:blipFill>
          <a:blip r:embed="rId2"/>
          <a:stretch>
            <a:fillRect/>
          </a:stretch>
        </p:blipFill>
        <p:spPr>
          <a:xfrm>
            <a:off x="1796695" y="2886582"/>
            <a:ext cx="743400" cy="1764000"/>
          </a:xfrm>
          <a:prstGeom prst="rect">
            <a:avLst/>
          </a:prstGeom>
        </p:spPr>
      </p:pic>
      <p:pic>
        <p:nvPicPr>
          <p:cNvPr id="12" name="図 11" descr="テキスト, アイコン&#10;&#10;AI 生成コンテンツは誤りを含む可能性があります。">
            <a:extLst>
              <a:ext uri="{FF2B5EF4-FFF2-40B4-BE49-F238E27FC236}">
                <a16:creationId xmlns:a16="http://schemas.microsoft.com/office/drawing/2014/main" id="{7D7FC828-861A-5EB7-5F70-67DC65AEAF32}"/>
              </a:ext>
            </a:extLst>
          </p:cNvPr>
          <p:cNvPicPr>
            <a:picLocks noChangeAspect="1"/>
          </p:cNvPicPr>
          <p:nvPr/>
        </p:nvPicPr>
        <p:blipFill>
          <a:blip r:embed="rId3"/>
          <a:stretch>
            <a:fillRect/>
          </a:stretch>
        </p:blipFill>
        <p:spPr>
          <a:xfrm>
            <a:off x="4796648" y="2891805"/>
            <a:ext cx="730800" cy="1764000"/>
          </a:xfrm>
          <a:prstGeom prst="rect">
            <a:avLst/>
          </a:prstGeom>
        </p:spPr>
      </p:pic>
      <p:pic>
        <p:nvPicPr>
          <p:cNvPr id="14" name="図 13" descr="アイコン&#10;&#10;AI 生成コンテンツは誤りを含む可能性があります。">
            <a:extLst>
              <a:ext uri="{FF2B5EF4-FFF2-40B4-BE49-F238E27FC236}">
                <a16:creationId xmlns:a16="http://schemas.microsoft.com/office/drawing/2014/main" id="{CD82CB14-B912-3192-F2EF-BC736F69D5C1}"/>
              </a:ext>
            </a:extLst>
          </p:cNvPr>
          <p:cNvPicPr>
            <a:picLocks noChangeAspect="1"/>
          </p:cNvPicPr>
          <p:nvPr/>
        </p:nvPicPr>
        <p:blipFill>
          <a:blip r:embed="rId4"/>
          <a:stretch>
            <a:fillRect/>
          </a:stretch>
        </p:blipFill>
        <p:spPr>
          <a:xfrm>
            <a:off x="2758382" y="2887475"/>
            <a:ext cx="1786322" cy="1773652"/>
          </a:xfrm>
          <a:prstGeom prst="rect">
            <a:avLst/>
          </a:prstGeom>
        </p:spPr>
      </p:pic>
      <p:pic>
        <p:nvPicPr>
          <p:cNvPr id="16" name="図 15">
            <a:extLst>
              <a:ext uri="{FF2B5EF4-FFF2-40B4-BE49-F238E27FC236}">
                <a16:creationId xmlns:a16="http://schemas.microsoft.com/office/drawing/2014/main" id="{B4196649-7CFE-71B3-CE93-97619C6AC1CB}"/>
              </a:ext>
            </a:extLst>
          </p:cNvPr>
          <p:cNvPicPr>
            <a:picLocks noChangeAspect="1"/>
          </p:cNvPicPr>
          <p:nvPr/>
        </p:nvPicPr>
        <p:blipFill>
          <a:blip r:embed="rId5"/>
          <a:stretch>
            <a:fillRect/>
          </a:stretch>
        </p:blipFill>
        <p:spPr>
          <a:xfrm>
            <a:off x="3109916" y="4749727"/>
            <a:ext cx="445091" cy="144000"/>
          </a:xfrm>
          <a:prstGeom prst="rect">
            <a:avLst/>
          </a:prstGeom>
        </p:spPr>
      </p:pic>
      <p:pic>
        <p:nvPicPr>
          <p:cNvPr id="18" name="図 17">
            <a:extLst>
              <a:ext uri="{FF2B5EF4-FFF2-40B4-BE49-F238E27FC236}">
                <a16:creationId xmlns:a16="http://schemas.microsoft.com/office/drawing/2014/main" id="{6E7B8FBF-392C-CD3F-06A8-17D4D7DA28DA}"/>
              </a:ext>
            </a:extLst>
          </p:cNvPr>
          <p:cNvPicPr>
            <a:picLocks noChangeAspect="1"/>
          </p:cNvPicPr>
          <p:nvPr/>
        </p:nvPicPr>
        <p:blipFill>
          <a:blip r:embed="rId6"/>
          <a:stretch>
            <a:fillRect/>
          </a:stretch>
        </p:blipFill>
        <p:spPr>
          <a:xfrm>
            <a:off x="3748779" y="4747656"/>
            <a:ext cx="432000" cy="144000"/>
          </a:xfrm>
          <a:prstGeom prst="rect">
            <a:avLst/>
          </a:prstGeom>
        </p:spPr>
      </p:pic>
      <p:pic>
        <p:nvPicPr>
          <p:cNvPr id="20" name="図 19" descr="グラフ, 棒グラフ&#10;&#10;AI 生成コンテンツは誤りを含む可能性があります。">
            <a:extLst>
              <a:ext uri="{FF2B5EF4-FFF2-40B4-BE49-F238E27FC236}">
                <a16:creationId xmlns:a16="http://schemas.microsoft.com/office/drawing/2014/main" id="{69AFD0A5-C4D3-0020-347E-9A44F76A413E}"/>
              </a:ext>
            </a:extLst>
          </p:cNvPr>
          <p:cNvPicPr>
            <a:picLocks noChangeAspect="1"/>
          </p:cNvPicPr>
          <p:nvPr/>
        </p:nvPicPr>
        <p:blipFill>
          <a:blip r:embed="rId7"/>
          <a:stretch>
            <a:fillRect/>
          </a:stretch>
        </p:blipFill>
        <p:spPr>
          <a:xfrm>
            <a:off x="7021847" y="2934418"/>
            <a:ext cx="2880000" cy="1941145"/>
          </a:xfrm>
          <a:prstGeom prst="rect">
            <a:avLst/>
          </a:prstGeom>
        </p:spPr>
      </p:pic>
      <p:pic>
        <p:nvPicPr>
          <p:cNvPr id="22" name="図 21">
            <a:extLst>
              <a:ext uri="{FF2B5EF4-FFF2-40B4-BE49-F238E27FC236}">
                <a16:creationId xmlns:a16="http://schemas.microsoft.com/office/drawing/2014/main" id="{D54807F3-8CBE-5330-D40D-2BF2CE907761}"/>
              </a:ext>
            </a:extLst>
          </p:cNvPr>
          <p:cNvPicPr>
            <a:picLocks noChangeAspect="1"/>
          </p:cNvPicPr>
          <p:nvPr/>
        </p:nvPicPr>
        <p:blipFill>
          <a:blip r:embed="rId8"/>
          <a:stretch>
            <a:fillRect/>
          </a:stretch>
        </p:blipFill>
        <p:spPr>
          <a:xfrm>
            <a:off x="1223331" y="5128891"/>
            <a:ext cx="9756000" cy="508125"/>
          </a:xfrm>
          <a:prstGeom prst="rect">
            <a:avLst/>
          </a:prstGeom>
        </p:spPr>
      </p:pic>
      <p:pic>
        <p:nvPicPr>
          <p:cNvPr id="24" name="図 23" descr="図形, 四角形&#10;&#10;AI 生成コンテンツは誤りを含む可能性があります。">
            <a:extLst>
              <a:ext uri="{FF2B5EF4-FFF2-40B4-BE49-F238E27FC236}">
                <a16:creationId xmlns:a16="http://schemas.microsoft.com/office/drawing/2014/main" id="{EDC47C5F-2377-5FAF-20B3-EB0C7FDE7B30}"/>
              </a:ext>
            </a:extLst>
          </p:cNvPr>
          <p:cNvPicPr>
            <a:picLocks noChangeAspect="1"/>
          </p:cNvPicPr>
          <p:nvPr/>
        </p:nvPicPr>
        <p:blipFill>
          <a:blip r:embed="rId9"/>
          <a:stretch>
            <a:fillRect/>
          </a:stretch>
        </p:blipFill>
        <p:spPr>
          <a:xfrm>
            <a:off x="0" y="0"/>
            <a:ext cx="12192000" cy="914400"/>
          </a:xfrm>
          <a:prstGeom prst="rect">
            <a:avLst/>
          </a:prstGeom>
        </p:spPr>
      </p:pic>
      <p:sp>
        <p:nvSpPr>
          <p:cNvPr id="25" name="テキスト ボックス 24">
            <a:extLst>
              <a:ext uri="{FF2B5EF4-FFF2-40B4-BE49-F238E27FC236}">
                <a16:creationId xmlns:a16="http://schemas.microsoft.com/office/drawing/2014/main" id="{B6184AD8-DB0D-D618-7732-CB6013CD0B5A}"/>
              </a:ext>
            </a:extLst>
          </p:cNvPr>
          <p:cNvSpPr txBox="1"/>
          <p:nvPr/>
        </p:nvSpPr>
        <p:spPr>
          <a:xfrm>
            <a:off x="702810" y="1202537"/>
            <a:ext cx="8103500" cy="902555"/>
          </a:xfrm>
          <a:prstGeom prst="rect">
            <a:avLst/>
          </a:prstGeom>
          <a:noFill/>
        </p:spPr>
        <p:txBody>
          <a:bodyPr wrap="none" rtlCol="0">
            <a:spAutoFit/>
          </a:bodyPr>
          <a:lstStyle/>
          <a:p>
            <a:pPr>
              <a:lnSpc>
                <a:spcPct val="114000"/>
              </a:lnSpc>
            </a:pPr>
            <a:r>
              <a:rPr kumimoji="1" lang="ja-JP" altLang="en-US" sz="2400" b="1" spc="-130">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オフライン</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広告の中</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でもセグメントされた</a:t>
            </a:r>
            <a:r>
              <a:rPr kumimoji="1" lang="en-US" altLang="ja-JP" sz="2400" b="1" spc="-15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属性の視聴者へ</a:t>
            </a:r>
          </a:p>
          <a:p>
            <a:pPr>
              <a:lnSpc>
                <a:spcPct val="114000"/>
              </a:lnSpc>
            </a:pPr>
            <a:r>
              <a:rPr kumimoji="1" lang="ja-JP" altLang="en-US" sz="2400" b="1" spc="-130">
                <a:solidFill>
                  <a:schemeClr val="bg1"/>
                </a:solidFill>
                <a:latin typeface="Noto Sans JP" panose="020B0500000000000000" pitchFamily="34" charset="-128"/>
                <a:ea typeface="Noto Sans JP" panose="020B0500000000000000" pitchFamily="34" charset="-128"/>
                <a:cs typeface="Inter UI" panose="020B0502030000000004" pitchFamily="34" charset="0"/>
              </a:rPr>
              <a:t>フリークエンシー高く</a:t>
            </a:r>
            <a:r>
              <a:rPr kumimoji="1" lang="en-US" altLang="ja-JP" sz="2400" b="1" spc="-13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リーチすることが</a:t>
            </a:r>
            <a:r>
              <a:rPr kumimoji="1" lang="ja-JP" altLang="en-US" sz="2400" b="1" spc="-130">
                <a:solidFill>
                  <a:schemeClr val="bg1"/>
                </a:solidFill>
                <a:latin typeface="Noto Sans JP" panose="020B0500000000000000" pitchFamily="34" charset="-128"/>
                <a:ea typeface="Noto Sans JP" panose="020B0500000000000000" pitchFamily="34" charset="-128"/>
                <a:cs typeface="Inter UI" panose="020B0502030000000004" pitchFamily="34" charset="0"/>
              </a:rPr>
              <a:t>可能 </a:t>
            </a:r>
          </a:p>
        </p:txBody>
      </p:sp>
      <p:sp>
        <p:nvSpPr>
          <p:cNvPr id="26" name="テキスト ボックス 25">
            <a:extLst>
              <a:ext uri="{FF2B5EF4-FFF2-40B4-BE49-F238E27FC236}">
                <a16:creationId xmlns:a16="http://schemas.microsoft.com/office/drawing/2014/main" id="{7E399622-24AE-D234-D12A-1A5FF4584A78}"/>
              </a:ext>
            </a:extLst>
          </p:cNvPr>
          <p:cNvSpPr txBox="1"/>
          <p:nvPr/>
        </p:nvSpPr>
        <p:spPr>
          <a:xfrm>
            <a:off x="1689170" y="5141313"/>
            <a:ext cx="8833508" cy="500137"/>
          </a:xfrm>
          <a:prstGeom prst="rect">
            <a:avLst/>
          </a:prstGeom>
          <a:noFill/>
        </p:spPr>
        <p:txBody>
          <a:bodyPr wrap="none" rtlCol="0">
            <a:spAutoFit/>
          </a:bodyPr>
          <a:lstStyle/>
          <a:p>
            <a:pPr algn="ctr">
              <a:lnSpc>
                <a:spcPct val="114000"/>
              </a:lnSpc>
            </a:pPr>
            <a:r>
              <a:rPr kumimoji="1" lang="en-US" altLang="ja-JP" sz="2400"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20 - 30</a:t>
            </a:r>
            <a:r>
              <a:rPr kumimoji="1" lang="en-US" altLang="ja-JP" sz="1600" b="1" spc="-13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代で</a:t>
            </a:r>
            <a:r>
              <a:rPr kumimoji="1" lang="en-US" altLang="ja-JP" sz="24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割</a:t>
            </a:r>
            <a:r>
              <a:rPr kumimoji="1" lang="en-US" altLang="ja-JP" sz="2400" b="1" spc="-13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40 - 50</a:t>
            </a:r>
            <a:r>
              <a:rPr kumimoji="1" lang="en-US" altLang="ja-JP" sz="1600"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代で</a:t>
            </a:r>
            <a:r>
              <a:rPr kumimoji="1" lang="en-US" altLang="ja-JP" sz="24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割</a:t>
            </a:r>
            <a:r>
              <a:rPr kumimoji="1" lang="ja-JP" altLang="en-US" sz="2400" b="1" spc="-13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幅広い世代にアプローチ可能</a:t>
            </a:r>
          </a:p>
        </p:txBody>
      </p:sp>
      <p:sp>
        <p:nvSpPr>
          <p:cNvPr id="27" name="テキスト ボックス 26">
            <a:extLst>
              <a:ext uri="{FF2B5EF4-FFF2-40B4-BE49-F238E27FC236}">
                <a16:creationId xmlns:a16="http://schemas.microsoft.com/office/drawing/2014/main" id="{C992E033-13AC-3CFC-7282-29681C794052}"/>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sp>
        <p:nvSpPr>
          <p:cNvPr id="28" name="テキスト ボックス 27">
            <a:extLst>
              <a:ext uri="{FF2B5EF4-FFF2-40B4-BE49-F238E27FC236}">
                <a16:creationId xmlns:a16="http://schemas.microsoft.com/office/drawing/2014/main" id="{213C5F54-E06B-CF5B-C74E-1E0D0BD62408}"/>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sp>
        <p:nvSpPr>
          <p:cNvPr id="9" name="角丸四角形 8">
            <a:extLst>
              <a:ext uri="{FF2B5EF4-FFF2-40B4-BE49-F238E27FC236}">
                <a16:creationId xmlns:a16="http://schemas.microsoft.com/office/drawing/2014/main" id="{AEB84BA7-E4CB-CD6C-BB3F-BC3AABEC015D}"/>
              </a:ext>
            </a:extLst>
          </p:cNvPr>
          <p:cNvSpPr/>
          <p:nvPr/>
        </p:nvSpPr>
        <p:spPr>
          <a:xfrm>
            <a:off x="1223331" y="2407221"/>
            <a:ext cx="1034422"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11" name="テキスト ボックス 10">
            <a:extLst>
              <a:ext uri="{FF2B5EF4-FFF2-40B4-BE49-F238E27FC236}">
                <a16:creationId xmlns:a16="http://schemas.microsoft.com/office/drawing/2014/main" id="{8A0FFAF2-4E7D-342E-9A4E-18153C61D298}"/>
              </a:ext>
            </a:extLst>
          </p:cNvPr>
          <p:cNvSpPr txBox="1"/>
          <p:nvPr/>
        </p:nvSpPr>
        <p:spPr>
          <a:xfrm>
            <a:off x="1470573" y="2387335"/>
            <a:ext cx="56938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男女比</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3" name="角丸四角形 12">
            <a:extLst>
              <a:ext uri="{FF2B5EF4-FFF2-40B4-BE49-F238E27FC236}">
                <a16:creationId xmlns:a16="http://schemas.microsoft.com/office/drawing/2014/main" id="{25182DAF-DB37-DF12-C7B7-F9D8CA90E639}"/>
              </a:ext>
            </a:extLst>
          </p:cNvPr>
          <p:cNvSpPr/>
          <p:nvPr/>
        </p:nvSpPr>
        <p:spPr>
          <a:xfrm>
            <a:off x="6940732" y="2400275"/>
            <a:ext cx="1034422"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15" name="テキスト ボックス 14">
            <a:extLst>
              <a:ext uri="{FF2B5EF4-FFF2-40B4-BE49-F238E27FC236}">
                <a16:creationId xmlns:a16="http://schemas.microsoft.com/office/drawing/2014/main" id="{5B3B43A7-35C0-301D-F1EE-95B72E2A4468}"/>
              </a:ext>
            </a:extLst>
          </p:cNvPr>
          <p:cNvSpPr txBox="1"/>
          <p:nvPr/>
        </p:nvSpPr>
        <p:spPr>
          <a:xfrm>
            <a:off x="7234766" y="2380389"/>
            <a:ext cx="441146"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年代</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3" name="図 2">
            <a:extLst>
              <a:ext uri="{FF2B5EF4-FFF2-40B4-BE49-F238E27FC236}">
                <a16:creationId xmlns:a16="http://schemas.microsoft.com/office/drawing/2014/main" id="{754FF95D-89D6-32CF-6519-B3A431A459FE}"/>
              </a:ext>
            </a:extLst>
          </p:cNvPr>
          <p:cNvPicPr>
            <a:picLocks noChangeAspect="1"/>
          </p:cNvPicPr>
          <p:nvPr/>
        </p:nvPicPr>
        <p:blipFill>
          <a:blip r:embed="rId10"/>
          <a:stretch>
            <a:fillRect/>
          </a:stretch>
        </p:blipFill>
        <p:spPr>
          <a:xfrm>
            <a:off x="390975" y="6426392"/>
            <a:ext cx="961575" cy="240394"/>
          </a:xfrm>
          <a:prstGeom prst="rect">
            <a:avLst/>
          </a:prstGeom>
        </p:spPr>
      </p:pic>
      <p:pic>
        <p:nvPicPr>
          <p:cNvPr id="4" name="図 3">
            <a:extLst>
              <a:ext uri="{FF2B5EF4-FFF2-40B4-BE49-F238E27FC236}">
                <a16:creationId xmlns:a16="http://schemas.microsoft.com/office/drawing/2014/main" id="{ACAF1841-5CEE-BBB7-DAA4-12F629DE092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1672425" y="6518730"/>
            <a:ext cx="4500" cy="162000"/>
          </a:xfrm>
          <a:prstGeom prst="rect">
            <a:avLst/>
          </a:prstGeom>
        </p:spPr>
      </p:pic>
      <p:sp>
        <p:nvSpPr>
          <p:cNvPr id="5" name="スライド番号プレースホルダー 22">
            <a:extLst>
              <a:ext uri="{FF2B5EF4-FFF2-40B4-BE49-F238E27FC236}">
                <a16:creationId xmlns:a16="http://schemas.microsoft.com/office/drawing/2014/main" id="{4C5FDA07-A79E-18BF-FD7A-2819BF8BC32C}"/>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19</a:t>
            </a:fld>
            <a:endParaRPr kumimoji="1" lang="ja-JP" altLang="en-US" sz="900">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6EBA8015-71F6-B641-E977-847174F080AF}"/>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7" name="テキスト ボックス 6">
            <a:extLst>
              <a:ext uri="{FF2B5EF4-FFF2-40B4-BE49-F238E27FC236}">
                <a16:creationId xmlns:a16="http://schemas.microsoft.com/office/drawing/2014/main" id="{75CC6237-150B-677E-EE26-21DB22DDA065}"/>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2021</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8</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2731295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51FF7-E727-6378-3750-BACB0A942DB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4B37B980-B919-7EF6-851A-A4EC6CA2DC33}"/>
              </a:ext>
            </a:extLst>
          </p:cNvPr>
          <p:cNvPicPr>
            <a:picLocks noChangeAspect="1"/>
          </p:cNvPicPr>
          <p:nvPr/>
        </p:nvPicPr>
        <p:blipFill>
          <a:blip r:embed="rId2"/>
          <a:stretch>
            <a:fillRect/>
          </a:stretch>
        </p:blipFill>
        <p:spPr>
          <a:xfrm>
            <a:off x="8123554" y="0"/>
            <a:ext cx="4064000" cy="6858000"/>
          </a:xfrm>
          <a:prstGeom prst="rect">
            <a:avLst/>
          </a:prstGeom>
        </p:spPr>
      </p:pic>
      <p:pic>
        <p:nvPicPr>
          <p:cNvPr id="4" name="図 3">
            <a:extLst>
              <a:ext uri="{FF2B5EF4-FFF2-40B4-BE49-F238E27FC236}">
                <a16:creationId xmlns:a16="http://schemas.microsoft.com/office/drawing/2014/main" id="{0EC1674D-030C-A52F-89AE-4C1A9AA1B120}"/>
              </a:ext>
            </a:extLst>
          </p:cNvPr>
          <p:cNvPicPr>
            <a:picLocks noChangeAspect="1"/>
          </p:cNvPicPr>
          <p:nvPr/>
        </p:nvPicPr>
        <p:blipFill>
          <a:blip r:embed="rId3"/>
          <a:stretch>
            <a:fillRect/>
          </a:stretch>
        </p:blipFill>
        <p:spPr>
          <a:xfrm>
            <a:off x="1212631" y="2405919"/>
            <a:ext cx="4711700" cy="342900"/>
          </a:xfrm>
          <a:prstGeom prst="rect">
            <a:avLst/>
          </a:prstGeom>
        </p:spPr>
      </p:pic>
      <p:pic>
        <p:nvPicPr>
          <p:cNvPr id="6" name="図 5" descr="テキスト&#10;&#10;AI 生成コンテンツは誤りを含む可能性があります。">
            <a:extLst>
              <a:ext uri="{FF2B5EF4-FFF2-40B4-BE49-F238E27FC236}">
                <a16:creationId xmlns:a16="http://schemas.microsoft.com/office/drawing/2014/main" id="{3DA9A7B4-8A71-6B47-E358-4D86A7E53275}"/>
              </a:ext>
            </a:extLst>
          </p:cNvPr>
          <p:cNvPicPr>
            <a:picLocks noChangeAspect="1"/>
          </p:cNvPicPr>
          <p:nvPr/>
        </p:nvPicPr>
        <p:blipFill>
          <a:blip r:embed="rId4"/>
          <a:stretch>
            <a:fillRect/>
          </a:stretch>
        </p:blipFill>
        <p:spPr>
          <a:xfrm>
            <a:off x="6008830" y="2415357"/>
            <a:ext cx="1701800" cy="342900"/>
          </a:xfrm>
          <a:prstGeom prst="rect">
            <a:avLst/>
          </a:prstGeom>
        </p:spPr>
      </p:pic>
      <p:pic>
        <p:nvPicPr>
          <p:cNvPr id="8" name="図 7">
            <a:extLst>
              <a:ext uri="{FF2B5EF4-FFF2-40B4-BE49-F238E27FC236}">
                <a16:creationId xmlns:a16="http://schemas.microsoft.com/office/drawing/2014/main" id="{948650E8-7DDC-960D-6820-BEB48036F226}"/>
              </a:ext>
            </a:extLst>
          </p:cNvPr>
          <p:cNvPicPr>
            <a:picLocks noChangeAspect="1"/>
          </p:cNvPicPr>
          <p:nvPr/>
        </p:nvPicPr>
        <p:blipFill>
          <a:blip r:embed="rId5"/>
          <a:stretch>
            <a:fillRect/>
          </a:stretch>
        </p:blipFill>
        <p:spPr>
          <a:xfrm>
            <a:off x="1220251" y="2832296"/>
            <a:ext cx="4292600" cy="203200"/>
          </a:xfrm>
          <a:prstGeom prst="rect">
            <a:avLst/>
          </a:prstGeom>
        </p:spPr>
      </p:pic>
      <p:pic>
        <p:nvPicPr>
          <p:cNvPr id="12" name="図 11" descr="グラフ, 円グラフ&#10;&#10;AI 生成コンテンツは誤りを含む可能性があります。">
            <a:extLst>
              <a:ext uri="{FF2B5EF4-FFF2-40B4-BE49-F238E27FC236}">
                <a16:creationId xmlns:a16="http://schemas.microsoft.com/office/drawing/2014/main" id="{C1014B24-B8BC-9E06-3534-DBB7A5A3CCAB}"/>
              </a:ext>
            </a:extLst>
          </p:cNvPr>
          <p:cNvPicPr>
            <a:picLocks noChangeAspect="1"/>
          </p:cNvPicPr>
          <p:nvPr/>
        </p:nvPicPr>
        <p:blipFill>
          <a:blip r:embed="rId6"/>
          <a:stretch>
            <a:fillRect/>
          </a:stretch>
        </p:blipFill>
        <p:spPr>
          <a:xfrm>
            <a:off x="1212631" y="3570965"/>
            <a:ext cx="1739900" cy="1727200"/>
          </a:xfrm>
          <a:prstGeom prst="rect">
            <a:avLst/>
          </a:prstGeom>
        </p:spPr>
      </p:pic>
      <p:pic>
        <p:nvPicPr>
          <p:cNvPr id="16" name="図 15" descr="テキスト&#10;&#10;AI 生成コンテンツは誤りを含む可能性があります。">
            <a:extLst>
              <a:ext uri="{FF2B5EF4-FFF2-40B4-BE49-F238E27FC236}">
                <a16:creationId xmlns:a16="http://schemas.microsoft.com/office/drawing/2014/main" id="{3E79C16B-D636-A6CD-2ED2-94C69B834504}"/>
              </a:ext>
            </a:extLst>
          </p:cNvPr>
          <p:cNvPicPr>
            <a:picLocks noChangeAspect="1"/>
          </p:cNvPicPr>
          <p:nvPr/>
        </p:nvPicPr>
        <p:blipFill>
          <a:blip r:embed="rId7"/>
          <a:stretch>
            <a:fillRect/>
          </a:stretch>
        </p:blipFill>
        <p:spPr>
          <a:xfrm>
            <a:off x="1212631" y="5460862"/>
            <a:ext cx="1587500" cy="406400"/>
          </a:xfrm>
          <a:prstGeom prst="rect">
            <a:avLst/>
          </a:prstGeom>
        </p:spPr>
      </p:pic>
      <p:pic>
        <p:nvPicPr>
          <p:cNvPr id="18" name="図 17">
            <a:extLst>
              <a:ext uri="{FF2B5EF4-FFF2-40B4-BE49-F238E27FC236}">
                <a16:creationId xmlns:a16="http://schemas.microsoft.com/office/drawing/2014/main" id="{987A01A8-2EDD-7342-576D-910E5D033B4C}"/>
              </a:ext>
            </a:extLst>
          </p:cNvPr>
          <p:cNvPicPr>
            <a:picLocks noChangeAspect="1"/>
          </p:cNvPicPr>
          <p:nvPr/>
        </p:nvPicPr>
        <p:blipFill>
          <a:blip r:embed="rId8"/>
          <a:stretch>
            <a:fillRect/>
          </a:stretch>
        </p:blipFill>
        <p:spPr>
          <a:xfrm>
            <a:off x="2989475" y="5460106"/>
            <a:ext cx="1181100" cy="254000"/>
          </a:xfrm>
          <a:prstGeom prst="rect">
            <a:avLst/>
          </a:prstGeom>
        </p:spPr>
      </p:pic>
      <p:pic>
        <p:nvPicPr>
          <p:cNvPr id="22" name="図 21" descr="ダイアグラム&#10;&#10;AI 生成コンテンツは誤りを含む可能性があります。">
            <a:extLst>
              <a:ext uri="{FF2B5EF4-FFF2-40B4-BE49-F238E27FC236}">
                <a16:creationId xmlns:a16="http://schemas.microsoft.com/office/drawing/2014/main" id="{6B484359-FDE4-BBFE-0752-B8B39A78DBF6}"/>
              </a:ext>
            </a:extLst>
          </p:cNvPr>
          <p:cNvPicPr>
            <a:picLocks noChangeAspect="1"/>
          </p:cNvPicPr>
          <p:nvPr/>
        </p:nvPicPr>
        <p:blipFill>
          <a:blip r:embed="rId9"/>
          <a:stretch>
            <a:fillRect/>
          </a:stretch>
        </p:blipFill>
        <p:spPr>
          <a:xfrm>
            <a:off x="4551680" y="3504729"/>
            <a:ext cx="3073400" cy="2349500"/>
          </a:xfrm>
          <a:prstGeom prst="rect">
            <a:avLst/>
          </a:prstGeom>
        </p:spPr>
      </p:pic>
      <p:pic>
        <p:nvPicPr>
          <p:cNvPr id="24" name="図 23" descr="図形, 四角形&#10;&#10;AI 生成コンテンツは誤りを含む可能性があります。">
            <a:extLst>
              <a:ext uri="{FF2B5EF4-FFF2-40B4-BE49-F238E27FC236}">
                <a16:creationId xmlns:a16="http://schemas.microsoft.com/office/drawing/2014/main" id="{B9A300C9-04FD-F8CF-D987-7DE66DEE70B1}"/>
              </a:ext>
            </a:extLst>
          </p:cNvPr>
          <p:cNvPicPr>
            <a:picLocks noChangeAspect="1"/>
          </p:cNvPicPr>
          <p:nvPr/>
        </p:nvPicPr>
        <p:blipFill>
          <a:blip r:embed="rId10"/>
          <a:stretch>
            <a:fillRect/>
          </a:stretch>
        </p:blipFill>
        <p:spPr>
          <a:xfrm>
            <a:off x="0" y="0"/>
            <a:ext cx="12192000" cy="914400"/>
          </a:xfrm>
          <a:prstGeom prst="rect">
            <a:avLst/>
          </a:prstGeom>
        </p:spPr>
      </p:pic>
      <p:sp>
        <p:nvSpPr>
          <p:cNvPr id="27" name="テキスト ボックス 26">
            <a:extLst>
              <a:ext uri="{FF2B5EF4-FFF2-40B4-BE49-F238E27FC236}">
                <a16:creationId xmlns:a16="http://schemas.microsoft.com/office/drawing/2014/main" id="{42EA3A09-00D7-6BC9-3920-CA790678C670}"/>
              </a:ext>
            </a:extLst>
          </p:cNvPr>
          <p:cNvSpPr txBox="1"/>
          <p:nvPr/>
        </p:nvSpPr>
        <p:spPr>
          <a:xfrm>
            <a:off x="719620" y="1203284"/>
            <a:ext cx="6647974" cy="902555"/>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ビジネス</a:t>
            </a:r>
            <a:r>
              <a:rPr kumimoji="1" lang="ja-JP" altLang="en-US" sz="2400" b="1" spc="70">
                <a:solidFill>
                  <a:schemeClr val="bg1"/>
                </a:solidFill>
                <a:latin typeface="Noto Sans JP" panose="020B0500000000000000" pitchFamily="34" charset="-128"/>
                <a:ea typeface="Noto Sans JP" panose="020B0500000000000000" pitchFamily="34" charset="-128"/>
                <a:cs typeface="Inter UI" panose="020B0502030000000004" pitchFamily="34" charset="0"/>
              </a:rPr>
              <a:t>空間</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だからこそ</a:t>
            </a:r>
            <a:r>
              <a:rPr kumimoji="1" lang="en-US" altLang="ja-JP" sz="2400" b="1" spc="-15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意思決定者や役職者</a:t>
            </a:r>
          </a:p>
          <a:p>
            <a:pPr>
              <a:lnSpc>
                <a:spcPct val="114000"/>
              </a:lnSpc>
            </a:pP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さらに</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外出が少ない</a:t>
            </a:r>
            <a:r>
              <a:rPr kumimoji="1" lang="ja-JP" altLang="en-US" sz="2400" b="1" spc="80">
                <a:solidFill>
                  <a:schemeClr val="bg1"/>
                </a:solidFill>
                <a:latin typeface="Noto Sans JP" panose="020B0500000000000000" pitchFamily="34" charset="-128"/>
                <a:ea typeface="Noto Sans JP" panose="020B0500000000000000" pitchFamily="34" charset="-128"/>
                <a:cs typeface="Inter UI" panose="020B0502030000000004" pitchFamily="34" charset="0"/>
              </a:rPr>
              <a:t>内勤者</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へ直接</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リーチ</a:t>
            </a:r>
            <a:r>
              <a:rPr kumimoji="1" lang="ja-JP" altLang="en-US" sz="2400" b="1" spc="70">
                <a:solidFill>
                  <a:schemeClr val="bg1"/>
                </a:solidFill>
                <a:latin typeface="Noto Sans JP" panose="020B0500000000000000" pitchFamily="34" charset="-128"/>
                <a:ea typeface="Noto Sans JP" panose="020B0500000000000000" pitchFamily="34" charset="-128"/>
                <a:cs typeface="Inter UI" panose="020B0502030000000004" pitchFamily="34" charset="0"/>
              </a:rPr>
              <a:t>が可能</a:t>
            </a:r>
          </a:p>
        </p:txBody>
      </p:sp>
      <p:pic>
        <p:nvPicPr>
          <p:cNvPr id="44" name="図 43" descr="図形, 円&#10;&#10;AI 生成コンテンツは誤りを含む可能性があります。">
            <a:extLst>
              <a:ext uri="{FF2B5EF4-FFF2-40B4-BE49-F238E27FC236}">
                <a16:creationId xmlns:a16="http://schemas.microsoft.com/office/drawing/2014/main" id="{C93E0524-3A14-3C0F-EE14-070537D1DF9C}"/>
              </a:ext>
            </a:extLst>
          </p:cNvPr>
          <p:cNvPicPr>
            <a:picLocks noChangeAspect="1"/>
          </p:cNvPicPr>
          <p:nvPr/>
        </p:nvPicPr>
        <p:blipFill>
          <a:blip r:embed="rId11">
            <a:alphaModFix/>
          </a:blip>
          <a:stretch>
            <a:fillRect/>
          </a:stretch>
        </p:blipFill>
        <p:spPr>
          <a:xfrm>
            <a:off x="3042881" y="3876260"/>
            <a:ext cx="1332000" cy="1152693"/>
          </a:xfrm>
          <a:prstGeom prst="rect">
            <a:avLst/>
          </a:prstGeom>
        </p:spPr>
      </p:pic>
      <p:sp>
        <p:nvSpPr>
          <p:cNvPr id="34" name="テキスト ボックス 33">
            <a:extLst>
              <a:ext uri="{FF2B5EF4-FFF2-40B4-BE49-F238E27FC236}">
                <a16:creationId xmlns:a16="http://schemas.microsoft.com/office/drawing/2014/main" id="{328CFC22-5C9C-1A9B-3952-AC142CED9440}"/>
              </a:ext>
            </a:extLst>
          </p:cNvPr>
          <p:cNvSpPr txBox="1"/>
          <p:nvPr/>
        </p:nvSpPr>
        <p:spPr>
          <a:xfrm>
            <a:off x="3321049" y="4029836"/>
            <a:ext cx="954108" cy="419154"/>
          </a:xfrm>
          <a:prstGeom prst="rect">
            <a:avLst/>
          </a:prstGeom>
          <a:noFill/>
        </p:spPr>
        <p:txBody>
          <a:bodyPr wrap="none" rtlCol="0">
            <a:spAutoFit/>
          </a:bodyPr>
          <a:lstStyle/>
          <a:p>
            <a:pPr algn="ctr">
              <a:lnSpc>
                <a:spcPct val="110000"/>
              </a:lnSpc>
            </a:pPr>
            <a:r>
              <a:rPr kumimoji="1" lang="ja-JP" altLang="en-US" sz="10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会社員の中で</a:t>
            </a:r>
            <a:endParaRPr kumimoji="1" lang="en-US" altLang="ja-JP" sz="1000" b="1"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a:p>
            <a:pPr algn="ctr">
              <a:lnSpc>
                <a:spcPct val="110000"/>
              </a:lnSpc>
            </a:pPr>
            <a:r>
              <a:rPr kumimoji="1" lang="ja-JP" altLang="en-US" sz="1000" b="1" spc="7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役職者は</a:t>
            </a:r>
            <a:endParaRPr kumimoji="1" lang="en-US" altLang="ja-JP" sz="800" b="1" spc="7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37" name="テキスト ボックス 36">
            <a:extLst>
              <a:ext uri="{FF2B5EF4-FFF2-40B4-BE49-F238E27FC236}">
                <a16:creationId xmlns:a16="http://schemas.microsoft.com/office/drawing/2014/main" id="{CDD88AEE-46F6-2654-122C-D8B9F7BF6E21}"/>
              </a:ext>
            </a:extLst>
          </p:cNvPr>
          <p:cNvSpPr txBox="1"/>
          <p:nvPr/>
        </p:nvSpPr>
        <p:spPr>
          <a:xfrm>
            <a:off x="3244474" y="4319466"/>
            <a:ext cx="960519" cy="584775"/>
          </a:xfrm>
          <a:prstGeom prst="rect">
            <a:avLst/>
          </a:prstGeom>
          <a:noFill/>
        </p:spPr>
        <p:txBody>
          <a:bodyPr wrap="none" rtlCol="0">
            <a:spAutoFit/>
          </a:bodyPr>
          <a:lstStyle/>
          <a:p>
            <a:r>
              <a:rPr kumimoji="1" lang="en-US" altLang="ja-JP" sz="3200" spc="-15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42.2</a:t>
            </a:r>
            <a:endParaRPr kumimoji="1" lang="ja-JP" altLang="en-US" sz="3200" spc="-150">
              <a:solidFill>
                <a:srgbClr val="FE5519"/>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38" name="テキスト ボックス 37">
            <a:extLst>
              <a:ext uri="{FF2B5EF4-FFF2-40B4-BE49-F238E27FC236}">
                <a16:creationId xmlns:a16="http://schemas.microsoft.com/office/drawing/2014/main" id="{D85B14DF-4F36-8299-C1FE-CE3A707DF438}"/>
              </a:ext>
            </a:extLst>
          </p:cNvPr>
          <p:cNvSpPr txBox="1"/>
          <p:nvPr/>
        </p:nvSpPr>
        <p:spPr>
          <a:xfrm>
            <a:off x="4020041" y="4472059"/>
            <a:ext cx="332142" cy="364331"/>
          </a:xfrm>
          <a:prstGeom prst="rect">
            <a:avLst/>
          </a:prstGeom>
          <a:noFill/>
        </p:spPr>
        <p:txBody>
          <a:bodyPr wrap="none" rtlCol="0">
            <a:spAutoFit/>
          </a:bodyPr>
          <a:lstStyle/>
          <a:p>
            <a:pPr>
              <a:lnSpc>
                <a:spcPct val="135000"/>
              </a:lnSpc>
            </a:pPr>
            <a:r>
              <a:rPr kumimoji="1" lang="en-US" altLang="ja-JP" sz="1400" b="1" dirty="0">
                <a:solidFill>
                  <a:srgbClr val="FE5519"/>
                </a:solidFill>
                <a:latin typeface="Inter UI" panose="020B0502030000000004" pitchFamily="34" charset="0"/>
                <a:ea typeface="Inter UI" panose="020B0502030000000004" pitchFamily="34" charset="0"/>
                <a:cs typeface="Inter UI" panose="020B0502030000000004" pitchFamily="34" charset="0"/>
              </a:rPr>
              <a:t>%</a:t>
            </a:r>
          </a:p>
        </p:txBody>
      </p:sp>
      <p:sp>
        <p:nvSpPr>
          <p:cNvPr id="40" name="テキスト ボックス 39">
            <a:extLst>
              <a:ext uri="{FF2B5EF4-FFF2-40B4-BE49-F238E27FC236}">
                <a16:creationId xmlns:a16="http://schemas.microsoft.com/office/drawing/2014/main" id="{7FD8386C-00F1-81F8-B84B-C772F8EA8D06}"/>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sp>
        <p:nvSpPr>
          <p:cNvPr id="13" name="角丸四角形 12">
            <a:extLst>
              <a:ext uri="{FF2B5EF4-FFF2-40B4-BE49-F238E27FC236}">
                <a16:creationId xmlns:a16="http://schemas.microsoft.com/office/drawing/2014/main" id="{501E5D52-9049-790A-6189-B087C246D20F}"/>
              </a:ext>
            </a:extLst>
          </p:cNvPr>
          <p:cNvSpPr/>
          <p:nvPr/>
        </p:nvSpPr>
        <p:spPr>
          <a:xfrm>
            <a:off x="1220251" y="3139812"/>
            <a:ext cx="315463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14" name="テキスト ボックス 13">
            <a:extLst>
              <a:ext uri="{FF2B5EF4-FFF2-40B4-BE49-F238E27FC236}">
                <a16:creationId xmlns:a16="http://schemas.microsoft.com/office/drawing/2014/main" id="{068C2CC6-5F49-1B01-247E-56CA1B4ABB25}"/>
              </a:ext>
            </a:extLst>
          </p:cNvPr>
          <p:cNvSpPr txBox="1"/>
          <p:nvPr/>
        </p:nvSpPr>
        <p:spPr>
          <a:xfrm>
            <a:off x="2383144" y="3119926"/>
            <a:ext cx="82586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役職者割合</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 name="角丸四角形 14">
            <a:extLst>
              <a:ext uri="{FF2B5EF4-FFF2-40B4-BE49-F238E27FC236}">
                <a16:creationId xmlns:a16="http://schemas.microsoft.com/office/drawing/2014/main" id="{BF2730AD-DF16-EFEE-4F71-2BA2E56AE756}"/>
              </a:ext>
            </a:extLst>
          </p:cNvPr>
          <p:cNvSpPr/>
          <p:nvPr/>
        </p:nvSpPr>
        <p:spPr>
          <a:xfrm>
            <a:off x="4560558" y="3139812"/>
            <a:ext cx="31369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17" name="テキスト ボックス 16">
            <a:extLst>
              <a:ext uri="{FF2B5EF4-FFF2-40B4-BE49-F238E27FC236}">
                <a16:creationId xmlns:a16="http://schemas.microsoft.com/office/drawing/2014/main" id="{2365B23C-AA0E-339E-5F15-4317C6EECDFF}"/>
              </a:ext>
            </a:extLst>
          </p:cNvPr>
          <p:cNvSpPr txBox="1"/>
          <p:nvPr/>
        </p:nvSpPr>
        <p:spPr>
          <a:xfrm>
            <a:off x="5910214" y="3119926"/>
            <a:ext cx="441146"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職種</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9" name="テキスト ボックス 18">
            <a:extLst>
              <a:ext uri="{FF2B5EF4-FFF2-40B4-BE49-F238E27FC236}">
                <a16:creationId xmlns:a16="http://schemas.microsoft.com/office/drawing/2014/main" id="{ACF4A0C5-4839-D476-5043-9446178751D0}"/>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36" name="図 35">
            <a:extLst>
              <a:ext uri="{FF2B5EF4-FFF2-40B4-BE49-F238E27FC236}">
                <a16:creationId xmlns:a16="http://schemas.microsoft.com/office/drawing/2014/main" id="{AC5F2D97-A1D5-B0A3-FDF6-B9CEFC6446DF}"/>
              </a:ext>
            </a:extLst>
          </p:cNvPr>
          <p:cNvPicPr>
            <a:picLocks noChangeAspect="1"/>
          </p:cNvPicPr>
          <p:nvPr/>
        </p:nvPicPr>
        <p:blipFill>
          <a:blip r:embed="rId12"/>
          <a:stretch>
            <a:fillRect/>
          </a:stretch>
        </p:blipFill>
        <p:spPr>
          <a:xfrm>
            <a:off x="390975" y="6426392"/>
            <a:ext cx="961575" cy="240394"/>
          </a:xfrm>
          <a:prstGeom prst="rect">
            <a:avLst/>
          </a:prstGeom>
        </p:spPr>
      </p:pic>
      <p:pic>
        <p:nvPicPr>
          <p:cNvPr id="39" name="図 38">
            <a:extLst>
              <a:ext uri="{FF2B5EF4-FFF2-40B4-BE49-F238E27FC236}">
                <a16:creationId xmlns:a16="http://schemas.microsoft.com/office/drawing/2014/main" id="{6AE490C2-7567-FDEB-B84C-D79CDC50BC3E}"/>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11672425" y="6518730"/>
            <a:ext cx="4500" cy="162000"/>
          </a:xfrm>
          <a:prstGeom prst="rect">
            <a:avLst/>
          </a:prstGeom>
        </p:spPr>
      </p:pic>
      <p:sp>
        <p:nvSpPr>
          <p:cNvPr id="41" name="スライド番号プレースホルダー 22">
            <a:extLst>
              <a:ext uri="{FF2B5EF4-FFF2-40B4-BE49-F238E27FC236}">
                <a16:creationId xmlns:a16="http://schemas.microsoft.com/office/drawing/2014/main" id="{6BCFF1F3-7E0D-2736-1FE4-80DDD717B4F1}"/>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20</a:t>
            </a:fld>
            <a:endParaRPr kumimoji="1" lang="ja-JP" altLang="en-US" sz="900">
              <a:latin typeface="Inter UI" panose="020B0502030000000004" pitchFamily="34" charset="0"/>
              <a:cs typeface="Inter UI" panose="020B0502030000000004" pitchFamily="34" charset="0"/>
            </a:endParaRPr>
          </a:p>
        </p:txBody>
      </p:sp>
      <p:sp>
        <p:nvSpPr>
          <p:cNvPr id="42" name="テキスト ボックス 41">
            <a:extLst>
              <a:ext uri="{FF2B5EF4-FFF2-40B4-BE49-F238E27FC236}">
                <a16:creationId xmlns:a16="http://schemas.microsoft.com/office/drawing/2014/main" id="{7F25B911-916A-A890-9170-F9130C7D96C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2" name="テキスト ボックス 1">
            <a:extLst>
              <a:ext uri="{FF2B5EF4-FFF2-40B4-BE49-F238E27FC236}">
                <a16:creationId xmlns:a16="http://schemas.microsoft.com/office/drawing/2014/main" id="{CFF54EE5-7438-1F97-43A0-2304A087F6B5}"/>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459134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A4463-F8F5-9112-B1A1-796E5DE18C3D}"/>
            </a:ext>
          </a:extLst>
        </p:cNvPr>
        <p:cNvGrpSpPr/>
        <p:nvPr/>
      </p:nvGrpSpPr>
      <p:grpSpPr>
        <a:xfrm>
          <a:off x="0" y="0"/>
          <a:ext cx="0" cy="0"/>
          <a:chOff x="0" y="0"/>
          <a:chExt cx="0" cy="0"/>
        </a:xfrm>
      </p:grpSpPr>
      <p:sp>
        <p:nvSpPr>
          <p:cNvPr id="2" name="1 つの角を丸めた四角形 1">
            <a:extLst>
              <a:ext uri="{FF2B5EF4-FFF2-40B4-BE49-F238E27FC236}">
                <a16:creationId xmlns:a16="http://schemas.microsoft.com/office/drawing/2014/main" id="{B517CE86-94EA-0F4C-C20C-8FB7470E78A4}"/>
              </a:ext>
            </a:extLst>
          </p:cNvPr>
          <p:cNvSpPr/>
          <p:nvPr/>
        </p:nvSpPr>
        <p:spPr>
          <a:xfrm rot="10800000">
            <a:off x="8123554" y="0"/>
            <a:ext cx="4068446" cy="6858000"/>
          </a:xfrm>
          <a:prstGeom prst="round1Rect">
            <a:avLst>
              <a:gd name="adj" fmla="val 14762"/>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図形, 四角形&#10;&#10;AI 生成コンテンツは誤りを含む可能性があります。">
            <a:extLst>
              <a:ext uri="{FF2B5EF4-FFF2-40B4-BE49-F238E27FC236}">
                <a16:creationId xmlns:a16="http://schemas.microsoft.com/office/drawing/2014/main" id="{746D835D-7AF6-8B9B-E139-6AB936472648}"/>
              </a:ext>
            </a:extLst>
          </p:cNvPr>
          <p:cNvPicPr>
            <a:picLocks noChangeAspect="1"/>
          </p:cNvPicPr>
          <p:nvPr/>
        </p:nvPicPr>
        <p:blipFill>
          <a:blip r:embed="rId3"/>
          <a:stretch>
            <a:fillRect/>
          </a:stretch>
        </p:blipFill>
        <p:spPr>
          <a:xfrm>
            <a:off x="0" y="0"/>
            <a:ext cx="12192000" cy="914400"/>
          </a:xfrm>
          <a:prstGeom prst="rect">
            <a:avLst/>
          </a:prstGeom>
        </p:spPr>
      </p:pic>
      <p:sp>
        <p:nvSpPr>
          <p:cNvPr id="27" name="テキスト ボックス 26">
            <a:extLst>
              <a:ext uri="{FF2B5EF4-FFF2-40B4-BE49-F238E27FC236}">
                <a16:creationId xmlns:a16="http://schemas.microsoft.com/office/drawing/2014/main" id="{B2B89479-91BC-4ACD-7736-5D911A7CB16E}"/>
              </a:ext>
            </a:extLst>
          </p:cNvPr>
          <p:cNvSpPr txBox="1"/>
          <p:nvPr/>
        </p:nvSpPr>
        <p:spPr>
          <a:xfrm>
            <a:off x="719620" y="1203284"/>
            <a:ext cx="5904180" cy="989502"/>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オフィスビルの</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喫煙者は可処分所得</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が高く</a:t>
            </a:r>
          </a:p>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約 </a:t>
            </a: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割が</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世帯年収 </a:t>
            </a:r>
            <a:r>
              <a:rPr kumimoji="1" lang="en-US" altLang="ja-JP" sz="2800" b="1" dirty="0">
                <a:solidFill>
                  <a:schemeClr val="bg1"/>
                </a:solidFill>
                <a:latin typeface="Inter UI" panose="020B0502030000000004" pitchFamily="34" charset="0"/>
                <a:ea typeface="Inter UI" panose="020B0502030000000004" pitchFamily="34" charset="0"/>
                <a:cs typeface="Inter UI" panose="020B0502030000000004" pitchFamily="34" charset="0"/>
              </a:rPr>
              <a:t>1,000</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a:t>
            </a:r>
          </a:p>
        </p:txBody>
      </p:sp>
      <p:sp>
        <p:nvSpPr>
          <p:cNvPr id="40" name="テキスト ボックス 39">
            <a:extLst>
              <a:ext uri="{FF2B5EF4-FFF2-40B4-BE49-F238E27FC236}">
                <a16:creationId xmlns:a16="http://schemas.microsoft.com/office/drawing/2014/main" id="{967C73B7-C274-F52A-A0CC-0154A5E1629A}"/>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sp>
        <p:nvSpPr>
          <p:cNvPr id="42" name="角丸四角形 41">
            <a:extLst>
              <a:ext uri="{FF2B5EF4-FFF2-40B4-BE49-F238E27FC236}">
                <a16:creationId xmlns:a16="http://schemas.microsoft.com/office/drawing/2014/main" id="{B3EA3B56-22F5-6899-CFCD-903E8CAA7D6B}"/>
              </a:ext>
            </a:extLst>
          </p:cNvPr>
          <p:cNvSpPr/>
          <p:nvPr/>
        </p:nvSpPr>
        <p:spPr>
          <a:xfrm>
            <a:off x="849590" y="2357244"/>
            <a:ext cx="1919248"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41" name="テキスト ボックス 40">
            <a:extLst>
              <a:ext uri="{FF2B5EF4-FFF2-40B4-BE49-F238E27FC236}">
                <a16:creationId xmlns:a16="http://schemas.microsoft.com/office/drawing/2014/main" id="{FC92617F-7F46-4349-2876-E8CB7DBE18DA}"/>
              </a:ext>
            </a:extLst>
          </p:cNvPr>
          <p:cNvSpPr txBox="1"/>
          <p:nvPr/>
        </p:nvSpPr>
        <p:spPr>
          <a:xfrm>
            <a:off x="984407" y="2337358"/>
            <a:ext cx="1669047" cy="278731"/>
          </a:xfrm>
          <a:prstGeom prst="rect">
            <a:avLst/>
          </a:prstGeom>
          <a:noFill/>
        </p:spPr>
        <p:txBody>
          <a:bodyPr wrap="none" rtlCol="0">
            <a:spAutoFit/>
          </a:bodyPr>
          <a:lstStyle/>
          <a:p>
            <a:pPr>
              <a:lnSpc>
                <a:spcPct val="135000"/>
              </a:lnSpc>
            </a:pPr>
            <a:r>
              <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1</a:t>
            </a: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ヶ月あたりの可処分所得</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5" name="角丸四角形 44">
            <a:extLst>
              <a:ext uri="{FF2B5EF4-FFF2-40B4-BE49-F238E27FC236}">
                <a16:creationId xmlns:a16="http://schemas.microsoft.com/office/drawing/2014/main" id="{84B655E3-D0DD-7B8C-E372-EB80436E2C0A}"/>
              </a:ext>
            </a:extLst>
          </p:cNvPr>
          <p:cNvSpPr/>
          <p:nvPr/>
        </p:nvSpPr>
        <p:spPr>
          <a:xfrm>
            <a:off x="4679087" y="2371103"/>
            <a:ext cx="1152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43" name="テキスト ボックス 42">
            <a:extLst>
              <a:ext uri="{FF2B5EF4-FFF2-40B4-BE49-F238E27FC236}">
                <a16:creationId xmlns:a16="http://schemas.microsoft.com/office/drawing/2014/main" id="{7C443E2D-4325-7E2B-3D59-C219CF3C64B4}"/>
              </a:ext>
            </a:extLst>
          </p:cNvPr>
          <p:cNvSpPr txBox="1"/>
          <p:nvPr/>
        </p:nvSpPr>
        <p:spPr>
          <a:xfrm>
            <a:off x="4920656" y="2351217"/>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世帯年収</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6" name="テキスト ボックス 45">
            <a:extLst>
              <a:ext uri="{FF2B5EF4-FFF2-40B4-BE49-F238E27FC236}">
                <a16:creationId xmlns:a16="http://schemas.microsoft.com/office/drawing/2014/main" id="{4C416E37-8794-13C8-0315-D320C4C1756B}"/>
              </a:ext>
            </a:extLst>
          </p:cNvPr>
          <p:cNvSpPr txBox="1"/>
          <p:nvPr/>
        </p:nvSpPr>
        <p:spPr>
          <a:xfrm>
            <a:off x="2969727" y="5212069"/>
            <a:ext cx="697627" cy="227626"/>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一部省略</a:t>
            </a:r>
          </a:p>
        </p:txBody>
      </p:sp>
      <p:pic>
        <p:nvPicPr>
          <p:cNvPr id="47" name="図 46">
            <a:extLst>
              <a:ext uri="{FF2B5EF4-FFF2-40B4-BE49-F238E27FC236}">
                <a16:creationId xmlns:a16="http://schemas.microsoft.com/office/drawing/2014/main" id="{060F0768-85A3-777D-CF54-CFBF9B317C9B}"/>
              </a:ext>
            </a:extLst>
          </p:cNvPr>
          <p:cNvPicPr>
            <a:picLocks noChangeAspect="1"/>
          </p:cNvPicPr>
          <p:nvPr/>
        </p:nvPicPr>
        <p:blipFill>
          <a:blip r:embed="rId4"/>
          <a:stretch>
            <a:fillRect/>
          </a:stretch>
        </p:blipFill>
        <p:spPr>
          <a:xfrm>
            <a:off x="938267" y="5541767"/>
            <a:ext cx="1993360" cy="315536"/>
          </a:xfrm>
          <a:prstGeom prst="rect">
            <a:avLst/>
          </a:prstGeom>
          <a:pattFill prst="ltDnDiag">
            <a:fgClr>
              <a:srgbClr val="FF8B62"/>
            </a:fgClr>
            <a:bgClr>
              <a:srgbClr val="FF5500"/>
            </a:bgClr>
          </a:pattFill>
        </p:spPr>
      </p:pic>
      <p:sp>
        <p:nvSpPr>
          <p:cNvPr id="48" name="テキスト ボックス 47">
            <a:extLst>
              <a:ext uri="{FF2B5EF4-FFF2-40B4-BE49-F238E27FC236}">
                <a16:creationId xmlns:a16="http://schemas.microsoft.com/office/drawing/2014/main" id="{637D828D-A6E0-18D9-7EB7-8E9A7C352D16}"/>
              </a:ext>
            </a:extLst>
          </p:cNvPr>
          <p:cNvSpPr txBox="1"/>
          <p:nvPr/>
        </p:nvSpPr>
        <p:spPr>
          <a:xfrm>
            <a:off x="1123292" y="5568823"/>
            <a:ext cx="931665" cy="279244"/>
          </a:xfrm>
          <a:prstGeom prst="rect">
            <a:avLst/>
          </a:prstGeom>
          <a:noFill/>
        </p:spPr>
        <p:txBody>
          <a:bodyPr wrap="none" rtlCol="0">
            <a:spAutoFit/>
          </a:bodyPr>
          <a:lstStyle/>
          <a:p>
            <a:pPr algn="ctr">
              <a:lnSpc>
                <a:spcPct val="114000"/>
              </a:lnSpc>
            </a:pPr>
            <a:r>
              <a:rPr kumimoji="1"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a:t>
            </a:r>
            <a:r>
              <a:rPr kumimoji="1" lang="ja-JP" altLang="en-US" sz="11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a:t>
            </a:r>
          </a:p>
        </p:txBody>
      </p:sp>
      <p:sp>
        <p:nvSpPr>
          <p:cNvPr id="49" name="テキスト ボックス 48">
            <a:extLst>
              <a:ext uri="{FF2B5EF4-FFF2-40B4-BE49-F238E27FC236}">
                <a16:creationId xmlns:a16="http://schemas.microsoft.com/office/drawing/2014/main" id="{1BF56B0F-FD4C-6E8B-0868-76DBD07C4249}"/>
              </a:ext>
            </a:extLst>
          </p:cNvPr>
          <p:cNvSpPr txBox="1"/>
          <p:nvPr/>
        </p:nvSpPr>
        <p:spPr>
          <a:xfrm>
            <a:off x="1922374" y="5484140"/>
            <a:ext cx="842859" cy="432426"/>
          </a:xfrm>
          <a:prstGeom prst="rect">
            <a:avLst/>
          </a:prstGeom>
          <a:noFill/>
        </p:spPr>
        <p:txBody>
          <a:bodyPr wrap="none" rtlCol="0">
            <a:spAutoFit/>
          </a:bodyPr>
          <a:lstStyle/>
          <a:p>
            <a:pPr algn="ctr">
              <a:lnSpc>
                <a:spcPct val="114000"/>
              </a:lnSpc>
            </a:pPr>
            <a:r>
              <a:rPr kumimoji="1" lang="en-US" altLang="ja-JP" sz="20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35.9</a:t>
            </a:r>
            <a:r>
              <a:rPr kumimoji="1" lang="en-US" altLang="ja-JP" sz="12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endParaRPr kumimoji="1" lang="ja-JP" altLang="en-US" sz="2000" b="1">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graphicFrame>
        <p:nvGraphicFramePr>
          <p:cNvPr id="51" name="グラフ 50">
            <a:extLst>
              <a:ext uri="{FF2B5EF4-FFF2-40B4-BE49-F238E27FC236}">
                <a16:creationId xmlns:a16="http://schemas.microsoft.com/office/drawing/2014/main" id="{BCFA24A4-044E-3743-BE9A-549B06F74DCD}"/>
              </a:ext>
            </a:extLst>
          </p:cNvPr>
          <p:cNvGraphicFramePr/>
          <p:nvPr/>
        </p:nvGraphicFramePr>
        <p:xfrm>
          <a:off x="497425" y="2762021"/>
          <a:ext cx="2790305" cy="2421252"/>
        </p:xfrm>
        <a:graphic>
          <a:graphicData uri="http://schemas.openxmlformats.org/drawingml/2006/chart">
            <c:chart xmlns:c="http://schemas.openxmlformats.org/drawingml/2006/chart" xmlns:r="http://schemas.openxmlformats.org/officeDocument/2006/relationships" r:id="rId5"/>
          </a:graphicData>
        </a:graphic>
      </p:graphicFrame>
      <p:sp>
        <p:nvSpPr>
          <p:cNvPr id="52" name="正方形/長方形 51">
            <a:extLst>
              <a:ext uri="{FF2B5EF4-FFF2-40B4-BE49-F238E27FC236}">
                <a16:creationId xmlns:a16="http://schemas.microsoft.com/office/drawing/2014/main" id="{7F4F85C0-1B28-9FBB-51F8-82AB3682B00B}"/>
              </a:ext>
            </a:extLst>
          </p:cNvPr>
          <p:cNvSpPr/>
          <p:nvPr/>
        </p:nvSpPr>
        <p:spPr>
          <a:xfrm>
            <a:off x="3011304" y="2970992"/>
            <a:ext cx="103487" cy="116309"/>
          </a:xfrm>
          <a:prstGeom prst="rect">
            <a:avLst/>
          </a:prstGeom>
          <a:solidFill>
            <a:srgbClr val="FF5500"/>
          </a:solidFill>
          <a:ln w="9525">
            <a:solidFill>
              <a:srgbClr val="FFF7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53" name="正方形/長方形 52">
            <a:extLst>
              <a:ext uri="{FF2B5EF4-FFF2-40B4-BE49-F238E27FC236}">
                <a16:creationId xmlns:a16="http://schemas.microsoft.com/office/drawing/2014/main" id="{39ED969F-70AB-9744-9015-92430331C9FF}"/>
              </a:ext>
            </a:extLst>
          </p:cNvPr>
          <p:cNvSpPr/>
          <p:nvPr/>
        </p:nvSpPr>
        <p:spPr>
          <a:xfrm>
            <a:off x="3007071" y="3184177"/>
            <a:ext cx="103487" cy="116309"/>
          </a:xfrm>
          <a:prstGeom prst="rect">
            <a:avLst/>
          </a:prstGeom>
          <a:solidFill>
            <a:srgbClr val="FF703C"/>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54" name="テキスト ボックス 53">
            <a:extLst>
              <a:ext uri="{FF2B5EF4-FFF2-40B4-BE49-F238E27FC236}">
                <a16:creationId xmlns:a16="http://schemas.microsoft.com/office/drawing/2014/main" id="{DEBC6C48-40D6-90C5-E41B-5E57965504EB}"/>
              </a:ext>
            </a:extLst>
          </p:cNvPr>
          <p:cNvSpPr txBox="1"/>
          <p:nvPr/>
        </p:nvSpPr>
        <p:spPr>
          <a:xfrm>
            <a:off x="3103949" y="2897757"/>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200,000</a:t>
            </a:r>
            <a:r>
              <a:rPr lang="en-US" altLang="ja-JP" sz="1100" dirty="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rPr>
              <a:t>円以上</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58" name="テキスト ボックス 57">
            <a:extLst>
              <a:ext uri="{FF2B5EF4-FFF2-40B4-BE49-F238E27FC236}">
                <a16:creationId xmlns:a16="http://schemas.microsoft.com/office/drawing/2014/main" id="{66694DF7-2883-C361-DEA1-C94D9AE5728A}"/>
              </a:ext>
            </a:extLst>
          </p:cNvPr>
          <p:cNvSpPr txBox="1"/>
          <p:nvPr/>
        </p:nvSpPr>
        <p:spPr>
          <a:xfrm>
            <a:off x="3103949" y="3116832"/>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150,000 〜 199,999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59" name="正方形/長方形 58">
            <a:extLst>
              <a:ext uri="{FF2B5EF4-FFF2-40B4-BE49-F238E27FC236}">
                <a16:creationId xmlns:a16="http://schemas.microsoft.com/office/drawing/2014/main" id="{01218654-E02E-FE00-C6BE-14E9CC71F254}"/>
              </a:ext>
            </a:extLst>
          </p:cNvPr>
          <p:cNvSpPr/>
          <p:nvPr/>
        </p:nvSpPr>
        <p:spPr>
          <a:xfrm>
            <a:off x="3007071" y="3422069"/>
            <a:ext cx="103487" cy="116309"/>
          </a:xfrm>
          <a:prstGeom prst="rect">
            <a:avLst/>
          </a:prstGeom>
          <a:solidFill>
            <a:srgbClr val="FF8B62"/>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60" name="テキスト ボックス 59">
            <a:extLst>
              <a:ext uri="{FF2B5EF4-FFF2-40B4-BE49-F238E27FC236}">
                <a16:creationId xmlns:a16="http://schemas.microsoft.com/office/drawing/2014/main" id="{BB974938-14EA-34DC-78D2-68678341C0AE}"/>
              </a:ext>
            </a:extLst>
          </p:cNvPr>
          <p:cNvSpPr txBox="1"/>
          <p:nvPr/>
        </p:nvSpPr>
        <p:spPr>
          <a:xfrm>
            <a:off x="3103949" y="3354724"/>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100,000 〜 149,999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1" name="正方形/長方形 60">
            <a:extLst>
              <a:ext uri="{FF2B5EF4-FFF2-40B4-BE49-F238E27FC236}">
                <a16:creationId xmlns:a16="http://schemas.microsoft.com/office/drawing/2014/main" id="{4E50F21A-8EF6-38FE-00E2-C94901B5C4C9}"/>
              </a:ext>
            </a:extLst>
          </p:cNvPr>
          <p:cNvSpPr/>
          <p:nvPr/>
        </p:nvSpPr>
        <p:spPr>
          <a:xfrm>
            <a:off x="3007071" y="3649792"/>
            <a:ext cx="103487" cy="116309"/>
          </a:xfrm>
          <a:prstGeom prst="rect">
            <a:avLst/>
          </a:prstGeom>
          <a:pattFill prst="dkDnDiag">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62" name="テキスト ボックス 61">
            <a:extLst>
              <a:ext uri="{FF2B5EF4-FFF2-40B4-BE49-F238E27FC236}">
                <a16:creationId xmlns:a16="http://schemas.microsoft.com/office/drawing/2014/main" id="{4D35A0EE-2CCC-7E29-A865-1CCB902ED0F4}"/>
              </a:ext>
            </a:extLst>
          </p:cNvPr>
          <p:cNvSpPr txBox="1"/>
          <p:nvPr/>
        </p:nvSpPr>
        <p:spPr>
          <a:xfrm>
            <a:off x="3103949" y="3582447"/>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50,000 〜 99,999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3" name="正方形/長方形 62">
            <a:extLst>
              <a:ext uri="{FF2B5EF4-FFF2-40B4-BE49-F238E27FC236}">
                <a16:creationId xmlns:a16="http://schemas.microsoft.com/office/drawing/2014/main" id="{6327BC85-6C5F-A4A2-CDF7-27E731C459A1}"/>
              </a:ext>
            </a:extLst>
          </p:cNvPr>
          <p:cNvSpPr/>
          <p:nvPr/>
        </p:nvSpPr>
        <p:spPr>
          <a:xfrm>
            <a:off x="3007071" y="3887684"/>
            <a:ext cx="103487" cy="116309"/>
          </a:xfrm>
          <a:prstGeom prst="rect">
            <a:avLst/>
          </a:prstGeom>
          <a:pattFill prst="ltVert">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Noto Sans JP" panose="020B0500000000000000" pitchFamily="34" charset="-128"/>
              <a:ea typeface="Noto Sans JP" panose="020B0500000000000000" pitchFamily="34" charset="-128"/>
            </a:endParaRPr>
          </a:p>
        </p:txBody>
      </p:sp>
      <p:sp>
        <p:nvSpPr>
          <p:cNvPr id="64" name="テキスト ボックス 63">
            <a:extLst>
              <a:ext uri="{FF2B5EF4-FFF2-40B4-BE49-F238E27FC236}">
                <a16:creationId xmlns:a16="http://schemas.microsoft.com/office/drawing/2014/main" id="{CF003C12-E5A4-3233-8351-714E09FDEC57}"/>
              </a:ext>
            </a:extLst>
          </p:cNvPr>
          <p:cNvSpPr txBox="1"/>
          <p:nvPr/>
        </p:nvSpPr>
        <p:spPr>
          <a:xfrm>
            <a:off x="3103949" y="3820339"/>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30,000 〜 49,999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5" name="正方形/長方形 64">
            <a:extLst>
              <a:ext uri="{FF2B5EF4-FFF2-40B4-BE49-F238E27FC236}">
                <a16:creationId xmlns:a16="http://schemas.microsoft.com/office/drawing/2014/main" id="{92C4E554-CC57-142C-A74C-D45F8ABFF3FC}"/>
              </a:ext>
            </a:extLst>
          </p:cNvPr>
          <p:cNvSpPr/>
          <p:nvPr/>
        </p:nvSpPr>
        <p:spPr>
          <a:xfrm>
            <a:off x="2999884" y="4111733"/>
            <a:ext cx="103487" cy="116309"/>
          </a:xfrm>
          <a:prstGeom prst="rect">
            <a:avLst/>
          </a:prstGeom>
          <a:pattFill prst="narVert">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6" name="テキスト ボックス 65">
            <a:extLst>
              <a:ext uri="{FF2B5EF4-FFF2-40B4-BE49-F238E27FC236}">
                <a16:creationId xmlns:a16="http://schemas.microsoft.com/office/drawing/2014/main" id="{082C1626-F8C8-01CC-D025-65BB4F552648}"/>
              </a:ext>
            </a:extLst>
          </p:cNvPr>
          <p:cNvSpPr txBox="1"/>
          <p:nvPr/>
        </p:nvSpPr>
        <p:spPr>
          <a:xfrm>
            <a:off x="3096762" y="4044388"/>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10,000 〜 29,999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7" name="正方形/長方形 66">
            <a:extLst>
              <a:ext uri="{FF2B5EF4-FFF2-40B4-BE49-F238E27FC236}">
                <a16:creationId xmlns:a16="http://schemas.microsoft.com/office/drawing/2014/main" id="{CDB0EF57-BFFA-375F-5B55-DF048FA33969}"/>
              </a:ext>
            </a:extLst>
          </p:cNvPr>
          <p:cNvSpPr/>
          <p:nvPr/>
        </p:nvSpPr>
        <p:spPr>
          <a:xfrm>
            <a:off x="2999884" y="4349625"/>
            <a:ext cx="103487" cy="116309"/>
          </a:xfrm>
          <a:prstGeom prst="rect">
            <a:avLst/>
          </a:prstGeom>
          <a:pattFill prst="ltDnDiag">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8" name="テキスト ボックス 67">
            <a:extLst>
              <a:ext uri="{FF2B5EF4-FFF2-40B4-BE49-F238E27FC236}">
                <a16:creationId xmlns:a16="http://schemas.microsoft.com/office/drawing/2014/main" id="{D1E349E0-4C07-093E-BB5D-8A1CC2421D54}"/>
              </a:ext>
            </a:extLst>
          </p:cNvPr>
          <p:cNvSpPr txBox="1"/>
          <p:nvPr/>
        </p:nvSpPr>
        <p:spPr>
          <a:xfrm>
            <a:off x="3096762" y="4282280"/>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3,000 〜 99,999</a:t>
            </a:r>
            <a:r>
              <a:rPr lang="ja-JP" altLang="en-US" sz="1100">
                <a:solidFill>
                  <a:schemeClr val="bg1"/>
                </a:solidFill>
                <a:latin typeface="Noto Sans JP" panose="020B0500000000000000" pitchFamily="34" charset="-128"/>
                <a:ea typeface="Noto Sans JP" panose="020B0500000000000000" pitchFamily="34" charset="-128"/>
              </a:rPr>
              <a:t>円</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69" name="正方形/長方形 68">
            <a:extLst>
              <a:ext uri="{FF2B5EF4-FFF2-40B4-BE49-F238E27FC236}">
                <a16:creationId xmlns:a16="http://schemas.microsoft.com/office/drawing/2014/main" id="{A0CAA6C7-1182-794B-E07C-63212C79378C}"/>
              </a:ext>
            </a:extLst>
          </p:cNvPr>
          <p:cNvSpPr/>
          <p:nvPr/>
        </p:nvSpPr>
        <p:spPr>
          <a:xfrm>
            <a:off x="2999884" y="4577348"/>
            <a:ext cx="103487" cy="116309"/>
          </a:xfrm>
          <a:prstGeom prst="rect">
            <a:avLst/>
          </a:prstGeom>
          <a:solidFill>
            <a:srgbClr val="FFFFFF"/>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0" name="テキスト ボックス 69">
            <a:extLst>
              <a:ext uri="{FF2B5EF4-FFF2-40B4-BE49-F238E27FC236}">
                <a16:creationId xmlns:a16="http://schemas.microsoft.com/office/drawing/2014/main" id="{D0300EBF-066F-D281-F286-988C13BA760B}"/>
              </a:ext>
            </a:extLst>
          </p:cNvPr>
          <p:cNvSpPr txBox="1"/>
          <p:nvPr/>
        </p:nvSpPr>
        <p:spPr>
          <a:xfrm>
            <a:off x="3096762" y="4510003"/>
            <a:ext cx="1973632" cy="261610"/>
          </a:xfrm>
          <a:prstGeom prst="rect">
            <a:avLst/>
          </a:prstGeom>
          <a:noFill/>
          <a:effectLst/>
        </p:spPr>
        <p:txBody>
          <a:bodyPr wrap="square" rtlCol="0">
            <a:spAutoFit/>
          </a:bodyPr>
          <a:lstStyle/>
          <a:p>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3,000 </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71" name="正方形/長方形 70">
            <a:extLst>
              <a:ext uri="{FF2B5EF4-FFF2-40B4-BE49-F238E27FC236}">
                <a16:creationId xmlns:a16="http://schemas.microsoft.com/office/drawing/2014/main" id="{754F22CB-F04F-8735-2FC6-76D90327FDEC}"/>
              </a:ext>
            </a:extLst>
          </p:cNvPr>
          <p:cNvSpPr/>
          <p:nvPr/>
        </p:nvSpPr>
        <p:spPr>
          <a:xfrm>
            <a:off x="2999884" y="4815240"/>
            <a:ext cx="103487" cy="116309"/>
          </a:xfrm>
          <a:prstGeom prst="rect">
            <a:avLst/>
          </a:prstGeom>
          <a:pattFill prst="pct5">
            <a:fgClr>
              <a:srgbClr val="FFFFFF"/>
            </a:fgClr>
            <a:bgClr>
              <a:srgbClr val="FF5500"/>
            </a:bgClr>
          </a:patt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2" name="テキスト ボックス 71">
            <a:extLst>
              <a:ext uri="{FF2B5EF4-FFF2-40B4-BE49-F238E27FC236}">
                <a16:creationId xmlns:a16="http://schemas.microsoft.com/office/drawing/2014/main" id="{AB5F4901-DD44-98E9-544A-D70440E10EF4}"/>
              </a:ext>
            </a:extLst>
          </p:cNvPr>
          <p:cNvSpPr txBox="1"/>
          <p:nvPr/>
        </p:nvSpPr>
        <p:spPr>
          <a:xfrm>
            <a:off x="3096762" y="4747895"/>
            <a:ext cx="1973632" cy="261610"/>
          </a:xfrm>
          <a:prstGeom prst="rect">
            <a:avLst/>
          </a:prstGeom>
          <a:noFill/>
          <a:effectLst/>
        </p:spPr>
        <p:txBody>
          <a:bodyPr wrap="square" rtlCol="0">
            <a:spAutoFit/>
          </a:bodyPr>
          <a:lstStyle/>
          <a:p>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未回答</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73" name="正方形/長方形 72">
            <a:extLst>
              <a:ext uri="{FF2B5EF4-FFF2-40B4-BE49-F238E27FC236}">
                <a16:creationId xmlns:a16="http://schemas.microsoft.com/office/drawing/2014/main" id="{2D67AE28-3723-5638-2228-A306D17FD4F8}"/>
              </a:ext>
            </a:extLst>
          </p:cNvPr>
          <p:cNvSpPr/>
          <p:nvPr/>
        </p:nvSpPr>
        <p:spPr>
          <a:xfrm>
            <a:off x="5991205" y="2891056"/>
            <a:ext cx="1523079"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4" name="正方形/長方形 73">
            <a:extLst>
              <a:ext uri="{FF2B5EF4-FFF2-40B4-BE49-F238E27FC236}">
                <a16:creationId xmlns:a16="http://schemas.microsoft.com/office/drawing/2014/main" id="{088A36AB-8C50-F253-D676-FDC95123F006}"/>
              </a:ext>
            </a:extLst>
          </p:cNvPr>
          <p:cNvSpPr/>
          <p:nvPr/>
        </p:nvSpPr>
        <p:spPr>
          <a:xfrm>
            <a:off x="5991206" y="3091778"/>
            <a:ext cx="975751"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75" name="直線コネクタ 74">
            <a:extLst>
              <a:ext uri="{FF2B5EF4-FFF2-40B4-BE49-F238E27FC236}">
                <a16:creationId xmlns:a16="http://schemas.microsoft.com/office/drawing/2014/main" id="{3ADA2BCF-F08F-E2BA-A589-E2C27E040F01}"/>
              </a:ext>
            </a:extLst>
          </p:cNvPr>
          <p:cNvCxnSpPr>
            <a:cxnSpLocks/>
          </p:cNvCxnSpPr>
          <p:nvPr/>
        </p:nvCxnSpPr>
        <p:spPr>
          <a:xfrm>
            <a:off x="5991205" y="2827034"/>
            <a:ext cx="0" cy="255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C2D8DEB0-EC8F-5DC6-AB52-14531A78389D}"/>
              </a:ext>
            </a:extLst>
          </p:cNvPr>
          <p:cNvSpPr/>
          <p:nvPr/>
        </p:nvSpPr>
        <p:spPr>
          <a:xfrm>
            <a:off x="5991206" y="3305836"/>
            <a:ext cx="975752"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1" name="正方形/長方形 80">
            <a:extLst>
              <a:ext uri="{FF2B5EF4-FFF2-40B4-BE49-F238E27FC236}">
                <a16:creationId xmlns:a16="http://schemas.microsoft.com/office/drawing/2014/main" id="{98412760-91C9-D218-3857-9B66BA15605F}"/>
              </a:ext>
            </a:extLst>
          </p:cNvPr>
          <p:cNvSpPr/>
          <p:nvPr/>
        </p:nvSpPr>
        <p:spPr>
          <a:xfrm>
            <a:off x="5991206" y="3506558"/>
            <a:ext cx="920000"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 name="正方形/長方形 81">
            <a:extLst>
              <a:ext uri="{FF2B5EF4-FFF2-40B4-BE49-F238E27FC236}">
                <a16:creationId xmlns:a16="http://schemas.microsoft.com/office/drawing/2014/main" id="{B475695D-C9FB-601B-9408-5262A47ADD7D}"/>
              </a:ext>
            </a:extLst>
          </p:cNvPr>
          <p:cNvSpPr/>
          <p:nvPr/>
        </p:nvSpPr>
        <p:spPr>
          <a:xfrm>
            <a:off x="5991206" y="3711188"/>
            <a:ext cx="975752"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3" name="正方形/長方形 82">
            <a:extLst>
              <a:ext uri="{FF2B5EF4-FFF2-40B4-BE49-F238E27FC236}">
                <a16:creationId xmlns:a16="http://schemas.microsoft.com/office/drawing/2014/main" id="{654FABC9-C1AC-BDE2-F7F8-103803140C99}"/>
              </a:ext>
            </a:extLst>
          </p:cNvPr>
          <p:cNvSpPr/>
          <p:nvPr/>
        </p:nvSpPr>
        <p:spPr>
          <a:xfrm>
            <a:off x="5991206" y="3911910"/>
            <a:ext cx="644124"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4" name="正方形/長方形 83">
            <a:extLst>
              <a:ext uri="{FF2B5EF4-FFF2-40B4-BE49-F238E27FC236}">
                <a16:creationId xmlns:a16="http://schemas.microsoft.com/office/drawing/2014/main" id="{A7068956-D5D5-B013-8463-685F6EFD5E5B}"/>
              </a:ext>
            </a:extLst>
          </p:cNvPr>
          <p:cNvSpPr/>
          <p:nvPr/>
        </p:nvSpPr>
        <p:spPr>
          <a:xfrm>
            <a:off x="5991206" y="4125968"/>
            <a:ext cx="975749"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5" name="正方形/長方形 84">
            <a:extLst>
              <a:ext uri="{FF2B5EF4-FFF2-40B4-BE49-F238E27FC236}">
                <a16:creationId xmlns:a16="http://schemas.microsoft.com/office/drawing/2014/main" id="{9B595D15-CE6C-A6FD-5D5A-6CFB46D26CA1}"/>
              </a:ext>
            </a:extLst>
          </p:cNvPr>
          <p:cNvSpPr/>
          <p:nvPr/>
        </p:nvSpPr>
        <p:spPr>
          <a:xfrm>
            <a:off x="5991206" y="4326690"/>
            <a:ext cx="820814"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6" name="正方形/長方形 85">
            <a:extLst>
              <a:ext uri="{FF2B5EF4-FFF2-40B4-BE49-F238E27FC236}">
                <a16:creationId xmlns:a16="http://schemas.microsoft.com/office/drawing/2014/main" id="{F3ECCA28-7563-8976-09D3-6AFBF0455B31}"/>
              </a:ext>
            </a:extLst>
          </p:cNvPr>
          <p:cNvSpPr/>
          <p:nvPr/>
        </p:nvSpPr>
        <p:spPr>
          <a:xfrm>
            <a:off x="5991206" y="4521893"/>
            <a:ext cx="78061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C07C589F-DFB8-38FD-B7F9-7C1005C9DCF3}"/>
              </a:ext>
            </a:extLst>
          </p:cNvPr>
          <p:cNvSpPr/>
          <p:nvPr/>
        </p:nvSpPr>
        <p:spPr>
          <a:xfrm>
            <a:off x="5991206" y="4722615"/>
            <a:ext cx="319604"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8" name="正方形/長方形 87">
            <a:extLst>
              <a:ext uri="{FF2B5EF4-FFF2-40B4-BE49-F238E27FC236}">
                <a16:creationId xmlns:a16="http://schemas.microsoft.com/office/drawing/2014/main" id="{C3426587-4B76-1183-5479-E7C016AB8274}"/>
              </a:ext>
            </a:extLst>
          </p:cNvPr>
          <p:cNvSpPr/>
          <p:nvPr/>
        </p:nvSpPr>
        <p:spPr>
          <a:xfrm>
            <a:off x="5991206" y="4936673"/>
            <a:ext cx="362438"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9" name="正方形/長方形 88">
            <a:extLst>
              <a:ext uri="{FF2B5EF4-FFF2-40B4-BE49-F238E27FC236}">
                <a16:creationId xmlns:a16="http://schemas.microsoft.com/office/drawing/2014/main" id="{A44FC52E-73DB-D0F5-767A-9C9C855757CA}"/>
              </a:ext>
            </a:extLst>
          </p:cNvPr>
          <p:cNvSpPr/>
          <p:nvPr/>
        </p:nvSpPr>
        <p:spPr>
          <a:xfrm>
            <a:off x="5991206" y="5137395"/>
            <a:ext cx="644124"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0" name="テキスト ボックス 89">
            <a:extLst>
              <a:ext uri="{FF2B5EF4-FFF2-40B4-BE49-F238E27FC236}">
                <a16:creationId xmlns:a16="http://schemas.microsoft.com/office/drawing/2014/main" id="{7198E0BD-5594-F665-E0B8-1C128251A13A}"/>
              </a:ext>
            </a:extLst>
          </p:cNvPr>
          <p:cNvSpPr txBox="1"/>
          <p:nvPr/>
        </p:nvSpPr>
        <p:spPr>
          <a:xfrm>
            <a:off x="4802368" y="2838588"/>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400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1" name="テキスト ボックス 90">
            <a:extLst>
              <a:ext uri="{FF2B5EF4-FFF2-40B4-BE49-F238E27FC236}">
                <a16:creationId xmlns:a16="http://schemas.microsoft.com/office/drawing/2014/main" id="{3F390278-E242-34B3-D1D5-5E6ACFE25A42}"/>
              </a:ext>
            </a:extLst>
          </p:cNvPr>
          <p:cNvSpPr txBox="1"/>
          <p:nvPr/>
        </p:nvSpPr>
        <p:spPr>
          <a:xfrm>
            <a:off x="4802368" y="3046497"/>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500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2" name="テキスト ボックス 91">
            <a:extLst>
              <a:ext uri="{FF2B5EF4-FFF2-40B4-BE49-F238E27FC236}">
                <a16:creationId xmlns:a16="http://schemas.microsoft.com/office/drawing/2014/main" id="{F55913B8-3760-A8A2-B167-99FE1FA6DFF3}"/>
              </a:ext>
            </a:extLst>
          </p:cNvPr>
          <p:cNvSpPr txBox="1"/>
          <p:nvPr/>
        </p:nvSpPr>
        <p:spPr>
          <a:xfrm>
            <a:off x="4780363" y="325440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600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3" name="テキスト ボックス 92">
            <a:extLst>
              <a:ext uri="{FF2B5EF4-FFF2-40B4-BE49-F238E27FC236}">
                <a16:creationId xmlns:a16="http://schemas.microsoft.com/office/drawing/2014/main" id="{482B3011-1A11-73CF-F9EF-7BAD9ED264A9}"/>
              </a:ext>
            </a:extLst>
          </p:cNvPr>
          <p:cNvSpPr txBox="1"/>
          <p:nvPr/>
        </p:nvSpPr>
        <p:spPr>
          <a:xfrm>
            <a:off x="4780363" y="3462315"/>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700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4" name="テキスト ボックス 93">
            <a:extLst>
              <a:ext uri="{FF2B5EF4-FFF2-40B4-BE49-F238E27FC236}">
                <a16:creationId xmlns:a16="http://schemas.microsoft.com/office/drawing/2014/main" id="{EC54F187-B79E-7127-E7A3-41422D0A3470}"/>
              </a:ext>
            </a:extLst>
          </p:cNvPr>
          <p:cNvSpPr txBox="1"/>
          <p:nvPr/>
        </p:nvSpPr>
        <p:spPr>
          <a:xfrm>
            <a:off x="4780363" y="3662699"/>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800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5" name="テキスト ボックス 94">
            <a:extLst>
              <a:ext uri="{FF2B5EF4-FFF2-40B4-BE49-F238E27FC236}">
                <a16:creationId xmlns:a16="http://schemas.microsoft.com/office/drawing/2014/main" id="{76938D70-979E-CD55-5539-322E41A7BF0A}"/>
              </a:ext>
            </a:extLst>
          </p:cNvPr>
          <p:cNvSpPr txBox="1"/>
          <p:nvPr/>
        </p:nvSpPr>
        <p:spPr>
          <a:xfrm>
            <a:off x="4780363" y="3870608"/>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900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6" name="テキスト ボックス 95">
            <a:extLst>
              <a:ext uri="{FF2B5EF4-FFF2-40B4-BE49-F238E27FC236}">
                <a16:creationId xmlns:a16="http://schemas.microsoft.com/office/drawing/2014/main" id="{3A70D302-6C30-4665-B239-9C22DA3E55E3}"/>
              </a:ext>
            </a:extLst>
          </p:cNvPr>
          <p:cNvSpPr txBox="1"/>
          <p:nvPr/>
        </p:nvSpPr>
        <p:spPr>
          <a:xfrm>
            <a:off x="4758358" y="4078517"/>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7" name="テキスト ボックス 96">
            <a:extLst>
              <a:ext uri="{FF2B5EF4-FFF2-40B4-BE49-F238E27FC236}">
                <a16:creationId xmlns:a16="http://schemas.microsoft.com/office/drawing/2014/main" id="{0CC65DBD-0D03-D731-D7FA-ABAB37558C7E}"/>
              </a:ext>
            </a:extLst>
          </p:cNvPr>
          <p:cNvSpPr txBox="1"/>
          <p:nvPr/>
        </p:nvSpPr>
        <p:spPr>
          <a:xfrm>
            <a:off x="4758358" y="428642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1,200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8" name="テキスト ボックス 97">
            <a:extLst>
              <a:ext uri="{FF2B5EF4-FFF2-40B4-BE49-F238E27FC236}">
                <a16:creationId xmlns:a16="http://schemas.microsoft.com/office/drawing/2014/main" id="{6B22A08E-75AA-4529-A1A0-B3052779B055}"/>
              </a:ext>
            </a:extLst>
          </p:cNvPr>
          <p:cNvSpPr txBox="1"/>
          <p:nvPr/>
        </p:nvSpPr>
        <p:spPr>
          <a:xfrm>
            <a:off x="4773048" y="4460055"/>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1,500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9" name="テキスト ボックス 98">
            <a:extLst>
              <a:ext uri="{FF2B5EF4-FFF2-40B4-BE49-F238E27FC236}">
                <a16:creationId xmlns:a16="http://schemas.microsoft.com/office/drawing/2014/main" id="{818109E3-0427-32B5-AE38-7C55E02BCECA}"/>
              </a:ext>
            </a:extLst>
          </p:cNvPr>
          <p:cNvSpPr txBox="1"/>
          <p:nvPr/>
        </p:nvSpPr>
        <p:spPr>
          <a:xfrm>
            <a:off x="4773048" y="4667964"/>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0" name="テキスト ボックス 99">
            <a:extLst>
              <a:ext uri="{FF2B5EF4-FFF2-40B4-BE49-F238E27FC236}">
                <a16:creationId xmlns:a16="http://schemas.microsoft.com/office/drawing/2014/main" id="{3BC07275-F459-CD8C-52A4-D9BA55231EF2}"/>
              </a:ext>
            </a:extLst>
          </p:cNvPr>
          <p:cNvSpPr txBox="1"/>
          <p:nvPr/>
        </p:nvSpPr>
        <p:spPr>
          <a:xfrm>
            <a:off x="4751043" y="4875873"/>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円以上</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1" name="テキスト ボックス 100">
            <a:extLst>
              <a:ext uri="{FF2B5EF4-FFF2-40B4-BE49-F238E27FC236}">
                <a16:creationId xmlns:a16="http://schemas.microsoft.com/office/drawing/2014/main" id="{4C4E8739-411B-5A0C-B55C-A6DA96CE2A24}"/>
              </a:ext>
            </a:extLst>
          </p:cNvPr>
          <p:cNvSpPr txBox="1"/>
          <p:nvPr/>
        </p:nvSpPr>
        <p:spPr>
          <a:xfrm>
            <a:off x="4751043" y="5083782"/>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未回答</a:t>
            </a:r>
            <a:endParaRPr lang="en-US" altLang="ja-JP" sz="1000" dirty="0">
              <a:solidFill>
                <a:schemeClr val="bg1"/>
              </a:solidFill>
              <a:latin typeface="Noto Sans JP" panose="020B0500000000000000" pitchFamily="34" charset="-128"/>
              <a:ea typeface="Noto Sans JP" panose="020B0500000000000000" pitchFamily="34" charset="-128"/>
            </a:endParaRPr>
          </a:p>
        </p:txBody>
      </p:sp>
      <p:pic>
        <p:nvPicPr>
          <p:cNvPr id="102" name="図 101">
            <a:extLst>
              <a:ext uri="{FF2B5EF4-FFF2-40B4-BE49-F238E27FC236}">
                <a16:creationId xmlns:a16="http://schemas.microsoft.com/office/drawing/2014/main" id="{D70D2590-9F85-5794-9526-E12628CD81B2}"/>
              </a:ext>
            </a:extLst>
          </p:cNvPr>
          <p:cNvPicPr>
            <a:picLocks noChangeAspect="1"/>
          </p:cNvPicPr>
          <p:nvPr/>
        </p:nvPicPr>
        <p:blipFill>
          <a:blip r:embed="rId4"/>
          <a:stretch>
            <a:fillRect/>
          </a:stretch>
        </p:blipFill>
        <p:spPr>
          <a:xfrm>
            <a:off x="4899549" y="5551596"/>
            <a:ext cx="1993360" cy="315536"/>
          </a:xfrm>
          <a:prstGeom prst="rect">
            <a:avLst/>
          </a:prstGeom>
          <a:pattFill prst="ltDnDiag">
            <a:fgClr>
              <a:srgbClr val="FF8B62"/>
            </a:fgClr>
            <a:bgClr>
              <a:srgbClr val="FF5500"/>
            </a:bgClr>
          </a:pattFill>
        </p:spPr>
      </p:pic>
      <p:sp>
        <p:nvSpPr>
          <p:cNvPr id="103" name="テキスト ボックス 102">
            <a:extLst>
              <a:ext uri="{FF2B5EF4-FFF2-40B4-BE49-F238E27FC236}">
                <a16:creationId xmlns:a16="http://schemas.microsoft.com/office/drawing/2014/main" id="{F69C1277-D23C-274B-7D54-425533EF82E2}"/>
              </a:ext>
            </a:extLst>
          </p:cNvPr>
          <p:cNvSpPr txBox="1"/>
          <p:nvPr/>
        </p:nvSpPr>
        <p:spPr>
          <a:xfrm>
            <a:off x="4917864" y="5578652"/>
            <a:ext cx="1265090" cy="277064"/>
          </a:xfrm>
          <a:prstGeom prst="rect">
            <a:avLst/>
          </a:prstGeom>
          <a:noFill/>
        </p:spPr>
        <p:txBody>
          <a:bodyPr wrap="none" rtlCol="0">
            <a:spAutoFit/>
          </a:bodyPr>
          <a:lstStyle/>
          <a:p>
            <a:pPr algn="ctr">
              <a:lnSpc>
                <a:spcPct val="114000"/>
              </a:lnSpc>
            </a:pPr>
            <a:r>
              <a:rPr kumimoji="1" lang="ja-JP" altLang="en-US" sz="1100" b="1">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約</a:t>
            </a:r>
            <a:r>
              <a:rPr kumimoji="1" lang="en-US" altLang="ja-JP" sz="1100" b="1"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1,000</a:t>
            </a:r>
            <a:r>
              <a:rPr kumimoji="1" lang="ja-JP" altLang="en-US" sz="11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a:t>
            </a:r>
          </a:p>
        </p:txBody>
      </p:sp>
      <p:sp>
        <p:nvSpPr>
          <p:cNvPr id="104" name="テキスト ボックス 103">
            <a:extLst>
              <a:ext uri="{FF2B5EF4-FFF2-40B4-BE49-F238E27FC236}">
                <a16:creationId xmlns:a16="http://schemas.microsoft.com/office/drawing/2014/main" id="{33E8BB54-28A9-2F41-525F-1449A0072FE1}"/>
              </a:ext>
            </a:extLst>
          </p:cNvPr>
          <p:cNvSpPr txBox="1"/>
          <p:nvPr/>
        </p:nvSpPr>
        <p:spPr>
          <a:xfrm>
            <a:off x="6057956" y="5493969"/>
            <a:ext cx="778739" cy="432426"/>
          </a:xfrm>
          <a:prstGeom prst="rect">
            <a:avLst/>
          </a:prstGeom>
          <a:noFill/>
        </p:spPr>
        <p:txBody>
          <a:bodyPr wrap="none" rtlCol="0">
            <a:spAutoFit/>
          </a:bodyPr>
          <a:lstStyle/>
          <a:p>
            <a:pPr algn="ctr">
              <a:lnSpc>
                <a:spcPct val="114000"/>
              </a:lnSpc>
            </a:pPr>
            <a:r>
              <a:rPr kumimoji="1" lang="en-US" altLang="ja-JP" sz="20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31.0</a:t>
            </a:r>
            <a:r>
              <a:rPr kumimoji="1" lang="en-US" altLang="ja-JP" sz="12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endParaRPr kumimoji="1" lang="ja-JP" altLang="en-US" sz="2000" b="1">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07" name="テキスト ボックス 106">
            <a:extLst>
              <a:ext uri="{FF2B5EF4-FFF2-40B4-BE49-F238E27FC236}">
                <a16:creationId xmlns:a16="http://schemas.microsoft.com/office/drawing/2014/main" id="{6C6E5500-46EF-7527-CF33-8E07E2C6ADDD}"/>
              </a:ext>
            </a:extLst>
          </p:cNvPr>
          <p:cNvSpPr txBox="1"/>
          <p:nvPr/>
        </p:nvSpPr>
        <p:spPr>
          <a:xfrm>
            <a:off x="7472451" y="2837674"/>
            <a:ext cx="48282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13.5%</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8" name="テキスト ボックス 107">
            <a:extLst>
              <a:ext uri="{FF2B5EF4-FFF2-40B4-BE49-F238E27FC236}">
                <a16:creationId xmlns:a16="http://schemas.microsoft.com/office/drawing/2014/main" id="{C4482053-6B70-3506-BCC0-5FE4F06C3888}"/>
              </a:ext>
            </a:extLst>
          </p:cNvPr>
          <p:cNvSpPr txBox="1"/>
          <p:nvPr/>
        </p:nvSpPr>
        <p:spPr>
          <a:xfrm>
            <a:off x="6923067" y="3046053"/>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9.4%</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9" name="テキスト ボックス 108">
            <a:extLst>
              <a:ext uri="{FF2B5EF4-FFF2-40B4-BE49-F238E27FC236}">
                <a16:creationId xmlns:a16="http://schemas.microsoft.com/office/drawing/2014/main" id="{23AAE4ED-141E-0B79-6356-15505EC61649}"/>
              </a:ext>
            </a:extLst>
          </p:cNvPr>
          <p:cNvSpPr txBox="1"/>
          <p:nvPr/>
        </p:nvSpPr>
        <p:spPr>
          <a:xfrm>
            <a:off x="6915251" y="3249253"/>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9.4%</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0" name="テキスト ボックス 109">
            <a:extLst>
              <a:ext uri="{FF2B5EF4-FFF2-40B4-BE49-F238E27FC236}">
                <a16:creationId xmlns:a16="http://schemas.microsoft.com/office/drawing/2014/main" id="{23E15486-E3CF-8038-EA1C-E3D9813763D0}"/>
              </a:ext>
            </a:extLst>
          </p:cNvPr>
          <p:cNvSpPr txBox="1"/>
          <p:nvPr/>
        </p:nvSpPr>
        <p:spPr>
          <a:xfrm>
            <a:off x="6860544" y="3460268"/>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8.8%</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1" name="テキスト ボックス 110">
            <a:extLst>
              <a:ext uri="{FF2B5EF4-FFF2-40B4-BE49-F238E27FC236}">
                <a16:creationId xmlns:a16="http://schemas.microsoft.com/office/drawing/2014/main" id="{007A44C1-3732-7D5D-D649-56E3DC2CB46C}"/>
              </a:ext>
            </a:extLst>
          </p:cNvPr>
          <p:cNvSpPr txBox="1"/>
          <p:nvPr/>
        </p:nvSpPr>
        <p:spPr>
          <a:xfrm>
            <a:off x="6923063" y="3663468"/>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9.5%</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2" name="テキスト ボックス 111">
            <a:extLst>
              <a:ext uri="{FF2B5EF4-FFF2-40B4-BE49-F238E27FC236}">
                <a16:creationId xmlns:a16="http://schemas.microsoft.com/office/drawing/2014/main" id="{1567AB9C-1588-4E95-1290-EF371BFCF15E}"/>
              </a:ext>
            </a:extLst>
          </p:cNvPr>
          <p:cNvSpPr txBox="1"/>
          <p:nvPr/>
        </p:nvSpPr>
        <p:spPr>
          <a:xfrm>
            <a:off x="6598034" y="3874484"/>
            <a:ext cx="428323"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6.7%</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3" name="テキスト ボックス 112">
            <a:extLst>
              <a:ext uri="{FF2B5EF4-FFF2-40B4-BE49-F238E27FC236}">
                <a16:creationId xmlns:a16="http://schemas.microsoft.com/office/drawing/2014/main" id="{757A7015-10CE-ECAC-850F-0D3847AB1031}"/>
              </a:ext>
            </a:extLst>
          </p:cNvPr>
          <p:cNvSpPr txBox="1"/>
          <p:nvPr/>
        </p:nvSpPr>
        <p:spPr>
          <a:xfrm>
            <a:off x="6930880" y="4077684"/>
            <a:ext cx="43473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9.3%</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4" name="テキスト ボックス 113">
            <a:extLst>
              <a:ext uri="{FF2B5EF4-FFF2-40B4-BE49-F238E27FC236}">
                <a16:creationId xmlns:a16="http://schemas.microsoft.com/office/drawing/2014/main" id="{1581D3E2-B369-DDB7-AA69-FC4B54ACA9C5}"/>
              </a:ext>
            </a:extLst>
          </p:cNvPr>
          <p:cNvSpPr txBox="1"/>
          <p:nvPr/>
        </p:nvSpPr>
        <p:spPr>
          <a:xfrm>
            <a:off x="6767762" y="4280884"/>
            <a:ext cx="417102"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8.1%</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5" name="テキスト ボックス 114">
            <a:extLst>
              <a:ext uri="{FF2B5EF4-FFF2-40B4-BE49-F238E27FC236}">
                <a16:creationId xmlns:a16="http://schemas.microsoft.com/office/drawing/2014/main" id="{F0850824-11D3-D4AD-D776-15ABB66DDB06}"/>
              </a:ext>
            </a:extLst>
          </p:cNvPr>
          <p:cNvSpPr txBox="1"/>
          <p:nvPr/>
        </p:nvSpPr>
        <p:spPr>
          <a:xfrm>
            <a:off x="6738704" y="4484084"/>
            <a:ext cx="428323"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7.5%</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6" name="テキスト ボックス 115">
            <a:extLst>
              <a:ext uri="{FF2B5EF4-FFF2-40B4-BE49-F238E27FC236}">
                <a16:creationId xmlns:a16="http://schemas.microsoft.com/office/drawing/2014/main" id="{D9A5F6F0-C077-0996-2EFA-CD88EDFFBD89}"/>
              </a:ext>
            </a:extLst>
          </p:cNvPr>
          <p:cNvSpPr txBox="1"/>
          <p:nvPr/>
        </p:nvSpPr>
        <p:spPr>
          <a:xfrm>
            <a:off x="6274401" y="4679469"/>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7" name="テキスト ボックス 116">
            <a:extLst>
              <a:ext uri="{FF2B5EF4-FFF2-40B4-BE49-F238E27FC236}">
                <a16:creationId xmlns:a16="http://schemas.microsoft.com/office/drawing/2014/main" id="{0CC2AA8E-4514-AC2E-3399-0D02C9205914}"/>
              </a:ext>
            </a:extLst>
          </p:cNvPr>
          <p:cNvSpPr txBox="1"/>
          <p:nvPr/>
        </p:nvSpPr>
        <p:spPr>
          <a:xfrm>
            <a:off x="6321292" y="4890484"/>
            <a:ext cx="43473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3.2%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8" name="テキスト ボックス 117">
            <a:extLst>
              <a:ext uri="{FF2B5EF4-FFF2-40B4-BE49-F238E27FC236}">
                <a16:creationId xmlns:a16="http://schemas.microsoft.com/office/drawing/2014/main" id="{6116B02F-0301-E6C9-8C3C-B7CFEE976D8F}"/>
              </a:ext>
            </a:extLst>
          </p:cNvPr>
          <p:cNvSpPr txBox="1"/>
          <p:nvPr/>
        </p:nvSpPr>
        <p:spPr>
          <a:xfrm>
            <a:off x="6602637" y="5085869"/>
            <a:ext cx="434735"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6.6%</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 name="テキスト ボックス 2">
            <a:extLst>
              <a:ext uri="{FF2B5EF4-FFF2-40B4-BE49-F238E27FC236}">
                <a16:creationId xmlns:a16="http://schemas.microsoft.com/office/drawing/2014/main" id="{D2188D3C-254D-61A6-D6A3-C2C2BE404ADF}"/>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4" name="図 3">
            <a:extLst>
              <a:ext uri="{FF2B5EF4-FFF2-40B4-BE49-F238E27FC236}">
                <a16:creationId xmlns:a16="http://schemas.microsoft.com/office/drawing/2014/main" id="{B1578B53-203E-47D9-ECFE-9A436EFF5FBC}"/>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375AC937-2D89-EE56-7DB0-92FCDAC3F125}"/>
              </a:ext>
            </a:extLst>
          </p:cNvPr>
          <p:cNvPicPr>
            <a:picLocks noChangeAspect="1"/>
          </p:cNvPicPr>
          <p:nvPr/>
        </p:nvPicPr>
        <p:blipFill>
          <a:blip r:embed="rId7"/>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80391F70-5DD9-26DD-CCB9-90A3B1671F94}"/>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21</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7" name="テキスト ボックス 6">
            <a:extLst>
              <a:ext uri="{FF2B5EF4-FFF2-40B4-BE49-F238E27FC236}">
                <a16:creationId xmlns:a16="http://schemas.microsoft.com/office/drawing/2014/main" id="{3B1446B3-BABF-7D72-04A6-622A5B083A2C}"/>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
        <p:nvSpPr>
          <p:cNvPr id="9" name="テキスト ボックス 8">
            <a:extLst>
              <a:ext uri="{FF2B5EF4-FFF2-40B4-BE49-F238E27FC236}">
                <a16:creationId xmlns:a16="http://schemas.microsoft.com/office/drawing/2014/main" id="{3AD1F06C-1828-3A8E-F4E9-F2158828CED2}"/>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2021</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8</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2636576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06494-3469-D959-BF7D-471EF069119A}"/>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D0673DB5-2828-23FD-C0A7-FD7EFFCA2D37}"/>
              </a:ext>
            </a:extLst>
          </p:cNvPr>
          <p:cNvPicPr>
            <a:picLocks noChangeAspect="1"/>
          </p:cNvPicPr>
          <p:nvPr/>
        </p:nvPicPr>
        <p:blipFill>
          <a:blip r:embed="rId2"/>
          <a:stretch>
            <a:fillRect/>
          </a:stretch>
        </p:blipFill>
        <p:spPr>
          <a:xfrm>
            <a:off x="1212874" y="2003425"/>
            <a:ext cx="1536700" cy="88900"/>
          </a:xfrm>
          <a:prstGeom prst="rect">
            <a:avLst/>
          </a:prstGeom>
        </p:spPr>
      </p:pic>
      <p:pic>
        <p:nvPicPr>
          <p:cNvPr id="10" name="図 9">
            <a:extLst>
              <a:ext uri="{FF2B5EF4-FFF2-40B4-BE49-F238E27FC236}">
                <a16:creationId xmlns:a16="http://schemas.microsoft.com/office/drawing/2014/main" id="{054BC1AF-ACB7-42F8-DCD5-0FB90B79350D}"/>
              </a:ext>
            </a:extLst>
          </p:cNvPr>
          <p:cNvPicPr>
            <a:picLocks noChangeAspect="1"/>
          </p:cNvPicPr>
          <p:nvPr/>
        </p:nvPicPr>
        <p:blipFill>
          <a:blip r:embed="rId3">
            <a:alphaModFix/>
          </a:blip>
          <a:stretch>
            <a:fillRect/>
          </a:stretch>
        </p:blipFill>
        <p:spPr>
          <a:xfrm>
            <a:off x="1217946" y="2671905"/>
            <a:ext cx="1525254" cy="203367"/>
          </a:xfrm>
          <a:prstGeom prst="rect">
            <a:avLst/>
          </a:prstGeom>
        </p:spPr>
      </p:pic>
      <p:pic>
        <p:nvPicPr>
          <p:cNvPr id="12" name="図 11" descr="アプリケーション が含まれている画像&#10;&#10;AI 生成コンテンツは誤りを含む可能性があります。">
            <a:extLst>
              <a:ext uri="{FF2B5EF4-FFF2-40B4-BE49-F238E27FC236}">
                <a16:creationId xmlns:a16="http://schemas.microsoft.com/office/drawing/2014/main" id="{B261760B-CA24-7CF4-5E77-E7E3521931F5}"/>
              </a:ext>
            </a:extLst>
          </p:cNvPr>
          <p:cNvPicPr>
            <a:picLocks noChangeAspect="1"/>
          </p:cNvPicPr>
          <p:nvPr/>
        </p:nvPicPr>
        <p:blipFill>
          <a:blip r:embed="rId4"/>
          <a:stretch>
            <a:fillRect/>
          </a:stretch>
        </p:blipFill>
        <p:spPr>
          <a:xfrm>
            <a:off x="2751445" y="2671905"/>
            <a:ext cx="711200" cy="762000"/>
          </a:xfrm>
          <a:prstGeom prst="rect">
            <a:avLst/>
          </a:prstGeom>
        </p:spPr>
      </p:pic>
      <p:pic>
        <p:nvPicPr>
          <p:cNvPr id="14" name="図 13" descr="テキスト が含まれている画像&#10;&#10;AI 生成コンテンツは誤りを含む可能性があります。">
            <a:extLst>
              <a:ext uri="{FF2B5EF4-FFF2-40B4-BE49-F238E27FC236}">
                <a16:creationId xmlns:a16="http://schemas.microsoft.com/office/drawing/2014/main" id="{A8190379-9193-BA18-FECC-FA323AF436C2}"/>
              </a:ext>
            </a:extLst>
          </p:cNvPr>
          <p:cNvPicPr>
            <a:picLocks noChangeAspect="1"/>
          </p:cNvPicPr>
          <p:nvPr/>
        </p:nvPicPr>
        <p:blipFill>
          <a:blip r:embed="rId5"/>
          <a:stretch>
            <a:fillRect/>
          </a:stretch>
        </p:blipFill>
        <p:spPr>
          <a:xfrm>
            <a:off x="5174568" y="2671905"/>
            <a:ext cx="711200" cy="762000"/>
          </a:xfrm>
          <a:prstGeom prst="rect">
            <a:avLst/>
          </a:prstGeom>
        </p:spPr>
      </p:pic>
      <p:pic>
        <p:nvPicPr>
          <p:cNvPr id="16" name="図 15" descr="グラフィカル ユーザー インターフェイス が含まれている画像&#10;&#10;AI 生成コンテンツは誤りを含む可能性があります。">
            <a:extLst>
              <a:ext uri="{FF2B5EF4-FFF2-40B4-BE49-F238E27FC236}">
                <a16:creationId xmlns:a16="http://schemas.microsoft.com/office/drawing/2014/main" id="{255CAA57-EA0A-28AC-1A86-FF7F3A8D6801}"/>
              </a:ext>
            </a:extLst>
          </p:cNvPr>
          <p:cNvPicPr>
            <a:picLocks noChangeAspect="1"/>
          </p:cNvPicPr>
          <p:nvPr/>
        </p:nvPicPr>
        <p:blipFill>
          <a:blip r:embed="rId6"/>
          <a:stretch>
            <a:fillRect/>
          </a:stretch>
        </p:blipFill>
        <p:spPr>
          <a:xfrm>
            <a:off x="7824883" y="2671905"/>
            <a:ext cx="711200" cy="762000"/>
          </a:xfrm>
          <a:prstGeom prst="rect">
            <a:avLst/>
          </a:prstGeom>
        </p:spPr>
      </p:pic>
      <p:pic>
        <p:nvPicPr>
          <p:cNvPr id="18" name="図 17" descr="ダイアグラム が含まれている画像&#10;&#10;AI 生成コンテンツは誤りを含む可能性があります。">
            <a:extLst>
              <a:ext uri="{FF2B5EF4-FFF2-40B4-BE49-F238E27FC236}">
                <a16:creationId xmlns:a16="http://schemas.microsoft.com/office/drawing/2014/main" id="{CEAB7DCB-A751-55D9-9447-425BB6C8F905}"/>
              </a:ext>
            </a:extLst>
          </p:cNvPr>
          <p:cNvPicPr>
            <a:picLocks noChangeAspect="1"/>
          </p:cNvPicPr>
          <p:nvPr/>
        </p:nvPicPr>
        <p:blipFill>
          <a:blip r:embed="rId7"/>
          <a:stretch>
            <a:fillRect/>
          </a:stretch>
        </p:blipFill>
        <p:spPr>
          <a:xfrm>
            <a:off x="10259023" y="2662380"/>
            <a:ext cx="711200" cy="762000"/>
          </a:xfrm>
          <a:prstGeom prst="rect">
            <a:avLst/>
          </a:prstGeom>
        </p:spPr>
      </p:pic>
      <p:pic>
        <p:nvPicPr>
          <p:cNvPr id="20" name="図 19" descr="ダイアグラム&#10;&#10;AI 生成コンテンツは誤りを含む可能性があります。">
            <a:extLst>
              <a:ext uri="{FF2B5EF4-FFF2-40B4-BE49-F238E27FC236}">
                <a16:creationId xmlns:a16="http://schemas.microsoft.com/office/drawing/2014/main" id="{BC13B8EE-8BCC-6E7E-F8DE-82D53690A310}"/>
              </a:ext>
            </a:extLst>
          </p:cNvPr>
          <p:cNvPicPr>
            <a:picLocks noChangeAspect="1"/>
          </p:cNvPicPr>
          <p:nvPr/>
        </p:nvPicPr>
        <p:blipFill>
          <a:blip r:embed="rId8"/>
          <a:stretch>
            <a:fillRect/>
          </a:stretch>
        </p:blipFill>
        <p:spPr>
          <a:xfrm>
            <a:off x="2743200" y="3786953"/>
            <a:ext cx="711200" cy="762000"/>
          </a:xfrm>
          <a:prstGeom prst="rect">
            <a:avLst/>
          </a:prstGeom>
        </p:spPr>
      </p:pic>
      <p:pic>
        <p:nvPicPr>
          <p:cNvPr id="22" name="図 21" descr="ダイアグラム&#10;&#10;AI 生成コンテンツは誤りを含む可能性があります。">
            <a:extLst>
              <a:ext uri="{FF2B5EF4-FFF2-40B4-BE49-F238E27FC236}">
                <a16:creationId xmlns:a16="http://schemas.microsoft.com/office/drawing/2014/main" id="{09EEA726-7EF3-F129-0A83-03CD56EE3B29}"/>
              </a:ext>
            </a:extLst>
          </p:cNvPr>
          <p:cNvPicPr>
            <a:picLocks noChangeAspect="1"/>
          </p:cNvPicPr>
          <p:nvPr/>
        </p:nvPicPr>
        <p:blipFill>
          <a:blip r:embed="rId9"/>
          <a:stretch>
            <a:fillRect/>
          </a:stretch>
        </p:blipFill>
        <p:spPr>
          <a:xfrm>
            <a:off x="5187974" y="3786953"/>
            <a:ext cx="711200" cy="762000"/>
          </a:xfrm>
          <a:prstGeom prst="rect">
            <a:avLst/>
          </a:prstGeom>
        </p:spPr>
      </p:pic>
      <p:pic>
        <p:nvPicPr>
          <p:cNvPr id="24" name="図 23" descr="ダイアグラム&#10;&#10;AI 生成コンテンツは誤りを含む可能性があります。">
            <a:extLst>
              <a:ext uri="{FF2B5EF4-FFF2-40B4-BE49-F238E27FC236}">
                <a16:creationId xmlns:a16="http://schemas.microsoft.com/office/drawing/2014/main" id="{98592656-CA79-C45C-D52F-A70A1B26BE84}"/>
              </a:ext>
            </a:extLst>
          </p:cNvPr>
          <p:cNvPicPr>
            <a:picLocks noChangeAspect="1"/>
          </p:cNvPicPr>
          <p:nvPr/>
        </p:nvPicPr>
        <p:blipFill>
          <a:blip r:embed="rId10"/>
          <a:stretch>
            <a:fillRect/>
          </a:stretch>
        </p:blipFill>
        <p:spPr>
          <a:xfrm>
            <a:off x="7824883" y="3779980"/>
            <a:ext cx="711200" cy="762000"/>
          </a:xfrm>
          <a:prstGeom prst="rect">
            <a:avLst/>
          </a:prstGeom>
        </p:spPr>
      </p:pic>
      <p:pic>
        <p:nvPicPr>
          <p:cNvPr id="26" name="図 25" descr="ダイアグラム が含まれている画像&#10;&#10;AI 生成コンテンツは誤りを含む可能性があります。">
            <a:extLst>
              <a:ext uri="{FF2B5EF4-FFF2-40B4-BE49-F238E27FC236}">
                <a16:creationId xmlns:a16="http://schemas.microsoft.com/office/drawing/2014/main" id="{6660F187-26DB-B651-9961-F50D74BE2BE3}"/>
              </a:ext>
            </a:extLst>
          </p:cNvPr>
          <p:cNvPicPr>
            <a:picLocks noChangeAspect="1"/>
          </p:cNvPicPr>
          <p:nvPr/>
        </p:nvPicPr>
        <p:blipFill>
          <a:blip r:embed="rId11"/>
          <a:stretch>
            <a:fillRect/>
          </a:stretch>
        </p:blipFill>
        <p:spPr>
          <a:xfrm>
            <a:off x="10259023" y="3779980"/>
            <a:ext cx="711200" cy="762000"/>
          </a:xfrm>
          <a:prstGeom prst="rect">
            <a:avLst/>
          </a:prstGeom>
        </p:spPr>
      </p:pic>
      <p:pic>
        <p:nvPicPr>
          <p:cNvPr id="28" name="図 27" descr="アプリケーション&#10;&#10;AI 生成コンテンツは誤りを含む可能性があります。">
            <a:extLst>
              <a:ext uri="{FF2B5EF4-FFF2-40B4-BE49-F238E27FC236}">
                <a16:creationId xmlns:a16="http://schemas.microsoft.com/office/drawing/2014/main" id="{4EBD9C17-F15F-59CC-67C2-59AFF4C0CA0F}"/>
              </a:ext>
            </a:extLst>
          </p:cNvPr>
          <p:cNvPicPr>
            <a:picLocks noChangeAspect="1"/>
          </p:cNvPicPr>
          <p:nvPr/>
        </p:nvPicPr>
        <p:blipFill>
          <a:blip r:embed="rId12"/>
          <a:stretch>
            <a:fillRect/>
          </a:stretch>
        </p:blipFill>
        <p:spPr>
          <a:xfrm>
            <a:off x="2739657" y="4897005"/>
            <a:ext cx="711200" cy="762000"/>
          </a:xfrm>
          <a:prstGeom prst="rect">
            <a:avLst/>
          </a:prstGeom>
        </p:spPr>
      </p:pic>
      <p:pic>
        <p:nvPicPr>
          <p:cNvPr id="30" name="図 29" descr="アプリケーション&#10;&#10;AI 生成コンテンツは誤りを含む可能性があります。">
            <a:extLst>
              <a:ext uri="{FF2B5EF4-FFF2-40B4-BE49-F238E27FC236}">
                <a16:creationId xmlns:a16="http://schemas.microsoft.com/office/drawing/2014/main" id="{4BB6E6E8-04BE-860D-D66D-24B1B4856ED2}"/>
              </a:ext>
            </a:extLst>
          </p:cNvPr>
          <p:cNvPicPr>
            <a:picLocks noChangeAspect="1"/>
          </p:cNvPicPr>
          <p:nvPr/>
        </p:nvPicPr>
        <p:blipFill>
          <a:blip r:embed="rId13"/>
          <a:stretch>
            <a:fillRect/>
          </a:stretch>
        </p:blipFill>
        <p:spPr>
          <a:xfrm>
            <a:off x="5180584" y="4894751"/>
            <a:ext cx="711200" cy="762000"/>
          </a:xfrm>
          <a:prstGeom prst="rect">
            <a:avLst/>
          </a:prstGeom>
        </p:spPr>
      </p:pic>
      <p:pic>
        <p:nvPicPr>
          <p:cNvPr id="32" name="図 31" descr="ダイアグラム が含まれている画像&#10;&#10;AI 生成コンテンツは誤りを含む可能性があります。">
            <a:extLst>
              <a:ext uri="{FF2B5EF4-FFF2-40B4-BE49-F238E27FC236}">
                <a16:creationId xmlns:a16="http://schemas.microsoft.com/office/drawing/2014/main" id="{0ED3866B-E2AE-0B50-B083-5F4F9459F570}"/>
              </a:ext>
            </a:extLst>
          </p:cNvPr>
          <p:cNvPicPr>
            <a:picLocks noChangeAspect="1"/>
          </p:cNvPicPr>
          <p:nvPr/>
        </p:nvPicPr>
        <p:blipFill>
          <a:blip r:embed="rId14"/>
          <a:stretch>
            <a:fillRect/>
          </a:stretch>
        </p:blipFill>
        <p:spPr>
          <a:xfrm>
            <a:off x="7824883" y="4902373"/>
            <a:ext cx="711200" cy="762000"/>
          </a:xfrm>
          <a:prstGeom prst="rect">
            <a:avLst/>
          </a:prstGeom>
        </p:spPr>
      </p:pic>
      <p:pic>
        <p:nvPicPr>
          <p:cNvPr id="34" name="図 33" descr="ダイアグラム&#10;&#10;AI 生成コンテンツは誤りを含む可能性があります。">
            <a:extLst>
              <a:ext uri="{FF2B5EF4-FFF2-40B4-BE49-F238E27FC236}">
                <a16:creationId xmlns:a16="http://schemas.microsoft.com/office/drawing/2014/main" id="{B7661A4F-C243-7FBE-B301-F9AFCF5B123E}"/>
              </a:ext>
            </a:extLst>
          </p:cNvPr>
          <p:cNvPicPr>
            <a:picLocks noChangeAspect="1"/>
          </p:cNvPicPr>
          <p:nvPr/>
        </p:nvPicPr>
        <p:blipFill>
          <a:blip r:embed="rId15"/>
          <a:stretch>
            <a:fillRect/>
          </a:stretch>
        </p:blipFill>
        <p:spPr>
          <a:xfrm>
            <a:off x="10266526" y="4899205"/>
            <a:ext cx="711200" cy="762000"/>
          </a:xfrm>
          <a:prstGeom prst="rect">
            <a:avLst/>
          </a:prstGeom>
        </p:spPr>
      </p:pic>
      <p:pic>
        <p:nvPicPr>
          <p:cNvPr id="37" name="図 36" descr="図形, 四角形&#10;&#10;AI 生成コンテンツは誤りを含む可能性があります。">
            <a:extLst>
              <a:ext uri="{FF2B5EF4-FFF2-40B4-BE49-F238E27FC236}">
                <a16:creationId xmlns:a16="http://schemas.microsoft.com/office/drawing/2014/main" id="{90A7CCC9-D3ED-52DD-98C5-C96836E20DDC}"/>
              </a:ext>
            </a:extLst>
          </p:cNvPr>
          <p:cNvPicPr>
            <a:picLocks noChangeAspect="1"/>
          </p:cNvPicPr>
          <p:nvPr/>
        </p:nvPicPr>
        <p:blipFill>
          <a:blip r:embed="rId16"/>
          <a:stretch>
            <a:fillRect/>
          </a:stretch>
        </p:blipFill>
        <p:spPr>
          <a:xfrm>
            <a:off x="0" y="0"/>
            <a:ext cx="12192000" cy="914400"/>
          </a:xfrm>
          <a:prstGeom prst="rect">
            <a:avLst/>
          </a:prstGeom>
        </p:spPr>
      </p:pic>
      <p:sp>
        <p:nvSpPr>
          <p:cNvPr id="39" name="テキスト ボックス 38">
            <a:extLst>
              <a:ext uri="{FF2B5EF4-FFF2-40B4-BE49-F238E27FC236}">
                <a16:creationId xmlns:a16="http://schemas.microsoft.com/office/drawing/2014/main" id="{63B7204A-A7B8-874C-6983-5E5A1B9D92D5}"/>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pic>
        <p:nvPicPr>
          <p:cNvPr id="40" name="図 39" descr="アイコン&#10;&#10;自動的に生成された説明">
            <a:extLst>
              <a:ext uri="{FF2B5EF4-FFF2-40B4-BE49-F238E27FC236}">
                <a16:creationId xmlns:a16="http://schemas.microsoft.com/office/drawing/2014/main" id="{48F602BC-C1F3-A9A9-8E22-44E20B1E2F54}"/>
              </a:ext>
            </a:extLst>
          </p:cNvPr>
          <p:cNvPicPr>
            <a:picLocks noChangeAspect="1"/>
          </p:cNvPicPr>
          <p:nvPr/>
        </p:nvPicPr>
        <p:blipFill>
          <a:blip r:embed="rId17" cstate="hqprint">
            <a:extLst>
              <a:ext uri="{BEBA8EAE-BF5A-486C-A8C5-ECC9F3942E4B}">
                <a14:imgProps xmlns:a14="http://schemas.microsoft.com/office/drawing/2010/main">
                  <a14:imgLayer r:embed="rId18">
                    <a14:imgEffect>
                      <a14:brightnessContrast bright="100000"/>
                    </a14:imgEffect>
                  </a14:imgLayer>
                </a14:imgProps>
              </a:ext>
              <a:ext uri="{28A0092B-C50C-407E-A947-70E740481C1C}">
                <a14:useLocalDpi xmlns:a14="http://schemas.microsoft.com/office/drawing/2010/main"/>
              </a:ext>
            </a:extLst>
          </a:blip>
          <a:stretch>
            <a:fillRect/>
          </a:stretch>
        </p:blipFill>
        <p:spPr>
          <a:xfrm>
            <a:off x="8741397" y="4149298"/>
            <a:ext cx="544211" cy="399995"/>
          </a:xfrm>
          <a:prstGeom prst="rect">
            <a:avLst/>
          </a:prstGeom>
        </p:spPr>
      </p:pic>
      <p:pic>
        <p:nvPicPr>
          <p:cNvPr id="41" name="図 40" descr="白いバックグラウンドの前にある交通標識&#10;&#10;自動的に生成された説明">
            <a:extLst>
              <a:ext uri="{FF2B5EF4-FFF2-40B4-BE49-F238E27FC236}">
                <a16:creationId xmlns:a16="http://schemas.microsoft.com/office/drawing/2014/main" id="{56797EB6-188B-6AD3-2691-D1C7974189BB}"/>
              </a:ext>
            </a:extLst>
          </p:cNvPr>
          <p:cNvPicPr>
            <a:picLocks noChangeAspect="1"/>
          </p:cNvPicPr>
          <p:nvPr/>
        </p:nvPicPr>
        <p:blipFill>
          <a:blip r:embed="rId19" cstate="hqprint">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a:xfrm>
            <a:off x="1177014" y="4101492"/>
            <a:ext cx="601736" cy="500216"/>
          </a:xfrm>
          <a:prstGeom prst="rect">
            <a:avLst/>
          </a:prstGeom>
        </p:spPr>
      </p:pic>
      <p:pic>
        <p:nvPicPr>
          <p:cNvPr id="42" name="図 41" descr="アイコン&#10;&#10;自動的に生成された説明">
            <a:extLst>
              <a:ext uri="{FF2B5EF4-FFF2-40B4-BE49-F238E27FC236}">
                <a16:creationId xmlns:a16="http://schemas.microsoft.com/office/drawing/2014/main" id="{D1388A37-BD04-33A9-6942-FAB6400B411D}"/>
              </a:ext>
            </a:extLst>
          </p:cNvPr>
          <p:cNvPicPr>
            <a:picLocks noChangeAspect="1"/>
          </p:cNvPicPr>
          <p:nvPr/>
        </p:nvPicPr>
        <p:blipFill>
          <a:blip r:embed="rId21" cstate="hqprint">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1168049" y="2976655"/>
            <a:ext cx="613865" cy="517948"/>
          </a:xfrm>
          <a:prstGeom prst="rect">
            <a:avLst/>
          </a:prstGeom>
        </p:spPr>
      </p:pic>
      <p:pic>
        <p:nvPicPr>
          <p:cNvPr id="43" name="図 42" descr="ロゴ が含まれている画像&#10;&#10;自動的に生成された説明">
            <a:extLst>
              <a:ext uri="{FF2B5EF4-FFF2-40B4-BE49-F238E27FC236}">
                <a16:creationId xmlns:a16="http://schemas.microsoft.com/office/drawing/2014/main" id="{B0085D99-64E6-953D-7371-68494EDC8047}"/>
              </a:ext>
            </a:extLst>
          </p:cNvPr>
          <p:cNvPicPr>
            <a:picLocks noChangeAspect="1"/>
          </p:cNvPicPr>
          <p:nvPr/>
        </p:nvPicPr>
        <p:blipFill>
          <a:blip r:embed="rId23" cstate="hqprint">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3668069" y="4166130"/>
            <a:ext cx="537274" cy="387749"/>
          </a:xfrm>
          <a:prstGeom prst="rect">
            <a:avLst/>
          </a:prstGeom>
        </p:spPr>
      </p:pic>
      <p:pic>
        <p:nvPicPr>
          <p:cNvPr id="44" name="図 43" descr="座る, 暗い, ガラス, ワイン が含まれている画像&#10;&#10;自動的に生成された説明">
            <a:extLst>
              <a:ext uri="{FF2B5EF4-FFF2-40B4-BE49-F238E27FC236}">
                <a16:creationId xmlns:a16="http://schemas.microsoft.com/office/drawing/2014/main" id="{C08F6F1A-C66F-535D-078D-94E85161BFAA}"/>
              </a:ext>
            </a:extLst>
          </p:cNvPr>
          <p:cNvPicPr>
            <a:picLocks noChangeAspect="1"/>
          </p:cNvPicPr>
          <p:nvPr/>
        </p:nvPicPr>
        <p:blipFill>
          <a:blip r:embed="rId25" cstate="hqprint">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3747255" y="3008338"/>
            <a:ext cx="404298" cy="425684"/>
          </a:xfrm>
          <a:prstGeom prst="rect">
            <a:avLst/>
          </a:prstGeom>
        </p:spPr>
      </p:pic>
      <p:pic>
        <p:nvPicPr>
          <p:cNvPr id="45" name="図 44" descr="テキスト が含まれている画像&#10;&#10;自動的に生成された説明">
            <a:extLst>
              <a:ext uri="{FF2B5EF4-FFF2-40B4-BE49-F238E27FC236}">
                <a16:creationId xmlns:a16="http://schemas.microsoft.com/office/drawing/2014/main" id="{A4DD1124-A41C-FC38-CCA6-C50E86C66308}"/>
              </a:ext>
            </a:extLst>
          </p:cNvPr>
          <p:cNvPicPr>
            <a:picLocks noChangeAspect="1"/>
          </p:cNvPicPr>
          <p:nvPr/>
        </p:nvPicPr>
        <p:blipFill>
          <a:blip r:embed="rId27" cstate="hqprint">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tretch>
            <a:fillRect/>
          </a:stretch>
        </p:blipFill>
        <p:spPr>
          <a:xfrm>
            <a:off x="6308487" y="5219757"/>
            <a:ext cx="542933" cy="450265"/>
          </a:xfrm>
          <a:prstGeom prst="rect">
            <a:avLst/>
          </a:prstGeom>
        </p:spPr>
      </p:pic>
      <p:pic>
        <p:nvPicPr>
          <p:cNvPr id="46" name="図 45" descr="アイコン&#10;&#10;自動的に生成された説明">
            <a:extLst>
              <a:ext uri="{FF2B5EF4-FFF2-40B4-BE49-F238E27FC236}">
                <a16:creationId xmlns:a16="http://schemas.microsoft.com/office/drawing/2014/main" id="{80331287-A9B0-8705-E602-9EA0E5B469BF}"/>
              </a:ext>
            </a:extLst>
          </p:cNvPr>
          <p:cNvPicPr>
            <a:picLocks noChangeAspect="1"/>
          </p:cNvPicPr>
          <p:nvPr/>
        </p:nvPicPr>
        <p:blipFill>
          <a:blip r:embed="rId29" cstate="hqprint">
            <a:extLst>
              <a:ext uri="{BEBA8EAE-BF5A-486C-A8C5-ECC9F3942E4B}">
                <a14:imgProps xmlns:a14="http://schemas.microsoft.com/office/drawing/2010/main">
                  <a14:imgLayer r:embed="rId30">
                    <a14:imgEffect>
                      <a14:brightnessContrast bright="100000"/>
                    </a14:imgEffect>
                  </a14:imgLayer>
                </a14:imgProps>
              </a:ext>
              <a:ext uri="{28A0092B-C50C-407E-A947-70E740481C1C}">
                <a14:useLocalDpi xmlns:a14="http://schemas.microsoft.com/office/drawing/2010/main"/>
              </a:ext>
            </a:extLst>
          </a:blip>
          <a:stretch>
            <a:fillRect/>
          </a:stretch>
        </p:blipFill>
        <p:spPr>
          <a:xfrm>
            <a:off x="3757650" y="5263652"/>
            <a:ext cx="429763" cy="398992"/>
          </a:xfrm>
          <a:prstGeom prst="rect">
            <a:avLst/>
          </a:prstGeom>
        </p:spPr>
      </p:pic>
      <p:pic>
        <p:nvPicPr>
          <p:cNvPr id="47" name="図 46" descr="暗い, ノートパソコン, コンピュータ, リモコン が含まれている画像&#10;&#10;自動的に生成された説明">
            <a:extLst>
              <a:ext uri="{FF2B5EF4-FFF2-40B4-BE49-F238E27FC236}">
                <a16:creationId xmlns:a16="http://schemas.microsoft.com/office/drawing/2014/main" id="{DD2E3E33-A829-FBBC-1F22-327B576AD4AC}"/>
              </a:ext>
            </a:extLst>
          </p:cNvPr>
          <p:cNvPicPr>
            <a:picLocks noChangeAspect="1"/>
          </p:cNvPicPr>
          <p:nvPr/>
        </p:nvPicPr>
        <p:blipFill>
          <a:blip r:embed="rId31" cstate="hqprint">
            <a:extLst>
              <a:ext uri="{BEBA8EAE-BF5A-486C-A8C5-ECC9F3942E4B}">
                <a14:imgProps xmlns:a14="http://schemas.microsoft.com/office/drawing/2010/main">
                  <a14:imgLayer r:embed="rId32">
                    <a14:imgEffect>
                      <a14:brightnessContrast bright="100000"/>
                    </a14:imgEffect>
                  </a14:imgLayer>
                </a14:imgProps>
              </a:ext>
              <a:ext uri="{28A0092B-C50C-407E-A947-70E740481C1C}">
                <a14:useLocalDpi xmlns:a14="http://schemas.microsoft.com/office/drawing/2010/main"/>
              </a:ext>
            </a:extLst>
          </a:blip>
          <a:stretch>
            <a:fillRect/>
          </a:stretch>
        </p:blipFill>
        <p:spPr>
          <a:xfrm>
            <a:off x="8729357" y="3034361"/>
            <a:ext cx="544211" cy="390019"/>
          </a:xfrm>
          <a:prstGeom prst="rect">
            <a:avLst/>
          </a:prstGeom>
        </p:spPr>
      </p:pic>
      <p:pic>
        <p:nvPicPr>
          <p:cNvPr id="48" name="図 47" descr="アイコン が含まれている画像&#10;&#10;自動的に生成された説明">
            <a:extLst>
              <a:ext uri="{FF2B5EF4-FFF2-40B4-BE49-F238E27FC236}">
                <a16:creationId xmlns:a16="http://schemas.microsoft.com/office/drawing/2014/main" id="{B8FE6356-278F-5DBE-2340-7AEE07C16CF4}"/>
              </a:ext>
            </a:extLst>
          </p:cNvPr>
          <p:cNvPicPr>
            <a:picLocks noChangeAspect="1"/>
          </p:cNvPicPr>
          <p:nvPr/>
        </p:nvPicPr>
        <p:blipFill>
          <a:blip r:embed="rId33" cstate="hqprint">
            <a:extLst>
              <a:ext uri="{BEBA8EAE-BF5A-486C-A8C5-ECC9F3942E4B}">
                <a14:imgProps xmlns:a14="http://schemas.microsoft.com/office/drawing/2010/main">
                  <a14:imgLayer r:embed="rId34">
                    <a14:imgEffect>
                      <a14:brightnessContrast bright="100000"/>
                    </a14:imgEffect>
                  </a14:imgLayer>
                </a14:imgProps>
              </a:ext>
              <a:ext uri="{28A0092B-C50C-407E-A947-70E740481C1C}">
                <a14:useLocalDpi xmlns:a14="http://schemas.microsoft.com/office/drawing/2010/main"/>
              </a:ext>
            </a:extLst>
          </a:blip>
          <a:stretch>
            <a:fillRect/>
          </a:stretch>
        </p:blipFill>
        <p:spPr>
          <a:xfrm>
            <a:off x="1221777" y="5218435"/>
            <a:ext cx="560137" cy="485545"/>
          </a:xfrm>
          <a:prstGeom prst="rect">
            <a:avLst/>
          </a:prstGeom>
        </p:spPr>
      </p:pic>
      <p:pic>
        <p:nvPicPr>
          <p:cNvPr id="49" name="図 48" descr="アイコン&#10;&#10;自動的に生成された説明">
            <a:extLst>
              <a:ext uri="{FF2B5EF4-FFF2-40B4-BE49-F238E27FC236}">
                <a16:creationId xmlns:a16="http://schemas.microsoft.com/office/drawing/2014/main" id="{DCABC720-94A5-AF04-622A-018A479E568C}"/>
              </a:ext>
            </a:extLst>
          </p:cNvPr>
          <p:cNvPicPr>
            <a:picLocks noChangeAspect="1"/>
          </p:cNvPicPr>
          <p:nvPr/>
        </p:nvPicPr>
        <p:blipFill>
          <a:blip r:embed="rId35" cstate="hqprint">
            <a:extLst>
              <a:ext uri="{BEBA8EAE-BF5A-486C-A8C5-ECC9F3942E4B}">
                <a14:imgProps xmlns:a14="http://schemas.microsoft.com/office/drawing/2010/main">
                  <a14:imgLayer r:embed="rId36">
                    <a14:imgEffect>
                      <a14:brightnessContrast bright="100000"/>
                    </a14:imgEffect>
                  </a14:imgLayer>
                </a14:imgProps>
              </a:ext>
              <a:ext uri="{28A0092B-C50C-407E-A947-70E740481C1C}">
                <a14:useLocalDpi xmlns:a14="http://schemas.microsoft.com/office/drawing/2010/main"/>
              </a:ext>
            </a:extLst>
          </a:blip>
          <a:stretch>
            <a:fillRect/>
          </a:stretch>
        </p:blipFill>
        <p:spPr>
          <a:xfrm>
            <a:off x="6247651" y="4064219"/>
            <a:ext cx="678979" cy="552302"/>
          </a:xfrm>
          <a:prstGeom prst="rect">
            <a:avLst/>
          </a:prstGeom>
        </p:spPr>
      </p:pic>
      <p:pic>
        <p:nvPicPr>
          <p:cNvPr id="50" name="図 49" descr="アイコン&#10;&#10;自動的に生成された説明">
            <a:extLst>
              <a:ext uri="{FF2B5EF4-FFF2-40B4-BE49-F238E27FC236}">
                <a16:creationId xmlns:a16="http://schemas.microsoft.com/office/drawing/2014/main" id="{100C322E-03D8-651C-A07E-D0D52C4F8767}"/>
              </a:ext>
            </a:extLst>
          </p:cNvPr>
          <p:cNvPicPr>
            <a:picLocks noChangeAspect="1"/>
          </p:cNvPicPr>
          <p:nvPr/>
        </p:nvPicPr>
        <p:blipFill>
          <a:blip r:embed="rId37" cstate="hqprint">
            <a:extLst>
              <a:ext uri="{BEBA8EAE-BF5A-486C-A8C5-ECC9F3942E4B}">
                <a14:imgProps xmlns:a14="http://schemas.microsoft.com/office/drawing/2010/main">
                  <a14:imgLayer r:embed="rId38">
                    <a14:imgEffect>
                      <a14:brightnessContrast bright="100000"/>
                    </a14:imgEffect>
                  </a14:imgLayer>
                </a14:imgProps>
              </a:ext>
              <a:ext uri="{28A0092B-C50C-407E-A947-70E740481C1C}">
                <a14:useLocalDpi xmlns:a14="http://schemas.microsoft.com/office/drawing/2010/main"/>
              </a:ext>
            </a:extLst>
          </a:blip>
          <a:stretch>
            <a:fillRect/>
          </a:stretch>
        </p:blipFill>
        <p:spPr>
          <a:xfrm>
            <a:off x="8690164" y="5255247"/>
            <a:ext cx="643510" cy="462819"/>
          </a:xfrm>
          <a:prstGeom prst="rect">
            <a:avLst/>
          </a:prstGeom>
        </p:spPr>
      </p:pic>
      <p:pic>
        <p:nvPicPr>
          <p:cNvPr id="51" name="図 50" descr="黒いバックグラウンドの前に立っている&#10;&#10;低い精度で自動的に生成された説明">
            <a:extLst>
              <a:ext uri="{FF2B5EF4-FFF2-40B4-BE49-F238E27FC236}">
                <a16:creationId xmlns:a16="http://schemas.microsoft.com/office/drawing/2014/main" id="{510AE808-C59D-BDD0-DE02-C9AEB6539528}"/>
              </a:ext>
            </a:extLst>
          </p:cNvPr>
          <p:cNvPicPr>
            <a:picLocks noChangeAspect="1"/>
          </p:cNvPicPr>
          <p:nvPr/>
        </p:nvPicPr>
        <p:blipFill>
          <a:blip r:embed="rId39" cstate="hqprint">
            <a:extLst>
              <a:ext uri="{BEBA8EAE-BF5A-486C-A8C5-ECC9F3942E4B}">
                <a14:imgProps xmlns:a14="http://schemas.microsoft.com/office/drawing/2010/main">
                  <a14:imgLayer r:embed="rId40">
                    <a14:imgEffect>
                      <a14:brightnessContrast bright="100000"/>
                    </a14:imgEffect>
                  </a14:imgLayer>
                </a14:imgProps>
              </a:ext>
              <a:ext uri="{28A0092B-C50C-407E-A947-70E740481C1C}">
                <a14:useLocalDpi xmlns:a14="http://schemas.microsoft.com/office/drawing/2010/main"/>
              </a:ext>
            </a:extLst>
          </a:blip>
          <a:stretch>
            <a:fillRect/>
          </a:stretch>
        </p:blipFill>
        <p:spPr>
          <a:xfrm>
            <a:off x="6435637" y="2865396"/>
            <a:ext cx="336762" cy="576914"/>
          </a:xfrm>
          <a:prstGeom prst="rect">
            <a:avLst/>
          </a:prstGeom>
        </p:spPr>
      </p:pic>
      <p:sp>
        <p:nvSpPr>
          <p:cNvPr id="52" name="テキスト ボックス 51">
            <a:extLst>
              <a:ext uri="{FF2B5EF4-FFF2-40B4-BE49-F238E27FC236}">
                <a16:creationId xmlns:a16="http://schemas.microsoft.com/office/drawing/2014/main" id="{769FC98B-DA58-66EF-7AE5-424FDD37006A}"/>
              </a:ext>
            </a:extLst>
          </p:cNvPr>
          <p:cNvSpPr txBox="1"/>
          <p:nvPr/>
        </p:nvSpPr>
        <p:spPr>
          <a:xfrm>
            <a:off x="592608" y="1215866"/>
            <a:ext cx="7718780" cy="481542"/>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非喫煙者</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と</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比較した</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利</a:t>
            </a:r>
            <a:r>
              <a:rPr kumimoji="1" lang="ja-JP" altLang="en-US" sz="2400"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用</a:t>
            </a:r>
            <a:r>
              <a:rPr kumimoji="1" lang="ja-JP" altLang="en-US" sz="2000" b="1" spc="-30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購買傾向が高いカテゴリ </a:t>
            </a:r>
          </a:p>
        </p:txBody>
      </p:sp>
      <p:sp>
        <p:nvSpPr>
          <p:cNvPr id="53" name="テキスト ボックス 52">
            <a:extLst>
              <a:ext uri="{FF2B5EF4-FFF2-40B4-BE49-F238E27FC236}">
                <a16:creationId xmlns:a16="http://schemas.microsoft.com/office/drawing/2014/main" id="{8351DA92-D15D-676A-9E55-D1231E629269}"/>
              </a:ext>
            </a:extLst>
          </p:cNvPr>
          <p:cNvSpPr txBox="1"/>
          <p:nvPr/>
        </p:nvSpPr>
        <p:spPr>
          <a:xfrm>
            <a:off x="1794829" y="2975585"/>
            <a:ext cx="803425"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4" name="テキスト ボックス 53">
            <a:extLst>
              <a:ext uri="{FF2B5EF4-FFF2-40B4-BE49-F238E27FC236}">
                <a16:creationId xmlns:a16="http://schemas.microsoft.com/office/drawing/2014/main" id="{56658695-FF9D-3AA1-E4C1-11AE6F76E297}"/>
              </a:ext>
            </a:extLst>
          </p:cNvPr>
          <p:cNvSpPr txBox="1"/>
          <p:nvPr/>
        </p:nvSpPr>
        <p:spPr>
          <a:xfrm>
            <a:off x="2430294" y="3227121"/>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5" name="テキスト ボックス 54">
            <a:extLst>
              <a:ext uri="{FF2B5EF4-FFF2-40B4-BE49-F238E27FC236}">
                <a16:creationId xmlns:a16="http://schemas.microsoft.com/office/drawing/2014/main" id="{6E3A386E-622F-6E55-9003-9C53B5A19924}"/>
              </a:ext>
            </a:extLst>
          </p:cNvPr>
          <p:cNvSpPr txBox="1"/>
          <p:nvPr/>
        </p:nvSpPr>
        <p:spPr>
          <a:xfrm>
            <a:off x="1113741" y="3435129"/>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56" name="テキスト ボックス 55">
            <a:extLst>
              <a:ext uri="{FF2B5EF4-FFF2-40B4-BE49-F238E27FC236}">
                <a16:creationId xmlns:a16="http://schemas.microsoft.com/office/drawing/2014/main" id="{856E4CD9-5D94-D15E-3BAF-8B2FE1D5FC59}"/>
              </a:ext>
            </a:extLst>
          </p:cNvPr>
          <p:cNvSpPr txBox="1"/>
          <p:nvPr/>
        </p:nvSpPr>
        <p:spPr>
          <a:xfrm>
            <a:off x="4200317" y="2970114"/>
            <a:ext cx="81144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4.0</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7" name="テキスト ボックス 56">
            <a:extLst>
              <a:ext uri="{FF2B5EF4-FFF2-40B4-BE49-F238E27FC236}">
                <a16:creationId xmlns:a16="http://schemas.microsoft.com/office/drawing/2014/main" id="{2AFE1EC4-C99A-518C-0CA5-E5C320A3154A}"/>
              </a:ext>
            </a:extLst>
          </p:cNvPr>
          <p:cNvSpPr txBox="1"/>
          <p:nvPr/>
        </p:nvSpPr>
        <p:spPr>
          <a:xfrm>
            <a:off x="4867678" y="3221650"/>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8" name="テキスト ボックス 57">
            <a:extLst>
              <a:ext uri="{FF2B5EF4-FFF2-40B4-BE49-F238E27FC236}">
                <a16:creationId xmlns:a16="http://schemas.microsoft.com/office/drawing/2014/main" id="{7958D8C5-E9CA-B67C-F532-AB34664310BD}"/>
              </a:ext>
            </a:extLst>
          </p:cNvPr>
          <p:cNvSpPr txBox="1"/>
          <p:nvPr/>
        </p:nvSpPr>
        <p:spPr>
          <a:xfrm>
            <a:off x="6861813" y="2952067"/>
            <a:ext cx="806631"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1.4</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9" name="テキスト ボックス 58">
            <a:extLst>
              <a:ext uri="{FF2B5EF4-FFF2-40B4-BE49-F238E27FC236}">
                <a16:creationId xmlns:a16="http://schemas.microsoft.com/office/drawing/2014/main" id="{E4C20E91-262F-E280-37CB-F1E859CCC143}"/>
              </a:ext>
            </a:extLst>
          </p:cNvPr>
          <p:cNvSpPr txBox="1"/>
          <p:nvPr/>
        </p:nvSpPr>
        <p:spPr>
          <a:xfrm>
            <a:off x="7508610" y="3221651"/>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0" name="テキスト ボックス 59">
            <a:extLst>
              <a:ext uri="{FF2B5EF4-FFF2-40B4-BE49-F238E27FC236}">
                <a16:creationId xmlns:a16="http://schemas.microsoft.com/office/drawing/2014/main" id="{3B3CC7A3-A0E4-0E2A-A27B-37B08288BD1F}"/>
              </a:ext>
            </a:extLst>
          </p:cNvPr>
          <p:cNvSpPr txBox="1"/>
          <p:nvPr/>
        </p:nvSpPr>
        <p:spPr>
          <a:xfrm>
            <a:off x="3554871" y="3435129"/>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63" name="テキスト ボックス 62">
            <a:extLst>
              <a:ext uri="{FF2B5EF4-FFF2-40B4-BE49-F238E27FC236}">
                <a16:creationId xmlns:a16="http://schemas.microsoft.com/office/drawing/2014/main" id="{934DD728-A0D3-8E0F-2A5B-95B8B6DA720F}"/>
              </a:ext>
            </a:extLst>
          </p:cNvPr>
          <p:cNvSpPr txBox="1"/>
          <p:nvPr/>
        </p:nvSpPr>
        <p:spPr>
          <a:xfrm>
            <a:off x="6209006" y="3435129"/>
            <a:ext cx="1032334"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毎月の購入有無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64" name="テキスト ボックス 63">
            <a:extLst>
              <a:ext uri="{FF2B5EF4-FFF2-40B4-BE49-F238E27FC236}">
                <a16:creationId xmlns:a16="http://schemas.microsoft.com/office/drawing/2014/main" id="{D17AAD81-6553-CB58-2300-DEE3EFF0ECC6}"/>
              </a:ext>
            </a:extLst>
          </p:cNvPr>
          <p:cNvSpPr txBox="1"/>
          <p:nvPr/>
        </p:nvSpPr>
        <p:spPr>
          <a:xfrm>
            <a:off x="8644844" y="3435129"/>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65" name="テキスト ボックス 64">
            <a:extLst>
              <a:ext uri="{FF2B5EF4-FFF2-40B4-BE49-F238E27FC236}">
                <a16:creationId xmlns:a16="http://schemas.microsoft.com/office/drawing/2014/main" id="{AAF48D03-3605-08CA-2AA5-6F2347F8A28F}"/>
              </a:ext>
            </a:extLst>
          </p:cNvPr>
          <p:cNvSpPr txBox="1"/>
          <p:nvPr/>
        </p:nvSpPr>
        <p:spPr>
          <a:xfrm>
            <a:off x="9288413" y="2977742"/>
            <a:ext cx="80663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2.2</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66" name="テキスト ボックス 65">
            <a:extLst>
              <a:ext uri="{FF2B5EF4-FFF2-40B4-BE49-F238E27FC236}">
                <a16:creationId xmlns:a16="http://schemas.microsoft.com/office/drawing/2014/main" id="{FE9A1605-E063-2FC2-A870-F1C035A473DD}"/>
              </a:ext>
            </a:extLst>
          </p:cNvPr>
          <p:cNvSpPr txBox="1"/>
          <p:nvPr/>
        </p:nvSpPr>
        <p:spPr>
          <a:xfrm>
            <a:off x="9940526" y="3226062"/>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67" name="図 66">
            <a:extLst>
              <a:ext uri="{FF2B5EF4-FFF2-40B4-BE49-F238E27FC236}">
                <a16:creationId xmlns:a16="http://schemas.microsoft.com/office/drawing/2014/main" id="{AB75BFB9-3D05-7094-4CC3-3CFC8F13CAE6}"/>
              </a:ext>
            </a:extLst>
          </p:cNvPr>
          <p:cNvPicPr>
            <a:picLocks noChangeAspect="1"/>
          </p:cNvPicPr>
          <p:nvPr/>
        </p:nvPicPr>
        <p:blipFill>
          <a:blip r:embed="rId3">
            <a:alphaModFix/>
          </a:blip>
          <a:stretch>
            <a:fillRect/>
          </a:stretch>
        </p:blipFill>
        <p:spPr>
          <a:xfrm>
            <a:off x="3649314" y="2672485"/>
            <a:ext cx="1525254" cy="203367"/>
          </a:xfrm>
          <a:prstGeom prst="rect">
            <a:avLst/>
          </a:prstGeom>
        </p:spPr>
      </p:pic>
      <p:sp>
        <p:nvSpPr>
          <p:cNvPr id="68" name="テキスト ボックス 67">
            <a:extLst>
              <a:ext uri="{FF2B5EF4-FFF2-40B4-BE49-F238E27FC236}">
                <a16:creationId xmlns:a16="http://schemas.microsoft.com/office/drawing/2014/main" id="{3D7E0471-331C-4BAB-BFDC-590EB7BF16D2}"/>
              </a:ext>
            </a:extLst>
          </p:cNvPr>
          <p:cNvSpPr txBox="1"/>
          <p:nvPr/>
        </p:nvSpPr>
        <p:spPr>
          <a:xfrm>
            <a:off x="1550929" y="2662380"/>
            <a:ext cx="87716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スマホゲーム</a:t>
            </a:r>
            <a:endPar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69" name="テキスト ボックス 68">
            <a:extLst>
              <a:ext uri="{FF2B5EF4-FFF2-40B4-BE49-F238E27FC236}">
                <a16:creationId xmlns:a16="http://schemas.microsoft.com/office/drawing/2014/main" id="{11D65801-435A-8EB7-AACA-DC111C307ACF}"/>
              </a:ext>
            </a:extLst>
          </p:cNvPr>
          <p:cNvSpPr txBox="1"/>
          <p:nvPr/>
        </p:nvSpPr>
        <p:spPr>
          <a:xfrm>
            <a:off x="4172285" y="2662380"/>
            <a:ext cx="530916"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ゴルフ</a:t>
            </a:r>
            <a:endPar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70" name="図 69">
            <a:extLst>
              <a:ext uri="{FF2B5EF4-FFF2-40B4-BE49-F238E27FC236}">
                <a16:creationId xmlns:a16="http://schemas.microsoft.com/office/drawing/2014/main" id="{DF6B9F62-B2D2-3CC4-1C57-3EF915B52F43}"/>
              </a:ext>
            </a:extLst>
          </p:cNvPr>
          <p:cNvPicPr>
            <a:picLocks noChangeAspect="1"/>
          </p:cNvPicPr>
          <p:nvPr/>
        </p:nvPicPr>
        <p:blipFill>
          <a:blip r:embed="rId3">
            <a:alphaModFix/>
          </a:blip>
          <a:stretch>
            <a:fillRect/>
          </a:stretch>
        </p:blipFill>
        <p:spPr>
          <a:xfrm>
            <a:off x="6311398" y="2672485"/>
            <a:ext cx="1525254" cy="203367"/>
          </a:xfrm>
          <a:prstGeom prst="rect">
            <a:avLst/>
          </a:prstGeom>
        </p:spPr>
      </p:pic>
      <p:sp>
        <p:nvSpPr>
          <p:cNvPr id="71" name="テキスト ボックス 70">
            <a:extLst>
              <a:ext uri="{FF2B5EF4-FFF2-40B4-BE49-F238E27FC236}">
                <a16:creationId xmlns:a16="http://schemas.microsoft.com/office/drawing/2014/main" id="{034B6900-280E-5ADB-7814-187519640840}"/>
              </a:ext>
            </a:extLst>
          </p:cNvPr>
          <p:cNvSpPr txBox="1"/>
          <p:nvPr/>
        </p:nvSpPr>
        <p:spPr>
          <a:xfrm>
            <a:off x="6653303" y="2661935"/>
            <a:ext cx="832280"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お酒</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spc="5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外食含む</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pic>
        <p:nvPicPr>
          <p:cNvPr id="73" name="図 72">
            <a:extLst>
              <a:ext uri="{FF2B5EF4-FFF2-40B4-BE49-F238E27FC236}">
                <a16:creationId xmlns:a16="http://schemas.microsoft.com/office/drawing/2014/main" id="{9E0E4C9D-5C34-D06F-3DE4-1C288DC699F9}"/>
              </a:ext>
            </a:extLst>
          </p:cNvPr>
          <p:cNvPicPr>
            <a:picLocks noChangeAspect="1"/>
          </p:cNvPicPr>
          <p:nvPr/>
        </p:nvPicPr>
        <p:blipFill>
          <a:blip r:embed="rId3">
            <a:alphaModFix/>
          </a:blip>
          <a:stretch>
            <a:fillRect/>
          </a:stretch>
        </p:blipFill>
        <p:spPr>
          <a:xfrm>
            <a:off x="8741272" y="2666091"/>
            <a:ext cx="1525254" cy="203367"/>
          </a:xfrm>
          <a:prstGeom prst="rect">
            <a:avLst/>
          </a:prstGeom>
        </p:spPr>
      </p:pic>
      <p:sp>
        <p:nvSpPr>
          <p:cNvPr id="72" name="テキスト ボックス 71">
            <a:extLst>
              <a:ext uri="{FF2B5EF4-FFF2-40B4-BE49-F238E27FC236}">
                <a16:creationId xmlns:a16="http://schemas.microsoft.com/office/drawing/2014/main" id="{0D1D4BE7-B1D2-6C72-E96D-A7EE7C376025}"/>
              </a:ext>
            </a:extLst>
          </p:cNvPr>
          <p:cNvSpPr txBox="1"/>
          <p:nvPr/>
        </p:nvSpPr>
        <p:spPr>
          <a:xfrm>
            <a:off x="9182555" y="2661934"/>
            <a:ext cx="646331"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美容家電</a:t>
            </a:r>
            <a:endPar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74" name="図 73">
            <a:extLst>
              <a:ext uri="{FF2B5EF4-FFF2-40B4-BE49-F238E27FC236}">
                <a16:creationId xmlns:a16="http://schemas.microsoft.com/office/drawing/2014/main" id="{4B69AE37-02B4-8EAC-7C60-69086DF54A0F}"/>
              </a:ext>
            </a:extLst>
          </p:cNvPr>
          <p:cNvPicPr>
            <a:picLocks noChangeAspect="1"/>
          </p:cNvPicPr>
          <p:nvPr/>
        </p:nvPicPr>
        <p:blipFill>
          <a:blip r:embed="rId3">
            <a:alphaModFix/>
          </a:blip>
          <a:stretch>
            <a:fillRect/>
          </a:stretch>
        </p:blipFill>
        <p:spPr>
          <a:xfrm>
            <a:off x="1221777" y="3780448"/>
            <a:ext cx="1525254" cy="203367"/>
          </a:xfrm>
          <a:prstGeom prst="rect">
            <a:avLst/>
          </a:prstGeom>
        </p:spPr>
      </p:pic>
      <p:sp>
        <p:nvSpPr>
          <p:cNvPr id="75" name="テキスト ボックス 74">
            <a:extLst>
              <a:ext uri="{FF2B5EF4-FFF2-40B4-BE49-F238E27FC236}">
                <a16:creationId xmlns:a16="http://schemas.microsoft.com/office/drawing/2014/main" id="{E8CFB3EF-C11B-D9D4-2944-428C471728FD}"/>
              </a:ext>
            </a:extLst>
          </p:cNvPr>
          <p:cNvSpPr txBox="1"/>
          <p:nvPr/>
        </p:nvSpPr>
        <p:spPr>
          <a:xfrm>
            <a:off x="1820694" y="4084128"/>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2.1</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76" name="テキスト ボックス 75">
            <a:extLst>
              <a:ext uri="{FF2B5EF4-FFF2-40B4-BE49-F238E27FC236}">
                <a16:creationId xmlns:a16="http://schemas.microsoft.com/office/drawing/2014/main" id="{370DEE13-AC17-34E7-8646-26DDC80A8DD0}"/>
              </a:ext>
            </a:extLst>
          </p:cNvPr>
          <p:cNvSpPr txBox="1"/>
          <p:nvPr/>
        </p:nvSpPr>
        <p:spPr>
          <a:xfrm>
            <a:off x="2434125" y="4335664"/>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77" name="テキスト ボックス 76">
            <a:extLst>
              <a:ext uri="{FF2B5EF4-FFF2-40B4-BE49-F238E27FC236}">
                <a16:creationId xmlns:a16="http://schemas.microsoft.com/office/drawing/2014/main" id="{F7B7D351-0C4E-CD70-3A2C-92E3F48DBBD0}"/>
              </a:ext>
            </a:extLst>
          </p:cNvPr>
          <p:cNvSpPr txBox="1"/>
          <p:nvPr/>
        </p:nvSpPr>
        <p:spPr>
          <a:xfrm>
            <a:off x="1117572" y="4543672"/>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78" name="テキスト ボックス 77">
            <a:extLst>
              <a:ext uri="{FF2B5EF4-FFF2-40B4-BE49-F238E27FC236}">
                <a16:creationId xmlns:a16="http://schemas.microsoft.com/office/drawing/2014/main" id="{AC68BCC5-C523-9351-211B-2612A470D45F}"/>
              </a:ext>
            </a:extLst>
          </p:cNvPr>
          <p:cNvSpPr txBox="1"/>
          <p:nvPr/>
        </p:nvSpPr>
        <p:spPr>
          <a:xfrm>
            <a:off x="4215165" y="4089674"/>
            <a:ext cx="792205"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2.7</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79" name="テキスト ボックス 78">
            <a:extLst>
              <a:ext uri="{FF2B5EF4-FFF2-40B4-BE49-F238E27FC236}">
                <a16:creationId xmlns:a16="http://schemas.microsoft.com/office/drawing/2014/main" id="{DAC62D73-1006-7216-EF30-1E726FB08A6E}"/>
              </a:ext>
            </a:extLst>
          </p:cNvPr>
          <p:cNvSpPr txBox="1"/>
          <p:nvPr/>
        </p:nvSpPr>
        <p:spPr>
          <a:xfrm>
            <a:off x="4871509" y="4341210"/>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80" name="テキスト ボックス 79">
            <a:extLst>
              <a:ext uri="{FF2B5EF4-FFF2-40B4-BE49-F238E27FC236}">
                <a16:creationId xmlns:a16="http://schemas.microsoft.com/office/drawing/2014/main" id="{F671B8F5-7E90-BB1D-B265-963F55F7A253}"/>
              </a:ext>
            </a:extLst>
          </p:cNvPr>
          <p:cNvSpPr txBox="1"/>
          <p:nvPr/>
        </p:nvSpPr>
        <p:spPr>
          <a:xfrm>
            <a:off x="6821576" y="4093661"/>
            <a:ext cx="992579"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2.3.</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1" name="テキスト ボックス 80">
            <a:extLst>
              <a:ext uri="{FF2B5EF4-FFF2-40B4-BE49-F238E27FC236}">
                <a16:creationId xmlns:a16="http://schemas.microsoft.com/office/drawing/2014/main" id="{1AA2EC08-33D0-880E-2D40-DD1F678931EF}"/>
              </a:ext>
            </a:extLst>
          </p:cNvPr>
          <p:cNvSpPr txBox="1"/>
          <p:nvPr/>
        </p:nvSpPr>
        <p:spPr>
          <a:xfrm>
            <a:off x="7501424" y="4341211"/>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82" name="テキスト ボックス 81">
            <a:extLst>
              <a:ext uri="{FF2B5EF4-FFF2-40B4-BE49-F238E27FC236}">
                <a16:creationId xmlns:a16="http://schemas.microsoft.com/office/drawing/2014/main" id="{DF12B628-F6A9-D851-0936-38B4B9552EDF}"/>
              </a:ext>
            </a:extLst>
          </p:cNvPr>
          <p:cNvSpPr txBox="1"/>
          <p:nvPr/>
        </p:nvSpPr>
        <p:spPr>
          <a:xfrm>
            <a:off x="3558702" y="4543672"/>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83" name="テキスト ボックス 82">
            <a:extLst>
              <a:ext uri="{FF2B5EF4-FFF2-40B4-BE49-F238E27FC236}">
                <a16:creationId xmlns:a16="http://schemas.microsoft.com/office/drawing/2014/main" id="{77593CD6-8BC7-4F1B-8E64-EDA81DD532FB}"/>
              </a:ext>
            </a:extLst>
          </p:cNvPr>
          <p:cNvSpPr txBox="1"/>
          <p:nvPr/>
        </p:nvSpPr>
        <p:spPr>
          <a:xfrm>
            <a:off x="6212837" y="4543672"/>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84" name="テキスト ボックス 83">
            <a:extLst>
              <a:ext uri="{FF2B5EF4-FFF2-40B4-BE49-F238E27FC236}">
                <a16:creationId xmlns:a16="http://schemas.microsoft.com/office/drawing/2014/main" id="{DF0A8EAA-8FCA-5232-8912-531DCFF90EF1}"/>
              </a:ext>
            </a:extLst>
          </p:cNvPr>
          <p:cNvSpPr txBox="1"/>
          <p:nvPr/>
        </p:nvSpPr>
        <p:spPr>
          <a:xfrm>
            <a:off x="8648675" y="4543672"/>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85" name="テキスト ボックス 84">
            <a:extLst>
              <a:ext uri="{FF2B5EF4-FFF2-40B4-BE49-F238E27FC236}">
                <a16:creationId xmlns:a16="http://schemas.microsoft.com/office/drawing/2014/main" id="{B3939E4A-61BF-1C4B-ED5C-630E05C1AB25}"/>
              </a:ext>
            </a:extLst>
          </p:cNvPr>
          <p:cNvSpPr txBox="1"/>
          <p:nvPr/>
        </p:nvSpPr>
        <p:spPr>
          <a:xfrm>
            <a:off x="9259193" y="4086285"/>
            <a:ext cx="80983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2.4</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6" name="テキスト ボックス 85">
            <a:extLst>
              <a:ext uri="{FF2B5EF4-FFF2-40B4-BE49-F238E27FC236}">
                <a16:creationId xmlns:a16="http://schemas.microsoft.com/office/drawing/2014/main" id="{17EED3EE-F03D-7033-77BB-68027C01F33C}"/>
              </a:ext>
            </a:extLst>
          </p:cNvPr>
          <p:cNvSpPr txBox="1"/>
          <p:nvPr/>
        </p:nvSpPr>
        <p:spPr>
          <a:xfrm>
            <a:off x="9944357" y="4334605"/>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87" name="図 86">
            <a:extLst>
              <a:ext uri="{FF2B5EF4-FFF2-40B4-BE49-F238E27FC236}">
                <a16:creationId xmlns:a16="http://schemas.microsoft.com/office/drawing/2014/main" id="{50B65CE0-9076-57AE-96A3-7EDA3681A8AC}"/>
              </a:ext>
            </a:extLst>
          </p:cNvPr>
          <p:cNvPicPr>
            <a:picLocks noChangeAspect="1"/>
          </p:cNvPicPr>
          <p:nvPr/>
        </p:nvPicPr>
        <p:blipFill>
          <a:blip r:embed="rId3">
            <a:alphaModFix/>
          </a:blip>
          <a:stretch>
            <a:fillRect/>
          </a:stretch>
        </p:blipFill>
        <p:spPr>
          <a:xfrm>
            <a:off x="3653145" y="3781028"/>
            <a:ext cx="1525254" cy="203367"/>
          </a:xfrm>
          <a:prstGeom prst="rect">
            <a:avLst/>
          </a:prstGeom>
        </p:spPr>
      </p:pic>
      <p:sp>
        <p:nvSpPr>
          <p:cNvPr id="88" name="テキスト ボックス 87">
            <a:extLst>
              <a:ext uri="{FF2B5EF4-FFF2-40B4-BE49-F238E27FC236}">
                <a16:creationId xmlns:a16="http://schemas.microsoft.com/office/drawing/2014/main" id="{896B9F7A-5E31-14CA-F657-4716D0ECDA3C}"/>
              </a:ext>
            </a:extLst>
          </p:cNvPr>
          <p:cNvSpPr txBox="1"/>
          <p:nvPr/>
        </p:nvSpPr>
        <p:spPr>
          <a:xfrm>
            <a:off x="1542739" y="3777143"/>
            <a:ext cx="901208" cy="218393"/>
          </a:xfrm>
          <a:prstGeom prst="rect">
            <a:avLst/>
          </a:prstGeom>
          <a:noFill/>
        </p:spPr>
        <p:txBody>
          <a:bodyPr wrap="none" rtlCol="0">
            <a:spAutoFit/>
          </a:bodyPr>
          <a:lstStyle/>
          <a:p>
            <a:pPr algn="ctr">
              <a:lnSpc>
                <a:spcPct val="110000"/>
              </a:lnSpc>
            </a:pPr>
            <a:r>
              <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VOD</a:t>
            </a: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サービス</a:t>
            </a:r>
            <a:endPar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90" name="図 89">
            <a:extLst>
              <a:ext uri="{FF2B5EF4-FFF2-40B4-BE49-F238E27FC236}">
                <a16:creationId xmlns:a16="http://schemas.microsoft.com/office/drawing/2014/main" id="{0EFB73A6-2888-3561-1F00-AE127DB21C05}"/>
              </a:ext>
            </a:extLst>
          </p:cNvPr>
          <p:cNvPicPr>
            <a:picLocks noChangeAspect="1"/>
          </p:cNvPicPr>
          <p:nvPr/>
        </p:nvPicPr>
        <p:blipFill>
          <a:blip r:embed="rId3">
            <a:alphaModFix/>
          </a:blip>
          <a:stretch>
            <a:fillRect/>
          </a:stretch>
        </p:blipFill>
        <p:spPr>
          <a:xfrm>
            <a:off x="6315229" y="3781028"/>
            <a:ext cx="1525254" cy="203367"/>
          </a:xfrm>
          <a:prstGeom prst="rect">
            <a:avLst/>
          </a:prstGeom>
        </p:spPr>
      </p:pic>
      <p:sp>
        <p:nvSpPr>
          <p:cNvPr id="91" name="テキスト ボックス 90">
            <a:extLst>
              <a:ext uri="{FF2B5EF4-FFF2-40B4-BE49-F238E27FC236}">
                <a16:creationId xmlns:a16="http://schemas.microsoft.com/office/drawing/2014/main" id="{106516FE-6284-055E-9209-E4D3902945A7}"/>
              </a:ext>
            </a:extLst>
          </p:cNvPr>
          <p:cNvSpPr txBox="1"/>
          <p:nvPr/>
        </p:nvSpPr>
        <p:spPr>
          <a:xfrm>
            <a:off x="6456254" y="3776634"/>
            <a:ext cx="1217000"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家具</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ソファー</a:t>
            </a:r>
            <a:r>
              <a:rPr kumimoji="1" lang="en-US" altLang="ja-JP" sz="600" b="1"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 / </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テーブル</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pic>
        <p:nvPicPr>
          <p:cNvPr id="92" name="図 91">
            <a:extLst>
              <a:ext uri="{FF2B5EF4-FFF2-40B4-BE49-F238E27FC236}">
                <a16:creationId xmlns:a16="http://schemas.microsoft.com/office/drawing/2014/main" id="{C0C79B89-05D0-155F-D68B-5B14FFB7FE59}"/>
              </a:ext>
            </a:extLst>
          </p:cNvPr>
          <p:cNvPicPr>
            <a:picLocks noChangeAspect="1"/>
          </p:cNvPicPr>
          <p:nvPr/>
        </p:nvPicPr>
        <p:blipFill>
          <a:blip r:embed="rId3">
            <a:alphaModFix/>
          </a:blip>
          <a:stretch>
            <a:fillRect/>
          </a:stretch>
        </p:blipFill>
        <p:spPr>
          <a:xfrm>
            <a:off x="8745103" y="3774634"/>
            <a:ext cx="1525254" cy="203367"/>
          </a:xfrm>
          <a:prstGeom prst="rect">
            <a:avLst/>
          </a:prstGeom>
        </p:spPr>
      </p:pic>
      <p:sp>
        <p:nvSpPr>
          <p:cNvPr id="93" name="テキスト ボックス 92">
            <a:extLst>
              <a:ext uri="{FF2B5EF4-FFF2-40B4-BE49-F238E27FC236}">
                <a16:creationId xmlns:a16="http://schemas.microsoft.com/office/drawing/2014/main" id="{1692E5AB-8F61-7283-D4E1-5E629660A966}"/>
              </a:ext>
            </a:extLst>
          </p:cNvPr>
          <p:cNvSpPr txBox="1"/>
          <p:nvPr/>
        </p:nvSpPr>
        <p:spPr>
          <a:xfrm>
            <a:off x="9070971" y="3770477"/>
            <a:ext cx="87716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家庭用ゲーム</a:t>
            </a:r>
            <a:endPar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pic>
        <p:nvPicPr>
          <p:cNvPr id="94" name="図 93">
            <a:extLst>
              <a:ext uri="{FF2B5EF4-FFF2-40B4-BE49-F238E27FC236}">
                <a16:creationId xmlns:a16="http://schemas.microsoft.com/office/drawing/2014/main" id="{9254F619-7268-09A0-ED51-2BF5836AAFC8}"/>
              </a:ext>
            </a:extLst>
          </p:cNvPr>
          <p:cNvPicPr>
            <a:picLocks noChangeAspect="1"/>
          </p:cNvPicPr>
          <p:nvPr/>
        </p:nvPicPr>
        <p:blipFill>
          <a:blip r:embed="rId3">
            <a:alphaModFix/>
          </a:blip>
          <a:stretch>
            <a:fillRect/>
          </a:stretch>
        </p:blipFill>
        <p:spPr>
          <a:xfrm>
            <a:off x="1213894" y="4897981"/>
            <a:ext cx="1525254" cy="203367"/>
          </a:xfrm>
          <a:prstGeom prst="rect">
            <a:avLst/>
          </a:prstGeom>
        </p:spPr>
      </p:pic>
      <p:sp>
        <p:nvSpPr>
          <p:cNvPr id="95" name="テキスト ボックス 94">
            <a:extLst>
              <a:ext uri="{FF2B5EF4-FFF2-40B4-BE49-F238E27FC236}">
                <a16:creationId xmlns:a16="http://schemas.microsoft.com/office/drawing/2014/main" id="{5FD17306-54D7-9F87-8336-5DDD922FBE06}"/>
              </a:ext>
            </a:extLst>
          </p:cNvPr>
          <p:cNvSpPr txBox="1"/>
          <p:nvPr/>
        </p:nvSpPr>
        <p:spPr>
          <a:xfrm>
            <a:off x="1735692" y="5201661"/>
            <a:ext cx="864339"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2.2</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96" name="テキスト ボックス 95">
            <a:extLst>
              <a:ext uri="{FF2B5EF4-FFF2-40B4-BE49-F238E27FC236}">
                <a16:creationId xmlns:a16="http://schemas.microsoft.com/office/drawing/2014/main" id="{B80AF50C-7D33-8B34-87CE-204B9725FC36}"/>
              </a:ext>
            </a:extLst>
          </p:cNvPr>
          <p:cNvSpPr txBox="1"/>
          <p:nvPr/>
        </p:nvSpPr>
        <p:spPr>
          <a:xfrm>
            <a:off x="2426242" y="5453197"/>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97" name="テキスト ボックス 96">
            <a:extLst>
              <a:ext uri="{FF2B5EF4-FFF2-40B4-BE49-F238E27FC236}">
                <a16:creationId xmlns:a16="http://schemas.microsoft.com/office/drawing/2014/main" id="{659A03CE-0548-4B6A-8A6C-4F1F1A41DB53}"/>
              </a:ext>
            </a:extLst>
          </p:cNvPr>
          <p:cNvSpPr txBox="1"/>
          <p:nvPr/>
        </p:nvSpPr>
        <p:spPr>
          <a:xfrm>
            <a:off x="1109689" y="5661205"/>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98" name="テキスト ボックス 97">
            <a:extLst>
              <a:ext uri="{FF2B5EF4-FFF2-40B4-BE49-F238E27FC236}">
                <a16:creationId xmlns:a16="http://schemas.microsoft.com/office/drawing/2014/main" id="{6B4FDAAF-8FF6-5B9D-25AD-2F8BADEADEB5}"/>
              </a:ext>
            </a:extLst>
          </p:cNvPr>
          <p:cNvSpPr txBox="1"/>
          <p:nvPr/>
        </p:nvSpPr>
        <p:spPr>
          <a:xfrm>
            <a:off x="4196265" y="5207207"/>
            <a:ext cx="80663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2.5</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99" name="テキスト ボックス 98">
            <a:extLst>
              <a:ext uri="{FF2B5EF4-FFF2-40B4-BE49-F238E27FC236}">
                <a16:creationId xmlns:a16="http://schemas.microsoft.com/office/drawing/2014/main" id="{EB698E5D-28D7-4FDB-9C1E-767DC3904172}"/>
              </a:ext>
            </a:extLst>
          </p:cNvPr>
          <p:cNvSpPr txBox="1"/>
          <p:nvPr/>
        </p:nvSpPr>
        <p:spPr>
          <a:xfrm>
            <a:off x="4863626" y="5447726"/>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00" name="テキスト ボックス 99">
            <a:extLst>
              <a:ext uri="{FF2B5EF4-FFF2-40B4-BE49-F238E27FC236}">
                <a16:creationId xmlns:a16="http://schemas.microsoft.com/office/drawing/2014/main" id="{BEF21122-E199-6A59-44B3-010A37178390}"/>
              </a:ext>
            </a:extLst>
          </p:cNvPr>
          <p:cNvSpPr txBox="1"/>
          <p:nvPr/>
        </p:nvSpPr>
        <p:spPr>
          <a:xfrm>
            <a:off x="6879795" y="5211194"/>
            <a:ext cx="788999" cy="646331"/>
          </a:xfrm>
          <a:prstGeom prst="rect">
            <a:avLst/>
          </a:prstGeom>
          <a:noFill/>
        </p:spPr>
        <p:txBody>
          <a:bodyPr wrap="none" rtlCol="0">
            <a:spAutoFit/>
          </a:bodyPr>
          <a:lstStyle/>
          <a:p>
            <a:r>
              <a:rPr kumimoji="1" lang="en-US" altLang="ja-JP" sz="3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endParaRPr kumimoji="1" lang="ja-JP" altLang="en-US" sz="36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01" name="テキスト ボックス 100">
            <a:extLst>
              <a:ext uri="{FF2B5EF4-FFF2-40B4-BE49-F238E27FC236}">
                <a16:creationId xmlns:a16="http://schemas.microsoft.com/office/drawing/2014/main" id="{0BFDB97A-30D9-FC40-BDF9-8DF736DBA96D}"/>
              </a:ext>
            </a:extLst>
          </p:cNvPr>
          <p:cNvSpPr txBox="1"/>
          <p:nvPr/>
        </p:nvSpPr>
        <p:spPr>
          <a:xfrm>
            <a:off x="7504558" y="5447727"/>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02" name="テキスト ボックス 101">
            <a:extLst>
              <a:ext uri="{FF2B5EF4-FFF2-40B4-BE49-F238E27FC236}">
                <a16:creationId xmlns:a16="http://schemas.microsoft.com/office/drawing/2014/main" id="{D5B45B47-6AE3-2A84-8B9A-E801087C96EF}"/>
              </a:ext>
            </a:extLst>
          </p:cNvPr>
          <p:cNvSpPr txBox="1"/>
          <p:nvPr/>
        </p:nvSpPr>
        <p:spPr>
          <a:xfrm>
            <a:off x="3550819" y="5661205"/>
            <a:ext cx="826508"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7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103" name="テキスト ボックス 102">
            <a:extLst>
              <a:ext uri="{FF2B5EF4-FFF2-40B4-BE49-F238E27FC236}">
                <a16:creationId xmlns:a16="http://schemas.microsoft.com/office/drawing/2014/main" id="{DF6B2E77-04A8-2381-7B10-C392F138FEA3}"/>
              </a:ext>
            </a:extLst>
          </p:cNvPr>
          <p:cNvSpPr txBox="1"/>
          <p:nvPr/>
        </p:nvSpPr>
        <p:spPr>
          <a:xfrm>
            <a:off x="6204954" y="5661205"/>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104" name="テキスト ボックス 103">
            <a:extLst>
              <a:ext uri="{FF2B5EF4-FFF2-40B4-BE49-F238E27FC236}">
                <a16:creationId xmlns:a16="http://schemas.microsoft.com/office/drawing/2014/main" id="{C87B6BEB-B98F-F492-D2F7-4CEEDF427F65}"/>
              </a:ext>
            </a:extLst>
          </p:cNvPr>
          <p:cNvSpPr txBox="1"/>
          <p:nvPr/>
        </p:nvSpPr>
        <p:spPr>
          <a:xfrm>
            <a:off x="8640792" y="5661205"/>
            <a:ext cx="1303562" cy="227563"/>
          </a:xfrm>
          <a:prstGeom prst="rect">
            <a:avLst/>
          </a:prstGeom>
          <a:noFill/>
          <a:effectLst/>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年以内の購入有無。</a:t>
            </a:r>
            <a:endParaRPr kumimoji="1" lang="en-US" altLang="ja-JP" sz="800" spc="-7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105" name="テキスト ボックス 104">
            <a:extLst>
              <a:ext uri="{FF2B5EF4-FFF2-40B4-BE49-F238E27FC236}">
                <a16:creationId xmlns:a16="http://schemas.microsoft.com/office/drawing/2014/main" id="{3C8F8B9D-C64D-F5A1-F360-0D4F069C1A03}"/>
              </a:ext>
            </a:extLst>
          </p:cNvPr>
          <p:cNvSpPr txBox="1"/>
          <p:nvPr/>
        </p:nvSpPr>
        <p:spPr>
          <a:xfrm>
            <a:off x="9284361" y="5214835"/>
            <a:ext cx="80663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2.6</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06" name="テキスト ボックス 105">
            <a:extLst>
              <a:ext uri="{FF2B5EF4-FFF2-40B4-BE49-F238E27FC236}">
                <a16:creationId xmlns:a16="http://schemas.microsoft.com/office/drawing/2014/main" id="{269D5893-501B-E61F-3366-A71D67BF10CC}"/>
              </a:ext>
            </a:extLst>
          </p:cNvPr>
          <p:cNvSpPr txBox="1"/>
          <p:nvPr/>
        </p:nvSpPr>
        <p:spPr>
          <a:xfrm>
            <a:off x="9936474" y="5452138"/>
            <a:ext cx="31290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107" name="図 106">
            <a:extLst>
              <a:ext uri="{FF2B5EF4-FFF2-40B4-BE49-F238E27FC236}">
                <a16:creationId xmlns:a16="http://schemas.microsoft.com/office/drawing/2014/main" id="{40346A55-4EAC-1EFE-69CD-14261964A7B3}"/>
              </a:ext>
            </a:extLst>
          </p:cNvPr>
          <p:cNvPicPr>
            <a:picLocks noChangeAspect="1"/>
          </p:cNvPicPr>
          <p:nvPr/>
        </p:nvPicPr>
        <p:blipFill>
          <a:blip r:embed="rId3">
            <a:alphaModFix/>
          </a:blip>
          <a:stretch>
            <a:fillRect/>
          </a:stretch>
        </p:blipFill>
        <p:spPr>
          <a:xfrm>
            <a:off x="3645262" y="4898561"/>
            <a:ext cx="1525254" cy="203367"/>
          </a:xfrm>
          <a:prstGeom prst="rect">
            <a:avLst/>
          </a:prstGeom>
        </p:spPr>
      </p:pic>
      <p:sp>
        <p:nvSpPr>
          <p:cNvPr id="109" name="テキスト ボックス 108">
            <a:extLst>
              <a:ext uri="{FF2B5EF4-FFF2-40B4-BE49-F238E27FC236}">
                <a16:creationId xmlns:a16="http://schemas.microsoft.com/office/drawing/2014/main" id="{68FD594B-16DE-E9F8-31DC-AB5B5DD2E8DA}"/>
              </a:ext>
            </a:extLst>
          </p:cNvPr>
          <p:cNvSpPr txBox="1"/>
          <p:nvPr/>
        </p:nvSpPr>
        <p:spPr>
          <a:xfrm>
            <a:off x="3914959" y="4888456"/>
            <a:ext cx="103746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ジム</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フィットネス</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pic>
        <p:nvPicPr>
          <p:cNvPr id="110" name="図 109">
            <a:extLst>
              <a:ext uri="{FF2B5EF4-FFF2-40B4-BE49-F238E27FC236}">
                <a16:creationId xmlns:a16="http://schemas.microsoft.com/office/drawing/2014/main" id="{26695BCB-326A-665E-D03D-CBDE5C18959E}"/>
              </a:ext>
            </a:extLst>
          </p:cNvPr>
          <p:cNvPicPr>
            <a:picLocks noChangeAspect="1"/>
          </p:cNvPicPr>
          <p:nvPr/>
        </p:nvPicPr>
        <p:blipFill>
          <a:blip r:embed="rId3">
            <a:alphaModFix/>
          </a:blip>
          <a:stretch>
            <a:fillRect/>
          </a:stretch>
        </p:blipFill>
        <p:spPr>
          <a:xfrm>
            <a:off x="6307346" y="4898561"/>
            <a:ext cx="1525254" cy="203367"/>
          </a:xfrm>
          <a:prstGeom prst="rect">
            <a:avLst/>
          </a:prstGeom>
        </p:spPr>
      </p:pic>
      <p:sp>
        <p:nvSpPr>
          <p:cNvPr id="111" name="テキスト ボックス 110">
            <a:extLst>
              <a:ext uri="{FF2B5EF4-FFF2-40B4-BE49-F238E27FC236}">
                <a16:creationId xmlns:a16="http://schemas.microsoft.com/office/drawing/2014/main" id="{7F5514C3-E4C2-2B79-7321-72F6DE4BA781}"/>
              </a:ext>
            </a:extLst>
          </p:cNvPr>
          <p:cNvSpPr txBox="1"/>
          <p:nvPr/>
        </p:nvSpPr>
        <p:spPr>
          <a:xfrm>
            <a:off x="6482880" y="4891753"/>
            <a:ext cx="1180130"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寝具</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ベッド</a:t>
            </a:r>
            <a:r>
              <a:rPr kumimoji="1" lang="en-US" altLang="ja-JP" sz="600" b="1"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 / </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マットレス</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pic>
        <p:nvPicPr>
          <p:cNvPr id="112" name="図 111">
            <a:extLst>
              <a:ext uri="{FF2B5EF4-FFF2-40B4-BE49-F238E27FC236}">
                <a16:creationId xmlns:a16="http://schemas.microsoft.com/office/drawing/2014/main" id="{A1066E92-87B0-69B2-A89F-89E982071B70}"/>
              </a:ext>
            </a:extLst>
          </p:cNvPr>
          <p:cNvPicPr>
            <a:picLocks noChangeAspect="1"/>
          </p:cNvPicPr>
          <p:nvPr/>
        </p:nvPicPr>
        <p:blipFill>
          <a:blip r:embed="rId3">
            <a:alphaModFix/>
          </a:blip>
          <a:stretch>
            <a:fillRect/>
          </a:stretch>
        </p:blipFill>
        <p:spPr>
          <a:xfrm>
            <a:off x="8737220" y="4892167"/>
            <a:ext cx="1525254" cy="203367"/>
          </a:xfrm>
          <a:prstGeom prst="rect">
            <a:avLst/>
          </a:prstGeom>
        </p:spPr>
      </p:pic>
      <p:sp>
        <p:nvSpPr>
          <p:cNvPr id="113" name="テキスト ボックス 112">
            <a:extLst>
              <a:ext uri="{FF2B5EF4-FFF2-40B4-BE49-F238E27FC236}">
                <a16:creationId xmlns:a16="http://schemas.microsoft.com/office/drawing/2014/main" id="{B2D9D0BC-C797-A2D8-497D-9F5A387F7C41}"/>
              </a:ext>
            </a:extLst>
          </p:cNvPr>
          <p:cNvSpPr txBox="1"/>
          <p:nvPr/>
        </p:nvSpPr>
        <p:spPr>
          <a:xfrm>
            <a:off x="9182555" y="4889585"/>
            <a:ext cx="646331"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自家用車</a:t>
            </a:r>
            <a:endPar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5" name="テキスト ボックス 114">
            <a:extLst>
              <a:ext uri="{FF2B5EF4-FFF2-40B4-BE49-F238E27FC236}">
                <a16:creationId xmlns:a16="http://schemas.microsoft.com/office/drawing/2014/main" id="{D1F73D7D-7AA7-FE3E-CE64-CA0ADF4E28B4}"/>
              </a:ext>
            </a:extLst>
          </p:cNvPr>
          <p:cNvSpPr txBox="1"/>
          <p:nvPr/>
        </p:nvSpPr>
        <p:spPr>
          <a:xfrm>
            <a:off x="3849434" y="3779295"/>
            <a:ext cx="1178528"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アウトドア</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キャンプ</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sp>
        <p:nvSpPr>
          <p:cNvPr id="116" name="テキスト ボックス 115">
            <a:extLst>
              <a:ext uri="{FF2B5EF4-FFF2-40B4-BE49-F238E27FC236}">
                <a16:creationId xmlns:a16="http://schemas.microsoft.com/office/drawing/2014/main" id="{0A5E128D-0516-8801-2259-84879B6D3946}"/>
              </a:ext>
            </a:extLst>
          </p:cNvPr>
          <p:cNvSpPr txBox="1"/>
          <p:nvPr/>
        </p:nvSpPr>
        <p:spPr>
          <a:xfrm>
            <a:off x="1212874" y="4895836"/>
            <a:ext cx="1566455"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自己啓発</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600" b="1" spc="5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資格</a:t>
            </a:r>
            <a:r>
              <a:rPr kumimoji="1" lang="en-US" altLang="ja-JP" sz="600" b="1" spc="5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 / </a:t>
            </a:r>
            <a:r>
              <a:rPr kumimoji="1" lang="ja-JP" altLang="en-US" sz="600" b="1" spc="5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英会話</a:t>
            </a:r>
            <a:r>
              <a:rPr kumimoji="1" lang="en-US" altLang="ja-JP" sz="600" b="1" spc="5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 / </a:t>
            </a:r>
            <a:r>
              <a:rPr kumimoji="1" lang="ja-JP" altLang="en-US" sz="600" b="1" spc="5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習い事</a:t>
            </a:r>
            <a:r>
              <a:rPr kumimoji="1" lang="en-US" altLang="ja-JP" sz="6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t>
            </a:r>
          </a:p>
        </p:txBody>
      </p:sp>
      <p:sp>
        <p:nvSpPr>
          <p:cNvPr id="15" name="角丸四角形 14">
            <a:extLst>
              <a:ext uri="{FF2B5EF4-FFF2-40B4-BE49-F238E27FC236}">
                <a16:creationId xmlns:a16="http://schemas.microsoft.com/office/drawing/2014/main" id="{561471A1-B214-D48C-CB9E-3D6CD3E91366}"/>
              </a:ext>
            </a:extLst>
          </p:cNvPr>
          <p:cNvSpPr/>
          <p:nvPr/>
        </p:nvSpPr>
        <p:spPr>
          <a:xfrm>
            <a:off x="1212874" y="2204514"/>
            <a:ext cx="4663991" cy="258845"/>
          </a:xfrm>
          <a:prstGeom prst="roundRect">
            <a:avLst>
              <a:gd name="adj" fmla="val 50000"/>
            </a:avLst>
          </a:prstGeom>
          <a:no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27" name="角丸四角形 26">
            <a:extLst>
              <a:ext uri="{FF2B5EF4-FFF2-40B4-BE49-F238E27FC236}">
                <a16:creationId xmlns:a16="http://schemas.microsoft.com/office/drawing/2014/main" id="{E8688DDC-6E36-9F4E-21AF-0C243AEB01E6}"/>
              </a:ext>
            </a:extLst>
          </p:cNvPr>
          <p:cNvSpPr/>
          <p:nvPr/>
        </p:nvSpPr>
        <p:spPr>
          <a:xfrm>
            <a:off x="6306242" y="2204514"/>
            <a:ext cx="4663991" cy="258845"/>
          </a:xfrm>
          <a:prstGeom prst="roundRect">
            <a:avLst>
              <a:gd name="adj" fmla="val 50000"/>
            </a:avLst>
          </a:prstGeom>
          <a:no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31" name="テキスト ボックス 30">
            <a:extLst>
              <a:ext uri="{FF2B5EF4-FFF2-40B4-BE49-F238E27FC236}">
                <a16:creationId xmlns:a16="http://schemas.microsoft.com/office/drawing/2014/main" id="{DD14C4D9-1395-1DC2-244D-9E8A10AD4236}"/>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sp>
        <p:nvSpPr>
          <p:cNvPr id="33" name="テキスト ボックス 32">
            <a:extLst>
              <a:ext uri="{FF2B5EF4-FFF2-40B4-BE49-F238E27FC236}">
                <a16:creationId xmlns:a16="http://schemas.microsoft.com/office/drawing/2014/main" id="{0FD5D06D-7383-A9C5-6109-0473F7673C1E}"/>
              </a:ext>
            </a:extLst>
          </p:cNvPr>
          <p:cNvSpPr txBox="1"/>
          <p:nvPr/>
        </p:nvSpPr>
        <p:spPr>
          <a:xfrm>
            <a:off x="3197155" y="2193647"/>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利用傾向</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35" name="テキスト ボックス 34">
            <a:extLst>
              <a:ext uri="{FF2B5EF4-FFF2-40B4-BE49-F238E27FC236}">
                <a16:creationId xmlns:a16="http://schemas.microsoft.com/office/drawing/2014/main" id="{3725F568-69A2-7220-BBAB-D70E9CD1528D}"/>
              </a:ext>
            </a:extLst>
          </p:cNvPr>
          <p:cNvSpPr txBox="1"/>
          <p:nvPr/>
        </p:nvSpPr>
        <p:spPr>
          <a:xfrm>
            <a:off x="3805127" y="2241502"/>
            <a:ext cx="1580561" cy="210699"/>
          </a:xfrm>
          <a:prstGeom prst="rect">
            <a:avLst/>
          </a:prstGeom>
          <a:noFill/>
          <a:effectLst/>
        </p:spPr>
        <p:txBody>
          <a:bodyPr wrap="none" rtlCol="0">
            <a:spAutoFit/>
          </a:bodyPr>
          <a:lstStyle/>
          <a:p>
            <a:pPr>
              <a:lnSpc>
                <a:spcPct val="120000"/>
              </a:lnSpc>
            </a:pPr>
            <a:r>
              <a:rPr kumimoji="1" lang="en-US" altLang="ja-JP" sz="7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月１回</a:t>
            </a:r>
            <a:r>
              <a:rPr kumimoji="1" lang="en-US" altLang="ja-JP" sz="7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もしくは週</a:t>
            </a:r>
            <a:r>
              <a:rPr kumimoji="1" lang="en-US" altLang="ja-JP" sz="7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回以上の利用</a:t>
            </a:r>
            <a:endParaRPr kumimoji="1" lang="en-US" altLang="ja-JP" sz="7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36" name="テキスト ボックス 35">
            <a:extLst>
              <a:ext uri="{FF2B5EF4-FFF2-40B4-BE49-F238E27FC236}">
                <a16:creationId xmlns:a16="http://schemas.microsoft.com/office/drawing/2014/main" id="{8274BBE9-D02C-4490-E028-DF8F7EEED3B0}"/>
              </a:ext>
            </a:extLst>
          </p:cNvPr>
          <p:cNvSpPr txBox="1"/>
          <p:nvPr/>
        </p:nvSpPr>
        <p:spPr>
          <a:xfrm>
            <a:off x="8114061" y="2193647"/>
            <a:ext cx="10182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購買･消費傾向</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6" name="図 5">
            <a:extLst>
              <a:ext uri="{FF2B5EF4-FFF2-40B4-BE49-F238E27FC236}">
                <a16:creationId xmlns:a16="http://schemas.microsoft.com/office/drawing/2014/main" id="{233CC6E7-2646-3A2A-5E49-45362E651A8B}"/>
              </a:ext>
            </a:extLst>
          </p:cNvPr>
          <p:cNvPicPr>
            <a:picLocks noChangeAspect="1"/>
          </p:cNvPicPr>
          <p:nvPr/>
        </p:nvPicPr>
        <p:blipFill>
          <a:blip r:embed="rId41"/>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7ABC7F4F-6171-6FE7-E9D8-324F91848284}"/>
              </a:ext>
            </a:extLst>
          </p:cNvPr>
          <p:cNvPicPr>
            <a:picLocks noChangeAspect="1"/>
          </p:cNvPicPr>
          <p:nvPr/>
        </p:nvPicPr>
        <p:blipFill>
          <a:blip r:embed="rId42">
            <a:extLst>
              <a:ext uri="{BEBA8EAE-BF5A-486C-A8C5-ECC9F3942E4B}">
                <a14:imgProps xmlns:a14="http://schemas.microsoft.com/office/drawing/2010/main">
                  <a14:imgLayer r:embed="rId43">
                    <a14:imgEffect>
                      <a14:brightnessContrast bright="-100000"/>
                    </a14:imgEffect>
                  </a14:imgLayer>
                </a14:imgProps>
              </a:ext>
            </a:extLst>
          </a:blip>
          <a:stretch>
            <a:fillRect/>
          </a:stretch>
        </p:blipFill>
        <p:spPr>
          <a:xfrm>
            <a:off x="11672425" y="6518730"/>
            <a:ext cx="4500" cy="162000"/>
          </a:xfrm>
          <a:prstGeom prst="rect">
            <a:avLst/>
          </a:prstGeom>
        </p:spPr>
      </p:pic>
      <p:sp>
        <p:nvSpPr>
          <p:cNvPr id="9" name="スライド番号プレースホルダー 22">
            <a:extLst>
              <a:ext uri="{FF2B5EF4-FFF2-40B4-BE49-F238E27FC236}">
                <a16:creationId xmlns:a16="http://schemas.microsoft.com/office/drawing/2014/main" id="{5628DE02-C852-EC02-3500-DB166247832A}"/>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22</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E39422A1-AEC5-A28F-706B-8878462811F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3" name="テキスト ボックス 12">
            <a:extLst>
              <a:ext uri="{FF2B5EF4-FFF2-40B4-BE49-F238E27FC236}">
                <a16:creationId xmlns:a16="http://schemas.microsoft.com/office/drawing/2014/main" id="{75FAA1EA-0C94-720D-9774-53BEECADEBCE}"/>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1705973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5AEB6-06A2-6CD1-79E9-1338B1E3E18D}"/>
            </a:ext>
          </a:extLst>
        </p:cNvPr>
        <p:cNvGrpSpPr/>
        <p:nvPr/>
      </p:nvGrpSpPr>
      <p:grpSpPr>
        <a:xfrm>
          <a:off x="0" y="0"/>
          <a:ext cx="0" cy="0"/>
          <a:chOff x="0" y="0"/>
          <a:chExt cx="0" cy="0"/>
        </a:xfrm>
      </p:grpSpPr>
      <p:sp>
        <p:nvSpPr>
          <p:cNvPr id="2" name="1 つの角を丸めた四角形 1">
            <a:extLst>
              <a:ext uri="{FF2B5EF4-FFF2-40B4-BE49-F238E27FC236}">
                <a16:creationId xmlns:a16="http://schemas.microsoft.com/office/drawing/2014/main" id="{64C3A258-EC81-D856-6C70-C7776D6273F2}"/>
              </a:ext>
            </a:extLst>
          </p:cNvPr>
          <p:cNvSpPr/>
          <p:nvPr/>
        </p:nvSpPr>
        <p:spPr>
          <a:xfrm rot="10800000">
            <a:off x="8123554" y="0"/>
            <a:ext cx="4068446" cy="6858000"/>
          </a:xfrm>
          <a:prstGeom prst="round1Rect">
            <a:avLst>
              <a:gd name="adj" fmla="val 14762"/>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4" name="図 23" descr="図形, 四角形&#10;&#10;AI 生成コンテンツは誤りを含む可能性があります。">
            <a:extLst>
              <a:ext uri="{FF2B5EF4-FFF2-40B4-BE49-F238E27FC236}">
                <a16:creationId xmlns:a16="http://schemas.microsoft.com/office/drawing/2014/main" id="{2477CC98-49BF-27EE-9526-5F9B103BA0BD}"/>
              </a:ext>
            </a:extLst>
          </p:cNvPr>
          <p:cNvPicPr>
            <a:picLocks noChangeAspect="1"/>
          </p:cNvPicPr>
          <p:nvPr/>
        </p:nvPicPr>
        <p:blipFill>
          <a:blip r:embed="rId4"/>
          <a:stretch>
            <a:fillRect/>
          </a:stretch>
        </p:blipFill>
        <p:spPr>
          <a:xfrm>
            <a:off x="0" y="0"/>
            <a:ext cx="12192000" cy="914400"/>
          </a:xfrm>
          <a:prstGeom prst="rect">
            <a:avLst/>
          </a:prstGeom>
        </p:spPr>
      </p:pic>
      <p:sp>
        <p:nvSpPr>
          <p:cNvPr id="27" name="テキスト ボックス 26">
            <a:extLst>
              <a:ext uri="{FF2B5EF4-FFF2-40B4-BE49-F238E27FC236}">
                <a16:creationId xmlns:a16="http://schemas.microsoft.com/office/drawing/2014/main" id="{5B826CB9-EFBC-D239-828B-F6DE65BDA445}"/>
              </a:ext>
            </a:extLst>
          </p:cNvPr>
          <p:cNvSpPr txBox="1"/>
          <p:nvPr/>
        </p:nvSpPr>
        <p:spPr>
          <a:xfrm>
            <a:off x="764776" y="1192774"/>
            <a:ext cx="5158785" cy="972767"/>
          </a:xfrm>
          <a:prstGeom prst="rect">
            <a:avLst/>
          </a:prstGeom>
          <a:noFill/>
        </p:spPr>
        <p:txBody>
          <a:bodyPr wrap="none" rtlCol="0">
            <a:spAutoFit/>
          </a:bodyPr>
          <a:lstStyle/>
          <a:p>
            <a:pPr>
              <a:lnSpc>
                <a:spcPct val="114000"/>
              </a:lnSpc>
            </a:pP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約 </a:t>
            </a:r>
            <a:r>
              <a:rPr kumimoji="1" lang="en-US" altLang="ja-JP" sz="28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rPr>
              <a:t>割が保有資産</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800" b="1" dirty="0">
                <a:solidFill>
                  <a:schemeClr val="bg1"/>
                </a:solidFill>
                <a:latin typeface="Inter UI" panose="020B0502030000000004" pitchFamily="34" charset="0"/>
                <a:ea typeface="Inter UI" panose="020B0502030000000004" pitchFamily="34" charset="0"/>
                <a:cs typeface="Inter UI" panose="020B0502030000000004" pitchFamily="34" charset="0"/>
              </a:rPr>
              <a:t>1,000</a:t>
            </a:r>
            <a:r>
              <a:rPr kumimoji="1" lang="en-US" altLang="ja-JP" sz="2400" b="1" spc="-1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万円以上で</a:t>
            </a:r>
            <a:endPar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様々な投資商品への投資意向も高い</a:t>
            </a:r>
          </a:p>
        </p:txBody>
      </p:sp>
      <p:sp>
        <p:nvSpPr>
          <p:cNvPr id="40" name="テキスト ボックス 39">
            <a:extLst>
              <a:ext uri="{FF2B5EF4-FFF2-40B4-BE49-F238E27FC236}">
                <a16:creationId xmlns:a16="http://schemas.microsoft.com/office/drawing/2014/main" id="{1E14AE72-490B-B7F2-FE4A-FBB63601E1FC}"/>
              </a:ext>
            </a:extLst>
          </p:cNvPr>
          <p:cNvSpPr txBox="1"/>
          <p:nvPr/>
        </p:nvSpPr>
        <p:spPr>
          <a:xfrm>
            <a:off x="474201" y="427365"/>
            <a:ext cx="76174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ユーザー情報</a:t>
            </a:r>
          </a:p>
        </p:txBody>
      </p:sp>
      <p:sp>
        <p:nvSpPr>
          <p:cNvPr id="42" name="角丸四角形 41">
            <a:extLst>
              <a:ext uri="{FF2B5EF4-FFF2-40B4-BE49-F238E27FC236}">
                <a16:creationId xmlns:a16="http://schemas.microsoft.com/office/drawing/2014/main" id="{7ECEA4DB-9E42-6503-D41E-AC3D07F36CE7}"/>
              </a:ext>
            </a:extLst>
          </p:cNvPr>
          <p:cNvSpPr/>
          <p:nvPr/>
        </p:nvSpPr>
        <p:spPr>
          <a:xfrm>
            <a:off x="849590" y="2357244"/>
            <a:ext cx="938262"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 name="テキスト ボックス 25">
            <a:extLst>
              <a:ext uri="{FF2B5EF4-FFF2-40B4-BE49-F238E27FC236}">
                <a16:creationId xmlns:a16="http://schemas.microsoft.com/office/drawing/2014/main" id="{9BBC43BD-48D3-9A80-A046-3AE133262E9F}"/>
              </a:ext>
            </a:extLst>
          </p:cNvPr>
          <p:cNvSpPr txBox="1"/>
          <p:nvPr/>
        </p:nvSpPr>
        <p:spPr>
          <a:xfrm>
            <a:off x="1901125" y="5514406"/>
            <a:ext cx="1954381" cy="193771"/>
          </a:xfrm>
          <a:prstGeom prst="rect">
            <a:avLst/>
          </a:prstGeom>
          <a:noFill/>
        </p:spPr>
        <p:txBody>
          <a:bodyPr wrap="none" rtlCol="0">
            <a:spAutoFit/>
          </a:bodyPr>
          <a:lstStyle/>
          <a:p>
            <a:pPr>
              <a:lnSpc>
                <a:spcPct val="120000"/>
              </a:lnSpc>
            </a:pPr>
            <a:r>
              <a:rPr kumimoji="1" lang="en-US" altLang="ja-JP" sz="6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6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「わからない」「答えたくない」の回答者を除く</a:t>
            </a:r>
          </a:p>
        </p:txBody>
      </p:sp>
      <p:sp>
        <p:nvSpPr>
          <p:cNvPr id="45" name="角丸四角形 44">
            <a:extLst>
              <a:ext uri="{FF2B5EF4-FFF2-40B4-BE49-F238E27FC236}">
                <a16:creationId xmlns:a16="http://schemas.microsoft.com/office/drawing/2014/main" id="{F0EB6069-7D42-AB25-8878-AF96E61B1493}"/>
              </a:ext>
            </a:extLst>
          </p:cNvPr>
          <p:cNvSpPr/>
          <p:nvPr/>
        </p:nvSpPr>
        <p:spPr>
          <a:xfrm>
            <a:off x="4679086" y="2371103"/>
            <a:ext cx="1800000" cy="258845"/>
          </a:xfrm>
          <a:prstGeom prst="roundRect">
            <a:avLst>
              <a:gd name="adj" fmla="val 50000"/>
            </a:avLst>
          </a:prstGeom>
          <a:solidFill>
            <a:schemeClr val="bg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テキスト ボックス 40">
            <a:extLst>
              <a:ext uri="{FF2B5EF4-FFF2-40B4-BE49-F238E27FC236}">
                <a16:creationId xmlns:a16="http://schemas.microsoft.com/office/drawing/2014/main" id="{8498E8F4-A849-32D0-8A35-74560CF4FBBA}"/>
              </a:ext>
            </a:extLst>
          </p:cNvPr>
          <p:cNvSpPr txBox="1"/>
          <p:nvPr/>
        </p:nvSpPr>
        <p:spPr>
          <a:xfrm>
            <a:off x="984407" y="2337358"/>
            <a:ext cx="697627"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保有資産</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3" name="テキスト ボックス 42">
            <a:extLst>
              <a:ext uri="{FF2B5EF4-FFF2-40B4-BE49-F238E27FC236}">
                <a16:creationId xmlns:a16="http://schemas.microsoft.com/office/drawing/2014/main" id="{E49226C9-1212-9A61-0560-E33EAE5F08E2}"/>
              </a:ext>
            </a:extLst>
          </p:cNvPr>
          <p:cNvSpPr txBox="1"/>
          <p:nvPr/>
        </p:nvSpPr>
        <p:spPr>
          <a:xfrm>
            <a:off x="4869286" y="2351217"/>
            <a:ext cx="1467068" cy="278731"/>
          </a:xfrm>
          <a:prstGeom prst="rect">
            <a:avLst/>
          </a:prstGeom>
          <a:noFill/>
        </p:spPr>
        <p:txBody>
          <a:bodyPr wrap="none" rtlCol="0">
            <a:spAutoFit/>
          </a:bodyPr>
          <a:lstStyle/>
          <a:p>
            <a:pPr>
              <a:lnSpc>
                <a:spcPct val="135000"/>
              </a:lnSpc>
            </a:pPr>
            <a:r>
              <a:rPr kumimoji="1" lang="ja-JP" altLang="en-US" sz="100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rPr>
              <a:t>保有している投資商品</a:t>
            </a:r>
            <a:endParaRPr kumimoji="1" lang="en-US" altLang="ja-JP" sz="1000" dirty="0">
              <a:solidFill>
                <a:srgbClr val="FF5500"/>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47" name="図 46">
            <a:extLst>
              <a:ext uri="{FF2B5EF4-FFF2-40B4-BE49-F238E27FC236}">
                <a16:creationId xmlns:a16="http://schemas.microsoft.com/office/drawing/2014/main" id="{5B26D217-EAAA-DC6D-02D7-46FA9DD78B75}"/>
              </a:ext>
            </a:extLst>
          </p:cNvPr>
          <p:cNvPicPr>
            <a:picLocks noChangeAspect="1"/>
          </p:cNvPicPr>
          <p:nvPr/>
        </p:nvPicPr>
        <p:blipFill>
          <a:blip r:embed="rId5"/>
          <a:stretch>
            <a:fillRect/>
          </a:stretch>
        </p:blipFill>
        <p:spPr>
          <a:xfrm>
            <a:off x="938267" y="5690357"/>
            <a:ext cx="1993360" cy="315536"/>
          </a:xfrm>
          <a:prstGeom prst="rect">
            <a:avLst/>
          </a:prstGeom>
          <a:pattFill prst="ltDnDiag">
            <a:fgClr>
              <a:srgbClr val="FF8B62"/>
            </a:fgClr>
            <a:bgClr>
              <a:srgbClr val="FF5500"/>
            </a:bgClr>
          </a:pattFill>
        </p:spPr>
      </p:pic>
      <p:sp>
        <p:nvSpPr>
          <p:cNvPr id="48" name="テキスト ボックス 47">
            <a:extLst>
              <a:ext uri="{FF2B5EF4-FFF2-40B4-BE49-F238E27FC236}">
                <a16:creationId xmlns:a16="http://schemas.microsoft.com/office/drawing/2014/main" id="{0D5C840E-A1AC-D2B3-F321-AF9066CEE383}"/>
              </a:ext>
            </a:extLst>
          </p:cNvPr>
          <p:cNvSpPr txBox="1"/>
          <p:nvPr/>
        </p:nvSpPr>
        <p:spPr>
          <a:xfrm>
            <a:off x="1003329" y="5717413"/>
            <a:ext cx="1109599" cy="279244"/>
          </a:xfrm>
          <a:prstGeom prst="rect">
            <a:avLst/>
          </a:prstGeom>
          <a:noFill/>
        </p:spPr>
        <p:txBody>
          <a:bodyPr wrap="none" rtlCol="0">
            <a:spAutoFit/>
          </a:bodyPr>
          <a:lstStyle/>
          <a:p>
            <a:pPr algn="ctr">
              <a:lnSpc>
                <a:spcPct val="114000"/>
              </a:lnSpc>
            </a:pPr>
            <a:r>
              <a:rPr kumimoji="1"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1,000</a:t>
            </a:r>
            <a:r>
              <a:rPr kumimoji="1" lang="ja-JP" altLang="en-US" sz="11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万円以上</a:t>
            </a:r>
          </a:p>
        </p:txBody>
      </p:sp>
      <p:sp>
        <p:nvSpPr>
          <p:cNvPr id="49" name="テキスト ボックス 48">
            <a:extLst>
              <a:ext uri="{FF2B5EF4-FFF2-40B4-BE49-F238E27FC236}">
                <a16:creationId xmlns:a16="http://schemas.microsoft.com/office/drawing/2014/main" id="{3224811B-01B0-71D3-B568-5687347B5CAF}"/>
              </a:ext>
            </a:extLst>
          </p:cNvPr>
          <p:cNvSpPr txBox="1"/>
          <p:nvPr/>
        </p:nvSpPr>
        <p:spPr>
          <a:xfrm>
            <a:off x="2014290" y="5632730"/>
            <a:ext cx="814005" cy="432426"/>
          </a:xfrm>
          <a:prstGeom prst="rect">
            <a:avLst/>
          </a:prstGeom>
          <a:noFill/>
        </p:spPr>
        <p:txBody>
          <a:bodyPr wrap="none" rtlCol="0">
            <a:spAutoFit/>
          </a:bodyPr>
          <a:lstStyle/>
          <a:p>
            <a:pPr algn="ctr">
              <a:lnSpc>
                <a:spcPct val="114000"/>
              </a:lnSpc>
            </a:pPr>
            <a:r>
              <a:rPr kumimoji="1" lang="en-US" altLang="ja-JP" sz="20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42.0</a:t>
            </a:r>
            <a:r>
              <a:rPr kumimoji="1" lang="en-US" altLang="ja-JP" sz="1200" b="1" spc="-1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endParaRPr kumimoji="1" lang="ja-JP" altLang="en-US" sz="2000" b="1">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73" name="正方形/長方形 72">
            <a:extLst>
              <a:ext uri="{FF2B5EF4-FFF2-40B4-BE49-F238E27FC236}">
                <a16:creationId xmlns:a16="http://schemas.microsoft.com/office/drawing/2014/main" id="{D9C7EF11-1E8E-4FB6-2439-638B1E2BDA43}"/>
              </a:ext>
            </a:extLst>
          </p:cNvPr>
          <p:cNvSpPr/>
          <p:nvPr/>
        </p:nvSpPr>
        <p:spPr>
          <a:xfrm>
            <a:off x="5574252" y="2891056"/>
            <a:ext cx="1620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4" name="正方形/長方形 73">
            <a:extLst>
              <a:ext uri="{FF2B5EF4-FFF2-40B4-BE49-F238E27FC236}">
                <a16:creationId xmlns:a16="http://schemas.microsoft.com/office/drawing/2014/main" id="{56BF79AE-2084-FCCF-CFE4-A1E46406B119}"/>
              </a:ext>
            </a:extLst>
          </p:cNvPr>
          <p:cNvSpPr/>
          <p:nvPr/>
        </p:nvSpPr>
        <p:spPr>
          <a:xfrm>
            <a:off x="5574253" y="3109548"/>
            <a:ext cx="1872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75" name="直線コネクタ 74">
            <a:extLst>
              <a:ext uri="{FF2B5EF4-FFF2-40B4-BE49-F238E27FC236}">
                <a16:creationId xmlns:a16="http://schemas.microsoft.com/office/drawing/2014/main" id="{67E6A3CC-9073-4E58-ED64-3DA6A33EB480}"/>
              </a:ext>
            </a:extLst>
          </p:cNvPr>
          <p:cNvCxnSpPr>
            <a:cxnSpLocks/>
          </p:cNvCxnSpPr>
          <p:nvPr/>
        </p:nvCxnSpPr>
        <p:spPr>
          <a:xfrm>
            <a:off x="5574253" y="2827034"/>
            <a:ext cx="0" cy="255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8A316A1D-1A32-0030-0E83-6DC203E254C0}"/>
              </a:ext>
            </a:extLst>
          </p:cNvPr>
          <p:cNvSpPr/>
          <p:nvPr/>
        </p:nvSpPr>
        <p:spPr>
          <a:xfrm>
            <a:off x="5574254" y="3328040"/>
            <a:ext cx="1404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1" name="正方形/長方形 80">
            <a:extLst>
              <a:ext uri="{FF2B5EF4-FFF2-40B4-BE49-F238E27FC236}">
                <a16:creationId xmlns:a16="http://schemas.microsoft.com/office/drawing/2014/main" id="{E0CBCC3C-05B3-42D8-2B34-F4D7618BC227}"/>
              </a:ext>
            </a:extLst>
          </p:cNvPr>
          <p:cNvSpPr/>
          <p:nvPr/>
        </p:nvSpPr>
        <p:spPr>
          <a:xfrm>
            <a:off x="5574254" y="3546532"/>
            <a:ext cx="1188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 name="正方形/長方形 81">
            <a:extLst>
              <a:ext uri="{FF2B5EF4-FFF2-40B4-BE49-F238E27FC236}">
                <a16:creationId xmlns:a16="http://schemas.microsoft.com/office/drawing/2014/main" id="{7B9E5F2A-D67B-39B1-35C2-F9C4D91AC6F8}"/>
              </a:ext>
            </a:extLst>
          </p:cNvPr>
          <p:cNvSpPr/>
          <p:nvPr/>
        </p:nvSpPr>
        <p:spPr>
          <a:xfrm>
            <a:off x="5574254" y="3765024"/>
            <a:ext cx="1836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3" name="正方形/長方形 82">
            <a:extLst>
              <a:ext uri="{FF2B5EF4-FFF2-40B4-BE49-F238E27FC236}">
                <a16:creationId xmlns:a16="http://schemas.microsoft.com/office/drawing/2014/main" id="{F229CC9C-2B97-04C8-015C-A6785F5A939E}"/>
              </a:ext>
            </a:extLst>
          </p:cNvPr>
          <p:cNvSpPr/>
          <p:nvPr/>
        </p:nvSpPr>
        <p:spPr>
          <a:xfrm>
            <a:off x="5574254" y="3983516"/>
            <a:ext cx="644124"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4" name="正方形/長方形 83">
            <a:extLst>
              <a:ext uri="{FF2B5EF4-FFF2-40B4-BE49-F238E27FC236}">
                <a16:creationId xmlns:a16="http://schemas.microsoft.com/office/drawing/2014/main" id="{86DEFA65-2C1C-3A84-6314-9A07DBE85EF8}"/>
              </a:ext>
            </a:extLst>
          </p:cNvPr>
          <p:cNvSpPr/>
          <p:nvPr/>
        </p:nvSpPr>
        <p:spPr>
          <a:xfrm>
            <a:off x="5574254" y="4202008"/>
            <a:ext cx="75600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5" name="正方形/長方形 84">
            <a:extLst>
              <a:ext uri="{FF2B5EF4-FFF2-40B4-BE49-F238E27FC236}">
                <a16:creationId xmlns:a16="http://schemas.microsoft.com/office/drawing/2014/main" id="{6346ACF6-EC7B-4B4A-DC8B-4CAC1ED45200}"/>
              </a:ext>
            </a:extLst>
          </p:cNvPr>
          <p:cNvSpPr/>
          <p:nvPr/>
        </p:nvSpPr>
        <p:spPr>
          <a:xfrm>
            <a:off x="5574254" y="4420500"/>
            <a:ext cx="68400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6" name="正方形/長方形 85">
            <a:extLst>
              <a:ext uri="{FF2B5EF4-FFF2-40B4-BE49-F238E27FC236}">
                <a16:creationId xmlns:a16="http://schemas.microsoft.com/office/drawing/2014/main" id="{EB4C2AB3-95AD-0BA0-4B29-588AE74F27F9}"/>
              </a:ext>
            </a:extLst>
          </p:cNvPr>
          <p:cNvSpPr/>
          <p:nvPr/>
        </p:nvSpPr>
        <p:spPr>
          <a:xfrm>
            <a:off x="5574254" y="4638992"/>
            <a:ext cx="78061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7" name="正方形/長方形 86">
            <a:extLst>
              <a:ext uri="{FF2B5EF4-FFF2-40B4-BE49-F238E27FC236}">
                <a16:creationId xmlns:a16="http://schemas.microsoft.com/office/drawing/2014/main" id="{62D84CA0-F41E-CA09-B93D-DE333AA0506C}"/>
              </a:ext>
            </a:extLst>
          </p:cNvPr>
          <p:cNvSpPr/>
          <p:nvPr/>
        </p:nvSpPr>
        <p:spPr>
          <a:xfrm>
            <a:off x="5574254" y="4857484"/>
            <a:ext cx="64800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8" name="正方形/長方形 87">
            <a:extLst>
              <a:ext uri="{FF2B5EF4-FFF2-40B4-BE49-F238E27FC236}">
                <a16:creationId xmlns:a16="http://schemas.microsoft.com/office/drawing/2014/main" id="{7A2E3C0B-4B32-BD5A-6EA1-49B754CB2089}"/>
              </a:ext>
            </a:extLst>
          </p:cNvPr>
          <p:cNvSpPr/>
          <p:nvPr/>
        </p:nvSpPr>
        <p:spPr>
          <a:xfrm>
            <a:off x="5574254" y="5075976"/>
            <a:ext cx="684000" cy="72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9" name="正方形/長方形 88">
            <a:extLst>
              <a:ext uri="{FF2B5EF4-FFF2-40B4-BE49-F238E27FC236}">
                <a16:creationId xmlns:a16="http://schemas.microsoft.com/office/drawing/2014/main" id="{E5BA259C-C0C0-36D5-F369-3D202B34AFBF}"/>
              </a:ext>
            </a:extLst>
          </p:cNvPr>
          <p:cNvSpPr/>
          <p:nvPr/>
        </p:nvSpPr>
        <p:spPr>
          <a:xfrm>
            <a:off x="5574254" y="5294468"/>
            <a:ext cx="684000" cy="72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0" name="テキスト ボックス 89">
            <a:extLst>
              <a:ext uri="{FF2B5EF4-FFF2-40B4-BE49-F238E27FC236}">
                <a16:creationId xmlns:a16="http://schemas.microsoft.com/office/drawing/2014/main" id="{448711B6-88DF-2201-3FF6-CD4A61C77E1D}"/>
              </a:ext>
            </a:extLst>
          </p:cNvPr>
          <p:cNvSpPr txBox="1"/>
          <p:nvPr/>
        </p:nvSpPr>
        <p:spPr>
          <a:xfrm>
            <a:off x="4385416" y="2844982"/>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株式投資</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1" name="テキスト ボックス 90">
            <a:extLst>
              <a:ext uri="{FF2B5EF4-FFF2-40B4-BE49-F238E27FC236}">
                <a16:creationId xmlns:a16="http://schemas.microsoft.com/office/drawing/2014/main" id="{3B5EF02B-5C00-8D85-A399-30803ABE51CC}"/>
              </a:ext>
            </a:extLst>
          </p:cNvPr>
          <p:cNvSpPr txBox="1"/>
          <p:nvPr/>
        </p:nvSpPr>
        <p:spPr>
          <a:xfrm>
            <a:off x="4385416" y="3064204"/>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NISA</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2" name="テキスト ボックス 91">
            <a:extLst>
              <a:ext uri="{FF2B5EF4-FFF2-40B4-BE49-F238E27FC236}">
                <a16:creationId xmlns:a16="http://schemas.microsoft.com/office/drawing/2014/main" id="{AF2970A6-4A75-EDA9-063A-F0EA324F7094}"/>
              </a:ext>
            </a:extLst>
          </p:cNvPr>
          <p:cNvSpPr txBox="1"/>
          <p:nvPr/>
        </p:nvSpPr>
        <p:spPr>
          <a:xfrm>
            <a:off x="4363411" y="3283426"/>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投資信託</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3" name="テキスト ボックス 92">
            <a:extLst>
              <a:ext uri="{FF2B5EF4-FFF2-40B4-BE49-F238E27FC236}">
                <a16:creationId xmlns:a16="http://schemas.microsoft.com/office/drawing/2014/main" id="{827AF720-7913-5E63-51AD-5DADA52F68DD}"/>
              </a:ext>
            </a:extLst>
          </p:cNvPr>
          <p:cNvSpPr txBox="1"/>
          <p:nvPr/>
        </p:nvSpPr>
        <p:spPr>
          <a:xfrm>
            <a:off x="4363411" y="3502648"/>
            <a:ext cx="1227612" cy="261610"/>
          </a:xfrm>
          <a:prstGeom prst="rect">
            <a:avLst/>
          </a:prstGeom>
          <a:noFill/>
          <a:effectLst/>
        </p:spPr>
        <p:txBody>
          <a:bodyPr wrap="square" rtlCol="0">
            <a:spAutoFit/>
          </a:bodyPr>
          <a:lstStyle/>
          <a:p>
            <a:pPr algn="r"/>
            <a:r>
              <a:rPr lang="en-US" altLang="ja-JP" sz="1100" dirty="0" err="1">
                <a:solidFill>
                  <a:schemeClr val="bg1"/>
                </a:solidFill>
                <a:latin typeface="Inter UI" panose="020B0502030000000004" pitchFamily="34" charset="0"/>
                <a:ea typeface="Inter UI" panose="020B0502030000000004" pitchFamily="34" charset="0"/>
                <a:cs typeface="Inter UI" panose="020B0502030000000004" pitchFamily="34" charset="0"/>
              </a:rPr>
              <a:t>iDeCo</a:t>
            </a:r>
            <a:endParaRPr lang="en-US" altLang="ja-JP" sz="1000"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94" name="テキスト ボックス 93">
            <a:extLst>
              <a:ext uri="{FF2B5EF4-FFF2-40B4-BE49-F238E27FC236}">
                <a16:creationId xmlns:a16="http://schemas.microsoft.com/office/drawing/2014/main" id="{FCF69597-B861-B523-6917-23708B8DCC84}"/>
              </a:ext>
            </a:extLst>
          </p:cNvPr>
          <p:cNvSpPr txBox="1"/>
          <p:nvPr/>
        </p:nvSpPr>
        <p:spPr>
          <a:xfrm>
            <a:off x="4363411" y="3721870"/>
            <a:ext cx="1227612" cy="261610"/>
          </a:xfrm>
          <a:prstGeom prst="rect">
            <a:avLst/>
          </a:prstGeom>
          <a:noFill/>
          <a:effectLst/>
        </p:spPr>
        <p:txBody>
          <a:bodyPr wrap="square" rtlCol="0">
            <a:spAutoFit/>
          </a:bodyPr>
          <a:lstStyle/>
          <a:p>
            <a:pPr algn="r"/>
            <a:r>
              <a:rPr lang="ja-JP" altLang="en-US" sz="1100">
                <a:solidFill>
                  <a:schemeClr val="bg1"/>
                </a:solidFill>
                <a:latin typeface="Noto Sans JP" panose="020B0500000000000000" pitchFamily="34" charset="-128"/>
                <a:ea typeface="Noto Sans JP" panose="020B0500000000000000" pitchFamily="34" charset="-128"/>
                <a:cs typeface="Inter UI" panose="020B0502030000000004" pitchFamily="34" charset="0"/>
              </a:rPr>
              <a:t>保険商品</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5" name="テキスト ボックス 94">
            <a:extLst>
              <a:ext uri="{FF2B5EF4-FFF2-40B4-BE49-F238E27FC236}">
                <a16:creationId xmlns:a16="http://schemas.microsoft.com/office/drawing/2014/main" id="{C496D7F4-C144-999D-98EA-E7AA315D53A1}"/>
              </a:ext>
            </a:extLst>
          </p:cNvPr>
          <p:cNvSpPr txBox="1"/>
          <p:nvPr/>
        </p:nvSpPr>
        <p:spPr>
          <a:xfrm>
            <a:off x="4363411" y="3941092"/>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不動産投資</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6" name="テキスト ボックス 95">
            <a:extLst>
              <a:ext uri="{FF2B5EF4-FFF2-40B4-BE49-F238E27FC236}">
                <a16:creationId xmlns:a16="http://schemas.microsoft.com/office/drawing/2014/main" id="{53AD4B52-3F74-E5B9-82ED-30F5D092B436}"/>
              </a:ext>
            </a:extLst>
          </p:cNvPr>
          <p:cNvSpPr txBox="1"/>
          <p:nvPr/>
        </p:nvSpPr>
        <p:spPr>
          <a:xfrm>
            <a:off x="3881696" y="4160314"/>
            <a:ext cx="177045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暗号資産</a:t>
            </a:r>
            <a:r>
              <a:rPr lang="en-US" altLang="ja-JP" sz="8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lang="ja-JP" altLang="en-US" sz="800">
                <a:solidFill>
                  <a:schemeClr val="bg1"/>
                </a:solidFill>
                <a:latin typeface="Noto Sans JP" panose="020B0500000000000000" pitchFamily="34" charset="-128"/>
                <a:ea typeface="Noto Sans JP" panose="020B0500000000000000" pitchFamily="34" charset="-128"/>
                <a:cs typeface="Inter UI" panose="020B0502030000000004" pitchFamily="34" charset="0"/>
              </a:rPr>
              <a:t>仮想通貨</a:t>
            </a:r>
            <a:r>
              <a:rPr lang="en-US" altLang="ja-JP" sz="80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endParaRPr lang="en-US" altLang="ja-JP" sz="600" dirty="0">
              <a:solidFill>
                <a:schemeClr val="bg1"/>
              </a:solidFill>
              <a:latin typeface="Noto Sans JP" panose="020B0500000000000000" pitchFamily="34" charset="-128"/>
              <a:ea typeface="Noto Sans JP" panose="020B0500000000000000" pitchFamily="34" charset="-128"/>
            </a:endParaRPr>
          </a:p>
        </p:txBody>
      </p:sp>
      <p:sp>
        <p:nvSpPr>
          <p:cNvPr id="97" name="テキスト ボックス 96">
            <a:extLst>
              <a:ext uri="{FF2B5EF4-FFF2-40B4-BE49-F238E27FC236}">
                <a16:creationId xmlns:a16="http://schemas.microsoft.com/office/drawing/2014/main" id="{D5440360-57B6-D6A2-9137-9A40C70D080A}"/>
              </a:ext>
            </a:extLst>
          </p:cNvPr>
          <p:cNvSpPr txBox="1"/>
          <p:nvPr/>
        </p:nvSpPr>
        <p:spPr>
          <a:xfrm>
            <a:off x="4341406" y="437953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FX</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8" name="テキスト ボックス 97">
            <a:extLst>
              <a:ext uri="{FF2B5EF4-FFF2-40B4-BE49-F238E27FC236}">
                <a16:creationId xmlns:a16="http://schemas.microsoft.com/office/drawing/2014/main" id="{B2CCE606-23C6-44FB-DD9B-3471F5B42ED6}"/>
              </a:ext>
            </a:extLst>
          </p:cNvPr>
          <p:cNvSpPr txBox="1"/>
          <p:nvPr/>
        </p:nvSpPr>
        <p:spPr>
          <a:xfrm>
            <a:off x="4356096" y="4598758"/>
            <a:ext cx="1227612" cy="261610"/>
          </a:xfrm>
          <a:prstGeom prst="rect">
            <a:avLst/>
          </a:prstGeom>
          <a:noFill/>
          <a:effectLst/>
        </p:spPr>
        <p:txBody>
          <a:bodyPr wrap="square" rtlCol="0">
            <a:spAutoFit/>
          </a:bodyPr>
          <a:lstStyle/>
          <a:p>
            <a:pPr algn="r"/>
            <a:r>
              <a:rPr lang="ja-JP" altLang="en-US" sz="1100">
                <a:solidFill>
                  <a:schemeClr val="bg1"/>
                </a:solidFill>
                <a:latin typeface="Noto Sans JP" panose="020B0500000000000000" pitchFamily="34" charset="-128"/>
                <a:ea typeface="Noto Sans JP" panose="020B0500000000000000" pitchFamily="34" charset="-128"/>
              </a:rPr>
              <a:t>外貨預金</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99" name="テキスト ボックス 98">
            <a:extLst>
              <a:ext uri="{FF2B5EF4-FFF2-40B4-BE49-F238E27FC236}">
                <a16:creationId xmlns:a16="http://schemas.microsoft.com/office/drawing/2014/main" id="{AAD4F6F1-5D51-3754-CD05-AD5B6F735D77}"/>
              </a:ext>
            </a:extLst>
          </p:cNvPr>
          <p:cNvSpPr txBox="1"/>
          <p:nvPr/>
        </p:nvSpPr>
        <p:spPr>
          <a:xfrm>
            <a:off x="4356096" y="4817980"/>
            <a:ext cx="1227612" cy="261610"/>
          </a:xfrm>
          <a:prstGeom prst="rect">
            <a:avLst/>
          </a:prstGeom>
          <a:noFill/>
          <a:effectLst/>
        </p:spPr>
        <p:txBody>
          <a:bodyPr wrap="square" rtlCol="0">
            <a:spAutoFit/>
          </a:bodyPr>
          <a:lstStyle/>
          <a:p>
            <a:pPr algn="r"/>
            <a:r>
              <a:rPr lang="ja-JP" altLang="en-US" sz="1100">
                <a:solidFill>
                  <a:schemeClr val="bg1"/>
                </a:solidFill>
                <a:latin typeface="Noto Sans JP" panose="020B0500000000000000" pitchFamily="34" charset="-128"/>
                <a:ea typeface="Noto Sans JP" panose="020B0500000000000000" pitchFamily="34" charset="-128"/>
              </a:rPr>
              <a:t>金･プラチナ</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0" name="テキスト ボックス 99">
            <a:extLst>
              <a:ext uri="{FF2B5EF4-FFF2-40B4-BE49-F238E27FC236}">
                <a16:creationId xmlns:a16="http://schemas.microsoft.com/office/drawing/2014/main" id="{6CECB73D-4B63-5668-EAE0-B7550D73942D}"/>
              </a:ext>
            </a:extLst>
          </p:cNvPr>
          <p:cNvSpPr txBox="1"/>
          <p:nvPr/>
        </p:nvSpPr>
        <p:spPr>
          <a:xfrm>
            <a:off x="4334091" y="5037202"/>
            <a:ext cx="1227612" cy="261610"/>
          </a:xfrm>
          <a:prstGeom prst="rect">
            <a:avLst/>
          </a:prstGeom>
          <a:noFill/>
          <a:effectLst/>
        </p:spPr>
        <p:txBody>
          <a:bodyPr wrap="square" rtlCol="0">
            <a:spAutoFit/>
          </a:bodyPr>
          <a:lstStyle/>
          <a:p>
            <a:pPr algn="r"/>
            <a:r>
              <a:rPr lang="ja-JP" altLang="en-US" sz="1100">
                <a:solidFill>
                  <a:schemeClr val="bg1"/>
                </a:solidFill>
                <a:latin typeface="Noto Sans JP" panose="020B0500000000000000" pitchFamily="34" charset="-128"/>
                <a:ea typeface="Noto Sans JP" panose="020B0500000000000000" pitchFamily="34" charset="-128"/>
              </a:rPr>
              <a:t>国債</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1" name="テキスト ボックス 100">
            <a:extLst>
              <a:ext uri="{FF2B5EF4-FFF2-40B4-BE49-F238E27FC236}">
                <a16:creationId xmlns:a16="http://schemas.microsoft.com/office/drawing/2014/main" id="{27E63ADB-31F6-9F50-1273-7325A2883E7B}"/>
              </a:ext>
            </a:extLst>
          </p:cNvPr>
          <p:cNvSpPr txBox="1"/>
          <p:nvPr/>
        </p:nvSpPr>
        <p:spPr>
          <a:xfrm>
            <a:off x="4334091" y="5256420"/>
            <a:ext cx="1227612" cy="261610"/>
          </a:xfrm>
          <a:prstGeom prst="rect">
            <a:avLst/>
          </a:prstGeom>
          <a:noFill/>
          <a:effectLst/>
        </p:spPr>
        <p:txBody>
          <a:bodyPr wrap="square" rtlCol="0">
            <a:spAutoFit/>
          </a:bodyPr>
          <a:lstStyle/>
          <a:p>
            <a:pPr algn="r"/>
            <a:r>
              <a:rPr lang="ja-JP" altLang="en-US" sz="1100">
                <a:solidFill>
                  <a:schemeClr val="bg1"/>
                </a:solidFill>
                <a:latin typeface="Inter UI" panose="020B0502030000000004" pitchFamily="34" charset="0"/>
                <a:ea typeface="Inter UI" panose="020B0502030000000004" pitchFamily="34" charset="0"/>
                <a:cs typeface="Inter UI" panose="020B0502030000000004" pitchFamily="34" charset="0"/>
              </a:rPr>
              <a:t>社債</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07" name="テキスト ボックス 106">
            <a:extLst>
              <a:ext uri="{FF2B5EF4-FFF2-40B4-BE49-F238E27FC236}">
                <a16:creationId xmlns:a16="http://schemas.microsoft.com/office/drawing/2014/main" id="{371D85F5-31B8-5E3C-1DA2-DCF40274505A}"/>
              </a:ext>
            </a:extLst>
          </p:cNvPr>
          <p:cNvSpPr txBox="1"/>
          <p:nvPr/>
        </p:nvSpPr>
        <p:spPr>
          <a:xfrm>
            <a:off x="7174455" y="2816654"/>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38%</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8" name="テキスト ボックス 107">
            <a:extLst>
              <a:ext uri="{FF2B5EF4-FFF2-40B4-BE49-F238E27FC236}">
                <a16:creationId xmlns:a16="http://schemas.microsoft.com/office/drawing/2014/main" id="{BD2CB54C-0B34-E9A2-96E9-16ECA1D3E22E}"/>
              </a:ext>
            </a:extLst>
          </p:cNvPr>
          <p:cNvSpPr txBox="1"/>
          <p:nvPr/>
        </p:nvSpPr>
        <p:spPr>
          <a:xfrm>
            <a:off x="7394655" y="3044511"/>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44%</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9" name="テキスト ボックス 108">
            <a:extLst>
              <a:ext uri="{FF2B5EF4-FFF2-40B4-BE49-F238E27FC236}">
                <a16:creationId xmlns:a16="http://schemas.microsoft.com/office/drawing/2014/main" id="{12043C23-2272-583E-5D6B-730EE3ACBFAA}"/>
              </a:ext>
            </a:extLst>
          </p:cNvPr>
          <p:cNvSpPr txBox="1"/>
          <p:nvPr/>
        </p:nvSpPr>
        <p:spPr>
          <a:xfrm>
            <a:off x="6932642" y="3263820"/>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31%</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0" name="テキスト ボックス 109">
            <a:extLst>
              <a:ext uri="{FF2B5EF4-FFF2-40B4-BE49-F238E27FC236}">
                <a16:creationId xmlns:a16="http://schemas.microsoft.com/office/drawing/2014/main" id="{B14C0D27-C0AA-06A7-2707-8C750C135639}"/>
              </a:ext>
            </a:extLst>
          </p:cNvPr>
          <p:cNvSpPr txBox="1"/>
          <p:nvPr/>
        </p:nvSpPr>
        <p:spPr>
          <a:xfrm>
            <a:off x="6719724" y="3476560"/>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23%</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1" name="テキスト ボックス 110">
            <a:extLst>
              <a:ext uri="{FF2B5EF4-FFF2-40B4-BE49-F238E27FC236}">
                <a16:creationId xmlns:a16="http://schemas.microsoft.com/office/drawing/2014/main" id="{8A4DD9B5-E287-FAE4-B43E-DD30A842A5DB}"/>
              </a:ext>
            </a:extLst>
          </p:cNvPr>
          <p:cNvSpPr txBox="1"/>
          <p:nvPr/>
        </p:nvSpPr>
        <p:spPr>
          <a:xfrm>
            <a:off x="7356556" y="3701468"/>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41%</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2" name="テキスト ボックス 111">
            <a:extLst>
              <a:ext uri="{FF2B5EF4-FFF2-40B4-BE49-F238E27FC236}">
                <a16:creationId xmlns:a16="http://schemas.microsoft.com/office/drawing/2014/main" id="{1639B608-1F19-02EC-5CAF-2CACFAC19E3A}"/>
              </a:ext>
            </a:extLst>
          </p:cNvPr>
          <p:cNvSpPr txBox="1"/>
          <p:nvPr/>
        </p:nvSpPr>
        <p:spPr>
          <a:xfrm>
            <a:off x="6172430" y="3915726"/>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3" name="テキスト ボックス 112">
            <a:extLst>
              <a:ext uri="{FF2B5EF4-FFF2-40B4-BE49-F238E27FC236}">
                <a16:creationId xmlns:a16="http://schemas.microsoft.com/office/drawing/2014/main" id="{FE17446B-5014-6BAE-8514-50F90DF27EA2}"/>
              </a:ext>
            </a:extLst>
          </p:cNvPr>
          <p:cNvSpPr txBox="1"/>
          <p:nvPr/>
        </p:nvSpPr>
        <p:spPr>
          <a:xfrm>
            <a:off x="6279613" y="4135771"/>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4" name="テキスト ボックス 113">
            <a:extLst>
              <a:ext uri="{FF2B5EF4-FFF2-40B4-BE49-F238E27FC236}">
                <a16:creationId xmlns:a16="http://schemas.microsoft.com/office/drawing/2014/main" id="{0691D5B3-F036-765A-F2DE-A478946257F0}"/>
              </a:ext>
            </a:extLst>
          </p:cNvPr>
          <p:cNvSpPr txBox="1"/>
          <p:nvPr/>
        </p:nvSpPr>
        <p:spPr>
          <a:xfrm>
            <a:off x="6267365" y="4356258"/>
            <a:ext cx="338554"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5" name="テキスト ボックス 114">
            <a:extLst>
              <a:ext uri="{FF2B5EF4-FFF2-40B4-BE49-F238E27FC236}">
                <a16:creationId xmlns:a16="http://schemas.microsoft.com/office/drawing/2014/main" id="{B83BF2C7-0653-8898-EC1B-4B315827A34D}"/>
              </a:ext>
            </a:extLst>
          </p:cNvPr>
          <p:cNvSpPr txBox="1"/>
          <p:nvPr/>
        </p:nvSpPr>
        <p:spPr>
          <a:xfrm>
            <a:off x="6302617" y="4568949"/>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18%</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6" name="テキスト ボックス 115">
            <a:extLst>
              <a:ext uri="{FF2B5EF4-FFF2-40B4-BE49-F238E27FC236}">
                <a16:creationId xmlns:a16="http://schemas.microsoft.com/office/drawing/2014/main" id="{DC75689B-6EAA-F41A-A5CE-1A944C16ED8C}"/>
              </a:ext>
            </a:extLst>
          </p:cNvPr>
          <p:cNvSpPr txBox="1"/>
          <p:nvPr/>
        </p:nvSpPr>
        <p:spPr>
          <a:xfrm>
            <a:off x="6208243" y="4795754"/>
            <a:ext cx="338554"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7" name="テキスト ボックス 116">
            <a:extLst>
              <a:ext uri="{FF2B5EF4-FFF2-40B4-BE49-F238E27FC236}">
                <a16:creationId xmlns:a16="http://schemas.microsoft.com/office/drawing/2014/main" id="{C440928B-F4C6-7831-074B-2D3B0BF07E66}"/>
              </a:ext>
            </a:extLst>
          </p:cNvPr>
          <p:cNvSpPr txBox="1"/>
          <p:nvPr/>
        </p:nvSpPr>
        <p:spPr>
          <a:xfrm>
            <a:off x="6220266" y="5017732"/>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12%</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8" name="テキスト ボックス 117">
            <a:extLst>
              <a:ext uri="{FF2B5EF4-FFF2-40B4-BE49-F238E27FC236}">
                <a16:creationId xmlns:a16="http://schemas.microsoft.com/office/drawing/2014/main" id="{659E5AE3-BBFC-8BFF-30E6-D7DF810B5941}"/>
              </a:ext>
            </a:extLst>
          </p:cNvPr>
          <p:cNvSpPr txBox="1"/>
          <p:nvPr/>
        </p:nvSpPr>
        <p:spPr>
          <a:xfrm>
            <a:off x="6236812" y="5224765"/>
            <a:ext cx="35137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14%</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 name="正方形/長方形 2">
            <a:extLst>
              <a:ext uri="{FF2B5EF4-FFF2-40B4-BE49-F238E27FC236}">
                <a16:creationId xmlns:a16="http://schemas.microsoft.com/office/drawing/2014/main" id="{04B8AAD5-17E2-C556-8BFB-855F91CEF674}"/>
              </a:ext>
            </a:extLst>
          </p:cNvPr>
          <p:cNvSpPr/>
          <p:nvPr/>
        </p:nvSpPr>
        <p:spPr>
          <a:xfrm>
            <a:off x="1996676" y="2891056"/>
            <a:ext cx="1523079"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4" name="正方形/長方形 3">
            <a:extLst>
              <a:ext uri="{FF2B5EF4-FFF2-40B4-BE49-F238E27FC236}">
                <a16:creationId xmlns:a16="http://schemas.microsoft.com/office/drawing/2014/main" id="{A0E4ADE5-613F-3854-F012-A549FAD02509}"/>
              </a:ext>
            </a:extLst>
          </p:cNvPr>
          <p:cNvSpPr/>
          <p:nvPr/>
        </p:nvSpPr>
        <p:spPr>
          <a:xfrm>
            <a:off x="1996677" y="3091778"/>
            <a:ext cx="576000"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5" name="直線コネクタ 4">
            <a:extLst>
              <a:ext uri="{FF2B5EF4-FFF2-40B4-BE49-F238E27FC236}">
                <a16:creationId xmlns:a16="http://schemas.microsoft.com/office/drawing/2014/main" id="{6EA7698C-E811-7B93-C514-1EDC5F719A9E}"/>
              </a:ext>
            </a:extLst>
          </p:cNvPr>
          <p:cNvCxnSpPr>
            <a:cxnSpLocks/>
          </p:cNvCxnSpPr>
          <p:nvPr/>
        </p:nvCxnSpPr>
        <p:spPr>
          <a:xfrm>
            <a:off x="1996676" y="2827034"/>
            <a:ext cx="0" cy="270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C50B8A12-995D-31A7-C882-2F587B4CD761}"/>
              </a:ext>
            </a:extLst>
          </p:cNvPr>
          <p:cNvSpPr/>
          <p:nvPr/>
        </p:nvSpPr>
        <p:spPr>
          <a:xfrm>
            <a:off x="1996677" y="3305836"/>
            <a:ext cx="975752"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7" name="正方形/長方形 6">
            <a:extLst>
              <a:ext uri="{FF2B5EF4-FFF2-40B4-BE49-F238E27FC236}">
                <a16:creationId xmlns:a16="http://schemas.microsoft.com/office/drawing/2014/main" id="{D9A049A8-2B98-3566-B53F-133B5D1DD03A}"/>
              </a:ext>
            </a:extLst>
          </p:cNvPr>
          <p:cNvSpPr/>
          <p:nvPr/>
        </p:nvSpPr>
        <p:spPr>
          <a:xfrm>
            <a:off x="1996677" y="3506558"/>
            <a:ext cx="920000"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 name="正方形/長方形 7">
            <a:extLst>
              <a:ext uri="{FF2B5EF4-FFF2-40B4-BE49-F238E27FC236}">
                <a16:creationId xmlns:a16="http://schemas.microsoft.com/office/drawing/2014/main" id="{01EE6525-6350-08F5-9A25-233086DCEA62}"/>
              </a:ext>
            </a:extLst>
          </p:cNvPr>
          <p:cNvSpPr/>
          <p:nvPr/>
        </p:nvSpPr>
        <p:spPr>
          <a:xfrm>
            <a:off x="1996677" y="3711188"/>
            <a:ext cx="792000"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9" name="正方形/長方形 8">
            <a:extLst>
              <a:ext uri="{FF2B5EF4-FFF2-40B4-BE49-F238E27FC236}">
                <a16:creationId xmlns:a16="http://schemas.microsoft.com/office/drawing/2014/main" id="{915AF0EB-DAF1-879D-9D2A-3CCE6D1F58D5}"/>
              </a:ext>
            </a:extLst>
          </p:cNvPr>
          <p:cNvSpPr/>
          <p:nvPr/>
        </p:nvSpPr>
        <p:spPr>
          <a:xfrm>
            <a:off x="1996677" y="3911910"/>
            <a:ext cx="644124" cy="144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 name="正方形/長方形 9">
            <a:extLst>
              <a:ext uri="{FF2B5EF4-FFF2-40B4-BE49-F238E27FC236}">
                <a16:creationId xmlns:a16="http://schemas.microsoft.com/office/drawing/2014/main" id="{2A151BD4-93A1-4561-AC61-63C1C6243948}"/>
              </a:ext>
            </a:extLst>
          </p:cNvPr>
          <p:cNvSpPr/>
          <p:nvPr/>
        </p:nvSpPr>
        <p:spPr>
          <a:xfrm>
            <a:off x="1996676" y="4125968"/>
            <a:ext cx="100800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1" name="正方形/長方形 10">
            <a:extLst>
              <a:ext uri="{FF2B5EF4-FFF2-40B4-BE49-F238E27FC236}">
                <a16:creationId xmlns:a16="http://schemas.microsoft.com/office/drawing/2014/main" id="{3C6AE011-133B-B44D-0DA8-D4F3A35490DD}"/>
              </a:ext>
            </a:extLst>
          </p:cNvPr>
          <p:cNvSpPr/>
          <p:nvPr/>
        </p:nvSpPr>
        <p:spPr>
          <a:xfrm>
            <a:off x="1996677" y="4326690"/>
            <a:ext cx="820814"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 name="正方形/長方形 11">
            <a:extLst>
              <a:ext uri="{FF2B5EF4-FFF2-40B4-BE49-F238E27FC236}">
                <a16:creationId xmlns:a16="http://schemas.microsoft.com/office/drawing/2014/main" id="{2C795FA6-BABB-3CB4-3C6A-7AA5DD748D25}"/>
              </a:ext>
            </a:extLst>
          </p:cNvPr>
          <p:cNvSpPr/>
          <p:nvPr/>
        </p:nvSpPr>
        <p:spPr>
          <a:xfrm>
            <a:off x="1996677" y="4521893"/>
            <a:ext cx="78061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 name="正方形/長方形 12">
            <a:extLst>
              <a:ext uri="{FF2B5EF4-FFF2-40B4-BE49-F238E27FC236}">
                <a16:creationId xmlns:a16="http://schemas.microsoft.com/office/drawing/2014/main" id="{78B34231-8E81-5428-FAF1-5BB1120A1556}"/>
              </a:ext>
            </a:extLst>
          </p:cNvPr>
          <p:cNvSpPr/>
          <p:nvPr/>
        </p:nvSpPr>
        <p:spPr>
          <a:xfrm>
            <a:off x="1996677" y="4722615"/>
            <a:ext cx="82800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4" name="正方形/長方形 13">
            <a:extLst>
              <a:ext uri="{FF2B5EF4-FFF2-40B4-BE49-F238E27FC236}">
                <a16:creationId xmlns:a16="http://schemas.microsoft.com/office/drawing/2014/main" id="{DC0C7349-D603-A66E-DD9E-DFD9190B8D91}"/>
              </a:ext>
            </a:extLst>
          </p:cNvPr>
          <p:cNvSpPr/>
          <p:nvPr/>
        </p:nvSpPr>
        <p:spPr>
          <a:xfrm>
            <a:off x="1996677" y="4936673"/>
            <a:ext cx="396000" cy="14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5" name="正方形/長方形 14">
            <a:extLst>
              <a:ext uri="{FF2B5EF4-FFF2-40B4-BE49-F238E27FC236}">
                <a16:creationId xmlns:a16="http://schemas.microsoft.com/office/drawing/2014/main" id="{4E67281B-1AFC-AD75-9099-C41CF42A087E}"/>
              </a:ext>
            </a:extLst>
          </p:cNvPr>
          <p:cNvSpPr/>
          <p:nvPr/>
        </p:nvSpPr>
        <p:spPr>
          <a:xfrm>
            <a:off x="1996677" y="5137395"/>
            <a:ext cx="216000" cy="144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6" name="テキスト ボックス 15">
            <a:extLst>
              <a:ext uri="{FF2B5EF4-FFF2-40B4-BE49-F238E27FC236}">
                <a16:creationId xmlns:a16="http://schemas.microsoft.com/office/drawing/2014/main" id="{E45E3A29-AEBF-6B4B-0E5A-A705E8EFCFC2}"/>
              </a:ext>
            </a:extLst>
          </p:cNvPr>
          <p:cNvSpPr txBox="1"/>
          <p:nvPr/>
        </p:nvSpPr>
        <p:spPr>
          <a:xfrm>
            <a:off x="807839" y="2838588"/>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7" name="テキスト ボックス 16">
            <a:extLst>
              <a:ext uri="{FF2B5EF4-FFF2-40B4-BE49-F238E27FC236}">
                <a16:creationId xmlns:a16="http://schemas.microsoft.com/office/drawing/2014/main" id="{9A35E83A-9B55-7AB0-E08A-8F77E0BE467C}"/>
              </a:ext>
            </a:extLst>
          </p:cNvPr>
          <p:cNvSpPr txBox="1"/>
          <p:nvPr/>
        </p:nvSpPr>
        <p:spPr>
          <a:xfrm>
            <a:off x="807839" y="3046497"/>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8" name="テキスト ボックス 17">
            <a:extLst>
              <a:ext uri="{FF2B5EF4-FFF2-40B4-BE49-F238E27FC236}">
                <a16:creationId xmlns:a16="http://schemas.microsoft.com/office/drawing/2014/main" id="{F3A8601D-8533-467D-68D2-76618615F159}"/>
              </a:ext>
            </a:extLst>
          </p:cNvPr>
          <p:cNvSpPr txBox="1"/>
          <p:nvPr/>
        </p:nvSpPr>
        <p:spPr>
          <a:xfrm>
            <a:off x="785834" y="325440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9" name="テキスト ボックス 18">
            <a:extLst>
              <a:ext uri="{FF2B5EF4-FFF2-40B4-BE49-F238E27FC236}">
                <a16:creationId xmlns:a16="http://schemas.microsoft.com/office/drawing/2014/main" id="{8CECCD0D-6000-7210-A19B-31645827F0FD}"/>
              </a:ext>
            </a:extLst>
          </p:cNvPr>
          <p:cNvSpPr txBox="1"/>
          <p:nvPr/>
        </p:nvSpPr>
        <p:spPr>
          <a:xfrm>
            <a:off x="785834" y="3462315"/>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500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0" name="テキスト ボックス 19">
            <a:extLst>
              <a:ext uri="{FF2B5EF4-FFF2-40B4-BE49-F238E27FC236}">
                <a16:creationId xmlns:a16="http://schemas.microsoft.com/office/drawing/2014/main" id="{76C9B820-F3C8-3622-7E00-6F240A50397D}"/>
              </a:ext>
            </a:extLst>
          </p:cNvPr>
          <p:cNvSpPr txBox="1"/>
          <p:nvPr/>
        </p:nvSpPr>
        <p:spPr>
          <a:xfrm>
            <a:off x="785834" y="3662699"/>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700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1" name="テキスト ボックス 20">
            <a:extLst>
              <a:ext uri="{FF2B5EF4-FFF2-40B4-BE49-F238E27FC236}">
                <a16:creationId xmlns:a16="http://schemas.microsoft.com/office/drawing/2014/main" id="{0F9B9485-322E-ED37-FB04-794D09D7F1B4}"/>
              </a:ext>
            </a:extLst>
          </p:cNvPr>
          <p:cNvSpPr txBox="1"/>
          <p:nvPr/>
        </p:nvSpPr>
        <p:spPr>
          <a:xfrm>
            <a:off x="785834" y="3870608"/>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2" name="テキスト ボックス 21">
            <a:extLst>
              <a:ext uri="{FF2B5EF4-FFF2-40B4-BE49-F238E27FC236}">
                <a16:creationId xmlns:a16="http://schemas.microsoft.com/office/drawing/2014/main" id="{ACF48B49-AF89-D815-59ED-573F778B48A3}"/>
              </a:ext>
            </a:extLst>
          </p:cNvPr>
          <p:cNvSpPr txBox="1"/>
          <p:nvPr/>
        </p:nvSpPr>
        <p:spPr>
          <a:xfrm>
            <a:off x="763829" y="4078517"/>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1,500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3" name="テキスト ボックス 22">
            <a:extLst>
              <a:ext uri="{FF2B5EF4-FFF2-40B4-BE49-F238E27FC236}">
                <a16:creationId xmlns:a16="http://schemas.microsoft.com/office/drawing/2014/main" id="{9BA37D93-A4C8-38BC-9C31-5F3A24B29644}"/>
              </a:ext>
            </a:extLst>
          </p:cNvPr>
          <p:cNvSpPr txBox="1"/>
          <p:nvPr/>
        </p:nvSpPr>
        <p:spPr>
          <a:xfrm>
            <a:off x="763829" y="4286426"/>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2,000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5" name="テキスト ボックス 24">
            <a:extLst>
              <a:ext uri="{FF2B5EF4-FFF2-40B4-BE49-F238E27FC236}">
                <a16:creationId xmlns:a16="http://schemas.microsoft.com/office/drawing/2014/main" id="{5C52D186-05E1-F4F7-B07B-C71A324522FC}"/>
              </a:ext>
            </a:extLst>
          </p:cNvPr>
          <p:cNvSpPr txBox="1"/>
          <p:nvPr/>
        </p:nvSpPr>
        <p:spPr>
          <a:xfrm>
            <a:off x="778519" y="4460055"/>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3,000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8" name="テキスト ボックス 27">
            <a:extLst>
              <a:ext uri="{FF2B5EF4-FFF2-40B4-BE49-F238E27FC236}">
                <a16:creationId xmlns:a16="http://schemas.microsoft.com/office/drawing/2014/main" id="{4BE4F056-318F-7923-5416-C422FF23BEEB}"/>
              </a:ext>
            </a:extLst>
          </p:cNvPr>
          <p:cNvSpPr txBox="1"/>
          <p:nvPr/>
        </p:nvSpPr>
        <p:spPr>
          <a:xfrm>
            <a:off x="778519" y="4667964"/>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5,000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29" name="テキスト ボックス 28">
            <a:extLst>
              <a:ext uri="{FF2B5EF4-FFF2-40B4-BE49-F238E27FC236}">
                <a16:creationId xmlns:a16="http://schemas.microsoft.com/office/drawing/2014/main" id="{BAA56F74-2A8D-31B5-9D98-719AB78DD488}"/>
              </a:ext>
            </a:extLst>
          </p:cNvPr>
          <p:cNvSpPr txBox="1"/>
          <p:nvPr/>
        </p:nvSpPr>
        <p:spPr>
          <a:xfrm>
            <a:off x="756514" y="4875873"/>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7,000</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万</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34" name="テキスト ボックス 33">
            <a:extLst>
              <a:ext uri="{FF2B5EF4-FFF2-40B4-BE49-F238E27FC236}">
                <a16:creationId xmlns:a16="http://schemas.microsoft.com/office/drawing/2014/main" id="{D0522C58-76C4-01C5-D030-2F12213409D1}"/>
              </a:ext>
            </a:extLst>
          </p:cNvPr>
          <p:cNvSpPr txBox="1"/>
          <p:nvPr/>
        </p:nvSpPr>
        <p:spPr>
          <a:xfrm>
            <a:off x="3468862" y="2847199"/>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5" name="テキスト ボックス 34">
            <a:extLst>
              <a:ext uri="{FF2B5EF4-FFF2-40B4-BE49-F238E27FC236}">
                <a16:creationId xmlns:a16="http://schemas.microsoft.com/office/drawing/2014/main" id="{7EC23C9A-437A-8884-8CBA-5C1FBB85E92B}"/>
              </a:ext>
            </a:extLst>
          </p:cNvPr>
          <p:cNvSpPr txBox="1"/>
          <p:nvPr/>
        </p:nvSpPr>
        <p:spPr>
          <a:xfrm>
            <a:off x="2519429" y="3046053"/>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6" name="テキスト ボックス 35">
            <a:extLst>
              <a:ext uri="{FF2B5EF4-FFF2-40B4-BE49-F238E27FC236}">
                <a16:creationId xmlns:a16="http://schemas.microsoft.com/office/drawing/2014/main" id="{AA48148A-0EA2-6180-5A8B-43561ED22827}"/>
              </a:ext>
            </a:extLst>
          </p:cNvPr>
          <p:cNvSpPr txBox="1"/>
          <p:nvPr/>
        </p:nvSpPr>
        <p:spPr>
          <a:xfrm>
            <a:off x="2916193" y="3258778"/>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10%</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7" name="テキスト ボックス 36">
            <a:extLst>
              <a:ext uri="{FF2B5EF4-FFF2-40B4-BE49-F238E27FC236}">
                <a16:creationId xmlns:a16="http://schemas.microsoft.com/office/drawing/2014/main" id="{94D9AC3A-500E-0E8E-8B89-184E26CD4F88}"/>
              </a:ext>
            </a:extLst>
          </p:cNvPr>
          <p:cNvSpPr txBox="1"/>
          <p:nvPr/>
        </p:nvSpPr>
        <p:spPr>
          <a:xfrm>
            <a:off x="2866480" y="3469793"/>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8" name="テキスト ボックス 37">
            <a:extLst>
              <a:ext uri="{FF2B5EF4-FFF2-40B4-BE49-F238E27FC236}">
                <a16:creationId xmlns:a16="http://schemas.microsoft.com/office/drawing/2014/main" id="{AE9609B6-D104-8A7D-955B-6B042FBE9CDD}"/>
              </a:ext>
            </a:extLst>
          </p:cNvPr>
          <p:cNvSpPr txBox="1"/>
          <p:nvPr/>
        </p:nvSpPr>
        <p:spPr>
          <a:xfrm>
            <a:off x="2751231" y="3672993"/>
            <a:ext cx="332142"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4" name="テキスト ボックス 43">
            <a:extLst>
              <a:ext uri="{FF2B5EF4-FFF2-40B4-BE49-F238E27FC236}">
                <a16:creationId xmlns:a16="http://schemas.microsoft.com/office/drawing/2014/main" id="{4FBC6F8D-5370-159D-8F6D-B77F2BF6C85A}"/>
              </a:ext>
            </a:extLst>
          </p:cNvPr>
          <p:cNvSpPr txBox="1"/>
          <p:nvPr/>
        </p:nvSpPr>
        <p:spPr>
          <a:xfrm>
            <a:off x="2591239" y="3874484"/>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0" name="テキスト ボックス 49">
            <a:extLst>
              <a:ext uri="{FF2B5EF4-FFF2-40B4-BE49-F238E27FC236}">
                <a16:creationId xmlns:a16="http://schemas.microsoft.com/office/drawing/2014/main" id="{E4B47A4D-EF08-4CDD-FE2D-836EEDD8FC65}"/>
              </a:ext>
            </a:extLst>
          </p:cNvPr>
          <p:cNvSpPr txBox="1"/>
          <p:nvPr/>
        </p:nvSpPr>
        <p:spPr>
          <a:xfrm>
            <a:off x="2959686" y="4087209"/>
            <a:ext cx="369012"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11%</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5" name="テキスト ボックス 54">
            <a:extLst>
              <a:ext uri="{FF2B5EF4-FFF2-40B4-BE49-F238E27FC236}">
                <a16:creationId xmlns:a16="http://schemas.microsoft.com/office/drawing/2014/main" id="{E6CBD433-E5FE-F84A-F927-8B32D6983A89}"/>
              </a:ext>
            </a:extLst>
          </p:cNvPr>
          <p:cNvSpPr txBox="1"/>
          <p:nvPr/>
        </p:nvSpPr>
        <p:spPr>
          <a:xfrm>
            <a:off x="2774407" y="4290409"/>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6" name="テキスト ボックス 55">
            <a:extLst>
              <a:ext uri="{FF2B5EF4-FFF2-40B4-BE49-F238E27FC236}">
                <a16:creationId xmlns:a16="http://schemas.microsoft.com/office/drawing/2014/main" id="{6FD5C679-0E7D-879C-8104-3B5783BFD064}"/>
              </a:ext>
            </a:extLst>
          </p:cNvPr>
          <p:cNvSpPr txBox="1"/>
          <p:nvPr/>
        </p:nvSpPr>
        <p:spPr>
          <a:xfrm>
            <a:off x="2735115" y="4493609"/>
            <a:ext cx="332142"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7" name="テキスト ボックス 56">
            <a:extLst>
              <a:ext uri="{FF2B5EF4-FFF2-40B4-BE49-F238E27FC236}">
                <a16:creationId xmlns:a16="http://schemas.microsoft.com/office/drawing/2014/main" id="{09263597-9F25-72F5-2308-952FB3F76BDE}"/>
              </a:ext>
            </a:extLst>
          </p:cNvPr>
          <p:cNvSpPr txBox="1"/>
          <p:nvPr/>
        </p:nvSpPr>
        <p:spPr>
          <a:xfrm>
            <a:off x="2775115" y="4679469"/>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6" name="テキスト ボックス 75">
            <a:extLst>
              <a:ext uri="{FF2B5EF4-FFF2-40B4-BE49-F238E27FC236}">
                <a16:creationId xmlns:a16="http://schemas.microsoft.com/office/drawing/2014/main" id="{F3B5467F-EBCE-95AE-BDBB-CBFF489D0DF5}"/>
              </a:ext>
            </a:extLst>
          </p:cNvPr>
          <p:cNvSpPr txBox="1"/>
          <p:nvPr/>
        </p:nvSpPr>
        <p:spPr>
          <a:xfrm>
            <a:off x="2341631" y="4890484"/>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7" name="テキスト ボックス 76">
            <a:extLst>
              <a:ext uri="{FF2B5EF4-FFF2-40B4-BE49-F238E27FC236}">
                <a16:creationId xmlns:a16="http://schemas.microsoft.com/office/drawing/2014/main" id="{44082874-9007-0EFA-DF0C-585D4938919C}"/>
              </a:ext>
            </a:extLst>
          </p:cNvPr>
          <p:cNvSpPr txBox="1"/>
          <p:nvPr/>
        </p:nvSpPr>
        <p:spPr>
          <a:xfrm>
            <a:off x="2160898" y="5085869"/>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1" name="正方形/長方形 120">
            <a:extLst>
              <a:ext uri="{FF2B5EF4-FFF2-40B4-BE49-F238E27FC236}">
                <a16:creationId xmlns:a16="http://schemas.microsoft.com/office/drawing/2014/main" id="{81293F50-719F-2970-1219-38D94283659A}"/>
              </a:ext>
            </a:extLst>
          </p:cNvPr>
          <p:cNvSpPr>
            <a:spLocks noChangeAspect="1"/>
          </p:cNvSpPr>
          <p:nvPr/>
        </p:nvSpPr>
        <p:spPr>
          <a:xfrm>
            <a:off x="6052468" y="5761429"/>
            <a:ext cx="108000" cy="112625"/>
          </a:xfrm>
          <a:prstGeom prst="rect">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122" name="正方形/長方形 121">
            <a:extLst>
              <a:ext uri="{FF2B5EF4-FFF2-40B4-BE49-F238E27FC236}">
                <a16:creationId xmlns:a16="http://schemas.microsoft.com/office/drawing/2014/main" id="{8FB41040-562D-A2E7-B688-F7D39BD4A684}"/>
              </a:ext>
            </a:extLst>
          </p:cNvPr>
          <p:cNvSpPr>
            <a:spLocks noChangeAspect="1"/>
          </p:cNvSpPr>
          <p:nvPr/>
        </p:nvSpPr>
        <p:spPr>
          <a:xfrm>
            <a:off x="6784677" y="5774227"/>
            <a:ext cx="108000" cy="112625"/>
          </a:xfrm>
          <a:prstGeom prst="rect">
            <a:avLst/>
          </a:prstGeom>
          <a:pattFill prst="ltDnDiag">
            <a:fgClr>
              <a:srgbClr val="FFFFFF"/>
            </a:fgClr>
            <a:bgClr>
              <a:srgbClr val="FF5500"/>
            </a:bgClr>
          </a:patt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123" name="テキスト ボックス 122">
            <a:extLst>
              <a:ext uri="{FF2B5EF4-FFF2-40B4-BE49-F238E27FC236}">
                <a16:creationId xmlns:a16="http://schemas.microsoft.com/office/drawing/2014/main" id="{63D862DB-689E-9BD6-B815-6420C407E887}"/>
              </a:ext>
            </a:extLst>
          </p:cNvPr>
          <p:cNvSpPr txBox="1"/>
          <p:nvPr/>
        </p:nvSpPr>
        <p:spPr>
          <a:xfrm>
            <a:off x="6053127" y="5673548"/>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喫煙者</a:t>
            </a:r>
          </a:p>
        </p:txBody>
      </p:sp>
      <p:sp>
        <p:nvSpPr>
          <p:cNvPr id="124" name="テキスト ボックス 123">
            <a:extLst>
              <a:ext uri="{FF2B5EF4-FFF2-40B4-BE49-F238E27FC236}">
                <a16:creationId xmlns:a16="http://schemas.microsoft.com/office/drawing/2014/main" id="{1D74E3DF-EC61-0B97-7E68-FA8D32667A8B}"/>
              </a:ext>
            </a:extLst>
          </p:cNvPr>
          <p:cNvSpPr txBox="1"/>
          <p:nvPr/>
        </p:nvSpPr>
        <p:spPr>
          <a:xfrm>
            <a:off x="6854205" y="5686347"/>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非喫煙者</a:t>
            </a:r>
          </a:p>
        </p:txBody>
      </p:sp>
      <p:sp>
        <p:nvSpPr>
          <p:cNvPr id="126" name="テキスト ボックス 125">
            <a:extLst>
              <a:ext uri="{FF2B5EF4-FFF2-40B4-BE49-F238E27FC236}">
                <a16:creationId xmlns:a16="http://schemas.microsoft.com/office/drawing/2014/main" id="{3FB7CAE5-AC1C-E217-C5C0-64B241C446D8}"/>
              </a:ext>
            </a:extLst>
          </p:cNvPr>
          <p:cNvSpPr txBox="1"/>
          <p:nvPr/>
        </p:nvSpPr>
        <p:spPr>
          <a:xfrm>
            <a:off x="756514" y="5081613"/>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億</a:t>
            </a:r>
            <a:r>
              <a:rPr lang="ja-JP" altLang="en-US" sz="1100">
                <a:solidFill>
                  <a:schemeClr val="bg1"/>
                </a:solidFill>
                <a:latin typeface="Noto Sans JP" panose="020B0500000000000000" pitchFamily="34" charset="-128"/>
                <a:ea typeface="Noto Sans JP" panose="020B0500000000000000" pitchFamily="34" charset="-128"/>
              </a:rPr>
              <a:t>円未満</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27" name="正方形/長方形 126">
            <a:extLst>
              <a:ext uri="{FF2B5EF4-FFF2-40B4-BE49-F238E27FC236}">
                <a16:creationId xmlns:a16="http://schemas.microsoft.com/office/drawing/2014/main" id="{0E900A6B-CFBD-B0E9-1073-660E4DD869C0}"/>
              </a:ext>
            </a:extLst>
          </p:cNvPr>
          <p:cNvSpPr/>
          <p:nvPr/>
        </p:nvSpPr>
        <p:spPr>
          <a:xfrm>
            <a:off x="1996677" y="5331705"/>
            <a:ext cx="216000" cy="144000"/>
          </a:xfrm>
          <a:prstGeom prst="rect">
            <a:avLst/>
          </a:prstGeom>
          <a:solidFill>
            <a:srgbClr val="FFFF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8" name="テキスト ボックス 127">
            <a:extLst>
              <a:ext uri="{FF2B5EF4-FFF2-40B4-BE49-F238E27FC236}">
                <a16:creationId xmlns:a16="http://schemas.microsoft.com/office/drawing/2014/main" id="{EBC0E664-E284-92BA-1A1E-93562F517BEA}"/>
              </a:ext>
            </a:extLst>
          </p:cNvPr>
          <p:cNvSpPr txBox="1"/>
          <p:nvPr/>
        </p:nvSpPr>
        <p:spPr>
          <a:xfrm>
            <a:off x="2160898" y="5280179"/>
            <a:ext cx="33855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9" name="テキスト ボックス 128">
            <a:extLst>
              <a:ext uri="{FF2B5EF4-FFF2-40B4-BE49-F238E27FC236}">
                <a16:creationId xmlns:a16="http://schemas.microsoft.com/office/drawing/2014/main" id="{2D73DD76-850D-96C7-DCE9-C2D29620B786}"/>
              </a:ext>
            </a:extLst>
          </p:cNvPr>
          <p:cNvSpPr txBox="1"/>
          <p:nvPr/>
        </p:nvSpPr>
        <p:spPr>
          <a:xfrm>
            <a:off x="756514" y="5275923"/>
            <a:ext cx="1227612" cy="261610"/>
          </a:xfrm>
          <a:prstGeom prst="rect">
            <a:avLst/>
          </a:prstGeom>
          <a:noFill/>
          <a:effectLst/>
        </p:spPr>
        <p:txBody>
          <a:bodyPr wrap="square" rtlCol="0">
            <a:spAutoFit/>
          </a:bodyPr>
          <a:lstStyle/>
          <a:p>
            <a:pPr algn="r"/>
            <a:r>
              <a:rPr lang="en-US" altLang="ja-JP" sz="1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lang="en-US" altLang="ja-JP" sz="1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ja-JP" altLang="en-US" sz="11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億</a:t>
            </a:r>
            <a:r>
              <a:rPr lang="ja-JP" altLang="en-US" sz="1100">
                <a:solidFill>
                  <a:schemeClr val="bg1"/>
                </a:solidFill>
                <a:latin typeface="Noto Sans JP" panose="020B0500000000000000" pitchFamily="34" charset="-128"/>
                <a:ea typeface="Noto Sans JP" panose="020B0500000000000000" pitchFamily="34" charset="-128"/>
              </a:rPr>
              <a:t>円以上</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30" name="正方形/長方形 129">
            <a:extLst>
              <a:ext uri="{FF2B5EF4-FFF2-40B4-BE49-F238E27FC236}">
                <a16:creationId xmlns:a16="http://schemas.microsoft.com/office/drawing/2014/main" id="{9B657E02-A59C-9B1B-72FD-99FB1CDFC16B}"/>
              </a:ext>
            </a:extLst>
          </p:cNvPr>
          <p:cNvSpPr/>
          <p:nvPr/>
        </p:nvSpPr>
        <p:spPr>
          <a:xfrm>
            <a:off x="5574253" y="3000302"/>
            <a:ext cx="1188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1" name="正方形/長方形 130">
            <a:extLst>
              <a:ext uri="{FF2B5EF4-FFF2-40B4-BE49-F238E27FC236}">
                <a16:creationId xmlns:a16="http://schemas.microsoft.com/office/drawing/2014/main" id="{BE5C741D-7DB5-94C6-5400-5FA4332705B8}"/>
              </a:ext>
            </a:extLst>
          </p:cNvPr>
          <p:cNvSpPr/>
          <p:nvPr/>
        </p:nvSpPr>
        <p:spPr>
          <a:xfrm>
            <a:off x="5574253" y="3218794"/>
            <a:ext cx="1692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2" name="正方形/長方形 131">
            <a:extLst>
              <a:ext uri="{FF2B5EF4-FFF2-40B4-BE49-F238E27FC236}">
                <a16:creationId xmlns:a16="http://schemas.microsoft.com/office/drawing/2014/main" id="{0CB4056B-806C-5D26-23B2-A39270095180}"/>
              </a:ext>
            </a:extLst>
          </p:cNvPr>
          <p:cNvSpPr/>
          <p:nvPr/>
        </p:nvSpPr>
        <p:spPr>
          <a:xfrm>
            <a:off x="5574254" y="3437286"/>
            <a:ext cx="1044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3" name="正方形/長方形 132">
            <a:extLst>
              <a:ext uri="{FF2B5EF4-FFF2-40B4-BE49-F238E27FC236}">
                <a16:creationId xmlns:a16="http://schemas.microsoft.com/office/drawing/2014/main" id="{59FAC811-EA9D-64FB-A3D9-64CD4444F876}"/>
              </a:ext>
            </a:extLst>
          </p:cNvPr>
          <p:cNvSpPr/>
          <p:nvPr/>
        </p:nvSpPr>
        <p:spPr>
          <a:xfrm>
            <a:off x="5574254" y="3655778"/>
            <a:ext cx="920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4" name="正方形/長方形 133">
            <a:extLst>
              <a:ext uri="{FF2B5EF4-FFF2-40B4-BE49-F238E27FC236}">
                <a16:creationId xmlns:a16="http://schemas.microsoft.com/office/drawing/2014/main" id="{68AFD3B4-09CB-88F6-3BB7-214E2D683ED7}"/>
              </a:ext>
            </a:extLst>
          </p:cNvPr>
          <p:cNvSpPr/>
          <p:nvPr/>
        </p:nvSpPr>
        <p:spPr>
          <a:xfrm>
            <a:off x="5574254" y="3874270"/>
            <a:ext cx="1332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5" name="正方形/長方形 134">
            <a:extLst>
              <a:ext uri="{FF2B5EF4-FFF2-40B4-BE49-F238E27FC236}">
                <a16:creationId xmlns:a16="http://schemas.microsoft.com/office/drawing/2014/main" id="{82881A9E-ACDF-A10C-C93A-686D07B1D16A}"/>
              </a:ext>
            </a:extLst>
          </p:cNvPr>
          <p:cNvSpPr/>
          <p:nvPr/>
        </p:nvSpPr>
        <p:spPr>
          <a:xfrm>
            <a:off x="5574254" y="4092762"/>
            <a:ext cx="144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6" name="正方形/長方形 135">
            <a:extLst>
              <a:ext uri="{FF2B5EF4-FFF2-40B4-BE49-F238E27FC236}">
                <a16:creationId xmlns:a16="http://schemas.microsoft.com/office/drawing/2014/main" id="{FD07BA20-8064-CC10-530C-3A6FCD9E4127}"/>
              </a:ext>
            </a:extLst>
          </p:cNvPr>
          <p:cNvSpPr/>
          <p:nvPr/>
        </p:nvSpPr>
        <p:spPr>
          <a:xfrm>
            <a:off x="5574254" y="4311254"/>
            <a:ext cx="216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7" name="正方形/長方形 136">
            <a:extLst>
              <a:ext uri="{FF2B5EF4-FFF2-40B4-BE49-F238E27FC236}">
                <a16:creationId xmlns:a16="http://schemas.microsoft.com/office/drawing/2014/main" id="{73C07A0B-FC2F-8A3E-259A-D005B301950F}"/>
              </a:ext>
            </a:extLst>
          </p:cNvPr>
          <p:cNvSpPr/>
          <p:nvPr/>
        </p:nvSpPr>
        <p:spPr>
          <a:xfrm>
            <a:off x="5574254" y="4529746"/>
            <a:ext cx="180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8" name="正方形/長方形 137">
            <a:extLst>
              <a:ext uri="{FF2B5EF4-FFF2-40B4-BE49-F238E27FC236}">
                <a16:creationId xmlns:a16="http://schemas.microsoft.com/office/drawing/2014/main" id="{557374EF-5A28-81AA-D11D-E5A82D8B9756}"/>
              </a:ext>
            </a:extLst>
          </p:cNvPr>
          <p:cNvSpPr/>
          <p:nvPr/>
        </p:nvSpPr>
        <p:spPr>
          <a:xfrm>
            <a:off x="5574254" y="4748238"/>
            <a:ext cx="216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39" name="正方形/長方形 138">
            <a:extLst>
              <a:ext uri="{FF2B5EF4-FFF2-40B4-BE49-F238E27FC236}">
                <a16:creationId xmlns:a16="http://schemas.microsoft.com/office/drawing/2014/main" id="{74F4AE28-BA47-0BFA-C00E-558702AAAF82}"/>
              </a:ext>
            </a:extLst>
          </p:cNvPr>
          <p:cNvSpPr/>
          <p:nvPr/>
        </p:nvSpPr>
        <p:spPr>
          <a:xfrm>
            <a:off x="5574254" y="4966730"/>
            <a:ext cx="180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40" name="正方形/長方形 139">
            <a:extLst>
              <a:ext uri="{FF2B5EF4-FFF2-40B4-BE49-F238E27FC236}">
                <a16:creationId xmlns:a16="http://schemas.microsoft.com/office/drawing/2014/main" id="{A5AEB65C-E6C6-0BB4-DB70-648A795E0B0A}"/>
              </a:ext>
            </a:extLst>
          </p:cNvPr>
          <p:cNvSpPr/>
          <p:nvPr/>
        </p:nvSpPr>
        <p:spPr>
          <a:xfrm>
            <a:off x="5574254" y="5185222"/>
            <a:ext cx="180000" cy="72000"/>
          </a:xfrm>
          <a:prstGeom prst="rect">
            <a:avLst/>
          </a:prstGeom>
          <a:pattFill prst="ltDnDiag">
            <a:fgClr>
              <a:schemeClr val="bg1"/>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41" name="正方形/長方形 140">
            <a:extLst>
              <a:ext uri="{FF2B5EF4-FFF2-40B4-BE49-F238E27FC236}">
                <a16:creationId xmlns:a16="http://schemas.microsoft.com/office/drawing/2014/main" id="{309AA86F-A295-918A-D73C-8F1E71D5E027}"/>
              </a:ext>
            </a:extLst>
          </p:cNvPr>
          <p:cNvSpPr/>
          <p:nvPr/>
        </p:nvSpPr>
        <p:spPr>
          <a:xfrm>
            <a:off x="5574254" y="5403705"/>
            <a:ext cx="144000" cy="72000"/>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42" name="テキスト ボックス 141">
            <a:extLst>
              <a:ext uri="{FF2B5EF4-FFF2-40B4-BE49-F238E27FC236}">
                <a16:creationId xmlns:a16="http://schemas.microsoft.com/office/drawing/2014/main" id="{2E76290E-3C7E-EF3E-0DBE-6849740AF053}"/>
              </a:ext>
            </a:extLst>
          </p:cNvPr>
          <p:cNvSpPr txBox="1"/>
          <p:nvPr/>
        </p:nvSpPr>
        <p:spPr>
          <a:xfrm>
            <a:off x="6719724" y="2924771"/>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24%</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3" name="テキスト ボックス 142">
            <a:extLst>
              <a:ext uri="{FF2B5EF4-FFF2-40B4-BE49-F238E27FC236}">
                <a16:creationId xmlns:a16="http://schemas.microsoft.com/office/drawing/2014/main" id="{1A2167BE-9A84-D89C-BF1D-38FACF5280B4}"/>
              </a:ext>
            </a:extLst>
          </p:cNvPr>
          <p:cNvSpPr txBox="1"/>
          <p:nvPr/>
        </p:nvSpPr>
        <p:spPr>
          <a:xfrm>
            <a:off x="7218722" y="3148703"/>
            <a:ext cx="364202"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40%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4" name="テキスト ボックス 143">
            <a:extLst>
              <a:ext uri="{FF2B5EF4-FFF2-40B4-BE49-F238E27FC236}">
                <a16:creationId xmlns:a16="http://schemas.microsoft.com/office/drawing/2014/main" id="{397B6714-98E0-ED1F-CAFA-E7D7FE93324E}"/>
              </a:ext>
            </a:extLst>
          </p:cNvPr>
          <p:cNvSpPr txBox="1"/>
          <p:nvPr/>
        </p:nvSpPr>
        <p:spPr>
          <a:xfrm>
            <a:off x="6557680" y="3364359"/>
            <a:ext cx="428323"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19.5%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5" name="テキスト ボックス 144">
            <a:extLst>
              <a:ext uri="{FF2B5EF4-FFF2-40B4-BE49-F238E27FC236}">
                <a16:creationId xmlns:a16="http://schemas.microsoft.com/office/drawing/2014/main" id="{833CC934-E2F2-DF60-AC5E-0017706FA91E}"/>
              </a:ext>
            </a:extLst>
          </p:cNvPr>
          <p:cNvSpPr txBox="1"/>
          <p:nvPr/>
        </p:nvSpPr>
        <p:spPr>
          <a:xfrm>
            <a:off x="6438853" y="3591240"/>
            <a:ext cx="425117"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17.5%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6" name="テキスト ボックス 145">
            <a:extLst>
              <a:ext uri="{FF2B5EF4-FFF2-40B4-BE49-F238E27FC236}">
                <a16:creationId xmlns:a16="http://schemas.microsoft.com/office/drawing/2014/main" id="{5B167FD1-2E97-F7F5-1EDF-062A259FF191}"/>
              </a:ext>
            </a:extLst>
          </p:cNvPr>
          <p:cNvSpPr txBox="1"/>
          <p:nvPr/>
        </p:nvSpPr>
        <p:spPr>
          <a:xfrm>
            <a:off x="6862678" y="3810293"/>
            <a:ext cx="360996"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27%</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7" name="テキスト ボックス 146">
            <a:extLst>
              <a:ext uri="{FF2B5EF4-FFF2-40B4-BE49-F238E27FC236}">
                <a16:creationId xmlns:a16="http://schemas.microsoft.com/office/drawing/2014/main" id="{F7B661B7-E354-31E9-6792-8B1706D9F29B}"/>
              </a:ext>
            </a:extLst>
          </p:cNvPr>
          <p:cNvSpPr txBox="1"/>
          <p:nvPr/>
        </p:nvSpPr>
        <p:spPr>
          <a:xfrm>
            <a:off x="5677340" y="4019516"/>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3.5%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8" name="テキスト ボックス 147">
            <a:extLst>
              <a:ext uri="{FF2B5EF4-FFF2-40B4-BE49-F238E27FC236}">
                <a16:creationId xmlns:a16="http://schemas.microsoft.com/office/drawing/2014/main" id="{BEFD1DBB-4CF2-F54F-2C6F-0050AC7604CB}"/>
              </a:ext>
            </a:extLst>
          </p:cNvPr>
          <p:cNvSpPr txBox="1"/>
          <p:nvPr/>
        </p:nvSpPr>
        <p:spPr>
          <a:xfrm>
            <a:off x="5752894" y="4245832"/>
            <a:ext cx="388247"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5.0%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9" name="テキスト ボックス 148">
            <a:extLst>
              <a:ext uri="{FF2B5EF4-FFF2-40B4-BE49-F238E27FC236}">
                <a16:creationId xmlns:a16="http://schemas.microsoft.com/office/drawing/2014/main" id="{04158631-5FD4-AA33-3FF8-6AE0F39FE4F3}"/>
              </a:ext>
            </a:extLst>
          </p:cNvPr>
          <p:cNvSpPr txBox="1"/>
          <p:nvPr/>
        </p:nvSpPr>
        <p:spPr>
          <a:xfrm>
            <a:off x="5700878" y="4456500"/>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4.0%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0" name="テキスト ボックス 149">
            <a:extLst>
              <a:ext uri="{FF2B5EF4-FFF2-40B4-BE49-F238E27FC236}">
                <a16:creationId xmlns:a16="http://schemas.microsoft.com/office/drawing/2014/main" id="{66A4B797-7159-FA58-35CD-DC59B09879B8}"/>
              </a:ext>
            </a:extLst>
          </p:cNvPr>
          <p:cNvSpPr txBox="1"/>
          <p:nvPr/>
        </p:nvSpPr>
        <p:spPr>
          <a:xfrm>
            <a:off x="5738585" y="4674992"/>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6.0%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1" name="テキスト ボックス 150">
            <a:extLst>
              <a:ext uri="{FF2B5EF4-FFF2-40B4-BE49-F238E27FC236}">
                <a16:creationId xmlns:a16="http://schemas.microsoft.com/office/drawing/2014/main" id="{3FA6111B-8E77-5703-AA46-A02A6AA35E68}"/>
              </a:ext>
            </a:extLst>
          </p:cNvPr>
          <p:cNvSpPr txBox="1"/>
          <p:nvPr/>
        </p:nvSpPr>
        <p:spPr>
          <a:xfrm>
            <a:off x="5712751" y="4900220"/>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2" name="テキスト ボックス 151">
            <a:extLst>
              <a:ext uri="{FF2B5EF4-FFF2-40B4-BE49-F238E27FC236}">
                <a16:creationId xmlns:a16="http://schemas.microsoft.com/office/drawing/2014/main" id="{497C6EE8-C978-53BF-084A-212097D18A1A}"/>
              </a:ext>
            </a:extLst>
          </p:cNvPr>
          <p:cNvSpPr txBox="1"/>
          <p:nvPr/>
        </p:nvSpPr>
        <p:spPr>
          <a:xfrm>
            <a:off x="5703798" y="5119062"/>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5.5%</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3" name="テキスト ボックス 152">
            <a:extLst>
              <a:ext uri="{FF2B5EF4-FFF2-40B4-BE49-F238E27FC236}">
                <a16:creationId xmlns:a16="http://schemas.microsoft.com/office/drawing/2014/main" id="{F13820A0-CCAF-9209-8210-B78DE2D0CA91}"/>
              </a:ext>
            </a:extLst>
          </p:cNvPr>
          <p:cNvSpPr txBox="1"/>
          <p:nvPr/>
        </p:nvSpPr>
        <p:spPr>
          <a:xfrm>
            <a:off x="5679310" y="5339422"/>
            <a:ext cx="388248" cy="211405"/>
          </a:xfrm>
          <a:prstGeom prst="rect">
            <a:avLst/>
          </a:prstGeom>
          <a:noFill/>
        </p:spPr>
        <p:txBody>
          <a:bodyPr wrap="none" rtlCol="0">
            <a:spAutoFit/>
          </a:bodyPr>
          <a:lstStyle/>
          <a:p>
            <a:pPr algn="ctr">
              <a:lnSpc>
                <a:spcPct val="114000"/>
              </a:lnSpc>
            </a:pPr>
            <a:r>
              <a:rPr kumimoji="1" lang="en-US" altLang="ja-JP" sz="70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7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3" name="テキスト ボックス 32">
            <a:extLst>
              <a:ext uri="{FF2B5EF4-FFF2-40B4-BE49-F238E27FC236}">
                <a16:creationId xmlns:a16="http://schemas.microsoft.com/office/drawing/2014/main" id="{0431ED4A-4A7F-1317-872A-F13FA07BF8F7}"/>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39" name="図 38">
            <a:extLst>
              <a:ext uri="{FF2B5EF4-FFF2-40B4-BE49-F238E27FC236}">
                <a16:creationId xmlns:a16="http://schemas.microsoft.com/office/drawing/2014/main" id="{CE1A6F87-DC5E-588E-2836-59F9B78D00C2}"/>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46" name="図 45">
            <a:extLst>
              <a:ext uri="{FF2B5EF4-FFF2-40B4-BE49-F238E27FC236}">
                <a16:creationId xmlns:a16="http://schemas.microsoft.com/office/drawing/2014/main" id="{99480536-30B7-E0CC-DEEC-A31B8BAD6E13}"/>
              </a:ext>
            </a:extLst>
          </p:cNvPr>
          <p:cNvPicPr>
            <a:picLocks noChangeAspect="1"/>
          </p:cNvPicPr>
          <p:nvPr/>
        </p:nvPicPr>
        <p:blipFill>
          <a:blip r:embed="rId7"/>
          <a:stretch>
            <a:fillRect/>
          </a:stretch>
        </p:blipFill>
        <p:spPr>
          <a:xfrm>
            <a:off x="11672425" y="6518730"/>
            <a:ext cx="4500" cy="162000"/>
          </a:xfrm>
          <a:prstGeom prst="rect">
            <a:avLst/>
          </a:prstGeom>
        </p:spPr>
      </p:pic>
      <p:sp>
        <p:nvSpPr>
          <p:cNvPr id="51" name="スライド番号プレースホルダー 22">
            <a:extLst>
              <a:ext uri="{FF2B5EF4-FFF2-40B4-BE49-F238E27FC236}">
                <a16:creationId xmlns:a16="http://schemas.microsoft.com/office/drawing/2014/main" id="{68E1616A-8CE4-4DEE-47B9-1788E09F874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23</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52" name="テキスト ボックス 51">
            <a:extLst>
              <a:ext uri="{FF2B5EF4-FFF2-40B4-BE49-F238E27FC236}">
                <a16:creationId xmlns:a16="http://schemas.microsoft.com/office/drawing/2014/main" id="{44524C61-A31C-7A90-3A4E-0CBF2AE22BCF}"/>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
        <p:nvSpPr>
          <p:cNvPr id="53" name="テキスト ボックス 52">
            <a:extLst>
              <a:ext uri="{FF2B5EF4-FFF2-40B4-BE49-F238E27FC236}">
                <a16:creationId xmlns:a16="http://schemas.microsoft.com/office/drawing/2014/main" id="{E36FABBE-DF91-CB28-EB21-BD16A340DD47}"/>
              </a:ext>
            </a:extLst>
          </p:cNvPr>
          <p:cNvSpPr txBox="1"/>
          <p:nvPr/>
        </p:nvSpPr>
        <p:spPr>
          <a:xfrm>
            <a:off x="804823" y="6010825"/>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Tree>
    <p:extLst>
      <p:ext uri="{BB962C8B-B14F-4D97-AF65-F5344CB8AC3E}">
        <p14:creationId xmlns:p14="http://schemas.microsoft.com/office/powerpoint/2010/main" val="333744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3C9AF-1D91-3C50-4E17-AA118057C91B}"/>
            </a:ext>
          </a:extLst>
        </p:cNvPr>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0C76E493-4CBC-966F-33BA-FC9574D20789}"/>
              </a:ext>
            </a:extLst>
          </p:cNvPr>
          <p:cNvSpPr txBox="1"/>
          <p:nvPr/>
        </p:nvSpPr>
        <p:spPr>
          <a:xfrm>
            <a:off x="897206" y="2728405"/>
            <a:ext cx="4256355" cy="276999"/>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常に新しいことや知らない分野に挑戦しようとしている</a:t>
            </a:r>
          </a:p>
        </p:txBody>
      </p:sp>
      <p:sp>
        <p:nvSpPr>
          <p:cNvPr id="23" name="テキスト ボックス 22">
            <a:extLst>
              <a:ext uri="{FF2B5EF4-FFF2-40B4-BE49-F238E27FC236}">
                <a16:creationId xmlns:a16="http://schemas.microsoft.com/office/drawing/2014/main" id="{561BFAC4-FEF2-DE3D-48D1-7B4FED9D683C}"/>
              </a:ext>
            </a:extLst>
          </p:cNvPr>
          <p:cNvSpPr txBox="1"/>
          <p:nvPr/>
        </p:nvSpPr>
        <p:spPr>
          <a:xfrm>
            <a:off x="897207" y="4619805"/>
            <a:ext cx="3982451" cy="461665"/>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常に魅力的な自分であるために、</a:t>
            </a:r>
            <a:br>
              <a:rPr lang="en-US" altLang="ja-JP" sz="1200" dirty="0">
                <a:solidFill>
                  <a:schemeClr val="bg1"/>
                </a:solidFill>
                <a:latin typeface="Noto Sans JP Medium" panose="020B0500000000000000" pitchFamily="34" charset="-128"/>
                <a:ea typeface="Noto Sans JP Medium" panose="020B0500000000000000" pitchFamily="34" charset="-128"/>
              </a:rPr>
            </a:br>
            <a:r>
              <a:rPr lang="ja-JP" altLang="en-US" sz="1200">
                <a:solidFill>
                  <a:schemeClr val="bg1"/>
                </a:solidFill>
                <a:latin typeface="Noto Sans JP Medium" panose="020B0500000000000000" pitchFamily="34" charset="-128"/>
                <a:ea typeface="Noto Sans JP Medium" panose="020B0500000000000000" pitchFamily="34" charset="-128"/>
              </a:rPr>
              <a:t>毎日手間暇をかけることをいとわない</a:t>
            </a:r>
          </a:p>
        </p:txBody>
      </p:sp>
      <p:sp>
        <p:nvSpPr>
          <p:cNvPr id="31" name="テキスト ボックス 30">
            <a:extLst>
              <a:ext uri="{FF2B5EF4-FFF2-40B4-BE49-F238E27FC236}">
                <a16:creationId xmlns:a16="http://schemas.microsoft.com/office/drawing/2014/main" id="{17800477-B21F-F03A-B4EB-10240D1B5CBF}"/>
              </a:ext>
            </a:extLst>
          </p:cNvPr>
          <p:cNvSpPr txBox="1"/>
          <p:nvPr/>
        </p:nvSpPr>
        <p:spPr>
          <a:xfrm>
            <a:off x="897206" y="5544103"/>
            <a:ext cx="4354679" cy="276999"/>
          </a:xfrm>
          <a:prstGeom prst="rect">
            <a:avLst/>
          </a:prstGeom>
          <a:noFill/>
        </p:spPr>
        <p:txBody>
          <a:bodyPr wrap="square">
            <a:spAutoFit/>
          </a:bodyPr>
          <a:lstStyle/>
          <a:p>
            <a:r>
              <a:rPr lang="en" altLang="ja-JP" sz="1200" dirty="0">
                <a:solidFill>
                  <a:schemeClr val="bg1"/>
                </a:solidFill>
                <a:latin typeface="Noto Sans JP Medium" panose="020B0500000000000000" pitchFamily="34" charset="-128"/>
                <a:ea typeface="Noto Sans JP Medium" panose="020B0500000000000000" pitchFamily="34" charset="-128"/>
              </a:rPr>
              <a:t>SNS</a:t>
            </a:r>
            <a:r>
              <a:rPr lang="ja-JP" altLang="en-US" sz="1200">
                <a:solidFill>
                  <a:schemeClr val="bg1"/>
                </a:solidFill>
                <a:latin typeface="Noto Sans JP Medium" panose="020B0500000000000000" pitchFamily="34" charset="-128"/>
                <a:ea typeface="Noto Sans JP Medium" panose="020B0500000000000000" pitchFamily="34" charset="-128"/>
              </a:rPr>
              <a:t>などで新しい情報を積極的に発信する</a:t>
            </a:r>
          </a:p>
        </p:txBody>
      </p:sp>
      <p:sp>
        <p:nvSpPr>
          <p:cNvPr id="36" name="テキスト ボックス 35">
            <a:extLst>
              <a:ext uri="{FF2B5EF4-FFF2-40B4-BE49-F238E27FC236}">
                <a16:creationId xmlns:a16="http://schemas.microsoft.com/office/drawing/2014/main" id="{9037034B-FB33-1B1D-EB89-428B4A4B868F}"/>
              </a:ext>
            </a:extLst>
          </p:cNvPr>
          <p:cNvSpPr txBox="1"/>
          <p:nvPr/>
        </p:nvSpPr>
        <p:spPr>
          <a:xfrm>
            <a:off x="899038" y="3676779"/>
            <a:ext cx="4760397" cy="276999"/>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流行やトレンドに敏感だと思う</a:t>
            </a:r>
          </a:p>
        </p:txBody>
      </p:sp>
      <p:sp>
        <p:nvSpPr>
          <p:cNvPr id="17" name="角丸四角形 16">
            <a:extLst>
              <a:ext uri="{FF2B5EF4-FFF2-40B4-BE49-F238E27FC236}">
                <a16:creationId xmlns:a16="http://schemas.microsoft.com/office/drawing/2014/main" id="{7F8C4B31-2317-8711-7753-72A2C8EDEBC0}"/>
              </a:ext>
            </a:extLst>
          </p:cNvPr>
          <p:cNvSpPr/>
          <p:nvPr/>
        </p:nvSpPr>
        <p:spPr>
          <a:xfrm>
            <a:off x="828445" y="4281219"/>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テキスト ボックス 18">
            <a:extLst>
              <a:ext uri="{FF2B5EF4-FFF2-40B4-BE49-F238E27FC236}">
                <a16:creationId xmlns:a16="http://schemas.microsoft.com/office/drawing/2014/main" id="{01CDF075-4327-9DEB-FE82-896DDDCA575D}"/>
              </a:ext>
            </a:extLst>
          </p:cNvPr>
          <p:cNvSpPr txBox="1"/>
          <p:nvPr/>
        </p:nvSpPr>
        <p:spPr>
          <a:xfrm>
            <a:off x="727356" y="1176792"/>
            <a:ext cx="7417415" cy="973664"/>
          </a:xfrm>
          <a:prstGeom prst="rect">
            <a:avLst/>
          </a:prstGeom>
          <a:noFill/>
        </p:spPr>
        <p:txBody>
          <a:bodyPr wrap="none" rtlCol="0">
            <a:spAutoFit/>
          </a:bodyPr>
          <a:lstStyle/>
          <a:p>
            <a:pPr>
              <a:lnSpc>
                <a:spcPct val="125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オフィスビルの喫煙者は</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単なる嗜好層ではない</a:t>
            </a:r>
            <a:b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b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トレンドを動かす</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都市のビジネスパーソンが集まる</a:t>
            </a:r>
          </a:p>
        </p:txBody>
      </p:sp>
      <p:sp>
        <p:nvSpPr>
          <p:cNvPr id="22" name="角丸四角形 21">
            <a:extLst>
              <a:ext uri="{FF2B5EF4-FFF2-40B4-BE49-F238E27FC236}">
                <a16:creationId xmlns:a16="http://schemas.microsoft.com/office/drawing/2014/main" id="{A7AF6437-75AF-54FB-F00F-EC280A2C731F}"/>
              </a:ext>
            </a:extLst>
          </p:cNvPr>
          <p:cNvSpPr/>
          <p:nvPr/>
        </p:nvSpPr>
        <p:spPr>
          <a:xfrm>
            <a:off x="830276" y="3358534"/>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8" name="角丸四角形 27">
            <a:extLst>
              <a:ext uri="{FF2B5EF4-FFF2-40B4-BE49-F238E27FC236}">
                <a16:creationId xmlns:a16="http://schemas.microsoft.com/office/drawing/2014/main" id="{D8582622-DB13-BBFE-E5C6-018A5AA51FC5}"/>
              </a:ext>
            </a:extLst>
          </p:cNvPr>
          <p:cNvSpPr/>
          <p:nvPr/>
        </p:nvSpPr>
        <p:spPr>
          <a:xfrm>
            <a:off x="828445" y="2416234"/>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角丸四角形 32">
            <a:extLst>
              <a:ext uri="{FF2B5EF4-FFF2-40B4-BE49-F238E27FC236}">
                <a16:creationId xmlns:a16="http://schemas.microsoft.com/office/drawing/2014/main" id="{7BF36251-1DCE-F10E-62F2-65B31BCF158C}"/>
              </a:ext>
            </a:extLst>
          </p:cNvPr>
          <p:cNvSpPr/>
          <p:nvPr/>
        </p:nvSpPr>
        <p:spPr>
          <a:xfrm>
            <a:off x="828444" y="5176921"/>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9" name="テキスト ボックス 38">
            <a:extLst>
              <a:ext uri="{FF2B5EF4-FFF2-40B4-BE49-F238E27FC236}">
                <a16:creationId xmlns:a16="http://schemas.microsoft.com/office/drawing/2014/main" id="{4A4A3010-1CE6-F0F0-02AC-CE85033C52CF}"/>
              </a:ext>
            </a:extLst>
          </p:cNvPr>
          <p:cNvSpPr txBox="1"/>
          <p:nvPr/>
        </p:nvSpPr>
        <p:spPr>
          <a:xfrm>
            <a:off x="5705257" y="2501740"/>
            <a:ext cx="748923"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1.4</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40" name="テキスト ボックス 39">
            <a:extLst>
              <a:ext uri="{FF2B5EF4-FFF2-40B4-BE49-F238E27FC236}">
                <a16:creationId xmlns:a16="http://schemas.microsoft.com/office/drawing/2014/main" id="{FB8B6080-B19F-BAC5-3AEC-0B6CB6EB0B5B}"/>
              </a:ext>
            </a:extLst>
          </p:cNvPr>
          <p:cNvSpPr txBox="1"/>
          <p:nvPr/>
        </p:nvSpPr>
        <p:spPr>
          <a:xfrm>
            <a:off x="6344434" y="2719426"/>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47" name="テキスト ボックス 46">
            <a:extLst>
              <a:ext uri="{FF2B5EF4-FFF2-40B4-BE49-F238E27FC236}">
                <a16:creationId xmlns:a16="http://schemas.microsoft.com/office/drawing/2014/main" id="{5B4A8895-CA10-BEA5-A393-6F8C4EEC6D7B}"/>
              </a:ext>
            </a:extLst>
          </p:cNvPr>
          <p:cNvSpPr txBox="1"/>
          <p:nvPr/>
        </p:nvSpPr>
        <p:spPr>
          <a:xfrm>
            <a:off x="5708463" y="3449083"/>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1.8</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0" name="テキスト ボックス 49">
            <a:extLst>
              <a:ext uri="{FF2B5EF4-FFF2-40B4-BE49-F238E27FC236}">
                <a16:creationId xmlns:a16="http://schemas.microsoft.com/office/drawing/2014/main" id="{0D57658C-9CC6-919F-AECE-0DC7EF58C424}"/>
              </a:ext>
            </a:extLst>
          </p:cNvPr>
          <p:cNvSpPr txBox="1"/>
          <p:nvPr/>
        </p:nvSpPr>
        <p:spPr>
          <a:xfrm>
            <a:off x="6359913" y="3666868"/>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51" name="テキスト ボックス 50">
            <a:extLst>
              <a:ext uri="{FF2B5EF4-FFF2-40B4-BE49-F238E27FC236}">
                <a16:creationId xmlns:a16="http://schemas.microsoft.com/office/drawing/2014/main" id="{D4DF7513-C4BD-147A-9916-2D08D58B6782}"/>
              </a:ext>
            </a:extLst>
          </p:cNvPr>
          <p:cNvSpPr txBox="1"/>
          <p:nvPr/>
        </p:nvSpPr>
        <p:spPr>
          <a:xfrm>
            <a:off x="5706632" y="4394372"/>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2" name="テキスト ボックス 51">
            <a:extLst>
              <a:ext uri="{FF2B5EF4-FFF2-40B4-BE49-F238E27FC236}">
                <a16:creationId xmlns:a16="http://schemas.microsoft.com/office/drawing/2014/main" id="{96039693-6E41-CDD9-D410-C7B9BCDC4A70}"/>
              </a:ext>
            </a:extLst>
          </p:cNvPr>
          <p:cNvSpPr txBox="1"/>
          <p:nvPr/>
        </p:nvSpPr>
        <p:spPr>
          <a:xfrm>
            <a:off x="6358082" y="4612157"/>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54" name="テキスト ボックス 53">
            <a:extLst>
              <a:ext uri="{FF2B5EF4-FFF2-40B4-BE49-F238E27FC236}">
                <a16:creationId xmlns:a16="http://schemas.microsoft.com/office/drawing/2014/main" id="{9A332F18-A999-8B4B-0F2B-8C8986A4CF70}"/>
              </a:ext>
            </a:extLst>
          </p:cNvPr>
          <p:cNvSpPr txBox="1"/>
          <p:nvPr/>
        </p:nvSpPr>
        <p:spPr>
          <a:xfrm>
            <a:off x="5706631" y="5300309"/>
            <a:ext cx="806631"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2.3</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7" name="テキスト ボックス 56">
            <a:extLst>
              <a:ext uri="{FF2B5EF4-FFF2-40B4-BE49-F238E27FC236}">
                <a16:creationId xmlns:a16="http://schemas.microsoft.com/office/drawing/2014/main" id="{81CB80C9-15AC-5E80-8451-105D0FBB7FC2}"/>
              </a:ext>
            </a:extLst>
          </p:cNvPr>
          <p:cNvSpPr txBox="1"/>
          <p:nvPr/>
        </p:nvSpPr>
        <p:spPr>
          <a:xfrm>
            <a:off x="6358081" y="5518094"/>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pic>
        <p:nvPicPr>
          <p:cNvPr id="11" name="図 10">
            <a:extLst>
              <a:ext uri="{FF2B5EF4-FFF2-40B4-BE49-F238E27FC236}">
                <a16:creationId xmlns:a16="http://schemas.microsoft.com/office/drawing/2014/main" id="{2F6E4B31-5EEE-001A-1703-4F358BCD7592}"/>
              </a:ext>
            </a:extLst>
          </p:cNvPr>
          <p:cNvPicPr>
            <a:picLocks noChangeAspect="1"/>
          </p:cNvPicPr>
          <p:nvPr/>
        </p:nvPicPr>
        <p:blipFill>
          <a:blip r:embed="rId3"/>
          <a:stretch>
            <a:fillRect/>
          </a:stretch>
        </p:blipFill>
        <p:spPr>
          <a:xfrm>
            <a:off x="6819770" y="2444459"/>
            <a:ext cx="4560375" cy="582366"/>
          </a:xfrm>
          <a:prstGeom prst="rect">
            <a:avLst/>
          </a:prstGeom>
        </p:spPr>
      </p:pic>
      <p:sp>
        <p:nvSpPr>
          <p:cNvPr id="13" name="テキスト ボックス 12">
            <a:extLst>
              <a:ext uri="{FF2B5EF4-FFF2-40B4-BE49-F238E27FC236}">
                <a16:creationId xmlns:a16="http://schemas.microsoft.com/office/drawing/2014/main" id="{88412AE6-969B-7F4E-6F31-1A74E7C1BD7A}"/>
              </a:ext>
            </a:extLst>
          </p:cNvPr>
          <p:cNvSpPr txBox="1"/>
          <p:nvPr/>
        </p:nvSpPr>
        <p:spPr>
          <a:xfrm>
            <a:off x="6834231" y="2443876"/>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好奇心や挑戦意欲が高く、新商品やサービスを試す</a:t>
            </a:r>
          </a:p>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「アーリーアダプター」的な性質を持つ傾向がある</a:t>
            </a:r>
          </a:p>
        </p:txBody>
      </p:sp>
      <p:pic>
        <p:nvPicPr>
          <p:cNvPr id="14" name="図 13" descr="図形, 四角形&#10;&#10;AI 生成コンテンツは誤りを含む可能性があります。">
            <a:extLst>
              <a:ext uri="{FF2B5EF4-FFF2-40B4-BE49-F238E27FC236}">
                <a16:creationId xmlns:a16="http://schemas.microsoft.com/office/drawing/2014/main" id="{17A5B907-7F1E-DE22-4443-2FA5B6A936E3}"/>
              </a:ext>
            </a:extLst>
          </p:cNvPr>
          <p:cNvPicPr>
            <a:picLocks noChangeAspect="1"/>
          </p:cNvPicPr>
          <p:nvPr/>
        </p:nvPicPr>
        <p:blipFill>
          <a:blip r:embed="rId4"/>
          <a:stretch>
            <a:fillRect/>
          </a:stretch>
        </p:blipFill>
        <p:spPr>
          <a:xfrm>
            <a:off x="0" y="0"/>
            <a:ext cx="12192000" cy="914400"/>
          </a:xfrm>
          <a:prstGeom prst="rect">
            <a:avLst/>
          </a:prstGeom>
        </p:spPr>
      </p:pic>
      <p:sp>
        <p:nvSpPr>
          <p:cNvPr id="20" name="テキスト ボックス 19">
            <a:extLst>
              <a:ext uri="{FF2B5EF4-FFF2-40B4-BE49-F238E27FC236}">
                <a16:creationId xmlns:a16="http://schemas.microsoft.com/office/drawing/2014/main" id="{51AA7A28-D098-599D-F2ED-FF8C9D5A51B2}"/>
              </a:ext>
            </a:extLst>
          </p:cNvPr>
          <p:cNvSpPr txBox="1"/>
          <p:nvPr/>
        </p:nvSpPr>
        <p:spPr>
          <a:xfrm>
            <a:off x="474201" y="427365"/>
            <a:ext cx="1064715"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喫煙者の生活意識</a:t>
            </a:r>
            <a:r>
              <a:rPr kumimoji="1" lang="en-US" altLang="ja-JP" sz="800" spc="-5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spc="-50" dirty="0">
                <a:solidFill>
                  <a:srgbClr val="FE5519"/>
                </a:solidFill>
                <a:latin typeface="Inter UI" panose="020B0502030000000004" pitchFamily="34" charset="0"/>
                <a:ea typeface="Inter UI" panose="020B0502030000000004" pitchFamily="34" charset="0"/>
                <a:cs typeface="Inter UI" panose="020B0502030000000004" pitchFamily="34" charset="0"/>
              </a:rPr>
              <a:t>1 </a:t>
            </a:r>
            <a:endParaRPr kumimoji="1" lang="ja-JP" altLang="en-US" sz="800" spc="-50">
              <a:solidFill>
                <a:srgbClr val="FE5519"/>
              </a:solidFill>
              <a:latin typeface="Inter UI" panose="020B0502030000000004" pitchFamily="34" charset="0"/>
              <a:ea typeface="Noto Sans JP" panose="020B0500000000000000" pitchFamily="34" charset="-128"/>
              <a:cs typeface="Inter UI" panose="020B0502030000000004" pitchFamily="34" charset="0"/>
            </a:endParaRPr>
          </a:p>
        </p:txBody>
      </p:sp>
      <p:pic>
        <p:nvPicPr>
          <p:cNvPr id="35" name="図 34">
            <a:extLst>
              <a:ext uri="{FF2B5EF4-FFF2-40B4-BE49-F238E27FC236}">
                <a16:creationId xmlns:a16="http://schemas.microsoft.com/office/drawing/2014/main" id="{14304DF7-D3AD-19E4-93E9-76132F609130}"/>
              </a:ext>
            </a:extLst>
          </p:cNvPr>
          <p:cNvPicPr>
            <a:picLocks noChangeAspect="1"/>
          </p:cNvPicPr>
          <p:nvPr/>
        </p:nvPicPr>
        <p:blipFill>
          <a:blip r:embed="rId3"/>
          <a:stretch>
            <a:fillRect/>
          </a:stretch>
        </p:blipFill>
        <p:spPr>
          <a:xfrm>
            <a:off x="6819770" y="3372713"/>
            <a:ext cx="4560375" cy="582366"/>
          </a:xfrm>
          <a:prstGeom prst="rect">
            <a:avLst/>
          </a:prstGeom>
        </p:spPr>
      </p:pic>
      <p:sp>
        <p:nvSpPr>
          <p:cNvPr id="37" name="テキスト ボックス 36">
            <a:extLst>
              <a:ext uri="{FF2B5EF4-FFF2-40B4-BE49-F238E27FC236}">
                <a16:creationId xmlns:a16="http://schemas.microsoft.com/office/drawing/2014/main" id="{FF9D6B3C-72A3-BD12-B9A8-97EC4C480DD1}"/>
              </a:ext>
            </a:extLst>
          </p:cNvPr>
          <p:cNvSpPr txBox="1"/>
          <p:nvPr/>
        </p:nvSpPr>
        <p:spPr>
          <a:xfrm>
            <a:off x="6834231" y="3372130"/>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話題になっている商品・ブランドに興味を持ちやすく、</a:t>
            </a:r>
          </a:p>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流行発信源としてのポテンシャルが高い</a:t>
            </a:r>
          </a:p>
        </p:txBody>
      </p:sp>
      <p:pic>
        <p:nvPicPr>
          <p:cNvPr id="38" name="図 37">
            <a:extLst>
              <a:ext uri="{FF2B5EF4-FFF2-40B4-BE49-F238E27FC236}">
                <a16:creationId xmlns:a16="http://schemas.microsoft.com/office/drawing/2014/main" id="{7199EFDD-33CA-F81C-D900-8D0504FF8260}"/>
              </a:ext>
            </a:extLst>
          </p:cNvPr>
          <p:cNvPicPr>
            <a:picLocks noChangeAspect="1"/>
          </p:cNvPicPr>
          <p:nvPr/>
        </p:nvPicPr>
        <p:blipFill>
          <a:blip r:embed="rId3"/>
          <a:stretch>
            <a:fillRect/>
          </a:stretch>
        </p:blipFill>
        <p:spPr>
          <a:xfrm>
            <a:off x="6819770" y="4356386"/>
            <a:ext cx="4560375" cy="582366"/>
          </a:xfrm>
          <a:prstGeom prst="rect">
            <a:avLst/>
          </a:prstGeom>
        </p:spPr>
      </p:pic>
      <p:sp>
        <p:nvSpPr>
          <p:cNvPr id="41" name="テキスト ボックス 40">
            <a:extLst>
              <a:ext uri="{FF2B5EF4-FFF2-40B4-BE49-F238E27FC236}">
                <a16:creationId xmlns:a16="http://schemas.microsoft.com/office/drawing/2014/main" id="{21DA3994-5EDA-DCA7-2A49-3FE7BE4B6217}"/>
              </a:ext>
            </a:extLst>
          </p:cNvPr>
          <p:cNvSpPr txBox="1"/>
          <p:nvPr/>
        </p:nvSpPr>
        <p:spPr>
          <a:xfrm>
            <a:off x="6834231" y="4355803"/>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外見や身だしなみへの意識が高く、美容・エチケットなど「自分への投資」に積極的な傾向がある</a:t>
            </a:r>
          </a:p>
        </p:txBody>
      </p:sp>
      <p:pic>
        <p:nvPicPr>
          <p:cNvPr id="44" name="図 43">
            <a:extLst>
              <a:ext uri="{FF2B5EF4-FFF2-40B4-BE49-F238E27FC236}">
                <a16:creationId xmlns:a16="http://schemas.microsoft.com/office/drawing/2014/main" id="{811E91A8-DEF9-D73E-1F81-44126FFE8012}"/>
              </a:ext>
            </a:extLst>
          </p:cNvPr>
          <p:cNvPicPr>
            <a:picLocks noChangeAspect="1"/>
          </p:cNvPicPr>
          <p:nvPr/>
        </p:nvPicPr>
        <p:blipFill>
          <a:blip r:embed="rId3"/>
          <a:stretch>
            <a:fillRect/>
          </a:stretch>
        </p:blipFill>
        <p:spPr>
          <a:xfrm>
            <a:off x="6819770" y="5243077"/>
            <a:ext cx="4560375" cy="582366"/>
          </a:xfrm>
          <a:prstGeom prst="rect">
            <a:avLst/>
          </a:prstGeom>
        </p:spPr>
      </p:pic>
      <p:sp>
        <p:nvSpPr>
          <p:cNvPr id="46" name="テキスト ボックス 45">
            <a:extLst>
              <a:ext uri="{FF2B5EF4-FFF2-40B4-BE49-F238E27FC236}">
                <a16:creationId xmlns:a16="http://schemas.microsoft.com/office/drawing/2014/main" id="{D33F00E3-F048-998D-86DB-740157C659DF}"/>
              </a:ext>
            </a:extLst>
          </p:cNvPr>
          <p:cNvSpPr txBox="1"/>
          <p:nvPr/>
        </p:nvSpPr>
        <p:spPr>
          <a:xfrm>
            <a:off x="6834231" y="5242494"/>
            <a:ext cx="4560375" cy="564963"/>
          </a:xfrm>
          <a:prstGeom prst="rect">
            <a:avLst/>
          </a:prstGeom>
          <a:noFill/>
        </p:spPr>
        <p:txBody>
          <a:bodyPr wrap="square" rtlCol="0">
            <a:spAutoFit/>
          </a:bodyPr>
          <a:lstStyle/>
          <a:p>
            <a:pPr>
              <a:lnSpc>
                <a:spcPct val="114000"/>
              </a:lnSpc>
            </a:pPr>
            <a:r>
              <a:rPr kumimoji="1" lang="en" altLang="ja-JP" sz="1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SNS</a:t>
            </a: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での口コミ拡散力が高く、友人やフォロワーへの影響力が大きい。バイラル効果が見込める</a:t>
            </a:r>
          </a:p>
        </p:txBody>
      </p:sp>
      <p:sp>
        <p:nvSpPr>
          <p:cNvPr id="49" name="テキスト ボックス 48">
            <a:extLst>
              <a:ext uri="{FF2B5EF4-FFF2-40B4-BE49-F238E27FC236}">
                <a16:creationId xmlns:a16="http://schemas.microsoft.com/office/drawing/2014/main" id="{13A28A6C-8219-3C56-DDA7-77D9234F1203}"/>
              </a:ext>
            </a:extLst>
          </p:cNvPr>
          <p:cNvSpPr txBox="1"/>
          <p:nvPr/>
        </p:nvSpPr>
        <p:spPr>
          <a:xfrm>
            <a:off x="802742" y="6011843"/>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
        <p:nvSpPr>
          <p:cNvPr id="53" name="正方形/長方形 52">
            <a:extLst>
              <a:ext uri="{FF2B5EF4-FFF2-40B4-BE49-F238E27FC236}">
                <a16:creationId xmlns:a16="http://schemas.microsoft.com/office/drawing/2014/main" id="{EB7D7FA3-82E9-B5DA-FB14-1D7F5068033B}"/>
              </a:ext>
            </a:extLst>
          </p:cNvPr>
          <p:cNvSpPr/>
          <p:nvPr/>
        </p:nvSpPr>
        <p:spPr>
          <a:xfrm>
            <a:off x="5295445" y="2736773"/>
            <a:ext cx="216000" cy="327441"/>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55" name="直線コネクタ 54">
            <a:extLst>
              <a:ext uri="{FF2B5EF4-FFF2-40B4-BE49-F238E27FC236}">
                <a16:creationId xmlns:a16="http://schemas.microsoft.com/office/drawing/2014/main" id="{A48B8A87-9CF2-B0A6-5AA5-12DC8CD7E049}"/>
              </a:ext>
            </a:extLst>
          </p:cNvPr>
          <p:cNvCxnSpPr>
            <a:cxnSpLocks/>
          </p:cNvCxnSpPr>
          <p:nvPr/>
        </p:nvCxnSpPr>
        <p:spPr>
          <a:xfrm>
            <a:off x="4858277" y="3061768"/>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18F4C51F-9516-EA81-A81E-922142AE080D}"/>
              </a:ext>
            </a:extLst>
          </p:cNvPr>
          <p:cNvSpPr/>
          <p:nvPr/>
        </p:nvSpPr>
        <p:spPr>
          <a:xfrm>
            <a:off x="4979315" y="2490284"/>
            <a:ext cx="216000" cy="571483"/>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63" name="テキスト ボックス 62">
            <a:extLst>
              <a:ext uri="{FF2B5EF4-FFF2-40B4-BE49-F238E27FC236}">
                <a16:creationId xmlns:a16="http://schemas.microsoft.com/office/drawing/2014/main" id="{979AB2FE-4053-2324-C9D1-E7A5BFC7A828}"/>
              </a:ext>
            </a:extLst>
          </p:cNvPr>
          <p:cNvSpPr txBox="1"/>
          <p:nvPr/>
        </p:nvSpPr>
        <p:spPr>
          <a:xfrm>
            <a:off x="4876740" y="2269677"/>
            <a:ext cx="418705"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45</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192" name="テキスト ボックス 8191">
            <a:extLst>
              <a:ext uri="{FF2B5EF4-FFF2-40B4-BE49-F238E27FC236}">
                <a16:creationId xmlns:a16="http://schemas.microsoft.com/office/drawing/2014/main" id="{6FD681B6-A73D-1543-AA0D-7AB23729CE66}"/>
              </a:ext>
            </a:extLst>
          </p:cNvPr>
          <p:cNvSpPr txBox="1"/>
          <p:nvPr/>
        </p:nvSpPr>
        <p:spPr>
          <a:xfrm>
            <a:off x="5220457" y="2531365"/>
            <a:ext cx="404277"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32%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00" name="正方形/長方形 8199">
            <a:extLst>
              <a:ext uri="{FF2B5EF4-FFF2-40B4-BE49-F238E27FC236}">
                <a16:creationId xmlns:a16="http://schemas.microsoft.com/office/drawing/2014/main" id="{71A47375-BD76-146B-89B0-C146C422B813}"/>
              </a:ext>
            </a:extLst>
          </p:cNvPr>
          <p:cNvSpPr/>
          <p:nvPr/>
        </p:nvSpPr>
        <p:spPr>
          <a:xfrm>
            <a:off x="5293398" y="3712437"/>
            <a:ext cx="216000" cy="288762"/>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01" name="直線コネクタ 8200">
            <a:extLst>
              <a:ext uri="{FF2B5EF4-FFF2-40B4-BE49-F238E27FC236}">
                <a16:creationId xmlns:a16="http://schemas.microsoft.com/office/drawing/2014/main" id="{959B68DE-D658-33AB-FCB0-1A4528427562}"/>
              </a:ext>
            </a:extLst>
          </p:cNvPr>
          <p:cNvCxnSpPr>
            <a:cxnSpLocks/>
          </p:cNvCxnSpPr>
          <p:nvPr/>
        </p:nvCxnSpPr>
        <p:spPr>
          <a:xfrm>
            <a:off x="4856230" y="3998753"/>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03" name="正方形/長方形 8202">
            <a:extLst>
              <a:ext uri="{FF2B5EF4-FFF2-40B4-BE49-F238E27FC236}">
                <a16:creationId xmlns:a16="http://schemas.microsoft.com/office/drawing/2014/main" id="{8C628D6A-5661-20FF-FBAA-5E492F867F9B}"/>
              </a:ext>
            </a:extLst>
          </p:cNvPr>
          <p:cNvSpPr/>
          <p:nvPr/>
        </p:nvSpPr>
        <p:spPr>
          <a:xfrm>
            <a:off x="4977268" y="3468350"/>
            <a:ext cx="216000" cy="530402"/>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04" name="テキスト ボックス 8203">
            <a:extLst>
              <a:ext uri="{FF2B5EF4-FFF2-40B4-BE49-F238E27FC236}">
                <a16:creationId xmlns:a16="http://schemas.microsoft.com/office/drawing/2014/main" id="{DA3E5306-9B85-677E-2C04-A1F47DEE145F}"/>
              </a:ext>
            </a:extLst>
          </p:cNvPr>
          <p:cNvSpPr txBox="1"/>
          <p:nvPr/>
        </p:nvSpPr>
        <p:spPr>
          <a:xfrm>
            <a:off x="4875496" y="3250804"/>
            <a:ext cx="417101"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39</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05" name="テキスト ボックス 8204">
            <a:extLst>
              <a:ext uri="{FF2B5EF4-FFF2-40B4-BE49-F238E27FC236}">
                <a16:creationId xmlns:a16="http://schemas.microsoft.com/office/drawing/2014/main" id="{A555E6A7-293E-EBFA-7E9E-8E062C335D9D}"/>
              </a:ext>
            </a:extLst>
          </p:cNvPr>
          <p:cNvSpPr txBox="1"/>
          <p:nvPr/>
        </p:nvSpPr>
        <p:spPr>
          <a:xfrm>
            <a:off x="5218409" y="3512492"/>
            <a:ext cx="404278"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06" name="正方形/長方形 8205">
            <a:extLst>
              <a:ext uri="{FF2B5EF4-FFF2-40B4-BE49-F238E27FC236}">
                <a16:creationId xmlns:a16="http://schemas.microsoft.com/office/drawing/2014/main" id="{A38E1D75-4251-6AAA-7D88-541F4E6B17F5}"/>
              </a:ext>
            </a:extLst>
          </p:cNvPr>
          <p:cNvSpPr/>
          <p:nvPr/>
        </p:nvSpPr>
        <p:spPr>
          <a:xfrm>
            <a:off x="5285371" y="4568476"/>
            <a:ext cx="216000" cy="327441"/>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07" name="直線コネクタ 8206">
            <a:extLst>
              <a:ext uri="{FF2B5EF4-FFF2-40B4-BE49-F238E27FC236}">
                <a16:creationId xmlns:a16="http://schemas.microsoft.com/office/drawing/2014/main" id="{BBF274E3-0157-736A-EF09-84C8950E8ACC}"/>
              </a:ext>
            </a:extLst>
          </p:cNvPr>
          <p:cNvCxnSpPr>
            <a:cxnSpLocks/>
          </p:cNvCxnSpPr>
          <p:nvPr/>
        </p:nvCxnSpPr>
        <p:spPr>
          <a:xfrm>
            <a:off x="4848203" y="4893471"/>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08" name="正方形/長方形 8207">
            <a:extLst>
              <a:ext uri="{FF2B5EF4-FFF2-40B4-BE49-F238E27FC236}">
                <a16:creationId xmlns:a16="http://schemas.microsoft.com/office/drawing/2014/main" id="{2AD87BF8-970A-4F05-B09D-4C81BBD7E6EB}"/>
              </a:ext>
            </a:extLst>
          </p:cNvPr>
          <p:cNvSpPr/>
          <p:nvPr/>
        </p:nvSpPr>
        <p:spPr>
          <a:xfrm>
            <a:off x="4969241" y="4355803"/>
            <a:ext cx="216000" cy="537667"/>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09" name="テキスト ボックス 8208">
            <a:extLst>
              <a:ext uri="{FF2B5EF4-FFF2-40B4-BE49-F238E27FC236}">
                <a16:creationId xmlns:a16="http://schemas.microsoft.com/office/drawing/2014/main" id="{82A2346C-4FE9-26B2-8855-061DB0B8B886}"/>
              </a:ext>
            </a:extLst>
          </p:cNvPr>
          <p:cNvSpPr txBox="1"/>
          <p:nvPr/>
        </p:nvSpPr>
        <p:spPr>
          <a:xfrm>
            <a:off x="4867467" y="4139216"/>
            <a:ext cx="417102"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39</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10" name="テキスト ボックス 8209">
            <a:extLst>
              <a:ext uri="{FF2B5EF4-FFF2-40B4-BE49-F238E27FC236}">
                <a16:creationId xmlns:a16="http://schemas.microsoft.com/office/drawing/2014/main" id="{3AA40412-45DD-725F-AA0E-A4AA16826E7D}"/>
              </a:ext>
            </a:extLst>
          </p:cNvPr>
          <p:cNvSpPr txBox="1"/>
          <p:nvPr/>
        </p:nvSpPr>
        <p:spPr>
          <a:xfrm>
            <a:off x="5210383" y="4375680"/>
            <a:ext cx="404277"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25%</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11" name="正方形/長方形 8210">
            <a:extLst>
              <a:ext uri="{FF2B5EF4-FFF2-40B4-BE49-F238E27FC236}">
                <a16:creationId xmlns:a16="http://schemas.microsoft.com/office/drawing/2014/main" id="{36391B11-11E6-F586-0E5B-8F04E427668A}"/>
              </a:ext>
            </a:extLst>
          </p:cNvPr>
          <p:cNvSpPr/>
          <p:nvPr/>
        </p:nvSpPr>
        <p:spPr>
          <a:xfrm>
            <a:off x="5283324" y="5595978"/>
            <a:ext cx="216000" cy="236924"/>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12" name="直線コネクタ 8211">
            <a:extLst>
              <a:ext uri="{FF2B5EF4-FFF2-40B4-BE49-F238E27FC236}">
                <a16:creationId xmlns:a16="http://schemas.microsoft.com/office/drawing/2014/main" id="{55858F81-C1AD-DB67-B864-E5BC88916F99}"/>
              </a:ext>
            </a:extLst>
          </p:cNvPr>
          <p:cNvCxnSpPr>
            <a:cxnSpLocks/>
          </p:cNvCxnSpPr>
          <p:nvPr/>
        </p:nvCxnSpPr>
        <p:spPr>
          <a:xfrm>
            <a:off x="4846156" y="5830456"/>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13" name="正方形/長方形 8212">
            <a:extLst>
              <a:ext uri="{FF2B5EF4-FFF2-40B4-BE49-F238E27FC236}">
                <a16:creationId xmlns:a16="http://schemas.microsoft.com/office/drawing/2014/main" id="{1E89DCF9-0499-9E3C-0BA6-2D573257D278}"/>
              </a:ext>
            </a:extLst>
          </p:cNvPr>
          <p:cNvSpPr/>
          <p:nvPr/>
        </p:nvSpPr>
        <p:spPr>
          <a:xfrm>
            <a:off x="4967194" y="5300053"/>
            <a:ext cx="216000" cy="530402"/>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14" name="テキスト ボックス 8213">
            <a:extLst>
              <a:ext uri="{FF2B5EF4-FFF2-40B4-BE49-F238E27FC236}">
                <a16:creationId xmlns:a16="http://schemas.microsoft.com/office/drawing/2014/main" id="{AAD61309-820A-116D-291A-D89DF7C4F3CE}"/>
              </a:ext>
            </a:extLst>
          </p:cNvPr>
          <p:cNvSpPr txBox="1"/>
          <p:nvPr/>
        </p:nvSpPr>
        <p:spPr>
          <a:xfrm>
            <a:off x="4865420" y="5082507"/>
            <a:ext cx="417102"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28</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15" name="テキスト ボックス 8214">
            <a:extLst>
              <a:ext uri="{FF2B5EF4-FFF2-40B4-BE49-F238E27FC236}">
                <a16:creationId xmlns:a16="http://schemas.microsoft.com/office/drawing/2014/main" id="{45E53E67-0352-1C3B-132B-D748AA1B79C3}"/>
              </a:ext>
            </a:extLst>
          </p:cNvPr>
          <p:cNvSpPr txBox="1"/>
          <p:nvPr/>
        </p:nvSpPr>
        <p:spPr>
          <a:xfrm>
            <a:off x="5217152" y="5394643"/>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12%</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 name="テキスト ボックス 1">
            <a:extLst>
              <a:ext uri="{FF2B5EF4-FFF2-40B4-BE49-F238E27FC236}">
                <a16:creationId xmlns:a16="http://schemas.microsoft.com/office/drawing/2014/main" id="{D1CB71F3-CF88-32A9-9815-E83D2CD2512F}"/>
              </a:ext>
            </a:extLst>
          </p:cNvPr>
          <p:cNvSpPr txBox="1"/>
          <p:nvPr/>
        </p:nvSpPr>
        <p:spPr>
          <a:xfrm>
            <a:off x="928789" y="4253674"/>
            <a:ext cx="1145185" cy="278731"/>
          </a:xfrm>
          <a:prstGeom prst="rect">
            <a:avLst/>
          </a:prstGeom>
          <a:noFill/>
        </p:spPr>
        <p:txBody>
          <a:bodyPr wrap="none" rtlCol="0">
            <a:spAutoFit/>
          </a:bodyPr>
          <a:lstStyle/>
          <a:p>
            <a:pPr>
              <a:lnSpc>
                <a:spcPct val="135000"/>
              </a:lnSpc>
            </a:pPr>
            <a:r>
              <a:rPr kumimoji="1" lang="ja-JP" altLang="en-US" sz="10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セルフケア意識</a:t>
            </a:r>
          </a:p>
        </p:txBody>
      </p:sp>
      <p:sp>
        <p:nvSpPr>
          <p:cNvPr id="3" name="テキスト ボックス 2">
            <a:extLst>
              <a:ext uri="{FF2B5EF4-FFF2-40B4-BE49-F238E27FC236}">
                <a16:creationId xmlns:a16="http://schemas.microsoft.com/office/drawing/2014/main" id="{7BEEC6B1-8D03-F9E4-7EA8-FF442EE5585A}"/>
              </a:ext>
            </a:extLst>
          </p:cNvPr>
          <p:cNvSpPr txBox="1"/>
          <p:nvPr/>
        </p:nvSpPr>
        <p:spPr>
          <a:xfrm>
            <a:off x="948608" y="3330989"/>
            <a:ext cx="1184940" cy="278731"/>
          </a:xfrm>
          <a:prstGeom prst="rect">
            <a:avLst/>
          </a:prstGeom>
          <a:noFill/>
        </p:spPr>
        <p:txBody>
          <a:bodyPr wrap="none" rtlCol="0">
            <a:spAutoFit/>
          </a:bodyPr>
          <a:lstStyle/>
          <a:p>
            <a:pPr>
              <a:lnSpc>
                <a:spcPct val="135000"/>
              </a:lnSpc>
            </a:pPr>
            <a:r>
              <a:rPr kumimoji="1" lang="ja-JP" altLang="en-US" sz="1000" b="1" spc="3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トレンド敏感</a:t>
            </a:r>
          </a:p>
        </p:txBody>
      </p:sp>
      <p:sp>
        <p:nvSpPr>
          <p:cNvPr id="5" name="テキスト ボックス 4">
            <a:extLst>
              <a:ext uri="{FF2B5EF4-FFF2-40B4-BE49-F238E27FC236}">
                <a16:creationId xmlns:a16="http://schemas.microsoft.com/office/drawing/2014/main" id="{28B30581-B449-12D8-C43A-410C18F3D3EF}"/>
              </a:ext>
            </a:extLst>
          </p:cNvPr>
          <p:cNvSpPr txBox="1"/>
          <p:nvPr/>
        </p:nvSpPr>
        <p:spPr>
          <a:xfrm>
            <a:off x="941305" y="2388689"/>
            <a:ext cx="1145185" cy="278731"/>
          </a:xfrm>
          <a:prstGeom prst="rect">
            <a:avLst/>
          </a:prstGeom>
          <a:noFill/>
        </p:spPr>
        <p:txBody>
          <a:bodyPr wrap="none" rtlCol="0">
            <a:spAutoFit/>
          </a:bodyPr>
          <a:lstStyle/>
          <a:p>
            <a:pPr>
              <a:lnSpc>
                <a:spcPct val="135000"/>
              </a:lnSpc>
            </a:pPr>
            <a:r>
              <a:rPr kumimoji="1" lang="ja-JP" altLang="en-US" sz="10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チャレンジ志向</a:t>
            </a:r>
          </a:p>
        </p:txBody>
      </p:sp>
      <p:sp>
        <p:nvSpPr>
          <p:cNvPr id="6" name="テキスト ボックス 5">
            <a:extLst>
              <a:ext uri="{FF2B5EF4-FFF2-40B4-BE49-F238E27FC236}">
                <a16:creationId xmlns:a16="http://schemas.microsoft.com/office/drawing/2014/main" id="{6A4DDC11-6BC8-54DF-D069-9E4575544E50}"/>
              </a:ext>
            </a:extLst>
          </p:cNvPr>
          <p:cNvSpPr txBox="1"/>
          <p:nvPr/>
        </p:nvSpPr>
        <p:spPr>
          <a:xfrm>
            <a:off x="1018084" y="5149376"/>
            <a:ext cx="1005403" cy="278731"/>
          </a:xfrm>
          <a:prstGeom prst="rect">
            <a:avLst/>
          </a:prstGeom>
          <a:noFill/>
        </p:spPr>
        <p:txBody>
          <a:bodyPr wrap="none" rtlCol="0">
            <a:spAutoFit/>
          </a:bodyPr>
          <a:lstStyle/>
          <a:p>
            <a:pPr>
              <a:lnSpc>
                <a:spcPct val="135000"/>
              </a:lnSpc>
            </a:pPr>
            <a:r>
              <a:rPr kumimoji="1" lang="ja-JP" altLang="en-US" sz="1000" b="1" spc="6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情報発信</a:t>
            </a:r>
          </a:p>
        </p:txBody>
      </p:sp>
      <p:sp>
        <p:nvSpPr>
          <p:cNvPr id="8" name="テキスト ボックス 7">
            <a:extLst>
              <a:ext uri="{FF2B5EF4-FFF2-40B4-BE49-F238E27FC236}">
                <a16:creationId xmlns:a16="http://schemas.microsoft.com/office/drawing/2014/main" id="{C1F853E4-4698-3089-082A-5812E6B201C7}"/>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9" name="図 8">
            <a:extLst>
              <a:ext uri="{FF2B5EF4-FFF2-40B4-BE49-F238E27FC236}">
                <a16:creationId xmlns:a16="http://schemas.microsoft.com/office/drawing/2014/main" id="{3F1B7D9A-9A51-EEB5-8B78-9E0FDB42B30B}"/>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4A7F44D6-2D84-845C-4A58-362AAE830973}"/>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1672425" y="6518730"/>
            <a:ext cx="4500" cy="162000"/>
          </a:xfrm>
          <a:prstGeom prst="rect">
            <a:avLst/>
          </a:prstGeom>
        </p:spPr>
      </p:pic>
      <p:sp>
        <p:nvSpPr>
          <p:cNvPr id="12" name="スライド番号プレースホルダー 22">
            <a:extLst>
              <a:ext uri="{FF2B5EF4-FFF2-40B4-BE49-F238E27FC236}">
                <a16:creationId xmlns:a16="http://schemas.microsoft.com/office/drawing/2014/main" id="{CE99AA5C-06D2-95DE-5E17-0DC4254A8F9E}"/>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24</a:t>
            </a:fld>
            <a:endParaRPr kumimoji="1" lang="ja-JP" altLang="en-US" sz="900">
              <a:latin typeface="Inter UI" panose="020B0502030000000004" pitchFamily="34" charset="0"/>
              <a:cs typeface="Inter UI" panose="020B0502030000000004" pitchFamily="34" charset="0"/>
            </a:endParaRPr>
          </a:p>
        </p:txBody>
      </p:sp>
      <p:sp>
        <p:nvSpPr>
          <p:cNvPr id="15" name="テキスト ボックス 14">
            <a:extLst>
              <a:ext uri="{FF2B5EF4-FFF2-40B4-BE49-F238E27FC236}">
                <a16:creationId xmlns:a16="http://schemas.microsoft.com/office/drawing/2014/main" id="{FA12E2E5-9D9A-2671-7D5B-4EF30092BA1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6" name="正方形/長方形 15">
            <a:extLst>
              <a:ext uri="{FF2B5EF4-FFF2-40B4-BE49-F238E27FC236}">
                <a16:creationId xmlns:a16="http://schemas.microsoft.com/office/drawing/2014/main" id="{E02AE772-B654-39F8-6283-72E8169E1437}"/>
              </a:ext>
            </a:extLst>
          </p:cNvPr>
          <p:cNvSpPr>
            <a:spLocks noChangeAspect="1"/>
          </p:cNvSpPr>
          <p:nvPr/>
        </p:nvSpPr>
        <p:spPr>
          <a:xfrm>
            <a:off x="5103366" y="6084842"/>
            <a:ext cx="108000" cy="112625"/>
          </a:xfrm>
          <a:prstGeom prst="rect">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18" name="正方形/長方形 17">
            <a:extLst>
              <a:ext uri="{FF2B5EF4-FFF2-40B4-BE49-F238E27FC236}">
                <a16:creationId xmlns:a16="http://schemas.microsoft.com/office/drawing/2014/main" id="{4B29C0C5-BF95-147D-7D1B-3E2911F10E16}"/>
              </a:ext>
            </a:extLst>
          </p:cNvPr>
          <p:cNvSpPr>
            <a:spLocks noChangeAspect="1"/>
          </p:cNvSpPr>
          <p:nvPr/>
        </p:nvSpPr>
        <p:spPr>
          <a:xfrm>
            <a:off x="5835575" y="6084842"/>
            <a:ext cx="108000" cy="112625"/>
          </a:xfrm>
          <a:prstGeom prst="rect">
            <a:avLst/>
          </a:prstGeom>
          <a:pattFill prst="ltDnDiag">
            <a:fgClr>
              <a:srgbClr val="FFFFFF"/>
            </a:fgClr>
            <a:bgClr>
              <a:srgbClr val="FF5500"/>
            </a:bgClr>
          </a:patt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21" name="テキスト ボックス 20">
            <a:extLst>
              <a:ext uri="{FF2B5EF4-FFF2-40B4-BE49-F238E27FC236}">
                <a16:creationId xmlns:a16="http://schemas.microsoft.com/office/drawing/2014/main" id="{BCECA351-D552-CF15-2F4C-27AB30F19FC2}"/>
              </a:ext>
            </a:extLst>
          </p:cNvPr>
          <p:cNvSpPr txBox="1"/>
          <p:nvPr/>
        </p:nvSpPr>
        <p:spPr>
          <a:xfrm>
            <a:off x="5104025" y="6003360"/>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喫煙者</a:t>
            </a:r>
          </a:p>
        </p:txBody>
      </p:sp>
      <p:sp>
        <p:nvSpPr>
          <p:cNvPr id="24" name="テキスト ボックス 23">
            <a:extLst>
              <a:ext uri="{FF2B5EF4-FFF2-40B4-BE49-F238E27FC236}">
                <a16:creationId xmlns:a16="http://schemas.microsoft.com/office/drawing/2014/main" id="{6D14133F-E19E-5F85-52B4-55F36F47AC5F}"/>
              </a:ext>
            </a:extLst>
          </p:cNvPr>
          <p:cNvSpPr txBox="1"/>
          <p:nvPr/>
        </p:nvSpPr>
        <p:spPr>
          <a:xfrm>
            <a:off x="5905103" y="6003360"/>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非喫煙者</a:t>
            </a:r>
          </a:p>
        </p:txBody>
      </p:sp>
    </p:spTree>
    <p:extLst>
      <p:ext uri="{BB962C8B-B14F-4D97-AF65-F5344CB8AC3E}">
        <p14:creationId xmlns:p14="http://schemas.microsoft.com/office/powerpoint/2010/main" val="1987500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27E7F-A0E5-3A45-6085-6DA409F73C14}"/>
            </a:ext>
          </a:extLst>
        </p:cNvPr>
        <p:cNvGrpSpPr/>
        <p:nvPr/>
      </p:nvGrpSpPr>
      <p:grpSpPr>
        <a:xfrm>
          <a:off x="0" y="0"/>
          <a:ext cx="0" cy="0"/>
          <a:chOff x="0" y="0"/>
          <a:chExt cx="0" cy="0"/>
        </a:xfrm>
      </p:grpSpPr>
      <p:sp>
        <p:nvSpPr>
          <p:cNvPr id="19" name="テキスト ボックス 18">
            <a:extLst>
              <a:ext uri="{FF2B5EF4-FFF2-40B4-BE49-F238E27FC236}">
                <a16:creationId xmlns:a16="http://schemas.microsoft.com/office/drawing/2014/main" id="{1C8C1662-FAB1-A584-C9B0-1DF58EB82585}"/>
              </a:ext>
            </a:extLst>
          </p:cNvPr>
          <p:cNvSpPr txBox="1"/>
          <p:nvPr/>
        </p:nvSpPr>
        <p:spPr>
          <a:xfrm>
            <a:off x="738645" y="1188081"/>
            <a:ext cx="7417415" cy="973664"/>
          </a:xfrm>
          <a:prstGeom prst="rect">
            <a:avLst/>
          </a:prstGeom>
          <a:noFill/>
        </p:spPr>
        <p:txBody>
          <a:bodyPr wrap="none" rtlCol="0">
            <a:spAutoFit/>
          </a:bodyPr>
          <a:lstStyle/>
          <a:p>
            <a:pPr>
              <a:lnSpc>
                <a:spcPct val="125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喫煙所に集まるのは</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向上心の高いオフィスワーカー</a:t>
            </a:r>
          </a:p>
          <a:p>
            <a:pPr>
              <a:lnSpc>
                <a:spcPct val="125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健康・資産・学びなど自己投資への意識が高い</a:t>
            </a:r>
          </a:p>
        </p:txBody>
      </p:sp>
      <p:pic>
        <p:nvPicPr>
          <p:cNvPr id="14" name="図 13" descr="図形, 四角形&#10;&#10;AI 生成コンテンツは誤りを含む可能性があります。">
            <a:extLst>
              <a:ext uri="{FF2B5EF4-FFF2-40B4-BE49-F238E27FC236}">
                <a16:creationId xmlns:a16="http://schemas.microsoft.com/office/drawing/2014/main" id="{5DE9A99C-4580-2893-0CCE-A0C57B2DCC6D}"/>
              </a:ext>
            </a:extLst>
          </p:cNvPr>
          <p:cNvPicPr>
            <a:picLocks noChangeAspect="1"/>
          </p:cNvPicPr>
          <p:nvPr/>
        </p:nvPicPr>
        <p:blipFill>
          <a:blip r:embed="rId2"/>
          <a:stretch>
            <a:fillRect/>
          </a:stretch>
        </p:blipFill>
        <p:spPr>
          <a:xfrm>
            <a:off x="0" y="0"/>
            <a:ext cx="12192000" cy="914400"/>
          </a:xfrm>
          <a:prstGeom prst="rect">
            <a:avLst/>
          </a:prstGeom>
        </p:spPr>
      </p:pic>
      <p:sp>
        <p:nvSpPr>
          <p:cNvPr id="20" name="テキスト ボックス 19">
            <a:extLst>
              <a:ext uri="{FF2B5EF4-FFF2-40B4-BE49-F238E27FC236}">
                <a16:creationId xmlns:a16="http://schemas.microsoft.com/office/drawing/2014/main" id="{6A999102-CC6C-CD72-570E-9162DE2E22AA}"/>
              </a:ext>
            </a:extLst>
          </p:cNvPr>
          <p:cNvSpPr txBox="1"/>
          <p:nvPr/>
        </p:nvSpPr>
        <p:spPr>
          <a:xfrm>
            <a:off x="474201" y="427365"/>
            <a:ext cx="1096775"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喫煙者の生活意識</a:t>
            </a:r>
            <a:r>
              <a:rPr kumimoji="1" lang="en-US" altLang="ja-JP" sz="800" spc="-5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spc="-50" dirty="0">
                <a:solidFill>
                  <a:srgbClr val="FE5519"/>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800" spc="-50">
              <a:solidFill>
                <a:srgbClr val="FE5519"/>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5" name="テキスト ボックス 24">
            <a:extLst>
              <a:ext uri="{FF2B5EF4-FFF2-40B4-BE49-F238E27FC236}">
                <a16:creationId xmlns:a16="http://schemas.microsoft.com/office/drawing/2014/main" id="{0C94A695-687A-C211-87F7-27B6A2223011}"/>
              </a:ext>
            </a:extLst>
          </p:cNvPr>
          <p:cNvSpPr txBox="1"/>
          <p:nvPr/>
        </p:nvSpPr>
        <p:spPr>
          <a:xfrm>
            <a:off x="480727" y="210759"/>
            <a:ext cx="1292341" cy="338554"/>
          </a:xfrm>
          <a:prstGeom prst="rect">
            <a:avLst/>
          </a:prstGeom>
          <a:noFill/>
        </p:spPr>
        <p:txBody>
          <a:bodyPr wrap="square" rtlCol="0">
            <a:spAutoFit/>
          </a:bodyPr>
          <a:lstStyle/>
          <a:p>
            <a:r>
              <a:rPr kumimoji="1" lang="en-US" altLang="ja-JP" sz="1600" b="1" spc="-70" dirty="0">
                <a:solidFill>
                  <a:srgbClr val="FE5519"/>
                </a:solidFill>
                <a:latin typeface="Inter UI" panose="020B0502030000000004" pitchFamily="34" charset="0"/>
                <a:ea typeface="Inter UI" panose="020B0502030000000004" pitchFamily="34" charset="0"/>
                <a:cs typeface="Inter UI" panose="020B0502030000000004" pitchFamily="34" charset="0"/>
              </a:rPr>
              <a:t>USER DATA</a:t>
            </a:r>
            <a:endParaRPr kumimoji="1" lang="ja-JP" altLang="en-US" sz="1600" b="1" spc="-70">
              <a:solidFill>
                <a:srgbClr val="FE5519"/>
              </a:solidFill>
              <a:latin typeface="Inter UI" panose="020B0502030000000004" pitchFamily="34" charset="0"/>
              <a:cs typeface="Inter UI" panose="020B0502030000000004" pitchFamily="34" charset="0"/>
            </a:endParaRPr>
          </a:p>
        </p:txBody>
      </p:sp>
      <p:pic>
        <p:nvPicPr>
          <p:cNvPr id="8" name="図 7">
            <a:extLst>
              <a:ext uri="{FF2B5EF4-FFF2-40B4-BE49-F238E27FC236}">
                <a16:creationId xmlns:a16="http://schemas.microsoft.com/office/drawing/2014/main" id="{42DEDEFE-AA29-50D3-095D-E91490BC59F2}"/>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9" name="図 8">
            <a:extLst>
              <a:ext uri="{FF2B5EF4-FFF2-40B4-BE49-F238E27FC236}">
                <a16:creationId xmlns:a16="http://schemas.microsoft.com/office/drawing/2014/main" id="{6211E01C-000E-F26B-BD9F-AA2779188A1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03323050-F929-B93D-CF32-41A3DF66B87B}"/>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25</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48CA552B-F58C-91F8-F71E-006B7A851E9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6" name="テキスト ボックス 15">
            <a:extLst>
              <a:ext uri="{FF2B5EF4-FFF2-40B4-BE49-F238E27FC236}">
                <a16:creationId xmlns:a16="http://schemas.microsoft.com/office/drawing/2014/main" id="{A2A4121F-A019-FF41-9A43-E6444B195A2D}"/>
              </a:ext>
            </a:extLst>
          </p:cNvPr>
          <p:cNvSpPr txBox="1"/>
          <p:nvPr/>
        </p:nvSpPr>
        <p:spPr>
          <a:xfrm>
            <a:off x="802742" y="6011843"/>
            <a:ext cx="4107215" cy="227691"/>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2024</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年</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6</a:t>
            </a:r>
            <a:r>
              <a:rPr kumimoji="1" lang="ja-JP" altLang="en-US" sz="6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月</a:t>
            </a:r>
            <a:r>
              <a:rPr kumimoji="1" lang="en-US" altLang="ja-JP" sz="6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p>
        </p:txBody>
      </p:sp>
      <p:sp>
        <p:nvSpPr>
          <p:cNvPr id="18" name="正方形/長方形 17">
            <a:extLst>
              <a:ext uri="{FF2B5EF4-FFF2-40B4-BE49-F238E27FC236}">
                <a16:creationId xmlns:a16="http://schemas.microsoft.com/office/drawing/2014/main" id="{1A927F83-3380-FCAA-25AB-7D16CCC37C2B}"/>
              </a:ext>
            </a:extLst>
          </p:cNvPr>
          <p:cNvSpPr>
            <a:spLocks noChangeAspect="1"/>
          </p:cNvSpPr>
          <p:nvPr/>
        </p:nvSpPr>
        <p:spPr>
          <a:xfrm>
            <a:off x="5103366" y="6084842"/>
            <a:ext cx="108000" cy="112625"/>
          </a:xfrm>
          <a:prstGeom prst="rect">
            <a:avLst/>
          </a:prstGeom>
          <a:solidFill>
            <a:schemeClr val="bg1"/>
          </a:solid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21" name="正方形/長方形 20">
            <a:extLst>
              <a:ext uri="{FF2B5EF4-FFF2-40B4-BE49-F238E27FC236}">
                <a16:creationId xmlns:a16="http://schemas.microsoft.com/office/drawing/2014/main" id="{5B830DEF-9652-3919-4835-3E93BC0CA741}"/>
              </a:ext>
            </a:extLst>
          </p:cNvPr>
          <p:cNvSpPr>
            <a:spLocks noChangeAspect="1"/>
          </p:cNvSpPr>
          <p:nvPr/>
        </p:nvSpPr>
        <p:spPr>
          <a:xfrm>
            <a:off x="5835575" y="6084842"/>
            <a:ext cx="108000" cy="112625"/>
          </a:xfrm>
          <a:prstGeom prst="rect">
            <a:avLst/>
          </a:prstGeom>
          <a:pattFill prst="ltDnDiag">
            <a:fgClr>
              <a:srgbClr val="FFFFFF"/>
            </a:fgClr>
            <a:bgClr>
              <a:srgbClr val="FF5500"/>
            </a:bgClr>
          </a:pattFill>
          <a:ln w="63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Noto Sans JP" panose="020B0500000000000000" pitchFamily="34" charset="-128"/>
              <a:ea typeface="Noto Sans JP" panose="020B0500000000000000" pitchFamily="34" charset="-128"/>
            </a:endParaRPr>
          </a:p>
        </p:txBody>
      </p:sp>
      <p:sp>
        <p:nvSpPr>
          <p:cNvPr id="27" name="テキスト ボックス 26">
            <a:extLst>
              <a:ext uri="{FF2B5EF4-FFF2-40B4-BE49-F238E27FC236}">
                <a16:creationId xmlns:a16="http://schemas.microsoft.com/office/drawing/2014/main" id="{A1EC5058-1776-E80E-DA20-6668FBD6E1CA}"/>
              </a:ext>
            </a:extLst>
          </p:cNvPr>
          <p:cNvSpPr txBox="1"/>
          <p:nvPr/>
        </p:nvSpPr>
        <p:spPr>
          <a:xfrm>
            <a:off x="5104025" y="6003360"/>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喫煙者</a:t>
            </a:r>
          </a:p>
        </p:txBody>
      </p:sp>
      <p:sp>
        <p:nvSpPr>
          <p:cNvPr id="28" name="テキスト ボックス 27">
            <a:extLst>
              <a:ext uri="{FF2B5EF4-FFF2-40B4-BE49-F238E27FC236}">
                <a16:creationId xmlns:a16="http://schemas.microsoft.com/office/drawing/2014/main" id="{0854B8C5-1609-A21E-77C2-E80C9E3F2743}"/>
              </a:ext>
            </a:extLst>
          </p:cNvPr>
          <p:cNvSpPr txBox="1"/>
          <p:nvPr/>
        </p:nvSpPr>
        <p:spPr>
          <a:xfrm>
            <a:off x="5905103" y="6003360"/>
            <a:ext cx="695454" cy="275588"/>
          </a:xfrm>
          <a:prstGeom prst="rect">
            <a:avLst/>
          </a:prstGeom>
          <a:noFill/>
          <a:effectLst/>
        </p:spPr>
        <p:txBody>
          <a:bodyPr wrap="square" rtlCol="0">
            <a:spAutoFit/>
          </a:bodyPr>
          <a:lstStyle/>
          <a:p>
            <a:pPr algn="ctr">
              <a:lnSpc>
                <a:spcPct val="150000"/>
              </a:lnSpc>
            </a:pPr>
            <a:r>
              <a:rPr lang="ja-JP" altLang="en-US" sz="900">
                <a:solidFill>
                  <a:schemeClr val="bg1"/>
                </a:solidFill>
                <a:latin typeface="Noto Sans JP" panose="020B0500000000000000" pitchFamily="34" charset="-128"/>
                <a:ea typeface="Noto Sans JP" panose="020B0500000000000000" pitchFamily="34" charset="-128"/>
              </a:rPr>
              <a:t>非喫煙者</a:t>
            </a:r>
          </a:p>
        </p:txBody>
      </p:sp>
      <p:sp>
        <p:nvSpPr>
          <p:cNvPr id="30" name="テキスト ボックス 29">
            <a:extLst>
              <a:ext uri="{FF2B5EF4-FFF2-40B4-BE49-F238E27FC236}">
                <a16:creationId xmlns:a16="http://schemas.microsoft.com/office/drawing/2014/main" id="{233FFE5E-6C95-55B3-81ED-AE8871181D42}"/>
              </a:ext>
            </a:extLst>
          </p:cNvPr>
          <p:cNvSpPr txBox="1"/>
          <p:nvPr/>
        </p:nvSpPr>
        <p:spPr>
          <a:xfrm>
            <a:off x="897206" y="2730316"/>
            <a:ext cx="4256355" cy="276999"/>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話題の健康食品やサプリメントがあると積極的に試す</a:t>
            </a:r>
          </a:p>
        </p:txBody>
      </p:sp>
      <p:sp>
        <p:nvSpPr>
          <p:cNvPr id="33" name="テキスト ボックス 32">
            <a:extLst>
              <a:ext uri="{FF2B5EF4-FFF2-40B4-BE49-F238E27FC236}">
                <a16:creationId xmlns:a16="http://schemas.microsoft.com/office/drawing/2014/main" id="{7A23189F-9E5D-D579-76DF-E03B13C6085C}"/>
              </a:ext>
            </a:extLst>
          </p:cNvPr>
          <p:cNvSpPr txBox="1"/>
          <p:nvPr/>
        </p:nvSpPr>
        <p:spPr>
          <a:xfrm>
            <a:off x="897207" y="4621716"/>
            <a:ext cx="3982451" cy="461665"/>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生活を豊かにするための自己投資</a:t>
            </a:r>
            <a:br>
              <a:rPr lang="en-US" altLang="ja-JP" sz="1200" dirty="0">
                <a:solidFill>
                  <a:schemeClr val="bg1"/>
                </a:solidFill>
                <a:latin typeface="Noto Sans JP Medium" panose="020B0500000000000000" pitchFamily="34" charset="-128"/>
                <a:ea typeface="Noto Sans JP Medium" panose="020B0500000000000000" pitchFamily="34" charset="-128"/>
              </a:rPr>
            </a:br>
            <a:r>
              <a:rPr lang="ja-JP" altLang="en-US" sz="1000">
                <a:solidFill>
                  <a:schemeClr val="bg1"/>
                </a:solidFill>
                <a:latin typeface="Noto Sans JP Medium" panose="020B0500000000000000" pitchFamily="34" charset="-128"/>
                <a:ea typeface="Noto Sans JP Medium" panose="020B0500000000000000" pitchFamily="34" charset="-128"/>
              </a:rPr>
              <a:t>（資格取得・セミナー参加など）</a:t>
            </a:r>
            <a:r>
              <a:rPr lang="ja-JP" altLang="en-US" sz="1200">
                <a:solidFill>
                  <a:schemeClr val="bg1"/>
                </a:solidFill>
                <a:latin typeface="Noto Sans JP Medium" panose="020B0500000000000000" pitchFamily="34" charset="-128"/>
                <a:ea typeface="Noto Sans JP Medium" panose="020B0500000000000000" pitchFamily="34" charset="-128"/>
              </a:rPr>
              <a:t>を行っている</a:t>
            </a:r>
          </a:p>
        </p:txBody>
      </p:sp>
      <p:sp>
        <p:nvSpPr>
          <p:cNvPr id="42" name="テキスト ボックス 41">
            <a:extLst>
              <a:ext uri="{FF2B5EF4-FFF2-40B4-BE49-F238E27FC236}">
                <a16:creationId xmlns:a16="http://schemas.microsoft.com/office/drawing/2014/main" id="{2C5D728A-DF2B-7FD8-23EF-D8D6B81BD0B8}"/>
              </a:ext>
            </a:extLst>
          </p:cNvPr>
          <p:cNvSpPr txBox="1"/>
          <p:nvPr/>
        </p:nvSpPr>
        <p:spPr>
          <a:xfrm>
            <a:off x="897206" y="5546014"/>
            <a:ext cx="4354679" cy="276999"/>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ブランドやデザインを重視して選ぶことが多い</a:t>
            </a:r>
          </a:p>
        </p:txBody>
      </p:sp>
      <p:sp>
        <p:nvSpPr>
          <p:cNvPr id="45" name="テキスト ボックス 44">
            <a:extLst>
              <a:ext uri="{FF2B5EF4-FFF2-40B4-BE49-F238E27FC236}">
                <a16:creationId xmlns:a16="http://schemas.microsoft.com/office/drawing/2014/main" id="{3C5C754A-9D45-1243-2183-61E58014D5DF}"/>
              </a:ext>
            </a:extLst>
          </p:cNvPr>
          <p:cNvSpPr txBox="1"/>
          <p:nvPr/>
        </p:nvSpPr>
        <p:spPr>
          <a:xfrm>
            <a:off x="899038" y="3678690"/>
            <a:ext cx="4760397" cy="461665"/>
          </a:xfrm>
          <a:prstGeom prst="rect">
            <a:avLst/>
          </a:prstGeom>
          <a:noFill/>
        </p:spPr>
        <p:txBody>
          <a:bodyPr wrap="square">
            <a:spAutoFit/>
          </a:bodyPr>
          <a:lstStyle/>
          <a:p>
            <a:r>
              <a:rPr lang="ja-JP" altLang="en-US" sz="1200">
                <a:solidFill>
                  <a:schemeClr val="bg1"/>
                </a:solidFill>
                <a:latin typeface="Noto Sans JP Medium" panose="020B0500000000000000" pitchFamily="34" charset="-128"/>
                <a:ea typeface="Noto Sans JP Medium" panose="020B0500000000000000" pitchFamily="34" charset="-128"/>
              </a:rPr>
              <a:t>株式投資や仮想通貨などの投資に興味がある</a:t>
            </a:r>
            <a:endParaRPr lang="en-US" altLang="ja-JP" sz="1200" dirty="0">
              <a:solidFill>
                <a:schemeClr val="bg1"/>
              </a:solidFill>
              <a:latin typeface="Noto Sans JP Medium" panose="020B0500000000000000" pitchFamily="34" charset="-128"/>
              <a:ea typeface="Noto Sans JP Medium" panose="020B0500000000000000" pitchFamily="34" charset="-128"/>
            </a:endParaRPr>
          </a:p>
          <a:p>
            <a:r>
              <a:rPr lang="ja-JP" altLang="en-US" sz="1200">
                <a:solidFill>
                  <a:schemeClr val="bg1"/>
                </a:solidFill>
                <a:latin typeface="Noto Sans JP Medium" panose="020B0500000000000000" pitchFamily="34" charset="-128"/>
                <a:ea typeface="Noto Sans JP Medium" panose="020B0500000000000000" pitchFamily="34" charset="-128"/>
              </a:rPr>
              <a:t>または、実際に投資している</a:t>
            </a:r>
          </a:p>
        </p:txBody>
      </p:sp>
      <p:sp>
        <p:nvSpPr>
          <p:cNvPr id="48" name="テキスト ボックス 47">
            <a:extLst>
              <a:ext uri="{FF2B5EF4-FFF2-40B4-BE49-F238E27FC236}">
                <a16:creationId xmlns:a16="http://schemas.microsoft.com/office/drawing/2014/main" id="{0E0044AA-7302-946D-A321-228A873A973F}"/>
              </a:ext>
            </a:extLst>
          </p:cNvPr>
          <p:cNvSpPr txBox="1"/>
          <p:nvPr/>
        </p:nvSpPr>
        <p:spPr>
          <a:xfrm>
            <a:off x="5719542" y="2503651"/>
            <a:ext cx="731290"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9" name="テキスト ボックス 58">
            <a:extLst>
              <a:ext uri="{FF2B5EF4-FFF2-40B4-BE49-F238E27FC236}">
                <a16:creationId xmlns:a16="http://schemas.microsoft.com/office/drawing/2014/main" id="{E27E9042-06AB-3AAE-2394-3ECF25F51305}"/>
              </a:ext>
            </a:extLst>
          </p:cNvPr>
          <p:cNvSpPr txBox="1"/>
          <p:nvPr/>
        </p:nvSpPr>
        <p:spPr>
          <a:xfrm>
            <a:off x="6358719" y="2721337"/>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60" name="テキスト ボックス 59">
            <a:extLst>
              <a:ext uri="{FF2B5EF4-FFF2-40B4-BE49-F238E27FC236}">
                <a16:creationId xmlns:a16="http://schemas.microsoft.com/office/drawing/2014/main" id="{A33BE333-F2DD-FB74-85B5-12B235F47575}"/>
              </a:ext>
            </a:extLst>
          </p:cNvPr>
          <p:cNvSpPr txBox="1"/>
          <p:nvPr/>
        </p:nvSpPr>
        <p:spPr>
          <a:xfrm>
            <a:off x="5722748" y="3450994"/>
            <a:ext cx="731290"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61" name="テキスト ボックス 60">
            <a:extLst>
              <a:ext uri="{FF2B5EF4-FFF2-40B4-BE49-F238E27FC236}">
                <a16:creationId xmlns:a16="http://schemas.microsoft.com/office/drawing/2014/main" id="{45B0F227-6033-4044-68CE-0370CB62415C}"/>
              </a:ext>
            </a:extLst>
          </p:cNvPr>
          <p:cNvSpPr txBox="1"/>
          <p:nvPr/>
        </p:nvSpPr>
        <p:spPr>
          <a:xfrm>
            <a:off x="6374198" y="3668779"/>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62" name="テキスト ボックス 61">
            <a:extLst>
              <a:ext uri="{FF2B5EF4-FFF2-40B4-BE49-F238E27FC236}">
                <a16:creationId xmlns:a16="http://schemas.microsoft.com/office/drawing/2014/main" id="{D0066AF9-2A79-0968-71B2-91735EBFE694}"/>
              </a:ext>
            </a:extLst>
          </p:cNvPr>
          <p:cNvSpPr txBox="1"/>
          <p:nvPr/>
        </p:nvSpPr>
        <p:spPr>
          <a:xfrm>
            <a:off x="5720917" y="4396283"/>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193" name="テキスト ボックス 8192">
            <a:extLst>
              <a:ext uri="{FF2B5EF4-FFF2-40B4-BE49-F238E27FC236}">
                <a16:creationId xmlns:a16="http://schemas.microsoft.com/office/drawing/2014/main" id="{4BAF93A0-15AF-80C8-732D-38B3714427D7}"/>
              </a:ext>
            </a:extLst>
          </p:cNvPr>
          <p:cNvSpPr txBox="1"/>
          <p:nvPr/>
        </p:nvSpPr>
        <p:spPr>
          <a:xfrm>
            <a:off x="6372367" y="4614068"/>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sp>
        <p:nvSpPr>
          <p:cNvPr id="8194" name="テキスト ボックス 8193">
            <a:extLst>
              <a:ext uri="{FF2B5EF4-FFF2-40B4-BE49-F238E27FC236}">
                <a16:creationId xmlns:a16="http://schemas.microsoft.com/office/drawing/2014/main" id="{A0A10E8B-F8DA-BE81-0A27-256C60359207}"/>
              </a:ext>
            </a:extLst>
          </p:cNvPr>
          <p:cNvSpPr txBox="1"/>
          <p:nvPr/>
        </p:nvSpPr>
        <p:spPr>
          <a:xfrm>
            <a:off x="5720916" y="5302220"/>
            <a:ext cx="745717" cy="646331"/>
          </a:xfrm>
          <a:prstGeom prst="rect">
            <a:avLst/>
          </a:prstGeom>
          <a:noFill/>
        </p:spPr>
        <p:txBody>
          <a:bodyPr wrap="none" rtlCol="0">
            <a:spAutoFit/>
          </a:bodyPr>
          <a:lstStyle/>
          <a:p>
            <a:r>
              <a:rPr kumimoji="1" lang="en-US" altLang="ja-JP" sz="36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spc="-15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195" name="テキスト ボックス 8194">
            <a:extLst>
              <a:ext uri="{FF2B5EF4-FFF2-40B4-BE49-F238E27FC236}">
                <a16:creationId xmlns:a16="http://schemas.microsoft.com/office/drawing/2014/main" id="{2A8529AE-F566-9E7E-6D5F-2DBFDEDD8B34}"/>
              </a:ext>
            </a:extLst>
          </p:cNvPr>
          <p:cNvSpPr txBox="1"/>
          <p:nvPr/>
        </p:nvSpPr>
        <p:spPr>
          <a:xfrm>
            <a:off x="6372366" y="5520005"/>
            <a:ext cx="338554" cy="323550"/>
          </a:xfrm>
          <a:prstGeom prst="rect">
            <a:avLst/>
          </a:prstGeom>
          <a:noFill/>
        </p:spPr>
        <p:txBody>
          <a:bodyPr wrap="none" rtlCol="0">
            <a:spAutoFit/>
          </a:bodyPr>
          <a:lstStyle/>
          <a:p>
            <a:pPr>
              <a:lnSpc>
                <a:spcPct val="135000"/>
              </a:lnSpc>
            </a:pPr>
            <a:r>
              <a:rPr kumimoji="1" lang="ja-JP" altLang="en-US" sz="1200" b="1">
                <a:solidFill>
                  <a:schemeClr val="bg1"/>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endParaRPr>
          </a:p>
        </p:txBody>
      </p:sp>
      <p:pic>
        <p:nvPicPr>
          <p:cNvPr id="8196" name="図 8195">
            <a:extLst>
              <a:ext uri="{FF2B5EF4-FFF2-40B4-BE49-F238E27FC236}">
                <a16:creationId xmlns:a16="http://schemas.microsoft.com/office/drawing/2014/main" id="{5203857F-1234-5EE2-BC80-46E1406A6E7B}"/>
              </a:ext>
            </a:extLst>
          </p:cNvPr>
          <p:cNvPicPr>
            <a:picLocks noChangeAspect="1"/>
          </p:cNvPicPr>
          <p:nvPr/>
        </p:nvPicPr>
        <p:blipFill>
          <a:blip r:embed="rId6"/>
          <a:stretch>
            <a:fillRect/>
          </a:stretch>
        </p:blipFill>
        <p:spPr>
          <a:xfrm>
            <a:off x="6834056" y="2446370"/>
            <a:ext cx="4529500" cy="582366"/>
          </a:xfrm>
          <a:prstGeom prst="rect">
            <a:avLst/>
          </a:prstGeom>
        </p:spPr>
      </p:pic>
      <p:sp>
        <p:nvSpPr>
          <p:cNvPr id="8197" name="テキスト ボックス 8196">
            <a:extLst>
              <a:ext uri="{FF2B5EF4-FFF2-40B4-BE49-F238E27FC236}">
                <a16:creationId xmlns:a16="http://schemas.microsoft.com/office/drawing/2014/main" id="{1D67B536-AB73-8389-ABD2-BE7225E205FF}"/>
              </a:ext>
            </a:extLst>
          </p:cNvPr>
          <p:cNvSpPr txBox="1"/>
          <p:nvPr/>
        </p:nvSpPr>
        <p:spPr>
          <a:xfrm>
            <a:off x="6862801" y="2445787"/>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一見健康に無頓着と思われがちな喫煙者ありながら、</a:t>
            </a:r>
          </a:p>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健康リスクを意識するからこそ、相性は抜群</a:t>
            </a:r>
          </a:p>
        </p:txBody>
      </p:sp>
      <p:pic>
        <p:nvPicPr>
          <p:cNvPr id="8198" name="図 8197">
            <a:extLst>
              <a:ext uri="{FF2B5EF4-FFF2-40B4-BE49-F238E27FC236}">
                <a16:creationId xmlns:a16="http://schemas.microsoft.com/office/drawing/2014/main" id="{B2A92726-742D-D997-8852-856E3072C37C}"/>
              </a:ext>
            </a:extLst>
          </p:cNvPr>
          <p:cNvPicPr>
            <a:picLocks noChangeAspect="1"/>
          </p:cNvPicPr>
          <p:nvPr/>
        </p:nvPicPr>
        <p:blipFill>
          <a:blip r:embed="rId6"/>
          <a:stretch>
            <a:fillRect/>
          </a:stretch>
        </p:blipFill>
        <p:spPr>
          <a:xfrm>
            <a:off x="6834056" y="3374624"/>
            <a:ext cx="4529500" cy="582366"/>
          </a:xfrm>
          <a:prstGeom prst="rect">
            <a:avLst/>
          </a:prstGeom>
        </p:spPr>
      </p:pic>
      <p:sp>
        <p:nvSpPr>
          <p:cNvPr id="8199" name="テキスト ボックス 8198">
            <a:extLst>
              <a:ext uri="{FF2B5EF4-FFF2-40B4-BE49-F238E27FC236}">
                <a16:creationId xmlns:a16="http://schemas.microsoft.com/office/drawing/2014/main" id="{DA9B50B0-264F-DF69-9AF9-E889D91955B4}"/>
              </a:ext>
            </a:extLst>
          </p:cNvPr>
          <p:cNvSpPr txBox="1"/>
          <p:nvPr/>
        </p:nvSpPr>
        <p:spPr>
          <a:xfrm>
            <a:off x="6862801" y="3374041"/>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オフィスワーカーのため、資産形成などへの興味が</a:t>
            </a:r>
            <a:endParaRPr kumimoji="1" lang="en-US" altLang="ja-JP" sz="1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高い傾向。金融広告や新興サービス訴求に効果的</a:t>
            </a:r>
          </a:p>
        </p:txBody>
      </p:sp>
      <p:pic>
        <p:nvPicPr>
          <p:cNvPr id="8202" name="図 8201">
            <a:extLst>
              <a:ext uri="{FF2B5EF4-FFF2-40B4-BE49-F238E27FC236}">
                <a16:creationId xmlns:a16="http://schemas.microsoft.com/office/drawing/2014/main" id="{16C5E90D-69F8-2C6B-A634-647F9865A6C8}"/>
              </a:ext>
            </a:extLst>
          </p:cNvPr>
          <p:cNvPicPr>
            <a:picLocks noChangeAspect="1"/>
          </p:cNvPicPr>
          <p:nvPr/>
        </p:nvPicPr>
        <p:blipFill>
          <a:blip r:embed="rId6"/>
          <a:stretch>
            <a:fillRect/>
          </a:stretch>
        </p:blipFill>
        <p:spPr>
          <a:xfrm>
            <a:off x="6834056" y="4358297"/>
            <a:ext cx="4529500" cy="582366"/>
          </a:xfrm>
          <a:prstGeom prst="rect">
            <a:avLst/>
          </a:prstGeom>
        </p:spPr>
      </p:pic>
      <p:sp>
        <p:nvSpPr>
          <p:cNvPr id="8216" name="テキスト ボックス 8215">
            <a:extLst>
              <a:ext uri="{FF2B5EF4-FFF2-40B4-BE49-F238E27FC236}">
                <a16:creationId xmlns:a16="http://schemas.microsoft.com/office/drawing/2014/main" id="{305AEB17-10E7-9D35-7D66-6FBD496B6C15}"/>
              </a:ext>
            </a:extLst>
          </p:cNvPr>
          <p:cNvSpPr txBox="1"/>
          <p:nvPr/>
        </p:nvSpPr>
        <p:spPr>
          <a:xfrm>
            <a:off x="6862801" y="4357714"/>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向上心が高く、オンライン学習や習い事などに支出する意欲が大きい。ビジネス系の訴求との相性が良い</a:t>
            </a:r>
          </a:p>
        </p:txBody>
      </p:sp>
      <p:pic>
        <p:nvPicPr>
          <p:cNvPr id="8217" name="図 8216">
            <a:extLst>
              <a:ext uri="{FF2B5EF4-FFF2-40B4-BE49-F238E27FC236}">
                <a16:creationId xmlns:a16="http://schemas.microsoft.com/office/drawing/2014/main" id="{0FCA8723-53B5-8903-17B7-DB7914663D3A}"/>
              </a:ext>
            </a:extLst>
          </p:cNvPr>
          <p:cNvPicPr>
            <a:picLocks noChangeAspect="1"/>
          </p:cNvPicPr>
          <p:nvPr/>
        </p:nvPicPr>
        <p:blipFill>
          <a:blip r:embed="rId6"/>
          <a:stretch>
            <a:fillRect/>
          </a:stretch>
        </p:blipFill>
        <p:spPr>
          <a:xfrm>
            <a:off x="6834056" y="5244988"/>
            <a:ext cx="4529500" cy="582366"/>
          </a:xfrm>
          <a:prstGeom prst="rect">
            <a:avLst/>
          </a:prstGeom>
        </p:spPr>
      </p:pic>
      <p:sp>
        <p:nvSpPr>
          <p:cNvPr id="8218" name="テキスト ボックス 8217">
            <a:extLst>
              <a:ext uri="{FF2B5EF4-FFF2-40B4-BE49-F238E27FC236}">
                <a16:creationId xmlns:a16="http://schemas.microsoft.com/office/drawing/2014/main" id="{AE66F211-6520-01FE-DE06-BE93CC439834}"/>
              </a:ext>
            </a:extLst>
          </p:cNvPr>
          <p:cNvSpPr txBox="1"/>
          <p:nvPr/>
        </p:nvSpPr>
        <p:spPr>
          <a:xfrm>
            <a:off x="6862801" y="5244405"/>
            <a:ext cx="4560375" cy="564963"/>
          </a:xfrm>
          <a:prstGeom prst="rect">
            <a:avLst/>
          </a:prstGeom>
          <a:noFill/>
        </p:spPr>
        <p:txBody>
          <a:bodyPr wrap="square" rtlCol="0">
            <a:spAutoFit/>
          </a:bodyPr>
          <a:lstStyle/>
          <a:p>
            <a:pPr>
              <a:lnSpc>
                <a:spcPct val="114000"/>
              </a:lnSpc>
            </a:pPr>
            <a:r>
              <a:rPr kumimoji="1" lang="ja-JP" altLang="en-US" sz="1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どうせ買うなら良いものを、というプレミアム志向が強く、高価格帯商品の相性が高い</a:t>
            </a:r>
          </a:p>
        </p:txBody>
      </p:sp>
      <p:sp>
        <p:nvSpPr>
          <p:cNvPr id="8219" name="正方形/長方形 8218">
            <a:extLst>
              <a:ext uri="{FF2B5EF4-FFF2-40B4-BE49-F238E27FC236}">
                <a16:creationId xmlns:a16="http://schemas.microsoft.com/office/drawing/2014/main" id="{36AC5875-BD83-6BDE-E004-160520B8BD03}"/>
              </a:ext>
            </a:extLst>
          </p:cNvPr>
          <p:cNvSpPr/>
          <p:nvPr/>
        </p:nvSpPr>
        <p:spPr>
          <a:xfrm>
            <a:off x="5309730" y="2738684"/>
            <a:ext cx="216000" cy="327441"/>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20" name="直線コネクタ 8219">
            <a:extLst>
              <a:ext uri="{FF2B5EF4-FFF2-40B4-BE49-F238E27FC236}">
                <a16:creationId xmlns:a16="http://schemas.microsoft.com/office/drawing/2014/main" id="{135C83BD-F2DE-554D-7272-AD9D17E1AA34}"/>
              </a:ext>
            </a:extLst>
          </p:cNvPr>
          <p:cNvCxnSpPr>
            <a:cxnSpLocks/>
          </p:cNvCxnSpPr>
          <p:nvPr/>
        </p:nvCxnSpPr>
        <p:spPr>
          <a:xfrm>
            <a:off x="4872562" y="3063679"/>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21" name="正方形/長方形 8220">
            <a:extLst>
              <a:ext uri="{FF2B5EF4-FFF2-40B4-BE49-F238E27FC236}">
                <a16:creationId xmlns:a16="http://schemas.microsoft.com/office/drawing/2014/main" id="{CB5B8169-53AF-5B43-6BF7-599BE4E01D43}"/>
              </a:ext>
            </a:extLst>
          </p:cNvPr>
          <p:cNvSpPr/>
          <p:nvPr/>
        </p:nvSpPr>
        <p:spPr>
          <a:xfrm>
            <a:off x="4993600" y="2554069"/>
            <a:ext cx="219600" cy="50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22" name="テキスト ボックス 8221">
            <a:extLst>
              <a:ext uri="{FF2B5EF4-FFF2-40B4-BE49-F238E27FC236}">
                <a16:creationId xmlns:a16="http://schemas.microsoft.com/office/drawing/2014/main" id="{CD38CCEB-3EC4-B33A-0024-B0687971B353}"/>
              </a:ext>
            </a:extLst>
          </p:cNvPr>
          <p:cNvSpPr txBox="1"/>
          <p:nvPr/>
        </p:nvSpPr>
        <p:spPr>
          <a:xfrm>
            <a:off x="4891826" y="2340338"/>
            <a:ext cx="417102"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33</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23" name="テキスト ボックス 8222">
            <a:extLst>
              <a:ext uri="{FF2B5EF4-FFF2-40B4-BE49-F238E27FC236}">
                <a16:creationId xmlns:a16="http://schemas.microsoft.com/office/drawing/2014/main" id="{E4D7A684-C034-3499-376F-ED349B99C191}"/>
              </a:ext>
            </a:extLst>
          </p:cNvPr>
          <p:cNvSpPr txBox="1"/>
          <p:nvPr/>
        </p:nvSpPr>
        <p:spPr>
          <a:xfrm>
            <a:off x="5243558" y="2533276"/>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24" name="正方形/長方形 8223">
            <a:extLst>
              <a:ext uri="{FF2B5EF4-FFF2-40B4-BE49-F238E27FC236}">
                <a16:creationId xmlns:a16="http://schemas.microsoft.com/office/drawing/2014/main" id="{45F2A705-763F-71EF-5AFD-D3468F7AEE22}"/>
              </a:ext>
            </a:extLst>
          </p:cNvPr>
          <p:cNvSpPr/>
          <p:nvPr/>
        </p:nvSpPr>
        <p:spPr>
          <a:xfrm>
            <a:off x="5307683" y="3714348"/>
            <a:ext cx="216000" cy="288762"/>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25" name="直線コネクタ 8224">
            <a:extLst>
              <a:ext uri="{FF2B5EF4-FFF2-40B4-BE49-F238E27FC236}">
                <a16:creationId xmlns:a16="http://schemas.microsoft.com/office/drawing/2014/main" id="{6282E359-9856-25C6-BDAB-38C6921788D1}"/>
              </a:ext>
            </a:extLst>
          </p:cNvPr>
          <p:cNvCxnSpPr>
            <a:cxnSpLocks/>
          </p:cNvCxnSpPr>
          <p:nvPr/>
        </p:nvCxnSpPr>
        <p:spPr>
          <a:xfrm>
            <a:off x="4870515" y="4000664"/>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26" name="正方形/長方形 8225">
            <a:extLst>
              <a:ext uri="{FF2B5EF4-FFF2-40B4-BE49-F238E27FC236}">
                <a16:creationId xmlns:a16="http://schemas.microsoft.com/office/drawing/2014/main" id="{6FB55359-C5BA-4CE6-F976-C13FDE161DD4}"/>
              </a:ext>
            </a:extLst>
          </p:cNvPr>
          <p:cNvSpPr/>
          <p:nvPr/>
        </p:nvSpPr>
        <p:spPr>
          <a:xfrm>
            <a:off x="4991553" y="3490886"/>
            <a:ext cx="219600" cy="504000"/>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27" name="テキスト ボックス 8226">
            <a:extLst>
              <a:ext uri="{FF2B5EF4-FFF2-40B4-BE49-F238E27FC236}">
                <a16:creationId xmlns:a16="http://schemas.microsoft.com/office/drawing/2014/main" id="{FA19221D-C14E-629D-05FF-15D22E5337A9}"/>
              </a:ext>
            </a:extLst>
          </p:cNvPr>
          <p:cNvSpPr txBox="1"/>
          <p:nvPr/>
        </p:nvSpPr>
        <p:spPr>
          <a:xfrm>
            <a:off x="4889780" y="3287090"/>
            <a:ext cx="417102"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33</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28" name="テキスト ボックス 8227">
            <a:extLst>
              <a:ext uri="{FF2B5EF4-FFF2-40B4-BE49-F238E27FC236}">
                <a16:creationId xmlns:a16="http://schemas.microsoft.com/office/drawing/2014/main" id="{193F137A-34DE-3504-83AF-71D5FC424257}"/>
              </a:ext>
            </a:extLst>
          </p:cNvPr>
          <p:cNvSpPr txBox="1"/>
          <p:nvPr/>
        </p:nvSpPr>
        <p:spPr>
          <a:xfrm>
            <a:off x="5241511" y="3514403"/>
            <a:ext cx="386644"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19%</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29" name="正方形/長方形 8228">
            <a:extLst>
              <a:ext uri="{FF2B5EF4-FFF2-40B4-BE49-F238E27FC236}">
                <a16:creationId xmlns:a16="http://schemas.microsoft.com/office/drawing/2014/main" id="{EB4A4FFF-C9A2-E231-A415-AE734C0605E0}"/>
              </a:ext>
            </a:extLst>
          </p:cNvPr>
          <p:cNvSpPr/>
          <p:nvPr/>
        </p:nvSpPr>
        <p:spPr>
          <a:xfrm>
            <a:off x="5299656" y="4570387"/>
            <a:ext cx="216000" cy="327441"/>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30" name="直線コネクタ 8229">
            <a:extLst>
              <a:ext uri="{FF2B5EF4-FFF2-40B4-BE49-F238E27FC236}">
                <a16:creationId xmlns:a16="http://schemas.microsoft.com/office/drawing/2014/main" id="{D926C713-C9DD-A347-2DC7-92E956F671D9}"/>
              </a:ext>
            </a:extLst>
          </p:cNvPr>
          <p:cNvCxnSpPr>
            <a:cxnSpLocks/>
          </p:cNvCxnSpPr>
          <p:nvPr/>
        </p:nvCxnSpPr>
        <p:spPr>
          <a:xfrm>
            <a:off x="4862488" y="4895382"/>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31" name="正方形/長方形 8230">
            <a:extLst>
              <a:ext uri="{FF2B5EF4-FFF2-40B4-BE49-F238E27FC236}">
                <a16:creationId xmlns:a16="http://schemas.microsoft.com/office/drawing/2014/main" id="{38637F64-B856-A3ED-F9F7-7C78CA1A8212}"/>
              </a:ext>
            </a:extLst>
          </p:cNvPr>
          <p:cNvSpPr/>
          <p:nvPr/>
        </p:nvSpPr>
        <p:spPr>
          <a:xfrm>
            <a:off x="4983526" y="4357714"/>
            <a:ext cx="216000" cy="537667"/>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32" name="テキスト ボックス 8231">
            <a:extLst>
              <a:ext uri="{FF2B5EF4-FFF2-40B4-BE49-F238E27FC236}">
                <a16:creationId xmlns:a16="http://schemas.microsoft.com/office/drawing/2014/main" id="{57BCDB40-06C6-0594-6C0C-DDE549634EFD}"/>
              </a:ext>
            </a:extLst>
          </p:cNvPr>
          <p:cNvSpPr txBox="1"/>
          <p:nvPr/>
        </p:nvSpPr>
        <p:spPr>
          <a:xfrm>
            <a:off x="4880149" y="4141127"/>
            <a:ext cx="420308"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40</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33" name="テキスト ボックス 8232">
            <a:extLst>
              <a:ext uri="{FF2B5EF4-FFF2-40B4-BE49-F238E27FC236}">
                <a16:creationId xmlns:a16="http://schemas.microsoft.com/office/drawing/2014/main" id="{17AC0B22-99EA-DC0F-2A6B-9E3D472BF1AF}"/>
              </a:ext>
            </a:extLst>
          </p:cNvPr>
          <p:cNvSpPr txBox="1"/>
          <p:nvPr/>
        </p:nvSpPr>
        <p:spPr>
          <a:xfrm>
            <a:off x="5224667" y="4377591"/>
            <a:ext cx="404278"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24%</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34" name="正方形/長方形 8233">
            <a:extLst>
              <a:ext uri="{FF2B5EF4-FFF2-40B4-BE49-F238E27FC236}">
                <a16:creationId xmlns:a16="http://schemas.microsoft.com/office/drawing/2014/main" id="{D3FC2661-B6DA-76C7-CBDE-2A3BCAF58555}"/>
              </a:ext>
            </a:extLst>
          </p:cNvPr>
          <p:cNvSpPr/>
          <p:nvPr/>
        </p:nvSpPr>
        <p:spPr>
          <a:xfrm>
            <a:off x="5297609" y="5597889"/>
            <a:ext cx="216000" cy="236924"/>
          </a:xfrm>
          <a:prstGeom prst="rect">
            <a:avLst/>
          </a:prstGeom>
          <a:pattFill prst="ltDnDiag">
            <a:fgClr>
              <a:srgbClr val="FFFFFF"/>
            </a:fgClr>
            <a:bgClr>
              <a:srgbClr val="FF5500"/>
            </a:bgClr>
          </a:patt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8235" name="直線コネクタ 8234">
            <a:extLst>
              <a:ext uri="{FF2B5EF4-FFF2-40B4-BE49-F238E27FC236}">
                <a16:creationId xmlns:a16="http://schemas.microsoft.com/office/drawing/2014/main" id="{4E034C1B-3D29-9E82-4BB3-EAED50183789}"/>
              </a:ext>
            </a:extLst>
          </p:cNvPr>
          <p:cNvCxnSpPr>
            <a:cxnSpLocks/>
          </p:cNvCxnSpPr>
          <p:nvPr/>
        </p:nvCxnSpPr>
        <p:spPr>
          <a:xfrm>
            <a:off x="4860441" y="5832367"/>
            <a:ext cx="7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8236" name="正方形/長方形 8235">
            <a:extLst>
              <a:ext uri="{FF2B5EF4-FFF2-40B4-BE49-F238E27FC236}">
                <a16:creationId xmlns:a16="http://schemas.microsoft.com/office/drawing/2014/main" id="{CAE00089-D594-7D66-A721-299E8AD87CA7}"/>
              </a:ext>
            </a:extLst>
          </p:cNvPr>
          <p:cNvSpPr/>
          <p:nvPr/>
        </p:nvSpPr>
        <p:spPr>
          <a:xfrm>
            <a:off x="4981479" y="5301964"/>
            <a:ext cx="216000" cy="530402"/>
          </a:xfrm>
          <a:prstGeom prst="rect">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8237" name="テキスト ボックス 8236">
            <a:extLst>
              <a:ext uri="{FF2B5EF4-FFF2-40B4-BE49-F238E27FC236}">
                <a16:creationId xmlns:a16="http://schemas.microsoft.com/office/drawing/2014/main" id="{3A75D565-7BDF-6F62-D55F-3AB39276DDBC}"/>
              </a:ext>
            </a:extLst>
          </p:cNvPr>
          <p:cNvSpPr txBox="1"/>
          <p:nvPr/>
        </p:nvSpPr>
        <p:spPr>
          <a:xfrm>
            <a:off x="4878904" y="5084418"/>
            <a:ext cx="418705" cy="245388"/>
          </a:xfrm>
          <a:prstGeom prst="rect">
            <a:avLst/>
          </a:prstGeom>
          <a:noFill/>
        </p:spPr>
        <p:txBody>
          <a:bodyPr wrap="none" rtlCol="0">
            <a:spAutoFit/>
          </a:bodyPr>
          <a:lstStyle/>
          <a:p>
            <a:pPr algn="ctr">
              <a:lnSpc>
                <a:spcPct val="114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48</a:t>
            </a:r>
            <a:r>
              <a:rPr kumimoji="1" lang="en-US" altLang="ja-JP" sz="900" dirty="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9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38" name="テキスト ボックス 8237">
            <a:extLst>
              <a:ext uri="{FF2B5EF4-FFF2-40B4-BE49-F238E27FC236}">
                <a16:creationId xmlns:a16="http://schemas.microsoft.com/office/drawing/2014/main" id="{30460421-5857-6EED-026D-13836C262AAD}"/>
              </a:ext>
            </a:extLst>
          </p:cNvPr>
          <p:cNvSpPr txBox="1"/>
          <p:nvPr/>
        </p:nvSpPr>
        <p:spPr>
          <a:xfrm>
            <a:off x="5222621" y="5396554"/>
            <a:ext cx="404277" cy="236924"/>
          </a:xfrm>
          <a:prstGeom prst="rect">
            <a:avLst/>
          </a:prstGeom>
          <a:noFill/>
        </p:spPr>
        <p:txBody>
          <a:bodyPr wrap="none" rtlCol="0">
            <a:spAutoFit/>
          </a:bodyPr>
          <a:lstStyle/>
          <a:p>
            <a:pPr algn="ctr">
              <a:lnSpc>
                <a:spcPct val="114000"/>
              </a:lnSpc>
            </a:pPr>
            <a:r>
              <a:rPr kumimoji="1" lang="en-US" altLang="ja-JP" sz="85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8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239" name="角丸四角形 8238">
            <a:extLst>
              <a:ext uri="{FF2B5EF4-FFF2-40B4-BE49-F238E27FC236}">
                <a16:creationId xmlns:a16="http://schemas.microsoft.com/office/drawing/2014/main" id="{BAB07132-41B1-2FF4-A1B3-77615DC1B1BD}"/>
              </a:ext>
            </a:extLst>
          </p:cNvPr>
          <p:cNvSpPr/>
          <p:nvPr/>
        </p:nvSpPr>
        <p:spPr>
          <a:xfrm>
            <a:off x="828445" y="4283130"/>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40" name="角丸四角形 8239">
            <a:extLst>
              <a:ext uri="{FF2B5EF4-FFF2-40B4-BE49-F238E27FC236}">
                <a16:creationId xmlns:a16="http://schemas.microsoft.com/office/drawing/2014/main" id="{B98453C3-8B22-1EDE-1404-2A5F7410D8C4}"/>
              </a:ext>
            </a:extLst>
          </p:cNvPr>
          <p:cNvSpPr/>
          <p:nvPr/>
        </p:nvSpPr>
        <p:spPr>
          <a:xfrm>
            <a:off x="830276" y="3360445"/>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41" name="角丸四角形 8240">
            <a:extLst>
              <a:ext uri="{FF2B5EF4-FFF2-40B4-BE49-F238E27FC236}">
                <a16:creationId xmlns:a16="http://schemas.microsoft.com/office/drawing/2014/main" id="{AD2428DC-3751-B209-9F31-39993E5BBB67}"/>
              </a:ext>
            </a:extLst>
          </p:cNvPr>
          <p:cNvSpPr/>
          <p:nvPr/>
        </p:nvSpPr>
        <p:spPr>
          <a:xfrm>
            <a:off x="828445" y="2418145"/>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42" name="角丸四角形 8241">
            <a:extLst>
              <a:ext uri="{FF2B5EF4-FFF2-40B4-BE49-F238E27FC236}">
                <a16:creationId xmlns:a16="http://schemas.microsoft.com/office/drawing/2014/main" id="{4B39D955-55D9-3576-AB5F-7D6E0592BE75}"/>
              </a:ext>
            </a:extLst>
          </p:cNvPr>
          <p:cNvSpPr/>
          <p:nvPr/>
        </p:nvSpPr>
        <p:spPr>
          <a:xfrm>
            <a:off x="828444" y="5178832"/>
            <a:ext cx="1351652" cy="258967"/>
          </a:xfrm>
          <a:prstGeom prst="roundRect">
            <a:avLst>
              <a:gd name="adj" fmla="val 50000"/>
            </a:avLst>
          </a:prstGeom>
          <a:solidFill>
            <a:schemeClr val="bg1"/>
          </a:solidFill>
          <a:ln w="635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43" name="テキスト ボックス 8242">
            <a:extLst>
              <a:ext uri="{FF2B5EF4-FFF2-40B4-BE49-F238E27FC236}">
                <a16:creationId xmlns:a16="http://schemas.microsoft.com/office/drawing/2014/main" id="{8C950337-DF09-F3AF-FE6B-1C62FAE56CBB}"/>
              </a:ext>
            </a:extLst>
          </p:cNvPr>
          <p:cNvSpPr txBox="1"/>
          <p:nvPr/>
        </p:nvSpPr>
        <p:spPr>
          <a:xfrm>
            <a:off x="1026758" y="4255585"/>
            <a:ext cx="1005403" cy="278731"/>
          </a:xfrm>
          <a:prstGeom prst="rect">
            <a:avLst/>
          </a:prstGeom>
          <a:noFill/>
        </p:spPr>
        <p:txBody>
          <a:bodyPr wrap="none" rtlCol="0">
            <a:spAutoFit/>
          </a:bodyPr>
          <a:lstStyle/>
          <a:p>
            <a:pPr algn="ctr">
              <a:lnSpc>
                <a:spcPct val="135000"/>
              </a:lnSpc>
            </a:pPr>
            <a:r>
              <a:rPr kumimoji="1" lang="ja-JP" altLang="en-US" sz="1000" b="1" spc="6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自己成長</a:t>
            </a:r>
          </a:p>
        </p:txBody>
      </p:sp>
      <p:sp>
        <p:nvSpPr>
          <p:cNvPr id="8244" name="テキスト ボックス 8243">
            <a:extLst>
              <a:ext uri="{FF2B5EF4-FFF2-40B4-BE49-F238E27FC236}">
                <a16:creationId xmlns:a16="http://schemas.microsoft.com/office/drawing/2014/main" id="{BD9712EF-1A0D-376B-F3CD-6135A8227A90}"/>
              </a:ext>
            </a:extLst>
          </p:cNvPr>
          <p:cNvSpPr txBox="1"/>
          <p:nvPr/>
        </p:nvSpPr>
        <p:spPr>
          <a:xfrm>
            <a:off x="1026758" y="3332900"/>
            <a:ext cx="1005403" cy="278731"/>
          </a:xfrm>
          <a:prstGeom prst="rect">
            <a:avLst/>
          </a:prstGeom>
          <a:noFill/>
        </p:spPr>
        <p:txBody>
          <a:bodyPr wrap="none" rtlCol="0">
            <a:spAutoFit/>
          </a:bodyPr>
          <a:lstStyle/>
          <a:p>
            <a:pPr algn="ctr">
              <a:lnSpc>
                <a:spcPct val="135000"/>
              </a:lnSpc>
            </a:pPr>
            <a:r>
              <a:rPr kumimoji="1" lang="ja-JP" altLang="en-US" sz="1000" b="1" spc="6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資産形成</a:t>
            </a:r>
          </a:p>
        </p:txBody>
      </p:sp>
      <p:sp>
        <p:nvSpPr>
          <p:cNvPr id="8245" name="テキスト ボックス 8244">
            <a:extLst>
              <a:ext uri="{FF2B5EF4-FFF2-40B4-BE49-F238E27FC236}">
                <a16:creationId xmlns:a16="http://schemas.microsoft.com/office/drawing/2014/main" id="{CF865828-8C32-3EFC-8D99-30E4204FFC3B}"/>
              </a:ext>
            </a:extLst>
          </p:cNvPr>
          <p:cNvSpPr txBox="1"/>
          <p:nvPr/>
        </p:nvSpPr>
        <p:spPr>
          <a:xfrm>
            <a:off x="1026758" y="2390600"/>
            <a:ext cx="1005403" cy="278731"/>
          </a:xfrm>
          <a:prstGeom prst="rect">
            <a:avLst/>
          </a:prstGeom>
          <a:noFill/>
        </p:spPr>
        <p:txBody>
          <a:bodyPr wrap="none" rtlCol="0">
            <a:spAutoFit/>
          </a:bodyPr>
          <a:lstStyle/>
          <a:p>
            <a:pPr algn="ctr">
              <a:lnSpc>
                <a:spcPct val="135000"/>
              </a:lnSpc>
            </a:pPr>
            <a:r>
              <a:rPr kumimoji="1" lang="ja-JP" altLang="en-US" sz="1000" b="1" spc="6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健康志向</a:t>
            </a:r>
          </a:p>
        </p:txBody>
      </p:sp>
      <p:sp>
        <p:nvSpPr>
          <p:cNvPr id="8246" name="テキスト ボックス 8245">
            <a:extLst>
              <a:ext uri="{FF2B5EF4-FFF2-40B4-BE49-F238E27FC236}">
                <a16:creationId xmlns:a16="http://schemas.microsoft.com/office/drawing/2014/main" id="{C9B446A0-9843-502E-E3B9-D30822F2F93C}"/>
              </a:ext>
            </a:extLst>
          </p:cNvPr>
          <p:cNvSpPr txBox="1"/>
          <p:nvPr/>
        </p:nvSpPr>
        <p:spPr>
          <a:xfrm>
            <a:off x="925710" y="5151287"/>
            <a:ext cx="1145185" cy="278731"/>
          </a:xfrm>
          <a:prstGeom prst="rect">
            <a:avLst/>
          </a:prstGeom>
          <a:noFill/>
        </p:spPr>
        <p:txBody>
          <a:bodyPr wrap="none" rtlCol="0">
            <a:spAutoFit/>
          </a:bodyPr>
          <a:lstStyle/>
          <a:p>
            <a:pPr>
              <a:lnSpc>
                <a:spcPct val="135000"/>
              </a:lnSpc>
            </a:pPr>
            <a:r>
              <a:rPr kumimoji="1" lang="ja-JP" altLang="en-US" sz="10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プレミアム志向</a:t>
            </a:r>
          </a:p>
        </p:txBody>
      </p:sp>
    </p:spTree>
    <p:extLst>
      <p:ext uri="{BB962C8B-B14F-4D97-AF65-F5344CB8AC3E}">
        <p14:creationId xmlns:p14="http://schemas.microsoft.com/office/powerpoint/2010/main" val="7294333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3C0B8-37E0-AC10-74A0-1A9AE4AA7E4D}"/>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0C64A2B8-DAD9-D232-C78F-D48060B0D8E0}"/>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71B8D177-2C16-8875-68E1-67D177C4D853}"/>
              </a:ext>
            </a:extLst>
          </p:cNvPr>
          <p:cNvSpPr txBox="1"/>
          <p:nvPr/>
        </p:nvSpPr>
        <p:spPr>
          <a:xfrm>
            <a:off x="444240" y="3196002"/>
            <a:ext cx="3850734"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MEDIA</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MENU</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9CBF6CCE-6108-7EBA-F8AF-CB6253AC4DE6}"/>
              </a:ext>
            </a:extLst>
          </p:cNvPr>
          <p:cNvSpPr txBox="1"/>
          <p:nvPr/>
        </p:nvSpPr>
        <p:spPr>
          <a:xfrm>
            <a:off x="452949" y="3848420"/>
            <a:ext cx="1569660"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メディアメニュー</a:t>
            </a:r>
          </a:p>
        </p:txBody>
      </p:sp>
      <p:pic>
        <p:nvPicPr>
          <p:cNvPr id="7" name="図 6">
            <a:extLst>
              <a:ext uri="{FF2B5EF4-FFF2-40B4-BE49-F238E27FC236}">
                <a16:creationId xmlns:a16="http://schemas.microsoft.com/office/drawing/2014/main" id="{4784FADD-700B-9473-4F89-150B1D2F8F98}"/>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FF579BCD-9530-8308-809E-C3960E5B043D}"/>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1391EEC0-D41C-17EE-CC33-6D93751D6D8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26</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630CF62E-717F-4F15-DFB1-F079006C91C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239313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75B51-01CD-1A89-D357-FD57322161F5}"/>
            </a:ext>
          </a:extLst>
        </p:cNvPr>
        <p:cNvGrpSpPr/>
        <p:nvPr/>
      </p:nvGrpSpPr>
      <p:grpSpPr>
        <a:xfrm>
          <a:off x="0" y="0"/>
          <a:ext cx="0" cy="0"/>
          <a:chOff x="0" y="0"/>
          <a:chExt cx="0" cy="0"/>
        </a:xfrm>
      </p:grpSpPr>
      <p:sp>
        <p:nvSpPr>
          <p:cNvPr id="65" name="1 つの角を丸めた四角形 64">
            <a:extLst>
              <a:ext uri="{FF2B5EF4-FFF2-40B4-BE49-F238E27FC236}">
                <a16:creationId xmlns:a16="http://schemas.microsoft.com/office/drawing/2014/main" id="{9DD12798-A60C-7C32-E0F2-7BADDE75B28C}"/>
              </a:ext>
            </a:extLst>
          </p:cNvPr>
          <p:cNvSpPr/>
          <p:nvPr/>
        </p:nvSpPr>
        <p:spPr>
          <a:xfrm flipH="1" flipV="1">
            <a:off x="5585329" y="-2"/>
            <a:ext cx="6610854" cy="6858001"/>
          </a:xfrm>
          <a:prstGeom prst="round1Rect">
            <a:avLst>
              <a:gd name="adj" fmla="val 92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EEDBA40-782D-311E-716A-A5BA5A2FFBDA}"/>
              </a:ext>
            </a:extLst>
          </p:cNvPr>
          <p:cNvSpPr txBox="1"/>
          <p:nvPr/>
        </p:nvSpPr>
        <p:spPr>
          <a:xfrm>
            <a:off x="722472" y="1264011"/>
            <a:ext cx="4076757" cy="1266501"/>
          </a:xfrm>
          <a:prstGeom prst="rect">
            <a:avLst/>
          </a:prstGeom>
          <a:noFill/>
        </p:spPr>
        <p:txBody>
          <a:bodyPr wrap="none" rtlCol="0">
            <a:spAutoFit/>
          </a:bodyPr>
          <a:lstStyle/>
          <a:p>
            <a:pPr>
              <a:lnSpc>
                <a:spcPct val="9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喫煙所</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5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800" b="1" spc="-15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1</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回利用あ</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たりの</a:t>
            </a:r>
          </a:p>
          <a:p>
            <a:pPr>
              <a:lnSpc>
                <a:spcPct val="9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平均滞在  </a:t>
            </a:r>
            <a:r>
              <a:rPr kumimoji="1" lang="en-US" altLang="ja-JP" sz="2800" b="1"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 分 </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8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en-US" altLang="ja-JP" sz="2800" b="1" dirty="0">
                <a:solidFill>
                  <a:schemeClr val="bg1"/>
                </a:solidFill>
                <a:latin typeface="Inter UI" panose="020B0502030000000004" pitchFamily="34" charset="0"/>
                <a:ea typeface="Inter UI" panose="020B0502030000000004" pitchFamily="34" charset="0"/>
                <a:cs typeface="Inter UI" panose="020B0502030000000004" pitchFamily="34" charset="0"/>
              </a:rPr>
              <a:t> 360</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秒</a:t>
            </a:r>
            <a:r>
              <a:rPr kumimoji="1" lang="en-US" altLang="ja-JP" sz="24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を</a:t>
            </a:r>
          </a:p>
          <a:p>
            <a:pPr>
              <a:lnSpc>
                <a:spcPct val="90000"/>
              </a:lnSpc>
            </a:pPr>
            <a:r>
              <a:rPr kumimoji="1" lang="en-US" altLang="ja-JP" sz="2800" b="1" spc="1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kumimoji="1" lang="ja-JP" altLang="en-US" sz="2400" b="1" spc="10">
                <a:solidFill>
                  <a:schemeClr val="bg1"/>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ロールに</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設定</a:t>
            </a:r>
          </a:p>
        </p:txBody>
      </p:sp>
      <p:pic>
        <p:nvPicPr>
          <p:cNvPr id="4" name="図 3" descr="図形, 四角形&#10;&#10;AI 生成コンテンツは誤りを含む可能性があります。">
            <a:extLst>
              <a:ext uri="{FF2B5EF4-FFF2-40B4-BE49-F238E27FC236}">
                <a16:creationId xmlns:a16="http://schemas.microsoft.com/office/drawing/2014/main" id="{84633465-8DB9-5AC0-9403-2642C64D2345}"/>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C229C16E-E9C0-7785-31F0-A8100FB9A3D1}"/>
              </a:ext>
            </a:extLst>
          </p:cNvPr>
          <p:cNvSpPr txBox="1"/>
          <p:nvPr/>
        </p:nvSpPr>
        <p:spPr>
          <a:xfrm>
            <a:off x="480727" y="210759"/>
            <a:ext cx="143180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8FF15881-B875-E420-3146-27A77785902B}"/>
              </a:ext>
            </a:extLst>
          </p:cNvPr>
          <p:cNvSpPr txBox="1"/>
          <p:nvPr/>
        </p:nvSpPr>
        <p:spPr>
          <a:xfrm>
            <a:off x="474201" y="427365"/>
            <a:ext cx="857927"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広告ロール構成</a:t>
            </a:r>
          </a:p>
        </p:txBody>
      </p:sp>
      <p:pic>
        <p:nvPicPr>
          <p:cNvPr id="16" name="図 15">
            <a:extLst>
              <a:ext uri="{FF2B5EF4-FFF2-40B4-BE49-F238E27FC236}">
                <a16:creationId xmlns:a16="http://schemas.microsoft.com/office/drawing/2014/main" id="{61E6F554-E81F-85DB-B738-EB8E35D65C69}"/>
              </a:ext>
            </a:extLst>
          </p:cNvPr>
          <p:cNvPicPr>
            <a:picLocks noChangeAspect="1"/>
          </p:cNvPicPr>
          <p:nvPr/>
        </p:nvPicPr>
        <p:blipFill>
          <a:blip r:embed="rId3"/>
          <a:stretch>
            <a:fillRect/>
          </a:stretch>
        </p:blipFill>
        <p:spPr>
          <a:xfrm>
            <a:off x="5987909" y="1298982"/>
            <a:ext cx="1727200" cy="266700"/>
          </a:xfrm>
          <a:prstGeom prst="rect">
            <a:avLst/>
          </a:prstGeom>
        </p:spPr>
      </p:pic>
      <p:pic>
        <p:nvPicPr>
          <p:cNvPr id="18" name="図 17">
            <a:extLst>
              <a:ext uri="{FF2B5EF4-FFF2-40B4-BE49-F238E27FC236}">
                <a16:creationId xmlns:a16="http://schemas.microsoft.com/office/drawing/2014/main" id="{A3A5A627-149E-8B5D-49E3-BF19E373735E}"/>
              </a:ext>
            </a:extLst>
          </p:cNvPr>
          <p:cNvPicPr>
            <a:picLocks noChangeAspect="1"/>
          </p:cNvPicPr>
          <p:nvPr/>
        </p:nvPicPr>
        <p:blipFill>
          <a:blip r:embed="rId4"/>
          <a:stretch>
            <a:fillRect/>
          </a:stretch>
        </p:blipFill>
        <p:spPr>
          <a:xfrm>
            <a:off x="6878403" y="1905282"/>
            <a:ext cx="1397000" cy="469900"/>
          </a:xfrm>
          <a:prstGeom prst="rect">
            <a:avLst/>
          </a:prstGeom>
        </p:spPr>
      </p:pic>
      <p:pic>
        <p:nvPicPr>
          <p:cNvPr id="20" name="図 19">
            <a:extLst>
              <a:ext uri="{FF2B5EF4-FFF2-40B4-BE49-F238E27FC236}">
                <a16:creationId xmlns:a16="http://schemas.microsoft.com/office/drawing/2014/main" id="{CA74C3EE-24FF-D641-6D4E-73ED7F8B6C25}"/>
              </a:ext>
            </a:extLst>
          </p:cNvPr>
          <p:cNvPicPr>
            <a:picLocks noChangeAspect="1"/>
          </p:cNvPicPr>
          <p:nvPr/>
        </p:nvPicPr>
        <p:blipFill>
          <a:blip r:embed="rId5"/>
          <a:stretch>
            <a:fillRect/>
          </a:stretch>
        </p:blipFill>
        <p:spPr>
          <a:xfrm>
            <a:off x="8426784" y="1905282"/>
            <a:ext cx="1397000" cy="469900"/>
          </a:xfrm>
          <a:prstGeom prst="rect">
            <a:avLst/>
          </a:prstGeom>
        </p:spPr>
      </p:pic>
      <p:pic>
        <p:nvPicPr>
          <p:cNvPr id="22" name="図 21">
            <a:extLst>
              <a:ext uri="{FF2B5EF4-FFF2-40B4-BE49-F238E27FC236}">
                <a16:creationId xmlns:a16="http://schemas.microsoft.com/office/drawing/2014/main" id="{BCA9820A-F20A-095A-19DD-5DCA23B390D1}"/>
              </a:ext>
            </a:extLst>
          </p:cNvPr>
          <p:cNvPicPr>
            <a:picLocks noChangeAspect="1"/>
          </p:cNvPicPr>
          <p:nvPr/>
        </p:nvPicPr>
        <p:blipFill>
          <a:blip r:embed="rId6"/>
          <a:stretch>
            <a:fillRect/>
          </a:stretch>
        </p:blipFill>
        <p:spPr>
          <a:xfrm>
            <a:off x="9978288" y="1905282"/>
            <a:ext cx="1397000" cy="469900"/>
          </a:xfrm>
          <a:prstGeom prst="rect">
            <a:avLst/>
          </a:prstGeom>
        </p:spPr>
      </p:pic>
      <p:pic>
        <p:nvPicPr>
          <p:cNvPr id="24" name="図 23">
            <a:extLst>
              <a:ext uri="{FF2B5EF4-FFF2-40B4-BE49-F238E27FC236}">
                <a16:creationId xmlns:a16="http://schemas.microsoft.com/office/drawing/2014/main" id="{A04BD59A-D2E1-11D0-36CD-A03D2B03924F}"/>
              </a:ext>
            </a:extLst>
          </p:cNvPr>
          <p:cNvPicPr>
            <a:picLocks noChangeAspect="1"/>
          </p:cNvPicPr>
          <p:nvPr/>
        </p:nvPicPr>
        <p:blipFill>
          <a:blip r:embed="rId7"/>
          <a:stretch>
            <a:fillRect/>
          </a:stretch>
        </p:blipFill>
        <p:spPr>
          <a:xfrm>
            <a:off x="6058186" y="3122753"/>
            <a:ext cx="609600" cy="215900"/>
          </a:xfrm>
          <a:prstGeom prst="rect">
            <a:avLst/>
          </a:prstGeom>
        </p:spPr>
      </p:pic>
      <p:pic>
        <p:nvPicPr>
          <p:cNvPr id="26" name="図 25">
            <a:extLst>
              <a:ext uri="{FF2B5EF4-FFF2-40B4-BE49-F238E27FC236}">
                <a16:creationId xmlns:a16="http://schemas.microsoft.com/office/drawing/2014/main" id="{FADB9071-EB81-6A55-456A-5C8DB84AC307}"/>
              </a:ext>
            </a:extLst>
          </p:cNvPr>
          <p:cNvPicPr>
            <a:picLocks noChangeAspect="1"/>
          </p:cNvPicPr>
          <p:nvPr/>
        </p:nvPicPr>
        <p:blipFill>
          <a:blip r:embed="rId8"/>
          <a:stretch>
            <a:fillRect/>
          </a:stretch>
        </p:blipFill>
        <p:spPr>
          <a:xfrm>
            <a:off x="8500979" y="2699084"/>
            <a:ext cx="1270000" cy="762000"/>
          </a:xfrm>
          <a:prstGeom prst="rect">
            <a:avLst/>
          </a:prstGeom>
        </p:spPr>
      </p:pic>
      <p:pic>
        <p:nvPicPr>
          <p:cNvPr id="28" name="図 27">
            <a:extLst>
              <a:ext uri="{FF2B5EF4-FFF2-40B4-BE49-F238E27FC236}">
                <a16:creationId xmlns:a16="http://schemas.microsoft.com/office/drawing/2014/main" id="{B3653104-76B9-44FC-2213-D68B171E8DC4}"/>
              </a:ext>
            </a:extLst>
          </p:cNvPr>
          <p:cNvPicPr>
            <a:picLocks noChangeAspect="1"/>
          </p:cNvPicPr>
          <p:nvPr/>
        </p:nvPicPr>
        <p:blipFill>
          <a:blip r:embed="rId9"/>
          <a:stretch>
            <a:fillRect/>
          </a:stretch>
        </p:blipFill>
        <p:spPr>
          <a:xfrm>
            <a:off x="10049809" y="2699084"/>
            <a:ext cx="1270000" cy="762000"/>
          </a:xfrm>
          <a:prstGeom prst="rect">
            <a:avLst/>
          </a:prstGeom>
        </p:spPr>
      </p:pic>
      <p:pic>
        <p:nvPicPr>
          <p:cNvPr id="30" name="図 29">
            <a:extLst>
              <a:ext uri="{FF2B5EF4-FFF2-40B4-BE49-F238E27FC236}">
                <a16:creationId xmlns:a16="http://schemas.microsoft.com/office/drawing/2014/main" id="{514869C7-DBD6-3EEA-1A54-B651ADC8F1FB}"/>
              </a:ext>
            </a:extLst>
          </p:cNvPr>
          <p:cNvPicPr>
            <a:picLocks noChangeAspect="1"/>
          </p:cNvPicPr>
          <p:nvPr/>
        </p:nvPicPr>
        <p:blipFill>
          <a:blip r:embed="rId10"/>
          <a:stretch>
            <a:fillRect/>
          </a:stretch>
        </p:blipFill>
        <p:spPr>
          <a:xfrm>
            <a:off x="8500979" y="3792788"/>
            <a:ext cx="1270000" cy="762000"/>
          </a:xfrm>
          <a:prstGeom prst="rect">
            <a:avLst/>
          </a:prstGeom>
        </p:spPr>
      </p:pic>
      <p:pic>
        <p:nvPicPr>
          <p:cNvPr id="32" name="図 31">
            <a:extLst>
              <a:ext uri="{FF2B5EF4-FFF2-40B4-BE49-F238E27FC236}">
                <a16:creationId xmlns:a16="http://schemas.microsoft.com/office/drawing/2014/main" id="{BBC5EAFD-B872-F0BA-E66A-7D131CB52263}"/>
              </a:ext>
            </a:extLst>
          </p:cNvPr>
          <p:cNvPicPr>
            <a:picLocks noChangeAspect="1"/>
          </p:cNvPicPr>
          <p:nvPr/>
        </p:nvPicPr>
        <p:blipFill>
          <a:blip r:embed="rId11"/>
          <a:stretch>
            <a:fillRect/>
          </a:stretch>
        </p:blipFill>
        <p:spPr>
          <a:xfrm>
            <a:off x="7521424" y="3573212"/>
            <a:ext cx="127000" cy="101600"/>
          </a:xfrm>
          <a:prstGeom prst="rect">
            <a:avLst/>
          </a:prstGeom>
        </p:spPr>
      </p:pic>
      <p:pic>
        <p:nvPicPr>
          <p:cNvPr id="35" name="図 34">
            <a:extLst>
              <a:ext uri="{FF2B5EF4-FFF2-40B4-BE49-F238E27FC236}">
                <a16:creationId xmlns:a16="http://schemas.microsoft.com/office/drawing/2014/main" id="{E25CEA6B-582C-6A6A-E04B-164C72DA73CE}"/>
              </a:ext>
            </a:extLst>
          </p:cNvPr>
          <p:cNvPicPr>
            <a:picLocks noChangeAspect="1"/>
          </p:cNvPicPr>
          <p:nvPr/>
        </p:nvPicPr>
        <p:blipFill>
          <a:blip r:embed="rId8"/>
          <a:stretch>
            <a:fillRect/>
          </a:stretch>
        </p:blipFill>
        <p:spPr>
          <a:xfrm>
            <a:off x="6944894" y="2699084"/>
            <a:ext cx="1270000" cy="762000"/>
          </a:xfrm>
          <a:prstGeom prst="rect">
            <a:avLst/>
          </a:prstGeom>
        </p:spPr>
      </p:pic>
      <p:pic>
        <p:nvPicPr>
          <p:cNvPr id="36" name="図 35">
            <a:extLst>
              <a:ext uri="{FF2B5EF4-FFF2-40B4-BE49-F238E27FC236}">
                <a16:creationId xmlns:a16="http://schemas.microsoft.com/office/drawing/2014/main" id="{77D8179A-2D17-0667-026F-F13483214DCE}"/>
              </a:ext>
            </a:extLst>
          </p:cNvPr>
          <p:cNvPicPr>
            <a:picLocks noChangeAspect="1"/>
          </p:cNvPicPr>
          <p:nvPr/>
        </p:nvPicPr>
        <p:blipFill>
          <a:blip r:embed="rId7"/>
          <a:stretch>
            <a:fillRect/>
          </a:stretch>
        </p:blipFill>
        <p:spPr>
          <a:xfrm>
            <a:off x="6058186" y="4216057"/>
            <a:ext cx="609600" cy="215900"/>
          </a:xfrm>
          <a:prstGeom prst="rect">
            <a:avLst/>
          </a:prstGeom>
        </p:spPr>
      </p:pic>
      <p:pic>
        <p:nvPicPr>
          <p:cNvPr id="37" name="図 36">
            <a:extLst>
              <a:ext uri="{FF2B5EF4-FFF2-40B4-BE49-F238E27FC236}">
                <a16:creationId xmlns:a16="http://schemas.microsoft.com/office/drawing/2014/main" id="{7BBDD33A-C530-34C0-9902-AD98B3FADA8B}"/>
              </a:ext>
            </a:extLst>
          </p:cNvPr>
          <p:cNvPicPr>
            <a:picLocks noChangeAspect="1"/>
          </p:cNvPicPr>
          <p:nvPr/>
        </p:nvPicPr>
        <p:blipFill>
          <a:blip r:embed="rId7"/>
          <a:stretch>
            <a:fillRect/>
          </a:stretch>
        </p:blipFill>
        <p:spPr>
          <a:xfrm>
            <a:off x="6053216" y="5314330"/>
            <a:ext cx="609600" cy="215900"/>
          </a:xfrm>
          <a:prstGeom prst="rect">
            <a:avLst/>
          </a:prstGeom>
        </p:spPr>
      </p:pic>
      <p:pic>
        <p:nvPicPr>
          <p:cNvPr id="38" name="図 37">
            <a:extLst>
              <a:ext uri="{FF2B5EF4-FFF2-40B4-BE49-F238E27FC236}">
                <a16:creationId xmlns:a16="http://schemas.microsoft.com/office/drawing/2014/main" id="{E5476CCA-F05D-AE20-D14F-7286B2ABC309}"/>
              </a:ext>
            </a:extLst>
          </p:cNvPr>
          <p:cNvPicPr>
            <a:picLocks noChangeAspect="1"/>
          </p:cNvPicPr>
          <p:nvPr/>
        </p:nvPicPr>
        <p:blipFill>
          <a:blip r:embed="rId11"/>
          <a:stretch>
            <a:fillRect/>
          </a:stretch>
        </p:blipFill>
        <p:spPr>
          <a:xfrm>
            <a:off x="9068213" y="3577485"/>
            <a:ext cx="127000" cy="101600"/>
          </a:xfrm>
          <a:prstGeom prst="rect">
            <a:avLst/>
          </a:prstGeom>
        </p:spPr>
      </p:pic>
      <p:pic>
        <p:nvPicPr>
          <p:cNvPr id="39" name="図 38">
            <a:extLst>
              <a:ext uri="{FF2B5EF4-FFF2-40B4-BE49-F238E27FC236}">
                <a16:creationId xmlns:a16="http://schemas.microsoft.com/office/drawing/2014/main" id="{F2FA9EB5-D20B-4897-0811-84D0B99423AD}"/>
              </a:ext>
            </a:extLst>
          </p:cNvPr>
          <p:cNvPicPr>
            <a:picLocks noChangeAspect="1"/>
          </p:cNvPicPr>
          <p:nvPr/>
        </p:nvPicPr>
        <p:blipFill>
          <a:blip r:embed="rId11"/>
          <a:stretch>
            <a:fillRect/>
          </a:stretch>
        </p:blipFill>
        <p:spPr>
          <a:xfrm>
            <a:off x="10619275" y="3573212"/>
            <a:ext cx="127000" cy="101600"/>
          </a:xfrm>
          <a:prstGeom prst="rect">
            <a:avLst/>
          </a:prstGeom>
        </p:spPr>
      </p:pic>
      <p:pic>
        <p:nvPicPr>
          <p:cNvPr id="40" name="図 39">
            <a:extLst>
              <a:ext uri="{FF2B5EF4-FFF2-40B4-BE49-F238E27FC236}">
                <a16:creationId xmlns:a16="http://schemas.microsoft.com/office/drawing/2014/main" id="{2D1A955B-DF79-17CC-35F9-484A94DD7424}"/>
              </a:ext>
            </a:extLst>
          </p:cNvPr>
          <p:cNvPicPr>
            <a:picLocks noChangeAspect="1"/>
          </p:cNvPicPr>
          <p:nvPr/>
        </p:nvPicPr>
        <p:blipFill>
          <a:blip r:embed="rId11"/>
          <a:stretch>
            <a:fillRect/>
          </a:stretch>
        </p:blipFill>
        <p:spPr>
          <a:xfrm>
            <a:off x="7521424" y="4667612"/>
            <a:ext cx="127000" cy="101600"/>
          </a:xfrm>
          <a:prstGeom prst="rect">
            <a:avLst/>
          </a:prstGeom>
        </p:spPr>
      </p:pic>
      <p:pic>
        <p:nvPicPr>
          <p:cNvPr id="41" name="図 40">
            <a:extLst>
              <a:ext uri="{FF2B5EF4-FFF2-40B4-BE49-F238E27FC236}">
                <a16:creationId xmlns:a16="http://schemas.microsoft.com/office/drawing/2014/main" id="{6AD2CB79-D7FB-A6B5-D190-193C8627C936}"/>
              </a:ext>
            </a:extLst>
          </p:cNvPr>
          <p:cNvPicPr>
            <a:picLocks noChangeAspect="1"/>
          </p:cNvPicPr>
          <p:nvPr/>
        </p:nvPicPr>
        <p:blipFill>
          <a:blip r:embed="rId11"/>
          <a:stretch>
            <a:fillRect/>
          </a:stretch>
        </p:blipFill>
        <p:spPr>
          <a:xfrm>
            <a:off x="9068213" y="4671885"/>
            <a:ext cx="127000" cy="101600"/>
          </a:xfrm>
          <a:prstGeom prst="rect">
            <a:avLst/>
          </a:prstGeom>
        </p:spPr>
      </p:pic>
      <p:pic>
        <p:nvPicPr>
          <p:cNvPr id="42" name="図 41">
            <a:extLst>
              <a:ext uri="{FF2B5EF4-FFF2-40B4-BE49-F238E27FC236}">
                <a16:creationId xmlns:a16="http://schemas.microsoft.com/office/drawing/2014/main" id="{7363EF62-E37C-0447-A38B-70E3589C3E0A}"/>
              </a:ext>
            </a:extLst>
          </p:cNvPr>
          <p:cNvPicPr>
            <a:picLocks noChangeAspect="1"/>
          </p:cNvPicPr>
          <p:nvPr/>
        </p:nvPicPr>
        <p:blipFill>
          <a:blip r:embed="rId11"/>
          <a:stretch>
            <a:fillRect/>
          </a:stretch>
        </p:blipFill>
        <p:spPr>
          <a:xfrm>
            <a:off x="10619275" y="4667612"/>
            <a:ext cx="127000" cy="101600"/>
          </a:xfrm>
          <a:prstGeom prst="rect">
            <a:avLst/>
          </a:prstGeom>
        </p:spPr>
      </p:pic>
      <p:pic>
        <p:nvPicPr>
          <p:cNvPr id="43" name="図 42">
            <a:extLst>
              <a:ext uri="{FF2B5EF4-FFF2-40B4-BE49-F238E27FC236}">
                <a16:creationId xmlns:a16="http://schemas.microsoft.com/office/drawing/2014/main" id="{B433EC81-5660-5B94-EF4F-15BA896A5646}"/>
              </a:ext>
            </a:extLst>
          </p:cNvPr>
          <p:cNvPicPr>
            <a:picLocks noChangeAspect="1"/>
          </p:cNvPicPr>
          <p:nvPr/>
        </p:nvPicPr>
        <p:blipFill>
          <a:blip r:embed="rId8"/>
          <a:stretch>
            <a:fillRect/>
          </a:stretch>
        </p:blipFill>
        <p:spPr>
          <a:xfrm>
            <a:off x="8508179" y="4887884"/>
            <a:ext cx="1270000" cy="762000"/>
          </a:xfrm>
          <a:prstGeom prst="rect">
            <a:avLst/>
          </a:prstGeom>
        </p:spPr>
      </p:pic>
      <p:pic>
        <p:nvPicPr>
          <p:cNvPr id="44" name="図 43">
            <a:extLst>
              <a:ext uri="{FF2B5EF4-FFF2-40B4-BE49-F238E27FC236}">
                <a16:creationId xmlns:a16="http://schemas.microsoft.com/office/drawing/2014/main" id="{B5442B5C-D4B9-CDC9-C72E-44862EB33A2B}"/>
              </a:ext>
            </a:extLst>
          </p:cNvPr>
          <p:cNvPicPr>
            <a:picLocks noChangeAspect="1"/>
          </p:cNvPicPr>
          <p:nvPr/>
        </p:nvPicPr>
        <p:blipFill>
          <a:blip r:embed="rId9"/>
          <a:stretch>
            <a:fillRect/>
          </a:stretch>
        </p:blipFill>
        <p:spPr>
          <a:xfrm>
            <a:off x="10057009" y="4887884"/>
            <a:ext cx="1270000" cy="762000"/>
          </a:xfrm>
          <a:prstGeom prst="rect">
            <a:avLst/>
          </a:prstGeom>
        </p:spPr>
      </p:pic>
      <p:pic>
        <p:nvPicPr>
          <p:cNvPr id="45" name="図 44">
            <a:extLst>
              <a:ext uri="{FF2B5EF4-FFF2-40B4-BE49-F238E27FC236}">
                <a16:creationId xmlns:a16="http://schemas.microsoft.com/office/drawing/2014/main" id="{596E09BC-7D97-882E-28AB-E889B19FE97C}"/>
              </a:ext>
            </a:extLst>
          </p:cNvPr>
          <p:cNvPicPr>
            <a:picLocks noChangeAspect="1"/>
          </p:cNvPicPr>
          <p:nvPr/>
        </p:nvPicPr>
        <p:blipFill>
          <a:blip r:embed="rId8"/>
          <a:stretch>
            <a:fillRect/>
          </a:stretch>
        </p:blipFill>
        <p:spPr>
          <a:xfrm>
            <a:off x="6952094" y="4887884"/>
            <a:ext cx="1270000" cy="762000"/>
          </a:xfrm>
          <a:prstGeom prst="rect">
            <a:avLst/>
          </a:prstGeom>
        </p:spPr>
      </p:pic>
      <p:pic>
        <p:nvPicPr>
          <p:cNvPr id="46" name="図 45">
            <a:extLst>
              <a:ext uri="{FF2B5EF4-FFF2-40B4-BE49-F238E27FC236}">
                <a16:creationId xmlns:a16="http://schemas.microsoft.com/office/drawing/2014/main" id="{C001003A-EAFF-8885-531F-0B98AFAEBAA7}"/>
              </a:ext>
            </a:extLst>
          </p:cNvPr>
          <p:cNvPicPr>
            <a:picLocks noChangeAspect="1"/>
          </p:cNvPicPr>
          <p:nvPr/>
        </p:nvPicPr>
        <p:blipFill>
          <a:blip r:embed="rId8"/>
          <a:stretch>
            <a:fillRect/>
          </a:stretch>
        </p:blipFill>
        <p:spPr>
          <a:xfrm>
            <a:off x="6952094" y="3786284"/>
            <a:ext cx="1270000" cy="762000"/>
          </a:xfrm>
          <a:prstGeom prst="rect">
            <a:avLst/>
          </a:prstGeom>
        </p:spPr>
      </p:pic>
      <p:pic>
        <p:nvPicPr>
          <p:cNvPr id="47" name="図 46">
            <a:extLst>
              <a:ext uri="{FF2B5EF4-FFF2-40B4-BE49-F238E27FC236}">
                <a16:creationId xmlns:a16="http://schemas.microsoft.com/office/drawing/2014/main" id="{129DD558-B252-E4AB-2810-386D76E88EED}"/>
              </a:ext>
            </a:extLst>
          </p:cNvPr>
          <p:cNvPicPr>
            <a:picLocks noChangeAspect="1"/>
          </p:cNvPicPr>
          <p:nvPr/>
        </p:nvPicPr>
        <p:blipFill>
          <a:blip r:embed="rId10"/>
          <a:stretch>
            <a:fillRect/>
          </a:stretch>
        </p:blipFill>
        <p:spPr>
          <a:xfrm>
            <a:off x="10048979" y="3799988"/>
            <a:ext cx="1270000" cy="762000"/>
          </a:xfrm>
          <a:prstGeom prst="rect">
            <a:avLst/>
          </a:prstGeom>
        </p:spPr>
      </p:pic>
      <p:sp>
        <p:nvSpPr>
          <p:cNvPr id="48" name="テキスト ボックス 47">
            <a:extLst>
              <a:ext uri="{FF2B5EF4-FFF2-40B4-BE49-F238E27FC236}">
                <a16:creationId xmlns:a16="http://schemas.microsoft.com/office/drawing/2014/main" id="{867F236C-5986-85BA-DFE0-B25AF68F61DB}"/>
              </a:ext>
            </a:extLst>
          </p:cNvPr>
          <p:cNvSpPr txBox="1"/>
          <p:nvPr/>
        </p:nvSpPr>
        <p:spPr>
          <a:xfrm>
            <a:off x="7171584" y="2404117"/>
            <a:ext cx="825867" cy="254493"/>
          </a:xfrm>
          <a:prstGeom prst="rect">
            <a:avLst/>
          </a:prstGeom>
          <a:noFill/>
        </p:spPr>
        <p:txBody>
          <a:bodyPr wrap="none" rtlCol="0">
            <a:spAutoFit/>
          </a:bodyPr>
          <a:lstStyle/>
          <a:p>
            <a:pPr>
              <a:lnSpc>
                <a:spcPct val="114000"/>
              </a:lnSpc>
            </a:pP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滞在毎配信</a:t>
            </a:r>
            <a:endParaRPr kumimoji="1" lang="ja-JP" altLang="en-US" sz="10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49" name="テキスト ボックス 48">
            <a:extLst>
              <a:ext uri="{FF2B5EF4-FFF2-40B4-BE49-F238E27FC236}">
                <a16:creationId xmlns:a16="http://schemas.microsoft.com/office/drawing/2014/main" id="{7F62FC6D-420E-5857-09A1-E9B3BE12A950}"/>
              </a:ext>
            </a:extLst>
          </p:cNvPr>
          <p:cNvSpPr txBox="1"/>
          <p:nvPr/>
        </p:nvSpPr>
        <p:spPr>
          <a:xfrm>
            <a:off x="8585459" y="2394994"/>
            <a:ext cx="1114408" cy="279435"/>
          </a:xfrm>
          <a:prstGeom prst="rect">
            <a:avLst/>
          </a:prstGeom>
          <a:noFill/>
        </p:spPr>
        <p:txBody>
          <a:bodyPr wrap="none" rtlCol="0">
            <a:spAutoFit/>
          </a:bodyPr>
          <a:lstStyle/>
          <a:p>
            <a:pPr>
              <a:lnSpc>
                <a:spcPct val="114000"/>
              </a:lnSpc>
            </a:pPr>
            <a:r>
              <a:rPr kumimoji="1" lang="en-US" altLang="ja-JP" sz="1100" b="1" dirty="0">
                <a:solidFill>
                  <a:srgbClr val="FF5500"/>
                </a:solidFill>
                <a:latin typeface="Inter UI" panose="020B0502030000000004" pitchFamily="34" charset="0"/>
                <a:ea typeface="Inter UI" panose="020B0502030000000004" pitchFamily="34" charset="0"/>
                <a:cs typeface="Inter UI" panose="020B0502030000000004" pitchFamily="34" charset="0"/>
              </a:rPr>
              <a:t>2</a:t>
            </a: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滞在に</a:t>
            </a:r>
            <a:r>
              <a:rPr kumimoji="1" lang="en-US" altLang="ja-JP" sz="1100" b="1" dirty="0">
                <a:solidFill>
                  <a:srgbClr val="FF5500"/>
                </a:solidFill>
                <a:latin typeface="Inter UI" panose="020B0502030000000004" pitchFamily="34" charset="0"/>
                <a:ea typeface="Inter UI" panose="020B0502030000000004" pitchFamily="34" charset="0"/>
                <a:cs typeface="Inter UI" panose="020B0502030000000004" pitchFamily="34" charset="0"/>
              </a:rPr>
              <a:t>1</a:t>
            </a: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回配信</a:t>
            </a:r>
            <a:endParaRPr kumimoji="1" lang="ja-JP" altLang="en-US" sz="10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50" name="テキスト ボックス 49">
            <a:extLst>
              <a:ext uri="{FF2B5EF4-FFF2-40B4-BE49-F238E27FC236}">
                <a16:creationId xmlns:a16="http://schemas.microsoft.com/office/drawing/2014/main" id="{F55A6040-577C-8872-8264-6C38953CD03B}"/>
              </a:ext>
            </a:extLst>
          </p:cNvPr>
          <p:cNvSpPr txBox="1"/>
          <p:nvPr/>
        </p:nvSpPr>
        <p:spPr>
          <a:xfrm>
            <a:off x="10135011" y="2394994"/>
            <a:ext cx="1114408" cy="279435"/>
          </a:xfrm>
          <a:prstGeom prst="rect">
            <a:avLst/>
          </a:prstGeom>
          <a:noFill/>
        </p:spPr>
        <p:txBody>
          <a:bodyPr wrap="none" rtlCol="0">
            <a:spAutoFit/>
          </a:bodyPr>
          <a:lstStyle/>
          <a:p>
            <a:pPr>
              <a:lnSpc>
                <a:spcPct val="114000"/>
              </a:lnSpc>
            </a:pPr>
            <a:r>
              <a:rPr kumimoji="1" lang="en-US" altLang="ja-JP" sz="1100" b="1" dirty="0">
                <a:solidFill>
                  <a:srgbClr val="FF5500"/>
                </a:solidFill>
                <a:latin typeface="Inter UI" panose="020B0502030000000004" pitchFamily="34" charset="0"/>
                <a:ea typeface="Inter UI" panose="020B0502030000000004" pitchFamily="34" charset="0"/>
                <a:cs typeface="Inter UI" panose="020B0502030000000004" pitchFamily="34" charset="0"/>
              </a:rPr>
              <a:t>2</a:t>
            </a: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滞在に</a:t>
            </a:r>
            <a:r>
              <a:rPr kumimoji="1" lang="en-US" altLang="ja-JP" sz="1100" b="1" dirty="0">
                <a:solidFill>
                  <a:srgbClr val="FF5500"/>
                </a:solidFill>
                <a:latin typeface="Inter UI" panose="020B0502030000000004" pitchFamily="34" charset="0"/>
                <a:ea typeface="Inter UI" panose="020B0502030000000004" pitchFamily="34" charset="0"/>
                <a:cs typeface="Inter UI" panose="020B0502030000000004" pitchFamily="34" charset="0"/>
              </a:rPr>
              <a:t>1</a:t>
            </a:r>
            <a:r>
              <a:rPr kumimoji="1" lang="ja-JP" altLang="en-US" sz="10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回配信</a:t>
            </a:r>
            <a:endParaRPr kumimoji="1" lang="ja-JP" altLang="en-US" sz="10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grpSp>
        <p:nvGrpSpPr>
          <p:cNvPr id="54" name="グループ化 53">
            <a:extLst>
              <a:ext uri="{FF2B5EF4-FFF2-40B4-BE49-F238E27FC236}">
                <a16:creationId xmlns:a16="http://schemas.microsoft.com/office/drawing/2014/main" id="{B2B19493-FE10-E4DE-B3AD-140F9EFFF21B}"/>
              </a:ext>
            </a:extLst>
          </p:cNvPr>
          <p:cNvGrpSpPr/>
          <p:nvPr/>
        </p:nvGrpSpPr>
        <p:grpSpPr>
          <a:xfrm>
            <a:off x="5899303" y="2712711"/>
            <a:ext cx="781553" cy="548320"/>
            <a:chOff x="5899303" y="2712711"/>
            <a:chExt cx="781553" cy="548320"/>
          </a:xfrm>
        </p:grpSpPr>
        <p:sp>
          <p:nvSpPr>
            <p:cNvPr id="51" name="テキスト ボックス 50">
              <a:extLst>
                <a:ext uri="{FF2B5EF4-FFF2-40B4-BE49-F238E27FC236}">
                  <a16:creationId xmlns:a16="http://schemas.microsoft.com/office/drawing/2014/main" id="{86CC6427-A84F-1700-1574-1A855EC0733E}"/>
                </a:ext>
              </a:extLst>
            </p:cNvPr>
            <p:cNvSpPr txBox="1"/>
            <p:nvPr/>
          </p:nvSpPr>
          <p:spPr>
            <a:xfrm>
              <a:off x="6034525" y="2831819"/>
              <a:ext cx="646331" cy="287002"/>
            </a:xfrm>
            <a:prstGeom prst="rect">
              <a:avLst/>
            </a:prstGeom>
            <a:noFill/>
          </p:spPr>
          <p:txBody>
            <a:bodyPr wrap="none" rtlCol="0">
              <a:spAutoFit/>
            </a:bodyPr>
            <a:lstStyle/>
            <a:p>
              <a:pPr>
                <a:lnSpc>
                  <a:spcPct val="114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滞在目</a:t>
              </a:r>
              <a:endParaRPr kumimoji="1" lang="ja-JP" altLang="en-US" sz="12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52" name="テキスト ボックス 51">
              <a:extLst>
                <a:ext uri="{FF2B5EF4-FFF2-40B4-BE49-F238E27FC236}">
                  <a16:creationId xmlns:a16="http://schemas.microsoft.com/office/drawing/2014/main" id="{998A47E5-36E5-73E8-7B16-6096C0B1489B}"/>
                </a:ext>
              </a:extLst>
            </p:cNvPr>
            <p:cNvSpPr txBox="1"/>
            <p:nvPr/>
          </p:nvSpPr>
          <p:spPr>
            <a:xfrm>
              <a:off x="5899303" y="2712711"/>
              <a:ext cx="320922" cy="466474"/>
            </a:xfrm>
            <a:prstGeom prst="rect">
              <a:avLst/>
            </a:prstGeom>
            <a:noFill/>
          </p:spPr>
          <p:txBody>
            <a:bodyPr wrap="none" rtlCol="0">
              <a:spAutoFit/>
            </a:bodyPr>
            <a:lstStyle/>
            <a:p>
              <a:pPr>
                <a:lnSpc>
                  <a:spcPct val="114000"/>
                </a:lnSpc>
              </a:pPr>
              <a:r>
                <a:rPr kumimoji="1" lang="en-US" altLang="ja-JP" sz="2200" b="1" dirty="0">
                  <a:solidFill>
                    <a:srgbClr val="FF5500"/>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200" b="1" spc="-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3" name="テキスト ボックス 52">
              <a:extLst>
                <a:ext uri="{FF2B5EF4-FFF2-40B4-BE49-F238E27FC236}">
                  <a16:creationId xmlns:a16="http://schemas.microsoft.com/office/drawing/2014/main" id="{22B841F4-6F2F-66BE-4053-6D3D085D52D0}"/>
                </a:ext>
              </a:extLst>
            </p:cNvPr>
            <p:cNvSpPr txBox="1"/>
            <p:nvPr/>
          </p:nvSpPr>
          <p:spPr>
            <a:xfrm>
              <a:off x="6004870" y="3024107"/>
              <a:ext cx="572593" cy="236924"/>
            </a:xfrm>
            <a:prstGeom prst="rect">
              <a:avLst/>
            </a:prstGeom>
            <a:noFill/>
          </p:spPr>
          <p:txBody>
            <a:bodyPr wrap="none" rtlCol="0">
              <a:spAutoFit/>
            </a:bodyPr>
            <a:lstStyle/>
            <a:p>
              <a:pPr>
                <a:lnSpc>
                  <a:spcPct val="114000"/>
                </a:lnSpc>
              </a:pPr>
              <a:r>
                <a:rPr kumimoji="1" lang="en-US" altLang="ja-JP" sz="8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( 6min )</a:t>
              </a:r>
              <a:endParaRPr kumimoji="1" lang="ja-JP" altLang="en-US" sz="850" spc="-1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grpSp>
      <p:grpSp>
        <p:nvGrpSpPr>
          <p:cNvPr id="55" name="グループ化 54">
            <a:extLst>
              <a:ext uri="{FF2B5EF4-FFF2-40B4-BE49-F238E27FC236}">
                <a16:creationId xmlns:a16="http://schemas.microsoft.com/office/drawing/2014/main" id="{F4A6CCB6-7B1C-3370-A785-BB91A0DCBECF}"/>
              </a:ext>
            </a:extLst>
          </p:cNvPr>
          <p:cNvGrpSpPr/>
          <p:nvPr/>
        </p:nvGrpSpPr>
        <p:grpSpPr>
          <a:xfrm>
            <a:off x="5909404" y="3809991"/>
            <a:ext cx="798565" cy="548320"/>
            <a:chOff x="5886544" y="2712711"/>
            <a:chExt cx="798565" cy="548320"/>
          </a:xfrm>
        </p:grpSpPr>
        <p:sp>
          <p:nvSpPr>
            <p:cNvPr id="56" name="テキスト ボックス 55">
              <a:extLst>
                <a:ext uri="{FF2B5EF4-FFF2-40B4-BE49-F238E27FC236}">
                  <a16:creationId xmlns:a16="http://schemas.microsoft.com/office/drawing/2014/main" id="{134654B1-1206-4961-21BC-554EB980A429}"/>
                </a:ext>
              </a:extLst>
            </p:cNvPr>
            <p:cNvSpPr txBox="1"/>
            <p:nvPr/>
          </p:nvSpPr>
          <p:spPr>
            <a:xfrm>
              <a:off x="6038778" y="2831819"/>
              <a:ext cx="646331" cy="287002"/>
            </a:xfrm>
            <a:prstGeom prst="rect">
              <a:avLst/>
            </a:prstGeom>
            <a:noFill/>
          </p:spPr>
          <p:txBody>
            <a:bodyPr wrap="none" rtlCol="0">
              <a:spAutoFit/>
            </a:bodyPr>
            <a:lstStyle/>
            <a:p>
              <a:pPr>
                <a:lnSpc>
                  <a:spcPct val="114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滞在目</a:t>
              </a:r>
              <a:endParaRPr kumimoji="1" lang="ja-JP" altLang="en-US" sz="12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57" name="テキスト ボックス 56">
              <a:extLst>
                <a:ext uri="{FF2B5EF4-FFF2-40B4-BE49-F238E27FC236}">
                  <a16:creationId xmlns:a16="http://schemas.microsoft.com/office/drawing/2014/main" id="{5B8DCA53-7AE7-8804-BDEB-264B3A95DD35}"/>
                </a:ext>
              </a:extLst>
            </p:cNvPr>
            <p:cNvSpPr txBox="1"/>
            <p:nvPr/>
          </p:nvSpPr>
          <p:spPr>
            <a:xfrm>
              <a:off x="5886544" y="2712711"/>
              <a:ext cx="341760" cy="466474"/>
            </a:xfrm>
            <a:prstGeom prst="rect">
              <a:avLst/>
            </a:prstGeom>
            <a:noFill/>
          </p:spPr>
          <p:txBody>
            <a:bodyPr wrap="none" rtlCol="0">
              <a:spAutoFit/>
            </a:bodyPr>
            <a:lstStyle/>
            <a:p>
              <a:pPr>
                <a:lnSpc>
                  <a:spcPct val="114000"/>
                </a:lnSpc>
              </a:pPr>
              <a:r>
                <a:rPr kumimoji="1" lang="en-US" altLang="ja-JP" sz="2200" b="1" spc="-100" dirty="0">
                  <a:solidFill>
                    <a:srgbClr val="FF5500"/>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200" b="1" spc="-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8" name="テキスト ボックス 57">
              <a:extLst>
                <a:ext uri="{FF2B5EF4-FFF2-40B4-BE49-F238E27FC236}">
                  <a16:creationId xmlns:a16="http://schemas.microsoft.com/office/drawing/2014/main" id="{6690EE2E-9B78-6592-FAA7-7993FEDA3FEB}"/>
                </a:ext>
              </a:extLst>
            </p:cNvPr>
            <p:cNvSpPr txBox="1"/>
            <p:nvPr/>
          </p:nvSpPr>
          <p:spPr>
            <a:xfrm>
              <a:off x="6000617" y="3024107"/>
              <a:ext cx="572593" cy="236924"/>
            </a:xfrm>
            <a:prstGeom prst="rect">
              <a:avLst/>
            </a:prstGeom>
            <a:noFill/>
          </p:spPr>
          <p:txBody>
            <a:bodyPr wrap="none" rtlCol="0">
              <a:spAutoFit/>
            </a:bodyPr>
            <a:lstStyle/>
            <a:p>
              <a:pPr>
                <a:lnSpc>
                  <a:spcPct val="114000"/>
                </a:lnSpc>
              </a:pPr>
              <a:r>
                <a:rPr kumimoji="1" lang="en-US" altLang="ja-JP" sz="8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( 6min )</a:t>
              </a:r>
              <a:endParaRPr kumimoji="1" lang="ja-JP" altLang="en-US" sz="850" spc="-1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grpSp>
      <p:grpSp>
        <p:nvGrpSpPr>
          <p:cNvPr id="59" name="グループ化 58">
            <a:extLst>
              <a:ext uri="{FF2B5EF4-FFF2-40B4-BE49-F238E27FC236}">
                <a16:creationId xmlns:a16="http://schemas.microsoft.com/office/drawing/2014/main" id="{2E2221AB-A63D-87F8-BE35-918688D5EFDD}"/>
              </a:ext>
            </a:extLst>
          </p:cNvPr>
          <p:cNvGrpSpPr/>
          <p:nvPr/>
        </p:nvGrpSpPr>
        <p:grpSpPr>
          <a:xfrm>
            <a:off x="5911885" y="4907271"/>
            <a:ext cx="807071" cy="544067"/>
            <a:chOff x="5873785" y="2712711"/>
            <a:chExt cx="807071" cy="544067"/>
          </a:xfrm>
        </p:grpSpPr>
        <p:sp>
          <p:nvSpPr>
            <p:cNvPr id="60" name="テキスト ボックス 59">
              <a:extLst>
                <a:ext uri="{FF2B5EF4-FFF2-40B4-BE49-F238E27FC236}">
                  <a16:creationId xmlns:a16="http://schemas.microsoft.com/office/drawing/2014/main" id="{FA1F35A2-5764-3842-2AA1-276559D6D131}"/>
                </a:ext>
              </a:extLst>
            </p:cNvPr>
            <p:cNvSpPr txBox="1"/>
            <p:nvPr/>
          </p:nvSpPr>
          <p:spPr>
            <a:xfrm>
              <a:off x="6034525" y="2831819"/>
              <a:ext cx="646331" cy="287002"/>
            </a:xfrm>
            <a:prstGeom prst="rect">
              <a:avLst/>
            </a:prstGeom>
            <a:noFill/>
          </p:spPr>
          <p:txBody>
            <a:bodyPr wrap="none" rtlCol="0">
              <a:spAutoFit/>
            </a:bodyPr>
            <a:lstStyle/>
            <a:p>
              <a:pPr>
                <a:lnSpc>
                  <a:spcPct val="114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滞在目</a:t>
              </a:r>
              <a:endParaRPr kumimoji="1" lang="ja-JP" altLang="en-US" sz="12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61" name="テキスト ボックス 60">
              <a:extLst>
                <a:ext uri="{FF2B5EF4-FFF2-40B4-BE49-F238E27FC236}">
                  <a16:creationId xmlns:a16="http://schemas.microsoft.com/office/drawing/2014/main" id="{F8B2DC1E-D4F7-7738-5AC0-A952BF628F33}"/>
                </a:ext>
              </a:extLst>
            </p:cNvPr>
            <p:cNvSpPr txBox="1"/>
            <p:nvPr/>
          </p:nvSpPr>
          <p:spPr>
            <a:xfrm>
              <a:off x="5873785" y="2712711"/>
              <a:ext cx="341760" cy="466474"/>
            </a:xfrm>
            <a:prstGeom prst="rect">
              <a:avLst/>
            </a:prstGeom>
            <a:noFill/>
          </p:spPr>
          <p:txBody>
            <a:bodyPr wrap="none" rtlCol="0">
              <a:spAutoFit/>
            </a:bodyPr>
            <a:lstStyle/>
            <a:p>
              <a:pPr>
                <a:lnSpc>
                  <a:spcPct val="114000"/>
                </a:lnSpc>
              </a:pPr>
              <a:r>
                <a:rPr kumimoji="1" lang="en-US" altLang="ja-JP" sz="2200" b="1" spc="-100" dirty="0">
                  <a:solidFill>
                    <a:srgbClr val="FF5500"/>
                  </a:solidFill>
                  <a:latin typeface="Inter UI" panose="020B0502030000000004" pitchFamily="34" charset="0"/>
                  <a:ea typeface="Inter UI" panose="020B0502030000000004" pitchFamily="34" charset="0"/>
                  <a:cs typeface="Inter UI" panose="020B0502030000000004" pitchFamily="34" charset="0"/>
                </a:rPr>
                <a:t>3</a:t>
              </a:r>
              <a:endParaRPr kumimoji="1" lang="ja-JP" altLang="en-US" sz="2200" b="1" spc="-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62" name="テキスト ボックス 61">
              <a:extLst>
                <a:ext uri="{FF2B5EF4-FFF2-40B4-BE49-F238E27FC236}">
                  <a16:creationId xmlns:a16="http://schemas.microsoft.com/office/drawing/2014/main" id="{9C04F534-0F96-3C06-D4E6-90E0B9187C1A}"/>
                </a:ext>
              </a:extLst>
            </p:cNvPr>
            <p:cNvSpPr txBox="1"/>
            <p:nvPr/>
          </p:nvSpPr>
          <p:spPr>
            <a:xfrm>
              <a:off x="5987858" y="3019854"/>
              <a:ext cx="572593" cy="236924"/>
            </a:xfrm>
            <a:prstGeom prst="rect">
              <a:avLst/>
            </a:prstGeom>
            <a:noFill/>
          </p:spPr>
          <p:txBody>
            <a:bodyPr wrap="none" rtlCol="0">
              <a:spAutoFit/>
            </a:bodyPr>
            <a:lstStyle/>
            <a:p>
              <a:pPr>
                <a:lnSpc>
                  <a:spcPct val="114000"/>
                </a:lnSpc>
              </a:pPr>
              <a:r>
                <a:rPr kumimoji="1" lang="en-US" altLang="ja-JP" sz="8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( 6min )</a:t>
              </a:r>
              <a:endParaRPr kumimoji="1" lang="ja-JP" altLang="en-US" sz="850" spc="-1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grpSp>
      <p:grpSp>
        <p:nvGrpSpPr>
          <p:cNvPr id="104" name="グループ化 103">
            <a:extLst>
              <a:ext uri="{FF2B5EF4-FFF2-40B4-BE49-F238E27FC236}">
                <a16:creationId xmlns:a16="http://schemas.microsoft.com/office/drawing/2014/main" id="{08182E66-6DA6-720E-9AE4-D69DEED5AF59}"/>
              </a:ext>
            </a:extLst>
          </p:cNvPr>
          <p:cNvGrpSpPr/>
          <p:nvPr/>
        </p:nvGrpSpPr>
        <p:grpSpPr>
          <a:xfrm>
            <a:off x="709764" y="2846264"/>
            <a:ext cx="3896589" cy="3076214"/>
            <a:chOff x="709764" y="2846264"/>
            <a:chExt cx="3896589" cy="3076214"/>
          </a:xfrm>
        </p:grpSpPr>
        <p:sp>
          <p:nvSpPr>
            <p:cNvPr id="63" name="テキスト ボックス 62">
              <a:extLst>
                <a:ext uri="{FF2B5EF4-FFF2-40B4-BE49-F238E27FC236}">
                  <a16:creationId xmlns:a16="http://schemas.microsoft.com/office/drawing/2014/main" id="{11967714-8F08-9ACF-0645-5256867458C0}"/>
                </a:ext>
              </a:extLst>
            </p:cNvPr>
            <p:cNvSpPr txBox="1"/>
            <p:nvPr/>
          </p:nvSpPr>
          <p:spPr>
            <a:xfrm rot="5400000">
              <a:off x="2850729" y="5052716"/>
              <a:ext cx="633507" cy="230256"/>
            </a:xfrm>
            <a:prstGeom prst="rect">
              <a:avLst/>
            </a:prstGeom>
            <a:noFill/>
          </p:spPr>
          <p:txBody>
            <a:bodyPr wrap="square" rtlCol="0">
              <a:spAutoFit/>
            </a:bodyPr>
            <a:lstStyle/>
            <a:p>
              <a:pPr>
                <a:lnSpc>
                  <a:spcPct val="114000"/>
                </a:lnSpc>
              </a:pPr>
              <a:r>
                <a:rPr kumimoji="1" lang="ja-JP" altLang="en-US" sz="850" b="1" spc="-150">
                  <a:solidFill>
                    <a:schemeClr val="bg1"/>
                  </a:solidFill>
                  <a:latin typeface="Noto Sans JP Black" panose="020B0500000000000000" pitchFamily="34" charset="-128"/>
                  <a:ea typeface="Noto Sans JP Black" panose="020B0500000000000000" pitchFamily="34" charset="-128"/>
                  <a:cs typeface="Inter UI Medium" panose="020B0502030000000004" pitchFamily="34" charset="0"/>
                </a:rPr>
                <a:t>・・・・</a:t>
              </a:r>
            </a:p>
          </p:txBody>
        </p:sp>
        <p:sp>
          <p:nvSpPr>
            <p:cNvPr id="64" name="テキスト ボックス 63">
              <a:extLst>
                <a:ext uri="{FF2B5EF4-FFF2-40B4-BE49-F238E27FC236}">
                  <a16:creationId xmlns:a16="http://schemas.microsoft.com/office/drawing/2014/main" id="{712B8662-F13A-A51D-3AB3-2E2E19091944}"/>
                </a:ext>
              </a:extLst>
            </p:cNvPr>
            <p:cNvSpPr txBox="1"/>
            <p:nvPr/>
          </p:nvSpPr>
          <p:spPr>
            <a:xfrm>
              <a:off x="1679765" y="5711779"/>
              <a:ext cx="1883849" cy="210699"/>
            </a:xfrm>
            <a:prstGeom prst="rect">
              <a:avLst/>
            </a:prstGeom>
            <a:noFill/>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spc="5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放映順番</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は媒体社にて設定</a:t>
              </a:r>
              <a:r>
                <a:rPr kumimoji="1" lang="ja-JP" altLang="en-US" sz="700" spc="5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6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6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指定不可</a:t>
              </a:r>
              <a:r>
                <a:rPr kumimoji="1" lang="en-US" altLang="ja-JP" sz="6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endParaRPr kumimoji="1" lang="ja-JP" altLang="en-US" sz="6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grpSp>
          <p:nvGrpSpPr>
            <p:cNvPr id="29" name="グループ化 28">
              <a:extLst>
                <a:ext uri="{FF2B5EF4-FFF2-40B4-BE49-F238E27FC236}">
                  <a16:creationId xmlns:a16="http://schemas.microsoft.com/office/drawing/2014/main" id="{1A5A6DAF-047E-CECB-B25B-EFA7AA309A6F}"/>
                </a:ext>
              </a:extLst>
            </p:cNvPr>
            <p:cNvGrpSpPr>
              <a:grpSpLocks noChangeAspect="1"/>
            </p:cNvGrpSpPr>
            <p:nvPr/>
          </p:nvGrpSpPr>
          <p:grpSpPr>
            <a:xfrm>
              <a:off x="1752084" y="2846264"/>
              <a:ext cx="2854269" cy="2803619"/>
              <a:chOff x="2186975" y="1970645"/>
              <a:chExt cx="2077200" cy="3668400"/>
            </a:xfrm>
          </p:grpSpPr>
          <p:sp>
            <p:nvSpPr>
              <p:cNvPr id="31" name="正方形/長方形 30">
                <a:extLst>
                  <a:ext uri="{FF2B5EF4-FFF2-40B4-BE49-F238E27FC236}">
                    <a16:creationId xmlns:a16="http://schemas.microsoft.com/office/drawing/2014/main" id="{9BD327DD-0C30-A7C4-D64F-0AFCF807934A}"/>
                  </a:ext>
                </a:extLst>
              </p:cNvPr>
              <p:cNvSpPr/>
              <p:nvPr/>
            </p:nvSpPr>
            <p:spPr>
              <a:xfrm>
                <a:off x="2186975" y="4250858"/>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008A1665-F80C-7D34-B30D-E617E644EEA2}"/>
                  </a:ext>
                </a:extLst>
              </p:cNvPr>
              <p:cNvSpPr/>
              <p:nvPr/>
            </p:nvSpPr>
            <p:spPr>
              <a:xfrm>
                <a:off x="2186975" y="5253845"/>
                <a:ext cx="2077200" cy="3852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7F3CF9F8-9F21-B5F5-AD38-AF38592D0BE4}"/>
                  </a:ext>
                </a:extLst>
              </p:cNvPr>
              <p:cNvSpPr/>
              <p:nvPr/>
            </p:nvSpPr>
            <p:spPr>
              <a:xfrm>
                <a:off x="2186975" y="3799444"/>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F5BC8C1A-7EB8-C731-90C1-5188D2AA4720}"/>
                  </a:ext>
                </a:extLst>
              </p:cNvPr>
              <p:cNvSpPr/>
              <p:nvPr/>
            </p:nvSpPr>
            <p:spPr>
              <a:xfrm>
                <a:off x="2186975" y="3336457"/>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C7217799-C5F7-A143-3870-5C6C707FBC05}"/>
                  </a:ext>
                </a:extLst>
              </p:cNvPr>
              <p:cNvSpPr/>
              <p:nvPr/>
            </p:nvSpPr>
            <p:spPr>
              <a:xfrm>
                <a:off x="2186975" y="2885045"/>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正方形/長方形 67">
                <a:extLst>
                  <a:ext uri="{FF2B5EF4-FFF2-40B4-BE49-F238E27FC236}">
                    <a16:creationId xmlns:a16="http://schemas.microsoft.com/office/drawing/2014/main" id="{4B04C047-D864-3D58-3B93-317099B3E5D9}"/>
                  </a:ext>
                </a:extLst>
              </p:cNvPr>
              <p:cNvSpPr/>
              <p:nvPr/>
            </p:nvSpPr>
            <p:spPr>
              <a:xfrm>
                <a:off x="2186975" y="2422057"/>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77AD829F-E5D1-3953-8F01-C12E880C1D1B}"/>
                  </a:ext>
                </a:extLst>
              </p:cNvPr>
              <p:cNvSpPr/>
              <p:nvPr/>
            </p:nvSpPr>
            <p:spPr>
              <a:xfrm>
                <a:off x="2186975" y="1970645"/>
                <a:ext cx="2077200" cy="385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9" name="テキスト ボックス 78">
              <a:extLst>
                <a:ext uri="{FF2B5EF4-FFF2-40B4-BE49-F238E27FC236}">
                  <a16:creationId xmlns:a16="http://schemas.microsoft.com/office/drawing/2014/main" id="{A92D2FAD-FCC8-BD39-5204-53501DBD888B}"/>
                </a:ext>
              </a:extLst>
            </p:cNvPr>
            <p:cNvSpPr txBox="1"/>
            <p:nvPr/>
          </p:nvSpPr>
          <p:spPr>
            <a:xfrm>
              <a:off x="2038703" y="4581178"/>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⑥</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80" name="テキスト ボックス 79">
              <a:extLst>
                <a:ext uri="{FF2B5EF4-FFF2-40B4-BE49-F238E27FC236}">
                  <a16:creationId xmlns:a16="http://schemas.microsoft.com/office/drawing/2014/main" id="{A7C9CDED-2699-2C89-BA27-B2AC9F41A73B}"/>
                </a:ext>
              </a:extLst>
            </p:cNvPr>
            <p:cNvSpPr txBox="1"/>
            <p:nvPr/>
          </p:nvSpPr>
          <p:spPr>
            <a:xfrm>
              <a:off x="2038703" y="4236319"/>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⑤</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81" name="テキスト ボックス 80">
              <a:extLst>
                <a:ext uri="{FF2B5EF4-FFF2-40B4-BE49-F238E27FC236}">
                  <a16:creationId xmlns:a16="http://schemas.microsoft.com/office/drawing/2014/main" id="{016BE712-1601-7830-0F6F-DE49509A5705}"/>
                </a:ext>
              </a:extLst>
            </p:cNvPr>
            <p:cNvSpPr txBox="1"/>
            <p:nvPr/>
          </p:nvSpPr>
          <p:spPr>
            <a:xfrm>
              <a:off x="2038703" y="3891460"/>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rPr>
                <a:t>④</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sp>
          <p:nvSpPr>
            <p:cNvPr id="82" name="テキスト ボックス 81">
              <a:extLst>
                <a:ext uri="{FF2B5EF4-FFF2-40B4-BE49-F238E27FC236}">
                  <a16:creationId xmlns:a16="http://schemas.microsoft.com/office/drawing/2014/main" id="{3CD030C5-EA75-F7F9-DE29-A85E30E0BB2E}"/>
                </a:ext>
              </a:extLst>
            </p:cNvPr>
            <p:cNvSpPr txBox="1"/>
            <p:nvPr/>
          </p:nvSpPr>
          <p:spPr>
            <a:xfrm>
              <a:off x="2038703" y="3546601"/>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③</a:t>
              </a:r>
            </a:p>
          </p:txBody>
        </p:sp>
        <p:sp>
          <p:nvSpPr>
            <p:cNvPr id="83" name="テキスト ボックス 82">
              <a:extLst>
                <a:ext uri="{FF2B5EF4-FFF2-40B4-BE49-F238E27FC236}">
                  <a16:creationId xmlns:a16="http://schemas.microsoft.com/office/drawing/2014/main" id="{2139E805-B7BB-CFDB-9CCF-2883516D99B8}"/>
                </a:ext>
              </a:extLst>
            </p:cNvPr>
            <p:cNvSpPr txBox="1"/>
            <p:nvPr/>
          </p:nvSpPr>
          <p:spPr>
            <a:xfrm>
              <a:off x="2038703" y="3201742"/>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②</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grpSp>
          <p:nvGrpSpPr>
            <p:cNvPr id="93" name="グループ化 92">
              <a:extLst>
                <a:ext uri="{FF2B5EF4-FFF2-40B4-BE49-F238E27FC236}">
                  <a16:creationId xmlns:a16="http://schemas.microsoft.com/office/drawing/2014/main" id="{F26A8F62-D023-793A-AF61-F9AA57F1A293}"/>
                </a:ext>
              </a:extLst>
            </p:cNvPr>
            <p:cNvGrpSpPr/>
            <p:nvPr/>
          </p:nvGrpSpPr>
          <p:grpSpPr>
            <a:xfrm>
              <a:off x="2038703" y="2849248"/>
              <a:ext cx="2204878" cy="307777"/>
              <a:chOff x="2253617" y="2849248"/>
              <a:chExt cx="2204878" cy="307777"/>
            </a:xfrm>
          </p:grpSpPr>
          <p:sp>
            <p:nvSpPr>
              <p:cNvPr id="78" name="テキスト ボックス 77">
                <a:extLst>
                  <a:ext uri="{FF2B5EF4-FFF2-40B4-BE49-F238E27FC236}">
                    <a16:creationId xmlns:a16="http://schemas.microsoft.com/office/drawing/2014/main" id="{C881281C-8601-7B4D-3463-C37631BC768D}"/>
                  </a:ext>
                </a:extLst>
              </p:cNvPr>
              <p:cNvSpPr txBox="1"/>
              <p:nvPr/>
            </p:nvSpPr>
            <p:spPr>
              <a:xfrm>
                <a:off x="2779830" y="2849248"/>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84" name="テキスト ボックス 83">
                <a:extLst>
                  <a:ext uri="{FF2B5EF4-FFF2-40B4-BE49-F238E27FC236}">
                    <a16:creationId xmlns:a16="http://schemas.microsoft.com/office/drawing/2014/main" id="{553EC051-2562-77EB-60D6-A5884A90C994}"/>
                  </a:ext>
                </a:extLst>
              </p:cNvPr>
              <p:cNvSpPr txBox="1"/>
              <p:nvPr/>
            </p:nvSpPr>
            <p:spPr>
              <a:xfrm>
                <a:off x="2253617" y="2856883"/>
                <a:ext cx="338554" cy="276999"/>
              </a:xfrm>
              <a:prstGeom prst="rect">
                <a:avLst/>
              </a:prstGeom>
              <a:noFill/>
            </p:spPr>
            <p:txBody>
              <a:bodyPr wrap="none" rtlCol="0">
                <a:spAutoFit/>
              </a:bodyPr>
              <a:lstStyle/>
              <a:p>
                <a:r>
                  <a:rPr kumimoji="1" lang="en-US" altLang="ja-JP" sz="1200" dirty="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rPr>
                  <a:t>①</a:t>
                </a:r>
                <a:endParaRPr kumimoji="1" lang="ja-JP" altLang="en-US" sz="120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grpSp>
        <p:sp>
          <p:nvSpPr>
            <p:cNvPr id="85" name="テキスト ボックス 84">
              <a:extLst>
                <a:ext uri="{FF2B5EF4-FFF2-40B4-BE49-F238E27FC236}">
                  <a16:creationId xmlns:a16="http://schemas.microsoft.com/office/drawing/2014/main" id="{4C6BBB26-1755-009E-9E7C-5C3A8387A5BE}"/>
                </a:ext>
              </a:extLst>
            </p:cNvPr>
            <p:cNvSpPr txBox="1"/>
            <p:nvPr/>
          </p:nvSpPr>
          <p:spPr>
            <a:xfrm>
              <a:off x="1858775" y="5379024"/>
              <a:ext cx="2743059" cy="253916"/>
            </a:xfrm>
            <a:prstGeom prst="rect">
              <a:avLst/>
            </a:prstGeom>
            <a:noFill/>
          </p:spPr>
          <p:txBody>
            <a:bodyPr wrap="none" rtlCol="0">
              <a:spAutoFit/>
            </a:bodyPr>
            <a:lstStyle/>
            <a:p>
              <a:r>
                <a:rPr kumimoji="1" lang="ja-JP" altLang="en-US" sz="10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ロール内の枠数は配信メニューにより変動</a:t>
              </a:r>
              <a:endParaRPr kumimoji="1" lang="ja-JP" altLang="en-US" sz="1050">
                <a:solidFill>
                  <a:schemeClr val="bg1"/>
                </a:solidFill>
                <a:latin typeface="Noto Sans JP" panose="020B0500000000000000" pitchFamily="34" charset="-128"/>
                <a:ea typeface="Noto Sans JP" panose="020B0500000000000000" pitchFamily="34" charset="-128"/>
                <a:cs typeface="Inter UI Medium" panose="020B0502030000000004" pitchFamily="34" charset="0"/>
              </a:endParaRPr>
            </a:p>
          </p:txBody>
        </p:sp>
        <p:cxnSp>
          <p:nvCxnSpPr>
            <p:cNvPr id="89" name="直線矢印コネクタ 88">
              <a:extLst>
                <a:ext uri="{FF2B5EF4-FFF2-40B4-BE49-F238E27FC236}">
                  <a16:creationId xmlns:a16="http://schemas.microsoft.com/office/drawing/2014/main" id="{D6EEAEC2-4240-9A8B-46BC-357C7D15BFD8}"/>
                </a:ext>
              </a:extLst>
            </p:cNvPr>
            <p:cNvCxnSpPr/>
            <p:nvPr/>
          </p:nvCxnSpPr>
          <p:spPr>
            <a:xfrm>
              <a:off x="1155288" y="2856883"/>
              <a:ext cx="0" cy="2793000"/>
            </a:xfrm>
            <a:prstGeom prst="straightConnector1">
              <a:avLst/>
            </a:prstGeom>
            <a:ln w="12700">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2532E7EF-7928-FA43-32B6-2F9EFC63CA6C}"/>
                </a:ext>
              </a:extLst>
            </p:cNvPr>
            <p:cNvSpPr/>
            <p:nvPr/>
          </p:nvSpPr>
          <p:spPr>
            <a:xfrm>
              <a:off x="709764" y="3929099"/>
              <a:ext cx="917199" cy="672374"/>
            </a:xfrm>
            <a:prstGeom prst="rect">
              <a:avLst/>
            </a:prstGeom>
            <a:solidFill>
              <a:srgbClr val="FF5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6" name="図 85">
              <a:extLst>
                <a:ext uri="{FF2B5EF4-FFF2-40B4-BE49-F238E27FC236}">
                  <a16:creationId xmlns:a16="http://schemas.microsoft.com/office/drawing/2014/main" id="{B4C0D43F-B807-BDD2-FD31-84D1019A4183}"/>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945894" y="3955263"/>
              <a:ext cx="535932" cy="189809"/>
            </a:xfrm>
            <a:prstGeom prst="rect">
              <a:avLst/>
            </a:prstGeom>
          </p:spPr>
        </p:pic>
        <p:sp>
          <p:nvSpPr>
            <p:cNvPr id="87" name="テキスト ボックス 86">
              <a:extLst>
                <a:ext uri="{FF2B5EF4-FFF2-40B4-BE49-F238E27FC236}">
                  <a16:creationId xmlns:a16="http://schemas.microsoft.com/office/drawing/2014/main" id="{316A01E3-7980-7A39-AEE3-78716F7A3CB2}"/>
                </a:ext>
              </a:extLst>
            </p:cNvPr>
            <p:cNvSpPr txBox="1"/>
            <p:nvPr/>
          </p:nvSpPr>
          <p:spPr>
            <a:xfrm>
              <a:off x="755179" y="4170586"/>
              <a:ext cx="800219" cy="430887"/>
            </a:xfrm>
            <a:prstGeom prst="rect">
              <a:avLst/>
            </a:prstGeom>
            <a:noFill/>
          </p:spPr>
          <p:txBody>
            <a:bodyPr wrap="none" rtlCol="0">
              <a:spAutoFit/>
            </a:bodyPr>
            <a:lstStyle/>
            <a:p>
              <a:pPr algn="ctr"/>
              <a:r>
                <a:rPr kumimoji="1" lang="en-US" altLang="ja-JP" sz="1400" b="1" dirty="0">
                  <a:solidFill>
                    <a:schemeClr val="bg1"/>
                  </a:solidFill>
                  <a:latin typeface="Inter UI" panose="020B0502030000000004" pitchFamily="34" charset="0"/>
                  <a:ea typeface="Inter UI" panose="020B0502030000000004" pitchFamily="34" charset="0"/>
                  <a:cs typeface="Inter UI" panose="020B0502030000000004" pitchFamily="34" charset="0"/>
                </a:rPr>
                <a:t>6min</a:t>
              </a:r>
            </a:p>
            <a:p>
              <a:pPr algn="ctr"/>
              <a:r>
                <a:rPr kumimoji="1" lang="ja-JP" altLang="en-US" sz="800" b="1">
                  <a:solidFill>
                    <a:schemeClr val="bg1"/>
                  </a:solidFill>
                  <a:latin typeface="Inter UI" panose="020B0502030000000004" pitchFamily="34" charset="0"/>
                  <a:ea typeface="Noto Sans JP" panose="020B0500000000000000" pitchFamily="34" charset="-128"/>
                  <a:cs typeface="Inter UI" panose="020B0502030000000004" pitchFamily="34" charset="0"/>
                </a:rPr>
                <a:t>（平均滞在）</a:t>
              </a:r>
              <a:endParaRPr kumimoji="1"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endParaRPr>
            </a:p>
          </p:txBody>
        </p:sp>
        <p:cxnSp>
          <p:nvCxnSpPr>
            <p:cNvPr id="92" name="直線コネクタ 91">
              <a:extLst>
                <a:ext uri="{FF2B5EF4-FFF2-40B4-BE49-F238E27FC236}">
                  <a16:creationId xmlns:a16="http://schemas.microsoft.com/office/drawing/2014/main" id="{25A89E10-E05A-2EE1-B643-CC6BC27A3513}"/>
                </a:ext>
              </a:extLst>
            </p:cNvPr>
            <p:cNvCxnSpPr/>
            <p:nvPr/>
          </p:nvCxnSpPr>
          <p:spPr>
            <a:xfrm>
              <a:off x="903223" y="2856883"/>
              <a:ext cx="50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75E32FB9-70D1-7B8B-F8E8-0A08B1D3BEAE}"/>
                </a:ext>
              </a:extLst>
            </p:cNvPr>
            <p:cNvSpPr txBox="1"/>
            <p:nvPr/>
          </p:nvSpPr>
          <p:spPr>
            <a:xfrm>
              <a:off x="2564913" y="3188065"/>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97" name="テキスト ボックス 96">
              <a:extLst>
                <a:ext uri="{FF2B5EF4-FFF2-40B4-BE49-F238E27FC236}">
                  <a16:creationId xmlns:a16="http://schemas.microsoft.com/office/drawing/2014/main" id="{166F9A63-CDA7-9417-A91A-6BCD0B40A516}"/>
                </a:ext>
              </a:extLst>
            </p:cNvPr>
            <p:cNvSpPr txBox="1"/>
            <p:nvPr/>
          </p:nvSpPr>
          <p:spPr>
            <a:xfrm>
              <a:off x="2564913" y="3541811"/>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98" name="テキスト ボックス 97">
              <a:extLst>
                <a:ext uri="{FF2B5EF4-FFF2-40B4-BE49-F238E27FC236}">
                  <a16:creationId xmlns:a16="http://schemas.microsoft.com/office/drawing/2014/main" id="{6B7A51EC-8BB6-B284-E353-D4455CB6F1E8}"/>
                </a:ext>
              </a:extLst>
            </p:cNvPr>
            <p:cNvSpPr txBox="1"/>
            <p:nvPr/>
          </p:nvSpPr>
          <p:spPr>
            <a:xfrm>
              <a:off x="2564913" y="3875533"/>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02" name="テキスト ボックス 101">
              <a:extLst>
                <a:ext uri="{FF2B5EF4-FFF2-40B4-BE49-F238E27FC236}">
                  <a16:creationId xmlns:a16="http://schemas.microsoft.com/office/drawing/2014/main" id="{81738807-50DB-9E14-7833-972CE3A56F68}"/>
                </a:ext>
              </a:extLst>
            </p:cNvPr>
            <p:cNvSpPr txBox="1"/>
            <p:nvPr/>
          </p:nvSpPr>
          <p:spPr>
            <a:xfrm>
              <a:off x="2564913" y="4235954"/>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03" name="テキスト ボックス 102">
              <a:extLst>
                <a:ext uri="{FF2B5EF4-FFF2-40B4-BE49-F238E27FC236}">
                  <a16:creationId xmlns:a16="http://schemas.microsoft.com/office/drawing/2014/main" id="{AB72F014-7575-4E36-424D-27C9B5C850C9}"/>
                </a:ext>
              </a:extLst>
            </p:cNvPr>
            <p:cNvSpPr txBox="1"/>
            <p:nvPr/>
          </p:nvSpPr>
          <p:spPr>
            <a:xfrm>
              <a:off x="2564913" y="4569676"/>
              <a:ext cx="1678665" cy="307777"/>
            </a:xfrm>
            <a:prstGeom prst="rect">
              <a:avLst/>
            </a:prstGeom>
            <a:noFill/>
          </p:spPr>
          <p:txBody>
            <a:bodyPr wrap="none" rtlCol="0">
              <a:spAutoFit/>
            </a:bodyPr>
            <a:lstStyle/>
            <a:p>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30 </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sec</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dirty="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a:t>
              </a:r>
              <a:r>
                <a:rPr kumimoji="1" lang="ja-JP" altLang="en-US" sz="1400">
                  <a:solidFill>
                    <a:srgbClr val="FF5500"/>
                  </a:solidFill>
                  <a:latin typeface="Inter UI Medium" panose="020B0502030000000004" pitchFamily="34" charset="0"/>
                  <a:ea typeface="Inter UI" panose="020B0502030000000004" pitchFamily="34" charset="0"/>
                  <a:cs typeface="Inter UI Medium" panose="020B0502030000000004" pitchFamily="34" charset="0"/>
                </a:rPr>
                <a:t>　</a:t>
              </a:r>
              <a:r>
                <a:rPr kumimoji="1" lang="en-US" altLang="ja-JP" sz="1400" b="1" dirty="0">
                  <a:solidFill>
                    <a:srgbClr val="FF5500"/>
                  </a:solidFill>
                  <a:latin typeface="Inter UI" panose="020B0502030000000004" pitchFamily="34" charset="0"/>
                  <a:ea typeface="Inter UI" panose="020B0502030000000004" pitchFamily="34" charset="0"/>
                  <a:cs typeface="Inter UI" panose="020B0502030000000004" pitchFamily="34" charset="0"/>
                </a:rPr>
                <a:t>15</a:t>
              </a: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 sec</a:t>
              </a:r>
              <a:endParaRPr kumimoji="1" lang="ja-JP" altLang="en-US" sz="12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grpSp>
      <p:pic>
        <p:nvPicPr>
          <p:cNvPr id="8" name="図 7">
            <a:extLst>
              <a:ext uri="{FF2B5EF4-FFF2-40B4-BE49-F238E27FC236}">
                <a16:creationId xmlns:a16="http://schemas.microsoft.com/office/drawing/2014/main" id="{E6953C0D-6E1B-2505-0109-8AFF5C96A11B}"/>
              </a:ext>
            </a:extLst>
          </p:cNvPr>
          <p:cNvPicPr>
            <a:picLocks noChangeAspect="1"/>
          </p:cNvPicPr>
          <p:nvPr/>
        </p:nvPicPr>
        <p:blipFill>
          <a:blip r:embed="rId14"/>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6FD31148-23F6-548A-9B5E-59C7B62F45B6}"/>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11672425" y="6518730"/>
            <a:ext cx="4500" cy="162000"/>
          </a:xfrm>
          <a:prstGeom prst="rect">
            <a:avLst/>
          </a:prstGeom>
        </p:spPr>
      </p:pic>
      <p:sp>
        <p:nvSpPr>
          <p:cNvPr id="11" name="スライド番号プレースホルダー 22">
            <a:extLst>
              <a:ext uri="{FF2B5EF4-FFF2-40B4-BE49-F238E27FC236}">
                <a16:creationId xmlns:a16="http://schemas.microsoft.com/office/drawing/2014/main" id="{4DD295E6-FE42-E21F-7A50-C70ADC6F7A7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27</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A6B5C28F-01CF-2D31-765B-AB23361B20A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600739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EF21C-278A-98F5-4464-7A8F154ACFE7}"/>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AB29C9D8-D10A-511A-67AF-B9F715822814}"/>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C091E450-7007-887E-8848-11E279485921}"/>
              </a:ext>
            </a:extLst>
          </p:cNvPr>
          <p:cNvSpPr txBox="1"/>
          <p:nvPr/>
        </p:nvSpPr>
        <p:spPr>
          <a:xfrm>
            <a:off x="474201" y="427365"/>
            <a:ext cx="553998" cy="215444"/>
          </a:xfrm>
          <a:prstGeom prst="rect">
            <a:avLst/>
          </a:prstGeom>
          <a:noFill/>
        </p:spPr>
        <p:txBody>
          <a:bodyPr wrap="none" rtlCol="0">
            <a:spAutoFit/>
          </a:bodyPr>
          <a:lstStyle/>
          <a:p>
            <a:r>
              <a:rPr kumimoji="1" lang="ja-JP" altLang="en-US" sz="800" spc="-8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メニュー</a:t>
            </a:r>
          </a:p>
        </p:txBody>
      </p:sp>
      <p:sp>
        <p:nvSpPr>
          <p:cNvPr id="6" name="テキスト ボックス 5">
            <a:extLst>
              <a:ext uri="{FF2B5EF4-FFF2-40B4-BE49-F238E27FC236}">
                <a16:creationId xmlns:a16="http://schemas.microsoft.com/office/drawing/2014/main" id="{C176D976-7B7F-7A95-50E5-409F4C52E412}"/>
              </a:ext>
            </a:extLst>
          </p:cNvPr>
          <p:cNvSpPr txBox="1"/>
          <p:nvPr/>
        </p:nvSpPr>
        <p:spPr>
          <a:xfrm>
            <a:off x="3142106" y="2962170"/>
            <a:ext cx="398827"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 name="テキスト ボックス 7">
            <a:extLst>
              <a:ext uri="{FF2B5EF4-FFF2-40B4-BE49-F238E27FC236}">
                <a16:creationId xmlns:a16="http://schemas.microsoft.com/office/drawing/2014/main" id="{0076F5A9-9692-337C-29E5-757464E47DA3}"/>
              </a:ext>
            </a:extLst>
          </p:cNvPr>
          <p:cNvSpPr txBox="1"/>
          <p:nvPr/>
        </p:nvSpPr>
        <p:spPr>
          <a:xfrm>
            <a:off x="1157240" y="1405037"/>
            <a:ext cx="82586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メニュー名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9" name="テキスト ボックス 8">
            <a:extLst>
              <a:ext uri="{FF2B5EF4-FFF2-40B4-BE49-F238E27FC236}">
                <a16:creationId xmlns:a16="http://schemas.microsoft.com/office/drawing/2014/main" id="{40171E49-89A8-08DE-8827-ABA300F18AED}"/>
              </a:ext>
            </a:extLst>
          </p:cNvPr>
          <p:cNvSpPr txBox="1"/>
          <p:nvPr/>
        </p:nvSpPr>
        <p:spPr>
          <a:xfrm>
            <a:off x="2825175" y="1405037"/>
            <a:ext cx="44114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形式</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558B4396-591D-FD0B-1CC1-D44273EBBDD8}"/>
              </a:ext>
            </a:extLst>
          </p:cNvPr>
          <p:cNvSpPr txBox="1"/>
          <p:nvPr/>
        </p:nvSpPr>
        <p:spPr>
          <a:xfrm>
            <a:off x="4205241" y="1379637"/>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再生頻度</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2" name="テキスト ボックス 11">
            <a:extLst>
              <a:ext uri="{FF2B5EF4-FFF2-40B4-BE49-F238E27FC236}">
                <a16:creationId xmlns:a16="http://schemas.microsoft.com/office/drawing/2014/main" id="{F3B8780B-2DC1-7AAE-BAA3-64D59A532D9B}"/>
              </a:ext>
            </a:extLst>
          </p:cNvPr>
          <p:cNvSpPr txBox="1"/>
          <p:nvPr/>
        </p:nvSpPr>
        <p:spPr>
          <a:xfrm>
            <a:off x="5754642" y="1405037"/>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配信面数</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 name="テキスト ボックス 12">
            <a:extLst>
              <a:ext uri="{FF2B5EF4-FFF2-40B4-BE49-F238E27FC236}">
                <a16:creationId xmlns:a16="http://schemas.microsoft.com/office/drawing/2014/main" id="{04E3411A-8F04-DAF4-C869-39731A40644C}"/>
              </a:ext>
            </a:extLst>
          </p:cNvPr>
          <p:cNvSpPr txBox="1"/>
          <p:nvPr/>
        </p:nvSpPr>
        <p:spPr>
          <a:xfrm>
            <a:off x="6939976" y="1405037"/>
            <a:ext cx="1338828"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掲載期間・保証形態</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6" name="テキスト ボックス 15">
            <a:extLst>
              <a:ext uri="{FF2B5EF4-FFF2-40B4-BE49-F238E27FC236}">
                <a16:creationId xmlns:a16="http://schemas.microsoft.com/office/drawing/2014/main" id="{40C753FE-BC24-9206-686F-B57FCEEF007D}"/>
              </a:ext>
            </a:extLst>
          </p:cNvPr>
          <p:cNvSpPr txBox="1"/>
          <p:nvPr/>
        </p:nvSpPr>
        <p:spPr>
          <a:xfrm>
            <a:off x="8649122" y="1397951"/>
            <a:ext cx="95410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想定リーチ数</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7" name="テキスト ボックス 16">
            <a:extLst>
              <a:ext uri="{FF2B5EF4-FFF2-40B4-BE49-F238E27FC236}">
                <a16:creationId xmlns:a16="http://schemas.microsoft.com/office/drawing/2014/main" id="{425C5B1C-DE4C-117C-48CD-95DBB88EE4CD}"/>
              </a:ext>
            </a:extLst>
          </p:cNvPr>
          <p:cNvSpPr txBox="1"/>
          <p:nvPr/>
        </p:nvSpPr>
        <p:spPr>
          <a:xfrm>
            <a:off x="10275305" y="1379637"/>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広告料金</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8" name="テキスト ボックス 17">
            <a:extLst>
              <a:ext uri="{FF2B5EF4-FFF2-40B4-BE49-F238E27FC236}">
                <a16:creationId xmlns:a16="http://schemas.microsoft.com/office/drawing/2014/main" id="{172033D6-CAE2-F3B7-42BE-5F1CF0359F5F}"/>
              </a:ext>
            </a:extLst>
          </p:cNvPr>
          <p:cNvSpPr txBox="1"/>
          <p:nvPr/>
        </p:nvSpPr>
        <p:spPr>
          <a:xfrm>
            <a:off x="4287809" y="1544516"/>
            <a:ext cx="607859" cy="222818"/>
          </a:xfrm>
          <a:prstGeom prst="rect">
            <a:avLst/>
          </a:prstGeom>
          <a:noFill/>
        </p:spPr>
        <p:txBody>
          <a:bodyPr wrap="none" rtlCol="0">
            <a:spAutoFit/>
          </a:bodyPr>
          <a:lstStyle/>
          <a:p>
            <a:pPr>
              <a:lnSpc>
                <a:spcPct val="135000"/>
              </a:lnSpc>
            </a:pPr>
            <a:r>
              <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ja-JP" altLang="en-US" sz="7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ロール内</a:t>
            </a:r>
            <a:r>
              <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sp>
        <p:nvSpPr>
          <p:cNvPr id="19" name="テキスト ボックス 18">
            <a:extLst>
              <a:ext uri="{FF2B5EF4-FFF2-40B4-BE49-F238E27FC236}">
                <a16:creationId xmlns:a16="http://schemas.microsoft.com/office/drawing/2014/main" id="{51779628-3974-A10B-7184-C61B6371DCC2}"/>
              </a:ext>
            </a:extLst>
          </p:cNvPr>
          <p:cNvSpPr txBox="1"/>
          <p:nvPr/>
        </p:nvSpPr>
        <p:spPr>
          <a:xfrm>
            <a:off x="10372272" y="1544516"/>
            <a:ext cx="518091" cy="222818"/>
          </a:xfrm>
          <a:prstGeom prst="rect">
            <a:avLst/>
          </a:prstGeom>
          <a:noFill/>
        </p:spPr>
        <p:txBody>
          <a:bodyPr wrap="none" rtlCol="0">
            <a:spAutoFit/>
          </a:bodyPr>
          <a:lstStyle/>
          <a:p>
            <a:pPr>
              <a:lnSpc>
                <a:spcPct val="135000"/>
              </a:lnSpc>
            </a:pPr>
            <a:r>
              <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ja-JP" altLang="en-US" sz="7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グロス</a:t>
            </a:r>
            <a:r>
              <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sp>
        <p:nvSpPr>
          <p:cNvPr id="20" name="テキスト ボックス 19">
            <a:extLst>
              <a:ext uri="{FF2B5EF4-FFF2-40B4-BE49-F238E27FC236}">
                <a16:creationId xmlns:a16="http://schemas.microsoft.com/office/drawing/2014/main" id="{96419B93-ACC7-E0E3-8DE1-9C19A1F93FBA}"/>
              </a:ext>
            </a:extLst>
          </p:cNvPr>
          <p:cNvSpPr txBox="1"/>
          <p:nvPr/>
        </p:nvSpPr>
        <p:spPr>
          <a:xfrm>
            <a:off x="4727827" y="1397876"/>
            <a:ext cx="248786" cy="185564"/>
          </a:xfrm>
          <a:prstGeom prst="rect">
            <a:avLst/>
          </a:prstGeom>
          <a:noFill/>
        </p:spPr>
        <p:txBody>
          <a:bodyPr wrap="none" rtlCol="0">
            <a:spAutoFit/>
          </a:bodyPr>
          <a:lstStyle/>
          <a:p>
            <a:pPr>
              <a:lnSpc>
                <a:spcPct val="135000"/>
              </a:lnSpc>
            </a:pPr>
            <a:r>
              <a:rPr kumimoji="1" lang="en-US" altLang="ja-JP" sz="5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sp>
        <p:nvSpPr>
          <p:cNvPr id="21" name="テキスト ボックス 20">
            <a:extLst>
              <a:ext uri="{FF2B5EF4-FFF2-40B4-BE49-F238E27FC236}">
                <a16:creationId xmlns:a16="http://schemas.microsoft.com/office/drawing/2014/main" id="{D3076A26-6EC2-DD80-D006-29C87F71C50D}"/>
              </a:ext>
            </a:extLst>
          </p:cNvPr>
          <p:cNvSpPr txBox="1"/>
          <p:nvPr/>
        </p:nvSpPr>
        <p:spPr>
          <a:xfrm>
            <a:off x="3086720" y="1412314"/>
            <a:ext cx="248786" cy="185564"/>
          </a:xfrm>
          <a:prstGeom prst="rect">
            <a:avLst/>
          </a:prstGeom>
          <a:noFill/>
        </p:spPr>
        <p:txBody>
          <a:bodyPr wrap="none" rtlCol="0">
            <a:spAutoFit/>
          </a:bodyPr>
          <a:lstStyle/>
          <a:p>
            <a:pPr>
              <a:lnSpc>
                <a:spcPct val="135000"/>
              </a:lnSpc>
            </a:pPr>
            <a:r>
              <a:rPr kumimoji="1" lang="en-US" altLang="ja-JP" sz="5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p>
        </p:txBody>
      </p:sp>
      <p:grpSp>
        <p:nvGrpSpPr>
          <p:cNvPr id="32" name="グループ化 31">
            <a:extLst>
              <a:ext uri="{FF2B5EF4-FFF2-40B4-BE49-F238E27FC236}">
                <a16:creationId xmlns:a16="http://schemas.microsoft.com/office/drawing/2014/main" id="{C3BACB15-3AC8-E27E-ADA9-7E6B63636B15}"/>
              </a:ext>
            </a:extLst>
          </p:cNvPr>
          <p:cNvGrpSpPr/>
          <p:nvPr/>
        </p:nvGrpSpPr>
        <p:grpSpPr>
          <a:xfrm>
            <a:off x="3972028" y="3429000"/>
            <a:ext cx="1239420" cy="656663"/>
            <a:chOff x="3970894" y="2294257"/>
            <a:chExt cx="1239420" cy="656663"/>
          </a:xfrm>
        </p:grpSpPr>
        <p:sp>
          <p:nvSpPr>
            <p:cNvPr id="23" name="テキスト ボックス 22">
              <a:extLst>
                <a:ext uri="{FF2B5EF4-FFF2-40B4-BE49-F238E27FC236}">
                  <a16:creationId xmlns:a16="http://schemas.microsoft.com/office/drawing/2014/main" id="{420097B1-49C2-2A04-B1AF-942F258FE9AA}"/>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24" name="テキスト ボックス 23">
              <a:extLst>
                <a:ext uri="{FF2B5EF4-FFF2-40B4-BE49-F238E27FC236}">
                  <a16:creationId xmlns:a16="http://schemas.microsoft.com/office/drawing/2014/main" id="{E6614FE1-2857-4B44-F16D-59373944A648}"/>
                </a:ext>
              </a:extLst>
            </p:cNvPr>
            <p:cNvSpPr txBox="1"/>
            <p:nvPr/>
          </p:nvSpPr>
          <p:spPr>
            <a:xfrm>
              <a:off x="3970894" y="2302006"/>
              <a:ext cx="364202" cy="517449"/>
            </a:xfrm>
            <a:prstGeom prst="rect">
              <a:avLst/>
            </a:prstGeom>
            <a:noFill/>
          </p:spPr>
          <p:txBody>
            <a:bodyPr wrap="none" rtlCol="0">
              <a:spAutoFit/>
            </a:bodyPr>
            <a:lstStyle/>
            <a:p>
              <a:pPr>
                <a:lnSpc>
                  <a:spcPct val="114000"/>
                </a:lnSpc>
              </a:pPr>
              <a:r>
                <a:rPr kumimoji="1" lang="en-US" altLang="ja-JP" sz="25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5" name="テキスト ボックス 24">
              <a:extLst>
                <a:ext uri="{FF2B5EF4-FFF2-40B4-BE49-F238E27FC236}">
                  <a16:creationId xmlns:a16="http://schemas.microsoft.com/office/drawing/2014/main" id="{89F007CB-7A01-9361-CB06-ECEB8CF017A3}"/>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6" name="テキスト ボックス 25">
              <a:extLst>
                <a:ext uri="{FF2B5EF4-FFF2-40B4-BE49-F238E27FC236}">
                  <a16:creationId xmlns:a16="http://schemas.microsoft.com/office/drawing/2014/main" id="{FF03FDEF-24B9-3BAE-B7CF-C0EC3E42535B}"/>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27" name="テキスト ボックス 26">
              <a:extLst>
                <a:ext uri="{FF2B5EF4-FFF2-40B4-BE49-F238E27FC236}">
                  <a16:creationId xmlns:a16="http://schemas.microsoft.com/office/drawing/2014/main" id="{B28BC98B-F0BF-1CD7-A231-858568FE6E5F}"/>
                </a:ext>
              </a:extLst>
            </p:cNvPr>
            <p:cNvSpPr txBox="1"/>
            <p:nvPr/>
          </p:nvSpPr>
          <p:spPr>
            <a:xfrm>
              <a:off x="4174407" y="2683731"/>
              <a:ext cx="806631"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sp>
        <p:nvSpPr>
          <p:cNvPr id="29" name="正方形/長方形 28">
            <a:extLst>
              <a:ext uri="{FF2B5EF4-FFF2-40B4-BE49-F238E27FC236}">
                <a16:creationId xmlns:a16="http://schemas.microsoft.com/office/drawing/2014/main" id="{F6035C0A-E5E8-F96E-048C-9A0FF6BCEC7F}"/>
              </a:ext>
            </a:extLst>
          </p:cNvPr>
          <p:cNvSpPr/>
          <p:nvPr/>
        </p:nvSpPr>
        <p:spPr>
          <a:xfrm>
            <a:off x="4068773" y="2092687"/>
            <a:ext cx="99418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644C9036-074F-1401-26AC-BA18CEA065D6}"/>
              </a:ext>
            </a:extLst>
          </p:cNvPr>
          <p:cNvSpPr txBox="1"/>
          <p:nvPr/>
        </p:nvSpPr>
        <p:spPr>
          <a:xfrm>
            <a:off x="4004634" y="2050052"/>
            <a:ext cx="1127232"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REGULAR</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0" name="正方形/長方形 29">
            <a:extLst>
              <a:ext uri="{FF2B5EF4-FFF2-40B4-BE49-F238E27FC236}">
                <a16:creationId xmlns:a16="http://schemas.microsoft.com/office/drawing/2014/main" id="{7BB17197-6E64-EDFD-6610-197641546FAF}"/>
              </a:ext>
            </a:extLst>
          </p:cNvPr>
          <p:cNvSpPr/>
          <p:nvPr/>
        </p:nvSpPr>
        <p:spPr>
          <a:xfrm>
            <a:off x="4068772" y="3234153"/>
            <a:ext cx="59400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3744CB9C-5970-BF49-48EE-3A705E425528}"/>
              </a:ext>
            </a:extLst>
          </p:cNvPr>
          <p:cNvSpPr txBox="1"/>
          <p:nvPr/>
        </p:nvSpPr>
        <p:spPr>
          <a:xfrm>
            <a:off x="4004634" y="3191518"/>
            <a:ext cx="718466"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HALF</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grpSp>
        <p:nvGrpSpPr>
          <p:cNvPr id="33" name="グループ化 32">
            <a:extLst>
              <a:ext uri="{FF2B5EF4-FFF2-40B4-BE49-F238E27FC236}">
                <a16:creationId xmlns:a16="http://schemas.microsoft.com/office/drawing/2014/main" id="{41EB5FAE-F314-81CB-4288-D2317FC212C8}"/>
              </a:ext>
            </a:extLst>
          </p:cNvPr>
          <p:cNvGrpSpPr/>
          <p:nvPr/>
        </p:nvGrpSpPr>
        <p:grpSpPr>
          <a:xfrm>
            <a:off x="3972028" y="4429317"/>
            <a:ext cx="1239420" cy="656663"/>
            <a:chOff x="3970894" y="2294257"/>
            <a:chExt cx="1239420" cy="656663"/>
          </a:xfrm>
        </p:grpSpPr>
        <p:sp>
          <p:nvSpPr>
            <p:cNvPr id="34" name="テキスト ボックス 33">
              <a:extLst>
                <a:ext uri="{FF2B5EF4-FFF2-40B4-BE49-F238E27FC236}">
                  <a16:creationId xmlns:a16="http://schemas.microsoft.com/office/drawing/2014/main" id="{EB0B1CB0-D113-6F96-B690-79D610E93AD0}"/>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35" name="テキスト ボックス 34">
              <a:extLst>
                <a:ext uri="{FF2B5EF4-FFF2-40B4-BE49-F238E27FC236}">
                  <a16:creationId xmlns:a16="http://schemas.microsoft.com/office/drawing/2014/main" id="{A80DE619-BE97-3D31-12A3-3FEEB3AF64B6}"/>
                </a:ext>
              </a:extLst>
            </p:cNvPr>
            <p:cNvSpPr txBox="1"/>
            <p:nvPr/>
          </p:nvSpPr>
          <p:spPr>
            <a:xfrm>
              <a:off x="3970894" y="2302006"/>
              <a:ext cx="377026" cy="517449"/>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6" name="テキスト ボックス 35">
              <a:extLst>
                <a:ext uri="{FF2B5EF4-FFF2-40B4-BE49-F238E27FC236}">
                  <a16:creationId xmlns:a16="http://schemas.microsoft.com/office/drawing/2014/main" id="{8BAEC348-FAB7-5C5D-7FE9-1E55F0A3D39E}"/>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7" name="テキスト ボックス 36">
              <a:extLst>
                <a:ext uri="{FF2B5EF4-FFF2-40B4-BE49-F238E27FC236}">
                  <a16:creationId xmlns:a16="http://schemas.microsoft.com/office/drawing/2014/main" id="{C95A9021-EAA4-557B-6811-68543CC0031C}"/>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38" name="テキスト ボックス 37">
              <a:extLst>
                <a:ext uri="{FF2B5EF4-FFF2-40B4-BE49-F238E27FC236}">
                  <a16:creationId xmlns:a16="http://schemas.microsoft.com/office/drawing/2014/main" id="{6801C9D9-3F08-610F-EDAC-0E54CA47D5FA}"/>
                </a:ext>
              </a:extLst>
            </p:cNvPr>
            <p:cNvSpPr txBox="1"/>
            <p:nvPr/>
          </p:nvSpPr>
          <p:spPr>
            <a:xfrm>
              <a:off x="4174407" y="2683731"/>
              <a:ext cx="806631"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grpSp>
        <p:nvGrpSpPr>
          <p:cNvPr id="39" name="グループ化 38">
            <a:extLst>
              <a:ext uri="{FF2B5EF4-FFF2-40B4-BE49-F238E27FC236}">
                <a16:creationId xmlns:a16="http://schemas.microsoft.com/office/drawing/2014/main" id="{EE88DC22-D7BB-A333-9994-C4D5734889C4}"/>
              </a:ext>
            </a:extLst>
          </p:cNvPr>
          <p:cNvGrpSpPr/>
          <p:nvPr/>
        </p:nvGrpSpPr>
        <p:grpSpPr>
          <a:xfrm>
            <a:off x="3981455" y="2297784"/>
            <a:ext cx="1220566" cy="656663"/>
            <a:chOff x="3989748" y="2294257"/>
            <a:chExt cx="1220566" cy="656663"/>
          </a:xfrm>
        </p:grpSpPr>
        <p:sp>
          <p:nvSpPr>
            <p:cNvPr id="40" name="テキスト ボックス 39">
              <a:extLst>
                <a:ext uri="{FF2B5EF4-FFF2-40B4-BE49-F238E27FC236}">
                  <a16:creationId xmlns:a16="http://schemas.microsoft.com/office/drawing/2014/main" id="{3648FF8E-E92C-DB58-AE90-AF881E53E265}"/>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41" name="テキスト ボックス 40">
              <a:extLst>
                <a:ext uri="{FF2B5EF4-FFF2-40B4-BE49-F238E27FC236}">
                  <a16:creationId xmlns:a16="http://schemas.microsoft.com/office/drawing/2014/main" id="{836828EC-53E9-1357-CF7A-F2CE6740BEE0}"/>
                </a:ext>
              </a:extLst>
            </p:cNvPr>
            <p:cNvSpPr txBox="1"/>
            <p:nvPr/>
          </p:nvSpPr>
          <p:spPr>
            <a:xfrm>
              <a:off x="3989748" y="2302006"/>
              <a:ext cx="327334" cy="517449"/>
            </a:xfrm>
            <a:prstGeom prst="rect">
              <a:avLst/>
            </a:prstGeom>
            <a:noFill/>
          </p:spPr>
          <p:txBody>
            <a:bodyPr wrap="none" rtlCol="0">
              <a:spAutoFit/>
            </a:bodyPr>
            <a:lstStyle/>
            <a:p>
              <a:pPr>
                <a:lnSpc>
                  <a:spcPct val="114000"/>
                </a:lnSpc>
              </a:pPr>
              <a:r>
                <a:rPr kumimoji="1" lang="en-US" altLang="ja-JP" sz="25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2" name="テキスト ボックス 41">
              <a:extLst>
                <a:ext uri="{FF2B5EF4-FFF2-40B4-BE49-F238E27FC236}">
                  <a16:creationId xmlns:a16="http://schemas.microsoft.com/office/drawing/2014/main" id="{40E66FD3-7F22-3947-D5DB-C6260B3712F2}"/>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3" name="テキスト ボックス 42">
              <a:extLst>
                <a:ext uri="{FF2B5EF4-FFF2-40B4-BE49-F238E27FC236}">
                  <a16:creationId xmlns:a16="http://schemas.microsoft.com/office/drawing/2014/main" id="{458D82CA-D7E9-5087-AEDE-74869ED4A036}"/>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44" name="テキスト ボックス 43">
              <a:extLst>
                <a:ext uri="{FF2B5EF4-FFF2-40B4-BE49-F238E27FC236}">
                  <a16:creationId xmlns:a16="http://schemas.microsoft.com/office/drawing/2014/main" id="{27CD4F8A-9F68-4697-A15B-77504C19035A}"/>
                </a:ext>
              </a:extLst>
            </p:cNvPr>
            <p:cNvSpPr txBox="1"/>
            <p:nvPr/>
          </p:nvSpPr>
          <p:spPr>
            <a:xfrm>
              <a:off x="4174407" y="2683731"/>
              <a:ext cx="793807"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sp>
        <p:nvSpPr>
          <p:cNvPr id="45" name="テキスト ボックス 44">
            <a:extLst>
              <a:ext uri="{FF2B5EF4-FFF2-40B4-BE49-F238E27FC236}">
                <a16:creationId xmlns:a16="http://schemas.microsoft.com/office/drawing/2014/main" id="{F9688AE9-493C-5A18-9F7F-560730B7A6FF}"/>
              </a:ext>
            </a:extLst>
          </p:cNvPr>
          <p:cNvSpPr txBox="1"/>
          <p:nvPr/>
        </p:nvSpPr>
        <p:spPr>
          <a:xfrm>
            <a:off x="2644632" y="2800498"/>
            <a:ext cx="670376"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7" name="テキスト ボックス 46">
            <a:extLst>
              <a:ext uri="{FF2B5EF4-FFF2-40B4-BE49-F238E27FC236}">
                <a16:creationId xmlns:a16="http://schemas.microsoft.com/office/drawing/2014/main" id="{F80DDBB7-10A0-C7DF-50E9-76B48DE8A027}"/>
              </a:ext>
            </a:extLst>
          </p:cNvPr>
          <p:cNvSpPr txBox="1"/>
          <p:nvPr/>
        </p:nvSpPr>
        <p:spPr>
          <a:xfrm>
            <a:off x="2690692" y="3295476"/>
            <a:ext cx="838691" cy="247760"/>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動画</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音声あり</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48" name="テキスト ボックス 47">
            <a:extLst>
              <a:ext uri="{FF2B5EF4-FFF2-40B4-BE49-F238E27FC236}">
                <a16:creationId xmlns:a16="http://schemas.microsoft.com/office/drawing/2014/main" id="{5BF36B8E-ADC6-D75E-95AF-AA4FF321A315}"/>
              </a:ext>
            </a:extLst>
          </p:cNvPr>
          <p:cNvSpPr txBox="1"/>
          <p:nvPr/>
        </p:nvSpPr>
        <p:spPr>
          <a:xfrm>
            <a:off x="3127591" y="4555733"/>
            <a:ext cx="398827"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49" name="テキスト ボックス 48">
            <a:extLst>
              <a:ext uri="{FF2B5EF4-FFF2-40B4-BE49-F238E27FC236}">
                <a16:creationId xmlns:a16="http://schemas.microsoft.com/office/drawing/2014/main" id="{0A54F519-117F-87D8-2DD4-7983184A39C0}"/>
              </a:ext>
            </a:extLst>
          </p:cNvPr>
          <p:cNvSpPr txBox="1"/>
          <p:nvPr/>
        </p:nvSpPr>
        <p:spPr>
          <a:xfrm>
            <a:off x="2644631" y="4401318"/>
            <a:ext cx="619080"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0" name="テキスト ボックス 49">
            <a:extLst>
              <a:ext uri="{FF2B5EF4-FFF2-40B4-BE49-F238E27FC236}">
                <a16:creationId xmlns:a16="http://schemas.microsoft.com/office/drawing/2014/main" id="{1B56C81F-31E6-9A7D-194D-8E14C5FCB264}"/>
              </a:ext>
            </a:extLst>
          </p:cNvPr>
          <p:cNvSpPr txBox="1"/>
          <p:nvPr/>
        </p:nvSpPr>
        <p:spPr>
          <a:xfrm>
            <a:off x="2676177" y="4889039"/>
            <a:ext cx="838691" cy="247760"/>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動画</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音声あり</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3" name="テキスト ボックス 52">
            <a:extLst>
              <a:ext uri="{FF2B5EF4-FFF2-40B4-BE49-F238E27FC236}">
                <a16:creationId xmlns:a16="http://schemas.microsoft.com/office/drawing/2014/main" id="{DC54F54A-5133-5AAF-6E12-8092F9CB0702}"/>
              </a:ext>
            </a:extLst>
          </p:cNvPr>
          <p:cNvSpPr txBox="1"/>
          <p:nvPr/>
        </p:nvSpPr>
        <p:spPr>
          <a:xfrm>
            <a:off x="6264308" y="3351241"/>
            <a:ext cx="398827"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面</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4" name="テキスト ボックス 53">
            <a:extLst>
              <a:ext uri="{FF2B5EF4-FFF2-40B4-BE49-F238E27FC236}">
                <a16:creationId xmlns:a16="http://schemas.microsoft.com/office/drawing/2014/main" id="{4918FDF1-62BA-52BE-05F5-3565A76E9445}"/>
              </a:ext>
            </a:extLst>
          </p:cNvPr>
          <p:cNvSpPr txBox="1"/>
          <p:nvPr/>
        </p:nvSpPr>
        <p:spPr>
          <a:xfrm>
            <a:off x="5498545" y="3195044"/>
            <a:ext cx="912429"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550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5" name="テキスト ボックス 54">
            <a:extLst>
              <a:ext uri="{FF2B5EF4-FFF2-40B4-BE49-F238E27FC236}">
                <a16:creationId xmlns:a16="http://schemas.microsoft.com/office/drawing/2014/main" id="{88B75612-9473-83BB-9A8D-4266FF551C8F}"/>
              </a:ext>
            </a:extLst>
          </p:cNvPr>
          <p:cNvSpPr txBox="1"/>
          <p:nvPr/>
        </p:nvSpPr>
        <p:spPr>
          <a:xfrm>
            <a:off x="5812894" y="3690022"/>
            <a:ext cx="579005" cy="247760"/>
          </a:xfrm>
          <a:prstGeom prst="rect">
            <a:avLst/>
          </a:prstGeom>
          <a:noFill/>
        </p:spPr>
        <p:txBody>
          <a:bodyPr wrap="none" rtlCol="0">
            <a:spAutoFit/>
          </a:bodyPr>
          <a:lstStyle/>
          <a:p>
            <a:pPr>
              <a:lnSpc>
                <a:spcPct val="135000"/>
              </a:lnSpc>
            </a:pP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448</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施設</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6" name="テキスト ボックス 55">
            <a:extLst>
              <a:ext uri="{FF2B5EF4-FFF2-40B4-BE49-F238E27FC236}">
                <a16:creationId xmlns:a16="http://schemas.microsoft.com/office/drawing/2014/main" id="{F5CD3159-511D-CB7C-21BE-34D871337B15}"/>
              </a:ext>
            </a:extLst>
          </p:cNvPr>
          <p:cNvSpPr txBox="1"/>
          <p:nvPr/>
        </p:nvSpPr>
        <p:spPr>
          <a:xfrm>
            <a:off x="7414171" y="3345580"/>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週間</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7" name="テキスト ボックス 56">
            <a:extLst>
              <a:ext uri="{FF2B5EF4-FFF2-40B4-BE49-F238E27FC236}">
                <a16:creationId xmlns:a16="http://schemas.microsoft.com/office/drawing/2014/main" id="{09F7B05D-5F2D-BD76-77D2-07B123E12896}"/>
              </a:ext>
            </a:extLst>
          </p:cNvPr>
          <p:cNvSpPr txBox="1"/>
          <p:nvPr/>
        </p:nvSpPr>
        <p:spPr>
          <a:xfrm>
            <a:off x="7192307" y="3198750"/>
            <a:ext cx="377026"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8" name="テキスト ボックス 57">
            <a:extLst>
              <a:ext uri="{FF2B5EF4-FFF2-40B4-BE49-F238E27FC236}">
                <a16:creationId xmlns:a16="http://schemas.microsoft.com/office/drawing/2014/main" id="{35F44A3A-1B53-78C8-4336-995BE4B9BD51}"/>
              </a:ext>
            </a:extLst>
          </p:cNvPr>
          <p:cNvSpPr txBox="1"/>
          <p:nvPr/>
        </p:nvSpPr>
        <p:spPr>
          <a:xfrm>
            <a:off x="7207373" y="3690831"/>
            <a:ext cx="809837" cy="241476"/>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期間掲載保証</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9" name="テキスト ボックス 58">
            <a:extLst>
              <a:ext uri="{FF2B5EF4-FFF2-40B4-BE49-F238E27FC236}">
                <a16:creationId xmlns:a16="http://schemas.microsoft.com/office/drawing/2014/main" id="{284FEADD-5DAB-18DE-6F92-F8BCC5AB68E3}"/>
              </a:ext>
            </a:extLst>
          </p:cNvPr>
          <p:cNvSpPr txBox="1"/>
          <p:nvPr/>
        </p:nvSpPr>
        <p:spPr>
          <a:xfrm>
            <a:off x="9534756" y="221306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人</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60" name="テキスト ボックス 59">
            <a:extLst>
              <a:ext uri="{FF2B5EF4-FFF2-40B4-BE49-F238E27FC236}">
                <a16:creationId xmlns:a16="http://schemas.microsoft.com/office/drawing/2014/main" id="{6895F40D-BFFE-103E-5145-A60F1A35A9FA}"/>
              </a:ext>
            </a:extLst>
          </p:cNvPr>
          <p:cNvSpPr txBox="1"/>
          <p:nvPr/>
        </p:nvSpPr>
        <p:spPr>
          <a:xfrm>
            <a:off x="8348055" y="2119305"/>
            <a:ext cx="1360629" cy="432426"/>
          </a:xfrm>
          <a:prstGeom prst="rect">
            <a:avLst/>
          </a:prstGeom>
          <a:noFill/>
        </p:spPr>
        <p:txBody>
          <a:bodyPr wrap="none" rtlCol="0">
            <a:spAutoFit/>
          </a:bodyPr>
          <a:lstStyle/>
          <a:p>
            <a:pPr>
              <a:lnSpc>
                <a:spcPct val="114000"/>
              </a:lnSpc>
            </a:pPr>
            <a:r>
              <a:rPr kumimoji="1" lang="en-US" altLang="ja-JP" sz="2000" b="1" spc="-20" dirty="0">
                <a:solidFill>
                  <a:schemeClr val="bg1"/>
                </a:solidFill>
                <a:latin typeface="Inter UI" panose="020B0502030000000004" pitchFamily="34" charset="0"/>
                <a:ea typeface="Inter UI" panose="020B0502030000000004" pitchFamily="34" charset="0"/>
                <a:cs typeface="Inter UI" panose="020B0502030000000004" pitchFamily="34" charset="0"/>
              </a:rPr>
              <a:t>1,600,000</a:t>
            </a:r>
            <a:endParaRPr kumimoji="1" lang="ja-JP" altLang="en-US" sz="2000" b="1" spc="-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61" name="テキスト ボックス 60">
            <a:extLst>
              <a:ext uri="{FF2B5EF4-FFF2-40B4-BE49-F238E27FC236}">
                <a16:creationId xmlns:a16="http://schemas.microsoft.com/office/drawing/2014/main" id="{BA462409-2F8B-E7D6-D694-314CA520DB3F}"/>
              </a:ext>
            </a:extLst>
          </p:cNvPr>
          <p:cNvSpPr txBox="1"/>
          <p:nvPr/>
        </p:nvSpPr>
        <p:spPr>
          <a:xfrm>
            <a:off x="8723022" y="2457017"/>
            <a:ext cx="809837" cy="241476"/>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想定表示回数</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2" name="テキスト ボックス 61">
            <a:extLst>
              <a:ext uri="{FF2B5EF4-FFF2-40B4-BE49-F238E27FC236}">
                <a16:creationId xmlns:a16="http://schemas.microsoft.com/office/drawing/2014/main" id="{83A6D61E-92CC-CF49-7512-3C8E84B4D03A}"/>
              </a:ext>
            </a:extLst>
          </p:cNvPr>
          <p:cNvSpPr txBox="1"/>
          <p:nvPr/>
        </p:nvSpPr>
        <p:spPr>
          <a:xfrm>
            <a:off x="8455214" y="2593644"/>
            <a:ext cx="1326004"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360,000〜510,000</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回</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3" name="テキスト ボックス 62">
            <a:extLst>
              <a:ext uri="{FF2B5EF4-FFF2-40B4-BE49-F238E27FC236}">
                <a16:creationId xmlns:a16="http://schemas.microsoft.com/office/drawing/2014/main" id="{F3882A26-F3AD-3612-8B2D-1A297FF56480}"/>
              </a:ext>
            </a:extLst>
          </p:cNvPr>
          <p:cNvSpPr txBox="1"/>
          <p:nvPr/>
        </p:nvSpPr>
        <p:spPr>
          <a:xfrm>
            <a:off x="10685995" y="2317844"/>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64" name="テキスト ボックス 63">
            <a:extLst>
              <a:ext uri="{FF2B5EF4-FFF2-40B4-BE49-F238E27FC236}">
                <a16:creationId xmlns:a16="http://schemas.microsoft.com/office/drawing/2014/main" id="{3D1CC878-F256-86E1-4DC7-D5CA61995E3A}"/>
              </a:ext>
            </a:extLst>
          </p:cNvPr>
          <p:cNvSpPr txBox="1"/>
          <p:nvPr/>
        </p:nvSpPr>
        <p:spPr>
          <a:xfrm>
            <a:off x="9939021" y="2161647"/>
            <a:ext cx="914033"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300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65" name="テキスト ボックス 64">
            <a:extLst>
              <a:ext uri="{FF2B5EF4-FFF2-40B4-BE49-F238E27FC236}">
                <a16:creationId xmlns:a16="http://schemas.microsoft.com/office/drawing/2014/main" id="{3A1BAA07-F5F0-A807-4874-C06F7254AA63}"/>
              </a:ext>
            </a:extLst>
          </p:cNvPr>
          <p:cNvSpPr txBox="1"/>
          <p:nvPr/>
        </p:nvSpPr>
        <p:spPr>
          <a:xfrm>
            <a:off x="9441352" y="3348951"/>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人</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66" name="テキスト ボックス 65">
            <a:extLst>
              <a:ext uri="{FF2B5EF4-FFF2-40B4-BE49-F238E27FC236}">
                <a16:creationId xmlns:a16="http://schemas.microsoft.com/office/drawing/2014/main" id="{A4485EE5-7048-9BFB-CB3E-7A41BDEFA044}"/>
              </a:ext>
            </a:extLst>
          </p:cNvPr>
          <p:cNvSpPr txBox="1"/>
          <p:nvPr/>
        </p:nvSpPr>
        <p:spPr>
          <a:xfrm>
            <a:off x="8446375" y="3255190"/>
            <a:ext cx="1168590" cy="432426"/>
          </a:xfrm>
          <a:prstGeom prst="rect">
            <a:avLst/>
          </a:prstGeom>
          <a:noFill/>
        </p:spPr>
        <p:txBody>
          <a:bodyPr wrap="none" rtlCol="0">
            <a:spAutoFit/>
          </a:bodyPr>
          <a:lstStyle/>
          <a:p>
            <a:pPr>
              <a:lnSpc>
                <a:spcPct val="114000"/>
              </a:lnSpc>
            </a:pPr>
            <a:r>
              <a:rPr kumimoji="1" lang="en-US" altLang="ja-JP" sz="2000" b="1" spc="-20" dirty="0">
                <a:solidFill>
                  <a:schemeClr val="bg1"/>
                </a:solidFill>
                <a:latin typeface="Inter UI" panose="020B0502030000000004" pitchFamily="34" charset="0"/>
                <a:ea typeface="Inter UI" panose="020B0502030000000004" pitchFamily="34" charset="0"/>
                <a:cs typeface="Inter UI" panose="020B0502030000000004" pitchFamily="34" charset="0"/>
              </a:rPr>
              <a:t>800,000</a:t>
            </a:r>
            <a:endParaRPr kumimoji="1" lang="ja-JP" altLang="en-US" sz="2000" b="1" spc="-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67" name="テキスト ボックス 66">
            <a:extLst>
              <a:ext uri="{FF2B5EF4-FFF2-40B4-BE49-F238E27FC236}">
                <a16:creationId xmlns:a16="http://schemas.microsoft.com/office/drawing/2014/main" id="{82926891-9746-6D81-DD54-7B27F9769085}"/>
              </a:ext>
            </a:extLst>
          </p:cNvPr>
          <p:cNvSpPr txBox="1"/>
          <p:nvPr/>
        </p:nvSpPr>
        <p:spPr>
          <a:xfrm>
            <a:off x="8723022" y="3592902"/>
            <a:ext cx="809837" cy="241476"/>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想定表示回数</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8" name="テキスト ボックス 67">
            <a:extLst>
              <a:ext uri="{FF2B5EF4-FFF2-40B4-BE49-F238E27FC236}">
                <a16:creationId xmlns:a16="http://schemas.microsoft.com/office/drawing/2014/main" id="{93C452DE-E568-4421-4D2E-A775C38F2ED1}"/>
              </a:ext>
            </a:extLst>
          </p:cNvPr>
          <p:cNvSpPr txBox="1"/>
          <p:nvPr/>
        </p:nvSpPr>
        <p:spPr>
          <a:xfrm>
            <a:off x="8455214" y="3729529"/>
            <a:ext cx="1324402"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180,000〜255,000</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回</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69" name="テキスト ボックス 68">
            <a:extLst>
              <a:ext uri="{FF2B5EF4-FFF2-40B4-BE49-F238E27FC236}">
                <a16:creationId xmlns:a16="http://schemas.microsoft.com/office/drawing/2014/main" id="{CB9B1A7E-B8D9-AFA4-47A1-3EF63257F886}"/>
              </a:ext>
            </a:extLst>
          </p:cNvPr>
          <p:cNvSpPr txBox="1"/>
          <p:nvPr/>
        </p:nvSpPr>
        <p:spPr>
          <a:xfrm>
            <a:off x="10685995" y="3448813"/>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70" name="テキスト ボックス 69">
            <a:extLst>
              <a:ext uri="{FF2B5EF4-FFF2-40B4-BE49-F238E27FC236}">
                <a16:creationId xmlns:a16="http://schemas.microsoft.com/office/drawing/2014/main" id="{03B09B17-0E88-62BD-E444-142C70096925}"/>
              </a:ext>
            </a:extLst>
          </p:cNvPr>
          <p:cNvSpPr txBox="1"/>
          <p:nvPr/>
        </p:nvSpPr>
        <p:spPr>
          <a:xfrm>
            <a:off x="9939021" y="3292616"/>
            <a:ext cx="914033"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200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1" name="テキスト ボックス 70">
            <a:extLst>
              <a:ext uri="{FF2B5EF4-FFF2-40B4-BE49-F238E27FC236}">
                <a16:creationId xmlns:a16="http://schemas.microsoft.com/office/drawing/2014/main" id="{8C1AFC9D-5DA7-6396-6552-ABE1CB5730EC}"/>
              </a:ext>
            </a:extLst>
          </p:cNvPr>
          <p:cNvSpPr txBox="1"/>
          <p:nvPr/>
        </p:nvSpPr>
        <p:spPr>
          <a:xfrm>
            <a:off x="9436437" y="4475004"/>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人</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72" name="テキスト ボックス 71">
            <a:extLst>
              <a:ext uri="{FF2B5EF4-FFF2-40B4-BE49-F238E27FC236}">
                <a16:creationId xmlns:a16="http://schemas.microsoft.com/office/drawing/2014/main" id="{EAE8554E-DAD3-86D1-CE42-095AED9F15A4}"/>
              </a:ext>
            </a:extLst>
          </p:cNvPr>
          <p:cNvSpPr txBox="1"/>
          <p:nvPr/>
        </p:nvSpPr>
        <p:spPr>
          <a:xfrm>
            <a:off x="8437845" y="4391075"/>
            <a:ext cx="1168590" cy="432426"/>
          </a:xfrm>
          <a:prstGeom prst="rect">
            <a:avLst/>
          </a:prstGeom>
          <a:noFill/>
        </p:spPr>
        <p:txBody>
          <a:bodyPr wrap="none" rtlCol="0">
            <a:spAutoFit/>
          </a:bodyPr>
          <a:lstStyle/>
          <a:p>
            <a:pPr>
              <a:lnSpc>
                <a:spcPct val="114000"/>
              </a:lnSpc>
            </a:pPr>
            <a:r>
              <a:rPr kumimoji="1" lang="en-US" altLang="ja-JP" sz="2000" b="1" spc="-20" dirty="0">
                <a:solidFill>
                  <a:schemeClr val="bg1"/>
                </a:solidFill>
                <a:latin typeface="Inter UI" panose="020B0502030000000004" pitchFamily="34" charset="0"/>
                <a:ea typeface="Inter UI" panose="020B0502030000000004" pitchFamily="34" charset="0"/>
                <a:cs typeface="Inter UI" panose="020B0502030000000004" pitchFamily="34" charset="0"/>
              </a:rPr>
              <a:t>800,000</a:t>
            </a:r>
            <a:endParaRPr kumimoji="1" lang="ja-JP" altLang="en-US" sz="2000" b="1" spc="-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3" name="テキスト ボックス 72">
            <a:extLst>
              <a:ext uri="{FF2B5EF4-FFF2-40B4-BE49-F238E27FC236}">
                <a16:creationId xmlns:a16="http://schemas.microsoft.com/office/drawing/2014/main" id="{982CBC1A-F087-DBA1-7FA5-F4FFB75B88AF}"/>
              </a:ext>
            </a:extLst>
          </p:cNvPr>
          <p:cNvSpPr txBox="1"/>
          <p:nvPr/>
        </p:nvSpPr>
        <p:spPr>
          <a:xfrm>
            <a:off x="8718107" y="4733703"/>
            <a:ext cx="809837" cy="241476"/>
          </a:xfrm>
          <a:prstGeom prst="rect">
            <a:avLst/>
          </a:prstGeom>
          <a:noFill/>
        </p:spPr>
        <p:txBody>
          <a:bodyPr wrap="none" rtlCol="0">
            <a:spAutoFit/>
          </a:bodyPr>
          <a:lstStyle/>
          <a:p>
            <a:pPr>
              <a:lnSpc>
                <a:spcPct val="135000"/>
              </a:lnSpc>
            </a:pP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想定表示回数</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74" name="テキスト ボックス 73">
            <a:extLst>
              <a:ext uri="{FF2B5EF4-FFF2-40B4-BE49-F238E27FC236}">
                <a16:creationId xmlns:a16="http://schemas.microsoft.com/office/drawing/2014/main" id="{0921B457-A90A-D855-59A7-953C4BD65A58}"/>
              </a:ext>
            </a:extLst>
          </p:cNvPr>
          <p:cNvSpPr txBox="1"/>
          <p:nvPr/>
        </p:nvSpPr>
        <p:spPr>
          <a:xfrm>
            <a:off x="8450299" y="4870330"/>
            <a:ext cx="1324402"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180,000〜255,000</a:t>
            </a: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a:t>
            </a:r>
            <a:r>
              <a:rPr kumimoji="1" lang="ja-JP" altLang="en-US" sz="8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回</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75" name="テキスト ボックス 74">
            <a:extLst>
              <a:ext uri="{FF2B5EF4-FFF2-40B4-BE49-F238E27FC236}">
                <a16:creationId xmlns:a16="http://schemas.microsoft.com/office/drawing/2014/main" id="{CA154E3C-51B1-704C-5005-1A9DB6F5632A}"/>
              </a:ext>
            </a:extLst>
          </p:cNvPr>
          <p:cNvSpPr txBox="1"/>
          <p:nvPr/>
        </p:nvSpPr>
        <p:spPr>
          <a:xfrm>
            <a:off x="10685996" y="4579782"/>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76" name="テキスト ボックス 75">
            <a:extLst>
              <a:ext uri="{FF2B5EF4-FFF2-40B4-BE49-F238E27FC236}">
                <a16:creationId xmlns:a16="http://schemas.microsoft.com/office/drawing/2014/main" id="{B6A1C8C7-8933-3300-08AE-DD8FBC89DE57}"/>
              </a:ext>
            </a:extLst>
          </p:cNvPr>
          <p:cNvSpPr txBox="1"/>
          <p:nvPr/>
        </p:nvSpPr>
        <p:spPr>
          <a:xfrm>
            <a:off x="9955970" y="4435617"/>
            <a:ext cx="86273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150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7" name="テキスト ボックス 76">
            <a:extLst>
              <a:ext uri="{FF2B5EF4-FFF2-40B4-BE49-F238E27FC236}">
                <a16:creationId xmlns:a16="http://schemas.microsoft.com/office/drawing/2014/main" id="{E2D89CC0-E972-05F2-5C89-93E7FE4616F9}"/>
              </a:ext>
            </a:extLst>
          </p:cNvPr>
          <p:cNvSpPr txBox="1"/>
          <p:nvPr/>
        </p:nvSpPr>
        <p:spPr>
          <a:xfrm>
            <a:off x="731017" y="5367745"/>
            <a:ext cx="9671237" cy="727763"/>
          </a:xfrm>
          <a:prstGeom prst="rect">
            <a:avLst/>
          </a:prstGeom>
          <a:noFill/>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AD</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枠として動画素材の入稿、もしくは、「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BREAK TIMES</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」によるタイアップ動画制作付きを選択可能です（申し込み時にはどちらかを決定いただく必要あり）。</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｢SHORT｣</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は動画素材の入稿のみとなります。</a:t>
            </a:r>
            <a:endPar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放映内容は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申し込みにつき、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商品・</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サービスが基本となります。同一商材であれば、掲載尺内で異なるクリエイティブの組み合わせも可能です。クリエイティブの途中差し替えにつきまして、原則１回までとなります。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滞在は平均</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分となります。</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設置面数は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2026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月末時点（見込みも含む）での数字となっております。設置状況に変更が出る可能性もあります。申込後にビル審査があり、審査状況に応じて放映台数が変動いたします。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放映開始日は月曜日午前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時となります。放映日及び放映時間は各施設に準じます。施設によって営業日・営業時間が異なります。</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0:00〜5:59</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は掲載を停止しております。祝祭日により、想定リーチ数に影響が出る可能性があります。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想定リーチ数は全施設で放映をおこなった場合の見込み数値です。審査による放映可能面数の状況によって想定数を下回るケースがあります。</a:t>
            </a:r>
          </a:p>
        </p:txBody>
      </p:sp>
      <p:sp>
        <p:nvSpPr>
          <p:cNvPr id="80" name="正方形/長方形 79">
            <a:extLst>
              <a:ext uri="{FF2B5EF4-FFF2-40B4-BE49-F238E27FC236}">
                <a16:creationId xmlns:a16="http://schemas.microsoft.com/office/drawing/2014/main" id="{ED86C4D5-5E63-CDC5-8A80-F173298F43F8}"/>
              </a:ext>
            </a:extLst>
          </p:cNvPr>
          <p:cNvSpPr/>
          <p:nvPr/>
        </p:nvSpPr>
        <p:spPr>
          <a:xfrm>
            <a:off x="825252" y="1300611"/>
            <a:ext cx="10542659" cy="502306"/>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82" name="直線コネクタ 81">
            <a:extLst>
              <a:ext uri="{FF2B5EF4-FFF2-40B4-BE49-F238E27FC236}">
                <a16:creationId xmlns:a16="http://schemas.microsoft.com/office/drawing/2014/main" id="{CBE0AFFD-D78E-F966-3F10-51FFA89E0CDE}"/>
              </a:ext>
            </a:extLst>
          </p:cNvPr>
          <p:cNvCxnSpPr/>
          <p:nvPr/>
        </p:nvCxnSpPr>
        <p:spPr>
          <a:xfrm>
            <a:off x="2322747" y="1403705"/>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8DCB1C69-55DB-A2E1-1343-49114AA26A02}"/>
              </a:ext>
            </a:extLst>
          </p:cNvPr>
          <p:cNvCxnSpPr/>
          <p:nvPr/>
        </p:nvCxnSpPr>
        <p:spPr>
          <a:xfrm>
            <a:off x="3830705" y="1398357"/>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E2EBB6B1-823B-81C9-ECB5-587AEBFBDE2E}"/>
              </a:ext>
            </a:extLst>
          </p:cNvPr>
          <p:cNvCxnSpPr/>
          <p:nvPr/>
        </p:nvCxnSpPr>
        <p:spPr>
          <a:xfrm>
            <a:off x="5338663" y="1403705"/>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A89F78CE-CA80-4F01-2A97-18F663EB0290}"/>
              </a:ext>
            </a:extLst>
          </p:cNvPr>
          <p:cNvCxnSpPr/>
          <p:nvPr/>
        </p:nvCxnSpPr>
        <p:spPr>
          <a:xfrm>
            <a:off x="6851968" y="1398358"/>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0EA5914C-3913-7A16-1128-64C052137E20}"/>
              </a:ext>
            </a:extLst>
          </p:cNvPr>
          <p:cNvCxnSpPr/>
          <p:nvPr/>
        </p:nvCxnSpPr>
        <p:spPr>
          <a:xfrm>
            <a:off x="8359925" y="1403706"/>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8159825D-D172-8059-4161-9ECD12AE7E08}"/>
              </a:ext>
            </a:extLst>
          </p:cNvPr>
          <p:cNvCxnSpPr/>
          <p:nvPr/>
        </p:nvCxnSpPr>
        <p:spPr>
          <a:xfrm>
            <a:off x="9867883" y="1403706"/>
            <a:ext cx="0" cy="306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E789D3A6-9C9D-5205-46BD-34A7239CEDDF}"/>
              </a:ext>
            </a:extLst>
          </p:cNvPr>
          <p:cNvSpPr/>
          <p:nvPr/>
        </p:nvSpPr>
        <p:spPr>
          <a:xfrm>
            <a:off x="825252" y="1914220"/>
            <a:ext cx="10542659" cy="3399263"/>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3" name="直線コネクタ 2">
            <a:extLst>
              <a:ext uri="{FF2B5EF4-FFF2-40B4-BE49-F238E27FC236}">
                <a16:creationId xmlns:a16="http://schemas.microsoft.com/office/drawing/2014/main" id="{F9405DF3-D973-2260-341B-6FF5B8D61583}"/>
              </a:ext>
            </a:extLst>
          </p:cNvPr>
          <p:cNvCxnSpPr>
            <a:cxnSpLocks/>
          </p:cNvCxnSpPr>
          <p:nvPr/>
        </p:nvCxnSpPr>
        <p:spPr>
          <a:xfrm>
            <a:off x="840498" y="4204310"/>
            <a:ext cx="450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D44E1DA-4F5B-3644-A5E4-07A3F2D42CCB}"/>
              </a:ext>
            </a:extLst>
          </p:cNvPr>
          <p:cNvCxnSpPr>
            <a:cxnSpLocks/>
          </p:cNvCxnSpPr>
          <p:nvPr/>
        </p:nvCxnSpPr>
        <p:spPr>
          <a:xfrm>
            <a:off x="8374773" y="3051785"/>
            <a:ext cx="29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94ACFE93-F971-4C9E-9C9E-8C7CC879B607}"/>
              </a:ext>
            </a:extLst>
          </p:cNvPr>
          <p:cNvCxnSpPr>
            <a:cxnSpLocks/>
          </p:cNvCxnSpPr>
          <p:nvPr/>
        </p:nvCxnSpPr>
        <p:spPr>
          <a:xfrm>
            <a:off x="8365248" y="4194785"/>
            <a:ext cx="298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7E1B7B68-1C86-AB4F-C8B9-1B4B1A25AAE4}"/>
              </a:ext>
            </a:extLst>
          </p:cNvPr>
          <p:cNvCxnSpPr>
            <a:cxnSpLocks/>
          </p:cNvCxnSpPr>
          <p:nvPr/>
        </p:nvCxnSpPr>
        <p:spPr>
          <a:xfrm flipV="1">
            <a:off x="2313222" y="2004668"/>
            <a:ext cx="0" cy="2124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C0A8DC2D-473B-42EB-A849-0238221C9234}"/>
              </a:ext>
            </a:extLst>
          </p:cNvPr>
          <p:cNvCxnSpPr>
            <a:cxnSpLocks/>
          </p:cNvCxnSpPr>
          <p:nvPr/>
        </p:nvCxnSpPr>
        <p:spPr>
          <a:xfrm flipV="1">
            <a:off x="3827697" y="1985618"/>
            <a:ext cx="0" cy="2124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C1BAFEE4-FA42-9688-3597-3E9FA73D9C80}"/>
              </a:ext>
            </a:extLst>
          </p:cNvPr>
          <p:cNvCxnSpPr>
            <a:cxnSpLocks/>
          </p:cNvCxnSpPr>
          <p:nvPr/>
        </p:nvCxnSpPr>
        <p:spPr>
          <a:xfrm flipV="1">
            <a:off x="5337131" y="2004668"/>
            <a:ext cx="0" cy="3240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8" name="直線コネクタ 107">
            <a:extLst>
              <a:ext uri="{FF2B5EF4-FFF2-40B4-BE49-F238E27FC236}">
                <a16:creationId xmlns:a16="http://schemas.microsoft.com/office/drawing/2014/main" id="{425C0204-0667-7B35-6FD6-B82C5F549C97}"/>
              </a:ext>
            </a:extLst>
          </p:cNvPr>
          <p:cNvCxnSpPr>
            <a:cxnSpLocks/>
          </p:cNvCxnSpPr>
          <p:nvPr/>
        </p:nvCxnSpPr>
        <p:spPr>
          <a:xfrm flipV="1">
            <a:off x="6851606" y="2014193"/>
            <a:ext cx="0" cy="3240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9" name="直線コネクタ 108">
            <a:extLst>
              <a:ext uri="{FF2B5EF4-FFF2-40B4-BE49-F238E27FC236}">
                <a16:creationId xmlns:a16="http://schemas.microsoft.com/office/drawing/2014/main" id="{57220CDA-E661-5EFF-4BB9-DABD6E3D8364}"/>
              </a:ext>
            </a:extLst>
          </p:cNvPr>
          <p:cNvCxnSpPr>
            <a:cxnSpLocks/>
          </p:cNvCxnSpPr>
          <p:nvPr/>
        </p:nvCxnSpPr>
        <p:spPr>
          <a:xfrm flipV="1">
            <a:off x="8356556" y="2033243"/>
            <a:ext cx="0" cy="3240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0" name="直線コネクタ 109">
            <a:extLst>
              <a:ext uri="{FF2B5EF4-FFF2-40B4-BE49-F238E27FC236}">
                <a16:creationId xmlns:a16="http://schemas.microsoft.com/office/drawing/2014/main" id="{3BCAE192-A7D7-F2F0-9B53-CD1D594C3A11}"/>
              </a:ext>
            </a:extLst>
          </p:cNvPr>
          <p:cNvCxnSpPr>
            <a:cxnSpLocks/>
          </p:cNvCxnSpPr>
          <p:nvPr/>
        </p:nvCxnSpPr>
        <p:spPr>
          <a:xfrm flipV="1">
            <a:off x="9871031" y="2023718"/>
            <a:ext cx="0" cy="936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6746A7D4-78D6-B918-0443-0B116D04EFF1}"/>
              </a:ext>
            </a:extLst>
          </p:cNvPr>
          <p:cNvCxnSpPr>
            <a:cxnSpLocks/>
          </p:cNvCxnSpPr>
          <p:nvPr/>
        </p:nvCxnSpPr>
        <p:spPr>
          <a:xfrm>
            <a:off x="3850398" y="3051785"/>
            <a:ext cx="147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4BC5B369-5A1E-67D1-B46D-8C9C6DB59904}"/>
              </a:ext>
            </a:extLst>
          </p:cNvPr>
          <p:cNvCxnSpPr>
            <a:cxnSpLocks/>
          </p:cNvCxnSpPr>
          <p:nvPr/>
        </p:nvCxnSpPr>
        <p:spPr>
          <a:xfrm flipV="1">
            <a:off x="2313222" y="4281143"/>
            <a:ext cx="0" cy="972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585E21BA-1FF8-716A-9389-AD7A49258F5F}"/>
              </a:ext>
            </a:extLst>
          </p:cNvPr>
          <p:cNvCxnSpPr>
            <a:cxnSpLocks/>
          </p:cNvCxnSpPr>
          <p:nvPr/>
        </p:nvCxnSpPr>
        <p:spPr>
          <a:xfrm flipV="1">
            <a:off x="3827697" y="4262093"/>
            <a:ext cx="0" cy="972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CE665312-EEE5-1B38-9FA5-60D19DB67DCB}"/>
              </a:ext>
            </a:extLst>
          </p:cNvPr>
          <p:cNvCxnSpPr>
            <a:cxnSpLocks/>
          </p:cNvCxnSpPr>
          <p:nvPr/>
        </p:nvCxnSpPr>
        <p:spPr>
          <a:xfrm flipV="1">
            <a:off x="9880556" y="3138143"/>
            <a:ext cx="0" cy="936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7D38CEF6-9354-8B0C-E880-217DD66F76CF}"/>
              </a:ext>
            </a:extLst>
          </p:cNvPr>
          <p:cNvCxnSpPr>
            <a:cxnSpLocks/>
          </p:cNvCxnSpPr>
          <p:nvPr/>
        </p:nvCxnSpPr>
        <p:spPr>
          <a:xfrm flipV="1">
            <a:off x="9880556" y="4298093"/>
            <a:ext cx="0" cy="93600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D46EE5E2-9B4B-2E90-6674-DC8B162A48CC}"/>
              </a:ext>
            </a:extLst>
          </p:cNvPr>
          <p:cNvSpPr txBox="1"/>
          <p:nvPr/>
        </p:nvSpPr>
        <p:spPr>
          <a:xfrm>
            <a:off x="1732946" y="190404"/>
            <a:ext cx="372218" cy="338554"/>
          </a:xfrm>
          <a:prstGeom prst="rect">
            <a:avLst/>
          </a:prstGeom>
          <a:noFill/>
        </p:spPr>
        <p:txBody>
          <a:bodyPr wrap="none" rtlCol="0" anchor="ctr">
            <a:spAutoFit/>
          </a:bodyPr>
          <a:lstStyle/>
          <a:p>
            <a:r>
              <a:rPr kumimoji="1" lang="ja-JP" altLang="en-US" sz="1600" b="1" spc="-150">
                <a:solidFill>
                  <a:srgbClr val="FE5519"/>
                </a:solidFill>
                <a:latin typeface="Inter UI" panose="020B0502030000000004" pitchFamily="34" charset="0"/>
                <a:ea typeface="Inter UI" panose="020B0502030000000004" pitchFamily="34" charset="0"/>
                <a:cs typeface="Inter UI" panose="020B0502030000000004" pitchFamily="34" charset="0"/>
              </a:rPr>
              <a:t>｜</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52" name="テキスト ボックス 51">
            <a:extLst>
              <a:ext uri="{FF2B5EF4-FFF2-40B4-BE49-F238E27FC236}">
                <a16:creationId xmlns:a16="http://schemas.microsoft.com/office/drawing/2014/main" id="{8B2BBEAC-34B2-1CC1-524D-2DB96C142E81}"/>
              </a:ext>
            </a:extLst>
          </p:cNvPr>
          <p:cNvSpPr txBox="1"/>
          <p:nvPr/>
        </p:nvSpPr>
        <p:spPr>
          <a:xfrm>
            <a:off x="480727" y="210759"/>
            <a:ext cx="143180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4" name="テキスト ボックス 3">
            <a:extLst>
              <a:ext uri="{FF2B5EF4-FFF2-40B4-BE49-F238E27FC236}">
                <a16:creationId xmlns:a16="http://schemas.microsoft.com/office/drawing/2014/main" id="{6F75CCEF-0AB7-D18C-2406-2A4A5AF5687F}"/>
              </a:ext>
            </a:extLst>
          </p:cNvPr>
          <p:cNvSpPr txBox="1"/>
          <p:nvPr/>
        </p:nvSpPr>
        <p:spPr>
          <a:xfrm>
            <a:off x="2663697" y="2676589"/>
            <a:ext cx="758541" cy="247760"/>
          </a:xfrm>
          <a:prstGeom prst="rect">
            <a:avLst/>
          </a:prstGeom>
          <a:noFill/>
        </p:spPr>
        <p:txBody>
          <a:bodyPr wrap="none" rtlCol="0">
            <a:spAutoFit/>
          </a:bodyPr>
          <a:lstStyle/>
          <a:p>
            <a:pPr>
              <a:lnSpc>
                <a:spcPct val="135000"/>
              </a:lnSpc>
            </a:pP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AD / MEDIA</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81" name="テキスト ボックス 80">
            <a:extLst>
              <a:ext uri="{FF2B5EF4-FFF2-40B4-BE49-F238E27FC236}">
                <a16:creationId xmlns:a16="http://schemas.microsoft.com/office/drawing/2014/main" id="{61BA96E6-94F3-76D7-1855-2C0D1157CB28}"/>
              </a:ext>
            </a:extLst>
          </p:cNvPr>
          <p:cNvSpPr txBox="1"/>
          <p:nvPr/>
        </p:nvSpPr>
        <p:spPr>
          <a:xfrm>
            <a:off x="2629407" y="4303897"/>
            <a:ext cx="360996" cy="247760"/>
          </a:xfrm>
          <a:prstGeom prst="rect">
            <a:avLst/>
          </a:prstGeom>
          <a:noFill/>
        </p:spPr>
        <p:txBody>
          <a:bodyPr wrap="none" rtlCol="0">
            <a:spAutoFit/>
          </a:bodyPr>
          <a:lstStyle/>
          <a:p>
            <a:pPr>
              <a:lnSpc>
                <a:spcPct val="135000"/>
              </a:lnSpc>
            </a:pPr>
            <a:r>
              <a:rPr kumimoji="1" lang="en-US" altLang="ja-JP" sz="80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AD </a:t>
            </a:r>
            <a:endParaRPr kumimoji="1" lang="en-US" altLang="ja-JP" sz="7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pic>
        <p:nvPicPr>
          <p:cNvPr id="83" name="図 82">
            <a:extLst>
              <a:ext uri="{FF2B5EF4-FFF2-40B4-BE49-F238E27FC236}">
                <a16:creationId xmlns:a16="http://schemas.microsoft.com/office/drawing/2014/main" id="{EBA80FB1-91BD-2522-BCF6-99149C8FA077}"/>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4" name="図 83">
            <a:extLst>
              <a:ext uri="{FF2B5EF4-FFF2-40B4-BE49-F238E27FC236}">
                <a16:creationId xmlns:a16="http://schemas.microsoft.com/office/drawing/2014/main" id="{072798B5-1BFA-DF62-861A-66C20FBB196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91" name="スライド番号プレースホルダー 22">
            <a:extLst>
              <a:ext uri="{FF2B5EF4-FFF2-40B4-BE49-F238E27FC236}">
                <a16:creationId xmlns:a16="http://schemas.microsoft.com/office/drawing/2014/main" id="{38B70999-98A7-2664-1F0F-8925D2F67083}"/>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28</a:t>
            </a:fld>
            <a:endParaRPr kumimoji="1" lang="ja-JP" altLang="en-US" sz="900">
              <a:latin typeface="Inter UI" panose="020B0502030000000004" pitchFamily="34" charset="0"/>
              <a:cs typeface="Inter UI" panose="020B0502030000000004" pitchFamily="34" charset="0"/>
            </a:endParaRPr>
          </a:p>
        </p:txBody>
      </p:sp>
      <p:sp>
        <p:nvSpPr>
          <p:cNvPr id="92" name="テキスト ボックス 91">
            <a:extLst>
              <a:ext uri="{FF2B5EF4-FFF2-40B4-BE49-F238E27FC236}">
                <a16:creationId xmlns:a16="http://schemas.microsoft.com/office/drawing/2014/main" id="{7DED57E0-FCAA-41A3-00B1-521C9C77769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95" name="テキスト ボックス 94">
            <a:extLst>
              <a:ext uri="{FF2B5EF4-FFF2-40B4-BE49-F238E27FC236}">
                <a16:creationId xmlns:a16="http://schemas.microsoft.com/office/drawing/2014/main" id="{BBB433B9-947F-35FC-5A29-B0BD7BA06F95}"/>
              </a:ext>
            </a:extLst>
          </p:cNvPr>
          <p:cNvSpPr txBox="1"/>
          <p:nvPr/>
        </p:nvSpPr>
        <p:spPr>
          <a:xfrm>
            <a:off x="1067429" y="4575382"/>
            <a:ext cx="1008609"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SHORT</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99" name="テキスト ボックス 98">
            <a:extLst>
              <a:ext uri="{FF2B5EF4-FFF2-40B4-BE49-F238E27FC236}">
                <a16:creationId xmlns:a16="http://schemas.microsoft.com/office/drawing/2014/main" id="{648C436B-70CB-4EEC-6D25-8239F9AD919E}"/>
              </a:ext>
            </a:extLst>
          </p:cNvPr>
          <p:cNvSpPr txBox="1"/>
          <p:nvPr/>
        </p:nvSpPr>
        <p:spPr>
          <a:xfrm>
            <a:off x="827842" y="2870311"/>
            <a:ext cx="1486304" cy="400110"/>
          </a:xfrm>
          <a:prstGeom prst="rect">
            <a:avLst/>
          </a:prstGeom>
          <a:noFill/>
        </p:spPr>
        <p:txBody>
          <a:bodyPr wrap="none" rtlCol="0">
            <a:spAutoFit/>
          </a:bodyPr>
          <a:lstStyle/>
          <a:p>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7" name="テキスト ボックス 6">
            <a:extLst>
              <a:ext uri="{FF2B5EF4-FFF2-40B4-BE49-F238E27FC236}">
                <a16:creationId xmlns:a16="http://schemas.microsoft.com/office/drawing/2014/main" id="{69FF0E0A-EF2B-AB47-80D6-4B47E4A61E8B}"/>
              </a:ext>
            </a:extLst>
          </p:cNvPr>
          <p:cNvSpPr txBox="1"/>
          <p:nvPr/>
        </p:nvSpPr>
        <p:spPr>
          <a:xfrm>
            <a:off x="1994900" y="221921"/>
            <a:ext cx="1928733" cy="276999"/>
          </a:xfrm>
          <a:prstGeom prst="rect">
            <a:avLst/>
          </a:prstGeom>
          <a:noFill/>
        </p:spPr>
        <p:txBody>
          <a:bodyPr wrap="none" rtlCol="0" anchor="ctr">
            <a:spAutoFit/>
          </a:bodyPr>
          <a:lstStyle/>
          <a:p>
            <a:r>
              <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July to September 2026</a:t>
            </a:r>
          </a:p>
        </p:txBody>
      </p:sp>
    </p:spTree>
    <p:extLst>
      <p:ext uri="{BB962C8B-B14F-4D97-AF65-F5344CB8AC3E}">
        <p14:creationId xmlns:p14="http://schemas.microsoft.com/office/powerpoint/2010/main" val="1482183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5ACF9-9B4F-8354-9273-E35ED349F850}"/>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4CC12340-D237-5029-4485-D92365EB8F29}"/>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C9C5F77C-455D-A480-E0C5-DF29D828CAE2}"/>
              </a:ext>
            </a:extLst>
          </p:cNvPr>
          <p:cNvSpPr txBox="1"/>
          <p:nvPr/>
        </p:nvSpPr>
        <p:spPr>
          <a:xfrm>
            <a:off x="444240" y="3196002"/>
            <a:ext cx="4278415"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ABOUT</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BREAK</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7C14226E-EED7-6197-7D52-826BB27A1F63}"/>
              </a:ext>
            </a:extLst>
          </p:cNvPr>
          <p:cNvSpPr txBox="1"/>
          <p:nvPr/>
        </p:nvSpPr>
        <p:spPr>
          <a:xfrm>
            <a:off x="452949" y="3848420"/>
            <a:ext cx="1513556" cy="338554"/>
          </a:xfrm>
          <a:prstGeom prst="rect">
            <a:avLst/>
          </a:prstGeom>
          <a:noFill/>
        </p:spPr>
        <p:txBody>
          <a:bodyPr wrap="none" rtlCol="0">
            <a:spAutoFit/>
          </a:bodyPr>
          <a:lstStyle/>
          <a:p>
            <a:r>
              <a:rPr kumimoji="1" lang="en-US" altLang="ja-JP" sz="1600" spc="-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a:t>
            </a:r>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について</a:t>
            </a:r>
          </a:p>
        </p:txBody>
      </p:sp>
      <p:pic>
        <p:nvPicPr>
          <p:cNvPr id="3" name="図 2">
            <a:extLst>
              <a:ext uri="{FF2B5EF4-FFF2-40B4-BE49-F238E27FC236}">
                <a16:creationId xmlns:a16="http://schemas.microsoft.com/office/drawing/2014/main" id="{72EA2289-F7D3-8E00-F549-5CACAA690649}"/>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F1D7A84C-19B1-C6F5-F1B8-6A00CB16EF9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7" name="スライド番号プレースホルダー 22">
            <a:extLst>
              <a:ext uri="{FF2B5EF4-FFF2-40B4-BE49-F238E27FC236}">
                <a16:creationId xmlns:a16="http://schemas.microsoft.com/office/drawing/2014/main" id="{AE576A3B-47C6-7B60-38BF-61AF1E324CBE}"/>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B945E490-B1A3-9334-EE84-F89F47AC4FF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505776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B02F1-F70F-2836-D842-0207F62D1D3D}"/>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7D7E3A85-8DB4-1371-ED1D-548ABCD6038A}"/>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8C941B96-4A19-BC55-1C4A-6C23A6AB0373}"/>
              </a:ext>
            </a:extLst>
          </p:cNvPr>
          <p:cNvSpPr txBox="1"/>
          <p:nvPr/>
        </p:nvSpPr>
        <p:spPr>
          <a:xfrm>
            <a:off x="474201" y="427365"/>
            <a:ext cx="830997" cy="215444"/>
          </a:xfrm>
          <a:prstGeom prst="rect">
            <a:avLst/>
          </a:prstGeom>
          <a:noFill/>
        </p:spPr>
        <p:txBody>
          <a:bodyPr wrap="none" rtlCol="0">
            <a:spAutoFit/>
          </a:bodyPr>
          <a:lstStyle/>
          <a:p>
            <a:r>
              <a:rPr kumimoji="1" lang="ja-JP" altLang="en-US" sz="800" spc="-8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長期掲載プラン</a:t>
            </a:r>
          </a:p>
        </p:txBody>
      </p:sp>
      <p:sp>
        <p:nvSpPr>
          <p:cNvPr id="6" name="テキスト ボックス 5">
            <a:extLst>
              <a:ext uri="{FF2B5EF4-FFF2-40B4-BE49-F238E27FC236}">
                <a16:creationId xmlns:a16="http://schemas.microsoft.com/office/drawing/2014/main" id="{683A9974-0F75-FFB9-240E-16097CD492EF}"/>
              </a:ext>
            </a:extLst>
          </p:cNvPr>
          <p:cNvSpPr txBox="1"/>
          <p:nvPr/>
        </p:nvSpPr>
        <p:spPr>
          <a:xfrm>
            <a:off x="3383969" y="25372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7" name="テキスト ボックス 6">
            <a:extLst>
              <a:ext uri="{FF2B5EF4-FFF2-40B4-BE49-F238E27FC236}">
                <a16:creationId xmlns:a16="http://schemas.microsoft.com/office/drawing/2014/main" id="{362141DD-2B2B-ECEE-3BAC-ECF0470F720D}"/>
              </a:ext>
            </a:extLst>
          </p:cNvPr>
          <p:cNvSpPr txBox="1"/>
          <p:nvPr/>
        </p:nvSpPr>
        <p:spPr>
          <a:xfrm>
            <a:off x="836780" y="2279622"/>
            <a:ext cx="1525097"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 name="テキスト ボックス 7">
            <a:extLst>
              <a:ext uri="{FF2B5EF4-FFF2-40B4-BE49-F238E27FC236}">
                <a16:creationId xmlns:a16="http://schemas.microsoft.com/office/drawing/2014/main" id="{FB1E880A-6E79-8843-4942-6E5E5D5FB27F}"/>
              </a:ext>
            </a:extLst>
          </p:cNvPr>
          <p:cNvSpPr txBox="1"/>
          <p:nvPr/>
        </p:nvSpPr>
        <p:spPr>
          <a:xfrm>
            <a:off x="1225926" y="1440682"/>
            <a:ext cx="697627" cy="400110"/>
          </a:xfrm>
          <a:prstGeom prst="rect">
            <a:avLst/>
          </a:prstGeom>
          <a:noFill/>
        </p:spPr>
        <p:txBody>
          <a:bodyPr wrap="none" rtlCol="0">
            <a:spAutoFit/>
          </a:bodyPr>
          <a:lstStyle/>
          <a:p>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長期出稿</a:t>
            </a:r>
            <a:b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b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特別料金</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 name="テキスト ボックス 14">
            <a:extLst>
              <a:ext uri="{FF2B5EF4-FFF2-40B4-BE49-F238E27FC236}">
                <a16:creationId xmlns:a16="http://schemas.microsoft.com/office/drawing/2014/main" id="{8B739245-1D7B-2702-8C18-D20556B80FBE}"/>
              </a:ext>
            </a:extLst>
          </p:cNvPr>
          <p:cNvSpPr txBox="1"/>
          <p:nvPr/>
        </p:nvSpPr>
        <p:spPr>
          <a:xfrm>
            <a:off x="3554298" y="1676701"/>
            <a:ext cx="558166" cy="247760"/>
          </a:xfrm>
          <a:prstGeom prst="rect">
            <a:avLst/>
          </a:prstGeom>
          <a:noFill/>
        </p:spPr>
        <p:txBody>
          <a:bodyPr wrap="none" rtlCol="0">
            <a:spAutoFit/>
          </a:bodyPr>
          <a:lstStyle/>
          <a:p>
            <a:pPr>
              <a:lnSpc>
                <a:spcPct val="135000"/>
              </a:lnSpc>
            </a:pP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8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ヶ月</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p>
        </p:txBody>
      </p:sp>
      <p:sp>
        <p:nvSpPr>
          <p:cNvPr id="19" name="テキスト ボックス 18">
            <a:extLst>
              <a:ext uri="{FF2B5EF4-FFF2-40B4-BE49-F238E27FC236}">
                <a16:creationId xmlns:a16="http://schemas.microsoft.com/office/drawing/2014/main" id="{C05252BE-DAC1-D261-03F9-B38B342B8067}"/>
              </a:ext>
            </a:extLst>
          </p:cNvPr>
          <p:cNvSpPr txBox="1"/>
          <p:nvPr/>
        </p:nvSpPr>
        <p:spPr>
          <a:xfrm>
            <a:off x="835090" y="4470220"/>
            <a:ext cx="1000595"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SHORT</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6" name="正方形/長方形 25">
            <a:extLst>
              <a:ext uri="{FF2B5EF4-FFF2-40B4-BE49-F238E27FC236}">
                <a16:creationId xmlns:a16="http://schemas.microsoft.com/office/drawing/2014/main" id="{3580ADFC-6C37-4CE8-27F9-44ED1F8D8410}"/>
              </a:ext>
            </a:extLst>
          </p:cNvPr>
          <p:cNvSpPr/>
          <p:nvPr/>
        </p:nvSpPr>
        <p:spPr>
          <a:xfrm>
            <a:off x="914296" y="2618132"/>
            <a:ext cx="99418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27" name="テキスト ボックス 26">
            <a:extLst>
              <a:ext uri="{FF2B5EF4-FFF2-40B4-BE49-F238E27FC236}">
                <a16:creationId xmlns:a16="http://schemas.microsoft.com/office/drawing/2014/main" id="{01E8A4C6-6ED6-B6B4-3F64-5AD026A45839}"/>
              </a:ext>
            </a:extLst>
          </p:cNvPr>
          <p:cNvSpPr txBox="1"/>
          <p:nvPr/>
        </p:nvSpPr>
        <p:spPr>
          <a:xfrm>
            <a:off x="850157" y="2575497"/>
            <a:ext cx="1127232"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REGULAR</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8" name="正方形/長方形 27">
            <a:extLst>
              <a:ext uri="{FF2B5EF4-FFF2-40B4-BE49-F238E27FC236}">
                <a16:creationId xmlns:a16="http://schemas.microsoft.com/office/drawing/2014/main" id="{233ECA6A-4ADC-5D6E-45F4-C15FB867EA89}"/>
              </a:ext>
            </a:extLst>
          </p:cNvPr>
          <p:cNvSpPr/>
          <p:nvPr/>
        </p:nvSpPr>
        <p:spPr>
          <a:xfrm>
            <a:off x="914303" y="3642147"/>
            <a:ext cx="59400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29" name="テキスト ボックス 28">
            <a:extLst>
              <a:ext uri="{FF2B5EF4-FFF2-40B4-BE49-F238E27FC236}">
                <a16:creationId xmlns:a16="http://schemas.microsoft.com/office/drawing/2014/main" id="{9BDF5A24-D0CE-04B3-B2C3-18EA31D15903}"/>
              </a:ext>
            </a:extLst>
          </p:cNvPr>
          <p:cNvSpPr txBox="1"/>
          <p:nvPr/>
        </p:nvSpPr>
        <p:spPr>
          <a:xfrm>
            <a:off x="850165" y="3599512"/>
            <a:ext cx="718466"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HALF</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2" name="テキスト ボックス 41">
            <a:extLst>
              <a:ext uri="{FF2B5EF4-FFF2-40B4-BE49-F238E27FC236}">
                <a16:creationId xmlns:a16="http://schemas.microsoft.com/office/drawing/2014/main" id="{D95E6CD4-2BB1-EC9C-C9B2-6BF7CB095514}"/>
              </a:ext>
            </a:extLst>
          </p:cNvPr>
          <p:cNvSpPr txBox="1"/>
          <p:nvPr/>
        </p:nvSpPr>
        <p:spPr>
          <a:xfrm>
            <a:off x="2456002" y="2381292"/>
            <a:ext cx="1059906"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1140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3" name="テキスト ボックス 42">
            <a:extLst>
              <a:ext uri="{FF2B5EF4-FFF2-40B4-BE49-F238E27FC236}">
                <a16:creationId xmlns:a16="http://schemas.microsoft.com/office/drawing/2014/main" id="{359E05A5-C42B-1B56-A8EC-23E7713248FE}"/>
              </a:ext>
            </a:extLst>
          </p:cNvPr>
          <p:cNvSpPr txBox="1"/>
          <p:nvPr/>
        </p:nvSpPr>
        <p:spPr>
          <a:xfrm>
            <a:off x="2477803" y="22279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71" name="テキスト ボックス 70">
            <a:extLst>
              <a:ext uri="{FF2B5EF4-FFF2-40B4-BE49-F238E27FC236}">
                <a16:creationId xmlns:a16="http://schemas.microsoft.com/office/drawing/2014/main" id="{4BE4E791-00E2-855B-052E-AD7F03D131CC}"/>
              </a:ext>
            </a:extLst>
          </p:cNvPr>
          <p:cNvSpPr txBox="1"/>
          <p:nvPr/>
        </p:nvSpPr>
        <p:spPr>
          <a:xfrm>
            <a:off x="724800" y="5219151"/>
            <a:ext cx="9834744" cy="727763"/>
          </a:xfrm>
          <a:prstGeom prst="rect">
            <a:avLst/>
          </a:prstGeom>
          <a:noFill/>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長期割引の適用期間は、原則、媒体資料の対象期間内になります。 </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掲載終了日の月締めにてご請求させていただきます。複数月での掲載の場合も掲載月毎のご請求とさせていただきます。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長期間のお申込みにつき、ディスカウント料金となりますが、期間途中でのキャンセルを行う場合、</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週間料金をもとに</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週間毎のキャンセル料が発生いたします。キャンセル規定については、媒体資料内の注意事項よりご確認ください。</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放映内容は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申し込みにつき、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商品・</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サービスが基本となります。同一商材であれば、掲載尺内で異なるクリエイティブの組み合わせも可能です。クリエイティブの途中差し替えにつきまして、原則１回までとなります。</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掲載枠の空き状況につきましては営業担当までお問い合わせください。</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お申し込みご希望週のご出稿予定クライアントにより、ご出稿を延期、もしくはお断りする場合がございます。（競合排除等の目的）</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放映開始日は月曜日午前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時となります。放映日及び放映時間は各施設に準じます。施設によって営業日・営業時間が異なります。</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0:00〜5:59</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は掲載を停止しております。祝祭日により、想定リーチ数に影響が出る可能性があります。</a:t>
            </a:r>
          </a:p>
        </p:txBody>
      </p:sp>
      <p:sp>
        <p:nvSpPr>
          <p:cNvPr id="72" name="正方形/長方形 71">
            <a:extLst>
              <a:ext uri="{FF2B5EF4-FFF2-40B4-BE49-F238E27FC236}">
                <a16:creationId xmlns:a16="http://schemas.microsoft.com/office/drawing/2014/main" id="{98449D5A-8D9C-1A8C-C580-7E408FF00620}"/>
              </a:ext>
            </a:extLst>
          </p:cNvPr>
          <p:cNvSpPr/>
          <p:nvPr/>
        </p:nvSpPr>
        <p:spPr>
          <a:xfrm>
            <a:off x="825252" y="1296076"/>
            <a:ext cx="10542659" cy="660243"/>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79" name="正方形/長方形 78">
            <a:extLst>
              <a:ext uri="{FF2B5EF4-FFF2-40B4-BE49-F238E27FC236}">
                <a16:creationId xmlns:a16="http://schemas.microsoft.com/office/drawing/2014/main" id="{140EC516-503F-1649-EC81-F389977F3834}"/>
              </a:ext>
            </a:extLst>
          </p:cNvPr>
          <p:cNvSpPr/>
          <p:nvPr/>
        </p:nvSpPr>
        <p:spPr>
          <a:xfrm>
            <a:off x="825252" y="2072557"/>
            <a:ext cx="10542659" cy="3106203"/>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80" name="直線コネクタ 79">
            <a:extLst>
              <a:ext uri="{FF2B5EF4-FFF2-40B4-BE49-F238E27FC236}">
                <a16:creationId xmlns:a16="http://schemas.microsoft.com/office/drawing/2014/main" id="{CC25289E-4546-3F1C-97C1-2FBC9E720B0B}"/>
              </a:ext>
            </a:extLst>
          </p:cNvPr>
          <p:cNvCxnSpPr>
            <a:cxnSpLocks/>
          </p:cNvCxnSpPr>
          <p:nvPr/>
        </p:nvCxnSpPr>
        <p:spPr>
          <a:xfrm>
            <a:off x="2315820" y="2071234"/>
            <a:ext cx="0" cy="309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BA3C3DC6-9184-52C7-6195-0F2FE99626CD}"/>
              </a:ext>
            </a:extLst>
          </p:cNvPr>
          <p:cNvCxnSpPr>
            <a:cxnSpLocks/>
          </p:cNvCxnSpPr>
          <p:nvPr/>
        </p:nvCxnSpPr>
        <p:spPr>
          <a:xfrm>
            <a:off x="5337131" y="2071234"/>
            <a:ext cx="0" cy="309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974912C9-A8ED-1002-15D1-8FCDBE5FE5C9}"/>
              </a:ext>
            </a:extLst>
          </p:cNvPr>
          <p:cNvCxnSpPr>
            <a:cxnSpLocks/>
          </p:cNvCxnSpPr>
          <p:nvPr/>
        </p:nvCxnSpPr>
        <p:spPr>
          <a:xfrm flipH="1">
            <a:off x="865760" y="4132840"/>
            <a:ext cx="1404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EFFEC501-3A8D-46BD-444C-010155E156D1}"/>
              </a:ext>
            </a:extLst>
          </p:cNvPr>
          <p:cNvCxnSpPr>
            <a:cxnSpLocks/>
          </p:cNvCxnSpPr>
          <p:nvPr/>
        </p:nvCxnSpPr>
        <p:spPr>
          <a:xfrm flipH="1">
            <a:off x="860667" y="3097866"/>
            <a:ext cx="1404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61F12CB2-24FD-A66E-357B-E6DEC33B1C1C}"/>
              </a:ext>
            </a:extLst>
          </p:cNvPr>
          <p:cNvSpPr txBox="1"/>
          <p:nvPr/>
        </p:nvSpPr>
        <p:spPr>
          <a:xfrm>
            <a:off x="836780" y="3317312"/>
            <a:ext cx="1525097" cy="400110"/>
          </a:xfrm>
          <a:prstGeom prst="rect">
            <a:avLst/>
          </a:prstGeom>
          <a:noFill/>
        </p:spPr>
        <p:txBody>
          <a:bodyPr wrap="none" rtlCol="0">
            <a:spAutoFit/>
          </a:bodyPr>
          <a:lstStyle/>
          <a:p>
            <a:r>
              <a:rPr kumimoji="1" lang="en-US" altLang="ja-JP" sz="2000" b="1" spc="-7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7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95" name="直線コネクタ 94">
            <a:extLst>
              <a:ext uri="{FF2B5EF4-FFF2-40B4-BE49-F238E27FC236}">
                <a16:creationId xmlns:a16="http://schemas.microsoft.com/office/drawing/2014/main" id="{11F950FA-A036-AE9F-12E1-45BDC79504F1}"/>
              </a:ext>
            </a:extLst>
          </p:cNvPr>
          <p:cNvCxnSpPr>
            <a:cxnSpLocks/>
          </p:cNvCxnSpPr>
          <p:nvPr/>
        </p:nvCxnSpPr>
        <p:spPr>
          <a:xfrm flipH="1">
            <a:off x="2358229" y="4143350"/>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7DD02361-C711-60CC-BE56-DE5EB11174F8}"/>
              </a:ext>
            </a:extLst>
          </p:cNvPr>
          <p:cNvCxnSpPr>
            <a:cxnSpLocks/>
          </p:cNvCxnSpPr>
          <p:nvPr/>
        </p:nvCxnSpPr>
        <p:spPr>
          <a:xfrm flipH="1">
            <a:off x="2353136" y="3108376"/>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5EB22E39-9FA8-6346-6A2B-B4496C6F7E20}"/>
              </a:ext>
            </a:extLst>
          </p:cNvPr>
          <p:cNvCxnSpPr>
            <a:cxnSpLocks/>
          </p:cNvCxnSpPr>
          <p:nvPr/>
        </p:nvCxnSpPr>
        <p:spPr>
          <a:xfrm flipH="1">
            <a:off x="5385209" y="4132840"/>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FCE186AE-9FBA-05F8-52E4-D0D99DB34B29}"/>
              </a:ext>
            </a:extLst>
          </p:cNvPr>
          <p:cNvCxnSpPr>
            <a:cxnSpLocks/>
          </p:cNvCxnSpPr>
          <p:nvPr/>
        </p:nvCxnSpPr>
        <p:spPr>
          <a:xfrm flipH="1">
            <a:off x="5380116" y="3097866"/>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6A591B12-0F60-5F5C-25A0-CF5A9D663692}"/>
              </a:ext>
            </a:extLst>
          </p:cNvPr>
          <p:cNvCxnSpPr>
            <a:cxnSpLocks/>
          </p:cNvCxnSpPr>
          <p:nvPr/>
        </p:nvCxnSpPr>
        <p:spPr>
          <a:xfrm flipH="1">
            <a:off x="8401677" y="4132840"/>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E47F1940-30F4-4987-B37C-1521CDDA492E}"/>
              </a:ext>
            </a:extLst>
          </p:cNvPr>
          <p:cNvCxnSpPr>
            <a:cxnSpLocks/>
          </p:cNvCxnSpPr>
          <p:nvPr/>
        </p:nvCxnSpPr>
        <p:spPr>
          <a:xfrm flipH="1">
            <a:off x="8396584" y="3097866"/>
            <a:ext cx="2916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01" name="テキスト ボックス 100">
            <a:extLst>
              <a:ext uri="{FF2B5EF4-FFF2-40B4-BE49-F238E27FC236}">
                <a16:creationId xmlns:a16="http://schemas.microsoft.com/office/drawing/2014/main" id="{3108A108-5E2F-05A8-AC1C-F8E4A89693A8}"/>
              </a:ext>
            </a:extLst>
          </p:cNvPr>
          <p:cNvSpPr txBox="1"/>
          <p:nvPr/>
        </p:nvSpPr>
        <p:spPr>
          <a:xfrm>
            <a:off x="4538616" y="26305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02" name="テキスト ボックス 101">
            <a:extLst>
              <a:ext uri="{FF2B5EF4-FFF2-40B4-BE49-F238E27FC236}">
                <a16:creationId xmlns:a16="http://schemas.microsoft.com/office/drawing/2014/main" id="{62C7B7A4-C517-4D60-77C4-C3649C872E9F}"/>
              </a:ext>
            </a:extLst>
          </p:cNvPr>
          <p:cNvSpPr txBox="1"/>
          <p:nvPr/>
        </p:nvSpPr>
        <p:spPr>
          <a:xfrm>
            <a:off x="4086393" y="2547492"/>
            <a:ext cx="606256"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285</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3" name="テキスト ボックス 102">
            <a:extLst>
              <a:ext uri="{FF2B5EF4-FFF2-40B4-BE49-F238E27FC236}">
                <a16:creationId xmlns:a16="http://schemas.microsoft.com/office/drawing/2014/main" id="{178B1D2E-56D1-C80E-F562-2466A75B5D07}"/>
              </a:ext>
            </a:extLst>
          </p:cNvPr>
          <p:cNvSpPr txBox="1"/>
          <p:nvPr/>
        </p:nvSpPr>
        <p:spPr>
          <a:xfrm>
            <a:off x="4076265" y="22546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04" name="テキスト ボックス 103">
            <a:extLst>
              <a:ext uri="{FF2B5EF4-FFF2-40B4-BE49-F238E27FC236}">
                <a16:creationId xmlns:a16="http://schemas.microsoft.com/office/drawing/2014/main" id="{8A963989-4C37-BA43-D0A6-9162F6C80C19}"/>
              </a:ext>
            </a:extLst>
          </p:cNvPr>
          <p:cNvSpPr txBox="1"/>
          <p:nvPr/>
        </p:nvSpPr>
        <p:spPr>
          <a:xfrm>
            <a:off x="3383969" y="35786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05" name="テキスト ボックス 104">
            <a:extLst>
              <a:ext uri="{FF2B5EF4-FFF2-40B4-BE49-F238E27FC236}">
                <a16:creationId xmlns:a16="http://schemas.microsoft.com/office/drawing/2014/main" id="{22F5E4FF-FFB9-9E19-A023-C4DE0607AEAB}"/>
              </a:ext>
            </a:extLst>
          </p:cNvPr>
          <p:cNvSpPr txBox="1"/>
          <p:nvPr/>
        </p:nvSpPr>
        <p:spPr>
          <a:xfrm>
            <a:off x="2456002" y="3422692"/>
            <a:ext cx="904415"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760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6" name="テキスト ボックス 105">
            <a:extLst>
              <a:ext uri="{FF2B5EF4-FFF2-40B4-BE49-F238E27FC236}">
                <a16:creationId xmlns:a16="http://schemas.microsoft.com/office/drawing/2014/main" id="{8110FEAD-492A-6931-D225-6CD5A5268A88}"/>
              </a:ext>
            </a:extLst>
          </p:cNvPr>
          <p:cNvSpPr txBox="1"/>
          <p:nvPr/>
        </p:nvSpPr>
        <p:spPr>
          <a:xfrm>
            <a:off x="2477803" y="32693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07" name="テキスト ボックス 106">
            <a:extLst>
              <a:ext uri="{FF2B5EF4-FFF2-40B4-BE49-F238E27FC236}">
                <a16:creationId xmlns:a16="http://schemas.microsoft.com/office/drawing/2014/main" id="{12192E27-470E-3534-8BB8-22990536CCC7}"/>
              </a:ext>
            </a:extLst>
          </p:cNvPr>
          <p:cNvSpPr txBox="1"/>
          <p:nvPr/>
        </p:nvSpPr>
        <p:spPr>
          <a:xfrm>
            <a:off x="4538616" y="36719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08" name="テキスト ボックス 107">
            <a:extLst>
              <a:ext uri="{FF2B5EF4-FFF2-40B4-BE49-F238E27FC236}">
                <a16:creationId xmlns:a16="http://schemas.microsoft.com/office/drawing/2014/main" id="{6A83FAD6-4EA2-11F9-DB4D-816B45DFAA47}"/>
              </a:ext>
            </a:extLst>
          </p:cNvPr>
          <p:cNvSpPr txBox="1"/>
          <p:nvPr/>
        </p:nvSpPr>
        <p:spPr>
          <a:xfrm>
            <a:off x="4086393" y="3588892"/>
            <a:ext cx="579005"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190</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09" name="テキスト ボックス 108">
            <a:extLst>
              <a:ext uri="{FF2B5EF4-FFF2-40B4-BE49-F238E27FC236}">
                <a16:creationId xmlns:a16="http://schemas.microsoft.com/office/drawing/2014/main" id="{9220B103-1D60-0571-F225-3E2B600D1AC7}"/>
              </a:ext>
            </a:extLst>
          </p:cNvPr>
          <p:cNvSpPr txBox="1"/>
          <p:nvPr/>
        </p:nvSpPr>
        <p:spPr>
          <a:xfrm>
            <a:off x="4076265" y="32960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10" name="テキスト ボックス 109">
            <a:extLst>
              <a:ext uri="{FF2B5EF4-FFF2-40B4-BE49-F238E27FC236}">
                <a16:creationId xmlns:a16="http://schemas.microsoft.com/office/drawing/2014/main" id="{8EB3C235-B8B0-4568-D168-5FC5A5E13B66}"/>
              </a:ext>
            </a:extLst>
          </p:cNvPr>
          <p:cNvSpPr txBox="1"/>
          <p:nvPr/>
        </p:nvSpPr>
        <p:spPr>
          <a:xfrm>
            <a:off x="3383969" y="46073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1" name="テキスト ボックス 110">
            <a:extLst>
              <a:ext uri="{FF2B5EF4-FFF2-40B4-BE49-F238E27FC236}">
                <a16:creationId xmlns:a16="http://schemas.microsoft.com/office/drawing/2014/main" id="{03F1569E-EF18-8BB4-D319-AE9E5B204E25}"/>
              </a:ext>
            </a:extLst>
          </p:cNvPr>
          <p:cNvSpPr txBox="1"/>
          <p:nvPr/>
        </p:nvSpPr>
        <p:spPr>
          <a:xfrm>
            <a:off x="2456002" y="4451392"/>
            <a:ext cx="90601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570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2" name="テキスト ボックス 111">
            <a:extLst>
              <a:ext uri="{FF2B5EF4-FFF2-40B4-BE49-F238E27FC236}">
                <a16:creationId xmlns:a16="http://schemas.microsoft.com/office/drawing/2014/main" id="{CD4AFA24-3936-F55C-3FE8-62EF37A74F95}"/>
              </a:ext>
            </a:extLst>
          </p:cNvPr>
          <p:cNvSpPr txBox="1"/>
          <p:nvPr/>
        </p:nvSpPr>
        <p:spPr>
          <a:xfrm>
            <a:off x="2477803" y="42980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13" name="テキスト ボックス 112">
            <a:extLst>
              <a:ext uri="{FF2B5EF4-FFF2-40B4-BE49-F238E27FC236}">
                <a16:creationId xmlns:a16="http://schemas.microsoft.com/office/drawing/2014/main" id="{E80AAC0D-F4FB-A63A-F5BF-B6DAA486F8AE}"/>
              </a:ext>
            </a:extLst>
          </p:cNvPr>
          <p:cNvSpPr txBox="1"/>
          <p:nvPr/>
        </p:nvSpPr>
        <p:spPr>
          <a:xfrm>
            <a:off x="4714289" y="4688912"/>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14" name="テキスト ボックス 113">
            <a:extLst>
              <a:ext uri="{FF2B5EF4-FFF2-40B4-BE49-F238E27FC236}">
                <a16:creationId xmlns:a16="http://schemas.microsoft.com/office/drawing/2014/main" id="{61E140E0-5C39-B0C5-2F08-09E0D3CE72D6}"/>
              </a:ext>
            </a:extLst>
          </p:cNvPr>
          <p:cNvSpPr txBox="1"/>
          <p:nvPr/>
        </p:nvSpPr>
        <p:spPr>
          <a:xfrm>
            <a:off x="4086393" y="4617592"/>
            <a:ext cx="780983"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142.5</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5" name="テキスト ボックス 114">
            <a:extLst>
              <a:ext uri="{FF2B5EF4-FFF2-40B4-BE49-F238E27FC236}">
                <a16:creationId xmlns:a16="http://schemas.microsoft.com/office/drawing/2014/main" id="{3AD6612B-5D70-1B22-A4CE-00005E5779BE}"/>
              </a:ext>
            </a:extLst>
          </p:cNvPr>
          <p:cNvSpPr txBox="1"/>
          <p:nvPr/>
        </p:nvSpPr>
        <p:spPr>
          <a:xfrm>
            <a:off x="4076265" y="43247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22" name="テキスト ボックス 121">
            <a:extLst>
              <a:ext uri="{FF2B5EF4-FFF2-40B4-BE49-F238E27FC236}">
                <a16:creationId xmlns:a16="http://schemas.microsoft.com/office/drawing/2014/main" id="{C0CE4E7C-3F19-B615-4CEB-D36B5EC23350}"/>
              </a:ext>
            </a:extLst>
          </p:cNvPr>
          <p:cNvSpPr txBox="1"/>
          <p:nvPr/>
        </p:nvSpPr>
        <p:spPr>
          <a:xfrm>
            <a:off x="6393869" y="25372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3" name="テキスト ボックス 122">
            <a:extLst>
              <a:ext uri="{FF2B5EF4-FFF2-40B4-BE49-F238E27FC236}">
                <a16:creationId xmlns:a16="http://schemas.microsoft.com/office/drawing/2014/main" id="{75BACAE2-B3C0-D764-CA79-BF082C83A1EF}"/>
              </a:ext>
            </a:extLst>
          </p:cNvPr>
          <p:cNvSpPr txBox="1"/>
          <p:nvPr/>
        </p:nvSpPr>
        <p:spPr>
          <a:xfrm>
            <a:off x="5465902" y="2381292"/>
            <a:ext cx="110318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2160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4" name="テキスト ボックス 123">
            <a:extLst>
              <a:ext uri="{FF2B5EF4-FFF2-40B4-BE49-F238E27FC236}">
                <a16:creationId xmlns:a16="http://schemas.microsoft.com/office/drawing/2014/main" id="{D44BCBD2-FD5C-665C-B04A-B452DD054716}"/>
              </a:ext>
            </a:extLst>
          </p:cNvPr>
          <p:cNvSpPr txBox="1"/>
          <p:nvPr/>
        </p:nvSpPr>
        <p:spPr>
          <a:xfrm>
            <a:off x="5487703" y="22279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25" name="テキスト ボックス 124">
            <a:extLst>
              <a:ext uri="{FF2B5EF4-FFF2-40B4-BE49-F238E27FC236}">
                <a16:creationId xmlns:a16="http://schemas.microsoft.com/office/drawing/2014/main" id="{7FAC1883-F82A-43B9-476C-DD1B0064E8EC}"/>
              </a:ext>
            </a:extLst>
          </p:cNvPr>
          <p:cNvSpPr txBox="1"/>
          <p:nvPr/>
        </p:nvSpPr>
        <p:spPr>
          <a:xfrm>
            <a:off x="7556829" y="26305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6" name="テキスト ボックス 125">
            <a:extLst>
              <a:ext uri="{FF2B5EF4-FFF2-40B4-BE49-F238E27FC236}">
                <a16:creationId xmlns:a16="http://schemas.microsoft.com/office/drawing/2014/main" id="{B8977FEF-3565-2F0F-5FE0-4EA23352B354}"/>
              </a:ext>
            </a:extLst>
          </p:cNvPr>
          <p:cNvSpPr txBox="1"/>
          <p:nvPr/>
        </p:nvSpPr>
        <p:spPr>
          <a:xfrm>
            <a:off x="7096293" y="2547492"/>
            <a:ext cx="606256"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270</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7" name="テキスト ボックス 126">
            <a:extLst>
              <a:ext uri="{FF2B5EF4-FFF2-40B4-BE49-F238E27FC236}">
                <a16:creationId xmlns:a16="http://schemas.microsoft.com/office/drawing/2014/main" id="{456808E6-28A4-110A-FA2D-C3F42E92C714}"/>
              </a:ext>
            </a:extLst>
          </p:cNvPr>
          <p:cNvSpPr txBox="1"/>
          <p:nvPr/>
        </p:nvSpPr>
        <p:spPr>
          <a:xfrm>
            <a:off x="7086165" y="22546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28" name="テキスト ボックス 127">
            <a:extLst>
              <a:ext uri="{FF2B5EF4-FFF2-40B4-BE49-F238E27FC236}">
                <a16:creationId xmlns:a16="http://schemas.microsoft.com/office/drawing/2014/main" id="{B4394096-6D24-EDEE-68E5-81140E8F3012}"/>
              </a:ext>
            </a:extLst>
          </p:cNvPr>
          <p:cNvSpPr txBox="1"/>
          <p:nvPr/>
        </p:nvSpPr>
        <p:spPr>
          <a:xfrm>
            <a:off x="6393869" y="35786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9" name="テキスト ボックス 128">
            <a:extLst>
              <a:ext uri="{FF2B5EF4-FFF2-40B4-BE49-F238E27FC236}">
                <a16:creationId xmlns:a16="http://schemas.microsoft.com/office/drawing/2014/main" id="{EA040737-8E55-EC86-099A-ADAECD55F8A8}"/>
              </a:ext>
            </a:extLst>
          </p:cNvPr>
          <p:cNvSpPr txBox="1"/>
          <p:nvPr/>
        </p:nvSpPr>
        <p:spPr>
          <a:xfrm>
            <a:off x="5465902" y="3422692"/>
            <a:ext cx="1114408"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1440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0" name="テキスト ボックス 129">
            <a:extLst>
              <a:ext uri="{FF2B5EF4-FFF2-40B4-BE49-F238E27FC236}">
                <a16:creationId xmlns:a16="http://schemas.microsoft.com/office/drawing/2014/main" id="{ADC37679-A968-F782-D008-9A9C6B762583}"/>
              </a:ext>
            </a:extLst>
          </p:cNvPr>
          <p:cNvSpPr txBox="1"/>
          <p:nvPr/>
        </p:nvSpPr>
        <p:spPr>
          <a:xfrm>
            <a:off x="5487703" y="32693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31" name="テキスト ボックス 130">
            <a:extLst>
              <a:ext uri="{FF2B5EF4-FFF2-40B4-BE49-F238E27FC236}">
                <a16:creationId xmlns:a16="http://schemas.microsoft.com/office/drawing/2014/main" id="{67F34406-0352-BF7C-095D-ADC49A1C41E4}"/>
              </a:ext>
            </a:extLst>
          </p:cNvPr>
          <p:cNvSpPr txBox="1"/>
          <p:nvPr/>
        </p:nvSpPr>
        <p:spPr>
          <a:xfrm>
            <a:off x="7531890" y="36719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2" name="テキスト ボックス 131">
            <a:extLst>
              <a:ext uri="{FF2B5EF4-FFF2-40B4-BE49-F238E27FC236}">
                <a16:creationId xmlns:a16="http://schemas.microsoft.com/office/drawing/2014/main" id="{E737E304-46DD-F087-BB92-7B6302E53544}"/>
              </a:ext>
            </a:extLst>
          </p:cNvPr>
          <p:cNvSpPr txBox="1"/>
          <p:nvPr/>
        </p:nvSpPr>
        <p:spPr>
          <a:xfrm>
            <a:off x="7096293" y="3588892"/>
            <a:ext cx="577402"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180</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3" name="テキスト ボックス 132">
            <a:extLst>
              <a:ext uri="{FF2B5EF4-FFF2-40B4-BE49-F238E27FC236}">
                <a16:creationId xmlns:a16="http://schemas.microsoft.com/office/drawing/2014/main" id="{09058A5C-4035-F645-419F-B896975EB634}"/>
              </a:ext>
            </a:extLst>
          </p:cNvPr>
          <p:cNvSpPr txBox="1"/>
          <p:nvPr/>
        </p:nvSpPr>
        <p:spPr>
          <a:xfrm>
            <a:off x="7086165" y="32960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34" name="テキスト ボックス 133">
            <a:extLst>
              <a:ext uri="{FF2B5EF4-FFF2-40B4-BE49-F238E27FC236}">
                <a16:creationId xmlns:a16="http://schemas.microsoft.com/office/drawing/2014/main" id="{5F3A70C4-319F-C618-99A5-8DA653D281A4}"/>
              </a:ext>
            </a:extLst>
          </p:cNvPr>
          <p:cNvSpPr txBox="1"/>
          <p:nvPr/>
        </p:nvSpPr>
        <p:spPr>
          <a:xfrm>
            <a:off x="6393869" y="46073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5" name="テキスト ボックス 134">
            <a:extLst>
              <a:ext uri="{FF2B5EF4-FFF2-40B4-BE49-F238E27FC236}">
                <a16:creationId xmlns:a16="http://schemas.microsoft.com/office/drawing/2014/main" id="{E11FC9F2-DE3B-B8CA-54EF-B6B537110E19}"/>
              </a:ext>
            </a:extLst>
          </p:cNvPr>
          <p:cNvSpPr txBox="1"/>
          <p:nvPr/>
        </p:nvSpPr>
        <p:spPr>
          <a:xfrm>
            <a:off x="5465902" y="4451392"/>
            <a:ext cx="110318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1080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6" name="テキスト ボックス 135">
            <a:extLst>
              <a:ext uri="{FF2B5EF4-FFF2-40B4-BE49-F238E27FC236}">
                <a16:creationId xmlns:a16="http://schemas.microsoft.com/office/drawing/2014/main" id="{D3CC460A-1FE9-51ED-D5D3-B56629765E88}"/>
              </a:ext>
            </a:extLst>
          </p:cNvPr>
          <p:cNvSpPr txBox="1"/>
          <p:nvPr/>
        </p:nvSpPr>
        <p:spPr>
          <a:xfrm>
            <a:off x="5487703" y="42980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37" name="テキスト ボックス 136">
            <a:extLst>
              <a:ext uri="{FF2B5EF4-FFF2-40B4-BE49-F238E27FC236}">
                <a16:creationId xmlns:a16="http://schemas.microsoft.com/office/drawing/2014/main" id="{2808029B-F682-EA6F-9C86-1373B1CF70E6}"/>
              </a:ext>
            </a:extLst>
          </p:cNvPr>
          <p:cNvSpPr txBox="1"/>
          <p:nvPr/>
        </p:nvSpPr>
        <p:spPr>
          <a:xfrm>
            <a:off x="7523577" y="47006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8" name="テキスト ボックス 137">
            <a:extLst>
              <a:ext uri="{FF2B5EF4-FFF2-40B4-BE49-F238E27FC236}">
                <a16:creationId xmlns:a16="http://schemas.microsoft.com/office/drawing/2014/main" id="{14825F05-2804-5999-BF08-9CAB95399D4F}"/>
              </a:ext>
            </a:extLst>
          </p:cNvPr>
          <p:cNvSpPr txBox="1"/>
          <p:nvPr/>
        </p:nvSpPr>
        <p:spPr>
          <a:xfrm>
            <a:off x="7096293" y="4617592"/>
            <a:ext cx="577402"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135</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9" name="テキスト ボックス 138">
            <a:extLst>
              <a:ext uri="{FF2B5EF4-FFF2-40B4-BE49-F238E27FC236}">
                <a16:creationId xmlns:a16="http://schemas.microsoft.com/office/drawing/2014/main" id="{CB490863-354E-4E69-9FDB-A263C5550585}"/>
              </a:ext>
            </a:extLst>
          </p:cNvPr>
          <p:cNvSpPr txBox="1"/>
          <p:nvPr/>
        </p:nvSpPr>
        <p:spPr>
          <a:xfrm>
            <a:off x="7086165" y="43247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40" name="テキスト ボックス 139">
            <a:extLst>
              <a:ext uri="{FF2B5EF4-FFF2-40B4-BE49-F238E27FC236}">
                <a16:creationId xmlns:a16="http://schemas.microsoft.com/office/drawing/2014/main" id="{12C5E7F8-6859-6CEF-438C-41AB8CB94461}"/>
              </a:ext>
            </a:extLst>
          </p:cNvPr>
          <p:cNvSpPr txBox="1"/>
          <p:nvPr/>
        </p:nvSpPr>
        <p:spPr>
          <a:xfrm>
            <a:off x="9416469" y="25372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41" name="テキスト ボックス 140">
            <a:extLst>
              <a:ext uri="{FF2B5EF4-FFF2-40B4-BE49-F238E27FC236}">
                <a16:creationId xmlns:a16="http://schemas.microsoft.com/office/drawing/2014/main" id="{0B2F78E4-67B7-8889-BB76-037931CB8887}"/>
              </a:ext>
            </a:extLst>
          </p:cNvPr>
          <p:cNvSpPr txBox="1"/>
          <p:nvPr/>
        </p:nvSpPr>
        <p:spPr>
          <a:xfrm>
            <a:off x="8488502" y="2381292"/>
            <a:ext cx="1103187"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3315</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2" name="テキスト ボックス 141">
            <a:extLst>
              <a:ext uri="{FF2B5EF4-FFF2-40B4-BE49-F238E27FC236}">
                <a16:creationId xmlns:a16="http://schemas.microsoft.com/office/drawing/2014/main" id="{76F46A48-49DF-739A-FD31-0842323B4943}"/>
              </a:ext>
            </a:extLst>
          </p:cNvPr>
          <p:cNvSpPr txBox="1"/>
          <p:nvPr/>
        </p:nvSpPr>
        <p:spPr>
          <a:xfrm>
            <a:off x="8510303" y="22279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43" name="テキスト ボックス 142">
            <a:extLst>
              <a:ext uri="{FF2B5EF4-FFF2-40B4-BE49-F238E27FC236}">
                <a16:creationId xmlns:a16="http://schemas.microsoft.com/office/drawing/2014/main" id="{9A55B081-F6FD-033B-BF9C-8EED7E0C09A2}"/>
              </a:ext>
            </a:extLst>
          </p:cNvPr>
          <p:cNvSpPr txBox="1"/>
          <p:nvPr/>
        </p:nvSpPr>
        <p:spPr>
          <a:xfrm>
            <a:off x="10571116" y="26305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44" name="テキスト ボックス 143">
            <a:extLst>
              <a:ext uri="{FF2B5EF4-FFF2-40B4-BE49-F238E27FC236}">
                <a16:creationId xmlns:a16="http://schemas.microsoft.com/office/drawing/2014/main" id="{059003D1-CF8C-A2C4-9395-8CFD00EBBFC3}"/>
              </a:ext>
            </a:extLst>
          </p:cNvPr>
          <p:cNvSpPr txBox="1"/>
          <p:nvPr/>
        </p:nvSpPr>
        <p:spPr>
          <a:xfrm>
            <a:off x="10118893" y="2547492"/>
            <a:ext cx="607859"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255</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5" name="テキスト ボックス 144">
            <a:extLst>
              <a:ext uri="{FF2B5EF4-FFF2-40B4-BE49-F238E27FC236}">
                <a16:creationId xmlns:a16="http://schemas.microsoft.com/office/drawing/2014/main" id="{76C1ACB4-34E0-1680-E0D0-8F907D6E6C41}"/>
              </a:ext>
            </a:extLst>
          </p:cNvPr>
          <p:cNvSpPr txBox="1"/>
          <p:nvPr/>
        </p:nvSpPr>
        <p:spPr>
          <a:xfrm>
            <a:off x="10108765" y="22546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46" name="テキスト ボックス 145">
            <a:extLst>
              <a:ext uri="{FF2B5EF4-FFF2-40B4-BE49-F238E27FC236}">
                <a16:creationId xmlns:a16="http://schemas.microsoft.com/office/drawing/2014/main" id="{76BECDDF-2FD5-28FF-2C0F-C618DA004A2E}"/>
              </a:ext>
            </a:extLst>
          </p:cNvPr>
          <p:cNvSpPr txBox="1"/>
          <p:nvPr/>
        </p:nvSpPr>
        <p:spPr>
          <a:xfrm>
            <a:off x="9416469" y="35786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47" name="テキスト ボックス 146">
            <a:extLst>
              <a:ext uri="{FF2B5EF4-FFF2-40B4-BE49-F238E27FC236}">
                <a16:creationId xmlns:a16="http://schemas.microsoft.com/office/drawing/2014/main" id="{F17FE41C-CFC4-418D-05F6-1393D0461C60}"/>
              </a:ext>
            </a:extLst>
          </p:cNvPr>
          <p:cNvSpPr txBox="1"/>
          <p:nvPr/>
        </p:nvSpPr>
        <p:spPr>
          <a:xfrm>
            <a:off x="8488502" y="3422692"/>
            <a:ext cx="1104790"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2210</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48" name="テキスト ボックス 147">
            <a:extLst>
              <a:ext uri="{FF2B5EF4-FFF2-40B4-BE49-F238E27FC236}">
                <a16:creationId xmlns:a16="http://schemas.microsoft.com/office/drawing/2014/main" id="{8A21C6DA-6D15-464F-1F61-35EA829CD65B}"/>
              </a:ext>
            </a:extLst>
          </p:cNvPr>
          <p:cNvSpPr txBox="1"/>
          <p:nvPr/>
        </p:nvSpPr>
        <p:spPr>
          <a:xfrm>
            <a:off x="8510303" y="32693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49" name="テキスト ボックス 148">
            <a:extLst>
              <a:ext uri="{FF2B5EF4-FFF2-40B4-BE49-F238E27FC236}">
                <a16:creationId xmlns:a16="http://schemas.microsoft.com/office/drawing/2014/main" id="{36FFAFAA-BC06-E10D-BA1C-B1B04CAEA211}"/>
              </a:ext>
            </a:extLst>
          </p:cNvPr>
          <p:cNvSpPr txBox="1"/>
          <p:nvPr/>
        </p:nvSpPr>
        <p:spPr>
          <a:xfrm>
            <a:off x="10571116" y="36719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50" name="テキスト ボックス 149">
            <a:extLst>
              <a:ext uri="{FF2B5EF4-FFF2-40B4-BE49-F238E27FC236}">
                <a16:creationId xmlns:a16="http://schemas.microsoft.com/office/drawing/2014/main" id="{D28D4910-D4AB-A18F-8A4A-6E23D44F4701}"/>
              </a:ext>
            </a:extLst>
          </p:cNvPr>
          <p:cNvSpPr txBox="1"/>
          <p:nvPr/>
        </p:nvSpPr>
        <p:spPr>
          <a:xfrm>
            <a:off x="10118893" y="3588892"/>
            <a:ext cx="575799"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170</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1" name="テキスト ボックス 150">
            <a:extLst>
              <a:ext uri="{FF2B5EF4-FFF2-40B4-BE49-F238E27FC236}">
                <a16:creationId xmlns:a16="http://schemas.microsoft.com/office/drawing/2014/main" id="{CE294191-9131-E5E1-08A3-FE0532082A95}"/>
              </a:ext>
            </a:extLst>
          </p:cNvPr>
          <p:cNvSpPr txBox="1"/>
          <p:nvPr/>
        </p:nvSpPr>
        <p:spPr>
          <a:xfrm>
            <a:off x="10108765" y="32960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2" name="テキスト ボックス 151">
            <a:extLst>
              <a:ext uri="{FF2B5EF4-FFF2-40B4-BE49-F238E27FC236}">
                <a16:creationId xmlns:a16="http://schemas.microsoft.com/office/drawing/2014/main" id="{B6166709-53E9-BFB7-26B4-DB3F73B802C8}"/>
              </a:ext>
            </a:extLst>
          </p:cNvPr>
          <p:cNvSpPr txBox="1"/>
          <p:nvPr/>
        </p:nvSpPr>
        <p:spPr>
          <a:xfrm>
            <a:off x="9416469" y="46073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53" name="テキスト ボックス 152">
            <a:extLst>
              <a:ext uri="{FF2B5EF4-FFF2-40B4-BE49-F238E27FC236}">
                <a16:creationId xmlns:a16="http://schemas.microsoft.com/office/drawing/2014/main" id="{4B4C76BD-6507-28DB-8190-97F0B8D05710}"/>
              </a:ext>
            </a:extLst>
          </p:cNvPr>
          <p:cNvSpPr txBox="1"/>
          <p:nvPr/>
        </p:nvSpPr>
        <p:spPr>
          <a:xfrm>
            <a:off x="8480190" y="4451392"/>
            <a:ext cx="1088760"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1677</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4" name="テキスト ボックス 153">
            <a:extLst>
              <a:ext uri="{FF2B5EF4-FFF2-40B4-BE49-F238E27FC236}">
                <a16:creationId xmlns:a16="http://schemas.microsoft.com/office/drawing/2014/main" id="{A38F3619-9CE1-832B-04E9-F08D33128177}"/>
              </a:ext>
            </a:extLst>
          </p:cNvPr>
          <p:cNvSpPr txBox="1"/>
          <p:nvPr/>
        </p:nvSpPr>
        <p:spPr>
          <a:xfrm>
            <a:off x="8510303" y="4298083"/>
            <a:ext cx="710451" cy="278731"/>
          </a:xfrm>
          <a:prstGeom prst="rect">
            <a:avLst/>
          </a:prstGeom>
          <a:noFill/>
        </p:spPr>
        <p:txBody>
          <a:bodyPr wrap="none" rtlCol="0">
            <a:spAutoFit/>
          </a:bodyPr>
          <a:lstStyle/>
          <a:p>
            <a:pPr>
              <a:lnSpc>
                <a:spcPct val="135000"/>
              </a:lnSpc>
            </a:pPr>
            <a:r>
              <a:rPr kumimoji="1" lang="ja-JP" altLang="en-US" sz="100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合計金額</a:t>
            </a:r>
            <a:endParaRPr kumimoji="1" lang="en-US" altLang="ja-JP" sz="9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5" name="テキスト ボックス 154">
            <a:extLst>
              <a:ext uri="{FF2B5EF4-FFF2-40B4-BE49-F238E27FC236}">
                <a16:creationId xmlns:a16="http://schemas.microsoft.com/office/drawing/2014/main" id="{4126E57F-6B04-0723-B3AF-9CFA841FEEA1}"/>
              </a:ext>
            </a:extLst>
          </p:cNvPr>
          <p:cNvSpPr txBox="1"/>
          <p:nvPr/>
        </p:nvSpPr>
        <p:spPr>
          <a:xfrm>
            <a:off x="10571116" y="4700617"/>
            <a:ext cx="484748" cy="297389"/>
          </a:xfrm>
          <a:prstGeom prst="rect">
            <a:avLst/>
          </a:prstGeom>
          <a:noFill/>
        </p:spPr>
        <p:txBody>
          <a:bodyPr wrap="none" rtlCol="0">
            <a:spAutoFit/>
          </a:bodyPr>
          <a:lstStyle/>
          <a:p>
            <a:pPr>
              <a:lnSpc>
                <a:spcPct val="135000"/>
              </a:lnSpc>
            </a:pPr>
            <a:r>
              <a:rPr kumimoji="1" lang="ja-JP" altLang="en-US" sz="105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万円</a:t>
            </a:r>
            <a:endParaRPr kumimoji="1" lang="en-US" altLang="ja-JP" sz="105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56" name="テキスト ボックス 155">
            <a:extLst>
              <a:ext uri="{FF2B5EF4-FFF2-40B4-BE49-F238E27FC236}">
                <a16:creationId xmlns:a16="http://schemas.microsoft.com/office/drawing/2014/main" id="{CADD5630-B67F-427D-C2D2-4B69E29A08A2}"/>
              </a:ext>
            </a:extLst>
          </p:cNvPr>
          <p:cNvSpPr txBox="1"/>
          <p:nvPr/>
        </p:nvSpPr>
        <p:spPr>
          <a:xfrm>
            <a:off x="10118893" y="4617592"/>
            <a:ext cx="577402" cy="432426"/>
          </a:xfrm>
          <a:prstGeom prst="rect">
            <a:avLst/>
          </a:prstGeom>
          <a:noFill/>
        </p:spPr>
        <p:txBody>
          <a:bodyPr wrap="none" rtlCol="0">
            <a:spAutoFit/>
          </a:bodyPr>
          <a:lstStyle/>
          <a:p>
            <a:pPr>
              <a:lnSpc>
                <a:spcPct val="114000"/>
              </a:lnSpc>
            </a:pPr>
            <a:r>
              <a:rPr kumimoji="1" lang="en-US" altLang="ja-JP" sz="20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129</a:t>
            </a:r>
            <a:endParaRPr kumimoji="1" lang="ja-JP" altLang="en-US" sz="20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7" name="テキスト ボックス 156">
            <a:extLst>
              <a:ext uri="{FF2B5EF4-FFF2-40B4-BE49-F238E27FC236}">
                <a16:creationId xmlns:a16="http://schemas.microsoft.com/office/drawing/2014/main" id="{C1BDFEB5-466B-B38E-D2EA-1C3F13910D89}"/>
              </a:ext>
            </a:extLst>
          </p:cNvPr>
          <p:cNvSpPr txBox="1"/>
          <p:nvPr/>
        </p:nvSpPr>
        <p:spPr>
          <a:xfrm>
            <a:off x="10108765" y="4324709"/>
            <a:ext cx="841897" cy="257506"/>
          </a:xfrm>
          <a:prstGeom prst="rect">
            <a:avLst/>
          </a:prstGeom>
          <a:noFill/>
        </p:spPr>
        <p:txBody>
          <a:bodyPr wrap="none" rtlCol="0">
            <a:spAutoFit/>
          </a:bodyPr>
          <a:lstStyle/>
          <a:p>
            <a:pPr>
              <a:lnSpc>
                <a:spcPct val="135000"/>
              </a:lnSpc>
            </a:pP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掲載料金</a:t>
            </a:r>
            <a:r>
              <a:rPr kumimoji="1" lang="en-US" altLang="ja-JP" sz="850" b="1" dirty="0">
                <a:solidFill>
                  <a:schemeClr val="bg1"/>
                </a:solidFill>
                <a:latin typeface="Inter UI" panose="020B0502030000000004" pitchFamily="34" charset="0"/>
                <a:ea typeface="Noto Sans JP Medium" panose="020B0500000000000000" pitchFamily="34" charset="-128"/>
                <a:cs typeface="Inter UI" panose="020B0502030000000004" pitchFamily="34" charset="0"/>
              </a:rPr>
              <a:t> / </a:t>
            </a:r>
            <a:r>
              <a:rPr kumimoji="1" lang="ja-JP" altLang="en-US" sz="850" b="1">
                <a:solidFill>
                  <a:schemeClr val="bg1"/>
                </a:solidFill>
                <a:latin typeface="Inter UI" panose="020B0502030000000004" pitchFamily="34" charset="0"/>
                <a:ea typeface="Noto Sans JP Medium" panose="020B0500000000000000" pitchFamily="34" charset="-128"/>
                <a:cs typeface="Inter UI" panose="020B0502030000000004" pitchFamily="34" charset="0"/>
              </a:rPr>
              <a:t>週</a:t>
            </a:r>
            <a:endParaRPr kumimoji="1" lang="en-US" altLang="ja-JP" sz="8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58" name="テキスト ボックス 157">
            <a:extLst>
              <a:ext uri="{FF2B5EF4-FFF2-40B4-BE49-F238E27FC236}">
                <a16:creationId xmlns:a16="http://schemas.microsoft.com/office/drawing/2014/main" id="{760B9B1C-6339-32D6-9E16-795F99F73F2C}"/>
              </a:ext>
            </a:extLst>
          </p:cNvPr>
          <p:cNvSpPr txBox="1"/>
          <p:nvPr/>
        </p:nvSpPr>
        <p:spPr>
          <a:xfrm>
            <a:off x="3676069" y="14069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週間</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59" name="テキスト ボックス 158">
            <a:extLst>
              <a:ext uri="{FF2B5EF4-FFF2-40B4-BE49-F238E27FC236}">
                <a16:creationId xmlns:a16="http://schemas.microsoft.com/office/drawing/2014/main" id="{C546BEAB-BA46-0D92-9089-3081999235EC}"/>
              </a:ext>
            </a:extLst>
          </p:cNvPr>
          <p:cNvSpPr txBox="1"/>
          <p:nvPr/>
        </p:nvSpPr>
        <p:spPr>
          <a:xfrm>
            <a:off x="3383969" y="1240161"/>
            <a:ext cx="431528"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0" name="テキスト ボックス 159">
            <a:extLst>
              <a:ext uri="{FF2B5EF4-FFF2-40B4-BE49-F238E27FC236}">
                <a16:creationId xmlns:a16="http://schemas.microsoft.com/office/drawing/2014/main" id="{9623B598-570D-5346-53EB-AC66379C3336}"/>
              </a:ext>
            </a:extLst>
          </p:cNvPr>
          <p:cNvSpPr txBox="1"/>
          <p:nvPr/>
        </p:nvSpPr>
        <p:spPr>
          <a:xfrm>
            <a:off x="6576898" y="1676701"/>
            <a:ext cx="566181" cy="241413"/>
          </a:xfrm>
          <a:prstGeom prst="rect">
            <a:avLst/>
          </a:prstGeom>
          <a:noFill/>
        </p:spPr>
        <p:txBody>
          <a:bodyPr wrap="none" rtlCol="0">
            <a:spAutoFit/>
          </a:bodyPr>
          <a:lstStyle/>
          <a:p>
            <a:pPr>
              <a:lnSpc>
                <a:spcPct val="135000"/>
              </a:lnSpc>
            </a:pP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( 2</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ヶ月</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p>
        </p:txBody>
      </p:sp>
      <p:sp>
        <p:nvSpPr>
          <p:cNvPr id="161" name="テキスト ボックス 160">
            <a:extLst>
              <a:ext uri="{FF2B5EF4-FFF2-40B4-BE49-F238E27FC236}">
                <a16:creationId xmlns:a16="http://schemas.microsoft.com/office/drawing/2014/main" id="{E59E2726-FBB3-139A-D56E-0DF31AB92788}"/>
              </a:ext>
            </a:extLst>
          </p:cNvPr>
          <p:cNvSpPr txBox="1"/>
          <p:nvPr/>
        </p:nvSpPr>
        <p:spPr>
          <a:xfrm>
            <a:off x="6685969" y="14069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週間</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62" name="テキスト ボックス 161">
            <a:extLst>
              <a:ext uri="{FF2B5EF4-FFF2-40B4-BE49-F238E27FC236}">
                <a16:creationId xmlns:a16="http://schemas.microsoft.com/office/drawing/2014/main" id="{E9AB4EEF-A1DD-21B7-5007-1CBA43F21400}"/>
              </a:ext>
            </a:extLst>
          </p:cNvPr>
          <p:cNvSpPr txBox="1"/>
          <p:nvPr/>
        </p:nvSpPr>
        <p:spPr>
          <a:xfrm>
            <a:off x="6406569" y="1240161"/>
            <a:ext cx="423514"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3" name="テキスト ボックス 162">
            <a:extLst>
              <a:ext uri="{FF2B5EF4-FFF2-40B4-BE49-F238E27FC236}">
                <a16:creationId xmlns:a16="http://schemas.microsoft.com/office/drawing/2014/main" id="{41964DB7-FD58-FB0D-E3F5-D5A6FB9E89D4}"/>
              </a:ext>
            </a:extLst>
          </p:cNvPr>
          <p:cNvSpPr txBox="1"/>
          <p:nvPr/>
        </p:nvSpPr>
        <p:spPr>
          <a:xfrm>
            <a:off x="9592658" y="1669667"/>
            <a:ext cx="569387" cy="247760"/>
          </a:xfrm>
          <a:prstGeom prst="rect">
            <a:avLst/>
          </a:prstGeom>
          <a:noFill/>
        </p:spPr>
        <p:txBody>
          <a:bodyPr wrap="none" rtlCol="0">
            <a:spAutoFit/>
          </a:bodyPr>
          <a:lstStyle/>
          <a:p>
            <a:pPr>
              <a:lnSpc>
                <a:spcPct val="135000"/>
              </a:lnSpc>
            </a:pP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800" b="1"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ヶ月</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p>
        </p:txBody>
      </p:sp>
      <p:sp>
        <p:nvSpPr>
          <p:cNvPr id="164" name="テキスト ボックス 163">
            <a:extLst>
              <a:ext uri="{FF2B5EF4-FFF2-40B4-BE49-F238E27FC236}">
                <a16:creationId xmlns:a16="http://schemas.microsoft.com/office/drawing/2014/main" id="{F0895F25-D08C-6DD5-22B4-397F4317465B}"/>
              </a:ext>
            </a:extLst>
          </p:cNvPr>
          <p:cNvSpPr txBox="1"/>
          <p:nvPr/>
        </p:nvSpPr>
        <p:spPr>
          <a:xfrm>
            <a:off x="9784769" y="1406941"/>
            <a:ext cx="612988" cy="390620"/>
          </a:xfrm>
          <a:prstGeom prst="rect">
            <a:avLst/>
          </a:prstGeom>
          <a:noFill/>
        </p:spPr>
        <p:txBody>
          <a:bodyPr wrap="none" rtlCol="0">
            <a:spAutoFit/>
          </a:bodyPr>
          <a:lstStyle/>
          <a:p>
            <a:pPr>
              <a:lnSpc>
                <a:spcPct val="135000"/>
              </a:lnSpc>
            </a:pPr>
            <a:r>
              <a:rPr kumimoji="1" lang="ja-JP" altLang="en-US" sz="16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週間</a:t>
            </a:r>
            <a:endParaRPr kumimoji="1" lang="en-US" altLang="ja-JP" sz="16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65" name="テキスト ボックス 164">
            <a:extLst>
              <a:ext uri="{FF2B5EF4-FFF2-40B4-BE49-F238E27FC236}">
                <a16:creationId xmlns:a16="http://schemas.microsoft.com/office/drawing/2014/main" id="{624C417C-1A3B-A223-1C6B-23B52C84E541}"/>
              </a:ext>
            </a:extLst>
          </p:cNvPr>
          <p:cNvSpPr txBox="1"/>
          <p:nvPr/>
        </p:nvSpPr>
        <p:spPr>
          <a:xfrm>
            <a:off x="9337921" y="1240161"/>
            <a:ext cx="619080" cy="653512"/>
          </a:xfrm>
          <a:prstGeom prst="rect">
            <a:avLst/>
          </a:prstGeom>
          <a:noFill/>
        </p:spPr>
        <p:txBody>
          <a:bodyPr wrap="none" rtlCol="0">
            <a:spAutoFit/>
          </a:bodyPr>
          <a:lstStyle/>
          <a:p>
            <a:pPr>
              <a:lnSpc>
                <a:spcPct val="114000"/>
              </a:lnSpc>
            </a:pPr>
            <a:r>
              <a:rPr kumimoji="1" lang="en-US" altLang="ja-JP" sz="33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13</a:t>
            </a:r>
            <a:endParaRPr kumimoji="1" lang="ja-JP" altLang="en-US" sz="33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166" name="直線コネクタ 165">
            <a:extLst>
              <a:ext uri="{FF2B5EF4-FFF2-40B4-BE49-F238E27FC236}">
                <a16:creationId xmlns:a16="http://schemas.microsoft.com/office/drawing/2014/main" id="{E9495E99-925C-46DE-04F4-99245717C89E}"/>
              </a:ext>
            </a:extLst>
          </p:cNvPr>
          <p:cNvCxnSpPr/>
          <p:nvPr/>
        </p:nvCxnSpPr>
        <p:spPr>
          <a:xfrm>
            <a:off x="8349838" y="2078906"/>
            <a:ext cx="0" cy="3096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BE4A9C4C-9E19-CF57-0217-2F67C41EB741}"/>
              </a:ext>
            </a:extLst>
          </p:cNvPr>
          <p:cNvCxnSpPr>
            <a:cxnSpLocks/>
          </p:cNvCxnSpPr>
          <p:nvPr/>
        </p:nvCxnSpPr>
        <p:spPr>
          <a:xfrm>
            <a:off x="2322747" y="1403705"/>
            <a:ext cx="0" cy="45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17214E4B-5A10-E8A6-CB2A-98EC4600D8AC}"/>
              </a:ext>
            </a:extLst>
          </p:cNvPr>
          <p:cNvCxnSpPr>
            <a:cxnSpLocks/>
          </p:cNvCxnSpPr>
          <p:nvPr/>
        </p:nvCxnSpPr>
        <p:spPr>
          <a:xfrm>
            <a:off x="5351292" y="1403705"/>
            <a:ext cx="0" cy="45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0263EBB6-0A54-C9A6-76D1-49925DFD6269}"/>
              </a:ext>
            </a:extLst>
          </p:cNvPr>
          <p:cNvCxnSpPr>
            <a:cxnSpLocks/>
          </p:cNvCxnSpPr>
          <p:nvPr/>
        </p:nvCxnSpPr>
        <p:spPr>
          <a:xfrm>
            <a:off x="8348492" y="1403705"/>
            <a:ext cx="0" cy="4500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DD3C0FFA-58DF-1E8D-8FED-FEC71969C626}"/>
              </a:ext>
            </a:extLst>
          </p:cNvPr>
          <p:cNvSpPr txBox="1"/>
          <p:nvPr/>
        </p:nvSpPr>
        <p:spPr>
          <a:xfrm>
            <a:off x="1732946" y="190404"/>
            <a:ext cx="372218" cy="338554"/>
          </a:xfrm>
          <a:prstGeom prst="rect">
            <a:avLst/>
          </a:prstGeom>
          <a:noFill/>
        </p:spPr>
        <p:txBody>
          <a:bodyPr wrap="none" rtlCol="0" anchor="ctr">
            <a:spAutoFit/>
          </a:bodyPr>
          <a:lstStyle/>
          <a:p>
            <a:r>
              <a:rPr kumimoji="1" lang="ja-JP" altLang="en-US" sz="1600" b="1" spc="-150">
                <a:solidFill>
                  <a:srgbClr val="FE5519"/>
                </a:solidFill>
                <a:latin typeface="Inter UI" panose="020B0502030000000004" pitchFamily="34" charset="0"/>
                <a:ea typeface="Inter UI" panose="020B0502030000000004" pitchFamily="34" charset="0"/>
                <a:cs typeface="Inter UI" panose="020B0502030000000004" pitchFamily="34" charset="0"/>
              </a:rPr>
              <a:t>｜</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11" name="テキスト ボックス 10">
            <a:extLst>
              <a:ext uri="{FF2B5EF4-FFF2-40B4-BE49-F238E27FC236}">
                <a16:creationId xmlns:a16="http://schemas.microsoft.com/office/drawing/2014/main" id="{6C28B79F-9D80-E2A1-94B9-CAFFDC612315}"/>
              </a:ext>
            </a:extLst>
          </p:cNvPr>
          <p:cNvSpPr txBox="1"/>
          <p:nvPr/>
        </p:nvSpPr>
        <p:spPr>
          <a:xfrm>
            <a:off x="480727" y="210759"/>
            <a:ext cx="143180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MEDIA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pic>
        <p:nvPicPr>
          <p:cNvPr id="4" name="図 3">
            <a:extLst>
              <a:ext uri="{FF2B5EF4-FFF2-40B4-BE49-F238E27FC236}">
                <a16:creationId xmlns:a16="http://schemas.microsoft.com/office/drawing/2014/main" id="{2D7AA274-FAE0-C17D-76B2-56C31341807D}"/>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13" name="図 12">
            <a:extLst>
              <a:ext uri="{FF2B5EF4-FFF2-40B4-BE49-F238E27FC236}">
                <a16:creationId xmlns:a16="http://schemas.microsoft.com/office/drawing/2014/main" id="{2B3F0C7B-C47B-DE56-E2CF-05538AABAB2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4" name="スライド番号プレースホルダー 22">
            <a:extLst>
              <a:ext uri="{FF2B5EF4-FFF2-40B4-BE49-F238E27FC236}">
                <a16:creationId xmlns:a16="http://schemas.microsoft.com/office/drawing/2014/main" id="{5C412AF1-E3BA-1387-2A4F-D0AA3E72430F}"/>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29</a:t>
            </a:fld>
            <a:endParaRPr kumimoji="1" lang="ja-JP" altLang="en-US" sz="900">
              <a:latin typeface="Inter UI" panose="020B0502030000000004" pitchFamily="34" charset="0"/>
              <a:cs typeface="Inter UI" panose="020B0502030000000004" pitchFamily="34" charset="0"/>
            </a:endParaRPr>
          </a:p>
        </p:txBody>
      </p:sp>
      <p:sp>
        <p:nvSpPr>
          <p:cNvPr id="16" name="テキスト ボックス 15">
            <a:extLst>
              <a:ext uri="{FF2B5EF4-FFF2-40B4-BE49-F238E27FC236}">
                <a16:creationId xmlns:a16="http://schemas.microsoft.com/office/drawing/2014/main" id="{525BB34C-DBEC-EE85-BEF5-7E79485CE71C}"/>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3" name="テキスト ボックス 2">
            <a:extLst>
              <a:ext uri="{FF2B5EF4-FFF2-40B4-BE49-F238E27FC236}">
                <a16:creationId xmlns:a16="http://schemas.microsoft.com/office/drawing/2014/main" id="{79F514A4-0E84-DA3C-0EC9-0D7B8FFCB6CB}"/>
              </a:ext>
            </a:extLst>
          </p:cNvPr>
          <p:cNvSpPr txBox="1"/>
          <p:nvPr/>
        </p:nvSpPr>
        <p:spPr>
          <a:xfrm>
            <a:off x="1994900" y="221921"/>
            <a:ext cx="1928733" cy="276999"/>
          </a:xfrm>
          <a:prstGeom prst="rect">
            <a:avLst/>
          </a:prstGeom>
          <a:noFill/>
        </p:spPr>
        <p:txBody>
          <a:bodyPr wrap="none" rtlCol="0" anchor="ctr">
            <a:spAutoFit/>
          </a:bodyPr>
          <a:lstStyle/>
          <a:p>
            <a:r>
              <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July to September 2026</a:t>
            </a:r>
          </a:p>
        </p:txBody>
      </p:sp>
    </p:spTree>
    <p:extLst>
      <p:ext uri="{BB962C8B-B14F-4D97-AF65-F5344CB8AC3E}">
        <p14:creationId xmlns:p14="http://schemas.microsoft.com/office/powerpoint/2010/main" val="3921219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E32B6-93CC-0D79-1824-BB2ACC9BAD1B}"/>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10F6C892-4306-723C-2753-E7D9EC9049A8}"/>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9F7590D7-2DAF-18E7-E0A9-A69FA3D34FDE}"/>
              </a:ext>
            </a:extLst>
          </p:cNvPr>
          <p:cNvSpPr txBox="1"/>
          <p:nvPr/>
        </p:nvSpPr>
        <p:spPr>
          <a:xfrm>
            <a:off x="444240" y="3196002"/>
            <a:ext cx="4005905"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BREAK</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TIMES</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1C66EF4E-AE8E-75B9-A273-8EB3691FC911}"/>
              </a:ext>
            </a:extLst>
          </p:cNvPr>
          <p:cNvSpPr txBox="1"/>
          <p:nvPr/>
        </p:nvSpPr>
        <p:spPr>
          <a:xfrm>
            <a:off x="452949" y="3848420"/>
            <a:ext cx="2608406"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メディアタイアップコンテンツ</a:t>
            </a:r>
          </a:p>
        </p:txBody>
      </p:sp>
      <p:pic>
        <p:nvPicPr>
          <p:cNvPr id="7" name="図 6">
            <a:extLst>
              <a:ext uri="{FF2B5EF4-FFF2-40B4-BE49-F238E27FC236}">
                <a16:creationId xmlns:a16="http://schemas.microsoft.com/office/drawing/2014/main" id="{AE7B279E-6810-9AAE-5E37-0AF38E2AE1DE}"/>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62F8E82F-36EA-5DFB-58C9-0F89080AD60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5ACEF4F8-C62D-19EC-5AF8-27453D88F2B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30</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2BA96923-E27B-BA51-CC72-71B09302F38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45155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41836-F6BE-5E7C-CE4A-CE7C42391C3A}"/>
            </a:ext>
          </a:extLst>
        </p:cNvPr>
        <p:cNvGrpSpPr/>
        <p:nvPr/>
      </p:nvGrpSpPr>
      <p:grpSpPr>
        <a:xfrm>
          <a:off x="0" y="0"/>
          <a:ext cx="0" cy="0"/>
          <a:chOff x="0" y="0"/>
          <a:chExt cx="0" cy="0"/>
        </a:xfrm>
      </p:grpSpPr>
      <p:pic>
        <p:nvPicPr>
          <p:cNvPr id="6" name="図 5">
            <a:extLst>
              <a:ext uri="{FF2B5EF4-FFF2-40B4-BE49-F238E27FC236}">
                <a16:creationId xmlns:a16="http://schemas.microsoft.com/office/drawing/2014/main" id="{460D11A8-4352-6310-0247-A3CF30EB086C}"/>
              </a:ext>
            </a:extLst>
          </p:cNvPr>
          <p:cNvPicPr>
            <a:picLocks noChangeAspect="1"/>
          </p:cNvPicPr>
          <p:nvPr/>
        </p:nvPicPr>
        <p:blipFill>
          <a:blip r:embed="rId2"/>
          <a:stretch>
            <a:fillRect/>
          </a:stretch>
        </p:blipFill>
        <p:spPr>
          <a:xfrm>
            <a:off x="0" y="0"/>
            <a:ext cx="12192000" cy="6858000"/>
          </a:xfrm>
          <a:prstGeom prst="rect">
            <a:avLst/>
          </a:prstGeom>
        </p:spPr>
      </p:pic>
      <p:pic>
        <p:nvPicPr>
          <p:cNvPr id="55" name="図 54">
            <a:extLst>
              <a:ext uri="{FF2B5EF4-FFF2-40B4-BE49-F238E27FC236}">
                <a16:creationId xmlns:a16="http://schemas.microsoft.com/office/drawing/2014/main" id="{B819DF80-DBDE-2072-E2B2-99524673EB15}"/>
              </a:ext>
            </a:extLst>
          </p:cNvPr>
          <p:cNvPicPr>
            <a:picLocks noChangeAspect="1"/>
          </p:cNvPicPr>
          <p:nvPr/>
        </p:nvPicPr>
        <p:blipFill>
          <a:blip r:embed="rId3"/>
          <a:stretch>
            <a:fillRect/>
          </a:stretch>
        </p:blipFill>
        <p:spPr>
          <a:xfrm>
            <a:off x="6095998" y="475279"/>
            <a:ext cx="6115181" cy="6382720"/>
          </a:xfrm>
          <a:prstGeom prst="rect">
            <a:avLst/>
          </a:prstGeom>
        </p:spPr>
      </p:pic>
      <p:pic>
        <p:nvPicPr>
          <p:cNvPr id="7" name="図 6" descr="図形, 四角形&#10;&#10;AI 生成コンテンツは誤りを含む可能性があります。">
            <a:extLst>
              <a:ext uri="{FF2B5EF4-FFF2-40B4-BE49-F238E27FC236}">
                <a16:creationId xmlns:a16="http://schemas.microsoft.com/office/drawing/2014/main" id="{752001F4-8181-3D10-E34B-5DDA4328CBCF}"/>
              </a:ext>
            </a:extLst>
          </p:cNvPr>
          <p:cNvPicPr>
            <a:picLocks noChangeAspect="1"/>
          </p:cNvPicPr>
          <p:nvPr/>
        </p:nvPicPr>
        <p:blipFill>
          <a:blip r:embed="rId4"/>
          <a:stretch>
            <a:fillRect/>
          </a:stretch>
        </p:blipFill>
        <p:spPr>
          <a:xfrm>
            <a:off x="0" y="0"/>
            <a:ext cx="12192000" cy="914400"/>
          </a:xfrm>
          <a:prstGeom prst="rect">
            <a:avLst/>
          </a:prstGeom>
        </p:spPr>
      </p:pic>
      <p:sp>
        <p:nvSpPr>
          <p:cNvPr id="10" name="テキスト ボックス 9">
            <a:extLst>
              <a:ext uri="{FF2B5EF4-FFF2-40B4-BE49-F238E27FC236}">
                <a16:creationId xmlns:a16="http://schemas.microsoft.com/office/drawing/2014/main" id="{ECBFF171-1004-6FB0-69D2-97DA84B283E8}"/>
              </a:ext>
            </a:extLst>
          </p:cNvPr>
          <p:cNvSpPr txBox="1"/>
          <p:nvPr/>
        </p:nvSpPr>
        <p:spPr>
          <a:xfrm>
            <a:off x="480727" y="210759"/>
            <a:ext cx="147348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BREAK TIMES</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25022B53-FA38-2292-9AED-B4F98F6DFDF7}"/>
              </a:ext>
            </a:extLst>
          </p:cNvPr>
          <p:cNvSpPr txBox="1"/>
          <p:nvPr/>
        </p:nvSpPr>
        <p:spPr>
          <a:xfrm>
            <a:off x="474201" y="427365"/>
            <a:ext cx="1518364"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メディアタイアップメニュー</a:t>
            </a:r>
          </a:p>
        </p:txBody>
      </p:sp>
      <p:sp>
        <p:nvSpPr>
          <p:cNvPr id="16" name="テキスト ボックス 15">
            <a:extLst>
              <a:ext uri="{FF2B5EF4-FFF2-40B4-BE49-F238E27FC236}">
                <a16:creationId xmlns:a16="http://schemas.microsoft.com/office/drawing/2014/main" id="{2B847ED1-1153-3A51-3AE4-3933B6A13DF1}"/>
              </a:ext>
            </a:extLst>
          </p:cNvPr>
          <p:cNvSpPr txBox="1"/>
          <p:nvPr/>
        </p:nvSpPr>
        <p:spPr>
          <a:xfrm>
            <a:off x="729691" y="1231484"/>
            <a:ext cx="5242461" cy="876715"/>
          </a:xfrm>
          <a:prstGeom prst="rect">
            <a:avLst/>
          </a:prstGeom>
          <a:noFill/>
        </p:spPr>
        <p:txBody>
          <a:bodyPr wrap="none" rtlCol="0">
            <a:spAutoFit/>
          </a:bodyPr>
          <a:lstStyle/>
          <a:p>
            <a:pPr>
              <a:lnSpc>
                <a:spcPct val="110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喫煙所サイネージ発の情報メディア</a:t>
            </a:r>
            <a:endPar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0000"/>
              </a:lnSpc>
            </a:pPr>
            <a:r>
              <a:rPr kumimoji="1" lang="ja-JP" altLang="en-US" sz="2400" b="1" spc="-80">
                <a:solidFill>
                  <a:srgbClr val="FF5500"/>
                </a:solidFill>
                <a:latin typeface="Noto Sans JP" panose="020B0500000000000000" pitchFamily="34" charset="-128"/>
                <a:ea typeface="Noto Sans JP" panose="020B0500000000000000" pitchFamily="34" charset="-128"/>
                <a:cs typeface="Inter UI" panose="020B0502030000000004" pitchFamily="34" charset="0"/>
              </a:rPr>
              <a:t>オリジナルメディアタイアッププラン</a:t>
            </a:r>
          </a:p>
        </p:txBody>
      </p:sp>
      <p:sp>
        <p:nvSpPr>
          <p:cNvPr id="18" name="テキスト ボックス 17">
            <a:extLst>
              <a:ext uri="{FF2B5EF4-FFF2-40B4-BE49-F238E27FC236}">
                <a16:creationId xmlns:a16="http://schemas.microsoft.com/office/drawing/2014/main" id="{A25488E7-1F51-3BB4-B1D5-FF6FAACF1D66}"/>
              </a:ext>
            </a:extLst>
          </p:cNvPr>
          <p:cNvSpPr txBox="1"/>
          <p:nvPr/>
        </p:nvSpPr>
        <p:spPr>
          <a:xfrm>
            <a:off x="2245062" y="2748048"/>
            <a:ext cx="3798768" cy="157544"/>
          </a:xfrm>
          <a:prstGeom prst="rect">
            <a:avLst/>
          </a:prstGeom>
          <a:noFill/>
        </p:spPr>
        <p:txBody>
          <a:bodyPr wrap="square" lIns="0" tIns="0" rIns="0" bIns="0" rtlCol="0">
            <a:spAutoFit/>
          </a:bodyPr>
          <a:lstStyle/>
          <a:p>
            <a:pPr lvl="0">
              <a:lnSpc>
                <a:spcPct val="110000"/>
              </a:lnSpc>
              <a:tabLst>
                <a:tab pos="2078038" algn="l"/>
              </a:tabLst>
              <a:defRPr/>
            </a:pPr>
            <a:r>
              <a:rPr kumimoji="1" lang="en-US" altLang="ja-JP" sz="1000" dirty="0">
                <a:solidFill>
                  <a:srgbClr val="FF5500"/>
                </a:solidFill>
                <a:latin typeface="Noto Sans JP" panose="020B0500000000000000" pitchFamily="34" charset="-128"/>
                <a:ea typeface="Noto Sans JP" panose="020B0500000000000000" pitchFamily="34" charset="-128"/>
              </a:rPr>
              <a:t>1</a:t>
            </a:r>
            <a:r>
              <a:rPr kumimoji="1" lang="ja-JP" altLang="en-US" sz="1000">
                <a:solidFill>
                  <a:srgbClr val="FF5500"/>
                </a:solidFill>
                <a:latin typeface="Noto Sans JP" panose="020B0500000000000000" pitchFamily="34" charset="-128"/>
                <a:ea typeface="Noto Sans JP" panose="020B0500000000000000" pitchFamily="34" charset="-128"/>
              </a:rPr>
              <a:t>週間</a:t>
            </a:r>
            <a:r>
              <a:rPr kumimoji="1" lang="en-US" altLang="ja-JP" sz="1000" dirty="0">
                <a:solidFill>
                  <a:srgbClr val="FF5500"/>
                </a:solidFill>
                <a:latin typeface="Noto Sans JP" panose="020B0500000000000000" pitchFamily="34" charset="-128"/>
                <a:ea typeface="Noto Sans JP" panose="020B0500000000000000" pitchFamily="34" charset="-128"/>
              </a:rPr>
              <a:t> 〜</a:t>
            </a:r>
          </a:p>
        </p:txBody>
      </p:sp>
      <p:sp>
        <p:nvSpPr>
          <p:cNvPr id="19" name="テキスト ボックス 18">
            <a:extLst>
              <a:ext uri="{FF2B5EF4-FFF2-40B4-BE49-F238E27FC236}">
                <a16:creationId xmlns:a16="http://schemas.microsoft.com/office/drawing/2014/main" id="{370AA1C5-37A7-EB53-F0EA-BA8B30060F5B}"/>
              </a:ext>
            </a:extLst>
          </p:cNvPr>
          <p:cNvSpPr txBox="1"/>
          <p:nvPr/>
        </p:nvSpPr>
        <p:spPr>
          <a:xfrm>
            <a:off x="2018486" y="2770012"/>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23" name="テキスト ボックス 22">
            <a:extLst>
              <a:ext uri="{FF2B5EF4-FFF2-40B4-BE49-F238E27FC236}">
                <a16:creationId xmlns:a16="http://schemas.microsoft.com/office/drawing/2014/main" id="{7C6BFE66-FC9E-147D-E901-EC43394F4163}"/>
              </a:ext>
            </a:extLst>
          </p:cNvPr>
          <p:cNvSpPr txBox="1"/>
          <p:nvPr/>
        </p:nvSpPr>
        <p:spPr>
          <a:xfrm>
            <a:off x="2245062" y="2496566"/>
            <a:ext cx="3158734"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BREAK TIMES</a:t>
            </a:r>
            <a:endParaRPr kumimoji="1" lang="en"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24" name="テキスト ボックス 23">
            <a:extLst>
              <a:ext uri="{FF2B5EF4-FFF2-40B4-BE49-F238E27FC236}">
                <a16:creationId xmlns:a16="http://schemas.microsoft.com/office/drawing/2014/main" id="{28A920B9-26FC-28CA-0D72-D78F7FFDE511}"/>
              </a:ext>
            </a:extLst>
          </p:cNvPr>
          <p:cNvSpPr txBox="1"/>
          <p:nvPr/>
        </p:nvSpPr>
        <p:spPr>
          <a:xfrm>
            <a:off x="2018486" y="2505612"/>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cxnSp>
        <p:nvCxnSpPr>
          <p:cNvPr id="26" name="直線コネクタ 25">
            <a:extLst>
              <a:ext uri="{FF2B5EF4-FFF2-40B4-BE49-F238E27FC236}">
                <a16:creationId xmlns:a16="http://schemas.microsoft.com/office/drawing/2014/main" id="{439CE905-0F4B-FEBF-11C0-B35E38E5D24D}"/>
              </a:ext>
            </a:extLst>
          </p:cNvPr>
          <p:cNvCxnSpPr>
            <a:cxnSpLocks/>
          </p:cNvCxnSpPr>
          <p:nvPr/>
        </p:nvCxnSpPr>
        <p:spPr>
          <a:xfrm flipV="1">
            <a:off x="837383" y="2709645"/>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28059A9-DA29-03A0-28BC-CF93DD221591}"/>
              </a:ext>
            </a:extLst>
          </p:cNvPr>
          <p:cNvCxnSpPr>
            <a:cxnSpLocks/>
          </p:cNvCxnSpPr>
          <p:nvPr/>
        </p:nvCxnSpPr>
        <p:spPr>
          <a:xfrm flipV="1">
            <a:off x="837383" y="2411181"/>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FE9F7692-5D34-FC26-3D23-949447EB2269}"/>
              </a:ext>
            </a:extLst>
          </p:cNvPr>
          <p:cNvSpPr txBox="1"/>
          <p:nvPr/>
        </p:nvSpPr>
        <p:spPr>
          <a:xfrm>
            <a:off x="2331618" y="5293320"/>
            <a:ext cx="3272675" cy="938527"/>
          </a:xfrm>
          <a:prstGeom prst="rect">
            <a:avLst/>
          </a:prstGeom>
          <a:noFill/>
        </p:spPr>
        <p:txBody>
          <a:bodyPr wrap="square" lIns="0" tIns="0" rIns="0" bIns="0" rtlCol="0">
            <a:spAutoFit/>
          </a:bodyPr>
          <a:lstStyle/>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 </a:t>
            </a:r>
            <a:r>
              <a:rPr lang="ja-JP" altLang="en-US" sz="800">
                <a:solidFill>
                  <a:srgbClr val="FF5500"/>
                </a:solidFill>
                <a:latin typeface="Noto Sans JP Light" panose="020B0300000000000000" pitchFamily="34" charset="-128"/>
                <a:ea typeface="Noto Sans JP Light" panose="020B0300000000000000" pitchFamily="34" charset="-128"/>
              </a:rPr>
              <a:t>純広告ではなくタイアップメニューとなります。</a:t>
            </a:r>
            <a:endParaRPr lang="en-US" altLang="ja-JP" sz="800" dirty="0">
              <a:solidFill>
                <a:srgbClr val="FF5500"/>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a:t>
            </a:r>
            <a:r>
              <a:rPr lang="ja-JP" altLang="en-US" sz="800">
                <a:solidFill>
                  <a:srgbClr val="FF5500"/>
                </a:solidFill>
                <a:latin typeface="Noto Sans JP Light" panose="020B0300000000000000" pitchFamily="34" charset="-128"/>
                <a:ea typeface="Noto Sans JP Light" panose="020B0300000000000000" pitchFamily="34" charset="-128"/>
              </a:rPr>
              <a:t>広告素材のそのままの転用は不可となります。</a:t>
            </a:r>
            <a:endParaRPr lang="en-US" altLang="ja-JP" sz="800" dirty="0">
              <a:solidFill>
                <a:srgbClr val="FF5500"/>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a:t>
            </a:r>
            <a:r>
              <a:rPr lang="ja-JP" altLang="en-US" sz="800">
                <a:solidFill>
                  <a:srgbClr val="FF5500"/>
                </a:solidFill>
                <a:latin typeface="Noto Sans JP Light" panose="020B0300000000000000" pitchFamily="34" charset="-128"/>
                <a:ea typeface="Noto Sans JP Light" panose="020B0300000000000000" pitchFamily="34" charset="-128"/>
              </a:rPr>
              <a:t>詳細や企画のご提案希望の際には、営業までお問い合わせください。</a:t>
            </a:r>
            <a:endParaRPr lang="en-US" altLang="ja-JP" sz="800" dirty="0">
              <a:solidFill>
                <a:srgbClr val="FF5500"/>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a:t>
            </a:r>
            <a:r>
              <a:rPr lang="ja-JP" altLang="en-US" sz="800">
                <a:solidFill>
                  <a:srgbClr val="FF5500"/>
                </a:solidFill>
                <a:latin typeface="Noto Sans JP Light" panose="020B0300000000000000" pitchFamily="34" charset="-128"/>
                <a:ea typeface="Noto Sans JP Light" panose="020B0300000000000000" pitchFamily="34" charset="-128"/>
              </a:rPr>
              <a:t>撮影ができない場合、素材のご提供が必要となります。</a:t>
            </a:r>
            <a:br>
              <a:rPr lang="en-US" altLang="ja-JP" sz="800" dirty="0">
                <a:solidFill>
                  <a:srgbClr val="FF5500"/>
                </a:solidFill>
                <a:latin typeface="Noto Sans JP Light" panose="020B0300000000000000" pitchFamily="34" charset="-128"/>
                <a:ea typeface="Noto Sans JP Light" panose="020B0300000000000000" pitchFamily="34" charset="-128"/>
              </a:rPr>
            </a:br>
            <a:r>
              <a:rPr lang="en-US" altLang="ja-JP" sz="800" dirty="0">
                <a:solidFill>
                  <a:srgbClr val="FF5500"/>
                </a:solidFill>
                <a:latin typeface="Noto Sans JP Light" panose="020B0300000000000000" pitchFamily="34" charset="-128"/>
                <a:ea typeface="Noto Sans JP Light" panose="020B0300000000000000" pitchFamily="34" charset="-128"/>
              </a:rPr>
              <a:t>※</a:t>
            </a:r>
            <a:r>
              <a:rPr lang="ja-JP" altLang="en-US" sz="800">
                <a:solidFill>
                  <a:srgbClr val="FF5500"/>
                </a:solidFill>
                <a:latin typeface="Noto Sans JP Light" panose="020B0300000000000000" pitchFamily="34" charset="-128"/>
                <a:ea typeface="Noto Sans JP Light" panose="020B0300000000000000" pitchFamily="34" charset="-128"/>
              </a:rPr>
              <a:t>番組の第三者的視点から企業情報・商品情報をお伝え致します。</a:t>
            </a:r>
            <a:endParaRPr lang="en-US" altLang="ja-JP" sz="800" dirty="0">
              <a:solidFill>
                <a:srgbClr val="FF5500"/>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rgbClr val="FF5500"/>
                </a:solidFill>
                <a:latin typeface="Noto Sans JP Light" panose="020B0300000000000000" pitchFamily="34" charset="-128"/>
                <a:ea typeface="Noto Sans JP Light" panose="020B0300000000000000" pitchFamily="34" charset="-128"/>
              </a:rPr>
              <a:t>※BREAK TIMES</a:t>
            </a:r>
            <a:r>
              <a:rPr lang="ja-JP" altLang="en-US" sz="800">
                <a:solidFill>
                  <a:srgbClr val="FF5500"/>
                </a:solidFill>
                <a:latin typeface="Noto Sans JP Light" panose="020B0300000000000000" pitchFamily="34" charset="-128"/>
                <a:ea typeface="Noto Sans JP Light" panose="020B0300000000000000" pitchFamily="34" charset="-128"/>
              </a:rPr>
              <a:t>編集部視点で客観的な賛同が得られない強調表現は、</a:t>
            </a:r>
            <a:br>
              <a:rPr lang="en-US" altLang="ja-JP" sz="800" dirty="0">
                <a:solidFill>
                  <a:srgbClr val="FF5500"/>
                </a:solidFill>
                <a:latin typeface="Noto Sans JP Light" panose="020B0300000000000000" pitchFamily="34" charset="-128"/>
                <a:ea typeface="Noto Sans JP Light" panose="020B0300000000000000" pitchFamily="34" charset="-128"/>
              </a:rPr>
            </a:br>
            <a:r>
              <a:rPr lang="ja-JP" altLang="en-US" sz="800">
                <a:solidFill>
                  <a:srgbClr val="FF5500"/>
                </a:solidFill>
                <a:latin typeface="Noto Sans JP Light" panose="020B0300000000000000" pitchFamily="34" charset="-128"/>
                <a:ea typeface="Noto Sans JP Light" panose="020B0300000000000000" pitchFamily="34" charset="-128"/>
              </a:rPr>
              <a:t>　訴求不可となります。</a:t>
            </a:r>
          </a:p>
        </p:txBody>
      </p:sp>
      <p:sp>
        <p:nvSpPr>
          <p:cNvPr id="116" name="テキスト ボックス 115">
            <a:extLst>
              <a:ext uri="{FF2B5EF4-FFF2-40B4-BE49-F238E27FC236}">
                <a16:creationId xmlns:a16="http://schemas.microsoft.com/office/drawing/2014/main" id="{C0A1950B-0FBE-624E-2F2A-C4CED31C0CC9}"/>
              </a:ext>
            </a:extLst>
          </p:cNvPr>
          <p:cNvSpPr txBox="1"/>
          <p:nvPr/>
        </p:nvSpPr>
        <p:spPr>
          <a:xfrm>
            <a:off x="2245062" y="3223837"/>
            <a:ext cx="3798768"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原則、メディアメニュー掲載料金に含む</a:t>
            </a:r>
            <a:endParaRPr kumimoji="0"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117" name="テキスト ボックス 116">
            <a:extLst>
              <a:ext uri="{FF2B5EF4-FFF2-40B4-BE49-F238E27FC236}">
                <a16:creationId xmlns:a16="http://schemas.microsoft.com/office/drawing/2014/main" id="{F37B7BCC-3534-ECE9-6E64-2CC9E1A10927}"/>
              </a:ext>
            </a:extLst>
          </p:cNvPr>
          <p:cNvSpPr txBox="1"/>
          <p:nvPr/>
        </p:nvSpPr>
        <p:spPr>
          <a:xfrm>
            <a:off x="2018486" y="324065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19" name="テキスト ボックス 118">
            <a:extLst>
              <a:ext uri="{FF2B5EF4-FFF2-40B4-BE49-F238E27FC236}">
                <a16:creationId xmlns:a16="http://schemas.microsoft.com/office/drawing/2014/main" id="{ECF0AB22-F2F8-7910-AC02-1E6F45BD51DD}"/>
              </a:ext>
            </a:extLst>
          </p:cNvPr>
          <p:cNvSpPr txBox="1"/>
          <p:nvPr/>
        </p:nvSpPr>
        <p:spPr>
          <a:xfrm>
            <a:off x="2018485" y="347883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20" name="テキスト ボックス 119">
            <a:extLst>
              <a:ext uri="{FF2B5EF4-FFF2-40B4-BE49-F238E27FC236}">
                <a16:creationId xmlns:a16="http://schemas.microsoft.com/office/drawing/2014/main" id="{636F15B1-7A6B-2F04-26FE-16964EC62E82}"/>
              </a:ext>
            </a:extLst>
          </p:cNvPr>
          <p:cNvSpPr txBox="1"/>
          <p:nvPr/>
        </p:nvSpPr>
        <p:spPr>
          <a:xfrm>
            <a:off x="2261839" y="3454199"/>
            <a:ext cx="3787179"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30</a:t>
            </a:r>
            <a:r>
              <a:rPr kumimoji="1" lang="en-US" altLang="ja-JP" sz="1000" dirty="0">
                <a:solidFill>
                  <a:srgbClr val="FF5500"/>
                </a:solidFill>
                <a:latin typeface="Noto Sans JP" panose="020B0500000000000000" pitchFamily="34" charset="-128"/>
                <a:ea typeface="Noto Sans JP" panose="020B0500000000000000" pitchFamily="34" charset="-128"/>
              </a:rPr>
              <a:t> 〜</a:t>
            </a:r>
            <a:r>
              <a:rPr kumimoji="1" lang="ja-JP" altLang="en-US" sz="1000">
                <a:solidFill>
                  <a:srgbClr val="FF5500"/>
                </a:solidFill>
                <a:latin typeface="Noto Sans JP" panose="020B0500000000000000" pitchFamily="34" charset="-128"/>
                <a:ea typeface="Noto Sans JP" panose="020B0500000000000000" pitchFamily="34" charset="-128"/>
              </a:rPr>
              <a:t> </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60</a:t>
            </a:r>
            <a:r>
              <a:rPr kumimoji="1" lang="ja-JP" altLang="en-US" sz="1000">
                <a:solidFill>
                  <a:srgbClr val="FF5500"/>
                </a:solidFill>
                <a:latin typeface="Noto Sans JP" panose="020B0500000000000000" pitchFamily="34" charset="-128"/>
                <a:ea typeface="Noto Sans JP" panose="020B0500000000000000" pitchFamily="34" charset="-128"/>
              </a:rPr>
              <a:t>秒</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21" name="直線コネクタ 120">
            <a:extLst>
              <a:ext uri="{FF2B5EF4-FFF2-40B4-BE49-F238E27FC236}">
                <a16:creationId xmlns:a16="http://schemas.microsoft.com/office/drawing/2014/main" id="{F49C5CC5-21C7-3C76-CEDA-415745FC74E3}"/>
              </a:ext>
            </a:extLst>
          </p:cNvPr>
          <p:cNvCxnSpPr>
            <a:cxnSpLocks/>
          </p:cNvCxnSpPr>
          <p:nvPr/>
        </p:nvCxnSpPr>
        <p:spPr>
          <a:xfrm flipV="1">
            <a:off x="837383" y="3180291"/>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A0E630A0-3FA8-0A2A-F5F8-5D43E43433BE}"/>
              </a:ext>
            </a:extLst>
          </p:cNvPr>
          <p:cNvCxnSpPr>
            <a:cxnSpLocks/>
          </p:cNvCxnSpPr>
          <p:nvPr/>
        </p:nvCxnSpPr>
        <p:spPr>
          <a:xfrm flipV="1">
            <a:off x="837383" y="3415343"/>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FC656D98-50C3-3270-D150-087D0FEE24C8}"/>
              </a:ext>
            </a:extLst>
          </p:cNvPr>
          <p:cNvCxnSpPr>
            <a:cxnSpLocks/>
          </p:cNvCxnSpPr>
          <p:nvPr/>
        </p:nvCxnSpPr>
        <p:spPr>
          <a:xfrm flipV="1">
            <a:off x="837383" y="3650557"/>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25" name="テキスト ボックス 124">
            <a:extLst>
              <a:ext uri="{FF2B5EF4-FFF2-40B4-BE49-F238E27FC236}">
                <a16:creationId xmlns:a16="http://schemas.microsoft.com/office/drawing/2014/main" id="{6A5DC1A8-D80E-EBDE-1FBB-7837F807C9CA}"/>
              </a:ext>
            </a:extLst>
          </p:cNvPr>
          <p:cNvSpPr txBox="1"/>
          <p:nvPr/>
        </p:nvSpPr>
        <p:spPr>
          <a:xfrm>
            <a:off x="2010534" y="3733279"/>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26" name="テキスト ボックス 125">
            <a:extLst>
              <a:ext uri="{FF2B5EF4-FFF2-40B4-BE49-F238E27FC236}">
                <a16:creationId xmlns:a16="http://schemas.microsoft.com/office/drawing/2014/main" id="{3C08BF3D-27F5-2ADA-5662-F93ED3901D2C}"/>
              </a:ext>
            </a:extLst>
          </p:cNvPr>
          <p:cNvSpPr txBox="1"/>
          <p:nvPr/>
        </p:nvSpPr>
        <p:spPr>
          <a:xfrm>
            <a:off x="2253888" y="3708640"/>
            <a:ext cx="3787179"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掲載開始日の</a:t>
            </a:r>
            <a:r>
              <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rPr>
              <a:t>30</a:t>
            </a: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営業日前まで</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27" name="直線コネクタ 126">
            <a:extLst>
              <a:ext uri="{FF2B5EF4-FFF2-40B4-BE49-F238E27FC236}">
                <a16:creationId xmlns:a16="http://schemas.microsoft.com/office/drawing/2014/main" id="{87AD5A66-4232-DBFD-368A-5D12FA67BDC4}"/>
              </a:ext>
            </a:extLst>
          </p:cNvPr>
          <p:cNvCxnSpPr>
            <a:cxnSpLocks/>
          </p:cNvCxnSpPr>
          <p:nvPr/>
        </p:nvCxnSpPr>
        <p:spPr>
          <a:xfrm flipV="1">
            <a:off x="829432" y="3904998"/>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29" name="テキスト ボックス 128">
            <a:extLst>
              <a:ext uri="{FF2B5EF4-FFF2-40B4-BE49-F238E27FC236}">
                <a16:creationId xmlns:a16="http://schemas.microsoft.com/office/drawing/2014/main" id="{3166691D-455A-B630-D978-2FA34F16494D}"/>
              </a:ext>
            </a:extLst>
          </p:cNvPr>
          <p:cNvSpPr txBox="1"/>
          <p:nvPr/>
        </p:nvSpPr>
        <p:spPr>
          <a:xfrm>
            <a:off x="2010534" y="397181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30" name="テキスト ボックス 129">
            <a:extLst>
              <a:ext uri="{FF2B5EF4-FFF2-40B4-BE49-F238E27FC236}">
                <a16:creationId xmlns:a16="http://schemas.microsoft.com/office/drawing/2014/main" id="{46937C2A-EB60-56FD-1EB0-839A27521787}"/>
              </a:ext>
            </a:extLst>
          </p:cNvPr>
          <p:cNvSpPr txBox="1"/>
          <p:nvPr/>
        </p:nvSpPr>
        <p:spPr>
          <a:xfrm>
            <a:off x="2253888" y="3947179"/>
            <a:ext cx="3787179"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媒体社にて制作</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1" name="直線コネクタ 130">
            <a:extLst>
              <a:ext uri="{FF2B5EF4-FFF2-40B4-BE49-F238E27FC236}">
                <a16:creationId xmlns:a16="http://schemas.microsoft.com/office/drawing/2014/main" id="{ECE9C0FC-1A4E-A7D6-3819-69FCC27C0DA5}"/>
              </a:ext>
            </a:extLst>
          </p:cNvPr>
          <p:cNvCxnSpPr>
            <a:cxnSpLocks/>
          </p:cNvCxnSpPr>
          <p:nvPr/>
        </p:nvCxnSpPr>
        <p:spPr>
          <a:xfrm flipV="1">
            <a:off x="829432" y="4143537"/>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3" name="テキスト ボックス 132">
            <a:extLst>
              <a:ext uri="{FF2B5EF4-FFF2-40B4-BE49-F238E27FC236}">
                <a16:creationId xmlns:a16="http://schemas.microsoft.com/office/drawing/2014/main" id="{01269984-C80E-23D1-D16A-CB2842F3A2C2}"/>
              </a:ext>
            </a:extLst>
          </p:cNvPr>
          <p:cNvSpPr txBox="1"/>
          <p:nvPr/>
        </p:nvSpPr>
        <p:spPr>
          <a:xfrm>
            <a:off x="2010534" y="4349830"/>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34" name="テキスト ボックス 133">
            <a:extLst>
              <a:ext uri="{FF2B5EF4-FFF2-40B4-BE49-F238E27FC236}">
                <a16:creationId xmlns:a16="http://schemas.microsoft.com/office/drawing/2014/main" id="{B888E7D9-3E99-C393-0AC2-41EA2270C804}"/>
              </a:ext>
            </a:extLst>
          </p:cNvPr>
          <p:cNvSpPr txBox="1"/>
          <p:nvPr/>
        </p:nvSpPr>
        <p:spPr>
          <a:xfrm>
            <a:off x="2253888" y="4227021"/>
            <a:ext cx="3787179" cy="32682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ja-JP" altLang="en-US" sz="1000">
                <a:solidFill>
                  <a:srgbClr val="FF5500"/>
                </a:solidFill>
                <a:latin typeface="Noto Sans JP" panose="020B0500000000000000" pitchFamily="34" charset="-128"/>
                <a:ea typeface="Noto Sans JP" panose="020B0500000000000000" pitchFamily="34" charset="-128"/>
              </a:rPr>
              <a:t>可能（二次利用費</a:t>
            </a:r>
            <a:r>
              <a:rPr kumimoji="1" lang="en-US" altLang="ja-JP" sz="1000" dirty="0">
                <a:solidFill>
                  <a:srgbClr val="FF5500"/>
                </a:solidFill>
                <a:latin typeface="Noto Sans JP" panose="020B0500000000000000" pitchFamily="34" charset="-128"/>
                <a:ea typeface="Noto Sans JP" panose="020B0500000000000000" pitchFamily="34" charset="-128"/>
              </a:rPr>
              <a:t> </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10</a:t>
            </a:r>
            <a:r>
              <a:rPr kumimoji="1" lang="ja-JP" altLang="en-US" sz="1000">
                <a:solidFill>
                  <a:srgbClr val="FF5500"/>
                </a:solidFill>
                <a:latin typeface="Noto Sans JP" panose="020B0500000000000000" pitchFamily="34" charset="-128"/>
                <a:ea typeface="Noto Sans JP" panose="020B0500000000000000" pitchFamily="34" charset="-128"/>
              </a:rPr>
              <a:t>万円</a:t>
            </a:r>
            <a:r>
              <a:rPr kumimoji="1" lang="en-US" altLang="ja-JP" sz="1000" dirty="0">
                <a:solidFill>
                  <a:srgbClr val="FF5500"/>
                </a:solidFill>
                <a:latin typeface="Noto Sans JP" panose="020B0500000000000000" pitchFamily="34" charset="-128"/>
                <a:ea typeface="Noto Sans JP" panose="020B0500000000000000" pitchFamily="34" charset="-128"/>
              </a:rPr>
              <a:t>〜 </a:t>
            </a:r>
            <a:r>
              <a:rPr kumimoji="1" lang="ja-JP" altLang="en-US" sz="1000">
                <a:solidFill>
                  <a:srgbClr val="FF5500"/>
                </a:solidFill>
                <a:latin typeface="Noto Sans JP" panose="020B0500000000000000" pitchFamily="34" charset="-128"/>
                <a:ea typeface="Noto Sans JP" panose="020B0500000000000000" pitchFamily="34" charset="-128"/>
              </a:rPr>
              <a:t>）</a:t>
            </a:r>
            <a:endParaRPr kumimoji="1" lang="en-US" altLang="ja-JP" sz="1000" dirty="0">
              <a:solidFill>
                <a:srgbClr val="FF5500"/>
              </a:solidFill>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rPr>
              <a:t>※</a:t>
            </a:r>
            <a:r>
              <a:rPr kumimoji="1" lang="ja-JP" altLang="en-US" sz="1000">
                <a:solidFill>
                  <a:srgbClr val="FF5500"/>
                </a:solidFill>
                <a:latin typeface="Noto Sans JP" panose="020B0500000000000000" pitchFamily="34" charset="-128"/>
                <a:ea typeface="Noto Sans JP" panose="020B0500000000000000" pitchFamily="34" charset="-128"/>
              </a:rPr>
              <a:t>利用先の事前提示は必須</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5" name="直線コネクタ 134">
            <a:extLst>
              <a:ext uri="{FF2B5EF4-FFF2-40B4-BE49-F238E27FC236}">
                <a16:creationId xmlns:a16="http://schemas.microsoft.com/office/drawing/2014/main" id="{5B52D8BE-0CA2-E7C8-F848-5DB68C7C792A}"/>
              </a:ext>
            </a:extLst>
          </p:cNvPr>
          <p:cNvCxnSpPr>
            <a:cxnSpLocks/>
          </p:cNvCxnSpPr>
          <p:nvPr/>
        </p:nvCxnSpPr>
        <p:spPr>
          <a:xfrm flipV="1">
            <a:off x="829432" y="4630206"/>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7" name="テキスト ボックス 136">
            <a:extLst>
              <a:ext uri="{FF2B5EF4-FFF2-40B4-BE49-F238E27FC236}">
                <a16:creationId xmlns:a16="http://schemas.microsoft.com/office/drawing/2014/main" id="{D6A2A167-87E6-980E-0645-61A3481615EF}"/>
              </a:ext>
            </a:extLst>
          </p:cNvPr>
          <p:cNvSpPr txBox="1"/>
          <p:nvPr/>
        </p:nvSpPr>
        <p:spPr>
          <a:xfrm>
            <a:off x="2010534" y="471292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38" name="テキスト ボックス 137">
            <a:extLst>
              <a:ext uri="{FF2B5EF4-FFF2-40B4-BE49-F238E27FC236}">
                <a16:creationId xmlns:a16="http://schemas.microsoft.com/office/drawing/2014/main" id="{F9F2147B-AF97-A5EE-2AF5-55F6F42E50BB}"/>
              </a:ext>
            </a:extLst>
          </p:cNvPr>
          <p:cNvSpPr txBox="1"/>
          <p:nvPr/>
        </p:nvSpPr>
        <p:spPr>
          <a:xfrm>
            <a:off x="2253888" y="4688289"/>
            <a:ext cx="3787179" cy="164789"/>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ja-JP" altLang="en-US" sz="1000">
                <a:solidFill>
                  <a:srgbClr val="FF5500"/>
                </a:solidFill>
                <a:latin typeface="Noto Sans JP" panose="020B0500000000000000" pitchFamily="34" charset="-128"/>
                <a:ea typeface="Noto Sans JP" panose="020B0500000000000000" pitchFamily="34" charset="-128"/>
              </a:rPr>
              <a:t>公式</a:t>
            </a:r>
            <a:r>
              <a:rPr kumimoji="1" lang="en-US" altLang="ja-JP" sz="1000" dirty="0">
                <a:solidFill>
                  <a:srgbClr val="FF5500"/>
                </a:solidFill>
                <a:latin typeface="Inter UI" panose="020B0502030000000004" pitchFamily="34" charset="0"/>
                <a:ea typeface="Inter UI" panose="020B0502030000000004" pitchFamily="34" charset="0"/>
                <a:cs typeface="Inter UI" panose="020B0502030000000004" pitchFamily="34" charset="0"/>
              </a:rPr>
              <a:t>YouTube</a:t>
            </a:r>
            <a:r>
              <a:rPr kumimoji="1" lang="ja-JP" altLang="en-US" sz="1000">
                <a:solidFill>
                  <a:srgbClr val="FF5500"/>
                </a:solidFill>
                <a:latin typeface="Noto Sans JP" panose="020B0500000000000000" pitchFamily="34" charset="-128"/>
                <a:ea typeface="Noto Sans JP" panose="020B0500000000000000" pitchFamily="34" charset="-128"/>
              </a:rPr>
              <a:t>チャンネルにて掲載（放映日以降）</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9" name="直線コネクタ 138">
            <a:extLst>
              <a:ext uri="{FF2B5EF4-FFF2-40B4-BE49-F238E27FC236}">
                <a16:creationId xmlns:a16="http://schemas.microsoft.com/office/drawing/2014/main" id="{7E353BBE-4E5E-65E6-9BAA-B1CCC8432C65}"/>
              </a:ext>
            </a:extLst>
          </p:cNvPr>
          <p:cNvCxnSpPr>
            <a:cxnSpLocks/>
          </p:cNvCxnSpPr>
          <p:nvPr/>
        </p:nvCxnSpPr>
        <p:spPr>
          <a:xfrm flipV="1">
            <a:off x="829432" y="4884647"/>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41" name="テキスト ボックス 140">
            <a:extLst>
              <a:ext uri="{FF2B5EF4-FFF2-40B4-BE49-F238E27FC236}">
                <a16:creationId xmlns:a16="http://schemas.microsoft.com/office/drawing/2014/main" id="{01183897-5DB7-C837-3E2E-620553FB2FBA}"/>
              </a:ext>
            </a:extLst>
          </p:cNvPr>
          <p:cNvSpPr txBox="1"/>
          <p:nvPr/>
        </p:nvSpPr>
        <p:spPr>
          <a:xfrm>
            <a:off x="2010534" y="4975321"/>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142" name="テキスト ボックス 141">
            <a:extLst>
              <a:ext uri="{FF2B5EF4-FFF2-40B4-BE49-F238E27FC236}">
                <a16:creationId xmlns:a16="http://schemas.microsoft.com/office/drawing/2014/main" id="{A3EC95FD-0C76-1102-F061-39E9EACD5762}"/>
              </a:ext>
            </a:extLst>
          </p:cNvPr>
          <p:cNvSpPr txBox="1"/>
          <p:nvPr/>
        </p:nvSpPr>
        <p:spPr>
          <a:xfrm>
            <a:off x="2253888" y="4950682"/>
            <a:ext cx="3787179"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000" u="none" strike="noStrike" kern="1200" cap="none" spc="0" normalizeH="0" baseline="0" noProof="0" dirty="0">
                <a:ln>
                  <a:noFill/>
                </a:ln>
                <a:solidFill>
                  <a:srgbClr val="FF5500"/>
                </a:solidFill>
                <a:effectLst/>
                <a:uLnTx/>
                <a:uFillTx/>
                <a:latin typeface="Inter UI" panose="020B0502030000000004" pitchFamily="34" charset="0"/>
                <a:ea typeface="Inter UI" panose="020B0502030000000004" pitchFamily="34" charset="0"/>
                <a:cs typeface="Inter UI" panose="020B0502030000000004" pitchFamily="34" charset="0"/>
              </a:rPr>
              <a:t>BREAK TIMES</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指定のフォーマット</a:t>
            </a:r>
            <a:endPar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43" name="直線コネクタ 142">
            <a:extLst>
              <a:ext uri="{FF2B5EF4-FFF2-40B4-BE49-F238E27FC236}">
                <a16:creationId xmlns:a16="http://schemas.microsoft.com/office/drawing/2014/main" id="{6B214A30-4333-1AAB-C127-F751D42009ED}"/>
              </a:ext>
            </a:extLst>
          </p:cNvPr>
          <p:cNvCxnSpPr>
            <a:cxnSpLocks/>
          </p:cNvCxnSpPr>
          <p:nvPr/>
        </p:nvCxnSpPr>
        <p:spPr>
          <a:xfrm flipV="1">
            <a:off x="829432" y="5147040"/>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27E03DF6-35CC-2BEB-6EDE-9BE0E4EC9D76}"/>
              </a:ext>
            </a:extLst>
          </p:cNvPr>
          <p:cNvSpPr txBox="1"/>
          <p:nvPr/>
        </p:nvSpPr>
        <p:spPr>
          <a:xfrm>
            <a:off x="2245062" y="2989872"/>
            <a:ext cx="3798768" cy="165430"/>
          </a:xfrm>
          <a:prstGeom prst="rect">
            <a:avLst/>
          </a:prstGeom>
          <a:noFill/>
        </p:spPr>
        <p:txBody>
          <a:bodyPr wrap="square" lIns="0" tIns="0" rIns="0" bIns="0" rtlCol="0">
            <a:spAutoFit/>
          </a:bodyPr>
          <a:lstStyle/>
          <a:p>
            <a:pPr lvl="0">
              <a:lnSpc>
                <a:spcPct val="110000"/>
              </a:lnSpc>
              <a:tabLst>
                <a:tab pos="2078038" algn="l"/>
              </a:tabLst>
              <a:defRPr/>
            </a:pP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STANDARD ( REGULAR | HALF )</a:t>
            </a:r>
          </a:p>
        </p:txBody>
      </p:sp>
      <p:sp>
        <p:nvSpPr>
          <p:cNvPr id="4" name="テキスト ボックス 3">
            <a:extLst>
              <a:ext uri="{FF2B5EF4-FFF2-40B4-BE49-F238E27FC236}">
                <a16:creationId xmlns:a16="http://schemas.microsoft.com/office/drawing/2014/main" id="{D5FD24D4-3C4C-AF97-493D-877A15BF9835}"/>
              </a:ext>
            </a:extLst>
          </p:cNvPr>
          <p:cNvSpPr txBox="1"/>
          <p:nvPr/>
        </p:nvSpPr>
        <p:spPr>
          <a:xfrm>
            <a:off x="2018486" y="2989165"/>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cxnSp>
        <p:nvCxnSpPr>
          <p:cNvPr id="5" name="直線コネクタ 4">
            <a:extLst>
              <a:ext uri="{FF2B5EF4-FFF2-40B4-BE49-F238E27FC236}">
                <a16:creationId xmlns:a16="http://schemas.microsoft.com/office/drawing/2014/main" id="{139497EC-63E4-0D4C-AFD0-81AF6F265F1C}"/>
              </a:ext>
            </a:extLst>
          </p:cNvPr>
          <p:cNvCxnSpPr>
            <a:cxnSpLocks/>
          </p:cNvCxnSpPr>
          <p:nvPr/>
        </p:nvCxnSpPr>
        <p:spPr>
          <a:xfrm flipV="1">
            <a:off x="837383" y="2928798"/>
            <a:ext cx="4320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2AB70281-6F34-E56E-6A77-DBF4A786D735}"/>
              </a:ext>
            </a:extLst>
          </p:cNvPr>
          <p:cNvSpPr txBox="1"/>
          <p:nvPr/>
        </p:nvSpPr>
        <p:spPr>
          <a:xfrm>
            <a:off x="923277" y="2717079"/>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実施期間</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20" name="テキスト ボックス 19">
            <a:extLst>
              <a:ext uri="{FF2B5EF4-FFF2-40B4-BE49-F238E27FC236}">
                <a16:creationId xmlns:a16="http://schemas.microsoft.com/office/drawing/2014/main" id="{20881A75-E0BB-2345-B64B-1BB5D33ADC17}"/>
              </a:ext>
            </a:extLst>
          </p:cNvPr>
          <p:cNvSpPr txBox="1"/>
          <p:nvPr/>
        </p:nvSpPr>
        <p:spPr>
          <a:xfrm>
            <a:off x="923277" y="2443590"/>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メニュー名</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21" name="テキスト ボックス 20">
            <a:extLst>
              <a:ext uri="{FF2B5EF4-FFF2-40B4-BE49-F238E27FC236}">
                <a16:creationId xmlns:a16="http://schemas.microsoft.com/office/drawing/2014/main" id="{2F0B8172-F83B-88EF-224D-59E41BC50EF9}"/>
              </a:ext>
            </a:extLst>
          </p:cNvPr>
          <p:cNvSpPr txBox="1"/>
          <p:nvPr/>
        </p:nvSpPr>
        <p:spPr>
          <a:xfrm>
            <a:off x="923277" y="3187725"/>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料金</a:t>
            </a:r>
          </a:p>
        </p:txBody>
      </p:sp>
      <p:sp>
        <p:nvSpPr>
          <p:cNvPr id="22" name="テキスト ボックス 21">
            <a:extLst>
              <a:ext uri="{FF2B5EF4-FFF2-40B4-BE49-F238E27FC236}">
                <a16:creationId xmlns:a16="http://schemas.microsoft.com/office/drawing/2014/main" id="{B419AE3E-83ED-EA1A-76B2-36BE2403FAC0}"/>
              </a:ext>
            </a:extLst>
          </p:cNvPr>
          <p:cNvSpPr txBox="1"/>
          <p:nvPr/>
        </p:nvSpPr>
        <p:spPr>
          <a:xfrm>
            <a:off x="923277" y="3413216"/>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動画尺</a:t>
            </a:r>
          </a:p>
        </p:txBody>
      </p:sp>
      <p:sp>
        <p:nvSpPr>
          <p:cNvPr id="27" name="テキスト ボックス 26">
            <a:extLst>
              <a:ext uri="{FF2B5EF4-FFF2-40B4-BE49-F238E27FC236}">
                <a16:creationId xmlns:a16="http://schemas.microsoft.com/office/drawing/2014/main" id="{79B86751-6851-936D-61D3-07FD677673C9}"/>
              </a:ext>
            </a:extLst>
          </p:cNvPr>
          <p:cNvSpPr txBox="1"/>
          <p:nvPr/>
        </p:nvSpPr>
        <p:spPr>
          <a:xfrm>
            <a:off x="915326" y="3667657"/>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申込期限</a:t>
            </a:r>
          </a:p>
        </p:txBody>
      </p:sp>
      <p:sp>
        <p:nvSpPr>
          <p:cNvPr id="28" name="テキスト ボックス 27">
            <a:extLst>
              <a:ext uri="{FF2B5EF4-FFF2-40B4-BE49-F238E27FC236}">
                <a16:creationId xmlns:a16="http://schemas.microsoft.com/office/drawing/2014/main" id="{80ED95F4-01D6-FE5E-11BC-EBA0AA8BE27D}"/>
              </a:ext>
            </a:extLst>
          </p:cNvPr>
          <p:cNvSpPr txBox="1"/>
          <p:nvPr/>
        </p:nvSpPr>
        <p:spPr>
          <a:xfrm>
            <a:off x="915326" y="3906196"/>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制作</a:t>
            </a:r>
          </a:p>
        </p:txBody>
      </p:sp>
      <p:sp>
        <p:nvSpPr>
          <p:cNvPr id="31" name="テキスト ボックス 30">
            <a:extLst>
              <a:ext uri="{FF2B5EF4-FFF2-40B4-BE49-F238E27FC236}">
                <a16:creationId xmlns:a16="http://schemas.microsoft.com/office/drawing/2014/main" id="{75B2AF40-57F9-763B-5ABF-0C1757029A23}"/>
              </a:ext>
            </a:extLst>
          </p:cNvPr>
          <p:cNvSpPr txBox="1"/>
          <p:nvPr/>
        </p:nvSpPr>
        <p:spPr>
          <a:xfrm>
            <a:off x="915326" y="4284208"/>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二次利用</a:t>
            </a:r>
          </a:p>
        </p:txBody>
      </p:sp>
      <p:sp>
        <p:nvSpPr>
          <p:cNvPr id="32" name="テキスト ボックス 31">
            <a:extLst>
              <a:ext uri="{FF2B5EF4-FFF2-40B4-BE49-F238E27FC236}">
                <a16:creationId xmlns:a16="http://schemas.microsoft.com/office/drawing/2014/main" id="{3FFAB3DE-CD02-640D-FDBF-D81EBFE0827E}"/>
              </a:ext>
            </a:extLst>
          </p:cNvPr>
          <p:cNvSpPr txBox="1"/>
          <p:nvPr/>
        </p:nvSpPr>
        <p:spPr>
          <a:xfrm>
            <a:off x="915326" y="4909699"/>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フォーマット</a:t>
            </a:r>
          </a:p>
        </p:txBody>
      </p:sp>
      <p:sp>
        <p:nvSpPr>
          <p:cNvPr id="33" name="テキスト ボックス 32">
            <a:extLst>
              <a:ext uri="{FF2B5EF4-FFF2-40B4-BE49-F238E27FC236}">
                <a16:creationId xmlns:a16="http://schemas.microsoft.com/office/drawing/2014/main" id="{DB008679-2AB6-BEB4-5B41-8872A6F2FBE1}"/>
              </a:ext>
            </a:extLst>
          </p:cNvPr>
          <p:cNvSpPr txBox="1"/>
          <p:nvPr/>
        </p:nvSpPr>
        <p:spPr>
          <a:xfrm>
            <a:off x="915326" y="4647306"/>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a:solidFill>
                  <a:srgbClr val="FF5500"/>
                </a:solidFill>
                <a:latin typeface="Noto Sans JP" panose="020B0500000000000000" pitchFamily="34" charset="-128"/>
                <a:ea typeface="Noto Sans JP" panose="020B0500000000000000" pitchFamily="34" charset="-128"/>
              </a:rPr>
              <a:t>アーカイブ</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34" name="テキスト ボックス 33">
            <a:extLst>
              <a:ext uri="{FF2B5EF4-FFF2-40B4-BE49-F238E27FC236}">
                <a16:creationId xmlns:a16="http://schemas.microsoft.com/office/drawing/2014/main" id="{E2DBC5E3-7FFE-05DD-9986-39FEE033E749}"/>
              </a:ext>
            </a:extLst>
          </p:cNvPr>
          <p:cNvSpPr txBox="1"/>
          <p:nvPr/>
        </p:nvSpPr>
        <p:spPr>
          <a:xfrm>
            <a:off x="923277" y="2936232"/>
            <a:ext cx="1116000"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実施期間</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pic>
        <p:nvPicPr>
          <p:cNvPr id="2" name="図 1">
            <a:extLst>
              <a:ext uri="{FF2B5EF4-FFF2-40B4-BE49-F238E27FC236}">
                <a16:creationId xmlns:a16="http://schemas.microsoft.com/office/drawing/2014/main" id="{C8AB37B9-A16F-7AD4-31AE-602F9237FD0E}"/>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12" name="図 11">
            <a:extLst>
              <a:ext uri="{FF2B5EF4-FFF2-40B4-BE49-F238E27FC236}">
                <a16:creationId xmlns:a16="http://schemas.microsoft.com/office/drawing/2014/main" id="{9CDDE9F7-69DA-A4F0-ABE4-F93BC4A43928}"/>
              </a:ext>
            </a:extLst>
          </p:cNvPr>
          <p:cNvPicPr>
            <a:picLocks noChangeAspect="1"/>
          </p:cNvPicPr>
          <p:nvPr/>
        </p:nvPicPr>
        <p:blipFill>
          <a:blip r:embed="rId6"/>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BD7986C5-260E-AE0A-B96B-F015901069AA}"/>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31</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FEEFB89F-5B9D-AF8A-FA26-01F52D5DBB19}"/>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20913955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90C78-A470-3DFE-393B-91FFB76B8127}"/>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5566C3F3-0166-E92B-17BF-73A3839302F5}"/>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034AE6CF-31E6-9F5C-E8ED-A7D9BD190D3C}"/>
              </a:ext>
            </a:extLst>
          </p:cNvPr>
          <p:cNvPicPr>
            <a:picLocks noChangeAspect="1"/>
          </p:cNvPicPr>
          <p:nvPr/>
        </p:nvPicPr>
        <p:blipFill>
          <a:blip r:embed="rId4"/>
          <a:stretch>
            <a:fillRect/>
          </a:stretch>
        </p:blipFill>
        <p:spPr>
          <a:xfrm>
            <a:off x="0" y="0"/>
            <a:ext cx="12192000" cy="914400"/>
          </a:xfrm>
          <a:prstGeom prst="rect">
            <a:avLst/>
          </a:prstGeom>
        </p:spPr>
      </p:pic>
      <p:sp>
        <p:nvSpPr>
          <p:cNvPr id="7" name="テキスト ボックス 6">
            <a:extLst>
              <a:ext uri="{FF2B5EF4-FFF2-40B4-BE49-F238E27FC236}">
                <a16:creationId xmlns:a16="http://schemas.microsoft.com/office/drawing/2014/main" id="{15DFE0B7-C05B-347B-3EB8-4D3D118AB6C7}"/>
              </a:ext>
            </a:extLst>
          </p:cNvPr>
          <p:cNvSpPr txBox="1"/>
          <p:nvPr/>
        </p:nvSpPr>
        <p:spPr>
          <a:xfrm>
            <a:off x="740233" y="1196199"/>
            <a:ext cx="8602035" cy="902555"/>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商品</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PR</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からインタビュー</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取材まで、様々な訴求に合わせて</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p>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それぞれに適したタイアップ企画動画をご提案いたします</a:t>
            </a:r>
          </a:p>
        </p:txBody>
      </p:sp>
      <p:sp>
        <p:nvSpPr>
          <p:cNvPr id="39" name="テキスト ボックス 38">
            <a:extLst>
              <a:ext uri="{FF2B5EF4-FFF2-40B4-BE49-F238E27FC236}">
                <a16:creationId xmlns:a16="http://schemas.microsoft.com/office/drawing/2014/main" id="{8F9A051A-A0A1-5ADB-2E64-C793391E2D87}"/>
              </a:ext>
            </a:extLst>
          </p:cNvPr>
          <p:cNvSpPr txBox="1"/>
          <p:nvPr/>
        </p:nvSpPr>
        <p:spPr>
          <a:xfrm>
            <a:off x="480727" y="210759"/>
            <a:ext cx="147348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BREAK TIMES</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7E166C9B-F6F3-3197-5BE5-4E50FA3C755D}"/>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企画概要</a:t>
            </a:r>
          </a:p>
        </p:txBody>
      </p:sp>
      <p:sp>
        <p:nvSpPr>
          <p:cNvPr id="5" name="角丸四角形 4">
            <a:extLst>
              <a:ext uri="{FF2B5EF4-FFF2-40B4-BE49-F238E27FC236}">
                <a16:creationId xmlns:a16="http://schemas.microsoft.com/office/drawing/2014/main" id="{6B50781A-0385-420D-B146-DDAD3134F74F}"/>
              </a:ext>
            </a:extLst>
          </p:cNvPr>
          <p:cNvSpPr/>
          <p:nvPr/>
        </p:nvSpPr>
        <p:spPr>
          <a:xfrm>
            <a:off x="2071711" y="2454016"/>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6" name="テキスト ボックス 5">
            <a:extLst>
              <a:ext uri="{FF2B5EF4-FFF2-40B4-BE49-F238E27FC236}">
                <a16:creationId xmlns:a16="http://schemas.microsoft.com/office/drawing/2014/main" id="{6D8AD5AE-8F32-0A27-3049-AFCE7FB7BF56}"/>
              </a:ext>
            </a:extLst>
          </p:cNvPr>
          <p:cNvSpPr txBox="1"/>
          <p:nvPr/>
        </p:nvSpPr>
        <p:spPr>
          <a:xfrm>
            <a:off x="2091574" y="2416350"/>
            <a:ext cx="1645322"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PRODUCT &amp; SERVICE</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25" name="角丸四角形 24">
            <a:extLst>
              <a:ext uri="{FF2B5EF4-FFF2-40B4-BE49-F238E27FC236}">
                <a16:creationId xmlns:a16="http://schemas.microsoft.com/office/drawing/2014/main" id="{D4908E57-1D9C-DDB7-F4A4-F37F58C873A6}"/>
              </a:ext>
            </a:extLst>
          </p:cNvPr>
          <p:cNvSpPr/>
          <p:nvPr/>
        </p:nvSpPr>
        <p:spPr>
          <a:xfrm>
            <a:off x="4046922" y="2469855"/>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6" name="テキスト ボックス 25">
            <a:extLst>
              <a:ext uri="{FF2B5EF4-FFF2-40B4-BE49-F238E27FC236}">
                <a16:creationId xmlns:a16="http://schemas.microsoft.com/office/drawing/2014/main" id="{23B15B66-0061-85F3-C875-F6F144D99E9D}"/>
              </a:ext>
            </a:extLst>
          </p:cNvPr>
          <p:cNvSpPr txBox="1"/>
          <p:nvPr/>
        </p:nvSpPr>
        <p:spPr>
          <a:xfrm>
            <a:off x="4310557" y="2449799"/>
            <a:ext cx="1195520"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NEWS REPORT</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 name="角丸四角形 7">
            <a:extLst>
              <a:ext uri="{FF2B5EF4-FFF2-40B4-BE49-F238E27FC236}">
                <a16:creationId xmlns:a16="http://schemas.microsoft.com/office/drawing/2014/main" id="{9ADCE06F-7143-AB1C-16FB-2531BD1CCBAB}"/>
              </a:ext>
            </a:extLst>
          </p:cNvPr>
          <p:cNvSpPr/>
          <p:nvPr/>
        </p:nvSpPr>
        <p:spPr>
          <a:xfrm>
            <a:off x="6029706" y="2456583"/>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14" name="テキスト ボックス 13">
            <a:extLst>
              <a:ext uri="{FF2B5EF4-FFF2-40B4-BE49-F238E27FC236}">
                <a16:creationId xmlns:a16="http://schemas.microsoft.com/office/drawing/2014/main" id="{9E0891F1-56BB-F857-EFA1-0770EC127327}"/>
              </a:ext>
            </a:extLst>
          </p:cNvPr>
          <p:cNvSpPr txBox="1"/>
          <p:nvPr/>
        </p:nvSpPr>
        <p:spPr>
          <a:xfrm>
            <a:off x="6434855" y="2428070"/>
            <a:ext cx="957955"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INTERVIEW</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23" name="角丸四角形 22">
            <a:extLst>
              <a:ext uri="{FF2B5EF4-FFF2-40B4-BE49-F238E27FC236}">
                <a16:creationId xmlns:a16="http://schemas.microsoft.com/office/drawing/2014/main" id="{CE07CF1B-A60E-6F08-70D4-E7E65D34CB9C}"/>
              </a:ext>
            </a:extLst>
          </p:cNvPr>
          <p:cNvSpPr/>
          <p:nvPr/>
        </p:nvSpPr>
        <p:spPr>
          <a:xfrm>
            <a:off x="7993376" y="2468306"/>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4" name="テキスト ボックス 23">
            <a:extLst>
              <a:ext uri="{FF2B5EF4-FFF2-40B4-BE49-F238E27FC236}">
                <a16:creationId xmlns:a16="http://schemas.microsoft.com/office/drawing/2014/main" id="{C510E92A-4BE4-5AEE-8C8C-29452C02EC79}"/>
              </a:ext>
            </a:extLst>
          </p:cNvPr>
          <p:cNvSpPr txBox="1"/>
          <p:nvPr/>
        </p:nvSpPr>
        <p:spPr>
          <a:xfrm>
            <a:off x="8021059" y="2436819"/>
            <a:ext cx="1625125" cy="286489"/>
          </a:xfrm>
          <a:prstGeom prst="rect">
            <a:avLst/>
          </a:prstGeom>
          <a:noFill/>
        </p:spPr>
        <p:txBody>
          <a:bodyPr wrap="none" rtlCol="0">
            <a:spAutoFit/>
          </a:bodyPr>
          <a:lstStyle/>
          <a:p>
            <a:pPr>
              <a:lnSpc>
                <a:spcPct val="135000"/>
              </a:lnSpc>
            </a:pPr>
            <a:r>
              <a:rPr kumimoji="1" lang="en-US" altLang="ja-JP" sz="1000" b="1" spc="70" dirty="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ON-SITE COVERAGE</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27" name="角丸四角形 26">
            <a:extLst>
              <a:ext uri="{FF2B5EF4-FFF2-40B4-BE49-F238E27FC236}">
                <a16:creationId xmlns:a16="http://schemas.microsoft.com/office/drawing/2014/main" id="{484774E3-8BF7-A6A0-848F-2D4395EA7687}"/>
              </a:ext>
            </a:extLst>
          </p:cNvPr>
          <p:cNvSpPr/>
          <p:nvPr/>
        </p:nvSpPr>
        <p:spPr>
          <a:xfrm>
            <a:off x="9946517" y="2467896"/>
            <a:ext cx="1682117"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8" name="テキスト ボックス 27">
            <a:extLst>
              <a:ext uri="{FF2B5EF4-FFF2-40B4-BE49-F238E27FC236}">
                <a16:creationId xmlns:a16="http://schemas.microsoft.com/office/drawing/2014/main" id="{819F5D3B-F368-A490-7652-F0C201E400C0}"/>
              </a:ext>
            </a:extLst>
          </p:cNvPr>
          <p:cNvSpPr txBox="1"/>
          <p:nvPr/>
        </p:nvSpPr>
        <p:spPr>
          <a:xfrm>
            <a:off x="10373550" y="2448808"/>
            <a:ext cx="764312" cy="286489"/>
          </a:xfrm>
          <a:prstGeom prst="rect">
            <a:avLst/>
          </a:prstGeom>
          <a:noFill/>
        </p:spPr>
        <p:txBody>
          <a:bodyPr wrap="none" rtlCol="0">
            <a:spAutoFit/>
          </a:bodyPr>
          <a:lstStyle/>
          <a:p>
            <a:pPr>
              <a:lnSpc>
                <a:spcPct val="135000"/>
              </a:lnSpc>
            </a:pPr>
            <a:r>
              <a:rPr kumimoji="1" lang="en-US" altLang="ja-JP" sz="1000" b="1" spc="70" dirty="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OTHERS</a:t>
            </a:r>
            <a:endPar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42" name="テキスト ボックス 41">
            <a:extLst>
              <a:ext uri="{FF2B5EF4-FFF2-40B4-BE49-F238E27FC236}">
                <a16:creationId xmlns:a16="http://schemas.microsoft.com/office/drawing/2014/main" id="{D145BA79-9064-A56E-5332-99481E4CC799}"/>
              </a:ext>
            </a:extLst>
          </p:cNvPr>
          <p:cNvSpPr txBox="1"/>
          <p:nvPr/>
        </p:nvSpPr>
        <p:spPr>
          <a:xfrm>
            <a:off x="2074567" y="4511053"/>
            <a:ext cx="1846800" cy="16331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0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15</a:t>
            </a: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営業日程度</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43" name="直線コネクタ 42">
            <a:extLst>
              <a:ext uri="{FF2B5EF4-FFF2-40B4-BE49-F238E27FC236}">
                <a16:creationId xmlns:a16="http://schemas.microsoft.com/office/drawing/2014/main" id="{B0C03D01-3D73-F870-1579-68F18D8C36A7}"/>
              </a:ext>
            </a:extLst>
          </p:cNvPr>
          <p:cNvCxnSpPr>
            <a:cxnSpLocks/>
          </p:cNvCxnSpPr>
          <p:nvPr/>
        </p:nvCxnSpPr>
        <p:spPr>
          <a:xfrm flipV="1">
            <a:off x="2028847" y="472413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9ADE7FA3-993E-10A4-C608-CCBF00F3E525}"/>
              </a:ext>
            </a:extLst>
          </p:cNvPr>
          <p:cNvCxnSpPr>
            <a:cxnSpLocks/>
          </p:cNvCxnSpPr>
          <p:nvPr/>
        </p:nvCxnSpPr>
        <p:spPr>
          <a:xfrm flipV="1">
            <a:off x="2028847" y="442566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10223E53-FF09-D863-3247-0B397116A083}"/>
              </a:ext>
            </a:extLst>
          </p:cNvPr>
          <p:cNvSpPr txBox="1"/>
          <p:nvPr/>
        </p:nvSpPr>
        <p:spPr>
          <a:xfrm>
            <a:off x="2074567" y="4807615"/>
            <a:ext cx="1846800" cy="16331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スタジオ収録</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 / </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既存</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素材</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47" name="直線コネクタ 46">
            <a:extLst>
              <a:ext uri="{FF2B5EF4-FFF2-40B4-BE49-F238E27FC236}">
                <a16:creationId xmlns:a16="http://schemas.microsoft.com/office/drawing/2014/main" id="{7D398289-0EE4-6F50-962E-DC80938F5DAC}"/>
              </a:ext>
            </a:extLst>
          </p:cNvPr>
          <p:cNvCxnSpPr>
            <a:cxnSpLocks/>
          </p:cNvCxnSpPr>
          <p:nvPr/>
        </p:nvCxnSpPr>
        <p:spPr>
          <a:xfrm flipV="1">
            <a:off x="2028847" y="502069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B3C755E3-8A92-E23A-525F-B37EF0226702}"/>
              </a:ext>
            </a:extLst>
          </p:cNvPr>
          <p:cNvSpPr txBox="1"/>
          <p:nvPr/>
        </p:nvSpPr>
        <p:spPr>
          <a:xfrm>
            <a:off x="2074567" y="5104177"/>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60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49" name="直線コネクタ 48">
            <a:extLst>
              <a:ext uri="{FF2B5EF4-FFF2-40B4-BE49-F238E27FC236}">
                <a16:creationId xmlns:a16="http://schemas.microsoft.com/office/drawing/2014/main" id="{988F3381-2C02-9364-400A-143AD1F5A336}"/>
              </a:ext>
            </a:extLst>
          </p:cNvPr>
          <p:cNvCxnSpPr>
            <a:cxnSpLocks/>
          </p:cNvCxnSpPr>
          <p:nvPr/>
        </p:nvCxnSpPr>
        <p:spPr>
          <a:xfrm flipV="1">
            <a:off x="2028847" y="5317256"/>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7E498CBC-36EF-E3A9-953A-ABD1598CDB00}"/>
              </a:ext>
            </a:extLst>
          </p:cNvPr>
          <p:cNvSpPr txBox="1"/>
          <p:nvPr/>
        </p:nvSpPr>
        <p:spPr>
          <a:xfrm>
            <a:off x="2074567" y="5400739"/>
            <a:ext cx="1846800"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なし</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51" name="直線コネクタ 50">
            <a:extLst>
              <a:ext uri="{FF2B5EF4-FFF2-40B4-BE49-F238E27FC236}">
                <a16:creationId xmlns:a16="http://schemas.microsoft.com/office/drawing/2014/main" id="{C273834A-8AC0-AD9D-C67D-458151152FB0}"/>
              </a:ext>
            </a:extLst>
          </p:cNvPr>
          <p:cNvCxnSpPr>
            <a:cxnSpLocks/>
          </p:cNvCxnSpPr>
          <p:nvPr/>
        </p:nvCxnSpPr>
        <p:spPr>
          <a:xfrm flipV="1">
            <a:off x="2028847" y="56138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57" name="テキスト ボックス 56">
            <a:extLst>
              <a:ext uri="{FF2B5EF4-FFF2-40B4-BE49-F238E27FC236}">
                <a16:creationId xmlns:a16="http://schemas.microsoft.com/office/drawing/2014/main" id="{6DDD4CBB-5E87-7C61-D1CD-EF450EBE7297}"/>
              </a:ext>
            </a:extLst>
          </p:cNvPr>
          <p:cNvSpPr txBox="1"/>
          <p:nvPr/>
        </p:nvSpPr>
        <p:spPr>
          <a:xfrm>
            <a:off x="1874032" y="451333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58" name="テキスト ボックス 57">
            <a:extLst>
              <a:ext uri="{FF2B5EF4-FFF2-40B4-BE49-F238E27FC236}">
                <a16:creationId xmlns:a16="http://schemas.microsoft.com/office/drawing/2014/main" id="{880BB252-0FE4-D5A4-9514-30CCBD5FFD2D}"/>
              </a:ext>
            </a:extLst>
          </p:cNvPr>
          <p:cNvSpPr txBox="1"/>
          <p:nvPr/>
        </p:nvSpPr>
        <p:spPr>
          <a:xfrm>
            <a:off x="778823" y="4473088"/>
            <a:ext cx="1060543" cy="246221"/>
          </a:xfrm>
          <a:prstGeom prst="rect">
            <a:avLst/>
          </a:prstGeom>
          <a:noFill/>
        </p:spPr>
        <p:txBody>
          <a:bodyPr wrap="square" rtlCol="0">
            <a:spAutoFit/>
          </a:bodyPr>
          <a:lstStyle/>
          <a:p>
            <a:pPr lvl="0" algn="dist">
              <a:defRPr/>
            </a:pPr>
            <a:r>
              <a:rPr lang="ja-JP" altLang="en-US" sz="1000">
                <a:solidFill>
                  <a:srgbClr val="FF5500"/>
                </a:solidFill>
                <a:latin typeface="Noto Sans JP" panose="020B0500000000000000" pitchFamily="34" charset="-128"/>
                <a:ea typeface="Noto Sans JP" panose="020B0500000000000000" pitchFamily="34" charset="-128"/>
              </a:rPr>
              <a:t>制作期間</a:t>
            </a:r>
            <a:endParaRPr kumimoji="1" lang="ja-JP" altLang="en-US" sz="1000">
              <a:solidFill>
                <a:srgbClr val="FF5500"/>
              </a:solidFill>
              <a:latin typeface="Noto Sans JP" panose="020B0500000000000000" pitchFamily="34" charset="-128"/>
              <a:ea typeface="Noto Sans JP" panose="020B0500000000000000" pitchFamily="34" charset="-128"/>
            </a:endParaRPr>
          </a:p>
        </p:txBody>
      </p:sp>
      <p:sp>
        <p:nvSpPr>
          <p:cNvPr id="60" name="テキスト ボックス 59">
            <a:extLst>
              <a:ext uri="{FF2B5EF4-FFF2-40B4-BE49-F238E27FC236}">
                <a16:creationId xmlns:a16="http://schemas.microsoft.com/office/drawing/2014/main" id="{8E97BB54-E371-8C1E-D4EB-B315503E043D}"/>
              </a:ext>
            </a:extLst>
          </p:cNvPr>
          <p:cNvSpPr txBox="1"/>
          <p:nvPr/>
        </p:nvSpPr>
        <p:spPr>
          <a:xfrm>
            <a:off x="1874032" y="4829024"/>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61" name="テキスト ボックス 60">
            <a:extLst>
              <a:ext uri="{FF2B5EF4-FFF2-40B4-BE49-F238E27FC236}">
                <a16:creationId xmlns:a16="http://schemas.microsoft.com/office/drawing/2014/main" id="{D81AEFC9-4713-9269-E133-9472F00AE687}"/>
              </a:ext>
            </a:extLst>
          </p:cNvPr>
          <p:cNvSpPr txBox="1"/>
          <p:nvPr/>
        </p:nvSpPr>
        <p:spPr>
          <a:xfrm>
            <a:off x="778823" y="4788774"/>
            <a:ext cx="1060543" cy="246221"/>
          </a:xfrm>
          <a:prstGeom prst="rect">
            <a:avLst/>
          </a:prstGeom>
          <a:noFill/>
        </p:spPr>
        <p:txBody>
          <a:bodyPr wrap="square" rtlCol="0">
            <a:spAutoFit/>
          </a:bodyPr>
          <a:lstStyle/>
          <a:p>
            <a:pPr lvl="0" algn="dist">
              <a:defRPr/>
            </a:pPr>
            <a:r>
              <a:rPr lang="ja-JP" altLang="en-US" sz="1000">
                <a:solidFill>
                  <a:srgbClr val="FF5500"/>
                </a:solidFill>
                <a:latin typeface="Noto Sans JP" panose="020B0500000000000000" pitchFamily="34" charset="-128"/>
                <a:ea typeface="Noto Sans JP" panose="020B0500000000000000" pitchFamily="34" charset="-128"/>
              </a:rPr>
              <a:t>撮影形式</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62" name="テキスト ボックス 61">
            <a:extLst>
              <a:ext uri="{FF2B5EF4-FFF2-40B4-BE49-F238E27FC236}">
                <a16:creationId xmlns:a16="http://schemas.microsoft.com/office/drawing/2014/main" id="{EB9F9989-BBAD-09CC-81A9-FB2ECB7D196F}"/>
              </a:ext>
            </a:extLst>
          </p:cNvPr>
          <p:cNvSpPr txBox="1"/>
          <p:nvPr/>
        </p:nvSpPr>
        <p:spPr>
          <a:xfrm>
            <a:off x="1874032" y="5122939"/>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63" name="テキスト ボックス 62">
            <a:extLst>
              <a:ext uri="{FF2B5EF4-FFF2-40B4-BE49-F238E27FC236}">
                <a16:creationId xmlns:a16="http://schemas.microsoft.com/office/drawing/2014/main" id="{862B6AA5-E73B-1D54-18DB-7E9966E44A8D}"/>
              </a:ext>
            </a:extLst>
          </p:cNvPr>
          <p:cNvSpPr txBox="1"/>
          <p:nvPr/>
        </p:nvSpPr>
        <p:spPr>
          <a:xfrm>
            <a:off x="778823" y="5082689"/>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lang="ja-JP" altLang="en-US" sz="1000">
                <a:solidFill>
                  <a:srgbClr val="FF5500"/>
                </a:solidFill>
                <a:latin typeface="Noto Sans JP" panose="020B0500000000000000" pitchFamily="34" charset="-128"/>
                <a:ea typeface="Noto Sans JP" panose="020B0500000000000000" pitchFamily="34" charset="-128"/>
              </a:rPr>
              <a:t>動画秒数</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64" name="テキスト ボックス 63">
            <a:extLst>
              <a:ext uri="{FF2B5EF4-FFF2-40B4-BE49-F238E27FC236}">
                <a16:creationId xmlns:a16="http://schemas.microsoft.com/office/drawing/2014/main" id="{77A6025A-0DDB-4D46-E7A6-4270E617F3F6}"/>
              </a:ext>
            </a:extLst>
          </p:cNvPr>
          <p:cNvSpPr txBox="1"/>
          <p:nvPr/>
        </p:nvSpPr>
        <p:spPr>
          <a:xfrm>
            <a:off x="1874032" y="5405967"/>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65" name="テキスト ボックス 64">
            <a:extLst>
              <a:ext uri="{FF2B5EF4-FFF2-40B4-BE49-F238E27FC236}">
                <a16:creationId xmlns:a16="http://schemas.microsoft.com/office/drawing/2014/main" id="{59DF952A-5615-6C2B-2978-B751ACF4D98E}"/>
              </a:ext>
            </a:extLst>
          </p:cNvPr>
          <p:cNvSpPr txBox="1"/>
          <p:nvPr/>
        </p:nvSpPr>
        <p:spPr>
          <a:xfrm>
            <a:off x="778823" y="5365717"/>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追加費用</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66" name="テキスト ボックス 65">
            <a:extLst>
              <a:ext uri="{FF2B5EF4-FFF2-40B4-BE49-F238E27FC236}">
                <a16:creationId xmlns:a16="http://schemas.microsoft.com/office/drawing/2014/main" id="{56662614-A7A0-5C8E-1F24-B96802AF00A5}"/>
              </a:ext>
            </a:extLst>
          </p:cNvPr>
          <p:cNvSpPr txBox="1"/>
          <p:nvPr/>
        </p:nvSpPr>
        <p:spPr>
          <a:xfrm>
            <a:off x="2074567" y="5672882"/>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MC</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起用</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は要審査</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67" name="直線コネクタ 66">
            <a:extLst>
              <a:ext uri="{FF2B5EF4-FFF2-40B4-BE49-F238E27FC236}">
                <a16:creationId xmlns:a16="http://schemas.microsoft.com/office/drawing/2014/main" id="{3A4951B2-5EFD-DB93-0C3B-C2F11620C0D8}"/>
              </a:ext>
            </a:extLst>
          </p:cNvPr>
          <p:cNvCxnSpPr>
            <a:cxnSpLocks/>
          </p:cNvCxnSpPr>
          <p:nvPr/>
        </p:nvCxnSpPr>
        <p:spPr>
          <a:xfrm flipV="1">
            <a:off x="2028847" y="5885961"/>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F5E6E94E-2C70-74FD-2D7C-C407107C0DC4}"/>
              </a:ext>
            </a:extLst>
          </p:cNvPr>
          <p:cNvSpPr txBox="1"/>
          <p:nvPr/>
        </p:nvSpPr>
        <p:spPr>
          <a:xfrm>
            <a:off x="1874032" y="5678110"/>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69" name="テキスト ボックス 68">
            <a:extLst>
              <a:ext uri="{FF2B5EF4-FFF2-40B4-BE49-F238E27FC236}">
                <a16:creationId xmlns:a16="http://schemas.microsoft.com/office/drawing/2014/main" id="{B1086A3F-C21C-2C23-561D-7BEEAC7B4193}"/>
              </a:ext>
            </a:extLst>
          </p:cNvPr>
          <p:cNvSpPr txBox="1"/>
          <p:nvPr/>
        </p:nvSpPr>
        <p:spPr>
          <a:xfrm>
            <a:off x="778823" y="5637860"/>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備考</a:t>
            </a:r>
            <a:endPar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endParaRPr>
          </a:p>
        </p:txBody>
      </p:sp>
      <p:sp>
        <p:nvSpPr>
          <p:cNvPr id="70" name="テキスト ボックス 69">
            <a:extLst>
              <a:ext uri="{FF2B5EF4-FFF2-40B4-BE49-F238E27FC236}">
                <a16:creationId xmlns:a16="http://schemas.microsoft.com/office/drawing/2014/main" id="{55670084-5F88-72A9-8536-34A2565E4E8E}"/>
              </a:ext>
            </a:extLst>
          </p:cNvPr>
          <p:cNvSpPr txBox="1"/>
          <p:nvPr/>
        </p:nvSpPr>
        <p:spPr>
          <a:xfrm>
            <a:off x="4044881" y="4511053"/>
            <a:ext cx="1846800" cy="157544"/>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10</a:t>
            </a: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営業日程度</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71" name="直線コネクタ 70">
            <a:extLst>
              <a:ext uri="{FF2B5EF4-FFF2-40B4-BE49-F238E27FC236}">
                <a16:creationId xmlns:a16="http://schemas.microsoft.com/office/drawing/2014/main" id="{19F25B7A-CCCE-D43D-E9F2-15C005F5DFD7}"/>
              </a:ext>
            </a:extLst>
          </p:cNvPr>
          <p:cNvCxnSpPr>
            <a:cxnSpLocks/>
          </p:cNvCxnSpPr>
          <p:nvPr/>
        </p:nvCxnSpPr>
        <p:spPr>
          <a:xfrm flipV="1">
            <a:off x="3999161" y="472413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A03AA726-4054-BF96-6007-D044276ED44E}"/>
              </a:ext>
            </a:extLst>
          </p:cNvPr>
          <p:cNvCxnSpPr>
            <a:cxnSpLocks/>
          </p:cNvCxnSpPr>
          <p:nvPr/>
        </p:nvCxnSpPr>
        <p:spPr>
          <a:xfrm flipV="1">
            <a:off x="3999161" y="442566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a:extLst>
              <a:ext uri="{FF2B5EF4-FFF2-40B4-BE49-F238E27FC236}">
                <a16:creationId xmlns:a16="http://schemas.microsoft.com/office/drawing/2014/main" id="{38623953-1368-95D2-9304-FFB5BE415C42}"/>
              </a:ext>
            </a:extLst>
          </p:cNvPr>
          <p:cNvSpPr txBox="1"/>
          <p:nvPr/>
        </p:nvSpPr>
        <p:spPr>
          <a:xfrm>
            <a:off x="4044881" y="4807615"/>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既存素材</a:t>
            </a:r>
            <a:r>
              <a:rPr kumimoji="1" lang="en-US" altLang="ja-JP" sz="1000" dirty="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 / </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ロケ撮影</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74" name="直線コネクタ 73">
            <a:extLst>
              <a:ext uri="{FF2B5EF4-FFF2-40B4-BE49-F238E27FC236}">
                <a16:creationId xmlns:a16="http://schemas.microsoft.com/office/drawing/2014/main" id="{1F616C09-A961-5C54-92FD-74EBDD829069}"/>
              </a:ext>
            </a:extLst>
          </p:cNvPr>
          <p:cNvCxnSpPr>
            <a:cxnSpLocks/>
          </p:cNvCxnSpPr>
          <p:nvPr/>
        </p:nvCxnSpPr>
        <p:spPr>
          <a:xfrm flipV="1">
            <a:off x="3999161" y="502069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491ABF12-BABA-6CDE-E4D2-DEB90D2956C4}"/>
              </a:ext>
            </a:extLst>
          </p:cNvPr>
          <p:cNvSpPr txBox="1"/>
          <p:nvPr/>
        </p:nvSpPr>
        <p:spPr>
          <a:xfrm>
            <a:off x="4044881" y="5104177"/>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76" name="直線コネクタ 75">
            <a:extLst>
              <a:ext uri="{FF2B5EF4-FFF2-40B4-BE49-F238E27FC236}">
                <a16:creationId xmlns:a16="http://schemas.microsoft.com/office/drawing/2014/main" id="{E625BFE3-E6AF-93F8-7346-C593C78D8DA9}"/>
              </a:ext>
            </a:extLst>
          </p:cNvPr>
          <p:cNvCxnSpPr>
            <a:cxnSpLocks/>
          </p:cNvCxnSpPr>
          <p:nvPr/>
        </p:nvCxnSpPr>
        <p:spPr>
          <a:xfrm flipV="1">
            <a:off x="3999161" y="5317256"/>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a:extLst>
              <a:ext uri="{FF2B5EF4-FFF2-40B4-BE49-F238E27FC236}">
                <a16:creationId xmlns:a16="http://schemas.microsoft.com/office/drawing/2014/main" id="{A821637E-EE93-5007-9673-14E33212D627}"/>
              </a:ext>
            </a:extLst>
          </p:cNvPr>
          <p:cNvSpPr txBox="1"/>
          <p:nvPr/>
        </p:nvSpPr>
        <p:spPr>
          <a:xfrm>
            <a:off x="4044881" y="5400739"/>
            <a:ext cx="1846800"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なし</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78" name="直線コネクタ 77">
            <a:extLst>
              <a:ext uri="{FF2B5EF4-FFF2-40B4-BE49-F238E27FC236}">
                <a16:creationId xmlns:a16="http://schemas.microsoft.com/office/drawing/2014/main" id="{13AA576C-63C4-EA6C-BB57-2A50CA0C5FB2}"/>
              </a:ext>
            </a:extLst>
          </p:cNvPr>
          <p:cNvCxnSpPr>
            <a:cxnSpLocks/>
          </p:cNvCxnSpPr>
          <p:nvPr/>
        </p:nvCxnSpPr>
        <p:spPr>
          <a:xfrm flipV="1">
            <a:off x="3999161" y="56138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79" name="テキスト ボックス 78">
            <a:extLst>
              <a:ext uri="{FF2B5EF4-FFF2-40B4-BE49-F238E27FC236}">
                <a16:creationId xmlns:a16="http://schemas.microsoft.com/office/drawing/2014/main" id="{B58FC543-71FA-D13E-1222-995C300060A1}"/>
              </a:ext>
            </a:extLst>
          </p:cNvPr>
          <p:cNvSpPr txBox="1"/>
          <p:nvPr/>
        </p:nvSpPr>
        <p:spPr>
          <a:xfrm>
            <a:off x="4044881" y="5672882"/>
            <a:ext cx="1846800" cy="165302"/>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MC</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起用は要審査</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80" name="直線コネクタ 79">
            <a:extLst>
              <a:ext uri="{FF2B5EF4-FFF2-40B4-BE49-F238E27FC236}">
                <a16:creationId xmlns:a16="http://schemas.microsoft.com/office/drawing/2014/main" id="{108D2246-B434-EA7F-2A26-49E7EED88492}"/>
              </a:ext>
            </a:extLst>
          </p:cNvPr>
          <p:cNvCxnSpPr>
            <a:cxnSpLocks/>
          </p:cNvCxnSpPr>
          <p:nvPr/>
        </p:nvCxnSpPr>
        <p:spPr>
          <a:xfrm flipV="1">
            <a:off x="3999161" y="5885961"/>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a16="http://schemas.microsoft.com/office/drawing/2014/main" id="{A9C50E62-493E-A95B-7879-7887B3F1C32C}"/>
              </a:ext>
            </a:extLst>
          </p:cNvPr>
          <p:cNvSpPr txBox="1"/>
          <p:nvPr/>
        </p:nvSpPr>
        <p:spPr>
          <a:xfrm>
            <a:off x="5993424" y="4511053"/>
            <a:ext cx="1846800" cy="157544"/>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15</a:t>
            </a: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営業日程度</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94" name="直線コネクタ 93">
            <a:extLst>
              <a:ext uri="{FF2B5EF4-FFF2-40B4-BE49-F238E27FC236}">
                <a16:creationId xmlns:a16="http://schemas.microsoft.com/office/drawing/2014/main" id="{6CED2999-217C-6D0A-0F7A-14C0686B1492}"/>
              </a:ext>
            </a:extLst>
          </p:cNvPr>
          <p:cNvCxnSpPr>
            <a:cxnSpLocks/>
          </p:cNvCxnSpPr>
          <p:nvPr/>
        </p:nvCxnSpPr>
        <p:spPr>
          <a:xfrm flipV="1">
            <a:off x="5947704" y="472413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7BE4DFCC-B2F1-3428-9A97-569A5A995C85}"/>
              </a:ext>
            </a:extLst>
          </p:cNvPr>
          <p:cNvCxnSpPr>
            <a:cxnSpLocks/>
          </p:cNvCxnSpPr>
          <p:nvPr/>
        </p:nvCxnSpPr>
        <p:spPr>
          <a:xfrm flipV="1">
            <a:off x="5947704" y="442566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96" name="テキスト ボックス 95">
            <a:extLst>
              <a:ext uri="{FF2B5EF4-FFF2-40B4-BE49-F238E27FC236}">
                <a16:creationId xmlns:a16="http://schemas.microsoft.com/office/drawing/2014/main" id="{90B21BAD-F888-2412-2043-BAC443D23503}"/>
              </a:ext>
            </a:extLst>
          </p:cNvPr>
          <p:cNvSpPr txBox="1"/>
          <p:nvPr/>
        </p:nvSpPr>
        <p:spPr>
          <a:xfrm>
            <a:off x="5993424" y="4807615"/>
            <a:ext cx="1846800" cy="157544"/>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ロケ撮影</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97" name="直線コネクタ 96">
            <a:extLst>
              <a:ext uri="{FF2B5EF4-FFF2-40B4-BE49-F238E27FC236}">
                <a16:creationId xmlns:a16="http://schemas.microsoft.com/office/drawing/2014/main" id="{D001CEC8-5D05-0531-316A-44D8CF0A9ECA}"/>
              </a:ext>
            </a:extLst>
          </p:cNvPr>
          <p:cNvCxnSpPr>
            <a:cxnSpLocks/>
          </p:cNvCxnSpPr>
          <p:nvPr/>
        </p:nvCxnSpPr>
        <p:spPr>
          <a:xfrm flipV="1">
            <a:off x="5947704" y="502069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a:extLst>
              <a:ext uri="{FF2B5EF4-FFF2-40B4-BE49-F238E27FC236}">
                <a16:creationId xmlns:a16="http://schemas.microsoft.com/office/drawing/2014/main" id="{71734A11-A6B7-C641-B030-C0C616BEB672}"/>
              </a:ext>
            </a:extLst>
          </p:cNvPr>
          <p:cNvSpPr txBox="1"/>
          <p:nvPr/>
        </p:nvSpPr>
        <p:spPr>
          <a:xfrm>
            <a:off x="5993424" y="5104177"/>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秒</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 / </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60</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秒</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99" name="直線コネクタ 98">
            <a:extLst>
              <a:ext uri="{FF2B5EF4-FFF2-40B4-BE49-F238E27FC236}">
                <a16:creationId xmlns:a16="http://schemas.microsoft.com/office/drawing/2014/main" id="{49634A8F-B91A-54FD-BF09-8E160938988F}"/>
              </a:ext>
            </a:extLst>
          </p:cNvPr>
          <p:cNvCxnSpPr>
            <a:cxnSpLocks/>
          </p:cNvCxnSpPr>
          <p:nvPr/>
        </p:nvCxnSpPr>
        <p:spPr>
          <a:xfrm flipV="1">
            <a:off x="5947704" y="5317256"/>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880BB40A-281B-013E-E38C-754A654D329F}"/>
              </a:ext>
            </a:extLst>
          </p:cNvPr>
          <p:cNvSpPr txBox="1"/>
          <p:nvPr/>
        </p:nvSpPr>
        <p:spPr>
          <a:xfrm>
            <a:off x="5993424" y="5400739"/>
            <a:ext cx="1846800"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なし</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01" name="直線コネクタ 100">
            <a:extLst>
              <a:ext uri="{FF2B5EF4-FFF2-40B4-BE49-F238E27FC236}">
                <a16:creationId xmlns:a16="http://schemas.microsoft.com/office/drawing/2014/main" id="{B12D3E92-251A-6F46-AADD-10A54362D855}"/>
              </a:ext>
            </a:extLst>
          </p:cNvPr>
          <p:cNvCxnSpPr>
            <a:cxnSpLocks/>
          </p:cNvCxnSpPr>
          <p:nvPr/>
        </p:nvCxnSpPr>
        <p:spPr>
          <a:xfrm flipV="1">
            <a:off x="5947704" y="56138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02" name="テキスト ボックス 101">
            <a:extLst>
              <a:ext uri="{FF2B5EF4-FFF2-40B4-BE49-F238E27FC236}">
                <a16:creationId xmlns:a16="http://schemas.microsoft.com/office/drawing/2014/main" id="{F35B6009-ABF4-D794-7391-0B166A76F449}"/>
              </a:ext>
            </a:extLst>
          </p:cNvPr>
          <p:cNvSpPr txBox="1"/>
          <p:nvPr/>
        </p:nvSpPr>
        <p:spPr>
          <a:xfrm>
            <a:off x="5993424" y="5672882"/>
            <a:ext cx="1846800" cy="16331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対談は</a:t>
            </a:r>
            <a:r>
              <a:rPr kumimoji="1" lang="en-US"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3</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ショットまで可能</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03" name="直線コネクタ 102">
            <a:extLst>
              <a:ext uri="{FF2B5EF4-FFF2-40B4-BE49-F238E27FC236}">
                <a16:creationId xmlns:a16="http://schemas.microsoft.com/office/drawing/2014/main" id="{9D9CD2FF-10BE-7363-253E-E4B5C88B6F90}"/>
              </a:ext>
            </a:extLst>
          </p:cNvPr>
          <p:cNvCxnSpPr>
            <a:cxnSpLocks/>
          </p:cNvCxnSpPr>
          <p:nvPr/>
        </p:nvCxnSpPr>
        <p:spPr>
          <a:xfrm flipV="1">
            <a:off x="5947704" y="5885961"/>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a:extLst>
              <a:ext uri="{FF2B5EF4-FFF2-40B4-BE49-F238E27FC236}">
                <a16:creationId xmlns:a16="http://schemas.microsoft.com/office/drawing/2014/main" id="{1454C1A9-13BA-3003-65BC-B3BD2604BD0D}"/>
              </a:ext>
            </a:extLst>
          </p:cNvPr>
          <p:cNvSpPr txBox="1"/>
          <p:nvPr/>
        </p:nvSpPr>
        <p:spPr>
          <a:xfrm>
            <a:off x="7960172" y="4501739"/>
            <a:ext cx="1846800" cy="157544"/>
          </a:xfrm>
          <a:prstGeom prst="rect">
            <a:avLst/>
          </a:prstGeom>
          <a:noFill/>
        </p:spPr>
        <p:txBody>
          <a:bodyPr wrap="square" lIns="0" tIns="0" rIns="0" bIns="0" rtlCol="0">
            <a:spAutoFit/>
          </a:bodyPr>
          <a:lstStyle/>
          <a:p>
            <a:pPr lvl="0">
              <a:lnSpc>
                <a:spcPct val="110000"/>
              </a:lnSpc>
              <a:defRPr/>
            </a:pPr>
            <a:r>
              <a:rPr kumimoji="1" lang="en-US" altLang="ja-JP" sz="10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15</a:t>
            </a: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営業日程度</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112" name="直線コネクタ 111">
            <a:extLst>
              <a:ext uri="{FF2B5EF4-FFF2-40B4-BE49-F238E27FC236}">
                <a16:creationId xmlns:a16="http://schemas.microsoft.com/office/drawing/2014/main" id="{D4389BDD-1A47-5665-E5DC-6C990F6496AC}"/>
              </a:ext>
            </a:extLst>
          </p:cNvPr>
          <p:cNvCxnSpPr>
            <a:cxnSpLocks/>
          </p:cNvCxnSpPr>
          <p:nvPr/>
        </p:nvCxnSpPr>
        <p:spPr>
          <a:xfrm flipV="1">
            <a:off x="7914452" y="47148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4E97409A-3A1D-FCA2-ABCD-C4222C107BAD}"/>
              </a:ext>
            </a:extLst>
          </p:cNvPr>
          <p:cNvCxnSpPr>
            <a:cxnSpLocks/>
          </p:cNvCxnSpPr>
          <p:nvPr/>
        </p:nvCxnSpPr>
        <p:spPr>
          <a:xfrm flipV="1">
            <a:off x="7914452" y="441635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15" name="テキスト ボックス 114">
            <a:extLst>
              <a:ext uri="{FF2B5EF4-FFF2-40B4-BE49-F238E27FC236}">
                <a16:creationId xmlns:a16="http://schemas.microsoft.com/office/drawing/2014/main" id="{88918E95-5261-D961-FA55-A4C02682E8D6}"/>
              </a:ext>
            </a:extLst>
          </p:cNvPr>
          <p:cNvSpPr txBox="1"/>
          <p:nvPr/>
        </p:nvSpPr>
        <p:spPr>
          <a:xfrm>
            <a:off x="7960172" y="4798301"/>
            <a:ext cx="1846800" cy="165302"/>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ロケ撮影</a:t>
            </a:r>
            <a:r>
              <a:rPr kumimoji="1" lang="en-US" altLang="ja-JP" sz="1000" dirty="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 / </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既存素材</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17" name="直線コネクタ 116">
            <a:extLst>
              <a:ext uri="{FF2B5EF4-FFF2-40B4-BE49-F238E27FC236}">
                <a16:creationId xmlns:a16="http://schemas.microsoft.com/office/drawing/2014/main" id="{61391F64-EB92-C9A5-3F55-795ED21B8E74}"/>
              </a:ext>
            </a:extLst>
          </p:cNvPr>
          <p:cNvCxnSpPr>
            <a:cxnSpLocks/>
          </p:cNvCxnSpPr>
          <p:nvPr/>
        </p:nvCxnSpPr>
        <p:spPr>
          <a:xfrm flipV="1">
            <a:off x="7914452" y="5011380"/>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18" name="テキスト ボックス 117">
            <a:extLst>
              <a:ext uri="{FF2B5EF4-FFF2-40B4-BE49-F238E27FC236}">
                <a16:creationId xmlns:a16="http://schemas.microsoft.com/office/drawing/2014/main" id="{604513CF-9B42-B282-BE51-F0D7F90A0FFD}"/>
              </a:ext>
            </a:extLst>
          </p:cNvPr>
          <p:cNvSpPr txBox="1"/>
          <p:nvPr/>
        </p:nvSpPr>
        <p:spPr>
          <a:xfrm>
            <a:off x="7960172" y="5094863"/>
            <a:ext cx="1846800" cy="163314"/>
          </a:xfrm>
          <a:prstGeom prst="rect">
            <a:avLst/>
          </a:prstGeom>
          <a:noFill/>
        </p:spPr>
        <p:txBody>
          <a:bodyPr wrap="square" lIns="0" tIns="0" rIns="0" bIns="0" rtlCol="0">
            <a:spAutoFit/>
          </a:bodyPr>
          <a:lstStyle/>
          <a:p>
            <a:pPr lvl="0">
              <a:lnSpc>
                <a:spcPct val="110000"/>
              </a:lnSpc>
              <a:defRPr/>
            </a:pPr>
            <a:r>
              <a:rPr kumimoji="1" lang="en"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秒</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 60</a:t>
            </a:r>
            <a:r>
              <a:rPr kumimoji="1" lang="ja-JP" altLang="en-US" sz="100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秒</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127" name="直線コネクタ 126">
            <a:extLst>
              <a:ext uri="{FF2B5EF4-FFF2-40B4-BE49-F238E27FC236}">
                <a16:creationId xmlns:a16="http://schemas.microsoft.com/office/drawing/2014/main" id="{7DB41AF9-B009-7223-DC3A-8F5F73CDFC99}"/>
              </a:ext>
            </a:extLst>
          </p:cNvPr>
          <p:cNvCxnSpPr>
            <a:cxnSpLocks/>
          </p:cNvCxnSpPr>
          <p:nvPr/>
        </p:nvCxnSpPr>
        <p:spPr>
          <a:xfrm flipV="1">
            <a:off x="7914452" y="530794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28" name="テキスト ボックス 127">
            <a:extLst>
              <a:ext uri="{FF2B5EF4-FFF2-40B4-BE49-F238E27FC236}">
                <a16:creationId xmlns:a16="http://schemas.microsoft.com/office/drawing/2014/main" id="{E355933A-EE03-AD2E-9923-1D7211C91B85}"/>
              </a:ext>
            </a:extLst>
          </p:cNvPr>
          <p:cNvSpPr txBox="1"/>
          <p:nvPr/>
        </p:nvSpPr>
        <p:spPr>
          <a:xfrm>
            <a:off x="7960172" y="5391425"/>
            <a:ext cx="1959428"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なし（遠方の場合、出張費あり）</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29" name="直線コネクタ 128">
            <a:extLst>
              <a:ext uri="{FF2B5EF4-FFF2-40B4-BE49-F238E27FC236}">
                <a16:creationId xmlns:a16="http://schemas.microsoft.com/office/drawing/2014/main" id="{8B8E8D76-4463-665A-65BD-AB4F0ED9C740}"/>
              </a:ext>
            </a:extLst>
          </p:cNvPr>
          <p:cNvCxnSpPr>
            <a:cxnSpLocks/>
          </p:cNvCxnSpPr>
          <p:nvPr/>
        </p:nvCxnSpPr>
        <p:spPr>
          <a:xfrm flipV="1">
            <a:off x="7914452" y="560450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FB62BDE2-1606-0C64-1E81-6813BBD4DE4E}"/>
              </a:ext>
            </a:extLst>
          </p:cNvPr>
          <p:cNvSpPr txBox="1"/>
          <p:nvPr/>
        </p:nvSpPr>
        <p:spPr>
          <a:xfrm>
            <a:off x="7960172" y="5663568"/>
            <a:ext cx="1846800" cy="155877"/>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ロケは基本首都圏内まで</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1" name="直線コネクタ 130">
            <a:extLst>
              <a:ext uri="{FF2B5EF4-FFF2-40B4-BE49-F238E27FC236}">
                <a16:creationId xmlns:a16="http://schemas.microsoft.com/office/drawing/2014/main" id="{55237E5F-A07B-59A9-7BC2-57769600068D}"/>
              </a:ext>
            </a:extLst>
          </p:cNvPr>
          <p:cNvCxnSpPr>
            <a:cxnSpLocks/>
          </p:cNvCxnSpPr>
          <p:nvPr/>
        </p:nvCxnSpPr>
        <p:spPr>
          <a:xfrm flipV="1">
            <a:off x="7914452" y="5876647"/>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2" name="テキスト ボックス 131">
            <a:extLst>
              <a:ext uri="{FF2B5EF4-FFF2-40B4-BE49-F238E27FC236}">
                <a16:creationId xmlns:a16="http://schemas.microsoft.com/office/drawing/2014/main" id="{292B389E-D902-4240-6785-2BFA74C7FCCF}"/>
              </a:ext>
            </a:extLst>
          </p:cNvPr>
          <p:cNvSpPr txBox="1"/>
          <p:nvPr/>
        </p:nvSpPr>
        <p:spPr>
          <a:xfrm>
            <a:off x="9919600" y="4490853"/>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20-30</a:t>
            </a:r>
            <a:r>
              <a:rPr kumimoji="1" lang="ja-JP" altLang="en-US" sz="1000" u="none" strike="noStrike" kern="1200" cap="none" spc="0" normalizeH="0" baseline="0" noProof="0">
                <a:ln>
                  <a:noFill/>
                </a:ln>
                <a:solidFill>
                  <a:srgbClr val="FF5500"/>
                </a:solidFill>
                <a:effectLst/>
                <a:uLnTx/>
                <a:uFillTx/>
                <a:latin typeface="Inter UI Medium" panose="020B0502030000000004" pitchFamily="34" charset="0"/>
                <a:ea typeface="Noto Sans JP" panose="020B0500000000000000" pitchFamily="34" charset="-128"/>
                <a:cs typeface="Inter UI Medium" panose="020B0502030000000004" pitchFamily="34" charset="0"/>
              </a:rPr>
              <a:t>営業日</a:t>
            </a:r>
            <a:endParaRPr kumimoji="1" lang="en" altLang="ja-JP" sz="6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endParaRPr>
          </a:p>
        </p:txBody>
      </p:sp>
      <p:cxnSp>
        <p:nvCxnSpPr>
          <p:cNvPr id="133" name="直線コネクタ 132">
            <a:extLst>
              <a:ext uri="{FF2B5EF4-FFF2-40B4-BE49-F238E27FC236}">
                <a16:creationId xmlns:a16="http://schemas.microsoft.com/office/drawing/2014/main" id="{9866BA41-9399-F3EC-0566-A75C1FC6AA0C}"/>
              </a:ext>
            </a:extLst>
          </p:cNvPr>
          <p:cNvCxnSpPr>
            <a:cxnSpLocks/>
          </p:cNvCxnSpPr>
          <p:nvPr/>
        </p:nvCxnSpPr>
        <p:spPr>
          <a:xfrm flipV="1">
            <a:off x="9873880" y="4703932"/>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301F6095-70F8-8965-1129-5FA5E65580CB}"/>
              </a:ext>
            </a:extLst>
          </p:cNvPr>
          <p:cNvCxnSpPr>
            <a:cxnSpLocks/>
          </p:cNvCxnSpPr>
          <p:nvPr/>
        </p:nvCxnSpPr>
        <p:spPr>
          <a:xfrm flipV="1">
            <a:off x="9873880" y="440546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38" name="テキスト ボックス 137">
            <a:extLst>
              <a:ext uri="{FF2B5EF4-FFF2-40B4-BE49-F238E27FC236}">
                <a16:creationId xmlns:a16="http://schemas.microsoft.com/office/drawing/2014/main" id="{CBA62BD8-6D2A-96F1-5C36-7F7087A8B73C}"/>
              </a:ext>
            </a:extLst>
          </p:cNvPr>
          <p:cNvSpPr txBox="1"/>
          <p:nvPr/>
        </p:nvSpPr>
        <p:spPr>
          <a:xfrm>
            <a:off x="9919600" y="4787415"/>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ASK</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39" name="直線コネクタ 138">
            <a:extLst>
              <a:ext uri="{FF2B5EF4-FFF2-40B4-BE49-F238E27FC236}">
                <a16:creationId xmlns:a16="http://schemas.microsoft.com/office/drawing/2014/main" id="{D06B25F7-A888-A596-ED9B-F19E3B6BC0E5}"/>
              </a:ext>
            </a:extLst>
          </p:cNvPr>
          <p:cNvCxnSpPr>
            <a:cxnSpLocks/>
          </p:cNvCxnSpPr>
          <p:nvPr/>
        </p:nvCxnSpPr>
        <p:spPr>
          <a:xfrm flipV="1">
            <a:off x="9873880" y="500049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42" name="テキスト ボックス 141">
            <a:extLst>
              <a:ext uri="{FF2B5EF4-FFF2-40B4-BE49-F238E27FC236}">
                <a16:creationId xmlns:a16="http://schemas.microsoft.com/office/drawing/2014/main" id="{767FFD5C-4E23-AE38-06D9-34295F3D5976}"/>
              </a:ext>
            </a:extLst>
          </p:cNvPr>
          <p:cNvSpPr txBox="1"/>
          <p:nvPr/>
        </p:nvSpPr>
        <p:spPr>
          <a:xfrm>
            <a:off x="9919600" y="5083977"/>
            <a:ext cx="1846800" cy="165302"/>
          </a:xfrm>
          <a:prstGeom prst="rect">
            <a:avLst/>
          </a:prstGeom>
          <a:noFill/>
        </p:spPr>
        <p:txBody>
          <a:bodyPr wrap="square" lIns="0" tIns="0" rIns="0" bIns="0" rtlCol="0">
            <a:spAutoFit/>
          </a:bodyPr>
          <a:lstStyle/>
          <a:p>
            <a:pPr lvl="0">
              <a:lnSpc>
                <a:spcPct val="110000"/>
              </a:lnSpc>
              <a:defRPr/>
            </a:pPr>
            <a:r>
              <a:rPr kumimoji="1" lang="en"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30</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秒</a:t>
            </a:r>
            <a:r>
              <a:rPr kumimoji="1" lang="en-US" altLang="ja-JP" sz="10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 60</a:t>
            </a:r>
            <a:r>
              <a:rPr kumimoji="1" lang="ja-JP" altLang="en-US" sz="100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rPr>
              <a:t>秒</a:t>
            </a:r>
            <a:endParaRPr kumimoji="1" lang="en" altLang="ja-JP" sz="6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endParaRPr>
          </a:p>
        </p:txBody>
      </p:sp>
      <p:cxnSp>
        <p:nvCxnSpPr>
          <p:cNvPr id="143" name="直線コネクタ 142">
            <a:extLst>
              <a:ext uri="{FF2B5EF4-FFF2-40B4-BE49-F238E27FC236}">
                <a16:creationId xmlns:a16="http://schemas.microsoft.com/office/drawing/2014/main" id="{373C2979-ADA5-AD4E-E24D-48741E6C9A6F}"/>
              </a:ext>
            </a:extLst>
          </p:cNvPr>
          <p:cNvCxnSpPr>
            <a:cxnSpLocks/>
          </p:cNvCxnSpPr>
          <p:nvPr/>
        </p:nvCxnSpPr>
        <p:spPr>
          <a:xfrm flipV="1">
            <a:off x="9873880" y="5297056"/>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id="{42A6E533-96F6-6347-9678-9F38E2EEA4FE}"/>
              </a:ext>
            </a:extLst>
          </p:cNvPr>
          <p:cNvSpPr txBox="1"/>
          <p:nvPr/>
        </p:nvSpPr>
        <p:spPr>
          <a:xfrm>
            <a:off x="9919600" y="5380539"/>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ASK</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51" name="直線コネクタ 150">
            <a:extLst>
              <a:ext uri="{FF2B5EF4-FFF2-40B4-BE49-F238E27FC236}">
                <a16:creationId xmlns:a16="http://schemas.microsoft.com/office/drawing/2014/main" id="{9732DA7F-9F3A-FC4F-949B-BECB336FC6E1}"/>
              </a:ext>
            </a:extLst>
          </p:cNvPr>
          <p:cNvCxnSpPr>
            <a:cxnSpLocks/>
          </p:cNvCxnSpPr>
          <p:nvPr/>
        </p:nvCxnSpPr>
        <p:spPr>
          <a:xfrm flipV="1">
            <a:off x="9873880" y="559361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152" name="テキスト ボックス 151">
            <a:extLst>
              <a:ext uri="{FF2B5EF4-FFF2-40B4-BE49-F238E27FC236}">
                <a16:creationId xmlns:a16="http://schemas.microsoft.com/office/drawing/2014/main" id="{28B60602-09F3-34F7-8355-64250D526318}"/>
              </a:ext>
            </a:extLst>
          </p:cNvPr>
          <p:cNvSpPr txBox="1"/>
          <p:nvPr/>
        </p:nvSpPr>
        <p:spPr>
          <a:xfrm>
            <a:off x="9919600" y="5652682"/>
            <a:ext cx="1846800"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rgbClr val="FF5500"/>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ASK</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53" name="直線コネクタ 152">
            <a:extLst>
              <a:ext uri="{FF2B5EF4-FFF2-40B4-BE49-F238E27FC236}">
                <a16:creationId xmlns:a16="http://schemas.microsoft.com/office/drawing/2014/main" id="{944FBC50-C67F-B7A5-D040-69E3446DBD29}"/>
              </a:ext>
            </a:extLst>
          </p:cNvPr>
          <p:cNvCxnSpPr>
            <a:cxnSpLocks/>
          </p:cNvCxnSpPr>
          <p:nvPr/>
        </p:nvCxnSpPr>
        <p:spPr>
          <a:xfrm flipV="1">
            <a:off x="9873880" y="5865761"/>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pic>
        <p:nvPicPr>
          <p:cNvPr id="165" name="図 164">
            <a:extLst>
              <a:ext uri="{FF2B5EF4-FFF2-40B4-BE49-F238E27FC236}">
                <a16:creationId xmlns:a16="http://schemas.microsoft.com/office/drawing/2014/main" id="{513134F7-E1B9-6319-3A69-3DAB7DF5CC7F}"/>
              </a:ext>
            </a:extLst>
          </p:cNvPr>
          <p:cNvPicPr>
            <a:picLocks noChangeAspect="1"/>
          </p:cNvPicPr>
          <p:nvPr/>
        </p:nvPicPr>
        <p:blipFill>
          <a:blip r:embed="rId5"/>
          <a:stretch>
            <a:fillRect/>
          </a:stretch>
        </p:blipFill>
        <p:spPr>
          <a:xfrm>
            <a:off x="9842406" y="2863007"/>
            <a:ext cx="1846800" cy="1036901"/>
          </a:xfrm>
          <a:prstGeom prst="rect">
            <a:avLst/>
          </a:prstGeom>
          <a:ln w="3175">
            <a:solidFill>
              <a:srgbClr val="FF5500"/>
            </a:solidFill>
          </a:ln>
        </p:spPr>
      </p:pic>
      <p:pic>
        <p:nvPicPr>
          <p:cNvPr id="9" name="図 8" descr="画像">
            <a:extLst>
              <a:ext uri="{FF2B5EF4-FFF2-40B4-BE49-F238E27FC236}">
                <a16:creationId xmlns:a16="http://schemas.microsoft.com/office/drawing/2014/main" id="{0A3E6BE5-A77F-1F72-A9C8-90B897AEDED5}"/>
              </a:ext>
            </a:extLst>
          </p:cNvPr>
          <p:cNvPicPr>
            <a:picLocks noChangeAspect="1"/>
          </p:cNvPicPr>
          <p:nvPr/>
        </p:nvPicPr>
        <p:blipFill>
          <a:blip r:embed="rId6"/>
          <a:stretch>
            <a:fillRect/>
          </a:stretch>
        </p:blipFill>
        <p:spPr>
          <a:xfrm>
            <a:off x="7878201" y="2868363"/>
            <a:ext cx="1839702" cy="1029484"/>
          </a:xfrm>
          <a:prstGeom prst="rect">
            <a:avLst/>
          </a:prstGeom>
        </p:spPr>
      </p:pic>
      <p:pic>
        <p:nvPicPr>
          <p:cNvPr id="11" name="図 10" descr="画像">
            <a:extLst>
              <a:ext uri="{FF2B5EF4-FFF2-40B4-BE49-F238E27FC236}">
                <a16:creationId xmlns:a16="http://schemas.microsoft.com/office/drawing/2014/main" id="{567022CC-BFCC-4A92-1D85-4D2ED6296833}"/>
              </a:ext>
            </a:extLst>
          </p:cNvPr>
          <p:cNvPicPr>
            <a:picLocks noChangeAspect="1"/>
          </p:cNvPicPr>
          <p:nvPr/>
        </p:nvPicPr>
        <p:blipFill>
          <a:blip r:embed="rId7"/>
          <a:stretch>
            <a:fillRect/>
          </a:stretch>
        </p:blipFill>
        <p:spPr>
          <a:xfrm>
            <a:off x="2004276" y="2856860"/>
            <a:ext cx="1839600" cy="1029427"/>
          </a:xfrm>
          <a:prstGeom prst="rect">
            <a:avLst/>
          </a:prstGeom>
        </p:spPr>
      </p:pic>
      <p:pic>
        <p:nvPicPr>
          <p:cNvPr id="13" name="図 12" descr="画像">
            <a:extLst>
              <a:ext uri="{FF2B5EF4-FFF2-40B4-BE49-F238E27FC236}">
                <a16:creationId xmlns:a16="http://schemas.microsoft.com/office/drawing/2014/main" id="{B3148BA5-D0FD-3633-13FB-182E93B473C0}"/>
              </a:ext>
            </a:extLst>
          </p:cNvPr>
          <p:cNvPicPr>
            <a:picLocks noChangeAspect="1"/>
          </p:cNvPicPr>
          <p:nvPr/>
        </p:nvPicPr>
        <p:blipFill>
          <a:blip r:embed="rId8"/>
          <a:stretch>
            <a:fillRect/>
          </a:stretch>
        </p:blipFill>
        <p:spPr>
          <a:xfrm>
            <a:off x="3968752" y="2868441"/>
            <a:ext cx="1839600" cy="1029427"/>
          </a:xfrm>
          <a:prstGeom prst="rect">
            <a:avLst/>
          </a:prstGeom>
        </p:spPr>
      </p:pic>
      <p:pic>
        <p:nvPicPr>
          <p:cNvPr id="16" name="図 15" descr="画像">
            <a:extLst>
              <a:ext uri="{FF2B5EF4-FFF2-40B4-BE49-F238E27FC236}">
                <a16:creationId xmlns:a16="http://schemas.microsoft.com/office/drawing/2014/main" id="{3047E2D5-60A5-6406-8480-40DEAD1E117E}"/>
              </a:ext>
            </a:extLst>
          </p:cNvPr>
          <p:cNvPicPr>
            <a:picLocks noChangeAspect="1"/>
          </p:cNvPicPr>
          <p:nvPr/>
        </p:nvPicPr>
        <p:blipFill>
          <a:blip r:embed="rId9"/>
          <a:stretch>
            <a:fillRect/>
          </a:stretch>
        </p:blipFill>
        <p:spPr>
          <a:xfrm>
            <a:off x="5946193" y="2870735"/>
            <a:ext cx="1846800" cy="1033456"/>
          </a:xfrm>
          <a:prstGeom prst="rect">
            <a:avLst/>
          </a:prstGeom>
        </p:spPr>
      </p:pic>
      <p:sp>
        <p:nvSpPr>
          <p:cNvPr id="17" name="テキスト ボックス 16">
            <a:extLst>
              <a:ext uri="{FF2B5EF4-FFF2-40B4-BE49-F238E27FC236}">
                <a16:creationId xmlns:a16="http://schemas.microsoft.com/office/drawing/2014/main" id="{F8E9B33E-7279-03B7-7C9A-275D86F90FD4}"/>
              </a:ext>
            </a:extLst>
          </p:cNvPr>
          <p:cNvSpPr txBox="1"/>
          <p:nvPr/>
        </p:nvSpPr>
        <p:spPr>
          <a:xfrm>
            <a:off x="2074567" y="4191013"/>
            <a:ext cx="1846800"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商品やサービスを番組で紹介</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19" name="直線コネクタ 18">
            <a:extLst>
              <a:ext uri="{FF2B5EF4-FFF2-40B4-BE49-F238E27FC236}">
                <a16:creationId xmlns:a16="http://schemas.microsoft.com/office/drawing/2014/main" id="{2AB89CC7-7930-6CB8-84A4-8F760C234A87}"/>
              </a:ext>
            </a:extLst>
          </p:cNvPr>
          <p:cNvCxnSpPr>
            <a:cxnSpLocks/>
          </p:cNvCxnSpPr>
          <p:nvPr/>
        </p:nvCxnSpPr>
        <p:spPr>
          <a:xfrm flipV="1">
            <a:off x="2028847" y="410562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E0EA90FB-E6EB-2386-FB3C-8E3F180146E5}"/>
              </a:ext>
            </a:extLst>
          </p:cNvPr>
          <p:cNvSpPr txBox="1"/>
          <p:nvPr/>
        </p:nvSpPr>
        <p:spPr>
          <a:xfrm>
            <a:off x="1874032" y="419329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rPr>
              <a:t>：</a:t>
            </a:r>
          </a:p>
        </p:txBody>
      </p:sp>
      <p:sp>
        <p:nvSpPr>
          <p:cNvPr id="30" name="テキスト ボックス 29">
            <a:extLst>
              <a:ext uri="{FF2B5EF4-FFF2-40B4-BE49-F238E27FC236}">
                <a16:creationId xmlns:a16="http://schemas.microsoft.com/office/drawing/2014/main" id="{E9E9DF9C-C485-6EF0-E267-0CB23D36E2F5}"/>
              </a:ext>
            </a:extLst>
          </p:cNvPr>
          <p:cNvSpPr txBox="1"/>
          <p:nvPr/>
        </p:nvSpPr>
        <p:spPr>
          <a:xfrm>
            <a:off x="778823" y="4153048"/>
            <a:ext cx="1060543" cy="246221"/>
          </a:xfrm>
          <a:prstGeom prst="rect">
            <a:avLst/>
          </a:prstGeom>
          <a:noFill/>
        </p:spPr>
        <p:txBody>
          <a:bodyPr wrap="square" rtlCol="0">
            <a:spAutoFit/>
          </a:bodyPr>
          <a:lstStyle/>
          <a:p>
            <a:pPr lvl="0" algn="dist">
              <a:defRPr/>
            </a:pPr>
            <a:r>
              <a:rPr lang="ja-JP" altLang="en-US" sz="1000">
                <a:solidFill>
                  <a:srgbClr val="FF5500"/>
                </a:solidFill>
                <a:latin typeface="Noto Sans JP" panose="020B0500000000000000" pitchFamily="34" charset="-128"/>
                <a:ea typeface="Noto Sans JP" panose="020B0500000000000000" pitchFamily="34" charset="-128"/>
              </a:rPr>
              <a:t>企画内容</a:t>
            </a:r>
            <a:endParaRPr kumimoji="1" lang="ja-JP" altLang="en-US" sz="1000">
              <a:solidFill>
                <a:srgbClr val="FF5500"/>
              </a:solidFill>
              <a:latin typeface="Noto Sans JP" panose="020B0500000000000000" pitchFamily="34" charset="-128"/>
              <a:ea typeface="Noto Sans JP" panose="020B0500000000000000" pitchFamily="34" charset="-128"/>
            </a:endParaRPr>
          </a:p>
        </p:txBody>
      </p:sp>
      <p:sp>
        <p:nvSpPr>
          <p:cNvPr id="31" name="テキスト ボックス 30">
            <a:extLst>
              <a:ext uri="{FF2B5EF4-FFF2-40B4-BE49-F238E27FC236}">
                <a16:creationId xmlns:a16="http://schemas.microsoft.com/office/drawing/2014/main" id="{CBD3ED8C-7569-A3BA-9A36-4F66F1A5359B}"/>
              </a:ext>
            </a:extLst>
          </p:cNvPr>
          <p:cNvSpPr txBox="1"/>
          <p:nvPr/>
        </p:nvSpPr>
        <p:spPr>
          <a:xfrm>
            <a:off x="4044881" y="4191013"/>
            <a:ext cx="1846800" cy="157544"/>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ニュース形式で情報を告知</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33" name="直線コネクタ 32">
            <a:extLst>
              <a:ext uri="{FF2B5EF4-FFF2-40B4-BE49-F238E27FC236}">
                <a16:creationId xmlns:a16="http://schemas.microsoft.com/office/drawing/2014/main" id="{07CE9B05-B4D7-03FF-884D-31BEA2FEDB56}"/>
              </a:ext>
            </a:extLst>
          </p:cNvPr>
          <p:cNvCxnSpPr>
            <a:cxnSpLocks/>
          </p:cNvCxnSpPr>
          <p:nvPr/>
        </p:nvCxnSpPr>
        <p:spPr>
          <a:xfrm flipV="1">
            <a:off x="3999161" y="410562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08A3BDB5-7B72-9A0A-3049-6BDC7907B294}"/>
              </a:ext>
            </a:extLst>
          </p:cNvPr>
          <p:cNvSpPr txBox="1"/>
          <p:nvPr/>
        </p:nvSpPr>
        <p:spPr>
          <a:xfrm>
            <a:off x="5993424" y="4191013"/>
            <a:ext cx="1846800" cy="157544"/>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経営者インタビューや対談</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38" name="直線コネクタ 37">
            <a:extLst>
              <a:ext uri="{FF2B5EF4-FFF2-40B4-BE49-F238E27FC236}">
                <a16:creationId xmlns:a16="http://schemas.microsoft.com/office/drawing/2014/main" id="{C169944C-36EC-AD8D-56CE-03127FE6B454}"/>
              </a:ext>
            </a:extLst>
          </p:cNvPr>
          <p:cNvCxnSpPr>
            <a:cxnSpLocks/>
          </p:cNvCxnSpPr>
          <p:nvPr/>
        </p:nvCxnSpPr>
        <p:spPr>
          <a:xfrm flipV="1">
            <a:off x="5947704" y="410562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44186616-7731-FD96-A7A1-5E610583C3AF}"/>
              </a:ext>
            </a:extLst>
          </p:cNvPr>
          <p:cNvSpPr txBox="1"/>
          <p:nvPr/>
        </p:nvSpPr>
        <p:spPr>
          <a:xfrm>
            <a:off x="7960172" y="4181699"/>
            <a:ext cx="1846800" cy="157544"/>
          </a:xfrm>
          <a:prstGeom prst="rect">
            <a:avLst/>
          </a:prstGeom>
          <a:noFill/>
        </p:spPr>
        <p:txBody>
          <a:bodyPr wrap="square" lIns="0" tIns="0" rIns="0" bIns="0" rtlCol="0">
            <a:spAutoFit/>
          </a:bodyPr>
          <a:lstStyle/>
          <a:p>
            <a:pPr lvl="0">
              <a:lnSpc>
                <a:spcPct val="110000"/>
              </a:lnSpc>
              <a:defRPr/>
            </a:pPr>
            <a:r>
              <a:rPr kumimoji="1" lang="ja-JP" altLang="en-US" sz="10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実店舗を取材して番組で紹介</a:t>
            </a:r>
            <a:endParaRPr kumimoji="1" lang="en" altLang="ja-JP" sz="600" dirty="0">
              <a:solidFill>
                <a:srgbClr val="FF5500"/>
              </a:solidFill>
              <a:latin typeface="Noto Sans JP" panose="020B0500000000000000" pitchFamily="34" charset="-128"/>
              <a:ea typeface="Noto Sans JP" panose="020B0500000000000000" pitchFamily="34" charset="-128"/>
            </a:endParaRPr>
          </a:p>
        </p:txBody>
      </p:sp>
      <p:cxnSp>
        <p:nvCxnSpPr>
          <p:cNvPr id="52" name="直線コネクタ 51">
            <a:extLst>
              <a:ext uri="{FF2B5EF4-FFF2-40B4-BE49-F238E27FC236}">
                <a16:creationId xmlns:a16="http://schemas.microsoft.com/office/drawing/2014/main" id="{E08BC98C-A255-A50C-9ED7-C164EE507DEC}"/>
              </a:ext>
            </a:extLst>
          </p:cNvPr>
          <p:cNvCxnSpPr>
            <a:cxnSpLocks/>
          </p:cNvCxnSpPr>
          <p:nvPr/>
        </p:nvCxnSpPr>
        <p:spPr>
          <a:xfrm flipV="1">
            <a:off x="7914452" y="4096314"/>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AF431336-15DB-F5E5-AE55-FEF79546FED1}"/>
              </a:ext>
            </a:extLst>
          </p:cNvPr>
          <p:cNvSpPr txBox="1"/>
          <p:nvPr/>
        </p:nvSpPr>
        <p:spPr>
          <a:xfrm>
            <a:off x="9919600" y="4170813"/>
            <a:ext cx="1846800" cy="157544"/>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ja-JP" altLang="en-US" sz="1000" u="none" strike="noStrike" kern="1200" cap="none" spc="0" normalizeH="0" baseline="0" noProof="0">
                <a:ln>
                  <a:noFill/>
                </a:ln>
                <a:solidFill>
                  <a:srgbClr val="FF5500"/>
                </a:solidFill>
                <a:effectLst/>
                <a:uLnTx/>
                <a:uFillTx/>
                <a:latin typeface="Noto Sans JP" panose="020B0500000000000000" pitchFamily="34" charset="-128"/>
                <a:ea typeface="Noto Sans JP" panose="020B0500000000000000" pitchFamily="34" charset="-128"/>
                <a:cs typeface="Inter UI Medium" panose="020B0502030000000004" pitchFamily="34" charset="0"/>
              </a:rPr>
              <a:t>連載型企画、コーナー立案可能</a:t>
            </a:r>
            <a:endParaRPr kumimoji="1" lang="en" altLang="ja-JP" sz="600" u="none" strike="noStrike" kern="1200" cap="none" spc="0" normalizeH="0" baseline="0" noProof="0" dirty="0">
              <a:ln>
                <a:noFill/>
              </a:ln>
              <a:solidFill>
                <a:srgbClr val="FF5500"/>
              </a:solidFill>
              <a:effectLst/>
              <a:uLnTx/>
              <a:uFillTx/>
              <a:latin typeface="Noto Sans JP" panose="020B0500000000000000" pitchFamily="34" charset="-128"/>
              <a:ea typeface="Noto Sans JP" panose="020B0500000000000000" pitchFamily="34" charset="-128"/>
            </a:endParaRPr>
          </a:p>
        </p:txBody>
      </p:sp>
      <p:cxnSp>
        <p:nvCxnSpPr>
          <p:cNvPr id="55" name="直線コネクタ 54">
            <a:extLst>
              <a:ext uri="{FF2B5EF4-FFF2-40B4-BE49-F238E27FC236}">
                <a16:creationId xmlns:a16="http://schemas.microsoft.com/office/drawing/2014/main" id="{8A9181F3-8BE4-F6B3-4B6A-78EF4262761B}"/>
              </a:ext>
            </a:extLst>
          </p:cNvPr>
          <p:cNvCxnSpPr>
            <a:cxnSpLocks/>
          </p:cNvCxnSpPr>
          <p:nvPr/>
        </p:nvCxnSpPr>
        <p:spPr>
          <a:xfrm flipV="1">
            <a:off x="9873880" y="4085428"/>
            <a:ext cx="18468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1AE2C59F-87EF-EC5E-1187-F6E6434615EF}"/>
              </a:ext>
            </a:extLst>
          </p:cNvPr>
          <p:cNvPicPr>
            <a:picLocks noChangeAspect="1"/>
          </p:cNvPicPr>
          <p:nvPr/>
        </p:nvPicPr>
        <p:blipFill>
          <a:blip r:embed="rId10"/>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CF86FDDC-61FD-C505-98D5-41DF78FD5666}"/>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11672425" y="6518730"/>
            <a:ext cx="4500" cy="162000"/>
          </a:xfrm>
          <a:prstGeom prst="rect">
            <a:avLst/>
          </a:prstGeom>
        </p:spPr>
      </p:pic>
      <p:sp>
        <p:nvSpPr>
          <p:cNvPr id="12" name="スライド番号プレースホルダー 22">
            <a:extLst>
              <a:ext uri="{FF2B5EF4-FFF2-40B4-BE49-F238E27FC236}">
                <a16:creationId xmlns:a16="http://schemas.microsoft.com/office/drawing/2014/main" id="{B52912FE-AFA6-96F8-CB9B-BF41E98620FC}"/>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32</a:t>
            </a:fld>
            <a:endParaRPr kumimoji="1" lang="ja-JP" altLang="en-US" sz="900">
              <a:latin typeface="Inter UI" panose="020B0502030000000004" pitchFamily="34" charset="0"/>
              <a:cs typeface="Inter UI" panose="020B0502030000000004" pitchFamily="34" charset="0"/>
            </a:endParaRPr>
          </a:p>
        </p:txBody>
      </p:sp>
      <p:sp>
        <p:nvSpPr>
          <p:cNvPr id="15" name="テキスト ボックス 14">
            <a:extLst>
              <a:ext uri="{FF2B5EF4-FFF2-40B4-BE49-F238E27FC236}">
                <a16:creationId xmlns:a16="http://schemas.microsoft.com/office/drawing/2014/main" id="{2827BF6C-C6AD-6EF4-BB49-87DE88527765}"/>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994977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F6C19-CFB6-C5E7-0FFE-6E189E643665}"/>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104FAF4F-D8F6-1B1A-84D5-14F5C41BD0D4}"/>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60833860-2942-1D5B-FDA6-8B6F4F4AD73F}"/>
              </a:ext>
            </a:extLst>
          </p:cNvPr>
          <p:cNvPicPr>
            <a:picLocks noChangeAspect="1"/>
          </p:cNvPicPr>
          <p:nvPr/>
        </p:nvPicPr>
        <p:blipFill>
          <a:blip r:embed="rId4"/>
          <a:stretch>
            <a:fillRect/>
          </a:stretch>
        </p:blipFill>
        <p:spPr>
          <a:xfrm>
            <a:off x="0" y="0"/>
            <a:ext cx="12192000" cy="914400"/>
          </a:xfrm>
          <a:prstGeom prst="rect">
            <a:avLst/>
          </a:prstGeom>
        </p:spPr>
      </p:pic>
      <p:sp>
        <p:nvSpPr>
          <p:cNvPr id="7" name="テキスト ボックス 6">
            <a:extLst>
              <a:ext uri="{FF2B5EF4-FFF2-40B4-BE49-F238E27FC236}">
                <a16:creationId xmlns:a16="http://schemas.microsoft.com/office/drawing/2014/main" id="{8A73CA9A-1843-D0A0-C76F-B0DAA40A2044}"/>
              </a:ext>
            </a:extLst>
          </p:cNvPr>
          <p:cNvSpPr txBox="1"/>
          <p:nvPr/>
        </p:nvSpPr>
        <p:spPr>
          <a:xfrm>
            <a:off x="740233" y="1196199"/>
            <a:ext cx="10224274" cy="921471"/>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メディアコンテンツは動画の企画提案から制作、掲載までを</a:t>
            </a:r>
          </a:p>
          <a:p>
            <a:pPr>
              <a:lnSpc>
                <a:spcPct val="114000"/>
              </a:lnSpc>
            </a:pPr>
            <a:r>
              <a:rPr kumimoji="1" lang="en"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BREAK TIMES</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メディアチームが下記スケジュールにて進行いたします</a:t>
            </a:r>
          </a:p>
        </p:txBody>
      </p:sp>
      <p:sp>
        <p:nvSpPr>
          <p:cNvPr id="39" name="テキスト ボックス 38">
            <a:extLst>
              <a:ext uri="{FF2B5EF4-FFF2-40B4-BE49-F238E27FC236}">
                <a16:creationId xmlns:a16="http://schemas.microsoft.com/office/drawing/2014/main" id="{12C533F3-7604-3C51-05F6-046D6FC1FFD2}"/>
              </a:ext>
            </a:extLst>
          </p:cNvPr>
          <p:cNvSpPr txBox="1"/>
          <p:nvPr/>
        </p:nvSpPr>
        <p:spPr>
          <a:xfrm>
            <a:off x="480727" y="210759"/>
            <a:ext cx="147348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BREAK TIMES</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81CED046-9AB6-02A4-A491-670619354826}"/>
              </a:ext>
            </a:extLst>
          </p:cNvPr>
          <p:cNvSpPr txBox="1"/>
          <p:nvPr/>
        </p:nvSpPr>
        <p:spPr>
          <a:xfrm>
            <a:off x="474201" y="427365"/>
            <a:ext cx="1005403"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制作スケジュール</a:t>
            </a:r>
          </a:p>
        </p:txBody>
      </p:sp>
      <p:pic>
        <p:nvPicPr>
          <p:cNvPr id="166" name="図 165">
            <a:extLst>
              <a:ext uri="{FF2B5EF4-FFF2-40B4-BE49-F238E27FC236}">
                <a16:creationId xmlns:a16="http://schemas.microsoft.com/office/drawing/2014/main" id="{1ABDC074-2019-0950-531C-03755F9DC9B1}"/>
              </a:ext>
            </a:extLst>
          </p:cNvPr>
          <p:cNvPicPr>
            <a:picLocks noChangeAspect="1"/>
          </p:cNvPicPr>
          <p:nvPr/>
        </p:nvPicPr>
        <p:blipFill>
          <a:blip r:embed="rId5"/>
          <a:stretch>
            <a:fillRect/>
          </a:stretch>
        </p:blipFill>
        <p:spPr>
          <a:xfrm rot="18695248">
            <a:off x="7636873" y="2367526"/>
            <a:ext cx="787400" cy="850900"/>
          </a:xfrm>
          <a:prstGeom prst="rect">
            <a:avLst/>
          </a:prstGeom>
        </p:spPr>
      </p:pic>
      <p:pic>
        <p:nvPicPr>
          <p:cNvPr id="183" name="図 182">
            <a:extLst>
              <a:ext uri="{FF2B5EF4-FFF2-40B4-BE49-F238E27FC236}">
                <a16:creationId xmlns:a16="http://schemas.microsoft.com/office/drawing/2014/main" id="{D56FE922-650E-0CF2-22B7-7424BC699613}"/>
              </a:ext>
            </a:extLst>
          </p:cNvPr>
          <p:cNvPicPr>
            <a:picLocks noChangeAspect="1"/>
          </p:cNvPicPr>
          <p:nvPr/>
        </p:nvPicPr>
        <p:blipFill>
          <a:blip r:embed="rId5"/>
          <a:stretch>
            <a:fillRect/>
          </a:stretch>
        </p:blipFill>
        <p:spPr>
          <a:xfrm rot="18670710">
            <a:off x="3686031" y="2312452"/>
            <a:ext cx="910838" cy="984293"/>
          </a:xfrm>
          <a:prstGeom prst="rect">
            <a:avLst/>
          </a:prstGeom>
        </p:spPr>
      </p:pic>
      <p:grpSp>
        <p:nvGrpSpPr>
          <p:cNvPr id="189" name="グループ化 188">
            <a:extLst>
              <a:ext uri="{FF2B5EF4-FFF2-40B4-BE49-F238E27FC236}">
                <a16:creationId xmlns:a16="http://schemas.microsoft.com/office/drawing/2014/main" id="{C4EA0FED-3478-7087-7E7D-893E5EB0EBE8}"/>
              </a:ext>
            </a:extLst>
          </p:cNvPr>
          <p:cNvGrpSpPr>
            <a:grpSpLocks noChangeAspect="1"/>
          </p:cNvGrpSpPr>
          <p:nvPr/>
        </p:nvGrpSpPr>
        <p:grpSpPr>
          <a:xfrm>
            <a:off x="1369672" y="2491991"/>
            <a:ext cx="8882697" cy="3082104"/>
            <a:chOff x="739304" y="2470971"/>
            <a:chExt cx="10152707" cy="3522770"/>
          </a:xfrm>
        </p:grpSpPr>
        <p:sp>
          <p:nvSpPr>
            <p:cNvPr id="19" name="正方形/長方形 18">
              <a:extLst>
                <a:ext uri="{FF2B5EF4-FFF2-40B4-BE49-F238E27FC236}">
                  <a16:creationId xmlns:a16="http://schemas.microsoft.com/office/drawing/2014/main" id="{88FA71C7-CC1E-B884-57B9-8C36451C725C}"/>
                </a:ext>
              </a:extLst>
            </p:cNvPr>
            <p:cNvSpPr/>
            <p:nvPr/>
          </p:nvSpPr>
          <p:spPr>
            <a:xfrm>
              <a:off x="1405741" y="3016282"/>
              <a:ext cx="493720"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B8ADC569-18B0-C7F7-F303-D7DAF0F1E287}"/>
                </a:ext>
              </a:extLst>
            </p:cNvPr>
            <p:cNvSpPr/>
            <p:nvPr/>
          </p:nvSpPr>
          <p:spPr>
            <a:xfrm>
              <a:off x="840888" y="3016411"/>
              <a:ext cx="493720" cy="2977200"/>
            </a:xfrm>
            <a:prstGeom prst="rect">
              <a:avLst/>
            </a:prstGeom>
            <a:noFill/>
            <a:ln w="9525">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BF60B075-2FEF-BBF6-26BF-F2FAF77FB5A3}"/>
                </a:ext>
              </a:extLst>
            </p:cNvPr>
            <p:cNvSpPr/>
            <p:nvPr/>
          </p:nvSpPr>
          <p:spPr>
            <a:xfrm>
              <a:off x="2530664" y="3016282"/>
              <a:ext cx="493720" cy="2977459"/>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D7EBF77-F5DE-1FF1-32C2-BB20B5191D7A}"/>
                </a:ext>
              </a:extLst>
            </p:cNvPr>
            <p:cNvSpPr/>
            <p:nvPr/>
          </p:nvSpPr>
          <p:spPr>
            <a:xfrm>
              <a:off x="1965811" y="3016411"/>
              <a:ext cx="493720" cy="2977200"/>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7C7CB0BE-4FFA-FBF2-BB45-ACC0882E94E6}"/>
                </a:ext>
              </a:extLst>
            </p:cNvPr>
            <p:cNvSpPr/>
            <p:nvPr/>
          </p:nvSpPr>
          <p:spPr>
            <a:xfrm>
              <a:off x="4248016" y="3016282"/>
              <a:ext cx="493720"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8891EA63-BD0E-40B9-A405-F2ADC0DE83F6}"/>
                </a:ext>
              </a:extLst>
            </p:cNvPr>
            <p:cNvSpPr/>
            <p:nvPr/>
          </p:nvSpPr>
          <p:spPr>
            <a:xfrm>
              <a:off x="3683163" y="3016411"/>
              <a:ext cx="493720" cy="2977200"/>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30A3C8AF-8A0F-7D39-2719-F136BCDA2563}"/>
                </a:ext>
              </a:extLst>
            </p:cNvPr>
            <p:cNvSpPr/>
            <p:nvPr/>
          </p:nvSpPr>
          <p:spPr>
            <a:xfrm>
              <a:off x="5372938" y="3016282"/>
              <a:ext cx="493720" cy="2977459"/>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26603622-9F64-1518-38A5-3C5055577096}"/>
                </a:ext>
              </a:extLst>
            </p:cNvPr>
            <p:cNvSpPr/>
            <p:nvPr/>
          </p:nvSpPr>
          <p:spPr>
            <a:xfrm>
              <a:off x="4808085" y="3016411"/>
              <a:ext cx="493720" cy="2977200"/>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9FEBA8EF-FCB5-0548-F093-7C46AC28E863}"/>
                </a:ext>
              </a:extLst>
            </p:cNvPr>
            <p:cNvSpPr/>
            <p:nvPr/>
          </p:nvSpPr>
          <p:spPr>
            <a:xfrm>
              <a:off x="6496573" y="3016282"/>
              <a:ext cx="493720"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7A59311E-FA97-13F2-25EB-CD35629E0C7D}"/>
                </a:ext>
              </a:extLst>
            </p:cNvPr>
            <p:cNvSpPr/>
            <p:nvPr/>
          </p:nvSpPr>
          <p:spPr>
            <a:xfrm>
              <a:off x="5931720" y="3016411"/>
              <a:ext cx="493720" cy="2977200"/>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659196AB-25D4-41E1-DAB3-15A3A9964061}"/>
                </a:ext>
              </a:extLst>
            </p:cNvPr>
            <p:cNvSpPr/>
            <p:nvPr/>
          </p:nvSpPr>
          <p:spPr>
            <a:xfrm>
              <a:off x="7621496" y="3016282"/>
              <a:ext cx="493720"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1899F46B-EA67-B747-EC21-0DD419AA57B0}"/>
                </a:ext>
              </a:extLst>
            </p:cNvPr>
            <p:cNvSpPr/>
            <p:nvPr/>
          </p:nvSpPr>
          <p:spPr>
            <a:xfrm>
              <a:off x="7056642" y="3016411"/>
              <a:ext cx="493720" cy="2977200"/>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6951FCA4-7637-060F-4FA4-A32B6D1DDA62}"/>
                </a:ext>
              </a:extLst>
            </p:cNvPr>
            <p:cNvSpPr/>
            <p:nvPr/>
          </p:nvSpPr>
          <p:spPr>
            <a:xfrm>
              <a:off x="9829264" y="3016282"/>
              <a:ext cx="988791" cy="2977459"/>
            </a:xfrm>
            <a:prstGeom prst="rect">
              <a:avLst/>
            </a:prstGeom>
            <a:no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CC9CC25D-55B8-478F-06ED-7C193C613C93}"/>
                </a:ext>
              </a:extLst>
            </p:cNvPr>
            <p:cNvSpPr/>
            <p:nvPr/>
          </p:nvSpPr>
          <p:spPr>
            <a:xfrm>
              <a:off x="8773995" y="3016411"/>
              <a:ext cx="980308" cy="2977200"/>
            </a:xfrm>
            <a:prstGeom prst="rect">
              <a:avLst/>
            </a:prstGeom>
            <a:solidFill>
              <a:srgbClr val="FF5500"/>
            </a:solidFill>
            <a:ln>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991AEA5D-DC28-9E65-0746-F477655C3796}"/>
                </a:ext>
              </a:extLst>
            </p:cNvPr>
            <p:cNvSpPr txBox="1"/>
            <p:nvPr/>
          </p:nvSpPr>
          <p:spPr>
            <a:xfrm>
              <a:off x="975925"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企画依頼</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56" name="テキスト ボックス 55">
              <a:extLst>
                <a:ext uri="{FF2B5EF4-FFF2-40B4-BE49-F238E27FC236}">
                  <a16:creationId xmlns:a16="http://schemas.microsoft.com/office/drawing/2014/main" id="{4A8BF426-7BE2-F255-FC4F-966AB77E259B}"/>
                </a:ext>
              </a:extLst>
            </p:cNvPr>
            <p:cNvSpPr txBox="1"/>
            <p:nvPr/>
          </p:nvSpPr>
          <p:spPr>
            <a:xfrm>
              <a:off x="1535481"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企画内容提案</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59" name="テキスト ボックス 58">
              <a:extLst>
                <a:ext uri="{FF2B5EF4-FFF2-40B4-BE49-F238E27FC236}">
                  <a16:creationId xmlns:a16="http://schemas.microsoft.com/office/drawing/2014/main" id="{31CFE5C8-DC9F-D30D-E77C-0830F03831BD}"/>
                </a:ext>
              </a:extLst>
            </p:cNvPr>
            <p:cNvSpPr txBox="1"/>
            <p:nvPr/>
          </p:nvSpPr>
          <p:spPr>
            <a:xfrm>
              <a:off x="2096968"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企画内容決定</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1" name="テキスト ボックス 80">
              <a:extLst>
                <a:ext uri="{FF2B5EF4-FFF2-40B4-BE49-F238E27FC236}">
                  <a16:creationId xmlns:a16="http://schemas.microsoft.com/office/drawing/2014/main" id="{F82275F8-B692-3716-6EB5-37D6C3AD6C1F}"/>
                </a:ext>
              </a:extLst>
            </p:cNvPr>
            <p:cNvSpPr txBox="1"/>
            <p:nvPr/>
          </p:nvSpPr>
          <p:spPr>
            <a:xfrm>
              <a:off x="2663168" y="3331945"/>
              <a:ext cx="215444" cy="2346711"/>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お申し込み</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82" name="テキスト ボックス 81">
              <a:extLst>
                <a:ext uri="{FF2B5EF4-FFF2-40B4-BE49-F238E27FC236}">
                  <a16:creationId xmlns:a16="http://schemas.microsoft.com/office/drawing/2014/main" id="{A62DE111-954B-ACFA-4D5A-7B2ED8FFE6B9}"/>
                </a:ext>
              </a:extLst>
            </p:cNvPr>
            <p:cNvSpPr txBox="1"/>
            <p:nvPr/>
          </p:nvSpPr>
          <p:spPr>
            <a:xfrm>
              <a:off x="3818160"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制作会議</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3" name="テキスト ボックス 82">
              <a:extLst>
                <a:ext uri="{FF2B5EF4-FFF2-40B4-BE49-F238E27FC236}">
                  <a16:creationId xmlns:a16="http://schemas.microsoft.com/office/drawing/2014/main" id="{4CEFEE3E-F6B5-3E8C-11C9-AEEBE10B21E6}"/>
                </a:ext>
              </a:extLst>
            </p:cNvPr>
            <p:cNvSpPr txBox="1"/>
            <p:nvPr/>
          </p:nvSpPr>
          <p:spPr>
            <a:xfrm>
              <a:off x="4384973"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台本提案</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4" name="テキスト ボックス 83">
              <a:extLst>
                <a:ext uri="{FF2B5EF4-FFF2-40B4-BE49-F238E27FC236}">
                  <a16:creationId xmlns:a16="http://schemas.microsoft.com/office/drawing/2014/main" id="{B91BFBF8-F447-F6DB-4588-861AABE691A5}"/>
                </a:ext>
              </a:extLst>
            </p:cNvPr>
            <p:cNvSpPr txBox="1"/>
            <p:nvPr/>
          </p:nvSpPr>
          <p:spPr>
            <a:xfrm>
              <a:off x="4927059"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台本確定</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85" name="テキスト ボックス 84">
              <a:extLst>
                <a:ext uri="{FF2B5EF4-FFF2-40B4-BE49-F238E27FC236}">
                  <a16:creationId xmlns:a16="http://schemas.microsoft.com/office/drawing/2014/main" id="{9292AC50-CAC2-D58A-481C-5E7922359799}"/>
                </a:ext>
              </a:extLst>
            </p:cNvPr>
            <p:cNvSpPr txBox="1"/>
            <p:nvPr/>
          </p:nvSpPr>
          <p:spPr>
            <a:xfrm>
              <a:off x="5505720"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撮影・編集</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86" name="テキスト ボックス 85">
              <a:extLst>
                <a:ext uri="{FF2B5EF4-FFF2-40B4-BE49-F238E27FC236}">
                  <a16:creationId xmlns:a16="http://schemas.microsoft.com/office/drawing/2014/main" id="{E25A5B4C-CAEB-B798-CFA4-C14104D42F04}"/>
                </a:ext>
              </a:extLst>
            </p:cNvPr>
            <p:cNvSpPr txBox="1"/>
            <p:nvPr/>
          </p:nvSpPr>
          <p:spPr>
            <a:xfrm>
              <a:off x="6067824" y="3331945"/>
              <a:ext cx="215444" cy="2305743"/>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初稿確認</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7" name="テキスト ボックス 86">
              <a:extLst>
                <a:ext uri="{FF2B5EF4-FFF2-40B4-BE49-F238E27FC236}">
                  <a16:creationId xmlns:a16="http://schemas.microsoft.com/office/drawing/2014/main" id="{B83C8BCF-A2D9-0746-1A31-521799580100}"/>
                </a:ext>
              </a:extLst>
            </p:cNvPr>
            <p:cNvSpPr txBox="1"/>
            <p:nvPr/>
          </p:nvSpPr>
          <p:spPr>
            <a:xfrm>
              <a:off x="7191750" y="3331945"/>
              <a:ext cx="215444" cy="2305743"/>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最終確認</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88" name="テキスト ボックス 87">
              <a:extLst>
                <a:ext uri="{FF2B5EF4-FFF2-40B4-BE49-F238E27FC236}">
                  <a16:creationId xmlns:a16="http://schemas.microsoft.com/office/drawing/2014/main" id="{06E03E36-3DA6-9D7C-27B6-C80E078B83F6}"/>
                </a:ext>
              </a:extLst>
            </p:cNvPr>
            <p:cNvSpPr txBox="1"/>
            <p:nvPr/>
          </p:nvSpPr>
          <p:spPr>
            <a:xfrm>
              <a:off x="7760160" y="3331945"/>
              <a:ext cx="215444" cy="2305743"/>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校了・入稿</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89" name="テキスト ボックス 88">
              <a:extLst>
                <a:ext uri="{FF2B5EF4-FFF2-40B4-BE49-F238E27FC236}">
                  <a16:creationId xmlns:a16="http://schemas.microsoft.com/office/drawing/2014/main" id="{D105F189-9CFE-9A10-F398-130AF0C85ED1}"/>
                </a:ext>
              </a:extLst>
            </p:cNvPr>
            <p:cNvSpPr txBox="1"/>
            <p:nvPr/>
          </p:nvSpPr>
          <p:spPr>
            <a:xfrm>
              <a:off x="6629047"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修正対応</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90" name="テキスト ボックス 89">
              <a:extLst>
                <a:ext uri="{FF2B5EF4-FFF2-40B4-BE49-F238E27FC236}">
                  <a16:creationId xmlns:a16="http://schemas.microsoft.com/office/drawing/2014/main" id="{84C1A0C4-1F58-74ED-117E-BE120C9E6E91}"/>
                </a:ext>
              </a:extLst>
            </p:cNvPr>
            <p:cNvSpPr txBox="1"/>
            <p:nvPr/>
          </p:nvSpPr>
          <p:spPr>
            <a:xfrm>
              <a:off x="9134376"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chemeClr val="bg1"/>
                  </a:solidFill>
                  <a:latin typeface="Noto Sans JP" panose="020B0500000000000000" pitchFamily="34" charset="-128"/>
                  <a:ea typeface="Noto Sans JP" panose="020B0500000000000000" pitchFamily="34" charset="-128"/>
                </a:rPr>
                <a:t>掲載開始</a:t>
              </a:r>
              <a:endParaRPr lang="en-US" altLang="ja-JP" sz="1400" b="1" dirty="0">
                <a:solidFill>
                  <a:schemeClr val="bg1"/>
                </a:solidFill>
                <a:latin typeface="Noto Sans JP" panose="020B0500000000000000" pitchFamily="34" charset="-128"/>
                <a:ea typeface="Noto Sans JP" panose="020B0500000000000000" pitchFamily="34" charset="-128"/>
              </a:endParaRPr>
            </a:p>
          </p:txBody>
        </p:sp>
        <p:sp>
          <p:nvSpPr>
            <p:cNvPr id="91" name="テキスト ボックス 90">
              <a:extLst>
                <a:ext uri="{FF2B5EF4-FFF2-40B4-BE49-F238E27FC236}">
                  <a16:creationId xmlns:a16="http://schemas.microsoft.com/office/drawing/2014/main" id="{A6AEC3E5-A735-1A88-0D42-4C7B8E9CD50D}"/>
                </a:ext>
              </a:extLst>
            </p:cNvPr>
            <p:cNvSpPr txBox="1"/>
            <p:nvPr/>
          </p:nvSpPr>
          <p:spPr>
            <a:xfrm>
              <a:off x="10175326" y="3331945"/>
              <a:ext cx="215444" cy="2295864"/>
            </a:xfrm>
            <a:prstGeom prst="rect">
              <a:avLst/>
            </a:prstGeom>
            <a:noFill/>
          </p:spPr>
          <p:txBody>
            <a:bodyPr vert="eaVert" wrap="square" lIns="0" tIns="0" rIns="0" bIns="0" rtlCol="0">
              <a:spAutoFit/>
            </a:bodyPr>
            <a:lstStyle/>
            <a:p>
              <a:pPr algn="dist">
                <a:spcBef>
                  <a:spcPts val="700"/>
                </a:spcBef>
              </a:pPr>
              <a:r>
                <a:rPr lang="ja-JP" altLang="en-US" sz="1400" b="1">
                  <a:solidFill>
                    <a:srgbClr val="FF5500"/>
                  </a:solidFill>
                  <a:latin typeface="Noto Sans JP" panose="020B0500000000000000" pitchFamily="34" charset="-128"/>
                  <a:ea typeface="Noto Sans JP" panose="020B0500000000000000" pitchFamily="34" charset="-128"/>
                </a:rPr>
                <a:t>レポ</a:t>
              </a:r>
              <a:r>
                <a:rPr lang="en-US" altLang="ja-JP" sz="1400" b="1" dirty="0">
                  <a:solidFill>
                    <a:srgbClr val="FF5500"/>
                  </a:solidFill>
                  <a:latin typeface="Noto Sans JP" panose="020B0500000000000000" pitchFamily="34" charset="-128"/>
                  <a:ea typeface="Noto Sans JP" panose="020B0500000000000000" pitchFamily="34" charset="-128"/>
                </a:rPr>
                <a:t>❘</a:t>
              </a:r>
              <a:r>
                <a:rPr lang="ja-JP" altLang="en-US" sz="1400" b="1">
                  <a:solidFill>
                    <a:srgbClr val="FF5500"/>
                  </a:solidFill>
                  <a:latin typeface="Noto Sans JP" panose="020B0500000000000000" pitchFamily="34" charset="-128"/>
                  <a:ea typeface="Noto Sans JP" panose="020B0500000000000000" pitchFamily="34" charset="-128"/>
                </a:rPr>
                <a:t>ト提出</a:t>
              </a:r>
              <a:endParaRPr lang="en-US" altLang="ja-JP" sz="1400" b="1" dirty="0">
                <a:solidFill>
                  <a:srgbClr val="FF5500"/>
                </a:solidFill>
                <a:latin typeface="Noto Sans JP" panose="020B0500000000000000" pitchFamily="34" charset="-128"/>
                <a:ea typeface="Noto Sans JP" panose="020B0500000000000000" pitchFamily="34" charset="-128"/>
              </a:endParaRPr>
            </a:p>
          </p:txBody>
        </p:sp>
        <p:sp>
          <p:nvSpPr>
            <p:cNvPr id="119" name="テキスト ボックス 118">
              <a:extLst>
                <a:ext uri="{FF2B5EF4-FFF2-40B4-BE49-F238E27FC236}">
                  <a16:creationId xmlns:a16="http://schemas.microsoft.com/office/drawing/2014/main" id="{B9DD7DAB-C493-36C8-3CCF-946125E4A8E2}"/>
                </a:ext>
              </a:extLst>
            </p:cNvPr>
            <p:cNvSpPr txBox="1"/>
            <p:nvPr/>
          </p:nvSpPr>
          <p:spPr>
            <a:xfrm>
              <a:off x="7073292" y="2597029"/>
              <a:ext cx="748923"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営業日前</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0" name="テキスト ボックス 119">
              <a:extLst>
                <a:ext uri="{FF2B5EF4-FFF2-40B4-BE49-F238E27FC236}">
                  <a16:creationId xmlns:a16="http://schemas.microsoft.com/office/drawing/2014/main" id="{2DF69A4B-A14D-80F5-1116-82F17D8EFBCA}"/>
                </a:ext>
              </a:extLst>
            </p:cNvPr>
            <p:cNvSpPr txBox="1"/>
            <p:nvPr/>
          </p:nvSpPr>
          <p:spPr>
            <a:xfrm>
              <a:off x="6678296" y="2492880"/>
              <a:ext cx="494046" cy="500458"/>
            </a:xfrm>
            <a:prstGeom prst="rect">
              <a:avLst/>
            </a:prstGeom>
            <a:noFill/>
          </p:spPr>
          <p:txBody>
            <a:bodyPr wrap="none" rtlCol="0">
              <a:spAutoFit/>
            </a:bodyPr>
            <a:lstStyle/>
            <a:p>
              <a:pPr>
                <a:lnSpc>
                  <a:spcPct val="114000"/>
                </a:lnSpc>
              </a:pPr>
              <a:r>
                <a:rPr kumimoji="1" lang="en-US" altLang="ja-JP" sz="2400" b="1" spc="-100" dirty="0">
                  <a:latin typeface="Inter UI" panose="020B0502030000000004" pitchFamily="34" charset="0"/>
                  <a:ea typeface="Inter UI" panose="020B0502030000000004" pitchFamily="34" charset="0"/>
                  <a:cs typeface="Inter UI" panose="020B0502030000000004" pitchFamily="34" charset="0"/>
                </a:rPr>
                <a:t>10</a:t>
              </a:r>
              <a:endParaRPr kumimoji="1" lang="ja-JP" altLang="en-US" sz="2400" b="1" spc="-100">
                <a:latin typeface="Inter UI" panose="020B0502030000000004" pitchFamily="34" charset="0"/>
                <a:ea typeface="Noto Sans JP" panose="020B0500000000000000" pitchFamily="34" charset="-128"/>
                <a:cs typeface="Inter UI" panose="020B0502030000000004" pitchFamily="34" charset="0"/>
              </a:endParaRPr>
            </a:p>
          </p:txBody>
        </p:sp>
        <p:sp>
          <p:nvSpPr>
            <p:cNvPr id="121" name="テキスト ボックス 120">
              <a:extLst>
                <a:ext uri="{FF2B5EF4-FFF2-40B4-BE49-F238E27FC236}">
                  <a16:creationId xmlns:a16="http://schemas.microsoft.com/office/drawing/2014/main" id="{649170E4-687D-D0C7-A277-9E5A9F9E5C68}"/>
                </a:ext>
              </a:extLst>
            </p:cNvPr>
            <p:cNvSpPr txBox="1"/>
            <p:nvPr/>
          </p:nvSpPr>
          <p:spPr>
            <a:xfrm>
              <a:off x="5158525" y="2579858"/>
              <a:ext cx="748923"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営業日前</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2" name="テキスト ボックス 121">
              <a:extLst>
                <a:ext uri="{FF2B5EF4-FFF2-40B4-BE49-F238E27FC236}">
                  <a16:creationId xmlns:a16="http://schemas.microsoft.com/office/drawing/2014/main" id="{CF61E28F-0205-73FD-B591-E8B1C162B01B}"/>
                </a:ext>
              </a:extLst>
            </p:cNvPr>
            <p:cNvSpPr txBox="1"/>
            <p:nvPr/>
          </p:nvSpPr>
          <p:spPr>
            <a:xfrm>
              <a:off x="4714338" y="2488235"/>
              <a:ext cx="529312" cy="500458"/>
            </a:xfrm>
            <a:prstGeom prst="rect">
              <a:avLst/>
            </a:prstGeom>
            <a:noFill/>
          </p:spPr>
          <p:txBody>
            <a:bodyPr wrap="none" rtlCol="0">
              <a:spAutoFit/>
            </a:bodyPr>
            <a:lstStyle/>
            <a:p>
              <a:pPr>
                <a:lnSpc>
                  <a:spcPct val="114000"/>
                </a:lnSpc>
              </a:pPr>
              <a:r>
                <a:rPr kumimoji="1" lang="en-US" altLang="ja-JP" sz="2400" b="1" spc="-100" dirty="0">
                  <a:latin typeface="Inter UI" panose="020B0502030000000004" pitchFamily="34" charset="0"/>
                  <a:ea typeface="Inter UI" panose="020B0502030000000004" pitchFamily="34" charset="0"/>
                  <a:cs typeface="Inter UI" panose="020B0502030000000004" pitchFamily="34" charset="0"/>
                </a:rPr>
                <a:t>20</a:t>
              </a:r>
              <a:endParaRPr kumimoji="1" lang="ja-JP" altLang="en-US" sz="2400" b="1" spc="-100">
                <a:latin typeface="Inter UI" panose="020B0502030000000004" pitchFamily="34" charset="0"/>
                <a:ea typeface="Noto Sans JP" panose="020B0500000000000000" pitchFamily="34" charset="-128"/>
                <a:cs typeface="Inter UI" panose="020B0502030000000004" pitchFamily="34" charset="0"/>
              </a:endParaRPr>
            </a:p>
          </p:txBody>
        </p:sp>
        <p:sp>
          <p:nvSpPr>
            <p:cNvPr id="125" name="テキスト ボックス 124">
              <a:extLst>
                <a:ext uri="{FF2B5EF4-FFF2-40B4-BE49-F238E27FC236}">
                  <a16:creationId xmlns:a16="http://schemas.microsoft.com/office/drawing/2014/main" id="{AD9AA742-B340-CE48-A0AB-C456717293DB}"/>
                </a:ext>
              </a:extLst>
            </p:cNvPr>
            <p:cNvSpPr txBox="1"/>
            <p:nvPr/>
          </p:nvSpPr>
          <p:spPr>
            <a:xfrm>
              <a:off x="2529593" y="2572373"/>
              <a:ext cx="748923"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営業日前</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6" name="テキスト ボックス 125">
              <a:extLst>
                <a:ext uri="{FF2B5EF4-FFF2-40B4-BE49-F238E27FC236}">
                  <a16:creationId xmlns:a16="http://schemas.microsoft.com/office/drawing/2014/main" id="{FB54D335-C290-A2B5-D7D8-EE59053E46ED}"/>
                </a:ext>
              </a:extLst>
            </p:cNvPr>
            <p:cNvSpPr txBox="1"/>
            <p:nvPr/>
          </p:nvSpPr>
          <p:spPr>
            <a:xfrm>
              <a:off x="2085406" y="2480749"/>
              <a:ext cx="529312" cy="500458"/>
            </a:xfrm>
            <a:prstGeom prst="rect">
              <a:avLst/>
            </a:prstGeom>
            <a:noFill/>
          </p:spPr>
          <p:txBody>
            <a:bodyPr wrap="none" rtlCol="0">
              <a:spAutoFit/>
            </a:bodyPr>
            <a:lstStyle/>
            <a:p>
              <a:pPr>
                <a:lnSpc>
                  <a:spcPct val="114000"/>
                </a:lnSpc>
              </a:pPr>
              <a:r>
                <a:rPr kumimoji="1" lang="en-US" altLang="ja-JP" sz="2400" b="1" spc="-100" dirty="0">
                  <a:latin typeface="Inter UI" panose="020B0502030000000004" pitchFamily="34" charset="0"/>
                  <a:ea typeface="Inter UI" panose="020B0502030000000004" pitchFamily="34" charset="0"/>
                  <a:cs typeface="Inter UI" panose="020B0502030000000004" pitchFamily="34" charset="0"/>
                </a:rPr>
                <a:t>30</a:t>
              </a:r>
              <a:endParaRPr kumimoji="1" lang="ja-JP" altLang="en-US" sz="2400" b="1" spc="-100">
                <a:latin typeface="Inter UI" panose="020B0502030000000004" pitchFamily="34" charset="0"/>
                <a:ea typeface="Noto Sans JP" panose="020B0500000000000000" pitchFamily="34" charset="-128"/>
                <a:cs typeface="Inter UI" panose="020B0502030000000004" pitchFamily="34" charset="0"/>
              </a:endParaRPr>
            </a:p>
          </p:txBody>
        </p:sp>
        <p:sp>
          <p:nvSpPr>
            <p:cNvPr id="134" name="テキスト ボックス 133">
              <a:extLst>
                <a:ext uri="{FF2B5EF4-FFF2-40B4-BE49-F238E27FC236}">
                  <a16:creationId xmlns:a16="http://schemas.microsoft.com/office/drawing/2014/main" id="{4A5157CA-2E1E-63B5-211E-810E468A5659}"/>
                </a:ext>
              </a:extLst>
            </p:cNvPr>
            <p:cNvSpPr txBox="1"/>
            <p:nvPr/>
          </p:nvSpPr>
          <p:spPr>
            <a:xfrm>
              <a:off x="739304" y="2568258"/>
              <a:ext cx="889987"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締切日目安</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5" name="テキスト ボックス 134">
              <a:extLst>
                <a:ext uri="{FF2B5EF4-FFF2-40B4-BE49-F238E27FC236}">
                  <a16:creationId xmlns:a16="http://schemas.microsoft.com/office/drawing/2014/main" id="{74F1845B-E302-91F9-2238-A0A4688324BF}"/>
                </a:ext>
              </a:extLst>
            </p:cNvPr>
            <p:cNvSpPr txBox="1"/>
            <p:nvPr/>
          </p:nvSpPr>
          <p:spPr>
            <a:xfrm>
              <a:off x="10002024" y="2597029"/>
              <a:ext cx="889987" cy="297389"/>
            </a:xfrm>
            <a:prstGeom prst="rect">
              <a:avLst/>
            </a:prstGeom>
            <a:noFill/>
          </p:spPr>
          <p:txBody>
            <a:bodyPr wrap="none" rtlCol="0">
              <a:spAutoFit/>
            </a:bodyPr>
            <a:lstStyle/>
            <a:p>
              <a:pPr>
                <a:lnSpc>
                  <a:spcPct val="135000"/>
                </a:lnSpc>
              </a:pPr>
              <a:r>
                <a:rPr kumimoji="1" lang="ja-JP" altLang="en-US" sz="11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営業日以内</a:t>
              </a:r>
              <a:endParaRPr kumimoji="1" lang="en-US" altLang="ja-JP" sz="11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6" name="テキスト ボックス 135">
              <a:extLst>
                <a:ext uri="{FF2B5EF4-FFF2-40B4-BE49-F238E27FC236}">
                  <a16:creationId xmlns:a16="http://schemas.microsoft.com/office/drawing/2014/main" id="{B84520BB-23FF-F482-E39F-C9D95067BAB8}"/>
                </a:ext>
              </a:extLst>
            </p:cNvPr>
            <p:cNvSpPr txBox="1"/>
            <p:nvPr/>
          </p:nvSpPr>
          <p:spPr>
            <a:xfrm>
              <a:off x="9762774" y="2479627"/>
              <a:ext cx="356188" cy="500458"/>
            </a:xfrm>
            <a:prstGeom prst="rect">
              <a:avLst/>
            </a:prstGeom>
            <a:noFill/>
          </p:spPr>
          <p:txBody>
            <a:bodyPr wrap="none" rtlCol="0">
              <a:spAutoFit/>
            </a:bodyPr>
            <a:lstStyle/>
            <a:p>
              <a:pPr>
                <a:lnSpc>
                  <a:spcPct val="114000"/>
                </a:lnSpc>
              </a:pPr>
              <a:r>
                <a:rPr kumimoji="1" lang="en-US" altLang="ja-JP" sz="2400" b="1" spc="-100" dirty="0">
                  <a:solidFill>
                    <a:srgbClr val="FF5500"/>
                  </a:solidFill>
                  <a:latin typeface="Inter UI" panose="020B0502030000000004" pitchFamily="34" charset="0"/>
                  <a:ea typeface="Inter UI" panose="020B0502030000000004" pitchFamily="34" charset="0"/>
                  <a:cs typeface="Inter UI" panose="020B0502030000000004" pitchFamily="34" charset="0"/>
                </a:rPr>
                <a:t>5</a:t>
              </a:r>
              <a:endParaRPr kumimoji="1" lang="ja-JP" altLang="en-US" sz="2400" b="1" spc="-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pic>
          <p:nvPicPr>
            <p:cNvPr id="167" name="図 166">
              <a:extLst>
                <a:ext uri="{FF2B5EF4-FFF2-40B4-BE49-F238E27FC236}">
                  <a16:creationId xmlns:a16="http://schemas.microsoft.com/office/drawing/2014/main" id="{6EE4334F-C4E7-68DF-6DDE-0FC0FECF486F}"/>
                </a:ext>
              </a:extLst>
            </p:cNvPr>
            <p:cNvPicPr>
              <a:picLocks noChangeAspect="1"/>
            </p:cNvPicPr>
            <p:nvPr/>
          </p:nvPicPr>
          <p:blipFill>
            <a:blip r:embed="rId5"/>
            <a:stretch>
              <a:fillRect/>
            </a:stretch>
          </p:blipFill>
          <p:spPr>
            <a:xfrm rot="18539343">
              <a:off x="5982709" y="2447020"/>
              <a:ext cx="593984" cy="641886"/>
            </a:xfrm>
            <a:prstGeom prst="rect">
              <a:avLst/>
            </a:prstGeom>
          </p:spPr>
        </p:pic>
        <p:cxnSp>
          <p:nvCxnSpPr>
            <p:cNvPr id="185" name="直線矢印コネクタ 184">
              <a:extLst>
                <a:ext uri="{FF2B5EF4-FFF2-40B4-BE49-F238E27FC236}">
                  <a16:creationId xmlns:a16="http://schemas.microsoft.com/office/drawing/2014/main" id="{43EBC8F4-5B8B-2D8F-082E-8B1F2ED1FC24}"/>
                </a:ext>
              </a:extLst>
            </p:cNvPr>
            <p:cNvCxnSpPr>
              <a:cxnSpLocks/>
            </p:cNvCxnSpPr>
            <p:nvPr/>
          </p:nvCxnSpPr>
          <p:spPr>
            <a:xfrm>
              <a:off x="3091205" y="4497078"/>
              <a:ext cx="540000" cy="0"/>
            </a:xfrm>
            <a:prstGeom prst="straightConnector1">
              <a:avLst/>
            </a:prstGeom>
            <a:ln w="28575">
              <a:solidFill>
                <a:srgbClr val="FF55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6" name="直線矢印コネクタ 185">
              <a:extLst>
                <a:ext uri="{FF2B5EF4-FFF2-40B4-BE49-F238E27FC236}">
                  <a16:creationId xmlns:a16="http://schemas.microsoft.com/office/drawing/2014/main" id="{93BD4A93-90D9-D19F-C8B3-1509B7F2391B}"/>
                </a:ext>
              </a:extLst>
            </p:cNvPr>
            <p:cNvCxnSpPr>
              <a:cxnSpLocks/>
            </p:cNvCxnSpPr>
            <p:nvPr/>
          </p:nvCxnSpPr>
          <p:spPr>
            <a:xfrm>
              <a:off x="8164362" y="4497078"/>
              <a:ext cx="540000" cy="0"/>
            </a:xfrm>
            <a:prstGeom prst="straightConnector1">
              <a:avLst/>
            </a:prstGeom>
            <a:ln w="28575">
              <a:solidFill>
                <a:srgbClr val="FF55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90" name="テキスト ボックス 189">
            <a:extLst>
              <a:ext uri="{FF2B5EF4-FFF2-40B4-BE49-F238E27FC236}">
                <a16:creationId xmlns:a16="http://schemas.microsoft.com/office/drawing/2014/main" id="{33EB291C-791E-C960-52D1-91B376F1E5B2}"/>
              </a:ext>
            </a:extLst>
          </p:cNvPr>
          <p:cNvSpPr txBox="1"/>
          <p:nvPr/>
        </p:nvSpPr>
        <p:spPr>
          <a:xfrm>
            <a:off x="1488588" y="5673918"/>
            <a:ext cx="5222568" cy="53226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F5500"/>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rgbClr val="FF5500"/>
                </a:solidFill>
                <a:effectLst/>
                <a:uLnTx/>
                <a:uFillTx/>
                <a:latin typeface="Noto Sans JP Light" panose="020B0300000000000000" pitchFamily="34" charset="-128"/>
                <a:ea typeface="Noto Sans JP Light" panose="020B0300000000000000" pitchFamily="34" charset="-128"/>
              </a:rPr>
              <a:t>長期での複数週掲載の際には、週毎に掲載内容を決定し、同時進行いたします。</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F5500"/>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rgbClr val="FF5500"/>
                </a:solidFill>
                <a:effectLst/>
                <a:uLnTx/>
                <a:uFillTx/>
                <a:latin typeface="Noto Sans JP Light" panose="020B0300000000000000" pitchFamily="34" charset="-128"/>
                <a:ea typeface="Noto Sans JP Light" panose="020B0300000000000000" pitchFamily="34" charset="-128"/>
              </a:rPr>
              <a:t>撮影後の修正については、事実確認のみとさせて頂きます。</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F5500"/>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rgbClr val="FF5500"/>
                </a:solidFill>
                <a:effectLst/>
                <a:uLnTx/>
                <a:uFillTx/>
                <a:latin typeface="Noto Sans JP Light" panose="020B0300000000000000" pitchFamily="34" charset="-128"/>
                <a:ea typeface="Noto Sans JP Light" panose="020B0300000000000000" pitchFamily="34" charset="-128"/>
              </a:rPr>
              <a:t>スケジュールの詳細については案件及び進行の状況により変動する可能性がございます。</a:t>
            </a: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F5500"/>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rgbClr val="FF5500"/>
                </a:solidFill>
                <a:effectLst/>
                <a:uLnTx/>
                <a:uFillTx/>
                <a:latin typeface="Noto Sans JP Light" panose="020B0300000000000000" pitchFamily="34" charset="-128"/>
                <a:ea typeface="Noto Sans JP Light" panose="020B0300000000000000" pitchFamily="34" charset="-128"/>
              </a:rPr>
              <a:t>サイドバナー、フルバナーは原則、広告主様の素材をご入稿いただきます。</a:t>
            </a:r>
          </a:p>
        </p:txBody>
      </p:sp>
      <p:pic>
        <p:nvPicPr>
          <p:cNvPr id="3" name="図 2">
            <a:extLst>
              <a:ext uri="{FF2B5EF4-FFF2-40B4-BE49-F238E27FC236}">
                <a16:creationId xmlns:a16="http://schemas.microsoft.com/office/drawing/2014/main" id="{8DCDEDF3-7998-290B-9424-A44BA71B7A40}"/>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3ACD4059-C813-C6C9-89E7-3C087FE0E97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EB076B94-99AF-7A86-B287-36B38F529D5D}"/>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33</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59CCAFD7-2273-1E26-93E0-4973DF10B616}"/>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681421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03F5E-3CD1-F1B5-F6FA-552D0427D395}"/>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6413B80E-3FC1-AA44-BA0C-073BA0389D79}"/>
              </a:ext>
            </a:extLst>
          </p:cNvPr>
          <p:cNvPicPr>
            <a:picLocks noChangeAspect="1"/>
          </p:cNvPicPr>
          <p:nvPr/>
        </p:nvPicPr>
        <p:blipFill>
          <a:blip r:embed="rId2"/>
          <a:stretch>
            <a:fillRect/>
          </a:stretch>
        </p:blipFill>
        <p:spPr>
          <a:xfrm>
            <a:off x="0" y="0"/>
            <a:ext cx="12192000" cy="6858000"/>
          </a:xfrm>
          <a:prstGeom prst="rect">
            <a:avLst/>
          </a:prstGeom>
        </p:spPr>
      </p:pic>
      <p:sp>
        <p:nvSpPr>
          <p:cNvPr id="4" name="テキスト ボックス 3">
            <a:extLst>
              <a:ext uri="{FF2B5EF4-FFF2-40B4-BE49-F238E27FC236}">
                <a16:creationId xmlns:a16="http://schemas.microsoft.com/office/drawing/2014/main" id="{97ED1A24-C91C-7523-22F6-D7FE6E27BB95}"/>
              </a:ext>
            </a:extLst>
          </p:cNvPr>
          <p:cNvSpPr txBox="1"/>
          <p:nvPr/>
        </p:nvSpPr>
        <p:spPr>
          <a:xfrm>
            <a:off x="444240" y="3196002"/>
            <a:ext cx="3865161" cy="769441"/>
          </a:xfrm>
          <a:prstGeom prst="rect">
            <a:avLst/>
          </a:prstGeom>
          <a:noFill/>
        </p:spPr>
        <p:txBody>
          <a:bodyPr wrap="none" rtlCol="0">
            <a:spAutoFit/>
          </a:bodyPr>
          <a:lstStyle/>
          <a:p>
            <a:r>
              <a:rPr kumimoji="1" lang="en-US" altLang="ja-JP" sz="4400" spc="60" dirty="0">
                <a:solidFill>
                  <a:srgbClr val="FF5500"/>
                </a:solidFill>
                <a:latin typeface="Inter UI" panose="020B0502030000000004" pitchFamily="34" charset="0"/>
                <a:ea typeface="Inter UI" panose="020B0502030000000004" pitchFamily="34" charset="0"/>
                <a:cs typeface="Inter UI" panose="020B0502030000000004" pitchFamily="34" charset="0"/>
              </a:rPr>
              <a:t>CASE</a:t>
            </a:r>
            <a:r>
              <a:rPr kumimoji="1" lang="en-US" altLang="ja-JP" sz="4400" b="1" spc="60" dirty="0">
                <a:solidFill>
                  <a:srgbClr val="FF5500"/>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STUDY</a:t>
            </a:r>
            <a:endParaRPr kumimoji="1" lang="ja-JP" altLang="en-US" sz="4400" b="1" spc="60">
              <a:solidFill>
                <a:srgbClr val="FF5500"/>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83C73066-917B-24BA-8587-DFF4BCCB07B1}"/>
              </a:ext>
            </a:extLst>
          </p:cNvPr>
          <p:cNvSpPr txBox="1"/>
          <p:nvPr/>
        </p:nvSpPr>
        <p:spPr>
          <a:xfrm>
            <a:off x="452949" y="3848420"/>
            <a:ext cx="877163" cy="307777"/>
          </a:xfrm>
          <a:prstGeom prst="rect">
            <a:avLst/>
          </a:prstGeom>
          <a:noFill/>
        </p:spPr>
        <p:txBody>
          <a:bodyPr wrap="none" rtlCol="0">
            <a:spAutoFit/>
          </a:bodyPr>
          <a:lstStyle/>
          <a:p>
            <a:r>
              <a:rPr kumimoji="1" lang="ja-JP" altLang="en-US" sz="1400" spc="-50">
                <a:solidFill>
                  <a:srgbClr val="FF5500"/>
                </a:solidFill>
                <a:latin typeface="Noto Sans JP Medium" panose="020B0500000000000000" pitchFamily="34" charset="-128"/>
                <a:ea typeface="Noto Sans JP Medium" panose="020B0500000000000000" pitchFamily="34" charset="-128"/>
                <a:cs typeface="Inter UI Medium" panose="020B0502030000000004" pitchFamily="34" charset="0"/>
              </a:rPr>
              <a:t>事例紹介</a:t>
            </a:r>
          </a:p>
        </p:txBody>
      </p:sp>
      <p:pic>
        <p:nvPicPr>
          <p:cNvPr id="10" name="図 9" descr="図形, 四角形&#10;&#10;AI 生成コンテンツは誤りを含む可能性があります。">
            <a:extLst>
              <a:ext uri="{FF2B5EF4-FFF2-40B4-BE49-F238E27FC236}">
                <a16:creationId xmlns:a16="http://schemas.microsoft.com/office/drawing/2014/main" id="{9F06C461-38DB-F1DE-6570-712407D7CDED}"/>
              </a:ext>
            </a:extLst>
          </p:cNvPr>
          <p:cNvPicPr>
            <a:picLocks noChangeAspect="1"/>
          </p:cNvPicPr>
          <p:nvPr/>
        </p:nvPicPr>
        <p:blipFill>
          <a:blip r:embed="rId3"/>
          <a:stretch>
            <a:fillRect/>
          </a:stretch>
        </p:blipFill>
        <p:spPr>
          <a:xfrm>
            <a:off x="-1" y="0"/>
            <a:ext cx="12192001" cy="914400"/>
          </a:xfrm>
          <a:prstGeom prst="rect">
            <a:avLst/>
          </a:prstGeom>
        </p:spPr>
      </p:pic>
      <p:pic>
        <p:nvPicPr>
          <p:cNvPr id="7" name="図 6">
            <a:extLst>
              <a:ext uri="{FF2B5EF4-FFF2-40B4-BE49-F238E27FC236}">
                <a16:creationId xmlns:a16="http://schemas.microsoft.com/office/drawing/2014/main" id="{78E1EEF7-0E57-E827-23B7-9167665F265D}"/>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0FEF3061-6272-8C94-1FC5-6B70B9D722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1672425" y="6518730"/>
            <a:ext cx="4500" cy="162000"/>
          </a:xfrm>
          <a:prstGeom prst="rect">
            <a:avLst/>
          </a:prstGeom>
        </p:spPr>
      </p:pic>
      <p:sp>
        <p:nvSpPr>
          <p:cNvPr id="11" name="スライド番号プレースホルダー 22">
            <a:extLst>
              <a:ext uri="{FF2B5EF4-FFF2-40B4-BE49-F238E27FC236}">
                <a16:creationId xmlns:a16="http://schemas.microsoft.com/office/drawing/2014/main" id="{2538FC7A-E3EF-88D6-82EC-E431854F16CB}"/>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34</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6EC78C7C-C6D3-9E31-4609-43BC61831322}"/>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438629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5B87F-5F0D-9C69-D49C-DD4EDC99CADA}"/>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635256E-9EBC-F9BF-3ECD-8B9B13D02ABA}"/>
              </a:ext>
            </a:extLst>
          </p:cNvPr>
          <p:cNvPicPr>
            <a:picLocks noChangeAspect="1"/>
          </p:cNvPicPr>
          <p:nvPr/>
        </p:nvPicPr>
        <p:blipFill>
          <a:blip r:embed="rId3"/>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C3D4A9F7-3708-8686-2839-51D428892E92}"/>
              </a:ext>
            </a:extLst>
          </p:cNvPr>
          <p:cNvPicPr>
            <a:picLocks noChangeAspect="1"/>
          </p:cNvPicPr>
          <p:nvPr/>
        </p:nvPicPr>
        <p:blipFill>
          <a:blip r:embed="rId4"/>
          <a:stretch>
            <a:fillRect/>
          </a:stretch>
        </p:blipFill>
        <p:spPr>
          <a:xfrm>
            <a:off x="0" y="0"/>
            <a:ext cx="12192000" cy="914400"/>
          </a:xfrm>
          <a:prstGeom prst="rect">
            <a:avLst/>
          </a:prstGeom>
        </p:spPr>
      </p:pic>
      <p:sp>
        <p:nvSpPr>
          <p:cNvPr id="7" name="テキスト ボックス 6">
            <a:extLst>
              <a:ext uri="{FF2B5EF4-FFF2-40B4-BE49-F238E27FC236}">
                <a16:creationId xmlns:a16="http://schemas.microsoft.com/office/drawing/2014/main" id="{50853F94-55B3-191C-3153-1C1C7B8AC196}"/>
              </a:ext>
            </a:extLst>
          </p:cNvPr>
          <p:cNvSpPr txBox="1"/>
          <p:nvPr/>
        </p:nvSpPr>
        <p:spPr>
          <a:xfrm>
            <a:off x="740233" y="1196199"/>
            <a:ext cx="10147330" cy="500458"/>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広告接触者の特徴認知率が</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78</a:t>
            </a:r>
            <a:r>
              <a:rPr kumimoji="1" lang="ja-JP" altLang="en-US" sz="2400" spc="-100">
                <a:solidFill>
                  <a:srgbClr val="FF5500"/>
                </a:solidFill>
                <a:latin typeface="Inter UI Medium" panose="020B0502030000000004" pitchFamily="34" charset="0"/>
                <a:ea typeface="Noto Sans JP Medium" panose="020B0500000000000000" pitchFamily="34" charset="-128"/>
                <a:cs typeface="Inter UI Medium" panose="020B0502030000000004" pitchFamily="34" charset="0"/>
              </a:rPr>
              <a:t>％</a:t>
            </a:r>
            <a:r>
              <a:rPr kumimoji="1" lang="en-US" altLang="ja-JP" sz="2400" spc="-100" dirty="0">
                <a:solidFill>
                  <a:srgbClr val="FF5500"/>
                </a:solidFill>
                <a:latin typeface="Inter UI Medium" panose="020B0502030000000004" pitchFamily="34" charset="0"/>
                <a:ea typeface="Noto Sans JP Medium" panose="020B0500000000000000" pitchFamily="34" charset="-128"/>
                <a:cs typeface="Inter UI Medium" panose="020B0502030000000004" pitchFamily="34" charset="0"/>
              </a:rPr>
              <a:t> </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非接触者と</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2.4</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倍の差が生まれる結果に</a:t>
            </a:r>
            <a:endPar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pic>
        <p:nvPicPr>
          <p:cNvPr id="12" name="図 11">
            <a:extLst>
              <a:ext uri="{FF2B5EF4-FFF2-40B4-BE49-F238E27FC236}">
                <a16:creationId xmlns:a16="http://schemas.microsoft.com/office/drawing/2014/main" id="{25041936-27ED-A105-FFA2-2C240E0F7AA8}"/>
              </a:ext>
            </a:extLst>
          </p:cNvPr>
          <p:cNvPicPr>
            <a:picLocks noChangeAspect="1"/>
          </p:cNvPicPr>
          <p:nvPr/>
        </p:nvPicPr>
        <p:blipFill>
          <a:blip r:embed="rId5"/>
          <a:stretch>
            <a:fillRect/>
          </a:stretch>
        </p:blipFill>
        <p:spPr>
          <a:xfrm>
            <a:off x="5691854" y="2410798"/>
            <a:ext cx="1054100" cy="266700"/>
          </a:xfrm>
          <a:prstGeom prst="rect">
            <a:avLst/>
          </a:prstGeom>
        </p:spPr>
      </p:pic>
      <p:pic>
        <p:nvPicPr>
          <p:cNvPr id="13" name="図 12">
            <a:extLst>
              <a:ext uri="{FF2B5EF4-FFF2-40B4-BE49-F238E27FC236}">
                <a16:creationId xmlns:a16="http://schemas.microsoft.com/office/drawing/2014/main" id="{C3C31BD0-B6BA-476A-8DA3-9E05296AD65F}"/>
              </a:ext>
            </a:extLst>
          </p:cNvPr>
          <p:cNvPicPr>
            <a:picLocks noChangeAspect="1"/>
          </p:cNvPicPr>
          <p:nvPr/>
        </p:nvPicPr>
        <p:blipFill>
          <a:blip r:embed="rId6"/>
          <a:stretch>
            <a:fillRect/>
          </a:stretch>
        </p:blipFill>
        <p:spPr>
          <a:xfrm>
            <a:off x="5691854" y="3228907"/>
            <a:ext cx="1054100" cy="266700"/>
          </a:xfrm>
          <a:prstGeom prst="rect">
            <a:avLst/>
          </a:prstGeom>
        </p:spPr>
      </p:pic>
      <p:pic>
        <p:nvPicPr>
          <p:cNvPr id="15" name="図 14">
            <a:hlinkClick r:id="rId7"/>
            <a:extLst>
              <a:ext uri="{FF2B5EF4-FFF2-40B4-BE49-F238E27FC236}">
                <a16:creationId xmlns:a16="http://schemas.microsoft.com/office/drawing/2014/main" id="{7CFD97DB-B711-CB02-F334-B93E993B3F7C}"/>
              </a:ext>
            </a:extLst>
          </p:cNvPr>
          <p:cNvPicPr>
            <a:picLocks noChangeAspect="1"/>
          </p:cNvPicPr>
          <p:nvPr/>
        </p:nvPicPr>
        <p:blipFill>
          <a:blip r:embed="rId8"/>
          <a:stretch>
            <a:fillRect/>
          </a:stretch>
        </p:blipFill>
        <p:spPr>
          <a:xfrm>
            <a:off x="9408543" y="5946058"/>
            <a:ext cx="1562100" cy="304800"/>
          </a:xfrm>
          <a:prstGeom prst="rect">
            <a:avLst/>
          </a:prstGeom>
        </p:spPr>
      </p:pic>
      <p:sp>
        <p:nvSpPr>
          <p:cNvPr id="16" name="テキスト ボックス 15">
            <a:extLst>
              <a:ext uri="{FF2B5EF4-FFF2-40B4-BE49-F238E27FC236}">
                <a16:creationId xmlns:a16="http://schemas.microsoft.com/office/drawing/2014/main" id="{B7C66815-A5C4-C6F5-D4EA-3EFC459DC363}"/>
              </a:ext>
            </a:extLst>
          </p:cNvPr>
          <p:cNvSpPr txBox="1"/>
          <p:nvPr/>
        </p:nvSpPr>
        <p:spPr>
          <a:xfrm>
            <a:off x="2891490" y="1935872"/>
            <a:ext cx="1826141"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日清食品株式会社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17" name="テキスト ボックス 16">
            <a:extLst>
              <a:ext uri="{FF2B5EF4-FFF2-40B4-BE49-F238E27FC236}">
                <a16:creationId xmlns:a16="http://schemas.microsoft.com/office/drawing/2014/main" id="{6446827F-749B-F99D-B38F-4F583B1AD87B}"/>
              </a:ext>
            </a:extLst>
          </p:cNvPr>
          <p:cNvSpPr txBox="1"/>
          <p:nvPr/>
        </p:nvSpPr>
        <p:spPr>
          <a:xfrm>
            <a:off x="4664341" y="2018915"/>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18" name="テキスト ボックス 17">
            <a:extLst>
              <a:ext uri="{FF2B5EF4-FFF2-40B4-BE49-F238E27FC236}">
                <a16:creationId xmlns:a16="http://schemas.microsoft.com/office/drawing/2014/main" id="{F8205F09-2685-287D-1D01-5E47EC392889}"/>
              </a:ext>
            </a:extLst>
          </p:cNvPr>
          <p:cNvSpPr txBox="1"/>
          <p:nvPr/>
        </p:nvSpPr>
        <p:spPr>
          <a:xfrm>
            <a:off x="5724320" y="2722632"/>
            <a:ext cx="5416868"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実際に商品を手に取り、継続的に食べてもらうための</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商品特徴の理解促進</a:t>
            </a:r>
          </a:p>
        </p:txBody>
      </p:sp>
      <p:sp>
        <p:nvSpPr>
          <p:cNvPr id="19" name="テキスト ボックス 18">
            <a:extLst>
              <a:ext uri="{FF2B5EF4-FFF2-40B4-BE49-F238E27FC236}">
                <a16:creationId xmlns:a16="http://schemas.microsoft.com/office/drawing/2014/main" id="{88FB44E9-86D4-1FBA-24F8-6BFEF698742E}"/>
              </a:ext>
            </a:extLst>
          </p:cNvPr>
          <p:cNvSpPr txBox="1"/>
          <p:nvPr/>
        </p:nvSpPr>
        <p:spPr>
          <a:xfrm>
            <a:off x="5864007" y="3558971"/>
            <a:ext cx="3877985"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接触したユーザーの、商品の特徴認知率が大幅に向上</a:t>
            </a:r>
          </a:p>
        </p:txBody>
      </p:sp>
      <p:sp>
        <p:nvSpPr>
          <p:cNvPr id="39" name="テキスト ボックス 38">
            <a:extLst>
              <a:ext uri="{FF2B5EF4-FFF2-40B4-BE49-F238E27FC236}">
                <a16:creationId xmlns:a16="http://schemas.microsoft.com/office/drawing/2014/main" id="{B995788B-2ECD-590E-AABA-902DBEC0F6EE}"/>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43C8FDBD-8C26-E9BA-7EBF-CB0EB0CD6E1F}"/>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pic>
        <p:nvPicPr>
          <p:cNvPr id="3" name="Picture 10">
            <a:extLst>
              <a:ext uri="{FF2B5EF4-FFF2-40B4-BE49-F238E27FC236}">
                <a16:creationId xmlns:a16="http://schemas.microsoft.com/office/drawing/2014/main" id="{7720BC05-0FE6-582E-17E1-4A9A0EF85F3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3797" b="99367" l="1881" r="97806">
                        <a14:foregroundMark x1="2194" y1="5696" x2="31975" y2="6329"/>
                        <a14:foregroundMark x1="31975" y1="6329" x2="71160" y2="5063"/>
                        <a14:foregroundMark x1="71160" y1="5063" x2="95611" y2="7595"/>
                        <a14:foregroundMark x1="95611" y1="7595" x2="97806" y2="7595"/>
                        <a14:foregroundMark x1="6583" y1="7595" x2="9091" y2="34810"/>
                        <a14:foregroundMark x1="9091" y1="34810" x2="20376" y2="54430"/>
                        <a14:foregroundMark x1="20376" y1="54430" x2="44828" y2="62025"/>
                        <a14:foregroundMark x1="44828" y1="62025" x2="76489" y2="54430"/>
                        <a14:foregroundMark x1="76489" y1="54430" x2="87461" y2="44304"/>
                        <a14:foregroundMark x1="87461" y1="44304" x2="97806" y2="21519"/>
                        <a14:foregroundMark x1="97806" y1="21519" x2="97179" y2="5696"/>
                        <a14:foregroundMark x1="10658" y1="7595" x2="0" y2="18354"/>
                        <a14:foregroundMark x1="5935" y1="31136" x2="32014" y2="87300"/>
                        <a14:foregroundMark x1="0" y1="18354" x2="3685" y2="26291"/>
                        <a14:foregroundMark x1="38948" y1="94808" x2="43887" y2="99367"/>
                        <a14:foregroundMark x1="43887" y1="99367" x2="68290" y2="92405"/>
                        <a14:foregroundMark x1="84697" y1="71519" x2="90282" y2="36076"/>
                        <a14:foregroundMark x1="81997" y1="71519" x2="81846" y2="72111"/>
                        <a14:foregroundMark x1="92790" y1="29114" x2="81997" y2="71519"/>
                        <a14:foregroundMark x1="72727" y1="18987" x2="2508" y2="12658"/>
                        <a14:foregroundMark x1="2508" y1="12658" x2="2375" y2="27142"/>
                        <a14:foregroundMark x1="14274" y1="65935" x2="26019" y2="72785"/>
                        <a14:foregroundMark x1="26019" y1="72785" x2="58307" y2="15190"/>
                        <a14:foregroundMark x1="40231" y1="91251" x2="61129" y2="91772"/>
                        <a14:foregroundMark x1="61129" y1="91772" x2="41066" y2="99367"/>
                        <a14:foregroundMark x1="41066" y1="99367" x2="38702" y2="95490"/>
                        <a14:foregroundMark x1="13793" y1="24684" x2="25392" y2="46203"/>
                        <a14:foregroundMark x1="25392" y1="46203" x2="26646" y2="29114"/>
                        <a14:foregroundMark x1="31348" y1="25316" x2="33856" y2="45570"/>
                        <a14:foregroundMark x1="68025" y1="22785" x2="68339" y2="53797"/>
                        <a14:foregroundMark x1="36364" y1="72152" x2="38871" y2="82278"/>
                        <a14:foregroundMark x1="54859" y1="70886" x2="52665" y2="86076"/>
                        <a14:foregroundMark x1="64890" y1="68987" x2="59561" y2="87975"/>
                        <a14:backgroundMark x1="2821" y1="63291" x2="8777" y2="77215"/>
                        <a14:backgroundMark x1="73981" y1="94304" x2="73981" y2="94304"/>
                        <a14:backgroundMark x1="84013" y1="75949" x2="81505" y2="81646"/>
                        <a14:backgroundMark x1="84013" y1="74684" x2="83386" y2="76582"/>
                        <a14:backgroundMark x1="86207" y1="75949" x2="86207" y2="75949"/>
                        <a14:backgroundMark x1="84953" y1="73418" x2="84953" y2="73418"/>
                        <a14:backgroundMark x1="84639" y1="74684" x2="84639" y2="74684"/>
                        <a14:backgroundMark x1="85266" y1="73418" x2="85266" y2="73418"/>
                        <a14:backgroundMark x1="84639" y1="73418" x2="84639" y2="73418"/>
                        <a14:backgroundMark x1="84639" y1="74051" x2="84639" y2="74051"/>
                        <a14:backgroundMark x1="84639" y1="73418" x2="84639" y2="73418"/>
                        <a14:backgroundMark x1="84639" y1="72785" x2="84639" y2="72785"/>
                        <a14:backgroundMark x1="84639" y1="72785" x2="84639" y2="72785"/>
                        <a14:backgroundMark x1="85266" y1="72785" x2="85266" y2="72785"/>
                        <a14:backgroundMark x1="85266" y1="71519" x2="85266" y2="71519"/>
                        <a14:backgroundMark x1="84953" y1="73418" x2="84953" y2="73418"/>
                        <a14:backgroundMark x1="84013" y1="74684" x2="84013" y2="74684"/>
                        <a14:backgroundMark x1="79937" y1="83544" x2="72100" y2="91772"/>
                        <a14:backgroundMark x1="81191" y1="82911" x2="81191" y2="82911"/>
                        <a14:backgroundMark x1="80251" y1="81646" x2="80251" y2="81646"/>
                        <a14:backgroundMark x1="80251" y1="81646" x2="80251" y2="81646"/>
                        <a14:backgroundMark x1="1567" y1="39241" x2="4075" y2="61392"/>
                        <a14:backgroundMark x1="627" y1="29114" x2="627" y2="29114"/>
                        <a14:backgroundMark x1="313" y1="31646" x2="627" y2="37975"/>
                        <a14:backgroundMark x1="7524" y1="59494" x2="9404" y2="64557"/>
                        <a14:backgroundMark x1="9404" y1="63291" x2="10658" y2="68987"/>
                        <a14:backgroundMark x1="627" y1="37975" x2="0" y2="17722"/>
                        <a14:backgroundMark x1="3762" y1="45570" x2="0" y2="31013"/>
                        <a14:backgroundMark x1="313" y1="28481" x2="1254" y2="34177"/>
                        <a14:backgroundMark x1="1254" y1="31646" x2="0" y2="15190"/>
                        <a14:backgroundMark x1="4075" y1="53165" x2="0" y2="17722"/>
                        <a14:backgroundMark x1="2194" y1="49367" x2="3135" y2="69620"/>
                        <a14:backgroundMark x1="68025" y1="96203" x2="78056" y2="93671"/>
                        <a14:backgroundMark x1="66771" y1="98101" x2="91223" y2="83544"/>
                        <a14:backgroundMark x1="91223" y1="83544" x2="92790" y2="78481"/>
                        <a14:backgroundMark x1="75862" y1="89873" x2="91850" y2="75949"/>
                        <a14:backgroundMark x1="91850" y1="75949" x2="93730" y2="71519"/>
                        <a14:backgroundMark x1="79937" y1="86076" x2="90909" y2="66456"/>
                        <a14:backgroundMark x1="90909" y1="66456" x2="90909" y2="65190"/>
                        <a14:backgroundMark x1="82759" y1="87975" x2="92476" y2="74051"/>
                        <a14:backgroundMark x1="92476" y1="74051" x2="93417" y2="65823"/>
                        <a14:backgroundMark x1="86520" y1="81013" x2="94044" y2="63291"/>
                        <a14:backgroundMark x1="86207" y1="75949" x2="96865" y2="62025"/>
                        <a14:backgroundMark x1="96865" y1="62025" x2="96865" y2="62025"/>
                        <a14:backgroundMark x1="85266" y1="77215" x2="88401" y2="72152"/>
                        <a14:backgroundMark x1="24451" y1="97468" x2="26959" y2="98734"/>
                        <a14:backgroundMark x1="18809" y1="94304" x2="32602" y2="97468"/>
                        <a14:backgroundMark x1="23824" y1="93671" x2="36364" y2="99367"/>
                        <a14:backgroundMark x1="30408" y1="96203" x2="36991" y2="98734"/>
                        <a14:backgroundMark x1="35737" y1="98734" x2="37304" y2="99367"/>
                      </a14:backgroundRemoval>
                    </a14:imgEffect>
                  </a14:imgLayer>
                </a14:imgProps>
              </a:ext>
              <a:ext uri="{28A0092B-C50C-407E-A947-70E740481C1C}">
                <a14:useLocalDpi xmlns:a14="http://schemas.microsoft.com/office/drawing/2010/main" val="0"/>
              </a:ext>
            </a:extLst>
          </a:blip>
          <a:srcRect/>
          <a:stretch>
            <a:fillRect/>
          </a:stretch>
        </p:blipFill>
        <p:spPr bwMode="auto">
          <a:xfrm>
            <a:off x="1323276" y="1961118"/>
            <a:ext cx="668830" cy="3312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7602F94C-B9F6-EDD3-B366-9082839B8D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19545" y="4583199"/>
            <a:ext cx="1868799" cy="1051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274D578-B25D-2E2F-BA0C-943F56D0AE2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27295" y="2425326"/>
            <a:ext cx="3769599" cy="2120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FE0B8584-E1D2-60ED-B20A-D0FACE3B7E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34028" y="4583199"/>
            <a:ext cx="1868799" cy="1051200"/>
          </a:xfrm>
          <a:prstGeom prst="rect">
            <a:avLst/>
          </a:prstGeom>
          <a:noFill/>
          <a:extLst>
            <a:ext uri="{909E8E84-426E-40DD-AFC4-6F175D3DCCD1}">
              <a14:hiddenFill xmlns:a14="http://schemas.microsoft.com/office/drawing/2010/main">
                <a:solidFill>
                  <a:srgbClr val="FFFFFF"/>
                </a:solidFill>
              </a14:hiddenFill>
            </a:ext>
          </a:extLst>
        </p:spPr>
      </p:pic>
      <p:sp>
        <p:nvSpPr>
          <p:cNvPr id="105" name="テキスト ボックス 104">
            <a:extLst>
              <a:ext uri="{FF2B5EF4-FFF2-40B4-BE49-F238E27FC236}">
                <a16:creationId xmlns:a16="http://schemas.microsoft.com/office/drawing/2014/main" id="{86105E6F-A689-C48F-F12C-4A989BC2E189}"/>
              </a:ext>
            </a:extLst>
          </p:cNvPr>
          <p:cNvSpPr txBox="1"/>
          <p:nvPr/>
        </p:nvSpPr>
        <p:spPr>
          <a:xfrm>
            <a:off x="6577658" y="3894034"/>
            <a:ext cx="1005403" cy="222112"/>
          </a:xfrm>
          <a:prstGeom prst="rect">
            <a:avLst/>
          </a:prstGeom>
          <a:noFill/>
        </p:spPr>
        <p:txBody>
          <a:bodyPr wrap="none" rtlCol="0">
            <a:spAutoFit/>
          </a:bodyPr>
          <a:lstStyle/>
          <a:p>
            <a:pPr>
              <a:lnSpc>
                <a:spcPct val="114000"/>
              </a:lnSpc>
            </a:pPr>
            <a:r>
              <a:rPr kumimoji="1" lang="en-US" altLang="ja-JP" sz="8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完全メシ</a:t>
            </a:r>
            <a:r>
              <a:rPr kumimoji="1" lang="en-US" altLang="ja-JP" sz="8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認知率</a:t>
            </a:r>
          </a:p>
        </p:txBody>
      </p:sp>
      <p:sp>
        <p:nvSpPr>
          <p:cNvPr id="106" name="テキスト ボックス 105">
            <a:extLst>
              <a:ext uri="{FF2B5EF4-FFF2-40B4-BE49-F238E27FC236}">
                <a16:creationId xmlns:a16="http://schemas.microsoft.com/office/drawing/2014/main" id="{759811DC-3FE2-66D0-F468-1B7EC1E48EB2}"/>
              </a:ext>
            </a:extLst>
          </p:cNvPr>
          <p:cNvSpPr txBox="1"/>
          <p:nvPr/>
        </p:nvSpPr>
        <p:spPr>
          <a:xfrm>
            <a:off x="8838416" y="3904448"/>
            <a:ext cx="1210588" cy="222112"/>
          </a:xfrm>
          <a:prstGeom prst="rect">
            <a:avLst/>
          </a:prstGeom>
          <a:noFill/>
        </p:spPr>
        <p:txBody>
          <a:bodyPr wrap="none" rtlCol="0">
            <a:spAutoFit/>
          </a:bodyPr>
          <a:lstStyle/>
          <a:p>
            <a:pPr>
              <a:lnSpc>
                <a:spcPct val="114000"/>
              </a:lnSpc>
            </a:pPr>
            <a:r>
              <a:rPr kumimoji="1" lang="en-US" altLang="ja-JP" sz="8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完全メシ</a:t>
            </a:r>
            <a:r>
              <a:rPr kumimoji="1" lang="en-US" altLang="ja-JP" sz="8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指名検索数</a:t>
            </a:r>
          </a:p>
        </p:txBody>
      </p:sp>
      <p:sp>
        <p:nvSpPr>
          <p:cNvPr id="107" name="正方形/長方形 106">
            <a:extLst>
              <a:ext uri="{FF2B5EF4-FFF2-40B4-BE49-F238E27FC236}">
                <a16:creationId xmlns:a16="http://schemas.microsoft.com/office/drawing/2014/main" id="{C333380D-5EC7-035E-5370-7A9F47CBFF21}"/>
              </a:ext>
            </a:extLst>
          </p:cNvPr>
          <p:cNvSpPr/>
          <p:nvPr/>
        </p:nvSpPr>
        <p:spPr>
          <a:xfrm>
            <a:off x="6215940" y="4920227"/>
            <a:ext cx="560725" cy="712698"/>
          </a:xfrm>
          <a:prstGeom prst="rect">
            <a:avLst/>
          </a:prstGeom>
          <a:pattFill prst="wdDnDiag">
            <a:fgClr>
              <a:srgbClr val="FF5500"/>
            </a:fgClr>
            <a:bgClr>
              <a:schemeClr val="bg1"/>
            </a:bgClr>
          </a:pattFill>
          <a:ln w="6350">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8" name="正方形/長方形 107">
            <a:extLst>
              <a:ext uri="{FF2B5EF4-FFF2-40B4-BE49-F238E27FC236}">
                <a16:creationId xmlns:a16="http://schemas.microsoft.com/office/drawing/2014/main" id="{8343F44B-6CBD-3445-9670-5631BAD21890}"/>
              </a:ext>
            </a:extLst>
          </p:cNvPr>
          <p:cNvSpPr/>
          <p:nvPr/>
        </p:nvSpPr>
        <p:spPr>
          <a:xfrm>
            <a:off x="7384476" y="4786925"/>
            <a:ext cx="606755" cy="846000"/>
          </a:xfrm>
          <a:prstGeom prst="rect">
            <a:avLst/>
          </a:prstGeom>
          <a:solidFill>
            <a:srgbClr val="FF55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09" name="テキスト ボックス 108">
            <a:extLst>
              <a:ext uri="{FF2B5EF4-FFF2-40B4-BE49-F238E27FC236}">
                <a16:creationId xmlns:a16="http://schemas.microsoft.com/office/drawing/2014/main" id="{963D1C01-4C57-5E03-8CBC-B147685F4713}"/>
              </a:ext>
            </a:extLst>
          </p:cNvPr>
          <p:cNvSpPr txBox="1"/>
          <p:nvPr/>
        </p:nvSpPr>
        <p:spPr>
          <a:xfrm>
            <a:off x="7385721" y="4372420"/>
            <a:ext cx="550151" cy="500458"/>
          </a:xfrm>
          <a:prstGeom prst="rect">
            <a:avLst/>
          </a:prstGeom>
          <a:noFill/>
        </p:spPr>
        <p:txBody>
          <a:bodyPr wrap="none" rtlCol="0">
            <a:spAutoFit/>
          </a:bodyPr>
          <a:lstStyle/>
          <a:p>
            <a:pPr algn="ctr">
              <a:lnSpc>
                <a:spcPct val="114000"/>
              </a:lnSpc>
            </a:pPr>
            <a:r>
              <a:rPr kumimoji="1" lang="en-US" altLang="ja-JP" sz="24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88</a:t>
            </a:r>
            <a:endParaRPr kumimoji="1" lang="ja-JP" altLang="en-US" sz="2400" b="1" spc="-150">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10" name="テキスト ボックス 109">
            <a:extLst>
              <a:ext uri="{FF2B5EF4-FFF2-40B4-BE49-F238E27FC236}">
                <a16:creationId xmlns:a16="http://schemas.microsoft.com/office/drawing/2014/main" id="{5007DE6B-7F51-BF36-31CE-A79F822C25A7}"/>
              </a:ext>
            </a:extLst>
          </p:cNvPr>
          <p:cNvSpPr txBox="1"/>
          <p:nvPr/>
        </p:nvSpPr>
        <p:spPr>
          <a:xfrm>
            <a:off x="7746295" y="4529710"/>
            <a:ext cx="309700" cy="296428"/>
          </a:xfrm>
          <a:prstGeom prst="rect">
            <a:avLst/>
          </a:prstGeom>
          <a:noFill/>
        </p:spPr>
        <p:txBody>
          <a:bodyPr wrap="none" rtlCol="0">
            <a:spAutoFit/>
          </a:bodyPr>
          <a:lstStyle/>
          <a:p>
            <a:pPr algn="ctr">
              <a:lnSpc>
                <a:spcPct val="114000"/>
              </a:lnSpc>
            </a:pP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12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1" name="正方形/長方形 110">
            <a:extLst>
              <a:ext uri="{FF2B5EF4-FFF2-40B4-BE49-F238E27FC236}">
                <a16:creationId xmlns:a16="http://schemas.microsoft.com/office/drawing/2014/main" id="{F93CB8DE-B859-F0AF-514A-A777B2384DF9}"/>
              </a:ext>
            </a:extLst>
          </p:cNvPr>
          <p:cNvSpPr/>
          <p:nvPr/>
        </p:nvSpPr>
        <p:spPr>
          <a:xfrm>
            <a:off x="9725183" y="4474308"/>
            <a:ext cx="606755" cy="1162525"/>
          </a:xfrm>
          <a:prstGeom prst="rect">
            <a:avLst/>
          </a:prstGeom>
          <a:solidFill>
            <a:srgbClr val="FF55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cxnSp>
        <p:nvCxnSpPr>
          <p:cNvPr id="113" name="直線矢印コネクタ 112">
            <a:extLst>
              <a:ext uri="{FF2B5EF4-FFF2-40B4-BE49-F238E27FC236}">
                <a16:creationId xmlns:a16="http://schemas.microsoft.com/office/drawing/2014/main" id="{B0C8F073-0B12-FF96-E08D-6CAEDFC38C90}"/>
              </a:ext>
            </a:extLst>
          </p:cNvPr>
          <p:cNvCxnSpPr>
            <a:cxnSpLocks/>
          </p:cNvCxnSpPr>
          <p:nvPr/>
        </p:nvCxnSpPr>
        <p:spPr>
          <a:xfrm flipV="1">
            <a:off x="6797865" y="4755309"/>
            <a:ext cx="559119" cy="177493"/>
          </a:xfrm>
          <a:prstGeom prst="straightConnector1">
            <a:avLst/>
          </a:prstGeom>
          <a:ln w="25400">
            <a:solidFill>
              <a:srgbClr val="FF5500"/>
            </a:solidFill>
            <a:tailEnd type="stealth"/>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0675558D-43F2-EEE8-3BAE-D4D4E359899E}"/>
              </a:ext>
            </a:extLst>
          </p:cNvPr>
          <p:cNvCxnSpPr>
            <a:cxnSpLocks/>
          </p:cNvCxnSpPr>
          <p:nvPr/>
        </p:nvCxnSpPr>
        <p:spPr>
          <a:xfrm flipH="1">
            <a:off x="5802759" y="5632925"/>
            <a:ext cx="4950000" cy="0"/>
          </a:xfrm>
          <a:prstGeom prst="line">
            <a:avLst/>
          </a:prstGeom>
          <a:ln w="95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a16="http://schemas.microsoft.com/office/drawing/2014/main" id="{2701B416-61BA-A4F6-E2C6-C01A232EC733}"/>
              </a:ext>
            </a:extLst>
          </p:cNvPr>
          <p:cNvSpPr txBox="1"/>
          <p:nvPr/>
        </p:nvSpPr>
        <p:spPr>
          <a:xfrm>
            <a:off x="6222062" y="4607142"/>
            <a:ext cx="431528" cy="364459"/>
          </a:xfrm>
          <a:prstGeom prst="rect">
            <a:avLst/>
          </a:prstGeom>
          <a:noFill/>
        </p:spPr>
        <p:txBody>
          <a:bodyPr wrap="none" rtlCol="0">
            <a:spAutoFit/>
          </a:bodyPr>
          <a:lstStyle/>
          <a:p>
            <a:pPr algn="ctr">
              <a:lnSpc>
                <a:spcPct val="114000"/>
              </a:lnSpc>
            </a:pPr>
            <a:r>
              <a:rPr kumimoji="1" lang="en-US" altLang="ja-JP" sz="16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76</a:t>
            </a:r>
            <a:endParaRPr kumimoji="1" lang="ja-JP" altLang="en-US" sz="1600" b="1" spc="-150">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20" name="テキスト ボックス 119">
            <a:extLst>
              <a:ext uri="{FF2B5EF4-FFF2-40B4-BE49-F238E27FC236}">
                <a16:creationId xmlns:a16="http://schemas.microsoft.com/office/drawing/2014/main" id="{714D9906-C601-D1E8-5133-CBEAE5ABA78C}"/>
              </a:ext>
            </a:extLst>
          </p:cNvPr>
          <p:cNvSpPr txBox="1"/>
          <p:nvPr/>
        </p:nvSpPr>
        <p:spPr>
          <a:xfrm>
            <a:off x="6452173" y="4670916"/>
            <a:ext cx="300082" cy="279435"/>
          </a:xfrm>
          <a:prstGeom prst="rect">
            <a:avLst/>
          </a:prstGeom>
          <a:noFill/>
        </p:spPr>
        <p:txBody>
          <a:bodyPr wrap="none" rtlCol="0">
            <a:spAutoFit/>
          </a:bodyPr>
          <a:lstStyle/>
          <a:p>
            <a:pPr algn="ctr">
              <a:lnSpc>
                <a:spcPct val="114000"/>
              </a:lnSpc>
            </a:pPr>
            <a:r>
              <a:rPr kumimoji="1" lang="en-US" altLang="ja-JP" sz="1100"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1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1" name="テキスト ボックス 120">
            <a:extLst>
              <a:ext uri="{FF2B5EF4-FFF2-40B4-BE49-F238E27FC236}">
                <a16:creationId xmlns:a16="http://schemas.microsoft.com/office/drawing/2014/main" id="{7E2D796B-4189-EFE6-D9DD-99060D35E451}"/>
              </a:ext>
            </a:extLst>
          </p:cNvPr>
          <p:cNvSpPr txBox="1"/>
          <p:nvPr/>
        </p:nvSpPr>
        <p:spPr>
          <a:xfrm>
            <a:off x="9674850" y="4071533"/>
            <a:ext cx="553357" cy="500458"/>
          </a:xfrm>
          <a:prstGeom prst="rect">
            <a:avLst/>
          </a:prstGeom>
          <a:noFill/>
        </p:spPr>
        <p:txBody>
          <a:bodyPr wrap="none" rtlCol="0">
            <a:spAutoFit/>
          </a:bodyPr>
          <a:lstStyle/>
          <a:p>
            <a:pPr algn="ctr">
              <a:lnSpc>
                <a:spcPct val="114000"/>
              </a:lnSpc>
            </a:pPr>
            <a:r>
              <a:rPr kumimoji="1" lang="en-US" altLang="ja-JP" sz="24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78</a:t>
            </a:r>
            <a:endParaRPr kumimoji="1" lang="ja-JP" altLang="en-US" sz="2400" b="1" spc="-150">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22" name="テキスト ボックス 121">
            <a:extLst>
              <a:ext uri="{FF2B5EF4-FFF2-40B4-BE49-F238E27FC236}">
                <a16:creationId xmlns:a16="http://schemas.microsoft.com/office/drawing/2014/main" id="{26000780-7875-AB30-6B0E-245AF7E8BFB4}"/>
              </a:ext>
            </a:extLst>
          </p:cNvPr>
          <p:cNvSpPr txBox="1"/>
          <p:nvPr/>
        </p:nvSpPr>
        <p:spPr>
          <a:xfrm>
            <a:off x="10042142" y="4228823"/>
            <a:ext cx="309700" cy="296428"/>
          </a:xfrm>
          <a:prstGeom prst="rect">
            <a:avLst/>
          </a:prstGeom>
          <a:noFill/>
        </p:spPr>
        <p:txBody>
          <a:bodyPr wrap="none" rtlCol="0">
            <a:spAutoFit/>
          </a:bodyPr>
          <a:lstStyle/>
          <a:p>
            <a:pPr algn="ctr">
              <a:lnSpc>
                <a:spcPct val="114000"/>
              </a:lnSpc>
            </a:pPr>
            <a:r>
              <a:rPr kumimoji="1" lang="en-US" altLang="ja-JP" sz="1200"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12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3" name="正方形/長方形 122">
            <a:extLst>
              <a:ext uri="{FF2B5EF4-FFF2-40B4-BE49-F238E27FC236}">
                <a16:creationId xmlns:a16="http://schemas.microsoft.com/office/drawing/2014/main" id="{66F34162-BC06-DD83-5F9B-FE702BA0EE5A}"/>
              </a:ext>
            </a:extLst>
          </p:cNvPr>
          <p:cNvSpPr/>
          <p:nvPr/>
        </p:nvSpPr>
        <p:spPr>
          <a:xfrm>
            <a:off x="8549837" y="5125863"/>
            <a:ext cx="560725" cy="502707"/>
          </a:xfrm>
          <a:prstGeom prst="rect">
            <a:avLst/>
          </a:prstGeom>
          <a:pattFill prst="wdDnDiag">
            <a:fgClr>
              <a:srgbClr val="FF5500"/>
            </a:fgClr>
            <a:bgClr>
              <a:schemeClr val="bg1"/>
            </a:bgClr>
          </a:pattFill>
          <a:ln w="6350">
            <a:solidFill>
              <a:srgbClr val="FF5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latin typeface="DIN Alternate" panose="020B0500000000000000" pitchFamily="34" charset="0"/>
            </a:endParaRPr>
          </a:p>
        </p:txBody>
      </p:sp>
      <p:sp>
        <p:nvSpPr>
          <p:cNvPr id="124" name="テキスト ボックス 123">
            <a:extLst>
              <a:ext uri="{FF2B5EF4-FFF2-40B4-BE49-F238E27FC236}">
                <a16:creationId xmlns:a16="http://schemas.microsoft.com/office/drawing/2014/main" id="{8290D94F-ED8B-5FB4-4472-31EDB943B182}"/>
              </a:ext>
            </a:extLst>
          </p:cNvPr>
          <p:cNvSpPr txBox="1"/>
          <p:nvPr/>
        </p:nvSpPr>
        <p:spPr>
          <a:xfrm>
            <a:off x="8466776" y="4816268"/>
            <a:ext cx="609732" cy="364459"/>
          </a:xfrm>
          <a:prstGeom prst="rect">
            <a:avLst/>
          </a:prstGeom>
          <a:noFill/>
        </p:spPr>
        <p:txBody>
          <a:bodyPr wrap="square" rtlCol="0">
            <a:spAutoFit/>
          </a:bodyPr>
          <a:lstStyle/>
          <a:p>
            <a:pPr algn="ctr">
              <a:lnSpc>
                <a:spcPct val="114000"/>
              </a:lnSpc>
            </a:pPr>
            <a:r>
              <a:rPr kumimoji="1" lang="en-US" altLang="ja-JP" sz="16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32.7</a:t>
            </a:r>
            <a:endParaRPr kumimoji="1" lang="ja-JP" altLang="en-US" sz="1600" b="1" spc="-150">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25" name="テキスト ボックス 124">
            <a:extLst>
              <a:ext uri="{FF2B5EF4-FFF2-40B4-BE49-F238E27FC236}">
                <a16:creationId xmlns:a16="http://schemas.microsoft.com/office/drawing/2014/main" id="{5CFAFFCD-51F5-D49B-B0D8-47E9300A84E6}"/>
              </a:ext>
            </a:extLst>
          </p:cNvPr>
          <p:cNvSpPr txBox="1"/>
          <p:nvPr/>
        </p:nvSpPr>
        <p:spPr>
          <a:xfrm>
            <a:off x="8891142" y="4880042"/>
            <a:ext cx="300082" cy="279435"/>
          </a:xfrm>
          <a:prstGeom prst="rect">
            <a:avLst/>
          </a:prstGeom>
          <a:noFill/>
        </p:spPr>
        <p:txBody>
          <a:bodyPr wrap="none" rtlCol="0">
            <a:spAutoFit/>
          </a:bodyPr>
          <a:lstStyle/>
          <a:p>
            <a:pPr algn="ctr">
              <a:lnSpc>
                <a:spcPct val="114000"/>
              </a:lnSpc>
            </a:pPr>
            <a:r>
              <a:rPr kumimoji="1" lang="en-US" altLang="ja-JP" sz="1100"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1100">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126" name="直線矢印コネクタ 125">
            <a:extLst>
              <a:ext uri="{FF2B5EF4-FFF2-40B4-BE49-F238E27FC236}">
                <a16:creationId xmlns:a16="http://schemas.microsoft.com/office/drawing/2014/main" id="{566DC3A2-462C-1A9F-0943-A29455D7BB99}"/>
              </a:ext>
            </a:extLst>
          </p:cNvPr>
          <p:cNvCxnSpPr>
            <a:cxnSpLocks/>
          </p:cNvCxnSpPr>
          <p:nvPr/>
        </p:nvCxnSpPr>
        <p:spPr>
          <a:xfrm flipV="1">
            <a:off x="9110562" y="4474308"/>
            <a:ext cx="580567" cy="642008"/>
          </a:xfrm>
          <a:prstGeom prst="straightConnector1">
            <a:avLst/>
          </a:prstGeom>
          <a:ln w="25400">
            <a:solidFill>
              <a:srgbClr val="FF5500"/>
            </a:solidFill>
            <a:tailEnd type="stealth"/>
          </a:ln>
        </p:spPr>
        <p:style>
          <a:lnRef idx="1">
            <a:schemeClr val="accent1"/>
          </a:lnRef>
          <a:fillRef idx="0">
            <a:schemeClr val="accent1"/>
          </a:fillRef>
          <a:effectRef idx="0">
            <a:schemeClr val="accent1"/>
          </a:effectRef>
          <a:fontRef idx="minor">
            <a:schemeClr val="tx1"/>
          </a:fontRef>
        </p:style>
      </p:cxnSp>
      <p:grpSp>
        <p:nvGrpSpPr>
          <p:cNvPr id="134" name="グループ化 133">
            <a:extLst>
              <a:ext uri="{FF2B5EF4-FFF2-40B4-BE49-F238E27FC236}">
                <a16:creationId xmlns:a16="http://schemas.microsoft.com/office/drawing/2014/main" id="{AF5E48AB-766F-31CD-8970-F06EABB6576B}"/>
              </a:ext>
            </a:extLst>
          </p:cNvPr>
          <p:cNvGrpSpPr>
            <a:grpSpLocks noChangeAspect="1"/>
          </p:cNvGrpSpPr>
          <p:nvPr/>
        </p:nvGrpSpPr>
        <p:grpSpPr>
          <a:xfrm>
            <a:off x="9191556" y="4610028"/>
            <a:ext cx="396000" cy="396000"/>
            <a:chOff x="6819748" y="4918581"/>
            <a:chExt cx="468000" cy="468000"/>
          </a:xfrm>
        </p:grpSpPr>
        <p:sp>
          <p:nvSpPr>
            <p:cNvPr id="135" name="円/楕円 134">
              <a:extLst>
                <a:ext uri="{FF2B5EF4-FFF2-40B4-BE49-F238E27FC236}">
                  <a16:creationId xmlns:a16="http://schemas.microsoft.com/office/drawing/2014/main" id="{188E5172-40D8-6DA6-422D-E56D8670B106}"/>
                </a:ext>
              </a:extLst>
            </p:cNvPr>
            <p:cNvSpPr>
              <a:spLocks noChangeAspect="1"/>
            </p:cNvSpPr>
            <p:nvPr/>
          </p:nvSpPr>
          <p:spPr>
            <a:xfrm>
              <a:off x="6851277" y="4953813"/>
              <a:ext cx="403200" cy="399143"/>
            </a:xfrm>
            <a:prstGeom prst="ellipse">
              <a:avLst/>
            </a:prstGeom>
            <a:solidFill>
              <a:srgbClr val="FF5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円/楕円 135">
              <a:extLst>
                <a:ext uri="{FF2B5EF4-FFF2-40B4-BE49-F238E27FC236}">
                  <a16:creationId xmlns:a16="http://schemas.microsoft.com/office/drawing/2014/main" id="{6253C49B-47EB-BD52-1F7B-0ACF82E41281}"/>
                </a:ext>
              </a:extLst>
            </p:cNvPr>
            <p:cNvSpPr>
              <a:spLocks noChangeAspect="1"/>
            </p:cNvSpPr>
            <p:nvPr/>
          </p:nvSpPr>
          <p:spPr>
            <a:xfrm>
              <a:off x="6819748" y="4918581"/>
              <a:ext cx="468000" cy="468000"/>
            </a:xfrm>
            <a:prstGeom prst="ellipse">
              <a:avLst/>
            </a:prstGeom>
            <a:noFill/>
            <a:ln>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0" name="テキスト ボックス 139">
            <a:extLst>
              <a:ext uri="{FF2B5EF4-FFF2-40B4-BE49-F238E27FC236}">
                <a16:creationId xmlns:a16="http://schemas.microsoft.com/office/drawing/2014/main" id="{53309659-6BDB-F138-E2DB-BF54D4A151D6}"/>
              </a:ext>
            </a:extLst>
          </p:cNvPr>
          <p:cNvSpPr txBox="1"/>
          <p:nvPr/>
        </p:nvSpPr>
        <p:spPr>
          <a:xfrm>
            <a:off x="6202830" y="5633549"/>
            <a:ext cx="595035" cy="222112"/>
          </a:xfrm>
          <a:prstGeom prst="rect">
            <a:avLst/>
          </a:prstGeom>
          <a:noFill/>
        </p:spPr>
        <p:txBody>
          <a:bodyPr wrap="none" rtlCol="0">
            <a:spAutoFit/>
          </a:bodyPr>
          <a:lstStyle/>
          <a:p>
            <a:pPr>
              <a:lnSpc>
                <a:spcPct val="114000"/>
              </a:lnSpc>
            </a:pP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非接触者</a:t>
            </a:r>
          </a:p>
        </p:txBody>
      </p:sp>
      <p:sp>
        <p:nvSpPr>
          <p:cNvPr id="141" name="テキスト ボックス 140">
            <a:extLst>
              <a:ext uri="{FF2B5EF4-FFF2-40B4-BE49-F238E27FC236}">
                <a16:creationId xmlns:a16="http://schemas.microsoft.com/office/drawing/2014/main" id="{0563EB4D-9696-ECEE-EBE4-B4E030D70A99}"/>
              </a:ext>
            </a:extLst>
          </p:cNvPr>
          <p:cNvSpPr txBox="1"/>
          <p:nvPr/>
        </p:nvSpPr>
        <p:spPr>
          <a:xfrm>
            <a:off x="7283178" y="5636833"/>
            <a:ext cx="832279" cy="228396"/>
          </a:xfrm>
          <a:prstGeom prst="rect">
            <a:avLst/>
          </a:prstGeom>
          <a:noFill/>
        </p:spPr>
        <p:txBody>
          <a:bodyPr wrap="none" rtlCol="0">
            <a:spAutoFit/>
          </a:bodyPr>
          <a:lstStyle/>
          <a:p>
            <a:pPr>
              <a:lnSpc>
                <a:spcPct val="114000"/>
              </a:lnSpc>
            </a:pPr>
            <a:r>
              <a:rPr kumimoji="1" lang="en-US" altLang="ja-JP" sz="800" b="1" dirty="0">
                <a:solidFill>
                  <a:srgbClr val="FF5500"/>
                </a:solidFill>
                <a:latin typeface="Inter UI" panose="020B0502030000000004" pitchFamily="34" charset="0"/>
                <a:ea typeface="Inter UI" panose="020B0502030000000004" pitchFamily="34" charset="0"/>
                <a:cs typeface="Inter UI" panose="020B0502030000000004" pitchFamily="34" charset="0"/>
              </a:rPr>
              <a:t>BREAK</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接触者</a:t>
            </a:r>
          </a:p>
        </p:txBody>
      </p:sp>
      <p:sp>
        <p:nvSpPr>
          <p:cNvPr id="144" name="テキスト ボックス 143">
            <a:extLst>
              <a:ext uri="{FF2B5EF4-FFF2-40B4-BE49-F238E27FC236}">
                <a16:creationId xmlns:a16="http://schemas.microsoft.com/office/drawing/2014/main" id="{F49C837F-E064-D6EC-D938-1972054C8AC7}"/>
              </a:ext>
            </a:extLst>
          </p:cNvPr>
          <p:cNvSpPr txBox="1">
            <a:spLocks noChangeAspect="1"/>
          </p:cNvSpPr>
          <p:nvPr/>
        </p:nvSpPr>
        <p:spPr>
          <a:xfrm>
            <a:off x="9149471" y="4648578"/>
            <a:ext cx="410593" cy="279435"/>
          </a:xfrm>
          <a:prstGeom prst="rect">
            <a:avLst/>
          </a:prstGeom>
          <a:noFill/>
        </p:spPr>
        <p:txBody>
          <a:bodyPr wrap="square" rtlCol="0">
            <a:spAutoFit/>
          </a:bodyPr>
          <a:lstStyle/>
          <a:p>
            <a:pPr algn="ctr">
              <a:lnSpc>
                <a:spcPct val="114000"/>
              </a:lnSpc>
            </a:pPr>
            <a:r>
              <a:rPr kumimoji="1" lang="en-US" altLang="ja-JP" sz="11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2.4</a:t>
            </a:r>
            <a:endParaRPr kumimoji="1" lang="ja-JP" altLang="en-US" sz="1100" b="1" spc="-150">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45" name="テキスト ボックス 144">
            <a:extLst>
              <a:ext uri="{FF2B5EF4-FFF2-40B4-BE49-F238E27FC236}">
                <a16:creationId xmlns:a16="http://schemas.microsoft.com/office/drawing/2014/main" id="{B841668D-78E0-058A-DAF8-6F4FBD2FD8B8}"/>
              </a:ext>
            </a:extLst>
          </p:cNvPr>
          <p:cNvSpPr txBox="1">
            <a:spLocks noChangeAspect="1"/>
          </p:cNvSpPr>
          <p:nvPr/>
        </p:nvSpPr>
        <p:spPr>
          <a:xfrm>
            <a:off x="9424386" y="4713647"/>
            <a:ext cx="154139" cy="173445"/>
          </a:xfrm>
          <a:prstGeom prst="rect">
            <a:avLst/>
          </a:prstGeom>
          <a:noFill/>
        </p:spPr>
        <p:txBody>
          <a:bodyPr wrap="square" rtlCol="0">
            <a:spAutoFit/>
          </a:bodyPr>
          <a:lstStyle/>
          <a:p>
            <a:pPr algn="ctr">
              <a:lnSpc>
                <a:spcPct val="114000"/>
              </a:lnSpc>
            </a:pPr>
            <a:r>
              <a:rPr kumimoji="1" lang="ja-JP" altLang="en-US" sz="5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倍</a:t>
            </a:r>
          </a:p>
        </p:txBody>
      </p:sp>
      <p:sp>
        <p:nvSpPr>
          <p:cNvPr id="146" name="テキスト ボックス 145">
            <a:extLst>
              <a:ext uri="{FF2B5EF4-FFF2-40B4-BE49-F238E27FC236}">
                <a16:creationId xmlns:a16="http://schemas.microsoft.com/office/drawing/2014/main" id="{4BF1DC34-B346-4569-A9A4-BF5C3A64FFA9}"/>
              </a:ext>
            </a:extLst>
          </p:cNvPr>
          <p:cNvSpPr txBox="1">
            <a:spLocks noChangeAspect="1"/>
          </p:cNvSpPr>
          <p:nvPr/>
        </p:nvSpPr>
        <p:spPr>
          <a:xfrm>
            <a:off x="9195356" y="4789402"/>
            <a:ext cx="384237" cy="185885"/>
          </a:xfrm>
          <a:prstGeom prst="rect">
            <a:avLst/>
          </a:prstGeom>
          <a:noFill/>
        </p:spPr>
        <p:txBody>
          <a:bodyPr wrap="square" rtlCol="0">
            <a:spAutoFit/>
          </a:bodyPr>
          <a:lstStyle/>
          <a:p>
            <a:pPr algn="ctr">
              <a:lnSpc>
                <a:spcPct val="114000"/>
              </a:lnSpc>
            </a:pPr>
            <a:r>
              <a:rPr kumimoji="1" lang="en-US" altLang="ja-JP" sz="550" b="1" dirty="0">
                <a:solidFill>
                  <a:schemeClr val="bg1"/>
                </a:solidFill>
                <a:latin typeface="Inter UI" panose="020B0502030000000004" pitchFamily="34" charset="0"/>
                <a:ea typeface="Inter UI" panose="020B0502030000000004" pitchFamily="34" charset="0"/>
                <a:cs typeface="Inter UI" panose="020B0502030000000004" pitchFamily="34" charset="0"/>
              </a:rPr>
              <a:t>OVER</a:t>
            </a:r>
            <a:endParaRPr kumimoji="1" lang="ja-JP" altLang="en-US" sz="55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grpSp>
        <p:nvGrpSpPr>
          <p:cNvPr id="155" name="グループ化 154">
            <a:extLst>
              <a:ext uri="{FF2B5EF4-FFF2-40B4-BE49-F238E27FC236}">
                <a16:creationId xmlns:a16="http://schemas.microsoft.com/office/drawing/2014/main" id="{C168DDA1-9E1D-5C93-40BC-2432FAC465CC}"/>
              </a:ext>
            </a:extLst>
          </p:cNvPr>
          <p:cNvGrpSpPr>
            <a:grpSpLocks noChangeAspect="1"/>
          </p:cNvGrpSpPr>
          <p:nvPr/>
        </p:nvGrpSpPr>
        <p:grpSpPr>
          <a:xfrm>
            <a:off x="6863322" y="4649917"/>
            <a:ext cx="396000" cy="396000"/>
            <a:chOff x="6819748" y="4918581"/>
            <a:chExt cx="468000" cy="468000"/>
          </a:xfrm>
        </p:grpSpPr>
        <p:sp>
          <p:nvSpPr>
            <p:cNvPr id="156" name="円/楕円 155">
              <a:extLst>
                <a:ext uri="{FF2B5EF4-FFF2-40B4-BE49-F238E27FC236}">
                  <a16:creationId xmlns:a16="http://schemas.microsoft.com/office/drawing/2014/main" id="{F5159EAB-0D61-A87E-2CC2-8188E674B5AD}"/>
                </a:ext>
              </a:extLst>
            </p:cNvPr>
            <p:cNvSpPr>
              <a:spLocks noChangeAspect="1"/>
            </p:cNvSpPr>
            <p:nvPr/>
          </p:nvSpPr>
          <p:spPr>
            <a:xfrm>
              <a:off x="6851277" y="4953813"/>
              <a:ext cx="403200" cy="399143"/>
            </a:xfrm>
            <a:prstGeom prst="ellipse">
              <a:avLst/>
            </a:prstGeom>
            <a:solidFill>
              <a:srgbClr val="FF55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7" name="円/楕円 156">
              <a:extLst>
                <a:ext uri="{FF2B5EF4-FFF2-40B4-BE49-F238E27FC236}">
                  <a16:creationId xmlns:a16="http://schemas.microsoft.com/office/drawing/2014/main" id="{3404D774-8A2C-E0A4-08B5-E3F93870E149}"/>
                </a:ext>
              </a:extLst>
            </p:cNvPr>
            <p:cNvSpPr>
              <a:spLocks noChangeAspect="1"/>
            </p:cNvSpPr>
            <p:nvPr/>
          </p:nvSpPr>
          <p:spPr>
            <a:xfrm>
              <a:off x="6819748" y="4918581"/>
              <a:ext cx="468000" cy="468000"/>
            </a:xfrm>
            <a:prstGeom prst="ellipse">
              <a:avLst/>
            </a:prstGeom>
            <a:noFill/>
            <a:ln>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47" name="テキスト ボックス 146">
            <a:extLst>
              <a:ext uri="{FF2B5EF4-FFF2-40B4-BE49-F238E27FC236}">
                <a16:creationId xmlns:a16="http://schemas.microsoft.com/office/drawing/2014/main" id="{5497F009-CAF2-8300-2BAF-4D61B0661883}"/>
              </a:ext>
            </a:extLst>
          </p:cNvPr>
          <p:cNvSpPr txBox="1"/>
          <p:nvPr/>
        </p:nvSpPr>
        <p:spPr>
          <a:xfrm>
            <a:off x="6845218" y="4681155"/>
            <a:ext cx="340157" cy="279435"/>
          </a:xfrm>
          <a:prstGeom prst="rect">
            <a:avLst/>
          </a:prstGeom>
          <a:noFill/>
        </p:spPr>
        <p:txBody>
          <a:bodyPr wrap="none" rtlCol="0">
            <a:spAutoFit/>
          </a:bodyPr>
          <a:lstStyle/>
          <a:p>
            <a:pPr algn="ctr">
              <a:lnSpc>
                <a:spcPct val="114000"/>
              </a:lnSpc>
            </a:pPr>
            <a:r>
              <a:rPr kumimoji="1" lang="en-US" altLang="ja-JP" sz="11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12</a:t>
            </a:r>
            <a:endParaRPr kumimoji="1" lang="ja-JP" altLang="en-US" sz="1100" b="1" spc="-150">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48" name="テキスト ボックス 147">
            <a:extLst>
              <a:ext uri="{FF2B5EF4-FFF2-40B4-BE49-F238E27FC236}">
                <a16:creationId xmlns:a16="http://schemas.microsoft.com/office/drawing/2014/main" id="{91B3BD87-508A-4988-DA2F-F82970AD6229}"/>
              </a:ext>
            </a:extLst>
          </p:cNvPr>
          <p:cNvSpPr txBox="1"/>
          <p:nvPr/>
        </p:nvSpPr>
        <p:spPr>
          <a:xfrm>
            <a:off x="7000753" y="4745875"/>
            <a:ext cx="291141" cy="189732"/>
          </a:xfrm>
          <a:prstGeom prst="rect">
            <a:avLst/>
          </a:prstGeom>
          <a:noFill/>
        </p:spPr>
        <p:txBody>
          <a:bodyPr wrap="square" rtlCol="0">
            <a:spAutoFit/>
          </a:bodyPr>
          <a:lstStyle/>
          <a:p>
            <a:pPr algn="ctr">
              <a:lnSpc>
                <a:spcPct val="114000"/>
              </a:lnSpc>
            </a:pPr>
            <a:r>
              <a:rPr kumimoji="1" lang="en-US" altLang="ja-JP" sz="600" b="1"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Pt</a:t>
            </a:r>
            <a:endParaRPr kumimoji="1" lang="ja-JP" altLang="en-US" sz="600" b="1">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49" name="テキスト ボックス 148">
            <a:extLst>
              <a:ext uri="{FF2B5EF4-FFF2-40B4-BE49-F238E27FC236}">
                <a16:creationId xmlns:a16="http://schemas.microsoft.com/office/drawing/2014/main" id="{1FD11533-3844-9237-F4F8-9F515FC581ED}"/>
              </a:ext>
            </a:extLst>
          </p:cNvPr>
          <p:cNvSpPr txBox="1"/>
          <p:nvPr/>
        </p:nvSpPr>
        <p:spPr>
          <a:xfrm>
            <a:off x="6928546" y="4839360"/>
            <a:ext cx="279244" cy="185885"/>
          </a:xfrm>
          <a:prstGeom prst="rect">
            <a:avLst/>
          </a:prstGeom>
          <a:noFill/>
        </p:spPr>
        <p:txBody>
          <a:bodyPr wrap="none" rtlCol="0">
            <a:spAutoFit/>
          </a:bodyPr>
          <a:lstStyle/>
          <a:p>
            <a:pPr algn="ctr">
              <a:lnSpc>
                <a:spcPct val="114000"/>
              </a:lnSpc>
            </a:pPr>
            <a:r>
              <a:rPr kumimoji="1" lang="en-US" altLang="ja-JP" sz="550" b="1" dirty="0">
                <a:solidFill>
                  <a:schemeClr val="bg1"/>
                </a:solidFill>
                <a:latin typeface="Inter UI" panose="020B0502030000000004" pitchFamily="34" charset="0"/>
                <a:ea typeface="Inter UI" panose="020B0502030000000004" pitchFamily="34" charset="0"/>
                <a:cs typeface="Inter UI" panose="020B0502030000000004" pitchFamily="34" charset="0"/>
              </a:rPr>
              <a:t>UP</a:t>
            </a:r>
            <a:endParaRPr kumimoji="1" lang="ja-JP" altLang="en-US" sz="550" b="1" spc="-15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8" name="テキスト ボックス 157">
            <a:extLst>
              <a:ext uri="{FF2B5EF4-FFF2-40B4-BE49-F238E27FC236}">
                <a16:creationId xmlns:a16="http://schemas.microsoft.com/office/drawing/2014/main" id="{C2F30781-8F5C-C54F-2269-EF5FF73E2A8D}"/>
              </a:ext>
            </a:extLst>
          </p:cNvPr>
          <p:cNvSpPr txBox="1"/>
          <p:nvPr/>
        </p:nvSpPr>
        <p:spPr>
          <a:xfrm>
            <a:off x="8531360" y="5654814"/>
            <a:ext cx="595035" cy="222112"/>
          </a:xfrm>
          <a:prstGeom prst="rect">
            <a:avLst/>
          </a:prstGeom>
          <a:noFill/>
        </p:spPr>
        <p:txBody>
          <a:bodyPr wrap="none" rtlCol="0">
            <a:spAutoFit/>
          </a:bodyPr>
          <a:lstStyle/>
          <a:p>
            <a:pPr>
              <a:lnSpc>
                <a:spcPct val="114000"/>
              </a:lnSpc>
            </a:pP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非接触者</a:t>
            </a:r>
          </a:p>
        </p:txBody>
      </p:sp>
      <p:sp>
        <p:nvSpPr>
          <p:cNvPr id="159" name="テキスト ボックス 158">
            <a:extLst>
              <a:ext uri="{FF2B5EF4-FFF2-40B4-BE49-F238E27FC236}">
                <a16:creationId xmlns:a16="http://schemas.microsoft.com/office/drawing/2014/main" id="{586FE6E9-FB8E-5E7B-7A35-325E399E6C68}"/>
              </a:ext>
            </a:extLst>
          </p:cNvPr>
          <p:cNvSpPr txBox="1"/>
          <p:nvPr/>
        </p:nvSpPr>
        <p:spPr>
          <a:xfrm>
            <a:off x="9611708" y="5658098"/>
            <a:ext cx="832279" cy="228396"/>
          </a:xfrm>
          <a:prstGeom prst="rect">
            <a:avLst/>
          </a:prstGeom>
          <a:noFill/>
        </p:spPr>
        <p:txBody>
          <a:bodyPr wrap="none" rtlCol="0">
            <a:spAutoFit/>
          </a:bodyPr>
          <a:lstStyle/>
          <a:p>
            <a:pPr>
              <a:lnSpc>
                <a:spcPct val="114000"/>
              </a:lnSpc>
            </a:pPr>
            <a:r>
              <a:rPr kumimoji="1" lang="en-US" altLang="ja-JP" sz="800" b="1" dirty="0">
                <a:solidFill>
                  <a:srgbClr val="FF5500"/>
                </a:solidFill>
                <a:latin typeface="Inter UI" panose="020B0502030000000004" pitchFamily="34" charset="0"/>
                <a:ea typeface="Inter UI" panose="020B0502030000000004" pitchFamily="34" charset="0"/>
                <a:cs typeface="Inter UI" panose="020B0502030000000004" pitchFamily="34" charset="0"/>
              </a:rPr>
              <a:t>BREAK</a:t>
            </a:r>
            <a:r>
              <a:rPr kumimoji="1" lang="ja-JP" altLang="en-US" sz="8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接触者</a:t>
            </a:r>
          </a:p>
        </p:txBody>
      </p:sp>
      <p:pic>
        <p:nvPicPr>
          <p:cNvPr id="5" name="図 4">
            <a:extLst>
              <a:ext uri="{FF2B5EF4-FFF2-40B4-BE49-F238E27FC236}">
                <a16:creationId xmlns:a16="http://schemas.microsoft.com/office/drawing/2014/main" id="{DDBDA094-0736-AD42-9125-9F9999ACFEFA}"/>
              </a:ext>
            </a:extLst>
          </p:cNvPr>
          <p:cNvPicPr>
            <a:picLocks noChangeAspect="1"/>
          </p:cNvPicPr>
          <p:nvPr/>
        </p:nvPicPr>
        <p:blipFill>
          <a:blip r:embed="rId14"/>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A14087B0-3692-7FC3-3930-26EFF8A5357B}"/>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F0F1355E-1446-2207-D405-4776486E3FE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35</a:t>
            </a:fld>
            <a:endParaRPr kumimoji="1" lang="ja-JP" altLang="en-US" sz="900">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209865CF-9EED-E8D4-9B08-08F4BB54D261}"/>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653669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4F0D2-3ED9-53D4-DF5B-F35E13CBEA61}"/>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64556B83-6357-5B42-1FC2-1FDB4532B21A}"/>
              </a:ext>
            </a:extLst>
          </p:cNvPr>
          <p:cNvPicPr>
            <a:picLocks noChangeAspect="1"/>
          </p:cNvPicPr>
          <p:nvPr/>
        </p:nvPicPr>
        <p:blipFill>
          <a:blip r:embed="rId2"/>
          <a:stretch>
            <a:fillRect/>
          </a:stretch>
        </p:blipFill>
        <p:spPr>
          <a:xfrm>
            <a:off x="0" y="0"/>
            <a:ext cx="12192000" cy="6858000"/>
          </a:xfrm>
          <a:prstGeom prst="rect">
            <a:avLst/>
          </a:prstGeom>
        </p:spPr>
      </p:pic>
      <p:pic>
        <p:nvPicPr>
          <p:cNvPr id="2" name="図 1" descr="図形, 四角形&#10;&#10;AI 生成コンテンツは誤りを含む可能性があります。">
            <a:extLst>
              <a:ext uri="{FF2B5EF4-FFF2-40B4-BE49-F238E27FC236}">
                <a16:creationId xmlns:a16="http://schemas.microsoft.com/office/drawing/2014/main" id="{6CDE68CF-1C8B-3B3D-D5BB-F2F1DE9532E8}"/>
              </a:ext>
            </a:extLst>
          </p:cNvPr>
          <p:cNvPicPr>
            <a:picLocks noChangeAspect="1"/>
          </p:cNvPicPr>
          <p:nvPr/>
        </p:nvPicPr>
        <p:blipFill>
          <a:blip r:embed="rId3"/>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15B74C55-1646-CC87-691D-A90F1A318ADD}"/>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5" name="テキスト ボックス 4">
            <a:extLst>
              <a:ext uri="{FF2B5EF4-FFF2-40B4-BE49-F238E27FC236}">
                <a16:creationId xmlns:a16="http://schemas.microsoft.com/office/drawing/2014/main" id="{FC37C2C1-6EA5-F57C-5635-20FD304614A6}"/>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pic>
        <p:nvPicPr>
          <p:cNvPr id="11" name="図 10">
            <a:extLst>
              <a:ext uri="{FF2B5EF4-FFF2-40B4-BE49-F238E27FC236}">
                <a16:creationId xmlns:a16="http://schemas.microsoft.com/office/drawing/2014/main" id="{2D258199-1126-8F0C-3486-8178D8C1A84B}"/>
              </a:ext>
            </a:extLst>
          </p:cNvPr>
          <p:cNvPicPr>
            <a:picLocks noChangeAspect="1"/>
          </p:cNvPicPr>
          <p:nvPr/>
        </p:nvPicPr>
        <p:blipFill>
          <a:blip r:embed="rId4"/>
          <a:stretch>
            <a:fillRect/>
          </a:stretch>
        </p:blipFill>
        <p:spPr>
          <a:xfrm>
            <a:off x="1238250" y="1866721"/>
            <a:ext cx="1016000" cy="406400"/>
          </a:xfrm>
          <a:prstGeom prst="rect">
            <a:avLst/>
          </a:prstGeom>
        </p:spPr>
      </p:pic>
      <p:pic>
        <p:nvPicPr>
          <p:cNvPr id="13" name="図 12">
            <a:extLst>
              <a:ext uri="{FF2B5EF4-FFF2-40B4-BE49-F238E27FC236}">
                <a16:creationId xmlns:a16="http://schemas.microsoft.com/office/drawing/2014/main" id="{6C41BFB6-4484-6821-239D-C1530B408EE5}"/>
              </a:ext>
            </a:extLst>
          </p:cNvPr>
          <p:cNvPicPr>
            <a:picLocks noChangeAspect="1"/>
          </p:cNvPicPr>
          <p:nvPr/>
        </p:nvPicPr>
        <p:blipFill>
          <a:blip r:embed="rId5"/>
          <a:stretch>
            <a:fillRect/>
          </a:stretch>
        </p:blipFill>
        <p:spPr>
          <a:xfrm>
            <a:off x="1238250" y="2426058"/>
            <a:ext cx="3771900" cy="2120900"/>
          </a:xfrm>
          <a:prstGeom prst="rect">
            <a:avLst/>
          </a:prstGeom>
        </p:spPr>
      </p:pic>
      <p:pic>
        <p:nvPicPr>
          <p:cNvPr id="15" name="図 14">
            <a:extLst>
              <a:ext uri="{FF2B5EF4-FFF2-40B4-BE49-F238E27FC236}">
                <a16:creationId xmlns:a16="http://schemas.microsoft.com/office/drawing/2014/main" id="{F0DF4FBA-62D9-15CF-BDEF-DFEB2859F4B6}"/>
              </a:ext>
            </a:extLst>
          </p:cNvPr>
          <p:cNvPicPr>
            <a:picLocks noChangeAspect="1"/>
          </p:cNvPicPr>
          <p:nvPr/>
        </p:nvPicPr>
        <p:blipFill>
          <a:blip r:embed="rId6"/>
          <a:stretch>
            <a:fillRect/>
          </a:stretch>
        </p:blipFill>
        <p:spPr>
          <a:xfrm>
            <a:off x="1238250" y="4584934"/>
            <a:ext cx="1866900" cy="1054100"/>
          </a:xfrm>
          <a:prstGeom prst="rect">
            <a:avLst/>
          </a:prstGeom>
        </p:spPr>
      </p:pic>
      <p:pic>
        <p:nvPicPr>
          <p:cNvPr id="17" name="図 16">
            <a:extLst>
              <a:ext uri="{FF2B5EF4-FFF2-40B4-BE49-F238E27FC236}">
                <a16:creationId xmlns:a16="http://schemas.microsoft.com/office/drawing/2014/main" id="{A0C9BB19-DB4D-4AFF-60D1-7643641BF2B9}"/>
              </a:ext>
            </a:extLst>
          </p:cNvPr>
          <p:cNvPicPr>
            <a:picLocks noChangeAspect="1"/>
          </p:cNvPicPr>
          <p:nvPr/>
        </p:nvPicPr>
        <p:blipFill>
          <a:blip r:embed="rId7"/>
          <a:stretch>
            <a:fillRect/>
          </a:stretch>
        </p:blipFill>
        <p:spPr>
          <a:xfrm>
            <a:off x="3143250" y="4584934"/>
            <a:ext cx="1866900" cy="1054100"/>
          </a:xfrm>
          <a:prstGeom prst="rect">
            <a:avLst/>
          </a:prstGeom>
        </p:spPr>
      </p:pic>
      <p:pic>
        <p:nvPicPr>
          <p:cNvPr id="19" name="図 18">
            <a:extLst>
              <a:ext uri="{FF2B5EF4-FFF2-40B4-BE49-F238E27FC236}">
                <a16:creationId xmlns:a16="http://schemas.microsoft.com/office/drawing/2014/main" id="{736C45F1-7C60-32D0-AC38-9EF7755EA581}"/>
              </a:ext>
            </a:extLst>
          </p:cNvPr>
          <p:cNvPicPr>
            <a:picLocks noChangeAspect="1"/>
          </p:cNvPicPr>
          <p:nvPr/>
        </p:nvPicPr>
        <p:blipFill>
          <a:blip r:embed="rId8"/>
          <a:stretch>
            <a:fillRect/>
          </a:stretch>
        </p:blipFill>
        <p:spPr>
          <a:xfrm>
            <a:off x="5691854" y="2410798"/>
            <a:ext cx="1054100" cy="266700"/>
          </a:xfrm>
          <a:prstGeom prst="rect">
            <a:avLst/>
          </a:prstGeom>
        </p:spPr>
      </p:pic>
      <p:pic>
        <p:nvPicPr>
          <p:cNvPr id="21" name="図 20">
            <a:extLst>
              <a:ext uri="{FF2B5EF4-FFF2-40B4-BE49-F238E27FC236}">
                <a16:creationId xmlns:a16="http://schemas.microsoft.com/office/drawing/2014/main" id="{DE428159-E99E-EACF-9752-6D9D6327729A}"/>
              </a:ext>
            </a:extLst>
          </p:cNvPr>
          <p:cNvPicPr>
            <a:picLocks noChangeAspect="1"/>
          </p:cNvPicPr>
          <p:nvPr/>
        </p:nvPicPr>
        <p:blipFill>
          <a:blip r:embed="rId9"/>
          <a:stretch>
            <a:fillRect/>
          </a:stretch>
        </p:blipFill>
        <p:spPr>
          <a:xfrm>
            <a:off x="5691854" y="3459367"/>
            <a:ext cx="1054100" cy="266700"/>
          </a:xfrm>
          <a:prstGeom prst="rect">
            <a:avLst/>
          </a:prstGeom>
        </p:spPr>
      </p:pic>
      <p:pic>
        <p:nvPicPr>
          <p:cNvPr id="23" name="図 22">
            <a:extLst>
              <a:ext uri="{FF2B5EF4-FFF2-40B4-BE49-F238E27FC236}">
                <a16:creationId xmlns:a16="http://schemas.microsoft.com/office/drawing/2014/main" id="{79B5D634-F12C-F5D0-8EF1-B9B7F2B1821A}"/>
              </a:ext>
            </a:extLst>
          </p:cNvPr>
          <p:cNvPicPr>
            <a:picLocks noChangeAspect="1"/>
          </p:cNvPicPr>
          <p:nvPr/>
        </p:nvPicPr>
        <p:blipFill>
          <a:blip r:embed="rId10"/>
          <a:stretch>
            <a:fillRect/>
          </a:stretch>
        </p:blipFill>
        <p:spPr>
          <a:xfrm>
            <a:off x="5819215" y="4285683"/>
            <a:ext cx="4343400" cy="1524000"/>
          </a:xfrm>
          <a:prstGeom prst="rect">
            <a:avLst/>
          </a:prstGeom>
        </p:spPr>
      </p:pic>
      <p:pic>
        <p:nvPicPr>
          <p:cNvPr id="25" name="図 24">
            <a:hlinkClick r:id="rId11"/>
            <a:extLst>
              <a:ext uri="{FF2B5EF4-FFF2-40B4-BE49-F238E27FC236}">
                <a16:creationId xmlns:a16="http://schemas.microsoft.com/office/drawing/2014/main" id="{6E638DE1-7191-2F7B-D2D3-00B029EFCBBD}"/>
              </a:ext>
            </a:extLst>
          </p:cNvPr>
          <p:cNvPicPr>
            <a:picLocks noChangeAspect="1"/>
          </p:cNvPicPr>
          <p:nvPr/>
        </p:nvPicPr>
        <p:blipFill>
          <a:blip r:embed="rId12"/>
          <a:stretch>
            <a:fillRect/>
          </a:stretch>
        </p:blipFill>
        <p:spPr>
          <a:xfrm>
            <a:off x="9408543" y="5946058"/>
            <a:ext cx="1562100" cy="304800"/>
          </a:xfrm>
          <a:prstGeom prst="rect">
            <a:avLst/>
          </a:prstGeom>
        </p:spPr>
      </p:pic>
      <p:sp>
        <p:nvSpPr>
          <p:cNvPr id="28" name="テキスト ボックス 27">
            <a:extLst>
              <a:ext uri="{FF2B5EF4-FFF2-40B4-BE49-F238E27FC236}">
                <a16:creationId xmlns:a16="http://schemas.microsoft.com/office/drawing/2014/main" id="{961DE918-DFAA-BD88-B2A8-44061A475573}"/>
              </a:ext>
            </a:extLst>
          </p:cNvPr>
          <p:cNvSpPr txBox="1"/>
          <p:nvPr/>
        </p:nvSpPr>
        <p:spPr>
          <a:xfrm>
            <a:off x="2300762" y="1935052"/>
            <a:ext cx="2272418"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アサヒビール</a:t>
            </a:r>
            <a:r>
              <a:rPr kumimoji="1" lang="ja-JP" altLang="en-US" sz="1600" b="1" spc="70">
                <a:latin typeface="Noto Sans JP" panose="020B0500000000000000" pitchFamily="34" charset="-128"/>
                <a:ea typeface="Noto Sans JP" panose="020B0500000000000000" pitchFamily="34" charset="-128"/>
                <a:cs typeface="Inter UI Black" panose="020B0502030000000004" pitchFamily="34" charset="0"/>
              </a:rPr>
              <a:t>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29" name="テキスト ボックス 28">
            <a:extLst>
              <a:ext uri="{FF2B5EF4-FFF2-40B4-BE49-F238E27FC236}">
                <a16:creationId xmlns:a16="http://schemas.microsoft.com/office/drawing/2014/main" id="{6E28C3B9-9DCA-78BB-922B-7A8C8D268333}"/>
              </a:ext>
            </a:extLst>
          </p:cNvPr>
          <p:cNvSpPr txBox="1"/>
          <p:nvPr/>
        </p:nvSpPr>
        <p:spPr>
          <a:xfrm>
            <a:off x="4429679" y="2012504"/>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30" name="テキスト ボックス 29">
            <a:extLst>
              <a:ext uri="{FF2B5EF4-FFF2-40B4-BE49-F238E27FC236}">
                <a16:creationId xmlns:a16="http://schemas.microsoft.com/office/drawing/2014/main" id="{AEAA70F6-9FD9-9792-EFDD-312153B6C609}"/>
              </a:ext>
            </a:extLst>
          </p:cNvPr>
          <p:cNvSpPr txBox="1"/>
          <p:nvPr/>
        </p:nvSpPr>
        <p:spPr>
          <a:xfrm>
            <a:off x="5724320" y="2722632"/>
            <a:ext cx="4508927" cy="526106"/>
          </a:xfrm>
          <a:prstGeom prst="rect">
            <a:avLst/>
          </a:prstGeom>
          <a:noFill/>
        </p:spPr>
        <p:txBody>
          <a:bodyPr wrap="none" rtlCol="0">
            <a:spAutoFit/>
          </a:bodyPr>
          <a:lstStyle/>
          <a:p>
            <a:pPr>
              <a:lnSpc>
                <a:spcPct val="120000"/>
              </a:lnSpc>
            </a:pP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新</a:t>
            </a:r>
            <a:r>
              <a:rPr kumimoji="1" lang="ja-JP" altLang="en-US" sz="1200" b="1" spc="-70">
                <a:latin typeface="Noto Sans JP Black" panose="020B0500000000000000" pitchFamily="34" charset="-128"/>
                <a:ea typeface="Noto Sans JP Black" panose="020B0500000000000000" pitchFamily="34" charset="-128"/>
                <a:cs typeface="Inter UI Black" panose="020B0502030000000004" pitchFamily="34" charset="0"/>
              </a:rPr>
              <a:t>ブランド</a:t>
            </a:r>
            <a:r>
              <a:rPr kumimoji="1" lang="ja-JP" altLang="en-US" sz="1200" b="1" spc="50">
                <a:latin typeface="Noto Sans JP Black" panose="020B0500000000000000" pitchFamily="34" charset="-128"/>
                <a:ea typeface="Noto Sans JP Black" panose="020B0500000000000000" pitchFamily="34" charset="-128"/>
                <a:cs typeface="Inter UI Black" panose="020B0502030000000004" pitchFamily="34" charset="0"/>
              </a:rPr>
              <a:t>の全国発売</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を</a:t>
            </a:r>
            <a:r>
              <a:rPr kumimoji="1" lang="ja-JP" altLang="en-US" sz="1200" b="1" spc="-70">
                <a:latin typeface="Noto Sans JP Black" panose="020B0500000000000000" pitchFamily="34" charset="-128"/>
                <a:ea typeface="Noto Sans JP Black" panose="020B0500000000000000" pitchFamily="34" charset="-128"/>
                <a:cs typeface="Inter UI Black" panose="020B0502030000000004" pitchFamily="34" charset="0"/>
              </a:rPr>
              <a:t>きっかけとした</a:t>
            </a: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メインターゲット</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層への</a:t>
            </a:r>
            <a:br>
              <a:rPr kumimoji="1" lang="en-US" altLang="ja-JP" sz="12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b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ブランド</a:t>
            </a:r>
            <a:r>
              <a:rPr kumimoji="1" lang="ja-JP" altLang="en-US" sz="1200" b="1" spc="2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認知拡大</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と</a:t>
            </a:r>
            <a:r>
              <a:rPr kumimoji="1" lang="en" altLang="ja-JP" sz="1200" b="1" spc="90" dirty="0">
                <a:latin typeface="Inter UI Black" panose="020B0502030000000004" pitchFamily="34" charset="0"/>
                <a:ea typeface="Inter UI Black" panose="020B0502030000000004" pitchFamily="34" charset="0"/>
                <a:cs typeface="Inter UI Black" panose="020B0502030000000004" pitchFamily="34" charset="0"/>
              </a:rPr>
              <a:t>BREAK</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出稿による</a:t>
            </a:r>
            <a:r>
              <a:rPr kumimoji="1" lang="ja-JP" altLang="en-US" sz="1200" b="1" spc="5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態度変容効果</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の把握</a:t>
            </a:r>
          </a:p>
        </p:txBody>
      </p:sp>
      <p:sp>
        <p:nvSpPr>
          <p:cNvPr id="32" name="テキスト ボックス 31">
            <a:extLst>
              <a:ext uri="{FF2B5EF4-FFF2-40B4-BE49-F238E27FC236}">
                <a16:creationId xmlns:a16="http://schemas.microsoft.com/office/drawing/2014/main" id="{CA495742-044A-9053-E8B1-358618F5DF09}"/>
              </a:ext>
            </a:extLst>
          </p:cNvPr>
          <p:cNvSpPr txBox="1"/>
          <p:nvPr/>
        </p:nvSpPr>
        <p:spPr>
          <a:xfrm>
            <a:off x="5664487" y="3746801"/>
            <a:ext cx="3737242"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高い認知率</a:t>
            </a: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とともに</a:t>
            </a:r>
            <a:r>
              <a:rPr kumimoji="1" lang="en-US" altLang="ja-JP" sz="1200" b="1" spc="-70"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 altLang="ja-JP" sz="1200" b="1" spc="100"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BREAK“</a:t>
            </a: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ならでは”</a:t>
            </a:r>
            <a:r>
              <a:rPr kumimoji="1" lang="en-US" altLang="ja-JP" sz="1200" b="1" spc="-70"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ja-JP" altLang="en-US" sz="1200" b="1" spc="-7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の</a:t>
            </a:r>
            <a:r>
              <a:rPr kumimoji="1" lang="ja-JP" altLang="en-US" sz="1200" b="1" spc="5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認知獲得</a:t>
            </a:r>
          </a:p>
        </p:txBody>
      </p:sp>
      <p:pic>
        <p:nvPicPr>
          <p:cNvPr id="3" name="図 2">
            <a:extLst>
              <a:ext uri="{FF2B5EF4-FFF2-40B4-BE49-F238E27FC236}">
                <a16:creationId xmlns:a16="http://schemas.microsoft.com/office/drawing/2014/main" id="{3108DE4A-C27A-1A14-5E2D-C3F194C510D0}"/>
              </a:ext>
            </a:extLst>
          </p:cNvPr>
          <p:cNvPicPr>
            <a:picLocks noChangeAspect="1"/>
          </p:cNvPicPr>
          <p:nvPr/>
        </p:nvPicPr>
        <p:blipFill>
          <a:blip r:embed="rId13"/>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2FDF406D-DF14-BC03-C14C-C44E974A2F6F}"/>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11672425" y="6518730"/>
            <a:ext cx="4500" cy="162000"/>
          </a:xfrm>
          <a:prstGeom prst="rect">
            <a:avLst/>
          </a:prstGeom>
        </p:spPr>
      </p:pic>
      <p:sp>
        <p:nvSpPr>
          <p:cNvPr id="7" name="スライド番号プレースホルダー 22">
            <a:extLst>
              <a:ext uri="{FF2B5EF4-FFF2-40B4-BE49-F238E27FC236}">
                <a16:creationId xmlns:a16="http://schemas.microsoft.com/office/drawing/2014/main" id="{B859C46C-FB49-0D06-B735-52ADF58BB25E}"/>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36</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3645F290-ADEC-2F75-E4AF-BD0542388A0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2" name="テキスト ボックス 11">
            <a:extLst>
              <a:ext uri="{FF2B5EF4-FFF2-40B4-BE49-F238E27FC236}">
                <a16:creationId xmlns:a16="http://schemas.microsoft.com/office/drawing/2014/main" id="{4CC4541B-BC21-3522-5D1F-DA7CC77ED45F}"/>
              </a:ext>
            </a:extLst>
          </p:cNvPr>
          <p:cNvSpPr txBox="1"/>
          <p:nvPr/>
        </p:nvSpPr>
        <p:spPr>
          <a:xfrm>
            <a:off x="740233" y="1196199"/>
            <a:ext cx="10467930" cy="481542"/>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広告接触者の </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64</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 が</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GINON</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を覚えた </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ターゲット層への認知拡大に成功</a:t>
            </a:r>
          </a:p>
        </p:txBody>
      </p:sp>
    </p:spTree>
    <p:extLst>
      <p:ext uri="{BB962C8B-B14F-4D97-AF65-F5344CB8AC3E}">
        <p14:creationId xmlns:p14="http://schemas.microsoft.com/office/powerpoint/2010/main" val="38358172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1ED81-E610-A33F-47ED-459DAC2457C3}"/>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C5EF3DE1-E77D-0E2D-CDFB-F20B5D621EC3}"/>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CC960115-2224-5C7B-55B2-19E7DDDCFA3C}"/>
              </a:ext>
            </a:extLst>
          </p:cNvPr>
          <p:cNvPicPr>
            <a:picLocks noChangeAspect="1"/>
          </p:cNvPicPr>
          <p:nvPr/>
        </p:nvPicPr>
        <p:blipFill>
          <a:blip r:embed="rId3"/>
          <a:stretch>
            <a:fillRect/>
          </a:stretch>
        </p:blipFill>
        <p:spPr>
          <a:xfrm>
            <a:off x="0" y="0"/>
            <a:ext cx="12192000" cy="914400"/>
          </a:xfrm>
          <a:prstGeom prst="rect">
            <a:avLst/>
          </a:prstGeom>
        </p:spPr>
      </p:pic>
      <p:pic>
        <p:nvPicPr>
          <p:cNvPr id="12" name="図 11">
            <a:extLst>
              <a:ext uri="{FF2B5EF4-FFF2-40B4-BE49-F238E27FC236}">
                <a16:creationId xmlns:a16="http://schemas.microsoft.com/office/drawing/2014/main" id="{2FEA31BC-8830-1E33-825F-D935E54A556F}"/>
              </a:ext>
            </a:extLst>
          </p:cNvPr>
          <p:cNvPicPr>
            <a:picLocks noChangeAspect="1"/>
          </p:cNvPicPr>
          <p:nvPr/>
        </p:nvPicPr>
        <p:blipFill>
          <a:blip r:embed="rId4"/>
          <a:stretch>
            <a:fillRect/>
          </a:stretch>
        </p:blipFill>
        <p:spPr>
          <a:xfrm>
            <a:off x="5691854" y="2410798"/>
            <a:ext cx="1054100" cy="266700"/>
          </a:xfrm>
          <a:prstGeom prst="rect">
            <a:avLst/>
          </a:prstGeom>
        </p:spPr>
      </p:pic>
      <p:pic>
        <p:nvPicPr>
          <p:cNvPr id="13" name="図 12">
            <a:extLst>
              <a:ext uri="{FF2B5EF4-FFF2-40B4-BE49-F238E27FC236}">
                <a16:creationId xmlns:a16="http://schemas.microsoft.com/office/drawing/2014/main" id="{16DF3395-3365-F018-85A8-DC3CA65578A6}"/>
              </a:ext>
            </a:extLst>
          </p:cNvPr>
          <p:cNvPicPr>
            <a:picLocks noChangeAspect="1"/>
          </p:cNvPicPr>
          <p:nvPr/>
        </p:nvPicPr>
        <p:blipFill>
          <a:blip r:embed="rId5"/>
          <a:stretch>
            <a:fillRect/>
          </a:stretch>
        </p:blipFill>
        <p:spPr>
          <a:xfrm>
            <a:off x="5691854" y="3228907"/>
            <a:ext cx="1054100" cy="266700"/>
          </a:xfrm>
          <a:prstGeom prst="rect">
            <a:avLst/>
          </a:prstGeom>
        </p:spPr>
      </p:pic>
      <p:pic>
        <p:nvPicPr>
          <p:cNvPr id="15" name="図 14">
            <a:hlinkClick r:id="rId6"/>
            <a:extLst>
              <a:ext uri="{FF2B5EF4-FFF2-40B4-BE49-F238E27FC236}">
                <a16:creationId xmlns:a16="http://schemas.microsoft.com/office/drawing/2014/main" id="{ADFEC2FD-E25A-6911-A576-E31E70DDFB35}"/>
              </a:ext>
            </a:extLst>
          </p:cNvPr>
          <p:cNvPicPr>
            <a:picLocks noChangeAspect="1"/>
          </p:cNvPicPr>
          <p:nvPr/>
        </p:nvPicPr>
        <p:blipFill>
          <a:blip r:embed="rId7"/>
          <a:stretch>
            <a:fillRect/>
          </a:stretch>
        </p:blipFill>
        <p:spPr>
          <a:xfrm>
            <a:off x="9408543" y="5946058"/>
            <a:ext cx="1562100" cy="304800"/>
          </a:xfrm>
          <a:prstGeom prst="rect">
            <a:avLst/>
          </a:prstGeom>
        </p:spPr>
      </p:pic>
      <p:sp>
        <p:nvSpPr>
          <p:cNvPr id="16" name="テキスト ボックス 15">
            <a:extLst>
              <a:ext uri="{FF2B5EF4-FFF2-40B4-BE49-F238E27FC236}">
                <a16:creationId xmlns:a16="http://schemas.microsoft.com/office/drawing/2014/main" id="{57EFF556-1B45-1BC7-D582-034C3F75CD2A}"/>
              </a:ext>
            </a:extLst>
          </p:cNvPr>
          <p:cNvSpPr txBox="1"/>
          <p:nvPr/>
        </p:nvSpPr>
        <p:spPr>
          <a:xfrm>
            <a:off x="2848209" y="1935872"/>
            <a:ext cx="1912703"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ホリエモン</a:t>
            </a:r>
            <a:r>
              <a:rPr kumimoji="1" lang="en-US" altLang="ja-JP" sz="1600" b="1" dirty="0">
                <a:latin typeface="Noto Sans JP" panose="020B0500000000000000" pitchFamily="34" charset="-128"/>
                <a:ea typeface="Noto Sans JP" panose="020B0500000000000000" pitchFamily="34" charset="-128"/>
                <a:cs typeface="Inter UI Black" panose="020B0502030000000004" pitchFamily="34" charset="0"/>
              </a:rPr>
              <a:t> AI </a:t>
            </a: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学校</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17" name="テキスト ボックス 16">
            <a:extLst>
              <a:ext uri="{FF2B5EF4-FFF2-40B4-BE49-F238E27FC236}">
                <a16:creationId xmlns:a16="http://schemas.microsoft.com/office/drawing/2014/main" id="{4602AF77-3D1A-3669-931D-5DE5FA858AB1}"/>
              </a:ext>
            </a:extLst>
          </p:cNvPr>
          <p:cNvSpPr txBox="1"/>
          <p:nvPr/>
        </p:nvSpPr>
        <p:spPr>
          <a:xfrm>
            <a:off x="4664341" y="2018915"/>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18" name="テキスト ボックス 17">
            <a:extLst>
              <a:ext uri="{FF2B5EF4-FFF2-40B4-BE49-F238E27FC236}">
                <a16:creationId xmlns:a16="http://schemas.microsoft.com/office/drawing/2014/main" id="{9732E806-6FFA-896E-B5AB-93758394B85B}"/>
              </a:ext>
            </a:extLst>
          </p:cNvPr>
          <p:cNvSpPr txBox="1"/>
          <p:nvPr/>
        </p:nvSpPr>
        <p:spPr>
          <a:xfrm>
            <a:off x="5724320" y="2722632"/>
            <a:ext cx="3416320"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ビジネス層を狙った</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認知拡大と</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利用意向の拡大</a:t>
            </a:r>
          </a:p>
        </p:txBody>
      </p:sp>
      <p:sp>
        <p:nvSpPr>
          <p:cNvPr id="19" name="テキスト ボックス 18">
            <a:extLst>
              <a:ext uri="{FF2B5EF4-FFF2-40B4-BE49-F238E27FC236}">
                <a16:creationId xmlns:a16="http://schemas.microsoft.com/office/drawing/2014/main" id="{DDA3E144-F1B2-7A6D-0FF3-76AFA6009434}"/>
              </a:ext>
            </a:extLst>
          </p:cNvPr>
          <p:cNvSpPr txBox="1"/>
          <p:nvPr/>
        </p:nvSpPr>
        <p:spPr>
          <a:xfrm>
            <a:off x="5864007" y="3558971"/>
            <a:ext cx="3385542"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認知率の向上</a:t>
            </a:r>
            <a:r>
              <a:rPr kumimoji="1" lang="en-US" altLang="ja-JP" sz="12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200" b="1" spc="1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指名検索も</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出稿前後比</a:t>
            </a:r>
            <a:r>
              <a:rPr kumimoji="1" lang="ja-JP" altLang="en-US" sz="1200" b="1" spc="10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で増加</a:t>
            </a:r>
          </a:p>
        </p:txBody>
      </p:sp>
      <p:pic>
        <p:nvPicPr>
          <p:cNvPr id="24" name="図 23">
            <a:extLst>
              <a:ext uri="{FF2B5EF4-FFF2-40B4-BE49-F238E27FC236}">
                <a16:creationId xmlns:a16="http://schemas.microsoft.com/office/drawing/2014/main" id="{4B8C277C-766B-67F3-083F-458320251A3B}"/>
              </a:ext>
            </a:extLst>
          </p:cNvPr>
          <p:cNvPicPr>
            <a:picLocks noChangeAspect="1"/>
          </p:cNvPicPr>
          <p:nvPr/>
        </p:nvPicPr>
        <p:blipFill>
          <a:blip r:embed="rId8"/>
          <a:stretch>
            <a:fillRect/>
          </a:stretch>
        </p:blipFill>
        <p:spPr>
          <a:xfrm>
            <a:off x="1221565" y="1959704"/>
            <a:ext cx="1549400" cy="368300"/>
          </a:xfrm>
          <a:prstGeom prst="rect">
            <a:avLst/>
          </a:prstGeom>
        </p:spPr>
      </p:pic>
      <p:pic>
        <p:nvPicPr>
          <p:cNvPr id="34" name="図 33">
            <a:extLst>
              <a:ext uri="{FF2B5EF4-FFF2-40B4-BE49-F238E27FC236}">
                <a16:creationId xmlns:a16="http://schemas.microsoft.com/office/drawing/2014/main" id="{908F90B3-363B-B159-3074-6BAC6F5AF677}"/>
              </a:ext>
            </a:extLst>
          </p:cNvPr>
          <p:cNvPicPr>
            <a:picLocks noChangeAspect="1"/>
          </p:cNvPicPr>
          <p:nvPr/>
        </p:nvPicPr>
        <p:blipFill>
          <a:blip r:embed="rId9">
            <a:alphaModFix/>
          </a:blip>
          <a:stretch>
            <a:fillRect/>
          </a:stretch>
        </p:blipFill>
        <p:spPr>
          <a:xfrm>
            <a:off x="1227294" y="2425326"/>
            <a:ext cx="3771900" cy="2120900"/>
          </a:xfrm>
          <a:prstGeom prst="rect">
            <a:avLst/>
          </a:prstGeom>
        </p:spPr>
      </p:pic>
      <p:pic>
        <p:nvPicPr>
          <p:cNvPr id="35" name="図 34">
            <a:extLst>
              <a:ext uri="{FF2B5EF4-FFF2-40B4-BE49-F238E27FC236}">
                <a16:creationId xmlns:a16="http://schemas.microsoft.com/office/drawing/2014/main" id="{2A8896FB-E925-7D53-A602-CF9C3F9D0B9E}"/>
              </a:ext>
            </a:extLst>
          </p:cNvPr>
          <p:cNvPicPr>
            <a:picLocks noChangeAspect="1"/>
          </p:cNvPicPr>
          <p:nvPr/>
        </p:nvPicPr>
        <p:blipFill>
          <a:blip r:embed="rId10">
            <a:alphaModFix/>
          </a:blip>
          <a:stretch>
            <a:fillRect/>
          </a:stretch>
        </p:blipFill>
        <p:spPr>
          <a:xfrm>
            <a:off x="1219545" y="4583199"/>
            <a:ext cx="1866900" cy="1054100"/>
          </a:xfrm>
          <a:prstGeom prst="rect">
            <a:avLst/>
          </a:prstGeom>
        </p:spPr>
      </p:pic>
      <p:pic>
        <p:nvPicPr>
          <p:cNvPr id="36" name="図 35">
            <a:extLst>
              <a:ext uri="{FF2B5EF4-FFF2-40B4-BE49-F238E27FC236}">
                <a16:creationId xmlns:a16="http://schemas.microsoft.com/office/drawing/2014/main" id="{1EDF1389-533F-8C29-3133-FE0E6B4027ED}"/>
              </a:ext>
            </a:extLst>
          </p:cNvPr>
          <p:cNvPicPr>
            <a:picLocks noChangeAspect="1"/>
          </p:cNvPicPr>
          <p:nvPr/>
        </p:nvPicPr>
        <p:blipFill>
          <a:blip r:embed="rId11">
            <a:alphaModFix/>
          </a:blip>
          <a:stretch>
            <a:fillRect/>
          </a:stretch>
        </p:blipFill>
        <p:spPr>
          <a:xfrm>
            <a:off x="3134028" y="4583199"/>
            <a:ext cx="1866900" cy="1054100"/>
          </a:xfrm>
          <a:prstGeom prst="rect">
            <a:avLst/>
          </a:prstGeom>
        </p:spPr>
      </p:pic>
      <p:pic>
        <p:nvPicPr>
          <p:cNvPr id="38" name="図 37">
            <a:extLst>
              <a:ext uri="{FF2B5EF4-FFF2-40B4-BE49-F238E27FC236}">
                <a16:creationId xmlns:a16="http://schemas.microsoft.com/office/drawing/2014/main" id="{8ECB8DF6-9AE2-9057-2ACD-753CA8D37C04}"/>
              </a:ext>
            </a:extLst>
          </p:cNvPr>
          <p:cNvPicPr>
            <a:picLocks noChangeAspect="1"/>
          </p:cNvPicPr>
          <p:nvPr/>
        </p:nvPicPr>
        <p:blipFill>
          <a:blip r:embed="rId12"/>
          <a:stretch>
            <a:fillRect/>
          </a:stretch>
        </p:blipFill>
        <p:spPr>
          <a:xfrm>
            <a:off x="5810883" y="3959474"/>
            <a:ext cx="4953000" cy="1943100"/>
          </a:xfrm>
          <a:prstGeom prst="rect">
            <a:avLst/>
          </a:prstGeom>
        </p:spPr>
      </p:pic>
      <p:sp>
        <p:nvSpPr>
          <p:cNvPr id="39" name="テキスト ボックス 38">
            <a:extLst>
              <a:ext uri="{FF2B5EF4-FFF2-40B4-BE49-F238E27FC236}">
                <a16:creationId xmlns:a16="http://schemas.microsoft.com/office/drawing/2014/main" id="{2939E5DB-3806-10CE-D990-86AE9F87ED98}"/>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40" name="テキスト ボックス 39">
            <a:extLst>
              <a:ext uri="{FF2B5EF4-FFF2-40B4-BE49-F238E27FC236}">
                <a16:creationId xmlns:a16="http://schemas.microsoft.com/office/drawing/2014/main" id="{4D22E8D4-B78F-A1DB-81A6-9D4F660FA1A2}"/>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pic>
        <p:nvPicPr>
          <p:cNvPr id="3" name="図 2">
            <a:extLst>
              <a:ext uri="{FF2B5EF4-FFF2-40B4-BE49-F238E27FC236}">
                <a16:creationId xmlns:a16="http://schemas.microsoft.com/office/drawing/2014/main" id="{E0662B2F-6A26-F522-2524-C49465A1CCC1}"/>
              </a:ext>
            </a:extLst>
          </p:cNvPr>
          <p:cNvPicPr>
            <a:picLocks noChangeAspect="1"/>
          </p:cNvPicPr>
          <p:nvPr/>
        </p:nvPicPr>
        <p:blipFill>
          <a:blip r:embed="rId13"/>
          <a:stretch>
            <a:fillRect/>
          </a:stretch>
        </p:blipFill>
        <p:spPr>
          <a:xfrm>
            <a:off x="390975" y="6426392"/>
            <a:ext cx="961575" cy="240394"/>
          </a:xfrm>
          <a:prstGeom prst="rect">
            <a:avLst/>
          </a:prstGeom>
        </p:spPr>
      </p:pic>
      <p:pic>
        <p:nvPicPr>
          <p:cNvPr id="5" name="図 4">
            <a:extLst>
              <a:ext uri="{FF2B5EF4-FFF2-40B4-BE49-F238E27FC236}">
                <a16:creationId xmlns:a16="http://schemas.microsoft.com/office/drawing/2014/main" id="{B0935E1E-1219-FFE3-21EF-FBF05DE3E88A}"/>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54FB0F55-235D-A826-BFC7-EA06DB4E009F}"/>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37</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540A7147-1D11-B796-64AA-81246968EE51}"/>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4" name="テキスト ボックス 13">
            <a:extLst>
              <a:ext uri="{FF2B5EF4-FFF2-40B4-BE49-F238E27FC236}">
                <a16:creationId xmlns:a16="http://schemas.microsoft.com/office/drawing/2014/main" id="{5B89AA6A-A649-AFD4-9A14-4345914ED5F3}"/>
              </a:ext>
            </a:extLst>
          </p:cNvPr>
          <p:cNvSpPr txBox="1"/>
          <p:nvPr/>
        </p:nvSpPr>
        <p:spPr>
          <a:xfrm>
            <a:off x="740233" y="1196199"/>
            <a:ext cx="8355172" cy="500458"/>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広告接触者の </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68</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の認知</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サービスの指名検索数も</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1.2</a:t>
            </a:r>
            <a:r>
              <a:rPr kumimoji="1" lang="en-US" altLang="ja-JP" sz="2400" dirty="0">
                <a:solidFill>
                  <a:srgbClr val="FF5500"/>
                </a:solidFill>
                <a:latin typeface="Inter UI Medium" panose="020B0502030000000004" pitchFamily="34" charset="0"/>
                <a:ea typeface="Noto Sans JP Medium" panose="020B0500000000000000" pitchFamily="34" charset="-128"/>
                <a:cs typeface="Inter UI Medium" panose="020B0502030000000004" pitchFamily="34" charset="0"/>
              </a:rPr>
              <a:t> </a:t>
            </a:r>
            <a:r>
              <a:rPr kumimoji="1" lang="ja-JP" altLang="en-US" sz="2400" b="1">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倍増</a:t>
            </a:r>
            <a:endPar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Tree>
    <p:extLst>
      <p:ext uri="{BB962C8B-B14F-4D97-AF65-F5344CB8AC3E}">
        <p14:creationId xmlns:p14="http://schemas.microsoft.com/office/powerpoint/2010/main" val="1973934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3E1D2-4F67-12F0-9556-FC3E3088D9FB}"/>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E8197B69-B9E6-76E5-D8A2-9701C236EC66}"/>
              </a:ext>
            </a:extLst>
          </p:cNvPr>
          <p:cNvPicPr>
            <a:picLocks noChangeAspect="1"/>
          </p:cNvPicPr>
          <p:nvPr/>
        </p:nvPicPr>
        <p:blipFill>
          <a:blip r:embed="rId2"/>
          <a:stretch>
            <a:fillRect/>
          </a:stretch>
        </p:blipFill>
        <p:spPr>
          <a:xfrm>
            <a:off x="0" y="0"/>
            <a:ext cx="12192000" cy="68580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A7EA91CD-66CE-BE7B-C6F0-E9FD91B1C08F}"/>
              </a:ext>
            </a:extLst>
          </p:cNvPr>
          <p:cNvPicPr>
            <a:picLocks noChangeAspect="1"/>
          </p:cNvPicPr>
          <p:nvPr/>
        </p:nvPicPr>
        <p:blipFill>
          <a:blip r:embed="rId3"/>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C55C99C6-41A4-0EA4-00C8-9A4155EF7383}"/>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99E0DC00-FD2F-5C78-BC8A-FFA05A77E168}"/>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pic>
        <p:nvPicPr>
          <p:cNvPr id="14" name="図 13">
            <a:hlinkClick r:id="rId4"/>
            <a:extLst>
              <a:ext uri="{FF2B5EF4-FFF2-40B4-BE49-F238E27FC236}">
                <a16:creationId xmlns:a16="http://schemas.microsoft.com/office/drawing/2014/main" id="{32185A00-2FD1-111D-D779-D9B49042E1F3}"/>
              </a:ext>
            </a:extLst>
          </p:cNvPr>
          <p:cNvPicPr>
            <a:picLocks noChangeAspect="1"/>
          </p:cNvPicPr>
          <p:nvPr/>
        </p:nvPicPr>
        <p:blipFill>
          <a:blip r:embed="rId5"/>
          <a:stretch>
            <a:fillRect/>
          </a:stretch>
        </p:blipFill>
        <p:spPr>
          <a:xfrm>
            <a:off x="9408543" y="5946058"/>
            <a:ext cx="1562100" cy="304800"/>
          </a:xfrm>
          <a:prstGeom prst="rect">
            <a:avLst/>
          </a:prstGeom>
        </p:spPr>
      </p:pic>
      <p:sp>
        <p:nvSpPr>
          <p:cNvPr id="15" name="テキスト ボックス 14">
            <a:extLst>
              <a:ext uri="{FF2B5EF4-FFF2-40B4-BE49-F238E27FC236}">
                <a16:creationId xmlns:a16="http://schemas.microsoft.com/office/drawing/2014/main" id="{8BDEEF8C-43A1-46AA-250A-777A99568601}"/>
              </a:ext>
            </a:extLst>
          </p:cNvPr>
          <p:cNvSpPr txBox="1"/>
          <p:nvPr/>
        </p:nvSpPr>
        <p:spPr>
          <a:xfrm>
            <a:off x="2182093" y="1935052"/>
            <a:ext cx="2646878"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株式会社</a:t>
            </a:r>
            <a:r>
              <a:rPr kumimoji="1" lang="ja-JP" altLang="en-US" sz="1600" b="1" spc="-30">
                <a:latin typeface="Noto Sans JP" panose="020B0500000000000000" pitchFamily="34" charset="-128"/>
                <a:ea typeface="Noto Sans JP" panose="020B0500000000000000" pitchFamily="34" charset="-128"/>
                <a:cs typeface="Inter UI Black" panose="020B0502030000000004" pitchFamily="34" charset="0"/>
              </a:rPr>
              <a:t>ブレインスリープ</a:t>
            </a:r>
            <a:endParaRPr kumimoji="1" lang="en-US" altLang="ja-JP" sz="1200" b="1" spc="-30" dirty="0">
              <a:latin typeface="Noto Sans JP" panose="020B0500000000000000" pitchFamily="34" charset="-128"/>
              <a:ea typeface="Noto Sans JP" panose="020B0500000000000000" pitchFamily="34" charset="-128"/>
              <a:cs typeface="Inter UI Medium" panose="020B0502030000000004" pitchFamily="34" charset="0"/>
            </a:endParaRPr>
          </a:p>
        </p:txBody>
      </p:sp>
      <p:pic>
        <p:nvPicPr>
          <p:cNvPr id="23" name="図 22">
            <a:extLst>
              <a:ext uri="{FF2B5EF4-FFF2-40B4-BE49-F238E27FC236}">
                <a16:creationId xmlns:a16="http://schemas.microsoft.com/office/drawing/2014/main" id="{B8C5ADF6-EB54-95C9-EACE-A8005A689459}"/>
              </a:ext>
            </a:extLst>
          </p:cNvPr>
          <p:cNvPicPr>
            <a:picLocks noChangeAspect="1"/>
          </p:cNvPicPr>
          <p:nvPr/>
        </p:nvPicPr>
        <p:blipFill>
          <a:blip r:embed="rId6"/>
          <a:stretch>
            <a:fillRect/>
          </a:stretch>
        </p:blipFill>
        <p:spPr>
          <a:xfrm>
            <a:off x="5691854" y="2410798"/>
            <a:ext cx="1054100" cy="266700"/>
          </a:xfrm>
          <a:prstGeom prst="rect">
            <a:avLst/>
          </a:prstGeom>
        </p:spPr>
      </p:pic>
      <p:pic>
        <p:nvPicPr>
          <p:cNvPr id="24" name="図 23">
            <a:extLst>
              <a:ext uri="{FF2B5EF4-FFF2-40B4-BE49-F238E27FC236}">
                <a16:creationId xmlns:a16="http://schemas.microsoft.com/office/drawing/2014/main" id="{13A78348-55D1-D815-BBB3-ECB36F3B1CC3}"/>
              </a:ext>
            </a:extLst>
          </p:cNvPr>
          <p:cNvPicPr>
            <a:picLocks noChangeAspect="1"/>
          </p:cNvPicPr>
          <p:nvPr/>
        </p:nvPicPr>
        <p:blipFill>
          <a:blip r:embed="rId7"/>
          <a:stretch>
            <a:fillRect/>
          </a:stretch>
        </p:blipFill>
        <p:spPr>
          <a:xfrm>
            <a:off x="5691854" y="3228907"/>
            <a:ext cx="1054100" cy="266700"/>
          </a:xfrm>
          <a:prstGeom prst="rect">
            <a:avLst/>
          </a:prstGeom>
        </p:spPr>
      </p:pic>
      <p:sp>
        <p:nvSpPr>
          <p:cNvPr id="25" name="テキスト ボックス 24">
            <a:extLst>
              <a:ext uri="{FF2B5EF4-FFF2-40B4-BE49-F238E27FC236}">
                <a16:creationId xmlns:a16="http://schemas.microsoft.com/office/drawing/2014/main" id="{35E1C5B9-7DFD-0298-13AC-FEDE1852DF94}"/>
              </a:ext>
            </a:extLst>
          </p:cNvPr>
          <p:cNvSpPr txBox="1"/>
          <p:nvPr/>
        </p:nvSpPr>
        <p:spPr>
          <a:xfrm>
            <a:off x="5724320" y="2722632"/>
            <a:ext cx="4801314" cy="295274"/>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ビジネス層</a:t>
            </a:r>
            <a:r>
              <a:rPr kumimoji="1" lang="en-US" altLang="ja-JP" sz="1200" b="1" dirty="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200" b="1" spc="-2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アーリアダプターを</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狙</a:t>
            </a:r>
            <a:r>
              <a:rPr kumimoji="1" lang="ja-JP" altLang="en-US" sz="1200" b="1" spc="-20">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った</a:t>
            </a:r>
            <a:r>
              <a:rPr kumimoji="1" lang="ja-JP" altLang="en-US" sz="1200" b="1">
                <a:latin typeface="Noto Sans JP Black" panose="020B0500000000000000" pitchFamily="34" charset="-128"/>
                <a:ea typeface="Noto Sans JP Black" panose="020B0500000000000000" pitchFamily="34" charset="-128"/>
                <a:cs typeface="Inter UI Black" panose="020B0502030000000004" pitchFamily="34" charset="0"/>
              </a:rPr>
              <a:t>認知拡大と</a:t>
            </a: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購入意向の拡大</a:t>
            </a:r>
          </a:p>
        </p:txBody>
      </p:sp>
      <p:sp>
        <p:nvSpPr>
          <p:cNvPr id="27" name="テキスト ボックス 26">
            <a:extLst>
              <a:ext uri="{FF2B5EF4-FFF2-40B4-BE49-F238E27FC236}">
                <a16:creationId xmlns:a16="http://schemas.microsoft.com/office/drawing/2014/main" id="{E779F496-4112-6D69-93D9-DB25097F4C61}"/>
              </a:ext>
            </a:extLst>
          </p:cNvPr>
          <p:cNvSpPr txBox="1"/>
          <p:nvPr/>
        </p:nvSpPr>
        <p:spPr>
          <a:xfrm>
            <a:off x="4664341" y="2018915"/>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pic>
        <p:nvPicPr>
          <p:cNvPr id="29" name="図 28">
            <a:extLst>
              <a:ext uri="{FF2B5EF4-FFF2-40B4-BE49-F238E27FC236}">
                <a16:creationId xmlns:a16="http://schemas.microsoft.com/office/drawing/2014/main" id="{D8621901-0E86-FD39-2F86-271C8F6F4DC6}"/>
              </a:ext>
            </a:extLst>
          </p:cNvPr>
          <p:cNvPicPr>
            <a:picLocks noChangeAspect="1"/>
          </p:cNvPicPr>
          <p:nvPr/>
        </p:nvPicPr>
        <p:blipFill>
          <a:blip r:embed="rId8"/>
          <a:stretch>
            <a:fillRect/>
          </a:stretch>
        </p:blipFill>
        <p:spPr>
          <a:xfrm>
            <a:off x="1220211" y="1929576"/>
            <a:ext cx="774700" cy="368300"/>
          </a:xfrm>
          <a:prstGeom prst="rect">
            <a:avLst/>
          </a:prstGeom>
        </p:spPr>
      </p:pic>
      <p:pic>
        <p:nvPicPr>
          <p:cNvPr id="31" name="図 30">
            <a:extLst>
              <a:ext uri="{FF2B5EF4-FFF2-40B4-BE49-F238E27FC236}">
                <a16:creationId xmlns:a16="http://schemas.microsoft.com/office/drawing/2014/main" id="{37406B36-E24F-F623-E826-EDEE1E11497C}"/>
              </a:ext>
            </a:extLst>
          </p:cNvPr>
          <p:cNvPicPr>
            <a:picLocks noChangeAspect="1"/>
          </p:cNvPicPr>
          <p:nvPr/>
        </p:nvPicPr>
        <p:blipFill>
          <a:blip r:embed="rId9"/>
          <a:stretch>
            <a:fillRect/>
          </a:stretch>
        </p:blipFill>
        <p:spPr>
          <a:xfrm>
            <a:off x="1214324" y="2410798"/>
            <a:ext cx="3771900" cy="2120900"/>
          </a:xfrm>
          <a:prstGeom prst="rect">
            <a:avLst/>
          </a:prstGeom>
        </p:spPr>
      </p:pic>
      <p:pic>
        <p:nvPicPr>
          <p:cNvPr id="33" name="図 32">
            <a:extLst>
              <a:ext uri="{FF2B5EF4-FFF2-40B4-BE49-F238E27FC236}">
                <a16:creationId xmlns:a16="http://schemas.microsoft.com/office/drawing/2014/main" id="{FF34AB07-F078-0769-4B7A-CBC5E687E4DB}"/>
              </a:ext>
            </a:extLst>
          </p:cNvPr>
          <p:cNvPicPr>
            <a:picLocks noChangeAspect="1"/>
          </p:cNvPicPr>
          <p:nvPr/>
        </p:nvPicPr>
        <p:blipFill>
          <a:blip r:embed="rId10"/>
          <a:stretch>
            <a:fillRect/>
          </a:stretch>
        </p:blipFill>
        <p:spPr>
          <a:xfrm>
            <a:off x="5817998" y="3883829"/>
            <a:ext cx="4762500" cy="1917700"/>
          </a:xfrm>
          <a:prstGeom prst="rect">
            <a:avLst/>
          </a:prstGeom>
        </p:spPr>
      </p:pic>
      <p:pic>
        <p:nvPicPr>
          <p:cNvPr id="3" name="図 2">
            <a:extLst>
              <a:ext uri="{FF2B5EF4-FFF2-40B4-BE49-F238E27FC236}">
                <a16:creationId xmlns:a16="http://schemas.microsoft.com/office/drawing/2014/main" id="{92276A76-AEE9-CD65-416F-B8D3FA8F2349}"/>
              </a:ext>
            </a:extLst>
          </p:cNvPr>
          <p:cNvPicPr>
            <a:picLocks noChangeAspect="1"/>
          </p:cNvPicPr>
          <p:nvPr/>
        </p:nvPicPr>
        <p:blipFill>
          <a:blip r:embed="rId11"/>
          <a:stretch>
            <a:fillRect/>
          </a:stretch>
        </p:blipFill>
        <p:spPr>
          <a:xfrm>
            <a:off x="390975" y="6426392"/>
            <a:ext cx="961575" cy="240394"/>
          </a:xfrm>
          <a:prstGeom prst="rect">
            <a:avLst/>
          </a:prstGeom>
        </p:spPr>
      </p:pic>
      <p:pic>
        <p:nvPicPr>
          <p:cNvPr id="7" name="図 6">
            <a:extLst>
              <a:ext uri="{FF2B5EF4-FFF2-40B4-BE49-F238E27FC236}">
                <a16:creationId xmlns:a16="http://schemas.microsoft.com/office/drawing/2014/main" id="{FAE724B2-8DD3-9717-268B-84132BE1DA35}"/>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ECA93ADF-7645-8797-EF2B-90D5C5DF0C76}"/>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38</a:t>
            </a:fld>
            <a:endParaRPr kumimoji="1" lang="ja-JP" altLang="en-US" sz="900">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1F725C1B-A00D-6E46-8D24-82F153BDAE76}"/>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
        <p:nvSpPr>
          <p:cNvPr id="10" name="テキスト ボックス 9">
            <a:extLst>
              <a:ext uri="{FF2B5EF4-FFF2-40B4-BE49-F238E27FC236}">
                <a16:creationId xmlns:a16="http://schemas.microsoft.com/office/drawing/2014/main" id="{A49F9B92-4621-F17A-C071-432A7EBEC461}"/>
              </a:ext>
            </a:extLst>
          </p:cNvPr>
          <p:cNvSpPr txBox="1"/>
          <p:nvPr/>
        </p:nvSpPr>
        <p:spPr>
          <a:xfrm>
            <a:off x="740233" y="1196199"/>
            <a:ext cx="10887596" cy="500458"/>
          </a:xfrm>
          <a:prstGeom prst="rect">
            <a:avLst/>
          </a:prstGeom>
          <a:noFill/>
        </p:spPr>
        <p:txBody>
          <a:bodyPr wrap="none" rtlCol="0">
            <a:spAutoFit/>
          </a:bodyPr>
          <a:lstStyle/>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広告接触者の </a:t>
            </a:r>
            <a:r>
              <a:rPr kumimoji="1" lang="en-US" altLang="ja-JP" sz="2400" b="1" spc="10" dirty="0">
                <a:solidFill>
                  <a:srgbClr val="FF5500"/>
                </a:solidFill>
                <a:latin typeface="Inter UI" panose="020B0502030000000004" pitchFamily="34" charset="0"/>
                <a:ea typeface="Inter UI" panose="020B0502030000000004" pitchFamily="34" charset="0"/>
                <a:cs typeface="Inter UI" panose="020B0502030000000004" pitchFamily="34" charset="0"/>
              </a:rPr>
              <a:t>6</a:t>
            </a:r>
            <a:r>
              <a:rPr kumimoji="1" lang="en-US" altLang="ja-JP" sz="2400" b="1" dirty="0">
                <a:solidFill>
                  <a:srgbClr val="FF5500"/>
                </a:solidFill>
                <a:latin typeface="Inter UI" panose="020B0502030000000004" pitchFamily="34" charset="0"/>
                <a:ea typeface="Inter UI" panose="020B0502030000000004" pitchFamily="34" charset="0"/>
                <a:cs typeface="Inter UI" panose="020B0502030000000004" pitchFamily="34" charset="0"/>
              </a:rPr>
              <a:t>3%</a:t>
            </a:r>
            <a:r>
              <a:rPr kumimoji="1" lang="ja-JP" altLang="en-US" sz="24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が</a:t>
            </a:r>
            <a:r>
              <a:rPr kumimoji="1" lang="en-US" altLang="ja-JP" sz="2400" b="1" spc="-10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ブレイン</a:t>
            </a:r>
            <a:r>
              <a:rPr kumimoji="1" lang="ja-JP" altLang="en-US" sz="2400" b="1" spc="-2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スリープ</a:t>
            </a:r>
            <a:r>
              <a:rPr kumimoji="1" lang="en-US" altLang="ja-JP" sz="2400" b="1" spc="-25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ピロー</a:t>
            </a:r>
            <a:r>
              <a:rPr kumimoji="1" lang="en-US" altLang="ja-JP" sz="2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0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rPr>
              <a:t>を認知→</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検索</a:t>
            </a:r>
            <a:r>
              <a:rPr kumimoji="1" lang="en-US" altLang="ja-JP" sz="2400" b="1" spc="-10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00">
                <a:solidFill>
                  <a:srgbClr val="FF5500"/>
                </a:solidFill>
                <a:latin typeface="Noto Sans JP" panose="020B0500000000000000" pitchFamily="34" charset="-128"/>
                <a:ea typeface="Noto Sans JP" panose="020B0500000000000000" pitchFamily="34" charset="-128"/>
                <a:cs typeface="Inter UI" panose="020B0502030000000004" pitchFamily="34" charset="0"/>
              </a:rPr>
              <a:t>･購入行動まで貢献</a:t>
            </a:r>
          </a:p>
        </p:txBody>
      </p:sp>
    </p:spTree>
    <p:extLst>
      <p:ext uri="{BB962C8B-B14F-4D97-AF65-F5344CB8AC3E}">
        <p14:creationId xmlns:p14="http://schemas.microsoft.com/office/powerpoint/2010/main" val="1374648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2" name="図 1" descr="背景パターン&#10;&#10;AI 生成コンテンツは誤りを含む可能性があります。">
            <a:extLst>
              <a:ext uri="{FF2B5EF4-FFF2-40B4-BE49-F238E27FC236}">
                <a16:creationId xmlns:a16="http://schemas.microsoft.com/office/drawing/2014/main" id="{1E6518D2-8574-E4BD-D3AA-FCC1AF7176EB}"/>
              </a:ext>
            </a:extLst>
          </p:cNvPr>
          <p:cNvPicPr>
            <a:picLocks noChangeAspect="1"/>
          </p:cNvPicPr>
          <p:nvPr/>
        </p:nvPicPr>
        <p:blipFill>
          <a:blip r:embed="rId2"/>
          <a:stretch>
            <a:fillRect/>
          </a:stretch>
        </p:blipFill>
        <p:spPr>
          <a:xfrm>
            <a:off x="0" y="0"/>
            <a:ext cx="12192000" cy="6858000"/>
          </a:xfrm>
          <a:prstGeom prst="rect">
            <a:avLst/>
          </a:prstGeom>
        </p:spPr>
      </p:pic>
      <p:pic>
        <p:nvPicPr>
          <p:cNvPr id="3" name="図 2" descr="図形, 四角形&#10;&#10;AI 生成コンテンツは誤りを含む可能性があります。">
            <a:extLst>
              <a:ext uri="{FF2B5EF4-FFF2-40B4-BE49-F238E27FC236}">
                <a16:creationId xmlns:a16="http://schemas.microsoft.com/office/drawing/2014/main" id="{28A91E6F-9A90-5BF7-EF7E-19298256D7DD}"/>
              </a:ext>
            </a:extLst>
          </p:cNvPr>
          <p:cNvPicPr>
            <a:picLocks noChangeAspect="1"/>
          </p:cNvPicPr>
          <p:nvPr/>
        </p:nvPicPr>
        <p:blipFill>
          <a:blip r:embed="rId3"/>
          <a:stretch>
            <a:fillRect/>
          </a:stretch>
        </p:blipFill>
        <p:spPr>
          <a:xfrm>
            <a:off x="-1" y="0"/>
            <a:ext cx="12192001" cy="914400"/>
          </a:xfrm>
          <a:prstGeom prst="rect">
            <a:avLst/>
          </a:prstGeom>
        </p:spPr>
      </p:pic>
      <p:sp>
        <p:nvSpPr>
          <p:cNvPr id="14" name="テキスト ボックス 13">
            <a:extLst>
              <a:ext uri="{FF2B5EF4-FFF2-40B4-BE49-F238E27FC236}">
                <a16:creationId xmlns:a16="http://schemas.microsoft.com/office/drawing/2014/main" id="{08691CE1-3042-551C-151B-36995C135F6B}"/>
              </a:ext>
            </a:extLst>
          </p:cNvPr>
          <p:cNvSpPr txBox="1"/>
          <p:nvPr/>
        </p:nvSpPr>
        <p:spPr>
          <a:xfrm>
            <a:off x="734138" y="3734611"/>
            <a:ext cx="5984549" cy="964623"/>
          </a:xfrm>
          <a:prstGeom prst="rect">
            <a:avLst/>
          </a:prstGeom>
          <a:noFill/>
        </p:spPr>
        <p:txBody>
          <a:bodyPr wrap="square">
            <a:spAutoFit/>
          </a:bodyPr>
          <a:lstStyle/>
          <a:p>
            <a:pPr marL="0" marR="0" lvl="0" indent="0" defTabSz="914400" rtl="0" eaLnBrk="1" fontAlgn="auto" latinLnBrk="0" hangingPunct="1">
              <a:lnSpc>
                <a:spcPct val="140000"/>
              </a:lnSpc>
              <a:spcBef>
                <a:spcPts val="0"/>
              </a:spcBef>
              <a:spcAft>
                <a:spcPts val="0"/>
              </a:spcAft>
              <a:buClrTx/>
              <a:buSzTx/>
              <a:buFontTx/>
              <a:buNone/>
              <a:tabLst/>
              <a:defRPr/>
            </a:pP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rPr>
              <a:t>通り過ぎる“一瞬”ではなく、</a:t>
            </a:r>
            <a:endParaRPr kumimoji="1" lang="en-US" altLang="ja-JP" sz="1400" b="1" u="none" strike="noStrike" kern="1200" cap="none" spc="300" normalizeH="0" baseline="0" noProof="0" dirty="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endParaRPr>
          </a:p>
          <a:p>
            <a:pPr marL="0" marR="0" lvl="0" indent="0" defTabSz="914400" rtl="0" eaLnBrk="1" fontAlgn="auto" latinLnBrk="0" hangingPunct="1">
              <a:lnSpc>
                <a:spcPct val="140000"/>
              </a:lnSpc>
              <a:spcBef>
                <a:spcPts val="0"/>
              </a:spcBef>
              <a:spcAft>
                <a:spcPts val="0"/>
              </a:spcAft>
              <a:buClrTx/>
              <a:buSzTx/>
              <a:buFontTx/>
              <a:buNone/>
              <a:tabLst/>
              <a:defRPr/>
            </a:pP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rPr>
              <a:t>腰を据えた休息の“数分”が、</a:t>
            </a:r>
            <a:endParaRPr kumimoji="1" lang="en-US" altLang="ja-JP" sz="1400" b="1" u="none" strike="noStrike" kern="1200" cap="none" spc="300" normalizeH="0" baseline="0" noProof="0" dirty="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endParaRPr>
          </a:p>
          <a:p>
            <a:pPr marL="0" marR="0" lvl="0" indent="0" defTabSz="914400" rtl="0" eaLnBrk="1" fontAlgn="auto" latinLnBrk="0" hangingPunct="1">
              <a:lnSpc>
                <a:spcPct val="140000"/>
              </a:lnSpc>
              <a:spcBef>
                <a:spcPts val="0"/>
              </a:spcBef>
              <a:spcAft>
                <a:spcPts val="0"/>
              </a:spcAft>
              <a:buClrTx/>
              <a:buSzTx/>
              <a:buFontTx/>
              <a:buNone/>
              <a:tabLst/>
              <a:defRPr/>
            </a:pPr>
            <a:r>
              <a:rPr kumimoji="1" lang="ja-JP" altLang="en-US" sz="1400" b="1" u="none" strike="noStrike" kern="1200" cap="none" spc="300" normalizeH="0" baseline="0" noProof="0">
                <a:ln>
                  <a:noFill/>
                </a:ln>
                <a:solidFill>
                  <a:schemeClr val="tx1">
                    <a:lumMod val="85000"/>
                    <a:lumOff val="15000"/>
                  </a:schemeClr>
                </a:solidFill>
                <a:effectLst/>
                <a:uLnTx/>
                <a:uFillTx/>
                <a:latin typeface="Noto Sans JP" panose="020B0500000000000000" pitchFamily="34" charset="-128"/>
                <a:ea typeface="Noto Sans JP" panose="020B0500000000000000" pitchFamily="34" charset="-128"/>
              </a:rPr>
              <a:t>ブランドと視聴者を“濃密に”つなぐ、新たな広告体験。</a:t>
            </a:r>
          </a:p>
        </p:txBody>
      </p:sp>
      <p:sp>
        <p:nvSpPr>
          <p:cNvPr id="15" name="テキスト ボックス 14">
            <a:extLst>
              <a:ext uri="{FF2B5EF4-FFF2-40B4-BE49-F238E27FC236}">
                <a16:creationId xmlns:a16="http://schemas.microsoft.com/office/drawing/2014/main" id="{74DCC3D6-C1F9-C671-2A2C-3E1671AA6077}"/>
              </a:ext>
            </a:extLst>
          </p:cNvPr>
          <p:cNvSpPr txBox="1"/>
          <p:nvPr/>
        </p:nvSpPr>
        <p:spPr>
          <a:xfrm>
            <a:off x="734138" y="2046205"/>
            <a:ext cx="3877985" cy="1267463"/>
          </a:xfrm>
          <a:prstGeom prst="rect">
            <a:avLst/>
          </a:prstGeom>
          <a:noFill/>
        </p:spPr>
        <p:txBody>
          <a:bodyPr wrap="none" rtlCol="0">
            <a:spAutoFit/>
          </a:bodyPr>
          <a:lstStyle/>
          <a:p>
            <a:pPr>
              <a:lnSpc>
                <a:spcPct val="125000"/>
              </a:lnSpc>
            </a:pP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“滞在”の数分が</a:t>
            </a:r>
            <a:r>
              <a:rPr kumimoji="1" lang="en-US" altLang="ja-JP" sz="32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b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b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ブランドを深く刻む</a:t>
            </a:r>
          </a:p>
        </p:txBody>
      </p:sp>
      <p:pic>
        <p:nvPicPr>
          <p:cNvPr id="16" name="図 15">
            <a:extLst>
              <a:ext uri="{FF2B5EF4-FFF2-40B4-BE49-F238E27FC236}">
                <a16:creationId xmlns:a16="http://schemas.microsoft.com/office/drawing/2014/main" id="{3D65EB2A-0DBF-91D9-8A73-9601F156C8C1}"/>
              </a:ext>
            </a:extLst>
          </p:cNvPr>
          <p:cNvPicPr>
            <a:picLocks noChangeAspect="1"/>
          </p:cNvPicPr>
          <p:nvPr/>
        </p:nvPicPr>
        <p:blipFill>
          <a:blip r:embed="rId4"/>
          <a:stretch>
            <a:fillRect/>
          </a:stretch>
        </p:blipFill>
        <p:spPr>
          <a:xfrm>
            <a:off x="6096000" y="2084622"/>
            <a:ext cx="5377512" cy="2688756"/>
          </a:xfrm>
          <a:prstGeom prst="rect">
            <a:avLst/>
          </a:prstGeom>
        </p:spPr>
      </p:pic>
      <p:pic>
        <p:nvPicPr>
          <p:cNvPr id="6" name="図 5">
            <a:extLst>
              <a:ext uri="{FF2B5EF4-FFF2-40B4-BE49-F238E27FC236}">
                <a16:creationId xmlns:a16="http://schemas.microsoft.com/office/drawing/2014/main" id="{5664B077-0F91-9851-071C-EF0D42A46A54}"/>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7" name="図 6">
            <a:extLst>
              <a:ext uri="{FF2B5EF4-FFF2-40B4-BE49-F238E27FC236}">
                <a16:creationId xmlns:a16="http://schemas.microsoft.com/office/drawing/2014/main" id="{E2D0D091-E750-E2D5-0255-2694BB12CCC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1672425" y="6518730"/>
            <a:ext cx="4500" cy="162000"/>
          </a:xfrm>
          <a:prstGeom prst="rect">
            <a:avLst/>
          </a:prstGeom>
        </p:spPr>
      </p:pic>
      <p:sp>
        <p:nvSpPr>
          <p:cNvPr id="8" name="スライド番号プレースホルダー 22">
            <a:extLst>
              <a:ext uri="{FF2B5EF4-FFF2-40B4-BE49-F238E27FC236}">
                <a16:creationId xmlns:a16="http://schemas.microsoft.com/office/drawing/2014/main" id="{CE8BAF7D-F0FE-2382-96D1-91AC10A071B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a:t>
            </a:fld>
            <a:endParaRPr kumimoji="1" lang="ja-JP" altLang="en-US" sz="900">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9BF93E08-7ECE-EE19-77F5-2F4D5B2A79D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597801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17429-4F73-B063-F6C4-88326D2ACCB0}"/>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073AEAA0-DF26-4F13-E5DE-20674D4F6FC1}"/>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1F86BC75-0DCC-1CB5-4C04-446C5C226BB7}"/>
              </a:ext>
            </a:extLst>
          </p:cNvPr>
          <p:cNvSpPr txBox="1"/>
          <p:nvPr/>
        </p:nvSpPr>
        <p:spPr>
          <a:xfrm>
            <a:off x="444240" y="3196002"/>
            <a:ext cx="4196662"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OPTION</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MENU</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D2E2B366-6455-3D39-5A70-85A64DE917E2}"/>
              </a:ext>
            </a:extLst>
          </p:cNvPr>
          <p:cNvSpPr txBox="1"/>
          <p:nvPr/>
        </p:nvSpPr>
        <p:spPr>
          <a:xfrm>
            <a:off x="452949" y="3848420"/>
            <a:ext cx="1742785"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オプションメニュー</a:t>
            </a:r>
          </a:p>
        </p:txBody>
      </p:sp>
      <p:pic>
        <p:nvPicPr>
          <p:cNvPr id="7" name="図 6">
            <a:extLst>
              <a:ext uri="{FF2B5EF4-FFF2-40B4-BE49-F238E27FC236}">
                <a16:creationId xmlns:a16="http://schemas.microsoft.com/office/drawing/2014/main" id="{97385813-4CF2-4154-63C7-04D7C2F50ADC}"/>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8F2D2FAB-7DFD-CA78-3F80-B9329880041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D2C7B180-1B6C-4283-E59F-0F33994F548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39</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658AB03C-0C56-6AB2-CD4A-522E130AFEA2}"/>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66367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630D3-B5A9-68EB-214E-117DA9456814}"/>
            </a:ext>
          </a:extLst>
        </p:cNvPr>
        <p:cNvGrpSpPr/>
        <p:nvPr/>
      </p:nvGrpSpPr>
      <p:grpSpPr>
        <a:xfrm>
          <a:off x="0" y="0"/>
          <a:ext cx="0" cy="0"/>
          <a:chOff x="0" y="0"/>
          <a:chExt cx="0" cy="0"/>
        </a:xfrm>
      </p:grpSpPr>
      <p:sp>
        <p:nvSpPr>
          <p:cNvPr id="65" name="1 つの角を丸めた四角形 64">
            <a:extLst>
              <a:ext uri="{FF2B5EF4-FFF2-40B4-BE49-F238E27FC236}">
                <a16:creationId xmlns:a16="http://schemas.microsoft.com/office/drawing/2014/main" id="{85CDF854-CA58-D06A-928B-A264E8C1B493}"/>
              </a:ext>
            </a:extLst>
          </p:cNvPr>
          <p:cNvSpPr/>
          <p:nvPr/>
        </p:nvSpPr>
        <p:spPr>
          <a:xfrm flipH="1" flipV="1">
            <a:off x="5585329" y="-2"/>
            <a:ext cx="6610854" cy="6858001"/>
          </a:xfrm>
          <a:prstGeom prst="round1Rect">
            <a:avLst>
              <a:gd name="adj" fmla="val 924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図形, 四角形&#10;&#10;AI 生成コンテンツは誤りを含む可能性があります。">
            <a:extLst>
              <a:ext uri="{FF2B5EF4-FFF2-40B4-BE49-F238E27FC236}">
                <a16:creationId xmlns:a16="http://schemas.microsoft.com/office/drawing/2014/main" id="{9DE843C9-58FB-B85C-E025-334539B2E846}"/>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C4F147C2-810D-E980-3BED-C289F364396E}"/>
              </a:ext>
            </a:extLst>
          </p:cNvPr>
          <p:cNvSpPr txBox="1"/>
          <p:nvPr/>
        </p:nvSpPr>
        <p:spPr>
          <a:xfrm>
            <a:off x="480727" y="210759"/>
            <a:ext cx="153279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OPTION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7456FB89-42E4-D5CA-ED73-71404B1AA129}"/>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オプションメニュー</a:t>
            </a:r>
          </a:p>
        </p:txBody>
      </p:sp>
      <p:grpSp>
        <p:nvGrpSpPr>
          <p:cNvPr id="85" name="グループ化 84">
            <a:extLst>
              <a:ext uri="{FF2B5EF4-FFF2-40B4-BE49-F238E27FC236}">
                <a16:creationId xmlns:a16="http://schemas.microsoft.com/office/drawing/2014/main" id="{E2FD0FF1-CA3C-DD99-BCD7-F25C61650E8D}"/>
              </a:ext>
            </a:extLst>
          </p:cNvPr>
          <p:cNvGrpSpPr/>
          <p:nvPr/>
        </p:nvGrpSpPr>
        <p:grpSpPr>
          <a:xfrm>
            <a:off x="850154" y="3711810"/>
            <a:ext cx="1525254" cy="566458"/>
            <a:chOff x="-1911977" y="4884076"/>
            <a:chExt cx="1525254" cy="566458"/>
          </a:xfrm>
        </p:grpSpPr>
        <p:grpSp>
          <p:nvGrpSpPr>
            <p:cNvPr id="86" name="グループ化 85">
              <a:extLst>
                <a:ext uri="{FF2B5EF4-FFF2-40B4-BE49-F238E27FC236}">
                  <a16:creationId xmlns:a16="http://schemas.microsoft.com/office/drawing/2014/main" id="{7F65A6E0-7239-D16B-1C3F-24AC6ED55EC0}"/>
                </a:ext>
              </a:extLst>
            </p:cNvPr>
            <p:cNvGrpSpPr/>
            <p:nvPr/>
          </p:nvGrpSpPr>
          <p:grpSpPr>
            <a:xfrm>
              <a:off x="-1911977" y="4884076"/>
              <a:ext cx="1525254" cy="566458"/>
              <a:chOff x="-1911977" y="4884076"/>
              <a:chExt cx="1525254" cy="566458"/>
            </a:xfrm>
          </p:grpSpPr>
          <p:pic>
            <p:nvPicPr>
              <p:cNvPr id="88" name="図 87">
                <a:extLst>
                  <a:ext uri="{FF2B5EF4-FFF2-40B4-BE49-F238E27FC236}">
                    <a16:creationId xmlns:a16="http://schemas.microsoft.com/office/drawing/2014/main" id="{63B36660-2C83-A336-5381-FD3B7829205F}"/>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89" name="正方形/長方形 88">
                <a:extLst>
                  <a:ext uri="{FF2B5EF4-FFF2-40B4-BE49-F238E27FC236}">
                    <a16:creationId xmlns:a16="http://schemas.microsoft.com/office/drawing/2014/main" id="{2C49C700-13E3-4BA2-98E9-E3C840E6D20D}"/>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TOUCH&amp;TRY</a:t>
                </a:r>
              </a:p>
            </p:txBody>
          </p:sp>
        </p:grpSp>
        <p:sp>
          <p:nvSpPr>
            <p:cNvPr id="87" name="テキスト ボックス 86">
              <a:extLst>
                <a:ext uri="{FF2B5EF4-FFF2-40B4-BE49-F238E27FC236}">
                  <a16:creationId xmlns:a16="http://schemas.microsoft.com/office/drawing/2014/main" id="{F3E29752-A8BF-61BB-C0E9-8014D0A39D6E}"/>
                </a:ext>
              </a:extLst>
            </p:cNvPr>
            <p:cNvSpPr txBox="1"/>
            <p:nvPr/>
          </p:nvSpPr>
          <p:spPr>
            <a:xfrm>
              <a:off x="-1625724" y="5230497"/>
              <a:ext cx="965329"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タッチ</a:t>
              </a:r>
              <a:r>
                <a:rPr kumimoji="1" lang="en-US" altLang="ja-JP" sz="800" b="1" spc="100" dirty="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&amp;</a:t>
              </a: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トライ</a:t>
              </a:r>
            </a:p>
          </p:txBody>
        </p:sp>
      </p:grpSp>
      <p:grpSp>
        <p:nvGrpSpPr>
          <p:cNvPr id="90" name="グループ化 89">
            <a:extLst>
              <a:ext uri="{FF2B5EF4-FFF2-40B4-BE49-F238E27FC236}">
                <a16:creationId xmlns:a16="http://schemas.microsoft.com/office/drawing/2014/main" id="{514EDA86-3C16-324C-ADDD-ABF82881D63A}"/>
              </a:ext>
            </a:extLst>
          </p:cNvPr>
          <p:cNvGrpSpPr/>
          <p:nvPr/>
        </p:nvGrpSpPr>
        <p:grpSpPr>
          <a:xfrm>
            <a:off x="2567922" y="3711810"/>
            <a:ext cx="1525254" cy="578857"/>
            <a:chOff x="-1911977" y="4884076"/>
            <a:chExt cx="1525254" cy="578857"/>
          </a:xfrm>
        </p:grpSpPr>
        <p:grpSp>
          <p:nvGrpSpPr>
            <p:cNvPr id="91" name="グループ化 90">
              <a:extLst>
                <a:ext uri="{FF2B5EF4-FFF2-40B4-BE49-F238E27FC236}">
                  <a16:creationId xmlns:a16="http://schemas.microsoft.com/office/drawing/2014/main" id="{EA8AB370-1614-CB71-6B53-D40AAFF4BFED}"/>
                </a:ext>
              </a:extLst>
            </p:cNvPr>
            <p:cNvGrpSpPr/>
            <p:nvPr/>
          </p:nvGrpSpPr>
          <p:grpSpPr>
            <a:xfrm>
              <a:off x="-1911977" y="4884076"/>
              <a:ext cx="1525254" cy="566458"/>
              <a:chOff x="-1911977" y="4884076"/>
              <a:chExt cx="1525254" cy="566458"/>
            </a:xfrm>
          </p:grpSpPr>
          <p:pic>
            <p:nvPicPr>
              <p:cNvPr id="93" name="図 92">
                <a:extLst>
                  <a:ext uri="{FF2B5EF4-FFF2-40B4-BE49-F238E27FC236}">
                    <a16:creationId xmlns:a16="http://schemas.microsoft.com/office/drawing/2014/main" id="{322B8990-B79C-156E-D1C3-3B364C1D7563}"/>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94" name="正方形/長方形 93">
                <a:extLst>
                  <a:ext uri="{FF2B5EF4-FFF2-40B4-BE49-F238E27FC236}">
                    <a16:creationId xmlns:a16="http://schemas.microsoft.com/office/drawing/2014/main" id="{F84D821C-8816-E875-5201-C0FF31D6D54C}"/>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PROMOTIONAL</a:t>
                </a:r>
              </a:p>
              <a:p>
                <a:pPr marL="0" marR="0" lvl="0" indent="0" algn="ctr" defTabSz="457200" rtl="0" eaLnBrk="1" fontAlgn="auto" latinLnBrk="0" hangingPunct="1">
                  <a:lnSpc>
                    <a:spcPct val="8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SAMPRING</a:t>
                </a:r>
              </a:p>
            </p:txBody>
          </p:sp>
        </p:grpSp>
        <p:sp>
          <p:nvSpPr>
            <p:cNvPr id="92" name="テキスト ボックス 91">
              <a:extLst>
                <a:ext uri="{FF2B5EF4-FFF2-40B4-BE49-F238E27FC236}">
                  <a16:creationId xmlns:a16="http://schemas.microsoft.com/office/drawing/2014/main" id="{5ACE12B9-A09B-B0CF-4F36-0389A09FD576}"/>
                </a:ext>
              </a:extLst>
            </p:cNvPr>
            <p:cNvSpPr txBox="1"/>
            <p:nvPr/>
          </p:nvSpPr>
          <p:spPr>
            <a:xfrm>
              <a:off x="-1754764" y="5244540"/>
              <a:ext cx="122341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接客型サンプリング</a:t>
              </a:r>
            </a:p>
          </p:txBody>
        </p:sp>
      </p:grpSp>
      <p:grpSp>
        <p:nvGrpSpPr>
          <p:cNvPr id="95" name="グループ化 94">
            <a:extLst>
              <a:ext uri="{FF2B5EF4-FFF2-40B4-BE49-F238E27FC236}">
                <a16:creationId xmlns:a16="http://schemas.microsoft.com/office/drawing/2014/main" id="{6A4653AA-37E8-7FD4-316C-686283811A69}"/>
              </a:ext>
            </a:extLst>
          </p:cNvPr>
          <p:cNvGrpSpPr/>
          <p:nvPr/>
        </p:nvGrpSpPr>
        <p:grpSpPr>
          <a:xfrm>
            <a:off x="850154" y="4459955"/>
            <a:ext cx="1525254" cy="583456"/>
            <a:chOff x="-1911977" y="4884076"/>
            <a:chExt cx="1525254" cy="583456"/>
          </a:xfrm>
        </p:grpSpPr>
        <p:grpSp>
          <p:nvGrpSpPr>
            <p:cNvPr id="96" name="グループ化 95">
              <a:extLst>
                <a:ext uri="{FF2B5EF4-FFF2-40B4-BE49-F238E27FC236}">
                  <a16:creationId xmlns:a16="http://schemas.microsoft.com/office/drawing/2014/main" id="{B2407CBE-EF00-ED68-2E1F-E93D872B818C}"/>
                </a:ext>
              </a:extLst>
            </p:cNvPr>
            <p:cNvGrpSpPr/>
            <p:nvPr/>
          </p:nvGrpSpPr>
          <p:grpSpPr>
            <a:xfrm>
              <a:off x="-1911977" y="4884076"/>
              <a:ext cx="1525254" cy="566458"/>
              <a:chOff x="-1911977" y="4884076"/>
              <a:chExt cx="1525254" cy="566458"/>
            </a:xfrm>
          </p:grpSpPr>
          <p:pic>
            <p:nvPicPr>
              <p:cNvPr id="98" name="図 97">
                <a:extLst>
                  <a:ext uri="{FF2B5EF4-FFF2-40B4-BE49-F238E27FC236}">
                    <a16:creationId xmlns:a16="http://schemas.microsoft.com/office/drawing/2014/main" id="{2632CC0D-FEB5-D5AA-4D9C-B4E22D4D9479}"/>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99" name="正方形/長方形 98">
                <a:extLst>
                  <a:ext uri="{FF2B5EF4-FFF2-40B4-BE49-F238E27FC236}">
                    <a16:creationId xmlns:a16="http://schemas.microsoft.com/office/drawing/2014/main" id="{895226C4-8897-49A2-BC31-28269D342A64}"/>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SALES </a:t>
                </a:r>
              </a:p>
              <a:p>
                <a:pPr marL="0" marR="0" lvl="0" indent="0" algn="ctr" defTabSz="457200" rtl="0" eaLnBrk="1" fontAlgn="auto" latinLnBrk="0" hangingPunct="1">
                  <a:lnSpc>
                    <a:spcPct val="8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PROMOTION</a:t>
                </a:r>
                <a:r>
                  <a:rPr kumimoji="1" lang="ja-JP" altLang="en-US" sz="1000" b="0" i="0" u="none" strike="noStrike" kern="1200" cap="none" spc="0" normalizeH="0" baseline="0" noProof="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rPr>
                  <a:t>　</a:t>
                </a:r>
                <a:endParaRPr kumimoji="1" lang="ja-JP" altLang="en-US" sz="1000" b="0" i="0" u="none" strike="noStrike" kern="1200" cap="none" spc="0" normalizeH="0" baseline="0" noProof="0" dirty="0">
                  <a:ln>
                    <a:noFill/>
                  </a:ln>
                  <a:solidFill>
                    <a:srgbClr val="FE5519"/>
                  </a:solidFill>
                  <a:effectLst/>
                  <a:uLnTx/>
                  <a:uFillTx/>
                  <a:latin typeface="DIN Alternate" panose="020B0500000000000000" pitchFamily="34" charset="0"/>
                  <a:ea typeface="Hiragino Sans W5" panose="020B0400000000000000" pitchFamily="34" charset="-128"/>
                  <a:cs typeface="Arial" panose="020B0604020202020204" pitchFamily="34" charset="0"/>
                </a:endParaRPr>
              </a:p>
            </p:txBody>
          </p:sp>
        </p:grpSp>
        <p:sp>
          <p:nvSpPr>
            <p:cNvPr id="97" name="テキスト ボックス 96">
              <a:extLst>
                <a:ext uri="{FF2B5EF4-FFF2-40B4-BE49-F238E27FC236}">
                  <a16:creationId xmlns:a16="http://schemas.microsoft.com/office/drawing/2014/main" id="{2F9A6AAD-8127-1078-E058-63B0C8D2CF23}"/>
                </a:ext>
              </a:extLst>
            </p:cNvPr>
            <p:cNvSpPr txBox="1"/>
            <p:nvPr/>
          </p:nvSpPr>
          <p:spPr>
            <a:xfrm>
              <a:off x="-1870180" y="5249139"/>
              <a:ext cx="1454245"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セールスプロモーション</a:t>
              </a:r>
            </a:p>
          </p:txBody>
        </p:sp>
      </p:grpSp>
      <p:grpSp>
        <p:nvGrpSpPr>
          <p:cNvPr id="100" name="グループ化 99">
            <a:extLst>
              <a:ext uri="{FF2B5EF4-FFF2-40B4-BE49-F238E27FC236}">
                <a16:creationId xmlns:a16="http://schemas.microsoft.com/office/drawing/2014/main" id="{244EE725-A4FB-AF7C-E121-408E5ACB1EA1}"/>
              </a:ext>
            </a:extLst>
          </p:cNvPr>
          <p:cNvGrpSpPr/>
          <p:nvPr/>
        </p:nvGrpSpPr>
        <p:grpSpPr>
          <a:xfrm>
            <a:off x="2567922" y="4459955"/>
            <a:ext cx="1525254" cy="566458"/>
            <a:chOff x="-1911977" y="4884076"/>
            <a:chExt cx="1525254" cy="566458"/>
          </a:xfrm>
        </p:grpSpPr>
        <p:grpSp>
          <p:nvGrpSpPr>
            <p:cNvPr id="101" name="グループ化 100">
              <a:extLst>
                <a:ext uri="{FF2B5EF4-FFF2-40B4-BE49-F238E27FC236}">
                  <a16:creationId xmlns:a16="http://schemas.microsoft.com/office/drawing/2014/main" id="{9E829032-5208-A338-23A4-9B43451FC572}"/>
                </a:ext>
              </a:extLst>
            </p:cNvPr>
            <p:cNvGrpSpPr/>
            <p:nvPr/>
          </p:nvGrpSpPr>
          <p:grpSpPr>
            <a:xfrm>
              <a:off x="-1911977" y="4884076"/>
              <a:ext cx="1525254" cy="566458"/>
              <a:chOff x="-1911977" y="4884076"/>
              <a:chExt cx="1525254" cy="566458"/>
            </a:xfrm>
          </p:grpSpPr>
          <p:pic>
            <p:nvPicPr>
              <p:cNvPr id="103" name="図 102">
                <a:extLst>
                  <a:ext uri="{FF2B5EF4-FFF2-40B4-BE49-F238E27FC236}">
                    <a16:creationId xmlns:a16="http://schemas.microsoft.com/office/drawing/2014/main" id="{E8A7FCBD-7673-F402-2D50-ECE3306D9C7D}"/>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104" name="正方形/長方形 103">
                <a:extLst>
                  <a:ext uri="{FF2B5EF4-FFF2-40B4-BE49-F238E27FC236}">
                    <a16:creationId xmlns:a16="http://schemas.microsoft.com/office/drawing/2014/main" id="{16C00D70-0028-52C5-B41A-CCC2806F5129}"/>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SCRATCH Ads</a:t>
                </a:r>
              </a:p>
            </p:txBody>
          </p:sp>
        </p:grpSp>
        <p:sp>
          <p:nvSpPr>
            <p:cNvPr id="102" name="テキスト ボックス 101">
              <a:extLst>
                <a:ext uri="{FF2B5EF4-FFF2-40B4-BE49-F238E27FC236}">
                  <a16:creationId xmlns:a16="http://schemas.microsoft.com/office/drawing/2014/main" id="{15410714-3487-A602-A9CD-BFB5D87995B1}"/>
                </a:ext>
              </a:extLst>
            </p:cNvPr>
            <p:cNvSpPr txBox="1"/>
            <p:nvPr/>
          </p:nvSpPr>
          <p:spPr>
            <a:xfrm>
              <a:off x="-1639347" y="5214518"/>
              <a:ext cx="992579"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スクラッチ広告</a:t>
              </a:r>
            </a:p>
          </p:txBody>
        </p:sp>
      </p:grpSp>
      <p:grpSp>
        <p:nvGrpSpPr>
          <p:cNvPr id="105" name="グループ化 104">
            <a:extLst>
              <a:ext uri="{FF2B5EF4-FFF2-40B4-BE49-F238E27FC236}">
                <a16:creationId xmlns:a16="http://schemas.microsoft.com/office/drawing/2014/main" id="{F986B9C4-0F46-D5E3-7A97-F43585B988EF}"/>
              </a:ext>
            </a:extLst>
          </p:cNvPr>
          <p:cNvGrpSpPr/>
          <p:nvPr/>
        </p:nvGrpSpPr>
        <p:grpSpPr>
          <a:xfrm>
            <a:off x="850154" y="5241351"/>
            <a:ext cx="1525254" cy="566458"/>
            <a:chOff x="-1911977" y="4884076"/>
            <a:chExt cx="1525254" cy="566458"/>
          </a:xfrm>
        </p:grpSpPr>
        <p:grpSp>
          <p:nvGrpSpPr>
            <p:cNvPr id="106" name="グループ化 105">
              <a:extLst>
                <a:ext uri="{FF2B5EF4-FFF2-40B4-BE49-F238E27FC236}">
                  <a16:creationId xmlns:a16="http://schemas.microsoft.com/office/drawing/2014/main" id="{8769117D-2AF7-07ED-74C9-C4FF21AF6C23}"/>
                </a:ext>
              </a:extLst>
            </p:cNvPr>
            <p:cNvGrpSpPr/>
            <p:nvPr/>
          </p:nvGrpSpPr>
          <p:grpSpPr>
            <a:xfrm>
              <a:off x="-1911977" y="4884076"/>
              <a:ext cx="1525254" cy="566458"/>
              <a:chOff x="-1911977" y="4884076"/>
              <a:chExt cx="1525254" cy="566458"/>
            </a:xfrm>
          </p:grpSpPr>
          <p:pic>
            <p:nvPicPr>
              <p:cNvPr id="108" name="図 107">
                <a:extLst>
                  <a:ext uri="{FF2B5EF4-FFF2-40B4-BE49-F238E27FC236}">
                    <a16:creationId xmlns:a16="http://schemas.microsoft.com/office/drawing/2014/main" id="{A94B9F45-17F6-310E-43D2-DA6502DEFDAE}"/>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109" name="正方形/長方形 108">
                <a:extLst>
                  <a:ext uri="{FF2B5EF4-FFF2-40B4-BE49-F238E27FC236}">
                    <a16:creationId xmlns:a16="http://schemas.microsoft.com/office/drawing/2014/main" id="{755EAD1F-9A28-5034-F86B-91F0F5B35457}"/>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UX RESEARCH</a:t>
                </a:r>
              </a:p>
            </p:txBody>
          </p:sp>
        </p:grpSp>
        <p:sp>
          <p:nvSpPr>
            <p:cNvPr id="107" name="テキスト ボックス 106">
              <a:extLst>
                <a:ext uri="{FF2B5EF4-FFF2-40B4-BE49-F238E27FC236}">
                  <a16:creationId xmlns:a16="http://schemas.microsoft.com/office/drawing/2014/main" id="{43E6018D-1050-8A0D-6CD0-08386F16AAF8}"/>
                </a:ext>
              </a:extLst>
            </p:cNvPr>
            <p:cNvSpPr txBox="1"/>
            <p:nvPr/>
          </p:nvSpPr>
          <p:spPr>
            <a:xfrm>
              <a:off x="-1639347" y="5166015"/>
              <a:ext cx="992579"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マーケット調査</a:t>
              </a:r>
            </a:p>
          </p:txBody>
        </p:sp>
      </p:grpSp>
      <p:grpSp>
        <p:nvGrpSpPr>
          <p:cNvPr id="110" name="グループ化 109">
            <a:extLst>
              <a:ext uri="{FF2B5EF4-FFF2-40B4-BE49-F238E27FC236}">
                <a16:creationId xmlns:a16="http://schemas.microsoft.com/office/drawing/2014/main" id="{8BBB11B1-02AF-E6A8-88BD-E107A31E1EE5}"/>
              </a:ext>
            </a:extLst>
          </p:cNvPr>
          <p:cNvGrpSpPr/>
          <p:nvPr/>
        </p:nvGrpSpPr>
        <p:grpSpPr>
          <a:xfrm>
            <a:off x="2567922" y="5241351"/>
            <a:ext cx="1525254" cy="566458"/>
            <a:chOff x="-1911977" y="4884076"/>
            <a:chExt cx="1525254" cy="566458"/>
          </a:xfrm>
        </p:grpSpPr>
        <p:grpSp>
          <p:nvGrpSpPr>
            <p:cNvPr id="111" name="グループ化 110">
              <a:extLst>
                <a:ext uri="{FF2B5EF4-FFF2-40B4-BE49-F238E27FC236}">
                  <a16:creationId xmlns:a16="http://schemas.microsoft.com/office/drawing/2014/main" id="{431CD10F-2D04-C9B6-CB2C-0567BA25E61C}"/>
                </a:ext>
              </a:extLst>
            </p:cNvPr>
            <p:cNvGrpSpPr/>
            <p:nvPr/>
          </p:nvGrpSpPr>
          <p:grpSpPr>
            <a:xfrm>
              <a:off x="-1911977" y="4884076"/>
              <a:ext cx="1525254" cy="566458"/>
              <a:chOff x="-1911977" y="4884076"/>
              <a:chExt cx="1525254" cy="566458"/>
            </a:xfrm>
          </p:grpSpPr>
          <p:pic>
            <p:nvPicPr>
              <p:cNvPr id="113" name="図 112">
                <a:extLst>
                  <a:ext uri="{FF2B5EF4-FFF2-40B4-BE49-F238E27FC236}">
                    <a16:creationId xmlns:a16="http://schemas.microsoft.com/office/drawing/2014/main" id="{C88560AE-F99D-4E7B-5664-4E7153B731BA}"/>
                  </a:ext>
                </a:extLst>
              </p:cNvPr>
              <p:cNvPicPr>
                <a:picLocks noChangeAspect="1"/>
              </p:cNvPicPr>
              <p:nvPr/>
            </p:nvPicPr>
            <p:blipFill>
              <a:blip r:embed="rId3">
                <a:alphaModFix/>
              </a:blip>
              <a:stretch>
                <a:fillRect/>
              </a:stretch>
            </p:blipFill>
            <p:spPr>
              <a:xfrm>
                <a:off x="-1911977" y="5247167"/>
                <a:ext cx="1525254" cy="203367"/>
              </a:xfrm>
              <a:prstGeom prst="rect">
                <a:avLst/>
              </a:prstGeom>
            </p:spPr>
          </p:pic>
          <p:sp>
            <p:nvSpPr>
              <p:cNvPr id="114" name="正方形/長方形 113">
                <a:extLst>
                  <a:ext uri="{FF2B5EF4-FFF2-40B4-BE49-F238E27FC236}">
                    <a16:creationId xmlns:a16="http://schemas.microsoft.com/office/drawing/2014/main" id="{082EBC45-DCA9-16AE-F1E3-8F6EF27F4AD1}"/>
                  </a:ext>
                </a:extLst>
              </p:cNvPr>
              <p:cNvSpPr/>
              <p:nvPr/>
            </p:nvSpPr>
            <p:spPr>
              <a:xfrm>
                <a:off x="-1911977" y="4884076"/>
                <a:ext cx="1525254" cy="500332"/>
              </a:xfrm>
              <a:prstGeom prst="rect">
                <a:avLst/>
              </a:prstGeom>
              <a:solidFill>
                <a:schemeClr val="bg1"/>
              </a:solidFill>
              <a:ln w="38100" cap="rnd" cmpd="sng" algn="ctr">
                <a:no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STORE JACK</a:t>
                </a:r>
              </a:p>
            </p:txBody>
          </p:sp>
        </p:grpSp>
        <p:sp>
          <p:nvSpPr>
            <p:cNvPr id="112" name="テキスト ボックス 111">
              <a:extLst>
                <a:ext uri="{FF2B5EF4-FFF2-40B4-BE49-F238E27FC236}">
                  <a16:creationId xmlns:a16="http://schemas.microsoft.com/office/drawing/2014/main" id="{106EE658-1483-E388-B009-17B57678FC80}"/>
                </a:ext>
              </a:extLst>
            </p:cNvPr>
            <p:cNvSpPr txBox="1"/>
            <p:nvPr/>
          </p:nvSpPr>
          <p:spPr>
            <a:xfrm>
              <a:off x="-1581640" y="5166015"/>
              <a:ext cx="877163" cy="218393"/>
            </a:xfrm>
            <a:prstGeom prst="rect">
              <a:avLst/>
            </a:prstGeom>
            <a:noFill/>
          </p:spPr>
          <p:txBody>
            <a:bodyPr wrap="none" rtlCol="0">
              <a:spAutoFit/>
            </a:bodyPr>
            <a:lstStyle/>
            <a:p>
              <a:pPr algn="ctr">
                <a:lnSpc>
                  <a:spcPct val="110000"/>
                </a:lnSpc>
              </a:pPr>
              <a:r>
                <a:rPr kumimoji="1" lang="ja-JP" altLang="en-US" sz="800" b="1" spc="100">
                  <a:solidFill>
                    <a:srgbClr val="FE5519"/>
                  </a:solidFill>
                  <a:latin typeface="Noto Sans JP" panose="020B0500000000000000" pitchFamily="34" charset="-128"/>
                  <a:ea typeface="Noto Sans JP" panose="020B0500000000000000" pitchFamily="34" charset="-128"/>
                  <a:cs typeface="Inter UI Black" panose="020B0502030000000004" pitchFamily="34" charset="0"/>
                </a:rPr>
                <a:t>店舗ジャック</a:t>
              </a:r>
            </a:p>
          </p:txBody>
        </p:sp>
      </p:grpSp>
      <p:sp>
        <p:nvSpPr>
          <p:cNvPr id="117" name="テキスト ボックス 116">
            <a:extLst>
              <a:ext uri="{FF2B5EF4-FFF2-40B4-BE49-F238E27FC236}">
                <a16:creationId xmlns:a16="http://schemas.microsoft.com/office/drawing/2014/main" id="{C1439DD8-07B1-368F-FCE2-58AB4FA9130A}"/>
              </a:ext>
            </a:extLst>
          </p:cNvPr>
          <p:cNvSpPr txBox="1"/>
          <p:nvPr/>
        </p:nvSpPr>
        <p:spPr>
          <a:xfrm>
            <a:off x="5984795" y="2126542"/>
            <a:ext cx="1336579" cy="707886"/>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100</a:t>
            </a:r>
            <a:endParaRPr kumimoji="0" lang="en-US" altLang="ja-JP" sz="36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endParaRPr>
          </a:p>
        </p:txBody>
      </p:sp>
      <p:sp>
        <p:nvSpPr>
          <p:cNvPr id="118" name="テキスト ボックス 117">
            <a:extLst>
              <a:ext uri="{FF2B5EF4-FFF2-40B4-BE49-F238E27FC236}">
                <a16:creationId xmlns:a16="http://schemas.microsoft.com/office/drawing/2014/main" id="{78F436D0-B226-6BA7-D0F4-9864B2CC97F0}"/>
              </a:ext>
            </a:extLst>
          </p:cNvPr>
          <p:cNvSpPr txBox="1"/>
          <p:nvPr/>
        </p:nvSpPr>
        <p:spPr>
          <a:xfrm>
            <a:off x="6895050" y="2385000"/>
            <a:ext cx="852647"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施設</a:t>
            </a:r>
            <a:endParaRPr kumimoji="0" lang="en-US" altLang="ja-JP" sz="1400"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endParaRPr>
          </a:p>
        </p:txBody>
      </p:sp>
      <p:sp>
        <p:nvSpPr>
          <p:cNvPr id="120" name="テキスト ボックス 119">
            <a:extLst>
              <a:ext uri="{FF2B5EF4-FFF2-40B4-BE49-F238E27FC236}">
                <a16:creationId xmlns:a16="http://schemas.microsoft.com/office/drawing/2014/main" id="{DD653491-01C2-D937-A5CA-57B38B2E6C14}"/>
              </a:ext>
            </a:extLst>
          </p:cNvPr>
          <p:cNvSpPr txBox="1"/>
          <p:nvPr/>
        </p:nvSpPr>
        <p:spPr>
          <a:xfrm>
            <a:off x="9509413" y="2385000"/>
            <a:ext cx="852647"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万人</a:t>
            </a:r>
            <a:endParaRPr kumimoji="0" lang="en-US" altLang="ja-JP" sz="1400"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endParaRPr>
          </a:p>
        </p:txBody>
      </p:sp>
      <p:sp>
        <p:nvSpPr>
          <p:cNvPr id="121" name="テキスト ボックス 120">
            <a:extLst>
              <a:ext uri="{FF2B5EF4-FFF2-40B4-BE49-F238E27FC236}">
                <a16:creationId xmlns:a16="http://schemas.microsoft.com/office/drawing/2014/main" id="{17C81342-6025-8100-1275-459B64EE932E}"/>
              </a:ext>
            </a:extLst>
          </p:cNvPr>
          <p:cNvSpPr txBox="1"/>
          <p:nvPr/>
        </p:nvSpPr>
        <p:spPr>
          <a:xfrm>
            <a:off x="8679173" y="2736072"/>
            <a:ext cx="2051036"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月間のべリーチ数</a:t>
            </a:r>
            <a:endPar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施設によって変動あり</a:t>
            </a:r>
            <a:r>
              <a:rPr kumimoji="0" lang="en-US" altLang="ja-JP" sz="6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r>
              <a:rPr kumimoji="0" lang="ja-JP" altLang="en-US" sz="6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詳細別資料</a:t>
            </a:r>
            <a:r>
              <a:rPr kumimoji="0" lang="en-US" altLang="ja-JP" sz="6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endPar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p:txBody>
      </p:sp>
      <p:sp>
        <p:nvSpPr>
          <p:cNvPr id="122" name="テキスト ボックス 121">
            <a:extLst>
              <a:ext uri="{FF2B5EF4-FFF2-40B4-BE49-F238E27FC236}">
                <a16:creationId xmlns:a16="http://schemas.microsoft.com/office/drawing/2014/main" id="{6225CE4E-D0D8-CA9B-FA05-924616C0A236}"/>
              </a:ext>
            </a:extLst>
          </p:cNvPr>
          <p:cNvSpPr txBox="1"/>
          <p:nvPr/>
        </p:nvSpPr>
        <p:spPr>
          <a:xfrm>
            <a:off x="8638813" y="2126542"/>
            <a:ext cx="1244752" cy="707886"/>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40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1</a:t>
            </a:r>
            <a:r>
              <a:rPr kumimoji="0" lang="en-US" altLang="ja-JP" sz="24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   </a:t>
            </a:r>
            <a:r>
              <a:rPr kumimoji="0" lang="en-US" altLang="ja-JP" sz="40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5</a:t>
            </a:r>
            <a:endParaRPr kumimoji="0" lang="en-US" altLang="ja-JP" sz="36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endParaRPr>
          </a:p>
        </p:txBody>
      </p:sp>
      <p:sp>
        <p:nvSpPr>
          <p:cNvPr id="123" name="テキスト ボックス 122">
            <a:extLst>
              <a:ext uri="{FF2B5EF4-FFF2-40B4-BE49-F238E27FC236}">
                <a16:creationId xmlns:a16="http://schemas.microsoft.com/office/drawing/2014/main" id="{2B9E7923-EF3F-4A19-AB4E-C9E0C36E57AA}"/>
              </a:ext>
            </a:extLst>
          </p:cNvPr>
          <p:cNvSpPr txBox="1"/>
          <p:nvPr/>
        </p:nvSpPr>
        <p:spPr>
          <a:xfrm>
            <a:off x="6054618" y="2748159"/>
            <a:ext cx="1998629" cy="338554"/>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r>
              <a:rPr kumimoji="0" lang="en-US" altLang="ja-JP" sz="800"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2025</a:t>
            </a: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年</a:t>
            </a:r>
            <a:r>
              <a:rPr kumimoji="0" lang="en-US" altLang="ja-JP" sz="800"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12</a:t>
            </a: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月時点</a:t>
            </a:r>
            <a:endPar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施策実施可能施設に関しては要調整</a:t>
            </a:r>
            <a:endParaRPr kumimoji="0" lang="en-US" altLang="ja-JP" sz="8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p:txBody>
      </p:sp>
      <p:sp>
        <p:nvSpPr>
          <p:cNvPr id="124" name="テキスト ボックス 123">
            <a:extLst>
              <a:ext uri="{FF2B5EF4-FFF2-40B4-BE49-F238E27FC236}">
                <a16:creationId xmlns:a16="http://schemas.microsoft.com/office/drawing/2014/main" id="{A899800B-3D3E-BAD0-60D6-83ADCAB666AE}"/>
              </a:ext>
            </a:extLst>
          </p:cNvPr>
          <p:cNvSpPr txBox="1"/>
          <p:nvPr/>
        </p:nvSpPr>
        <p:spPr>
          <a:xfrm>
            <a:off x="5840404" y="905390"/>
            <a:ext cx="4004975" cy="775996"/>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都心</a:t>
            </a:r>
            <a:r>
              <a:rPr kumimoji="0" lang="en-US" altLang="ja-JP"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rPr>
              <a:t>/</a:t>
            </a:r>
            <a:r>
              <a:rPr kumimoji="0" lang="ja-JP" altLang="en-US"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駅前の好立地にある公衆喫煙所</a:t>
            </a:r>
            <a:endParaRPr kumimoji="0" lang="en-US" altLang="ja-JP"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　　　　</a:t>
            </a:r>
            <a:r>
              <a:rPr kumimoji="0" lang="en-US" altLang="ja-JP"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rPr>
              <a:t>  </a:t>
            </a:r>
            <a:r>
              <a:rPr kumimoji="0" lang="ja-JP" altLang="en-US"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が保有するオリジナル空間</a:t>
            </a:r>
            <a:endParaRPr kumimoji="0" lang="ja-JP" altLang="en-US" b="1" u="none" strike="noStrike" kern="1200" cap="none" spc="0" normalizeH="0" baseline="0" noProof="0" dirty="0" err="1">
              <a:ln>
                <a:noFill/>
              </a:ln>
              <a:solidFill>
                <a:srgbClr val="FE5519"/>
              </a:solidFill>
              <a:effectLst/>
              <a:uLnTx/>
              <a:uFillTx/>
              <a:latin typeface="Noto Sans JP" panose="020B0500000000000000" pitchFamily="34" charset="-128"/>
              <a:ea typeface="Noto Sans JP" panose="020B0500000000000000" pitchFamily="34" charset="-128"/>
            </a:endParaRPr>
          </a:p>
        </p:txBody>
      </p:sp>
      <p:sp>
        <p:nvSpPr>
          <p:cNvPr id="134" name="テキスト ボックス 133">
            <a:extLst>
              <a:ext uri="{FF2B5EF4-FFF2-40B4-BE49-F238E27FC236}">
                <a16:creationId xmlns:a16="http://schemas.microsoft.com/office/drawing/2014/main" id="{C44A2156-9B4A-0F30-EF86-80774345B4FF}"/>
              </a:ext>
            </a:extLst>
          </p:cNvPr>
          <p:cNvSpPr txBox="1"/>
          <p:nvPr/>
        </p:nvSpPr>
        <p:spPr>
          <a:xfrm>
            <a:off x="8893711" y="2307325"/>
            <a:ext cx="388163" cy="338554"/>
          </a:xfrm>
          <a:prstGeom prst="rect">
            <a:avLst/>
          </a:prstGeom>
          <a:noFill/>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a:t>
            </a:r>
          </a:p>
        </p:txBody>
      </p:sp>
      <p:grpSp>
        <p:nvGrpSpPr>
          <p:cNvPr id="148" name="グループ化 147">
            <a:extLst>
              <a:ext uri="{FF2B5EF4-FFF2-40B4-BE49-F238E27FC236}">
                <a16:creationId xmlns:a16="http://schemas.microsoft.com/office/drawing/2014/main" id="{62C4A183-B455-7C38-5500-EBE3BEA7C048}"/>
              </a:ext>
            </a:extLst>
          </p:cNvPr>
          <p:cNvGrpSpPr>
            <a:grpSpLocks noChangeAspect="1"/>
          </p:cNvGrpSpPr>
          <p:nvPr/>
        </p:nvGrpSpPr>
        <p:grpSpPr>
          <a:xfrm>
            <a:off x="5973127" y="3314293"/>
            <a:ext cx="5584389" cy="3042197"/>
            <a:chOff x="6033739" y="2793730"/>
            <a:chExt cx="6723489" cy="3662742"/>
          </a:xfrm>
        </p:grpSpPr>
        <p:pic>
          <p:nvPicPr>
            <p:cNvPr id="127" name="図 126" descr="天井から吊るされた部屋&#10;&#10;低い精度で自動的に生成された説明">
              <a:extLst>
                <a:ext uri="{FF2B5EF4-FFF2-40B4-BE49-F238E27FC236}">
                  <a16:creationId xmlns:a16="http://schemas.microsoft.com/office/drawing/2014/main" id="{60AC75A4-5C79-CE1D-55FC-88FD94A2124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55133" y="2794724"/>
              <a:ext cx="2104794" cy="1404028"/>
            </a:xfrm>
            <a:prstGeom prst="roundRect">
              <a:avLst>
                <a:gd name="adj" fmla="val 0"/>
              </a:avLst>
            </a:prstGeom>
          </p:spPr>
        </p:pic>
        <p:pic>
          <p:nvPicPr>
            <p:cNvPr id="128" name="Picture 4">
              <a:extLst>
                <a:ext uri="{FF2B5EF4-FFF2-40B4-BE49-F238E27FC236}">
                  <a16:creationId xmlns:a16="http://schemas.microsoft.com/office/drawing/2014/main" id="{83E14FA7-4A57-FB49-5037-2EB58205D3D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89285" y="2793730"/>
              <a:ext cx="2104794" cy="1406016"/>
            </a:xfrm>
            <a:prstGeom prst="roundRect">
              <a:avLst>
                <a:gd name="adj" fmla="val 0"/>
              </a:avLst>
            </a:prstGeom>
            <a:extLst>
              <a:ext uri="{909E8E84-426E-40DD-AFC4-6F175D3DCCD1}">
                <a14:hiddenFill xmlns:a14="http://schemas.microsoft.com/office/drawing/2010/main">
                  <a:solidFill>
                    <a:srgbClr val="FFFFFF"/>
                  </a:solidFill>
                </a14:hiddenFill>
              </a:ext>
            </a:extLst>
          </p:spPr>
        </p:pic>
        <p:pic>
          <p:nvPicPr>
            <p:cNvPr id="129" name="図 128" descr="鏡のある部屋&#10;&#10;低い精度で自動的に生成された説明">
              <a:extLst>
                <a:ext uri="{FF2B5EF4-FFF2-40B4-BE49-F238E27FC236}">
                  <a16:creationId xmlns:a16="http://schemas.microsoft.com/office/drawing/2014/main" id="{35986508-0C1A-83E4-00E0-6815DA8023D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058432" y="4386966"/>
              <a:ext cx="2104753" cy="1404029"/>
            </a:xfrm>
            <a:prstGeom prst="roundRect">
              <a:avLst>
                <a:gd name="adj" fmla="val 0"/>
              </a:avLst>
            </a:prstGeom>
          </p:spPr>
        </p:pic>
        <p:pic>
          <p:nvPicPr>
            <p:cNvPr id="130" name="図 129" descr="屋内, 建物, 部屋, 床 が含まれている画像&#10;&#10;自動的に生成された説明">
              <a:extLst>
                <a:ext uri="{FF2B5EF4-FFF2-40B4-BE49-F238E27FC236}">
                  <a16:creationId xmlns:a16="http://schemas.microsoft.com/office/drawing/2014/main" id="{7527A012-C7F6-420C-3E85-AF09040039E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723437" y="2801368"/>
              <a:ext cx="2033791" cy="1357270"/>
            </a:xfrm>
            <a:prstGeom prst="roundRect">
              <a:avLst>
                <a:gd name="adj" fmla="val 0"/>
              </a:avLst>
            </a:prstGeom>
          </p:spPr>
        </p:pic>
        <p:pic>
          <p:nvPicPr>
            <p:cNvPr id="131" name="図 130" descr="駅の天井からぶら下がっている&#10;&#10;中程度の精度で自動的に生成された説明">
              <a:extLst>
                <a:ext uri="{FF2B5EF4-FFF2-40B4-BE49-F238E27FC236}">
                  <a16:creationId xmlns:a16="http://schemas.microsoft.com/office/drawing/2014/main" id="{0FE9A116-8636-B7B0-FEB3-2BD9D7E3905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723437" y="4373975"/>
              <a:ext cx="2033791" cy="1417020"/>
            </a:xfrm>
            <a:prstGeom prst="roundRect">
              <a:avLst>
                <a:gd name="adj" fmla="val 0"/>
              </a:avLst>
            </a:prstGeom>
          </p:spPr>
        </p:pic>
        <p:sp>
          <p:nvSpPr>
            <p:cNvPr id="132" name="テキスト ボックス 131">
              <a:extLst>
                <a:ext uri="{FF2B5EF4-FFF2-40B4-BE49-F238E27FC236}">
                  <a16:creationId xmlns:a16="http://schemas.microsoft.com/office/drawing/2014/main" id="{76561CD4-1B9C-E478-0A28-6A177AA4D52A}"/>
                </a:ext>
              </a:extLst>
            </p:cNvPr>
            <p:cNvSpPr txBox="1"/>
            <p:nvPr/>
          </p:nvSpPr>
          <p:spPr>
            <a:xfrm>
              <a:off x="6033739" y="5799362"/>
              <a:ext cx="5771100" cy="657110"/>
            </a:xfrm>
            <a:prstGeom prst="rect">
              <a:avLst/>
            </a:prstGeom>
            <a:noFill/>
            <a:ln w="9525" cap="rnd">
              <a:noFill/>
              <a:prstDash val="solid"/>
              <a:round/>
            </a:ln>
            <a:extLst>
              <a:ext uri="{909E8E84-426E-40DD-AFC4-6F175D3DCCD1}">
                <a14:hiddenFill xmlns:a14="http://schemas.microsoft.com/office/drawing/2010/main">
                  <a:solidFill>
                    <a:srgbClr val="29BA7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東京</a:t>
              </a:r>
              <a:r>
                <a:rPr kumimoji="0" lang="en-US" altLang="ja-JP" sz="12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rPr>
                <a:t>23</a:t>
              </a:r>
              <a:r>
                <a:rPr kumimoji="0" lang="ja-JP" altLang="en-US" sz="11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区を中心としたさまざまなエリアで</a:t>
              </a:r>
              <a:endParaRPr kumimoji="0" lang="en-US" altLang="ja-JP" sz="11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u="none" strike="noStrike" kern="1200" cap="none" spc="0" normalizeH="0" baseline="0" noProof="0">
                  <a:ln>
                    <a:noFill/>
                  </a:ln>
                  <a:solidFill>
                    <a:srgbClr val="FE5519"/>
                  </a:solidFill>
                  <a:effectLst/>
                  <a:uLnTx/>
                  <a:uFillTx/>
                  <a:latin typeface="Noto Sans JP Medium" panose="020B0500000000000000" pitchFamily="34" charset="-128"/>
                  <a:ea typeface="Noto Sans JP Medium" panose="020B0500000000000000" pitchFamily="34" charset="-128"/>
                </a:rPr>
                <a:t>ユーザー体験型のリアルな接触を仕掛けることができます</a:t>
              </a:r>
              <a:endParaRPr kumimoji="0" lang="en-US" altLang="ja-JP" sz="1100" u="none" strike="noStrike" kern="1200" cap="none" spc="0" normalizeH="0" baseline="0" noProof="0" dirty="0">
                <a:ln>
                  <a:noFill/>
                </a:ln>
                <a:solidFill>
                  <a:srgbClr val="FE5519"/>
                </a:solidFill>
                <a:effectLst/>
                <a:uLnTx/>
                <a:uFillTx/>
                <a:latin typeface="Noto Sans JP Medium" panose="020B0500000000000000" pitchFamily="34" charset="-128"/>
                <a:ea typeface="Noto Sans JP Medium" panose="020B0500000000000000" pitchFamily="34" charset="-128"/>
              </a:endParaRPr>
            </a:p>
          </p:txBody>
        </p:sp>
        <p:sp>
          <p:nvSpPr>
            <p:cNvPr id="135" name="角丸四角形 134">
              <a:extLst>
                <a:ext uri="{FF2B5EF4-FFF2-40B4-BE49-F238E27FC236}">
                  <a16:creationId xmlns:a16="http://schemas.microsoft.com/office/drawing/2014/main" id="{DEC95F15-C7BA-666D-6524-85832D7746B2}"/>
                </a:ext>
              </a:extLst>
            </p:cNvPr>
            <p:cNvSpPr/>
            <p:nvPr/>
          </p:nvSpPr>
          <p:spPr>
            <a:xfrm>
              <a:off x="8389285" y="4373975"/>
              <a:ext cx="2104794" cy="1429035"/>
            </a:xfrm>
            <a:prstGeom prst="roundRect">
              <a:avLst>
                <a:gd name="adj" fmla="val 0"/>
              </a:avLst>
            </a:prstGeom>
            <a:blipFill>
              <a:blip r:embed="rId9" cstate="hqprint">
                <a:extLst>
                  <a:ext uri="{28A0092B-C50C-407E-A947-70E740481C1C}">
                    <a14:useLocalDpi xmlns:a14="http://schemas.microsoft.com/office/drawing/2010/main"/>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400" u="none" strike="noStrike" kern="1200" cap="none" spc="0" normalizeH="0" baseline="0" noProof="0">
                <a:ln>
                  <a:noFill/>
                </a:ln>
                <a:solidFill>
                  <a:prstClr val="white"/>
                </a:solidFill>
                <a:effectLst/>
                <a:uLnTx/>
                <a:uFillTx/>
                <a:latin typeface="Noto Sans JP Medium" panose="020B0500000000000000" pitchFamily="34" charset="-128"/>
                <a:ea typeface="Noto Sans JP Medium" panose="020B0500000000000000" pitchFamily="34" charset="-128"/>
              </a:endParaRPr>
            </a:p>
          </p:txBody>
        </p:sp>
        <p:sp>
          <p:nvSpPr>
            <p:cNvPr id="136" name="1 つの角を切り取った四角形 135">
              <a:extLst>
                <a:ext uri="{FF2B5EF4-FFF2-40B4-BE49-F238E27FC236}">
                  <a16:creationId xmlns:a16="http://schemas.microsoft.com/office/drawing/2014/main" id="{F5198410-723A-BBF9-6AA0-B02D87AE6469}"/>
                </a:ext>
              </a:extLst>
            </p:cNvPr>
            <p:cNvSpPr/>
            <p:nvPr/>
          </p:nvSpPr>
          <p:spPr>
            <a:xfrm>
              <a:off x="6096417" y="3895922"/>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有楽町</a:t>
              </a:r>
            </a:p>
          </p:txBody>
        </p:sp>
        <p:sp>
          <p:nvSpPr>
            <p:cNvPr id="137" name="1 つの角を切り取った四角形 136">
              <a:extLst>
                <a:ext uri="{FF2B5EF4-FFF2-40B4-BE49-F238E27FC236}">
                  <a16:creationId xmlns:a16="http://schemas.microsoft.com/office/drawing/2014/main" id="{BBD33BC6-2D52-718B-586B-416B4EF5B0EF}"/>
                </a:ext>
              </a:extLst>
            </p:cNvPr>
            <p:cNvSpPr/>
            <p:nvPr/>
          </p:nvSpPr>
          <p:spPr>
            <a:xfrm>
              <a:off x="6103241" y="5490336"/>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飯田橋</a:t>
              </a:r>
            </a:p>
          </p:txBody>
        </p:sp>
        <p:sp>
          <p:nvSpPr>
            <p:cNvPr id="138" name="1 つの角を切り取った四角形 137">
              <a:extLst>
                <a:ext uri="{FF2B5EF4-FFF2-40B4-BE49-F238E27FC236}">
                  <a16:creationId xmlns:a16="http://schemas.microsoft.com/office/drawing/2014/main" id="{8A7AEB92-D3E5-139A-7F56-62819BF3EC11}"/>
                </a:ext>
              </a:extLst>
            </p:cNvPr>
            <p:cNvSpPr/>
            <p:nvPr/>
          </p:nvSpPr>
          <p:spPr>
            <a:xfrm>
              <a:off x="8403333" y="3880148"/>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汐留</a:t>
              </a:r>
            </a:p>
          </p:txBody>
        </p:sp>
        <p:sp>
          <p:nvSpPr>
            <p:cNvPr id="139" name="1 つの角を切り取った四角形 138">
              <a:extLst>
                <a:ext uri="{FF2B5EF4-FFF2-40B4-BE49-F238E27FC236}">
                  <a16:creationId xmlns:a16="http://schemas.microsoft.com/office/drawing/2014/main" id="{FEBAB96F-C49F-7522-34FA-A9CEA852DA41}"/>
                </a:ext>
              </a:extLst>
            </p:cNvPr>
            <p:cNvSpPr/>
            <p:nvPr/>
          </p:nvSpPr>
          <p:spPr>
            <a:xfrm>
              <a:off x="8410157" y="5492463"/>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丸の内</a:t>
              </a:r>
            </a:p>
          </p:txBody>
        </p:sp>
        <p:sp>
          <p:nvSpPr>
            <p:cNvPr id="140" name="1 つの角を切り取った四角形 139">
              <a:extLst>
                <a:ext uri="{FF2B5EF4-FFF2-40B4-BE49-F238E27FC236}">
                  <a16:creationId xmlns:a16="http://schemas.microsoft.com/office/drawing/2014/main" id="{6DA81247-ACEB-A196-877C-B1E1D4DF32AA}"/>
                </a:ext>
              </a:extLst>
            </p:cNvPr>
            <p:cNvSpPr/>
            <p:nvPr/>
          </p:nvSpPr>
          <p:spPr>
            <a:xfrm>
              <a:off x="10739226" y="3877577"/>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虎ノ門</a:t>
              </a:r>
            </a:p>
          </p:txBody>
        </p:sp>
        <p:sp>
          <p:nvSpPr>
            <p:cNvPr id="141" name="1 つの角を切り取った四角形 140">
              <a:extLst>
                <a:ext uri="{FF2B5EF4-FFF2-40B4-BE49-F238E27FC236}">
                  <a16:creationId xmlns:a16="http://schemas.microsoft.com/office/drawing/2014/main" id="{3721EB7E-468A-94B6-04A6-57087FDBF933}"/>
                </a:ext>
              </a:extLst>
            </p:cNvPr>
            <p:cNvSpPr/>
            <p:nvPr/>
          </p:nvSpPr>
          <p:spPr>
            <a:xfrm>
              <a:off x="10746050" y="5498843"/>
              <a:ext cx="732708" cy="244663"/>
            </a:xfrm>
            <a:prstGeom prst="snip1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u="none" strike="noStrike" kern="1200" cap="none" spc="0" normalizeH="0" baseline="0" noProof="0">
                  <a:ln>
                    <a:noFill/>
                  </a:ln>
                  <a:solidFill>
                    <a:srgbClr val="FF5500"/>
                  </a:solidFill>
                  <a:effectLst/>
                  <a:uLnTx/>
                  <a:uFillTx/>
                  <a:latin typeface="Noto Sans JP Medium" panose="020B0500000000000000" pitchFamily="34" charset="-128"/>
                  <a:ea typeface="Noto Sans JP Medium" panose="020B0500000000000000" pitchFamily="34" charset="-128"/>
                </a:rPr>
                <a:t>日比谷</a:t>
              </a:r>
            </a:p>
          </p:txBody>
        </p:sp>
      </p:grpSp>
      <p:pic>
        <p:nvPicPr>
          <p:cNvPr id="143" name="図 142" descr="駅のホーム&#10;&#10;中程度の精度で自動的に生成された説明">
            <a:extLst>
              <a:ext uri="{FF2B5EF4-FFF2-40B4-BE49-F238E27FC236}">
                <a16:creationId xmlns:a16="http://schemas.microsoft.com/office/drawing/2014/main" id="{34195F51-2824-78EF-7C07-A3801EF048D7}"/>
              </a:ext>
            </a:extLst>
          </p:cNvPr>
          <p:cNvPicPr>
            <a:picLocks noChangeAspect="1"/>
          </p:cNvPicPr>
          <p:nvPr/>
        </p:nvPicPr>
        <p:blipFill>
          <a:blip r:embed="rId10" cstate="hqprint">
            <a:extLst>
              <a:ext uri="{28A0092B-C50C-407E-A947-70E740481C1C}">
                <a14:useLocalDpi xmlns:a14="http://schemas.microsoft.com/office/drawing/2010/main"/>
              </a:ext>
            </a:extLst>
          </a:blip>
          <a:srcRect/>
          <a:stretch/>
        </p:blipFill>
        <p:spPr>
          <a:xfrm>
            <a:off x="9850527" y="752963"/>
            <a:ext cx="1729415" cy="1244373"/>
          </a:xfrm>
          <a:prstGeom prst="roundRect">
            <a:avLst>
              <a:gd name="adj" fmla="val 0"/>
            </a:avLst>
          </a:prstGeom>
          <a:solidFill>
            <a:srgbClr val="FFFFFF">
              <a:shade val="85000"/>
            </a:srgbClr>
          </a:solidFill>
          <a:ln>
            <a:noFill/>
          </a:ln>
          <a:effectLst>
            <a:reflection blurRad="12700" endPos="0" dist="5000" dir="5400000" sy="-100000" algn="bl" rotWithShape="0"/>
          </a:effectLst>
        </p:spPr>
      </p:pic>
      <p:sp>
        <p:nvSpPr>
          <p:cNvPr id="147" name="テキスト ボックス 146">
            <a:extLst>
              <a:ext uri="{FF2B5EF4-FFF2-40B4-BE49-F238E27FC236}">
                <a16:creationId xmlns:a16="http://schemas.microsoft.com/office/drawing/2014/main" id="{576C45C5-5E2C-6731-C5FA-D63D4BBEF701}"/>
              </a:ext>
            </a:extLst>
          </p:cNvPr>
          <p:cNvSpPr txBox="1"/>
          <p:nvPr/>
        </p:nvSpPr>
        <p:spPr>
          <a:xfrm>
            <a:off x="8075218" y="2385000"/>
            <a:ext cx="921392" cy="307777"/>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u="none" strike="noStrike" kern="1200" cap="none" spc="0" normalizeH="0" baseline="0" noProof="0">
                <a:ln>
                  <a:noFill/>
                </a:ln>
                <a:solidFill>
                  <a:srgbClr val="FE5519"/>
                </a:solidFill>
                <a:effectLst/>
                <a:uLnTx/>
                <a:uFillTx/>
                <a:latin typeface="Noto Sans JP" panose="020B0500000000000000" pitchFamily="34" charset="-128"/>
                <a:ea typeface="Noto Sans JP" panose="020B0500000000000000" pitchFamily="34" charset="-128"/>
              </a:rPr>
              <a:t>利用者</a:t>
            </a:r>
            <a:endParaRPr kumimoji="0" lang="en-US" altLang="ja-JP" sz="1400" b="1" u="none" strike="noStrike" kern="1200" cap="none" spc="0" normalizeH="0" baseline="0" noProof="0" dirty="0">
              <a:ln>
                <a:noFill/>
              </a:ln>
              <a:solidFill>
                <a:srgbClr val="FE5519"/>
              </a:solidFill>
              <a:effectLst/>
              <a:uLnTx/>
              <a:uFillTx/>
              <a:latin typeface="Noto Sans JP" panose="020B0500000000000000" pitchFamily="34" charset="-128"/>
              <a:ea typeface="Noto Sans JP" panose="020B0500000000000000" pitchFamily="34" charset="-128"/>
            </a:endParaRPr>
          </a:p>
        </p:txBody>
      </p:sp>
      <p:sp>
        <p:nvSpPr>
          <p:cNvPr id="149" name="テキスト ボックス 148">
            <a:extLst>
              <a:ext uri="{FF2B5EF4-FFF2-40B4-BE49-F238E27FC236}">
                <a16:creationId xmlns:a16="http://schemas.microsoft.com/office/drawing/2014/main" id="{76906271-B260-96F9-8D9D-D15FC181E8F7}"/>
              </a:ext>
            </a:extLst>
          </p:cNvPr>
          <p:cNvSpPr txBox="1"/>
          <p:nvPr/>
        </p:nvSpPr>
        <p:spPr>
          <a:xfrm>
            <a:off x="7472335" y="2101840"/>
            <a:ext cx="741115" cy="707886"/>
          </a:xfrm>
          <a:prstGeom prst="rect">
            <a:avLst/>
          </a:prstGeom>
          <a:noFill/>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1" u="none" strike="noStrike" kern="1200" cap="none" spc="0" normalizeH="0" baseline="0" noProof="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rPr>
              <a:t>✕</a:t>
            </a:r>
            <a:endParaRPr kumimoji="0" lang="en-US" altLang="ja-JP" sz="3600" b="1" u="none" strike="noStrike" kern="1200" cap="none" spc="0" normalizeH="0" baseline="0" noProof="0" dirty="0">
              <a:ln>
                <a:noFill/>
              </a:ln>
              <a:solidFill>
                <a:srgbClr val="FE5519"/>
              </a:solidFill>
              <a:effectLst/>
              <a:uLnTx/>
              <a:uFillTx/>
              <a:latin typeface="Inter UI" panose="020B0502030000000004" pitchFamily="34" charset="0"/>
              <a:ea typeface="Inter UI" panose="020B0502030000000004" pitchFamily="34" charset="0"/>
              <a:cs typeface="Inter UI" panose="020B0502030000000004" pitchFamily="34" charset="0"/>
            </a:endParaRPr>
          </a:p>
        </p:txBody>
      </p:sp>
      <p:pic>
        <p:nvPicPr>
          <p:cNvPr id="150" name="図 149">
            <a:extLst>
              <a:ext uri="{FF2B5EF4-FFF2-40B4-BE49-F238E27FC236}">
                <a16:creationId xmlns:a16="http://schemas.microsoft.com/office/drawing/2014/main" id="{A7C5D59D-2032-17ED-903B-55452435AF8F}"/>
              </a:ext>
            </a:extLst>
          </p:cNvPr>
          <p:cNvPicPr>
            <a:picLocks noChangeAspect="1"/>
          </p:cNvPicPr>
          <p:nvPr/>
        </p:nvPicPr>
        <p:blipFill>
          <a:blip r:embed="rId11"/>
          <a:stretch>
            <a:fillRect/>
          </a:stretch>
        </p:blipFill>
        <p:spPr>
          <a:xfrm>
            <a:off x="5851834" y="1328537"/>
            <a:ext cx="1123182" cy="561591"/>
          </a:xfrm>
          <a:prstGeom prst="rect">
            <a:avLst/>
          </a:prstGeom>
        </p:spPr>
      </p:pic>
      <p:sp>
        <p:nvSpPr>
          <p:cNvPr id="151" name="角丸四角形 150">
            <a:extLst>
              <a:ext uri="{FF2B5EF4-FFF2-40B4-BE49-F238E27FC236}">
                <a16:creationId xmlns:a16="http://schemas.microsoft.com/office/drawing/2014/main" id="{319B8C79-9A20-77FF-EDC8-0D23995A768E}"/>
              </a:ext>
            </a:extLst>
          </p:cNvPr>
          <p:cNvSpPr/>
          <p:nvPr/>
        </p:nvSpPr>
        <p:spPr>
          <a:xfrm>
            <a:off x="6051916" y="4222513"/>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2" name="角丸四角形 151">
            <a:extLst>
              <a:ext uri="{FF2B5EF4-FFF2-40B4-BE49-F238E27FC236}">
                <a16:creationId xmlns:a16="http://schemas.microsoft.com/office/drawing/2014/main" id="{53D210D0-71A0-7AE6-7880-89A538F061BA}"/>
              </a:ext>
            </a:extLst>
          </p:cNvPr>
          <p:cNvSpPr/>
          <p:nvPr/>
        </p:nvSpPr>
        <p:spPr>
          <a:xfrm>
            <a:off x="7984794" y="4222513"/>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角丸四角形 152">
            <a:extLst>
              <a:ext uri="{FF2B5EF4-FFF2-40B4-BE49-F238E27FC236}">
                <a16:creationId xmlns:a16="http://schemas.microsoft.com/office/drawing/2014/main" id="{238A931F-D0DD-1808-871A-85D02B8BB775}"/>
              </a:ext>
            </a:extLst>
          </p:cNvPr>
          <p:cNvSpPr/>
          <p:nvPr/>
        </p:nvSpPr>
        <p:spPr>
          <a:xfrm>
            <a:off x="9925106" y="4222513"/>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角丸四角形 153">
            <a:extLst>
              <a:ext uri="{FF2B5EF4-FFF2-40B4-BE49-F238E27FC236}">
                <a16:creationId xmlns:a16="http://schemas.microsoft.com/office/drawing/2014/main" id="{2FC66055-58CC-CE75-5310-3B6EE6AFF428}"/>
              </a:ext>
            </a:extLst>
          </p:cNvPr>
          <p:cNvSpPr/>
          <p:nvPr/>
        </p:nvSpPr>
        <p:spPr>
          <a:xfrm>
            <a:off x="6051916" y="5560659"/>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角丸四角形 154">
            <a:extLst>
              <a:ext uri="{FF2B5EF4-FFF2-40B4-BE49-F238E27FC236}">
                <a16:creationId xmlns:a16="http://schemas.microsoft.com/office/drawing/2014/main" id="{0F71C316-5572-90B6-40C1-7A60F1E238E7}"/>
              </a:ext>
            </a:extLst>
          </p:cNvPr>
          <p:cNvSpPr/>
          <p:nvPr/>
        </p:nvSpPr>
        <p:spPr>
          <a:xfrm>
            <a:off x="7984794" y="5560659"/>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6" name="角丸四角形 155">
            <a:extLst>
              <a:ext uri="{FF2B5EF4-FFF2-40B4-BE49-F238E27FC236}">
                <a16:creationId xmlns:a16="http://schemas.microsoft.com/office/drawing/2014/main" id="{4BBB140B-A76D-F928-C89B-BF8394FEC2C6}"/>
              </a:ext>
            </a:extLst>
          </p:cNvPr>
          <p:cNvSpPr/>
          <p:nvPr/>
        </p:nvSpPr>
        <p:spPr>
          <a:xfrm>
            <a:off x="9925106" y="5560659"/>
            <a:ext cx="492725" cy="186401"/>
          </a:xfrm>
          <a:prstGeom prst="roundRect">
            <a:avLst>
              <a:gd name="adj" fmla="val 50000"/>
            </a:avLst>
          </a:prstGeom>
          <a:no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7" name="図 156" descr="グラフィカル ユーザー インターフェイス&#10;&#10;AI 生成コンテンツは誤りを含む可能性があります。">
            <a:extLst>
              <a:ext uri="{FF2B5EF4-FFF2-40B4-BE49-F238E27FC236}">
                <a16:creationId xmlns:a16="http://schemas.microsoft.com/office/drawing/2014/main" id="{614F0E97-2FBE-E2EB-6194-E663ACCF10B5}"/>
              </a:ext>
            </a:extLst>
          </p:cNvPr>
          <p:cNvPicPr>
            <a:picLocks noChangeAspect="1"/>
          </p:cNvPicPr>
          <p:nvPr/>
        </p:nvPicPr>
        <p:blipFill>
          <a:blip r:embed="rId12"/>
          <a:srcRect l="54037"/>
          <a:stretch>
            <a:fillRect/>
          </a:stretch>
        </p:blipFill>
        <p:spPr>
          <a:xfrm>
            <a:off x="10469131" y="2209173"/>
            <a:ext cx="935774" cy="383692"/>
          </a:xfrm>
          <a:prstGeom prst="rect">
            <a:avLst/>
          </a:prstGeom>
        </p:spPr>
      </p:pic>
      <p:sp>
        <p:nvSpPr>
          <p:cNvPr id="8" name="テキスト ボックス 7">
            <a:extLst>
              <a:ext uri="{FF2B5EF4-FFF2-40B4-BE49-F238E27FC236}">
                <a16:creationId xmlns:a16="http://schemas.microsoft.com/office/drawing/2014/main" id="{525143F9-A1ED-CC8E-5179-781950C9B3D9}"/>
              </a:ext>
            </a:extLst>
          </p:cNvPr>
          <p:cNvSpPr txBox="1"/>
          <p:nvPr/>
        </p:nvSpPr>
        <p:spPr>
          <a:xfrm>
            <a:off x="736620" y="1919350"/>
            <a:ext cx="4185761" cy="1569660"/>
          </a:xfrm>
          <a:prstGeom prst="rect">
            <a:avLst/>
          </a:prstGeom>
          <a:noFill/>
        </p:spPr>
        <p:txBody>
          <a:bodyPr wrap="none" rtlCol="0">
            <a:spAutoFit/>
          </a:bodyPr>
          <a:lstStyle/>
          <a:p>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広告視聴から商品体験まで</a:t>
            </a:r>
          </a:p>
          <a:p>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一連の流れを喫煙所内で完結</a:t>
            </a:r>
          </a:p>
          <a:p>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リアルな接点を生み出す</a:t>
            </a:r>
          </a:p>
          <a:p>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フルファネル施策</a:t>
            </a:r>
          </a:p>
        </p:txBody>
      </p:sp>
      <p:pic>
        <p:nvPicPr>
          <p:cNvPr id="15" name="図 14" descr="ロゴ&#10;&#10;自動的に生成された説明">
            <a:extLst>
              <a:ext uri="{FF2B5EF4-FFF2-40B4-BE49-F238E27FC236}">
                <a16:creationId xmlns:a16="http://schemas.microsoft.com/office/drawing/2014/main" id="{EA2AC507-484A-54FF-F1F0-611D1D864E40}"/>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729368" y="914400"/>
            <a:ext cx="1244137" cy="1244137"/>
          </a:xfrm>
          <a:prstGeom prst="rect">
            <a:avLst/>
          </a:prstGeom>
        </p:spPr>
      </p:pic>
      <p:sp>
        <p:nvSpPr>
          <p:cNvPr id="16" name="テキスト ボックス 15">
            <a:extLst>
              <a:ext uri="{FF2B5EF4-FFF2-40B4-BE49-F238E27FC236}">
                <a16:creationId xmlns:a16="http://schemas.microsoft.com/office/drawing/2014/main" id="{D5E354BE-BBFB-3FA7-D84A-DFF7DC8D83B0}"/>
              </a:ext>
            </a:extLst>
          </p:cNvPr>
          <p:cNvSpPr txBox="1"/>
          <p:nvPr/>
        </p:nvSpPr>
        <p:spPr>
          <a:xfrm>
            <a:off x="1997243" y="1393309"/>
            <a:ext cx="2971845" cy="377539"/>
          </a:xfrm>
          <a:prstGeom prst="rect">
            <a:avLst/>
          </a:prstGeom>
          <a:noFill/>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u="none" strike="noStrike" kern="1200" cap="none" spc="0" normalizeH="0" baseline="0" noProof="0">
                <a:ln>
                  <a:noFill/>
                </a:ln>
                <a:solidFill>
                  <a:schemeClr val="bg1"/>
                </a:solidFill>
                <a:effectLst/>
                <a:uLnTx/>
                <a:uFillTx/>
                <a:latin typeface="Noto Sans JP Medium" panose="020B0500000000000000" pitchFamily="34" charset="-128"/>
                <a:ea typeface="Noto Sans JP Medium" panose="020B0500000000000000" pitchFamily="34" charset="-128"/>
              </a:rPr>
              <a:t>喫煙所内リアルプロモーション</a:t>
            </a:r>
          </a:p>
        </p:txBody>
      </p:sp>
      <p:sp>
        <p:nvSpPr>
          <p:cNvPr id="17" name="テキスト ボックス 16">
            <a:extLst>
              <a:ext uri="{FF2B5EF4-FFF2-40B4-BE49-F238E27FC236}">
                <a16:creationId xmlns:a16="http://schemas.microsoft.com/office/drawing/2014/main" id="{DD4D9B60-3DB3-90C7-0EBD-86849A2445E0}"/>
              </a:ext>
            </a:extLst>
          </p:cNvPr>
          <p:cNvSpPr txBox="1"/>
          <p:nvPr/>
        </p:nvSpPr>
        <p:spPr>
          <a:xfrm>
            <a:off x="721260" y="5952754"/>
            <a:ext cx="2428870" cy="210699"/>
          </a:xfrm>
          <a:prstGeom prst="rect">
            <a:avLst/>
          </a:prstGeom>
          <a:noFill/>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詳細については営業担当までお問い合わせください。</a:t>
            </a:r>
          </a:p>
        </p:txBody>
      </p:sp>
      <p:pic>
        <p:nvPicPr>
          <p:cNvPr id="2" name="図 1">
            <a:extLst>
              <a:ext uri="{FF2B5EF4-FFF2-40B4-BE49-F238E27FC236}">
                <a16:creationId xmlns:a16="http://schemas.microsoft.com/office/drawing/2014/main" id="{1E0B6A3D-E8D1-CEFF-E834-E745FAFF2ACA}"/>
              </a:ext>
            </a:extLst>
          </p:cNvPr>
          <p:cNvPicPr>
            <a:picLocks noChangeAspect="1"/>
          </p:cNvPicPr>
          <p:nvPr/>
        </p:nvPicPr>
        <p:blipFill>
          <a:blip r:embed="rId14"/>
          <a:stretch>
            <a:fillRect/>
          </a:stretch>
        </p:blipFill>
        <p:spPr>
          <a:xfrm>
            <a:off x="390975" y="6426392"/>
            <a:ext cx="961575" cy="240394"/>
          </a:xfrm>
          <a:prstGeom prst="rect">
            <a:avLst/>
          </a:prstGeom>
        </p:spPr>
      </p:pic>
      <p:pic>
        <p:nvPicPr>
          <p:cNvPr id="3" name="図 2">
            <a:extLst>
              <a:ext uri="{FF2B5EF4-FFF2-40B4-BE49-F238E27FC236}">
                <a16:creationId xmlns:a16="http://schemas.microsoft.com/office/drawing/2014/main" id="{5BA197C5-BD41-A582-6A9A-15E882AB5655}"/>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00000"/>
                    </a14:imgEffect>
                  </a14:imgLayer>
                </a14:imgProps>
              </a:ext>
            </a:extLst>
          </a:blip>
          <a:stretch>
            <a:fillRect/>
          </a:stretch>
        </p:blipFill>
        <p:spPr>
          <a:xfrm>
            <a:off x="11672425" y="6518730"/>
            <a:ext cx="4500" cy="162000"/>
          </a:xfrm>
          <a:prstGeom prst="rect">
            <a:avLst/>
          </a:prstGeom>
        </p:spPr>
      </p:pic>
      <p:sp>
        <p:nvSpPr>
          <p:cNvPr id="9" name="スライド番号プレースホルダー 22">
            <a:extLst>
              <a:ext uri="{FF2B5EF4-FFF2-40B4-BE49-F238E27FC236}">
                <a16:creationId xmlns:a16="http://schemas.microsoft.com/office/drawing/2014/main" id="{16AFF9CE-A38C-3900-A9D9-3D2D2E72652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40</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579D621C-DCC6-126F-97AC-DFC4DE2F9B3A}"/>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4149500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8CC4B-5C81-F5BF-EA4B-83D5A2E8F0E2}"/>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E1C8165F-CF4A-6FC4-EE36-D92CB0902D31}"/>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125" r="-1"/>
          <a:stretch/>
        </p:blipFill>
        <p:spPr bwMode="auto">
          <a:xfrm>
            <a:off x="5833254" y="471487"/>
            <a:ext cx="6358746" cy="2819127"/>
          </a:xfrm>
          <a:prstGeom prst="rect">
            <a:avLst/>
          </a:prstGeom>
          <a:noFill/>
          <a:extLst>
            <a:ext uri="{909E8E84-426E-40DD-AFC4-6F175D3DCCD1}">
              <a14:hiddenFill xmlns:a14="http://schemas.microsoft.com/office/drawing/2010/main">
                <a:solidFill>
                  <a:srgbClr val="FFFFFF"/>
                </a:solidFill>
              </a14:hiddenFill>
            </a:ext>
          </a:extLst>
        </p:spPr>
      </p:pic>
      <p:sp>
        <p:nvSpPr>
          <p:cNvPr id="6" name="1 つの角を丸めた四角形 5">
            <a:extLst>
              <a:ext uri="{FF2B5EF4-FFF2-40B4-BE49-F238E27FC236}">
                <a16:creationId xmlns:a16="http://schemas.microsoft.com/office/drawing/2014/main" id="{0CD282BA-3B12-E72B-0A76-200EA956B006}"/>
              </a:ext>
            </a:extLst>
          </p:cNvPr>
          <p:cNvSpPr/>
          <p:nvPr/>
        </p:nvSpPr>
        <p:spPr>
          <a:xfrm rot="10800000">
            <a:off x="5833250" y="3283180"/>
            <a:ext cx="6358747" cy="3574817"/>
          </a:xfrm>
          <a:prstGeom prst="round1Rect">
            <a:avLst>
              <a:gd name="adj" fmla="val 14762"/>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descr="図形, 四角形&#10;&#10;AI 生成コンテンツは誤りを含む可能性があります。">
            <a:extLst>
              <a:ext uri="{FF2B5EF4-FFF2-40B4-BE49-F238E27FC236}">
                <a16:creationId xmlns:a16="http://schemas.microsoft.com/office/drawing/2014/main" id="{A35C3173-5884-3C4A-F985-30AF92E99010}"/>
              </a:ext>
            </a:extLst>
          </p:cNvPr>
          <p:cNvPicPr>
            <a:picLocks noChangeAspect="1"/>
          </p:cNvPicPr>
          <p:nvPr/>
        </p:nvPicPr>
        <p:blipFill>
          <a:blip r:embed="rId4"/>
          <a:stretch>
            <a:fillRect/>
          </a:stretch>
        </p:blipFill>
        <p:spPr>
          <a:xfrm>
            <a:off x="0" y="0"/>
            <a:ext cx="12192000" cy="914400"/>
          </a:xfrm>
          <a:prstGeom prst="rect">
            <a:avLst/>
          </a:prstGeom>
        </p:spPr>
      </p:pic>
      <p:sp>
        <p:nvSpPr>
          <p:cNvPr id="11" name="テキスト ボックス 10">
            <a:extLst>
              <a:ext uri="{FF2B5EF4-FFF2-40B4-BE49-F238E27FC236}">
                <a16:creationId xmlns:a16="http://schemas.microsoft.com/office/drawing/2014/main" id="{248943B4-CCA9-10A1-4693-E81293709438}"/>
              </a:ext>
            </a:extLst>
          </p:cNvPr>
          <p:cNvSpPr txBox="1"/>
          <p:nvPr/>
        </p:nvSpPr>
        <p:spPr>
          <a:xfrm>
            <a:off x="480727" y="210759"/>
            <a:ext cx="1532792"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OPTION MENU</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3844F077-14FC-1259-7FB5-ED8BBB7F138A}"/>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オプションメニュー</a:t>
            </a:r>
          </a:p>
        </p:txBody>
      </p:sp>
      <p:sp>
        <p:nvSpPr>
          <p:cNvPr id="13" name="テキスト ボックス 12">
            <a:extLst>
              <a:ext uri="{FF2B5EF4-FFF2-40B4-BE49-F238E27FC236}">
                <a16:creationId xmlns:a16="http://schemas.microsoft.com/office/drawing/2014/main" id="{8BDF3914-D226-5447-761D-92775368CE5B}"/>
              </a:ext>
            </a:extLst>
          </p:cNvPr>
          <p:cNvSpPr txBox="1"/>
          <p:nvPr/>
        </p:nvSpPr>
        <p:spPr>
          <a:xfrm>
            <a:off x="747271" y="1938728"/>
            <a:ext cx="7224735" cy="895630"/>
          </a:xfrm>
          <a:prstGeom prst="rect">
            <a:avLst/>
          </a:prstGeom>
          <a:noFill/>
        </p:spPr>
        <p:txBody>
          <a:bodyPr wrap="none" rtlCol="0">
            <a:spAutoFit/>
          </a:bodyPr>
          <a:lstStyle/>
          <a:p>
            <a:pPr>
              <a:lnSpc>
                <a:spcPct val="110000"/>
              </a:lnSpc>
            </a:pPr>
            <a:r>
              <a:rPr kumimoji="1" lang="ja-JP" altLang="en-US" sz="2400" b="1" spc="-80">
                <a:solidFill>
                  <a:schemeClr val="bg1"/>
                </a:solidFill>
                <a:latin typeface="Noto Sans JP" panose="020B0500000000000000" pitchFamily="34" charset="-128"/>
                <a:ea typeface="Noto Sans JP" panose="020B0500000000000000" pitchFamily="34" charset="-128"/>
                <a:cs typeface="Inter UI" panose="020B0502030000000004" pitchFamily="34" charset="0"/>
              </a:rPr>
              <a:t>丸の内・有楽町エリアにある</a:t>
            </a:r>
          </a:p>
          <a:p>
            <a:pPr>
              <a:lnSpc>
                <a:spcPct val="110000"/>
              </a:lnSpc>
            </a:pPr>
            <a:r>
              <a:rPr kumimoji="1" lang="en-US" altLang="ja-JP" sz="2400" b="1" spc="-8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en" altLang="ja-JP" sz="2400" b="1" spc="-80" dirty="0">
                <a:solidFill>
                  <a:schemeClr val="bg1"/>
                </a:solidFill>
                <a:latin typeface="Inter UI" panose="020B0502030000000004" pitchFamily="34" charset="0"/>
                <a:ea typeface="Inter UI" panose="020B0502030000000004" pitchFamily="34" charset="0"/>
                <a:cs typeface="Inter UI" panose="020B0502030000000004" pitchFamily="34" charset="0"/>
              </a:rPr>
              <a:t>THE TOBACCO 2:50.76</a:t>
            </a:r>
            <a:r>
              <a:rPr kumimoji="1" lang="en-US" altLang="ja-JP" sz="2400" b="1" spc="-80" dirty="0">
                <a:solidFill>
                  <a:schemeClr val="bg1"/>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spc="-80">
                <a:solidFill>
                  <a:schemeClr val="bg1"/>
                </a:solidFill>
                <a:latin typeface="Noto Sans JP" panose="020B0500000000000000" pitchFamily="34" charset="-128"/>
                <a:ea typeface="Noto Sans JP" panose="020B0500000000000000" pitchFamily="34" charset="-128"/>
                <a:cs typeface="Inter UI" panose="020B0502030000000004" pitchFamily="34" charset="0"/>
              </a:rPr>
              <a:t>をジャック可能な特別施策</a:t>
            </a:r>
          </a:p>
        </p:txBody>
      </p:sp>
      <p:sp>
        <p:nvSpPr>
          <p:cNvPr id="14" name="テキスト ボックス 13">
            <a:extLst>
              <a:ext uri="{FF2B5EF4-FFF2-40B4-BE49-F238E27FC236}">
                <a16:creationId xmlns:a16="http://schemas.microsoft.com/office/drawing/2014/main" id="{468F70C4-4E72-DF8B-101F-C45EEBD7BE8D}"/>
              </a:ext>
            </a:extLst>
          </p:cNvPr>
          <p:cNvSpPr txBox="1"/>
          <p:nvPr/>
        </p:nvSpPr>
        <p:spPr>
          <a:xfrm>
            <a:off x="1997243" y="1393309"/>
            <a:ext cx="2346525" cy="377539"/>
          </a:xfrm>
          <a:prstGeom prst="rect">
            <a:avLst/>
          </a:prstGeom>
          <a:noFill/>
          <a:effectLst/>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1400" u="none" strike="noStrike" kern="1200" cap="none" spc="0" normalizeH="0" baseline="0" noProof="0">
                <a:ln>
                  <a:noFill/>
                </a:ln>
                <a:solidFill>
                  <a:schemeClr val="bg1"/>
                </a:solidFill>
                <a:effectLst/>
                <a:uLnTx/>
                <a:uFillTx/>
                <a:latin typeface="Noto Sans JP Medium" panose="020B0500000000000000" pitchFamily="34" charset="-128"/>
                <a:ea typeface="Noto Sans JP Medium" panose="020B0500000000000000" pitchFamily="34" charset="-128"/>
              </a:rPr>
              <a:t>店舗ジャックプラン</a:t>
            </a:r>
          </a:p>
        </p:txBody>
      </p:sp>
      <p:sp>
        <p:nvSpPr>
          <p:cNvPr id="15" name="テキスト ボックス 14">
            <a:extLst>
              <a:ext uri="{FF2B5EF4-FFF2-40B4-BE49-F238E27FC236}">
                <a16:creationId xmlns:a16="http://schemas.microsoft.com/office/drawing/2014/main" id="{F5845853-660A-B454-8C29-324DF6F19514}"/>
              </a:ext>
            </a:extLst>
          </p:cNvPr>
          <p:cNvSpPr txBox="1"/>
          <p:nvPr/>
        </p:nvSpPr>
        <p:spPr>
          <a:xfrm>
            <a:off x="1221549" y="3340440"/>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実施内容</a:t>
            </a:r>
            <a:endPar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16" name="テキスト ボックス 15">
            <a:extLst>
              <a:ext uri="{FF2B5EF4-FFF2-40B4-BE49-F238E27FC236}">
                <a16:creationId xmlns:a16="http://schemas.microsoft.com/office/drawing/2014/main" id="{059CC0BA-89B0-4878-E5BD-5972F0BAB23F}"/>
              </a:ext>
            </a:extLst>
          </p:cNvPr>
          <p:cNvSpPr txBox="1"/>
          <p:nvPr/>
        </p:nvSpPr>
        <p:spPr>
          <a:xfrm>
            <a:off x="2593668" y="3362146"/>
            <a:ext cx="3798768" cy="69865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壁面・灰皿ラッピング</a:t>
            </a:r>
            <a:endParaRPr kumimoji="0"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店舗内サイネージ独占放映</a:t>
            </a:r>
            <a:endParaRPr kumimoji="0" lang="en-US" altLang="ja-JP" sz="10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什器設置</a:t>
            </a:r>
            <a:endParaRPr kumimoji="0"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a:p>
            <a:pPr marL="0" marR="0" lvl="0" indent="0" algn="l" defTabSz="457200" rtl="0" eaLnBrk="1" fontAlgn="auto" latinLnBrk="0" hangingPunct="1">
              <a:lnSpc>
                <a:spcPct val="110000"/>
              </a:lnSpc>
              <a:spcBef>
                <a:spcPts val="0"/>
              </a:spcBef>
              <a:spcAft>
                <a:spcPts val="0"/>
              </a:spcAft>
              <a:buClrTx/>
              <a:buSzTx/>
              <a:buFontTx/>
              <a:buNone/>
              <a:tabLst/>
              <a:defRPr/>
            </a:pPr>
            <a:r>
              <a:rPr kumimoji="0" lang="en"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BGM</a:t>
            </a: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放送　</a:t>
            </a:r>
            <a:r>
              <a:rPr kumimoji="0" lang="en-US" altLang="ja-JP" sz="1050" u="none" strike="noStrike" kern="1200" cap="none" spc="0" normalizeH="0" baseline="0" noProof="0" dirty="0" err="1">
                <a:ln>
                  <a:noFill/>
                </a:ln>
                <a:solidFill>
                  <a:schemeClr val="bg1"/>
                </a:solidFill>
                <a:effectLst/>
                <a:uLnTx/>
                <a:uFillTx/>
                <a:latin typeface="Noto Sans JP" panose="020B0500000000000000" pitchFamily="34" charset="-128"/>
                <a:ea typeface="Noto Sans JP" panose="020B0500000000000000" pitchFamily="34" charset="-128"/>
              </a:rPr>
              <a:t>etc</a:t>
            </a:r>
            <a:endPar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17" name="テキスト ボックス 16">
            <a:extLst>
              <a:ext uri="{FF2B5EF4-FFF2-40B4-BE49-F238E27FC236}">
                <a16:creationId xmlns:a16="http://schemas.microsoft.com/office/drawing/2014/main" id="{DD741C04-CF2A-3514-5DE4-6DC5BAF55596}"/>
              </a:ext>
            </a:extLst>
          </p:cNvPr>
          <p:cNvSpPr txBox="1"/>
          <p:nvPr/>
        </p:nvSpPr>
        <p:spPr>
          <a:xfrm>
            <a:off x="2316758" y="3426929"/>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sp>
        <p:nvSpPr>
          <p:cNvPr id="18" name="テキスト ボックス 17">
            <a:extLst>
              <a:ext uri="{FF2B5EF4-FFF2-40B4-BE49-F238E27FC236}">
                <a16:creationId xmlns:a16="http://schemas.microsoft.com/office/drawing/2014/main" id="{AE270CFF-A733-6123-9F00-9D0EE8EBBE0F}"/>
              </a:ext>
            </a:extLst>
          </p:cNvPr>
          <p:cNvSpPr txBox="1"/>
          <p:nvPr/>
        </p:nvSpPr>
        <p:spPr>
          <a:xfrm>
            <a:off x="1221550" y="5125502"/>
            <a:ext cx="1045866"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申込期限</a:t>
            </a:r>
          </a:p>
        </p:txBody>
      </p:sp>
      <p:sp>
        <p:nvSpPr>
          <p:cNvPr id="19" name="テキスト ボックス 18">
            <a:extLst>
              <a:ext uri="{FF2B5EF4-FFF2-40B4-BE49-F238E27FC236}">
                <a16:creationId xmlns:a16="http://schemas.microsoft.com/office/drawing/2014/main" id="{6716B6B0-3AB6-A829-F0DD-57B297528D78}"/>
              </a:ext>
            </a:extLst>
          </p:cNvPr>
          <p:cNvSpPr txBox="1"/>
          <p:nvPr/>
        </p:nvSpPr>
        <p:spPr>
          <a:xfrm>
            <a:off x="2316758" y="5191125"/>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sp>
        <p:nvSpPr>
          <p:cNvPr id="20" name="テキスト ボックス 19">
            <a:extLst>
              <a:ext uri="{FF2B5EF4-FFF2-40B4-BE49-F238E27FC236}">
                <a16:creationId xmlns:a16="http://schemas.microsoft.com/office/drawing/2014/main" id="{872E8EA3-FBCE-6AAA-5282-B52B9349D712}"/>
              </a:ext>
            </a:extLst>
          </p:cNvPr>
          <p:cNvSpPr txBox="1"/>
          <p:nvPr/>
        </p:nvSpPr>
        <p:spPr>
          <a:xfrm>
            <a:off x="2593668" y="5184546"/>
            <a:ext cx="2884492" cy="17306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30</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営業日前 </a:t>
            </a: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18:00</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まで</a:t>
            </a:r>
            <a:endParaRPr kumimoji="1"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1" name="テキスト ボックス 20">
            <a:extLst>
              <a:ext uri="{FF2B5EF4-FFF2-40B4-BE49-F238E27FC236}">
                <a16:creationId xmlns:a16="http://schemas.microsoft.com/office/drawing/2014/main" id="{F1EC7391-EAA9-F738-7140-E37631C97FEF}"/>
              </a:ext>
            </a:extLst>
          </p:cNvPr>
          <p:cNvSpPr txBox="1"/>
          <p:nvPr/>
        </p:nvSpPr>
        <p:spPr>
          <a:xfrm>
            <a:off x="1221550" y="4261836"/>
            <a:ext cx="1045866"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実施期間</a:t>
            </a:r>
          </a:p>
        </p:txBody>
      </p:sp>
      <p:sp>
        <p:nvSpPr>
          <p:cNvPr id="22" name="テキスト ボックス 21">
            <a:extLst>
              <a:ext uri="{FF2B5EF4-FFF2-40B4-BE49-F238E27FC236}">
                <a16:creationId xmlns:a16="http://schemas.microsoft.com/office/drawing/2014/main" id="{3DCEB7EF-6C9F-0A79-6D50-85301B856E12}"/>
              </a:ext>
            </a:extLst>
          </p:cNvPr>
          <p:cNvSpPr txBox="1"/>
          <p:nvPr/>
        </p:nvSpPr>
        <p:spPr>
          <a:xfrm>
            <a:off x="2316758" y="4327458"/>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sp>
        <p:nvSpPr>
          <p:cNvPr id="23" name="テキスト ボックス 22">
            <a:extLst>
              <a:ext uri="{FF2B5EF4-FFF2-40B4-BE49-F238E27FC236}">
                <a16:creationId xmlns:a16="http://schemas.microsoft.com/office/drawing/2014/main" id="{6E402AE1-90C2-0588-6DAC-0E0DB0A43287}"/>
              </a:ext>
            </a:extLst>
          </p:cNvPr>
          <p:cNvSpPr txBox="1"/>
          <p:nvPr/>
        </p:nvSpPr>
        <p:spPr>
          <a:xfrm>
            <a:off x="2593668" y="4311208"/>
            <a:ext cx="3787179" cy="17306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2</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週間</a:t>
            </a: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 または </a:t>
            </a: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4</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週間</a:t>
            </a:r>
            <a:endParaRPr kumimoji="1"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4" name="テキスト ボックス 23">
            <a:extLst>
              <a:ext uri="{FF2B5EF4-FFF2-40B4-BE49-F238E27FC236}">
                <a16:creationId xmlns:a16="http://schemas.microsoft.com/office/drawing/2014/main" id="{30A140BC-7F9C-3810-0532-9E5781570AAE}"/>
              </a:ext>
            </a:extLst>
          </p:cNvPr>
          <p:cNvSpPr txBox="1"/>
          <p:nvPr/>
        </p:nvSpPr>
        <p:spPr>
          <a:xfrm>
            <a:off x="2593668" y="3020784"/>
            <a:ext cx="3158734" cy="165302"/>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1" lang="en" altLang="ja-JP" sz="1000" u="none" strike="noStrike" kern="1200" cap="none" spc="0" normalizeH="0" baseline="0" noProof="0" dirty="0">
                <a:ln>
                  <a:noFill/>
                </a:ln>
                <a:solidFill>
                  <a:schemeClr val="bg1"/>
                </a:solidFill>
                <a:effectLst/>
                <a:uLnTx/>
                <a:uFillTx/>
                <a:latin typeface="Inter UI Medium" panose="020B0502030000000004" pitchFamily="34" charset="0"/>
                <a:ea typeface="Inter UI Medium" panose="020B0502030000000004" pitchFamily="34" charset="0"/>
                <a:cs typeface="Inter UI Medium" panose="020B0502030000000004" pitchFamily="34" charset="0"/>
              </a:rPr>
              <a:t>THE TOBACCO 2:50.76</a:t>
            </a: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　</a:t>
            </a:r>
            <a:r>
              <a:rPr kumimoji="1" lang="en-US"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a:t>
            </a:r>
            <a:r>
              <a:rPr kumimoji="1" lang="ja-JP" altLang="en-US" sz="6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東京都千代田区丸の内</a:t>
            </a:r>
            <a:r>
              <a:rPr kumimoji="1" lang="en-US"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3-</a:t>
            </a:r>
            <a:r>
              <a:rPr kumimoji="0" lang="en-US"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7-</a:t>
            </a:r>
            <a:r>
              <a:rPr kumimoji="1" lang="en-US"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rPr>
              <a:t>15)</a:t>
            </a:r>
            <a:endParaRPr kumimoji="1" lang="en" altLang="ja-JP" sz="60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5" name="テキスト ボックス 24">
            <a:extLst>
              <a:ext uri="{FF2B5EF4-FFF2-40B4-BE49-F238E27FC236}">
                <a16:creationId xmlns:a16="http://schemas.microsoft.com/office/drawing/2014/main" id="{1416A0DB-00F5-F3B9-417B-1459A1ACC99C}"/>
              </a:ext>
            </a:extLst>
          </p:cNvPr>
          <p:cNvSpPr txBox="1"/>
          <p:nvPr/>
        </p:nvSpPr>
        <p:spPr>
          <a:xfrm>
            <a:off x="2316758" y="3063386"/>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sp>
        <p:nvSpPr>
          <p:cNvPr id="26" name="テキスト ボックス 25">
            <a:extLst>
              <a:ext uri="{FF2B5EF4-FFF2-40B4-BE49-F238E27FC236}">
                <a16:creationId xmlns:a16="http://schemas.microsoft.com/office/drawing/2014/main" id="{E935D596-D270-7875-D9CD-C02C6B3543F7}"/>
              </a:ext>
            </a:extLst>
          </p:cNvPr>
          <p:cNvSpPr txBox="1"/>
          <p:nvPr/>
        </p:nvSpPr>
        <p:spPr>
          <a:xfrm>
            <a:off x="1221549" y="3001364"/>
            <a:ext cx="1060543"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実施店舗</a:t>
            </a:r>
            <a:endPar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7" name="テキスト ボックス 26">
            <a:extLst>
              <a:ext uri="{FF2B5EF4-FFF2-40B4-BE49-F238E27FC236}">
                <a16:creationId xmlns:a16="http://schemas.microsoft.com/office/drawing/2014/main" id="{63E804C1-14D5-FE1B-7404-33FD53C3F80B}"/>
              </a:ext>
            </a:extLst>
          </p:cNvPr>
          <p:cNvSpPr txBox="1"/>
          <p:nvPr/>
        </p:nvSpPr>
        <p:spPr>
          <a:xfrm>
            <a:off x="1221550" y="4714787"/>
            <a:ext cx="1045866" cy="246221"/>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実施金額</a:t>
            </a:r>
          </a:p>
        </p:txBody>
      </p:sp>
      <p:sp>
        <p:nvSpPr>
          <p:cNvPr id="28" name="テキスト ボックス 27">
            <a:extLst>
              <a:ext uri="{FF2B5EF4-FFF2-40B4-BE49-F238E27FC236}">
                <a16:creationId xmlns:a16="http://schemas.microsoft.com/office/drawing/2014/main" id="{E3B2543C-8403-A3F8-C0B7-141777890429}"/>
              </a:ext>
            </a:extLst>
          </p:cNvPr>
          <p:cNvSpPr txBox="1"/>
          <p:nvPr/>
        </p:nvSpPr>
        <p:spPr>
          <a:xfrm>
            <a:off x="2593668" y="4748326"/>
            <a:ext cx="3787179" cy="173061"/>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tab pos="2078038" algn="l"/>
              </a:tabLst>
              <a:defRPr/>
            </a:pPr>
            <a:r>
              <a:rPr kumimoji="0"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2</a:t>
            </a: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週間</a:t>
            </a:r>
            <a:r>
              <a:rPr kumimoji="0" lang="ja-JP" altLang="en-US" sz="1050" u="none" strike="noStrike" kern="1200" cap="none" spc="0" normalizeH="0" baseline="0" noProof="0">
                <a:ln>
                  <a:noFill/>
                </a:ln>
                <a:solidFill>
                  <a:schemeClr val="bg1"/>
                </a:solidFill>
                <a:effectLst/>
                <a:uLnTx/>
                <a:uFillTx/>
                <a:latin typeface="Inter UI" panose="020B0502030000000004" pitchFamily="34" charset="0"/>
                <a:ea typeface="Noto Sans JP" panose="020B0500000000000000" pitchFamily="34" charset="-128"/>
                <a:cs typeface="Inter UI" panose="020B0502030000000004" pitchFamily="34" charset="0"/>
              </a:rPr>
              <a:t> </a:t>
            </a:r>
            <a:r>
              <a:rPr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250</a:t>
            </a:r>
            <a:r>
              <a:rPr kumimoji="0"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万円 または </a:t>
            </a: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4</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週間 </a:t>
            </a:r>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33</a:t>
            </a:r>
            <a:r>
              <a:rPr kumimoji="1" lang="en-US" altLang="ja-JP" sz="1050" u="none" strike="noStrike" kern="1200" cap="none" spc="0" normalizeH="0" baseline="0" noProof="0" dirty="0">
                <a:ln>
                  <a:noFill/>
                </a:ln>
                <a:solidFill>
                  <a:schemeClr val="bg1"/>
                </a:solidFill>
                <a:effectLst/>
                <a:uLnTx/>
                <a:uFillTx/>
                <a:latin typeface="Inter UI" panose="020B0502030000000004" pitchFamily="34" charset="0"/>
                <a:ea typeface="Inter UI" panose="020B0502030000000004" pitchFamily="34" charset="0"/>
                <a:cs typeface="Inter UI" panose="020B0502030000000004" pitchFamily="34" charset="0"/>
              </a:rPr>
              <a:t>0</a:t>
            </a:r>
            <a:r>
              <a:rPr kumimoji="1" lang="ja-JP" altLang="en-US" sz="105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万円</a:t>
            </a:r>
            <a:endParaRPr kumimoji="1" lang="en-US" altLang="ja-JP" sz="1050" u="none" strike="noStrike" kern="1200" cap="none" spc="0" normalizeH="0" baseline="0" noProof="0" dirty="0">
              <a:ln>
                <a:noFill/>
              </a:ln>
              <a:solidFill>
                <a:schemeClr val="bg1"/>
              </a:solidFill>
              <a:effectLst/>
              <a:uLnTx/>
              <a:uFillTx/>
              <a:latin typeface="Noto Sans JP" panose="020B0500000000000000" pitchFamily="34" charset="-128"/>
              <a:ea typeface="Noto Sans JP" panose="020B0500000000000000" pitchFamily="34" charset="-128"/>
            </a:endParaRPr>
          </a:p>
        </p:txBody>
      </p:sp>
      <p:sp>
        <p:nvSpPr>
          <p:cNvPr id="29" name="テキスト ボックス 28">
            <a:extLst>
              <a:ext uri="{FF2B5EF4-FFF2-40B4-BE49-F238E27FC236}">
                <a16:creationId xmlns:a16="http://schemas.microsoft.com/office/drawing/2014/main" id="{A6B3B576-D05B-96F7-F17B-528525C51C5E}"/>
              </a:ext>
            </a:extLst>
          </p:cNvPr>
          <p:cNvSpPr txBox="1"/>
          <p:nvPr/>
        </p:nvSpPr>
        <p:spPr>
          <a:xfrm>
            <a:off x="2316758" y="4784085"/>
            <a:ext cx="128240" cy="153888"/>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u="none" strike="noStrike" kern="1200" cap="none" spc="0" normalizeH="0" baseline="0" noProof="0">
                <a:ln>
                  <a:noFill/>
                </a:ln>
                <a:solidFill>
                  <a:schemeClr val="bg1"/>
                </a:solidFill>
                <a:effectLst/>
                <a:uLnTx/>
                <a:uFillTx/>
                <a:latin typeface="Noto Sans JP" panose="020B0500000000000000" pitchFamily="34" charset="-128"/>
                <a:ea typeface="Noto Sans JP" panose="020B0500000000000000" pitchFamily="34" charset="-128"/>
              </a:rPr>
              <a:t>：</a:t>
            </a:r>
          </a:p>
        </p:txBody>
      </p:sp>
      <p:pic>
        <p:nvPicPr>
          <p:cNvPr id="30" name="図 29" descr="ロゴ&#10;&#10;自動的に生成された説明">
            <a:extLst>
              <a:ext uri="{FF2B5EF4-FFF2-40B4-BE49-F238E27FC236}">
                <a16:creationId xmlns:a16="http://schemas.microsoft.com/office/drawing/2014/main" id="{9D4C5147-996C-764A-CB70-D51130C4D6B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9368" y="914400"/>
            <a:ext cx="1244137" cy="1244137"/>
          </a:xfrm>
          <a:prstGeom prst="rect">
            <a:avLst/>
          </a:prstGeom>
        </p:spPr>
      </p:pic>
      <p:sp>
        <p:nvSpPr>
          <p:cNvPr id="31" name="テキスト ボックス 30">
            <a:extLst>
              <a:ext uri="{FF2B5EF4-FFF2-40B4-BE49-F238E27FC236}">
                <a16:creationId xmlns:a16="http://schemas.microsoft.com/office/drawing/2014/main" id="{A9477A2E-C6FC-8415-D6F3-80760B7B3DDE}"/>
              </a:ext>
            </a:extLst>
          </p:cNvPr>
          <p:cNvSpPr txBox="1"/>
          <p:nvPr/>
        </p:nvSpPr>
        <p:spPr>
          <a:xfrm>
            <a:off x="2729651" y="5561396"/>
            <a:ext cx="2484897" cy="667683"/>
          </a:xfrm>
          <a:prstGeom prst="rect">
            <a:avLst/>
          </a:prstGeom>
          <a:noFill/>
        </p:spPr>
        <p:txBody>
          <a:bodyPr wrap="square" lIns="0" tIns="0" rIns="0" bIns="0" rtlCol="0">
            <a:spAutoFit/>
          </a:bodyPr>
          <a:lstStyle/>
          <a:p>
            <a:pPr marL="0" marR="0" lvl="0" indent="0" algn="l" defTabSz="457200" rtl="0" eaLnBrk="1" fontAlgn="auto" latinLnBrk="0" hangingPunct="1">
              <a:lnSpc>
                <a:spcPct val="110000"/>
              </a:lnSpc>
              <a:spcBef>
                <a:spcPts val="0"/>
              </a:spcBef>
              <a:spcAft>
                <a:spcPts val="0"/>
              </a:spcAft>
              <a:buClrTx/>
              <a:buSzTx/>
              <a:buFontTx/>
              <a:buNone/>
              <a:tabLst/>
              <a:defRPr/>
            </a:pPr>
            <a:r>
              <a:rPr kumimoji="0" lang="en-US" altLang="ja-JP" sz="800" u="none" strike="noStrike" kern="1200" cap="none" spc="0" normalizeH="0" baseline="0" noProof="0" dirty="0">
                <a:ln>
                  <a:noFill/>
                </a:ln>
                <a:solidFill>
                  <a:schemeClr val="bg1"/>
                </a:solidFill>
                <a:effectLst/>
                <a:uLnTx/>
                <a:uFillTx/>
                <a:latin typeface="Noto Sans JP Light" panose="020B0300000000000000" pitchFamily="34" charset="-128"/>
                <a:ea typeface="Noto Sans JP Light" panose="020B0300000000000000" pitchFamily="34" charset="-128"/>
              </a:rPr>
              <a:t>※</a:t>
            </a:r>
            <a:r>
              <a:rPr kumimoji="0" lang="ja-JP" altLang="en-US" sz="800" u="none" strike="noStrike" kern="1200" cap="none" spc="0" normalizeH="0" baseline="0" noProof="0">
                <a:ln>
                  <a:noFill/>
                </a:ln>
                <a:solidFill>
                  <a:schemeClr val="bg1"/>
                </a:solidFill>
                <a:effectLst/>
                <a:uLnTx/>
                <a:uFillTx/>
                <a:latin typeface="Noto Sans JP Light" panose="020B0300000000000000" pitchFamily="34" charset="-128"/>
                <a:ea typeface="Noto Sans JP Light" panose="020B0300000000000000" pitchFamily="34" charset="-128"/>
              </a:rPr>
              <a:t>詳細については営業担当までお問い合わせください。</a:t>
            </a:r>
            <a:endParaRPr kumimoji="0" lang="en-US" altLang="ja-JP" sz="800" u="none" strike="noStrike" kern="1200" cap="none" spc="0" normalizeH="0" baseline="0" noProof="0" dirty="0">
              <a:ln>
                <a:noFill/>
              </a:ln>
              <a:solidFill>
                <a:schemeClr val="bg1"/>
              </a:solidFill>
              <a:effectLst/>
              <a:uLnTx/>
              <a:uFillTx/>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chemeClr val="bg1"/>
                </a:solidFill>
                <a:latin typeface="Noto Sans JP Light" panose="020B0300000000000000" pitchFamily="34" charset="-128"/>
                <a:ea typeface="Noto Sans JP Light" panose="020B0300000000000000" pitchFamily="34" charset="-128"/>
              </a:rPr>
              <a:t>※</a:t>
            </a:r>
            <a:r>
              <a:rPr lang="ja-JP" altLang="en-US" sz="800">
                <a:solidFill>
                  <a:schemeClr val="bg1"/>
                </a:solidFill>
                <a:latin typeface="Noto Sans JP Light" panose="020B0300000000000000" pitchFamily="34" charset="-128"/>
                <a:ea typeface="Noto Sans JP Light" panose="020B0300000000000000" pitchFamily="34" charset="-128"/>
              </a:rPr>
              <a:t>店舗ジャックのみの実施は不可となります。</a:t>
            </a:r>
            <a:endParaRPr kumimoji="1" lang="ja-JP" altLang="en-US" sz="800">
              <a:solidFill>
                <a:schemeClr val="bg1"/>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chemeClr val="bg1"/>
                </a:solidFill>
                <a:latin typeface="Noto Sans JP Light" panose="020B0300000000000000" pitchFamily="34" charset="-128"/>
                <a:ea typeface="Noto Sans JP Light" panose="020B0300000000000000" pitchFamily="34" charset="-128"/>
              </a:rPr>
              <a:t>※</a:t>
            </a:r>
            <a:r>
              <a:rPr lang="ja-JP" altLang="en-US" sz="800">
                <a:solidFill>
                  <a:schemeClr val="bg1"/>
                </a:solidFill>
                <a:latin typeface="Noto Sans JP Light" panose="020B0300000000000000" pitchFamily="34" charset="-128"/>
                <a:ea typeface="Noto Sans JP Light" panose="020B0300000000000000" pitchFamily="34" charset="-128"/>
              </a:rPr>
              <a:t>記載の金額はネット価格です。</a:t>
            </a:r>
            <a:endParaRPr kumimoji="1" lang="ja-JP" altLang="en-US" sz="800">
              <a:solidFill>
                <a:schemeClr val="bg1"/>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chemeClr val="bg1"/>
                </a:solidFill>
                <a:latin typeface="Noto Sans JP Light" panose="020B0300000000000000" pitchFamily="34" charset="-128"/>
                <a:ea typeface="Noto Sans JP Light" panose="020B0300000000000000" pitchFamily="34" charset="-128"/>
              </a:rPr>
              <a:t>※</a:t>
            </a:r>
            <a:r>
              <a:rPr lang="ja-JP" altLang="en-US" sz="800">
                <a:solidFill>
                  <a:schemeClr val="bg1"/>
                </a:solidFill>
                <a:latin typeface="Noto Sans JP Light" panose="020B0300000000000000" pitchFamily="34" charset="-128"/>
                <a:ea typeface="Noto Sans JP Light" panose="020B0300000000000000" pitchFamily="34" charset="-128"/>
              </a:rPr>
              <a:t>上記金額に</a:t>
            </a:r>
            <a:r>
              <a:rPr lang="en-US" altLang="ja-JP" sz="800" dirty="0">
                <a:solidFill>
                  <a:schemeClr val="bg1"/>
                </a:solidFill>
                <a:latin typeface="Noto Sans JP Light" panose="020B0300000000000000" pitchFamily="34" charset="-128"/>
                <a:ea typeface="Noto Sans JP Light" panose="020B0300000000000000" pitchFamily="34" charset="-128"/>
              </a:rPr>
              <a:t>BREAK</a:t>
            </a:r>
            <a:r>
              <a:rPr lang="ja-JP" altLang="en-US" sz="800">
                <a:solidFill>
                  <a:schemeClr val="bg1"/>
                </a:solidFill>
                <a:latin typeface="Noto Sans JP Light" panose="020B0300000000000000" pitchFamily="34" charset="-128"/>
                <a:ea typeface="Noto Sans JP Light" panose="020B0300000000000000" pitchFamily="34" charset="-128"/>
              </a:rPr>
              <a:t>放映費用は含んでおりません。</a:t>
            </a:r>
            <a:endParaRPr kumimoji="1" lang="ja-JP" altLang="en-US" sz="800">
              <a:solidFill>
                <a:schemeClr val="bg1"/>
              </a:solidFill>
              <a:latin typeface="Noto Sans JP Light" panose="020B0300000000000000" pitchFamily="34" charset="-128"/>
              <a:ea typeface="Noto Sans JP Light" panose="020B0300000000000000" pitchFamily="34" charset="-128"/>
            </a:endParaRPr>
          </a:p>
          <a:p>
            <a:pPr>
              <a:lnSpc>
                <a:spcPct val="110000"/>
              </a:lnSpc>
              <a:defRPr/>
            </a:pPr>
            <a:r>
              <a:rPr lang="en-US" altLang="ja-JP" sz="800" dirty="0">
                <a:solidFill>
                  <a:schemeClr val="bg1"/>
                </a:solidFill>
                <a:latin typeface="Noto Sans JP Light" panose="020B0300000000000000" pitchFamily="34" charset="-128"/>
                <a:ea typeface="Noto Sans JP Light" panose="020B0300000000000000" pitchFamily="34" charset="-128"/>
              </a:rPr>
              <a:t>※</a:t>
            </a:r>
            <a:r>
              <a:rPr lang="ja-JP" altLang="en-US" sz="800">
                <a:solidFill>
                  <a:schemeClr val="bg1"/>
                </a:solidFill>
                <a:latin typeface="Noto Sans JP Light" panose="020B0300000000000000" pitchFamily="34" charset="-128"/>
                <a:ea typeface="Noto Sans JP Light" panose="020B0300000000000000" pitchFamily="34" charset="-128"/>
              </a:rPr>
              <a:t>店舗内サイネージは</a:t>
            </a:r>
            <a:r>
              <a:rPr lang="en-US" altLang="ja-JP" sz="800" dirty="0">
                <a:solidFill>
                  <a:schemeClr val="bg1"/>
                </a:solidFill>
                <a:latin typeface="Noto Sans JP Light" panose="020B0300000000000000" pitchFamily="34" charset="-128"/>
                <a:ea typeface="Noto Sans JP Light" panose="020B0300000000000000" pitchFamily="34" charset="-128"/>
              </a:rPr>
              <a:t>BREAK</a:t>
            </a:r>
            <a:r>
              <a:rPr lang="ja-JP" altLang="en-US" sz="800">
                <a:solidFill>
                  <a:schemeClr val="bg1"/>
                </a:solidFill>
                <a:latin typeface="Noto Sans JP Light" panose="020B0300000000000000" pitchFamily="34" charset="-128"/>
                <a:ea typeface="Noto Sans JP Light" panose="020B0300000000000000" pitchFamily="34" charset="-128"/>
              </a:rPr>
              <a:t>とは異なります。</a:t>
            </a:r>
            <a:endParaRPr kumimoji="1" lang="ja-JP" altLang="en-US" sz="800">
              <a:solidFill>
                <a:schemeClr val="bg1"/>
              </a:solidFill>
              <a:latin typeface="Noto Sans JP Light" panose="020B0300000000000000" pitchFamily="34" charset="-128"/>
              <a:ea typeface="Noto Sans JP Light" panose="020B0300000000000000" pitchFamily="34" charset="-128"/>
            </a:endParaRPr>
          </a:p>
        </p:txBody>
      </p:sp>
      <p:cxnSp>
        <p:nvCxnSpPr>
          <p:cNvPr id="32" name="直線コネクタ 31">
            <a:extLst>
              <a:ext uri="{FF2B5EF4-FFF2-40B4-BE49-F238E27FC236}">
                <a16:creationId xmlns:a16="http://schemas.microsoft.com/office/drawing/2014/main" id="{C35F2172-13F3-79A5-82D7-AA9D4FA07EC3}"/>
              </a:ext>
            </a:extLst>
          </p:cNvPr>
          <p:cNvCxnSpPr>
            <a:cxnSpLocks/>
          </p:cNvCxnSpPr>
          <p:nvPr/>
        </p:nvCxnSpPr>
        <p:spPr>
          <a:xfrm flipV="1">
            <a:off x="1247123" y="3284197"/>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9C6944AB-BA31-90EE-AB61-A8F741918C3E}"/>
              </a:ext>
            </a:extLst>
          </p:cNvPr>
          <p:cNvCxnSpPr>
            <a:cxnSpLocks/>
          </p:cNvCxnSpPr>
          <p:nvPr/>
        </p:nvCxnSpPr>
        <p:spPr>
          <a:xfrm flipV="1">
            <a:off x="1204261" y="4155734"/>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A4F773A9-4D9F-8700-CC23-9C2FD786452B}"/>
              </a:ext>
            </a:extLst>
          </p:cNvPr>
          <p:cNvCxnSpPr>
            <a:cxnSpLocks/>
          </p:cNvCxnSpPr>
          <p:nvPr/>
        </p:nvCxnSpPr>
        <p:spPr>
          <a:xfrm flipV="1">
            <a:off x="1204261" y="4627222"/>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A7913A4-059F-4CA1-4FC3-1D3ACF44E588}"/>
              </a:ext>
            </a:extLst>
          </p:cNvPr>
          <p:cNvCxnSpPr>
            <a:cxnSpLocks/>
          </p:cNvCxnSpPr>
          <p:nvPr/>
        </p:nvCxnSpPr>
        <p:spPr>
          <a:xfrm flipV="1">
            <a:off x="1204261" y="5041559"/>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0D7C1CBD-D0C2-260B-A267-FA695AA4D3AC}"/>
              </a:ext>
            </a:extLst>
          </p:cNvPr>
          <p:cNvCxnSpPr>
            <a:cxnSpLocks/>
          </p:cNvCxnSpPr>
          <p:nvPr/>
        </p:nvCxnSpPr>
        <p:spPr>
          <a:xfrm flipV="1">
            <a:off x="1189973" y="5441609"/>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E7C1C301-F878-464F-754E-CB3BC489992B}"/>
              </a:ext>
            </a:extLst>
          </p:cNvPr>
          <p:cNvCxnSpPr>
            <a:cxnSpLocks/>
          </p:cNvCxnSpPr>
          <p:nvPr/>
        </p:nvCxnSpPr>
        <p:spPr>
          <a:xfrm flipV="1">
            <a:off x="1218548" y="2927010"/>
            <a:ext cx="3996000" cy="7434"/>
          </a:xfrm>
          <a:prstGeom prst="line">
            <a:avLst/>
          </a:prstGeom>
          <a:ln w="3175">
            <a:solidFill>
              <a:srgbClr val="FF8B62"/>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15E327F1-F2B9-0A3F-59F1-AFA9A972E468}"/>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B830E912-A0B6-C406-C969-7ED6AA295332}"/>
              </a:ext>
            </a:extLst>
          </p:cNvPr>
          <p:cNvPicPr>
            <a:picLocks noChangeAspect="1"/>
          </p:cNvPicPr>
          <p:nvPr/>
        </p:nvPicPr>
        <p:blipFill>
          <a:blip r:embed="rId7"/>
          <a:stretch>
            <a:fillRect/>
          </a:stretch>
        </p:blipFill>
        <p:spPr>
          <a:xfrm>
            <a:off x="11672425" y="6518730"/>
            <a:ext cx="4500" cy="162000"/>
          </a:xfrm>
          <a:prstGeom prst="rect">
            <a:avLst/>
          </a:prstGeom>
        </p:spPr>
      </p:pic>
      <p:sp>
        <p:nvSpPr>
          <p:cNvPr id="9" name="スライド番号プレースホルダー 22">
            <a:extLst>
              <a:ext uri="{FF2B5EF4-FFF2-40B4-BE49-F238E27FC236}">
                <a16:creationId xmlns:a16="http://schemas.microsoft.com/office/drawing/2014/main" id="{D79D0B8E-F48B-FEC4-7491-1575E55CEC16}"/>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41</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33" name="テキスト ボックス 32">
            <a:extLst>
              <a:ext uri="{FF2B5EF4-FFF2-40B4-BE49-F238E27FC236}">
                <a16:creationId xmlns:a16="http://schemas.microsoft.com/office/drawing/2014/main" id="{BBC47A4E-DAF9-43B5-89EC-C13DFB5A4197}"/>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27107536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E1756-38E2-D312-F997-29A6672F1B4F}"/>
            </a:ext>
          </a:extLst>
        </p:cNvPr>
        <p:cNvGrpSpPr/>
        <p:nvPr/>
      </p:nvGrpSpPr>
      <p:grpSpPr>
        <a:xfrm>
          <a:off x="0" y="0"/>
          <a:ext cx="0" cy="0"/>
          <a:chOff x="0" y="0"/>
          <a:chExt cx="0" cy="0"/>
        </a:xfrm>
      </p:grpSpPr>
      <p:pic>
        <p:nvPicPr>
          <p:cNvPr id="37" name="図 36">
            <a:extLst>
              <a:ext uri="{FF2B5EF4-FFF2-40B4-BE49-F238E27FC236}">
                <a16:creationId xmlns:a16="http://schemas.microsoft.com/office/drawing/2014/main" id="{5C282D69-F5B8-3216-770E-53C44336377F}"/>
              </a:ext>
            </a:extLst>
          </p:cNvPr>
          <p:cNvPicPr>
            <a:picLocks noChangeAspect="1"/>
          </p:cNvPicPr>
          <p:nvPr/>
        </p:nvPicPr>
        <p:blipFill>
          <a:blip r:embed="rId2"/>
          <a:stretch>
            <a:fillRect/>
          </a:stretch>
        </p:blipFill>
        <p:spPr>
          <a:xfrm>
            <a:off x="0" y="244458"/>
            <a:ext cx="12192000" cy="6858000"/>
          </a:xfrm>
          <a:prstGeom prst="rect">
            <a:avLst/>
          </a:prstGeom>
        </p:spPr>
      </p:pic>
      <p:pic>
        <p:nvPicPr>
          <p:cNvPr id="2" name="図 1" descr="図形, 四角形&#10;&#10;AI 生成コンテンツは誤りを含む可能性があります。">
            <a:extLst>
              <a:ext uri="{FF2B5EF4-FFF2-40B4-BE49-F238E27FC236}">
                <a16:creationId xmlns:a16="http://schemas.microsoft.com/office/drawing/2014/main" id="{D9008D03-D49C-05CE-1EDB-8742FC88A6FE}"/>
              </a:ext>
            </a:extLst>
          </p:cNvPr>
          <p:cNvPicPr>
            <a:picLocks noChangeAspect="1"/>
          </p:cNvPicPr>
          <p:nvPr/>
        </p:nvPicPr>
        <p:blipFill>
          <a:blip r:embed="rId3"/>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27D67D71-8FAD-3361-754C-7B0ED48E4BF1}"/>
              </a:ext>
            </a:extLst>
          </p:cNvPr>
          <p:cNvSpPr txBox="1"/>
          <p:nvPr/>
        </p:nvSpPr>
        <p:spPr>
          <a:xfrm>
            <a:off x="480727" y="210759"/>
            <a:ext cx="14302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CASE STUDY</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5" name="テキスト ボックス 4">
            <a:extLst>
              <a:ext uri="{FF2B5EF4-FFF2-40B4-BE49-F238E27FC236}">
                <a16:creationId xmlns:a16="http://schemas.microsoft.com/office/drawing/2014/main" id="{E3DF143B-453C-AB7E-3CF5-07C7942DF87D}"/>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事例紹介</a:t>
            </a:r>
          </a:p>
        </p:txBody>
      </p:sp>
      <p:sp>
        <p:nvSpPr>
          <p:cNvPr id="28" name="テキスト ボックス 27">
            <a:extLst>
              <a:ext uri="{FF2B5EF4-FFF2-40B4-BE49-F238E27FC236}">
                <a16:creationId xmlns:a16="http://schemas.microsoft.com/office/drawing/2014/main" id="{F4EF2831-D054-7F89-B04B-02EA63FDD9A3}"/>
              </a:ext>
            </a:extLst>
          </p:cNvPr>
          <p:cNvSpPr txBox="1"/>
          <p:nvPr/>
        </p:nvSpPr>
        <p:spPr>
          <a:xfrm>
            <a:off x="652897" y="4970178"/>
            <a:ext cx="1451679" cy="344453"/>
          </a:xfrm>
          <a:prstGeom prst="rect">
            <a:avLst/>
          </a:prstGeom>
          <a:noFill/>
        </p:spPr>
        <p:txBody>
          <a:bodyPr wrap="non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花王</a:t>
            </a:r>
            <a:r>
              <a:rPr kumimoji="1" lang="ja-JP" altLang="en-US" sz="1600" b="1" spc="70">
                <a:latin typeface="Noto Sans JP" panose="020B0500000000000000" pitchFamily="34" charset="-128"/>
                <a:ea typeface="Noto Sans JP" panose="020B0500000000000000" pitchFamily="34" charset="-128"/>
                <a:cs typeface="Inter UI Black" panose="020B0502030000000004" pitchFamily="34" charset="0"/>
              </a:rPr>
              <a:t>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29" name="テキスト ボックス 28">
            <a:extLst>
              <a:ext uri="{FF2B5EF4-FFF2-40B4-BE49-F238E27FC236}">
                <a16:creationId xmlns:a16="http://schemas.microsoft.com/office/drawing/2014/main" id="{C06986D8-66B3-28C9-AC18-C25248720115}"/>
              </a:ext>
            </a:extLst>
          </p:cNvPr>
          <p:cNvSpPr txBox="1"/>
          <p:nvPr/>
        </p:nvSpPr>
        <p:spPr>
          <a:xfrm>
            <a:off x="1982498" y="5045413"/>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51" name="テキスト ボックス 50">
            <a:extLst>
              <a:ext uri="{FF2B5EF4-FFF2-40B4-BE49-F238E27FC236}">
                <a16:creationId xmlns:a16="http://schemas.microsoft.com/office/drawing/2014/main" id="{848B1D35-1E70-EE8C-4CBA-D7F243670115}"/>
              </a:ext>
            </a:extLst>
          </p:cNvPr>
          <p:cNvSpPr txBox="1"/>
          <p:nvPr/>
        </p:nvSpPr>
        <p:spPr>
          <a:xfrm>
            <a:off x="713824" y="5391309"/>
            <a:ext cx="2954655" cy="516873"/>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サイネージとタッチ</a:t>
            </a: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&amp;</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トライ施策で</a:t>
            </a:r>
            <a:endPar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endParaRPr>
          </a:p>
          <a:p>
            <a:pPr>
              <a:lnSpc>
                <a:spcPct val="120000"/>
              </a:lnSpc>
            </a:pPr>
            <a:r>
              <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rPr>
              <a:t>商品を手に取り消臭効果をその場で体験</a:t>
            </a:r>
          </a:p>
        </p:txBody>
      </p:sp>
      <p:sp>
        <p:nvSpPr>
          <p:cNvPr id="52" name="テキスト ボックス 51">
            <a:extLst>
              <a:ext uri="{FF2B5EF4-FFF2-40B4-BE49-F238E27FC236}">
                <a16:creationId xmlns:a16="http://schemas.microsoft.com/office/drawing/2014/main" id="{083DEAAE-42A7-8D07-A12A-6B80E0049D50}"/>
              </a:ext>
            </a:extLst>
          </p:cNvPr>
          <p:cNvSpPr txBox="1"/>
          <p:nvPr/>
        </p:nvSpPr>
        <p:spPr>
          <a:xfrm>
            <a:off x="4527422" y="5417676"/>
            <a:ext cx="2800767" cy="516873"/>
          </a:xfrm>
          <a:prstGeom prst="rect">
            <a:avLst/>
          </a:prstGeom>
          <a:noFill/>
        </p:spPr>
        <p:txBody>
          <a:bodyPr wrap="none" rtlCol="0">
            <a:spAutoFit/>
          </a:bodyPr>
          <a:lstStyle/>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店頭でのアンケート施策をかけ合わせ</a:t>
            </a:r>
            <a:endPar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endParaRPr>
          </a:p>
          <a:p>
            <a:pPr>
              <a:lnSpc>
                <a:spcPct val="120000"/>
              </a:lnSpc>
            </a:pP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｢600</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件超</a:t>
            </a: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のリードを獲得</a:t>
            </a:r>
            <a:endPar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3" name="テキスト ボックス 52">
            <a:extLst>
              <a:ext uri="{FF2B5EF4-FFF2-40B4-BE49-F238E27FC236}">
                <a16:creationId xmlns:a16="http://schemas.microsoft.com/office/drawing/2014/main" id="{03B19243-E770-55E1-E7A5-2BE2B83E830A}"/>
              </a:ext>
            </a:extLst>
          </p:cNvPr>
          <p:cNvSpPr txBox="1"/>
          <p:nvPr/>
        </p:nvSpPr>
        <p:spPr>
          <a:xfrm>
            <a:off x="8150821" y="5417676"/>
            <a:ext cx="2765501" cy="516873"/>
          </a:xfrm>
          <a:prstGeom prst="rect">
            <a:avLst/>
          </a:prstGeom>
          <a:noFill/>
        </p:spPr>
        <p:txBody>
          <a:bodyPr wrap="none" rtlCol="0">
            <a:spAutoFit/>
          </a:bodyPr>
          <a:lstStyle/>
          <a:p>
            <a:pPr>
              <a:lnSpc>
                <a:spcPct val="120000"/>
              </a:lnSpc>
            </a:pP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北斗の拳</a:t>
            </a: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 </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キャラクターで施設の</a:t>
            </a:r>
            <a:endPar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endParaRPr>
          </a:p>
          <a:p>
            <a:pPr>
              <a:lnSpc>
                <a:spcPct val="120000"/>
              </a:lnSpc>
            </a:pP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内装をジャック</a:t>
            </a:r>
            <a:r>
              <a:rPr kumimoji="1" lang="en-US" altLang="ja-JP" sz="1200" b="1" dirty="0">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&amp;</a:t>
            </a:r>
            <a:r>
              <a:rPr kumimoji="1" lang="ja-JP" altLang="en-US" sz="1200" b="1">
                <a:solidFill>
                  <a:srgbClr val="FF5500"/>
                </a:solidFill>
                <a:latin typeface="Noto Sans JP Black" panose="020B0500000000000000" pitchFamily="34" charset="-128"/>
                <a:ea typeface="Noto Sans JP Black" panose="020B0500000000000000" pitchFamily="34" charset="-128"/>
                <a:cs typeface="Inter UI Black" panose="020B0502030000000004" pitchFamily="34" charset="0"/>
              </a:rPr>
              <a:t>サイネージ独占放映</a:t>
            </a:r>
            <a:endParaRPr kumimoji="1" lang="ja-JP" altLang="en-US" sz="1200" b="1">
              <a:solidFill>
                <a:srgbClr val="FF5500"/>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4" name="テキスト ボックス 53">
            <a:extLst>
              <a:ext uri="{FF2B5EF4-FFF2-40B4-BE49-F238E27FC236}">
                <a16:creationId xmlns:a16="http://schemas.microsoft.com/office/drawing/2014/main" id="{ED1D1EC5-D269-29C4-D16D-0F758C809D59}"/>
              </a:ext>
            </a:extLst>
          </p:cNvPr>
          <p:cNvSpPr txBox="1"/>
          <p:nvPr/>
        </p:nvSpPr>
        <p:spPr>
          <a:xfrm>
            <a:off x="4470450" y="5004611"/>
            <a:ext cx="1638976" cy="357021"/>
          </a:xfrm>
          <a:prstGeom prst="rect">
            <a:avLst/>
          </a:prstGeom>
          <a:noFill/>
        </p:spPr>
        <p:txBody>
          <a:bodyPr wrap="square" rtlCol="0">
            <a:spAutoFit/>
          </a:bodyPr>
          <a:lstStyle/>
          <a:p>
            <a:pPr algn="ctr">
              <a:lnSpc>
                <a:spcPct val="110000"/>
              </a:lnSpc>
            </a:pPr>
            <a:r>
              <a:rPr kumimoji="1" lang="en-US" altLang="ja-JP" sz="1600" b="1" dirty="0" err="1">
                <a:latin typeface="Inter UI" panose="020B0502030000000004" pitchFamily="34" charset="0"/>
                <a:ea typeface="Inter UI" panose="020B0502030000000004" pitchFamily="34" charset="0"/>
                <a:cs typeface="Inter UI" panose="020B0502030000000004" pitchFamily="34" charset="0"/>
              </a:rPr>
              <a:t>Yoom</a:t>
            </a:r>
            <a:r>
              <a:rPr kumimoji="1" lang="ja-JP" altLang="en-US" sz="1600" b="1" spc="70">
                <a:latin typeface="Noto Sans JP" panose="020B0500000000000000" pitchFamily="34" charset="-128"/>
                <a:ea typeface="Noto Sans JP" panose="020B0500000000000000" pitchFamily="34" charset="-128"/>
                <a:cs typeface="Inter UI Black" panose="020B0502030000000004" pitchFamily="34" charset="0"/>
              </a:rPr>
              <a:t>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55" name="テキスト ボックス 54">
            <a:extLst>
              <a:ext uri="{FF2B5EF4-FFF2-40B4-BE49-F238E27FC236}">
                <a16:creationId xmlns:a16="http://schemas.microsoft.com/office/drawing/2014/main" id="{C0CCD8F4-66C0-0C6C-193B-E9C2703EC9AF}"/>
              </a:ext>
            </a:extLst>
          </p:cNvPr>
          <p:cNvSpPr txBox="1"/>
          <p:nvPr/>
        </p:nvSpPr>
        <p:spPr>
          <a:xfrm>
            <a:off x="5948485" y="5081396"/>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56" name="テキスト ボックス 55">
            <a:extLst>
              <a:ext uri="{FF2B5EF4-FFF2-40B4-BE49-F238E27FC236}">
                <a16:creationId xmlns:a16="http://schemas.microsoft.com/office/drawing/2014/main" id="{8CA8A597-62A7-D0F8-6311-171C7F2D23A8}"/>
              </a:ext>
            </a:extLst>
          </p:cNvPr>
          <p:cNvSpPr txBox="1"/>
          <p:nvPr/>
        </p:nvSpPr>
        <p:spPr>
          <a:xfrm>
            <a:off x="8072320" y="5051225"/>
            <a:ext cx="1712635" cy="344453"/>
          </a:xfrm>
          <a:prstGeom prst="rect">
            <a:avLst/>
          </a:prstGeom>
          <a:noFill/>
        </p:spPr>
        <p:txBody>
          <a:bodyPr wrap="square" rtlCol="0">
            <a:spAutoFit/>
          </a:bodyPr>
          <a:lstStyle/>
          <a:p>
            <a:pPr algn="ctr">
              <a:lnSpc>
                <a:spcPct val="110000"/>
              </a:lnSpc>
            </a:pPr>
            <a:r>
              <a:rPr kumimoji="1" lang="ja-JP" altLang="en-US" sz="1600" b="1">
                <a:latin typeface="Noto Sans JP" panose="020B0500000000000000" pitchFamily="34" charset="-128"/>
                <a:ea typeface="Noto Sans JP" panose="020B0500000000000000" pitchFamily="34" charset="-128"/>
                <a:cs typeface="Inter UI Black" panose="020B0502030000000004" pitchFamily="34" charset="0"/>
              </a:rPr>
              <a:t>サミー</a:t>
            </a:r>
            <a:r>
              <a:rPr kumimoji="1" lang="ja-JP" altLang="en-US" sz="1600" b="1" spc="70">
                <a:latin typeface="Noto Sans JP" panose="020B0500000000000000" pitchFamily="34" charset="-128"/>
                <a:ea typeface="Noto Sans JP" panose="020B0500000000000000" pitchFamily="34" charset="-128"/>
                <a:cs typeface="Inter UI Black" panose="020B0502030000000004" pitchFamily="34" charset="0"/>
              </a:rPr>
              <a:t>株式会社</a:t>
            </a:r>
            <a:endParaRPr kumimoji="1" lang="en-US" altLang="ja-JP" sz="12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57" name="テキスト ボックス 56">
            <a:extLst>
              <a:ext uri="{FF2B5EF4-FFF2-40B4-BE49-F238E27FC236}">
                <a16:creationId xmlns:a16="http://schemas.microsoft.com/office/drawing/2014/main" id="{B6DBD380-4293-E412-4C00-D1D148C7841F}"/>
              </a:ext>
            </a:extLst>
          </p:cNvPr>
          <p:cNvSpPr txBox="1"/>
          <p:nvPr/>
        </p:nvSpPr>
        <p:spPr>
          <a:xfrm>
            <a:off x="9613854" y="5128010"/>
            <a:ext cx="321883" cy="249877"/>
          </a:xfrm>
          <a:prstGeom prst="rect">
            <a:avLst/>
          </a:prstGeom>
          <a:noFill/>
        </p:spPr>
        <p:txBody>
          <a:bodyPr wrap="none" rtlCol="0">
            <a:spAutoFit/>
          </a:bodyPr>
          <a:lstStyle/>
          <a:p>
            <a:pPr algn="ctr">
              <a:lnSpc>
                <a:spcPct val="110000"/>
              </a:lnSpc>
            </a:pPr>
            <a:r>
              <a:rPr kumimoji="1" lang="ja-JP" altLang="en-US" sz="1000" b="1" spc="70">
                <a:latin typeface="Noto Sans JP" panose="020B0500000000000000" pitchFamily="34" charset="-128"/>
                <a:ea typeface="Noto Sans JP" panose="020B0500000000000000" pitchFamily="34" charset="-128"/>
                <a:cs typeface="Inter UI Black" panose="020B0502030000000004" pitchFamily="34" charset="0"/>
              </a:rPr>
              <a:t>様</a:t>
            </a:r>
            <a:endParaRPr kumimoji="1" lang="en-US" altLang="ja-JP" sz="800" b="1" spc="70" dirty="0">
              <a:latin typeface="Noto Sans JP" panose="020B0500000000000000" pitchFamily="34" charset="-128"/>
              <a:ea typeface="Noto Sans JP" panose="020B0500000000000000" pitchFamily="34" charset="-128"/>
              <a:cs typeface="Inter UI Medium" panose="020B0502030000000004" pitchFamily="34" charset="0"/>
            </a:endParaRPr>
          </a:p>
        </p:txBody>
      </p:sp>
      <p:sp>
        <p:nvSpPr>
          <p:cNvPr id="67" name="角丸四角形 66">
            <a:extLst>
              <a:ext uri="{FF2B5EF4-FFF2-40B4-BE49-F238E27FC236}">
                <a16:creationId xmlns:a16="http://schemas.microsoft.com/office/drawing/2014/main" id="{5D818C24-135A-AB21-61EC-03402B8E736A}"/>
              </a:ext>
            </a:extLst>
          </p:cNvPr>
          <p:cNvSpPr/>
          <p:nvPr/>
        </p:nvSpPr>
        <p:spPr>
          <a:xfrm>
            <a:off x="616556" y="1398293"/>
            <a:ext cx="1135696" cy="258967"/>
          </a:xfrm>
          <a:prstGeom prst="roundRect">
            <a:avLst>
              <a:gd name="adj" fmla="val 50000"/>
            </a:avLst>
          </a:prstGeom>
          <a:solidFill>
            <a:srgbClr val="FF5500"/>
          </a:solid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角丸四角形 68">
            <a:extLst>
              <a:ext uri="{FF2B5EF4-FFF2-40B4-BE49-F238E27FC236}">
                <a16:creationId xmlns:a16="http://schemas.microsoft.com/office/drawing/2014/main" id="{B337FBC2-D9E8-9E61-63CD-59682B21B800}"/>
              </a:ext>
            </a:extLst>
          </p:cNvPr>
          <p:cNvSpPr/>
          <p:nvPr/>
        </p:nvSpPr>
        <p:spPr>
          <a:xfrm>
            <a:off x="4365107" y="1418616"/>
            <a:ext cx="1135696" cy="258967"/>
          </a:xfrm>
          <a:prstGeom prst="roundRect">
            <a:avLst>
              <a:gd name="adj" fmla="val 50000"/>
            </a:avLst>
          </a:prstGeom>
          <a:solidFill>
            <a:srgbClr val="FF5500"/>
          </a:solid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角丸四角形 70">
            <a:extLst>
              <a:ext uri="{FF2B5EF4-FFF2-40B4-BE49-F238E27FC236}">
                <a16:creationId xmlns:a16="http://schemas.microsoft.com/office/drawing/2014/main" id="{B26D65F7-51FC-4BA9-F5D8-BAC79D8CE4E1}"/>
              </a:ext>
            </a:extLst>
          </p:cNvPr>
          <p:cNvSpPr/>
          <p:nvPr/>
        </p:nvSpPr>
        <p:spPr>
          <a:xfrm>
            <a:off x="8113534" y="1432909"/>
            <a:ext cx="1374827" cy="258967"/>
          </a:xfrm>
          <a:prstGeom prst="roundRect">
            <a:avLst>
              <a:gd name="adj" fmla="val 50000"/>
            </a:avLst>
          </a:prstGeom>
          <a:solidFill>
            <a:srgbClr val="FF5500"/>
          </a:solidFill>
          <a:ln w="6350">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3" name="図 72">
            <a:extLst>
              <a:ext uri="{FF2B5EF4-FFF2-40B4-BE49-F238E27FC236}">
                <a16:creationId xmlns:a16="http://schemas.microsoft.com/office/drawing/2014/main" id="{F5D2C1DF-0F00-0937-6B2C-CEE8FF5FE223}"/>
              </a:ext>
            </a:extLst>
          </p:cNvPr>
          <p:cNvPicPr>
            <a:picLocks noChangeAspect="1"/>
          </p:cNvPicPr>
          <p:nvPr/>
        </p:nvPicPr>
        <p:blipFill>
          <a:blip r:embed="rId4" cstate="hqprint">
            <a:extLst>
              <a:ext uri="{28A0092B-C50C-407E-A947-70E740481C1C}">
                <a14:useLocalDpi xmlns:a14="http://schemas.microsoft.com/office/drawing/2010/main"/>
              </a:ext>
            </a:extLst>
          </a:blip>
          <a:srcRect l="3924" t="3778" r="5337" b="49566"/>
          <a:stretch>
            <a:fillRect/>
          </a:stretch>
        </p:blipFill>
        <p:spPr>
          <a:xfrm>
            <a:off x="695265" y="2450047"/>
            <a:ext cx="3277813" cy="1876072"/>
          </a:xfrm>
          <a:prstGeom prst="rect">
            <a:avLst/>
          </a:prstGeom>
        </p:spPr>
      </p:pic>
      <p:pic>
        <p:nvPicPr>
          <p:cNvPr id="74" name="図 73">
            <a:extLst>
              <a:ext uri="{FF2B5EF4-FFF2-40B4-BE49-F238E27FC236}">
                <a16:creationId xmlns:a16="http://schemas.microsoft.com/office/drawing/2014/main" id="{4EAFBDF1-7E1B-D2E5-E5B9-530827E13A82}"/>
              </a:ext>
            </a:extLst>
          </p:cNvPr>
          <p:cNvPicPr>
            <a:picLocks noChangeAspect="1"/>
          </p:cNvPicPr>
          <p:nvPr/>
        </p:nvPicPr>
        <p:blipFill>
          <a:blip r:embed="rId5"/>
          <a:stretch>
            <a:fillRect/>
          </a:stretch>
        </p:blipFill>
        <p:spPr>
          <a:xfrm>
            <a:off x="713824" y="1850103"/>
            <a:ext cx="1289239" cy="357020"/>
          </a:xfrm>
          <a:prstGeom prst="rect">
            <a:avLst/>
          </a:prstGeom>
        </p:spPr>
      </p:pic>
      <p:pic>
        <p:nvPicPr>
          <p:cNvPr id="75" name="図 74">
            <a:extLst>
              <a:ext uri="{FF2B5EF4-FFF2-40B4-BE49-F238E27FC236}">
                <a16:creationId xmlns:a16="http://schemas.microsoft.com/office/drawing/2014/main" id="{31DC1CEC-E44F-7623-D616-F9323F15633B}"/>
              </a:ext>
            </a:extLst>
          </p:cNvPr>
          <p:cNvPicPr>
            <a:picLocks noChangeAspect="1"/>
          </p:cNvPicPr>
          <p:nvPr/>
        </p:nvPicPr>
        <p:blipFill>
          <a:blip r:embed="rId6"/>
          <a:stretch>
            <a:fillRect/>
          </a:stretch>
        </p:blipFill>
        <p:spPr>
          <a:xfrm>
            <a:off x="4416326" y="1869207"/>
            <a:ext cx="1194292" cy="339120"/>
          </a:xfrm>
          <a:prstGeom prst="rect">
            <a:avLst/>
          </a:prstGeom>
        </p:spPr>
      </p:pic>
      <p:pic>
        <p:nvPicPr>
          <p:cNvPr id="76" name="図 75">
            <a:extLst>
              <a:ext uri="{FF2B5EF4-FFF2-40B4-BE49-F238E27FC236}">
                <a16:creationId xmlns:a16="http://schemas.microsoft.com/office/drawing/2014/main" id="{1D3C713C-5EBA-E850-A029-4A1BF51C6920}"/>
              </a:ext>
            </a:extLst>
          </p:cNvPr>
          <p:cNvPicPr>
            <a:picLocks noChangeAspect="1"/>
          </p:cNvPicPr>
          <p:nvPr/>
        </p:nvPicPr>
        <p:blipFill>
          <a:blip r:embed="rId7" cstate="hqprint">
            <a:extLst>
              <a:ext uri="{28A0092B-C50C-407E-A947-70E740481C1C}">
                <a14:useLocalDpi xmlns:a14="http://schemas.microsoft.com/office/drawing/2010/main"/>
              </a:ext>
            </a:extLst>
          </a:blip>
          <a:srcRect l="5288" t="3854" r="5676" b="49276"/>
          <a:stretch>
            <a:fillRect/>
          </a:stretch>
        </p:blipFill>
        <p:spPr>
          <a:xfrm>
            <a:off x="4385367" y="2468725"/>
            <a:ext cx="3277812" cy="1839530"/>
          </a:xfrm>
          <a:prstGeom prst="rect">
            <a:avLst/>
          </a:prstGeom>
        </p:spPr>
      </p:pic>
      <p:pic>
        <p:nvPicPr>
          <p:cNvPr id="77" name="図 76">
            <a:extLst>
              <a:ext uri="{FF2B5EF4-FFF2-40B4-BE49-F238E27FC236}">
                <a16:creationId xmlns:a16="http://schemas.microsoft.com/office/drawing/2014/main" id="{97FA0762-0BFC-4649-26B4-2329C2C968FC}"/>
              </a:ext>
            </a:extLst>
          </p:cNvPr>
          <p:cNvPicPr>
            <a:picLocks noChangeAspect="1"/>
          </p:cNvPicPr>
          <p:nvPr/>
        </p:nvPicPr>
        <p:blipFill>
          <a:blip r:embed="rId8" cstate="hqprint">
            <a:extLst>
              <a:ext uri="{28A0092B-C50C-407E-A947-70E740481C1C}">
                <a14:useLocalDpi xmlns:a14="http://schemas.microsoft.com/office/drawing/2010/main"/>
              </a:ext>
            </a:extLst>
          </a:blip>
          <a:srcRect l="7428" t="4214" r="3795" b="50346"/>
          <a:stretch>
            <a:fillRect/>
          </a:stretch>
        </p:blipFill>
        <p:spPr>
          <a:xfrm>
            <a:off x="8150821" y="2482846"/>
            <a:ext cx="3255747" cy="1825409"/>
          </a:xfrm>
          <a:prstGeom prst="rect">
            <a:avLst/>
          </a:prstGeom>
        </p:spPr>
      </p:pic>
      <p:pic>
        <p:nvPicPr>
          <p:cNvPr id="79" name="図 78">
            <a:extLst>
              <a:ext uri="{FF2B5EF4-FFF2-40B4-BE49-F238E27FC236}">
                <a16:creationId xmlns:a16="http://schemas.microsoft.com/office/drawing/2014/main" id="{2525FAC9-512A-3647-4490-5CD97A472FD2}"/>
              </a:ext>
            </a:extLst>
          </p:cNvPr>
          <p:cNvPicPr>
            <a:picLocks noChangeAspect="1"/>
          </p:cNvPicPr>
          <p:nvPr/>
        </p:nvPicPr>
        <p:blipFill>
          <a:blip r:embed="rId8" cstate="hqprint">
            <a:extLst>
              <a:ext uri="{28A0092B-C50C-407E-A947-70E740481C1C}">
                <a14:useLocalDpi xmlns:a14="http://schemas.microsoft.com/office/drawing/2010/main"/>
              </a:ext>
            </a:extLst>
          </a:blip>
          <a:srcRect l="38203" t="49985" r="35303" b="39337"/>
          <a:stretch>
            <a:fillRect/>
          </a:stretch>
        </p:blipFill>
        <p:spPr>
          <a:xfrm>
            <a:off x="8150821" y="1858272"/>
            <a:ext cx="1194292" cy="527293"/>
          </a:xfrm>
          <a:prstGeom prst="rect">
            <a:avLst/>
          </a:prstGeom>
        </p:spPr>
      </p:pic>
      <p:sp>
        <p:nvSpPr>
          <p:cNvPr id="86" name="1 つの角を丸めた四角形 85">
            <a:extLst>
              <a:ext uri="{FF2B5EF4-FFF2-40B4-BE49-F238E27FC236}">
                <a16:creationId xmlns:a16="http://schemas.microsoft.com/office/drawing/2014/main" id="{A0F9F474-85EB-31D3-4FF3-0A6126BAEC2C}"/>
              </a:ext>
            </a:extLst>
          </p:cNvPr>
          <p:cNvSpPr/>
          <p:nvPr/>
        </p:nvSpPr>
        <p:spPr>
          <a:xfrm rot="10800000">
            <a:off x="715905" y="4525427"/>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0" name="1 つの角を丸めた四角形 89">
            <a:extLst>
              <a:ext uri="{FF2B5EF4-FFF2-40B4-BE49-F238E27FC236}">
                <a16:creationId xmlns:a16="http://schemas.microsoft.com/office/drawing/2014/main" id="{4F47047E-5EED-B441-134C-5737D99DCB25}"/>
              </a:ext>
            </a:extLst>
          </p:cNvPr>
          <p:cNvSpPr/>
          <p:nvPr/>
        </p:nvSpPr>
        <p:spPr>
          <a:xfrm rot="10800000">
            <a:off x="1830602" y="4525427"/>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2" name="1 つの角を丸めた四角形 91">
            <a:extLst>
              <a:ext uri="{FF2B5EF4-FFF2-40B4-BE49-F238E27FC236}">
                <a16:creationId xmlns:a16="http://schemas.microsoft.com/office/drawing/2014/main" id="{733B1334-EFA7-CC65-4E80-E7080A32725B}"/>
              </a:ext>
            </a:extLst>
          </p:cNvPr>
          <p:cNvSpPr/>
          <p:nvPr/>
        </p:nvSpPr>
        <p:spPr>
          <a:xfrm rot="10800000">
            <a:off x="4406007" y="4525427"/>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4" name="1 つの角を丸めた四角形 93">
            <a:extLst>
              <a:ext uri="{FF2B5EF4-FFF2-40B4-BE49-F238E27FC236}">
                <a16:creationId xmlns:a16="http://schemas.microsoft.com/office/drawing/2014/main" id="{6D0203C5-88A8-2F0C-33D5-EF57A84E7004}"/>
              </a:ext>
            </a:extLst>
          </p:cNvPr>
          <p:cNvSpPr/>
          <p:nvPr/>
        </p:nvSpPr>
        <p:spPr>
          <a:xfrm rot="10800000">
            <a:off x="5546830" y="4525427"/>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6" name="1 つの角を丸めた四角形 95">
            <a:extLst>
              <a:ext uri="{FF2B5EF4-FFF2-40B4-BE49-F238E27FC236}">
                <a16:creationId xmlns:a16="http://schemas.microsoft.com/office/drawing/2014/main" id="{51F1C1CE-4284-6B05-90CF-53D10030C66A}"/>
              </a:ext>
            </a:extLst>
          </p:cNvPr>
          <p:cNvSpPr/>
          <p:nvPr/>
        </p:nvSpPr>
        <p:spPr>
          <a:xfrm rot="10800000">
            <a:off x="6661527" y="4534135"/>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98" name="1 つの角を丸めた四角形 97">
            <a:extLst>
              <a:ext uri="{FF2B5EF4-FFF2-40B4-BE49-F238E27FC236}">
                <a16:creationId xmlns:a16="http://schemas.microsoft.com/office/drawing/2014/main" id="{176269C1-39B7-248F-A03A-D81EB80482B5}"/>
              </a:ext>
            </a:extLst>
          </p:cNvPr>
          <p:cNvSpPr/>
          <p:nvPr/>
        </p:nvSpPr>
        <p:spPr>
          <a:xfrm rot="10800000">
            <a:off x="8171461" y="4547946"/>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100" name="1 つの角を丸めた四角形 99">
            <a:extLst>
              <a:ext uri="{FF2B5EF4-FFF2-40B4-BE49-F238E27FC236}">
                <a16:creationId xmlns:a16="http://schemas.microsoft.com/office/drawing/2014/main" id="{335E1551-C004-2DCD-FB49-76A7FFEF01E8}"/>
              </a:ext>
            </a:extLst>
          </p:cNvPr>
          <p:cNvSpPr/>
          <p:nvPr/>
        </p:nvSpPr>
        <p:spPr>
          <a:xfrm rot="10800000">
            <a:off x="9285886" y="4562234"/>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102" name="1 つの角を丸めた四角形 101">
            <a:extLst>
              <a:ext uri="{FF2B5EF4-FFF2-40B4-BE49-F238E27FC236}">
                <a16:creationId xmlns:a16="http://schemas.microsoft.com/office/drawing/2014/main" id="{931B4144-DC19-305F-5971-5E6276055CCA}"/>
              </a:ext>
            </a:extLst>
          </p:cNvPr>
          <p:cNvSpPr/>
          <p:nvPr/>
        </p:nvSpPr>
        <p:spPr>
          <a:xfrm rot="10800000">
            <a:off x="10370508" y="4560790"/>
            <a:ext cx="1036059" cy="258968"/>
          </a:xfrm>
          <a:prstGeom prst="round1Rect">
            <a:avLst/>
          </a:prstGeom>
          <a:no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 altLang="ja-JP" dirty="0"/>
          </a:p>
        </p:txBody>
      </p:sp>
      <p:sp>
        <p:nvSpPr>
          <p:cNvPr id="7" name="テキスト ボックス 6">
            <a:extLst>
              <a:ext uri="{FF2B5EF4-FFF2-40B4-BE49-F238E27FC236}">
                <a16:creationId xmlns:a16="http://schemas.microsoft.com/office/drawing/2014/main" id="{7C066ED3-13E7-5365-7974-DA2A66E14E7A}"/>
              </a:ext>
            </a:extLst>
          </p:cNvPr>
          <p:cNvSpPr txBox="1"/>
          <p:nvPr/>
        </p:nvSpPr>
        <p:spPr>
          <a:xfrm>
            <a:off x="713824" y="1384000"/>
            <a:ext cx="941283" cy="286617"/>
          </a:xfrm>
          <a:prstGeom prst="rect">
            <a:avLst/>
          </a:prstGeom>
          <a:noFill/>
        </p:spPr>
        <p:txBody>
          <a:bodyPr wrap="none" rtlCol="0">
            <a:spAutoFit/>
          </a:bodyPr>
          <a:lstStyle/>
          <a:p>
            <a:pPr>
              <a:lnSpc>
                <a:spcPct val="135000"/>
              </a:lnSpc>
            </a:pPr>
            <a:r>
              <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rPr>
              <a:t>HOME CARE</a:t>
            </a:r>
          </a:p>
        </p:txBody>
      </p:sp>
      <p:sp>
        <p:nvSpPr>
          <p:cNvPr id="8" name="テキスト ボックス 7">
            <a:extLst>
              <a:ext uri="{FF2B5EF4-FFF2-40B4-BE49-F238E27FC236}">
                <a16:creationId xmlns:a16="http://schemas.microsoft.com/office/drawing/2014/main" id="{6EE9714D-B071-3477-D03E-D4E11F8A5692}"/>
              </a:ext>
            </a:extLst>
          </p:cNvPr>
          <p:cNvSpPr txBox="1"/>
          <p:nvPr/>
        </p:nvSpPr>
        <p:spPr>
          <a:xfrm>
            <a:off x="4462375" y="1404323"/>
            <a:ext cx="997389" cy="286617"/>
          </a:xfrm>
          <a:prstGeom prst="rect">
            <a:avLst/>
          </a:prstGeom>
          <a:noFill/>
        </p:spPr>
        <p:txBody>
          <a:bodyPr wrap="none" rtlCol="0">
            <a:spAutoFit/>
          </a:bodyPr>
          <a:lstStyle/>
          <a:p>
            <a:pPr>
              <a:lnSpc>
                <a:spcPct val="135000"/>
              </a:lnSpc>
            </a:pPr>
            <a:r>
              <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rPr>
              <a:t>To BUSINESS</a:t>
            </a:r>
          </a:p>
        </p:txBody>
      </p:sp>
      <p:sp>
        <p:nvSpPr>
          <p:cNvPr id="9" name="テキスト ボックス 8">
            <a:extLst>
              <a:ext uri="{FF2B5EF4-FFF2-40B4-BE49-F238E27FC236}">
                <a16:creationId xmlns:a16="http://schemas.microsoft.com/office/drawing/2014/main" id="{2FDE418F-BB70-7222-6E1A-B17B93788B49}"/>
              </a:ext>
            </a:extLst>
          </p:cNvPr>
          <p:cNvSpPr txBox="1"/>
          <p:nvPr/>
        </p:nvSpPr>
        <p:spPr>
          <a:xfrm>
            <a:off x="8210803" y="1418616"/>
            <a:ext cx="1260281" cy="286617"/>
          </a:xfrm>
          <a:prstGeom prst="rect">
            <a:avLst/>
          </a:prstGeom>
          <a:noFill/>
        </p:spPr>
        <p:txBody>
          <a:bodyPr wrap="none" rtlCol="0">
            <a:spAutoFit/>
          </a:bodyPr>
          <a:lstStyle/>
          <a:p>
            <a:pPr>
              <a:lnSpc>
                <a:spcPct val="135000"/>
              </a:lnSpc>
            </a:pPr>
            <a:r>
              <a:rPr kumimoji="1" lang="en-US" altLang="ja-JP" sz="1000" b="1" dirty="0">
                <a:solidFill>
                  <a:schemeClr val="bg1"/>
                </a:solidFill>
                <a:latin typeface="Inter UI" panose="020B0502030000000004" pitchFamily="34" charset="0"/>
                <a:ea typeface="Inter UI" panose="020B0502030000000004" pitchFamily="34" charset="0"/>
                <a:cs typeface="Inter UI" panose="020B0502030000000004" pitchFamily="34" charset="0"/>
              </a:rPr>
              <a:t>ENTERTAINMENT</a:t>
            </a:r>
          </a:p>
        </p:txBody>
      </p:sp>
      <p:sp>
        <p:nvSpPr>
          <p:cNvPr id="10" name="テキスト ボックス 9">
            <a:extLst>
              <a:ext uri="{FF2B5EF4-FFF2-40B4-BE49-F238E27FC236}">
                <a16:creationId xmlns:a16="http://schemas.microsoft.com/office/drawing/2014/main" id="{7625BA3D-D565-6714-72A1-811AEDE208AC}"/>
              </a:ext>
            </a:extLst>
          </p:cNvPr>
          <p:cNvSpPr txBox="1"/>
          <p:nvPr/>
        </p:nvSpPr>
        <p:spPr>
          <a:xfrm>
            <a:off x="695265" y="4501914"/>
            <a:ext cx="1056700"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TOUCH &amp; TRY</a:t>
            </a:r>
          </a:p>
        </p:txBody>
      </p:sp>
      <p:sp>
        <p:nvSpPr>
          <p:cNvPr id="11" name="テキスト ボックス 10">
            <a:extLst>
              <a:ext uri="{FF2B5EF4-FFF2-40B4-BE49-F238E27FC236}">
                <a16:creationId xmlns:a16="http://schemas.microsoft.com/office/drawing/2014/main" id="{2759006C-3446-4DD7-A9AA-76E7ADD847A9}"/>
              </a:ext>
            </a:extLst>
          </p:cNvPr>
          <p:cNvSpPr txBox="1"/>
          <p:nvPr/>
        </p:nvSpPr>
        <p:spPr>
          <a:xfrm>
            <a:off x="1967130" y="4501914"/>
            <a:ext cx="747320"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SIGNAGE</a:t>
            </a:r>
          </a:p>
        </p:txBody>
      </p:sp>
      <p:sp>
        <p:nvSpPr>
          <p:cNvPr id="12" name="テキスト ボックス 11">
            <a:extLst>
              <a:ext uri="{FF2B5EF4-FFF2-40B4-BE49-F238E27FC236}">
                <a16:creationId xmlns:a16="http://schemas.microsoft.com/office/drawing/2014/main" id="{3730F03B-4142-F974-21A1-4C1FDC58D6D2}"/>
              </a:ext>
            </a:extLst>
          </p:cNvPr>
          <p:cNvSpPr txBox="1"/>
          <p:nvPr/>
        </p:nvSpPr>
        <p:spPr>
          <a:xfrm>
            <a:off x="4499671" y="4501914"/>
            <a:ext cx="848309"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SAMPLING</a:t>
            </a:r>
          </a:p>
        </p:txBody>
      </p:sp>
      <p:sp>
        <p:nvSpPr>
          <p:cNvPr id="13" name="テキスト ボックス 12">
            <a:extLst>
              <a:ext uri="{FF2B5EF4-FFF2-40B4-BE49-F238E27FC236}">
                <a16:creationId xmlns:a16="http://schemas.microsoft.com/office/drawing/2014/main" id="{32B360B1-3DD7-DA99-D64F-34EF3560489E}"/>
              </a:ext>
            </a:extLst>
          </p:cNvPr>
          <p:cNvSpPr txBox="1"/>
          <p:nvPr/>
        </p:nvSpPr>
        <p:spPr>
          <a:xfrm>
            <a:off x="5497614" y="4530490"/>
            <a:ext cx="1149674" cy="247760"/>
          </a:xfrm>
          <a:prstGeom prst="rect">
            <a:avLst/>
          </a:prstGeom>
          <a:noFill/>
        </p:spPr>
        <p:txBody>
          <a:bodyPr wrap="none" rtlCol="0">
            <a:spAutoFit/>
          </a:bodyPr>
          <a:lstStyle/>
          <a:p>
            <a:pPr>
              <a:lnSpc>
                <a:spcPct val="135000"/>
              </a:lnSpc>
            </a:pPr>
            <a:r>
              <a:rPr kumimoji="1" lang="en-US" altLang="ja-JP" sz="800" b="1" dirty="0">
                <a:solidFill>
                  <a:srgbClr val="FF5500"/>
                </a:solidFill>
                <a:latin typeface="Inter UI" panose="020B0502030000000004" pitchFamily="34" charset="0"/>
                <a:ea typeface="Inter UI" panose="020B0502030000000004" pitchFamily="34" charset="0"/>
                <a:cs typeface="Inter UI" panose="020B0502030000000004" pitchFamily="34" charset="0"/>
              </a:rPr>
              <a:t>SALES PROMOTION</a:t>
            </a:r>
          </a:p>
        </p:txBody>
      </p:sp>
      <p:sp>
        <p:nvSpPr>
          <p:cNvPr id="14" name="テキスト ボックス 13">
            <a:extLst>
              <a:ext uri="{FF2B5EF4-FFF2-40B4-BE49-F238E27FC236}">
                <a16:creationId xmlns:a16="http://schemas.microsoft.com/office/drawing/2014/main" id="{6682005A-68DC-B966-2D1B-D877B79393B3}"/>
              </a:ext>
            </a:extLst>
          </p:cNvPr>
          <p:cNvSpPr txBox="1"/>
          <p:nvPr/>
        </p:nvSpPr>
        <p:spPr>
          <a:xfrm>
            <a:off x="6769479" y="4510622"/>
            <a:ext cx="747320"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SIGNAGE</a:t>
            </a:r>
          </a:p>
        </p:txBody>
      </p:sp>
      <p:sp>
        <p:nvSpPr>
          <p:cNvPr id="15" name="テキスト ボックス 14">
            <a:extLst>
              <a:ext uri="{FF2B5EF4-FFF2-40B4-BE49-F238E27FC236}">
                <a16:creationId xmlns:a16="http://schemas.microsoft.com/office/drawing/2014/main" id="{896EC47F-2304-1A2F-7A68-B419AD3F5E8A}"/>
              </a:ext>
            </a:extLst>
          </p:cNvPr>
          <p:cNvSpPr txBox="1"/>
          <p:nvPr/>
        </p:nvSpPr>
        <p:spPr>
          <a:xfrm>
            <a:off x="8207973" y="4524433"/>
            <a:ext cx="982961"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STORE JACK</a:t>
            </a:r>
          </a:p>
        </p:txBody>
      </p:sp>
      <p:sp>
        <p:nvSpPr>
          <p:cNvPr id="16" name="テキスト ボックス 15">
            <a:extLst>
              <a:ext uri="{FF2B5EF4-FFF2-40B4-BE49-F238E27FC236}">
                <a16:creationId xmlns:a16="http://schemas.microsoft.com/office/drawing/2014/main" id="{0ED1183B-E840-47EF-C365-C53C4FAFD586}"/>
              </a:ext>
            </a:extLst>
          </p:cNvPr>
          <p:cNvSpPr txBox="1"/>
          <p:nvPr/>
        </p:nvSpPr>
        <p:spPr>
          <a:xfrm>
            <a:off x="9393838" y="4538721"/>
            <a:ext cx="848309"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SAMPLING</a:t>
            </a:r>
          </a:p>
        </p:txBody>
      </p:sp>
      <p:sp>
        <p:nvSpPr>
          <p:cNvPr id="17" name="テキスト ボックス 16">
            <a:extLst>
              <a:ext uri="{FF2B5EF4-FFF2-40B4-BE49-F238E27FC236}">
                <a16:creationId xmlns:a16="http://schemas.microsoft.com/office/drawing/2014/main" id="{FCE4D316-2EAF-AB7B-2488-FAD58022CD92}"/>
              </a:ext>
            </a:extLst>
          </p:cNvPr>
          <p:cNvSpPr txBox="1"/>
          <p:nvPr/>
        </p:nvSpPr>
        <p:spPr>
          <a:xfrm>
            <a:off x="10521324" y="4537277"/>
            <a:ext cx="747320" cy="286617"/>
          </a:xfrm>
          <a:prstGeom prst="rect">
            <a:avLst/>
          </a:prstGeom>
          <a:noFill/>
        </p:spPr>
        <p:txBody>
          <a:bodyPr wrap="none" rtlCol="0">
            <a:spAutoFit/>
          </a:bodyPr>
          <a:lstStyle/>
          <a:p>
            <a:pPr>
              <a:lnSpc>
                <a:spcPct val="135000"/>
              </a:lnSpc>
            </a:pPr>
            <a:r>
              <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rPr>
              <a:t>SIGNAGE</a:t>
            </a:r>
          </a:p>
        </p:txBody>
      </p:sp>
      <p:pic>
        <p:nvPicPr>
          <p:cNvPr id="18" name="図 17">
            <a:extLst>
              <a:ext uri="{FF2B5EF4-FFF2-40B4-BE49-F238E27FC236}">
                <a16:creationId xmlns:a16="http://schemas.microsoft.com/office/drawing/2014/main" id="{BB65B918-F444-ED54-D504-C91C24953300}"/>
              </a:ext>
            </a:extLst>
          </p:cNvPr>
          <p:cNvPicPr>
            <a:picLocks noChangeAspect="1"/>
          </p:cNvPicPr>
          <p:nvPr/>
        </p:nvPicPr>
        <p:blipFill>
          <a:blip r:embed="rId9"/>
          <a:stretch>
            <a:fillRect/>
          </a:stretch>
        </p:blipFill>
        <p:spPr>
          <a:xfrm>
            <a:off x="390975" y="6426392"/>
            <a:ext cx="961575" cy="240394"/>
          </a:xfrm>
          <a:prstGeom prst="rect">
            <a:avLst/>
          </a:prstGeom>
        </p:spPr>
      </p:pic>
      <p:pic>
        <p:nvPicPr>
          <p:cNvPr id="19" name="図 18">
            <a:extLst>
              <a:ext uri="{FF2B5EF4-FFF2-40B4-BE49-F238E27FC236}">
                <a16:creationId xmlns:a16="http://schemas.microsoft.com/office/drawing/2014/main" id="{EC4A5D4D-57C5-105B-97FC-F291F5C7723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11672425" y="6518730"/>
            <a:ext cx="4500" cy="162000"/>
          </a:xfrm>
          <a:prstGeom prst="rect">
            <a:avLst/>
          </a:prstGeom>
        </p:spPr>
      </p:pic>
      <p:sp>
        <p:nvSpPr>
          <p:cNvPr id="20" name="スライド番号プレースホルダー 22">
            <a:extLst>
              <a:ext uri="{FF2B5EF4-FFF2-40B4-BE49-F238E27FC236}">
                <a16:creationId xmlns:a16="http://schemas.microsoft.com/office/drawing/2014/main" id="{51CB01D5-377C-3DA6-3D55-9A1A0C27FE19}"/>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42</a:t>
            </a:fld>
            <a:endParaRPr kumimoji="1" lang="ja-JP" altLang="en-US" sz="900">
              <a:latin typeface="Inter UI" panose="020B0502030000000004" pitchFamily="34" charset="0"/>
              <a:cs typeface="Inter UI" panose="020B0502030000000004" pitchFamily="34" charset="0"/>
            </a:endParaRPr>
          </a:p>
        </p:txBody>
      </p:sp>
      <p:sp>
        <p:nvSpPr>
          <p:cNvPr id="21" name="テキスト ボックス 20">
            <a:extLst>
              <a:ext uri="{FF2B5EF4-FFF2-40B4-BE49-F238E27FC236}">
                <a16:creationId xmlns:a16="http://schemas.microsoft.com/office/drawing/2014/main" id="{225E67BF-2B81-8992-E538-E50881FA36B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293501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943ED7-522E-F54F-FA68-3419B08D3368}"/>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B998F938-E5B1-AD8B-3F58-9B86175DE35D}"/>
              </a:ext>
            </a:extLst>
          </p:cNvPr>
          <p:cNvPicPr>
            <a:picLocks noChangeAspect="1"/>
          </p:cNvPicPr>
          <p:nvPr/>
        </p:nvPicPr>
        <p:blipFill>
          <a:blip r:embed="rId2"/>
          <a:stretch>
            <a:fillRect/>
          </a:stretch>
        </p:blipFill>
        <p:spPr>
          <a:xfrm>
            <a:off x="4568047" y="2422200"/>
            <a:ext cx="6819900" cy="2870200"/>
          </a:xfrm>
          <a:prstGeom prst="rect">
            <a:avLst/>
          </a:prstGeom>
        </p:spPr>
      </p:pic>
      <p:pic>
        <p:nvPicPr>
          <p:cNvPr id="4" name="図 3" descr="図形, 四角形&#10;&#10;AI 生成コンテンツは誤りを含む可能性があります。">
            <a:extLst>
              <a:ext uri="{FF2B5EF4-FFF2-40B4-BE49-F238E27FC236}">
                <a16:creationId xmlns:a16="http://schemas.microsoft.com/office/drawing/2014/main" id="{D4B229E9-8C52-EE08-A716-67FE9CBBCA86}"/>
              </a:ext>
            </a:extLst>
          </p:cNvPr>
          <p:cNvPicPr>
            <a:picLocks noChangeAspect="1"/>
          </p:cNvPicPr>
          <p:nvPr/>
        </p:nvPicPr>
        <p:blipFill>
          <a:blip r:embed="rId3"/>
          <a:stretch>
            <a:fillRect/>
          </a:stretch>
        </p:blipFill>
        <p:spPr>
          <a:xfrm>
            <a:off x="0" y="0"/>
            <a:ext cx="12192000" cy="914400"/>
          </a:xfrm>
          <a:prstGeom prst="rect">
            <a:avLst/>
          </a:prstGeom>
        </p:spPr>
      </p:pic>
      <p:sp>
        <p:nvSpPr>
          <p:cNvPr id="2" name="テキスト ボックス 1">
            <a:extLst>
              <a:ext uri="{FF2B5EF4-FFF2-40B4-BE49-F238E27FC236}">
                <a16:creationId xmlns:a16="http://schemas.microsoft.com/office/drawing/2014/main" id="{66915BF2-B696-7B79-50B1-D71C3B466DED}"/>
              </a:ext>
            </a:extLst>
          </p:cNvPr>
          <p:cNvSpPr txBox="1"/>
          <p:nvPr/>
        </p:nvSpPr>
        <p:spPr>
          <a:xfrm>
            <a:off x="730287" y="1224042"/>
            <a:ext cx="7571303" cy="876715"/>
          </a:xfrm>
          <a:prstGeom prst="rect">
            <a:avLst/>
          </a:prstGeom>
          <a:noFill/>
        </p:spPr>
        <p:txBody>
          <a:bodyPr wrap="none" rtlCol="0">
            <a:spAutoFit/>
          </a:bodyPr>
          <a:lstStyle/>
          <a:p>
            <a:pPr>
              <a:lnSpc>
                <a:spcPct val="11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喫煙所</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サイネージ</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視聴者の</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広告閲覧後</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の</a:t>
            </a:r>
            <a:r>
              <a:rPr kumimoji="1" lang="ja-JP" altLang="en-US" sz="2400" b="1" spc="50">
                <a:solidFill>
                  <a:schemeClr val="bg1"/>
                </a:solidFill>
                <a:latin typeface="Noto Sans JP" panose="020B0500000000000000" pitchFamily="34" charset="-128"/>
                <a:ea typeface="Noto Sans JP" panose="020B0500000000000000" pitchFamily="34" charset="-128"/>
                <a:cs typeface="Inter UI" panose="020B0502030000000004" pitchFamily="34" charset="0"/>
              </a:rPr>
              <a:t>広告認知度</a:t>
            </a: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や</a:t>
            </a:r>
          </a:p>
          <a:p>
            <a:pPr>
              <a:lnSpc>
                <a:spcPct val="110000"/>
              </a:lnSpc>
            </a:pPr>
            <a:r>
              <a:rPr kumimoji="1" lang="ja-JP" altLang="en-US" sz="24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態度変容を</a:t>
            </a:r>
            <a:r>
              <a:rPr kumimoji="1" lang="ja-JP" altLang="en-US" sz="2400" b="1" spc="-150">
                <a:solidFill>
                  <a:schemeClr val="bg1"/>
                </a:solidFill>
                <a:latin typeface="Noto Sans JP" panose="020B0500000000000000" pitchFamily="34" charset="-128"/>
                <a:ea typeface="Noto Sans JP" panose="020B0500000000000000" pitchFamily="34" charset="-128"/>
                <a:cs typeface="Inter UI" panose="020B0502030000000004" pitchFamily="34" charset="0"/>
              </a:rPr>
              <a:t>レポーティング</a:t>
            </a:r>
          </a:p>
        </p:txBody>
      </p:sp>
      <p:sp>
        <p:nvSpPr>
          <p:cNvPr id="5" name="テキスト ボックス 4">
            <a:extLst>
              <a:ext uri="{FF2B5EF4-FFF2-40B4-BE49-F238E27FC236}">
                <a16:creationId xmlns:a16="http://schemas.microsoft.com/office/drawing/2014/main" id="{DDF36DC0-0578-B613-5FD4-712C021C4258}"/>
              </a:ext>
            </a:extLst>
          </p:cNvPr>
          <p:cNvSpPr txBox="1"/>
          <p:nvPr/>
        </p:nvSpPr>
        <p:spPr>
          <a:xfrm>
            <a:off x="480727" y="210759"/>
            <a:ext cx="2145139"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BRAND LIFT SURVEY</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6" name="テキスト ボックス 5">
            <a:extLst>
              <a:ext uri="{FF2B5EF4-FFF2-40B4-BE49-F238E27FC236}">
                <a16:creationId xmlns:a16="http://schemas.microsoft.com/office/drawing/2014/main" id="{B6AC4F67-02F8-945B-BB30-CE7D6DB2F6A4}"/>
              </a:ext>
            </a:extLst>
          </p:cNvPr>
          <p:cNvSpPr txBox="1"/>
          <p:nvPr/>
        </p:nvSpPr>
        <p:spPr>
          <a:xfrm>
            <a:off x="474201" y="427365"/>
            <a:ext cx="1050288" cy="215444"/>
          </a:xfrm>
          <a:prstGeom prst="rect">
            <a:avLst/>
          </a:prstGeom>
          <a:noFill/>
        </p:spPr>
        <p:txBody>
          <a:bodyPr wrap="none" rtlCol="0">
            <a:spAutoFit/>
          </a:bodyPr>
          <a:lstStyle/>
          <a:p>
            <a:r>
              <a:rPr kumimoji="1" lang="ja-JP" altLang="en-US" sz="800" spc="-8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ブランドリフト調査</a:t>
            </a:r>
          </a:p>
        </p:txBody>
      </p:sp>
      <p:sp>
        <p:nvSpPr>
          <p:cNvPr id="7" name="テキスト ボックス 6">
            <a:extLst>
              <a:ext uri="{FF2B5EF4-FFF2-40B4-BE49-F238E27FC236}">
                <a16:creationId xmlns:a16="http://schemas.microsoft.com/office/drawing/2014/main" id="{690DCEBF-29D5-E118-3645-897529DC10C7}"/>
              </a:ext>
            </a:extLst>
          </p:cNvPr>
          <p:cNvSpPr txBox="1"/>
          <p:nvPr/>
        </p:nvSpPr>
        <p:spPr>
          <a:xfrm>
            <a:off x="1132952" y="2543708"/>
            <a:ext cx="2585323" cy="873124"/>
          </a:xfrm>
          <a:prstGeom prst="rect">
            <a:avLst/>
          </a:prstGeom>
          <a:noFill/>
        </p:spPr>
        <p:txBody>
          <a:bodyPr wrap="none" rtlCol="0">
            <a:spAutoFit/>
          </a:bodyPr>
          <a:lstStyle/>
          <a:p>
            <a:pPr>
              <a:lnSpc>
                <a:spcPct val="130000"/>
              </a:lnSpc>
            </a:pP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広告放映期間に</a:t>
            </a:r>
            <a:r>
              <a:rPr kumimoji="1" lang="en" altLang="ja-JP" sz="1000" spc="15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a:t>
            </a: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設置</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ビルの</a:t>
            </a:r>
          </a:p>
          <a:p>
            <a:pPr>
              <a:lnSpc>
                <a:spcPct val="130000"/>
              </a:lnSpc>
            </a:pP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喫煙所</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を利用したユーザー</a:t>
            </a:r>
            <a:r>
              <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 </a:t>
            </a:r>
            <a:r>
              <a:rPr kumimoji="1" lang="en-US" altLang="ja-JP" sz="800" spc="1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8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接触者</a:t>
            </a:r>
            <a:r>
              <a:rPr kumimoji="1" lang="en-US" altLang="ja-JP" sz="800" spc="1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と</a:t>
            </a:r>
          </a:p>
          <a:p>
            <a:pPr>
              <a:lnSpc>
                <a:spcPct val="130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利用</a:t>
            </a:r>
            <a:r>
              <a:rPr kumimoji="1" lang="ja-JP" altLang="en-US" sz="1000"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していないユーザー</a:t>
            </a:r>
            <a:r>
              <a:rPr kumimoji="1" lang="en-US" altLang="ja-JP" sz="800" spc="1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8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非接触者</a:t>
            </a:r>
            <a:r>
              <a:rPr kumimoji="1" lang="en-US" altLang="ja-JP" sz="800" spc="1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における</a:t>
            </a:r>
            <a:endParaRPr kumimoji="1" lang="en-US" altLang="ja-JP" sz="100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a:p>
            <a:pPr>
              <a:lnSpc>
                <a:spcPct val="130000"/>
              </a:lnSpc>
            </a:pPr>
            <a:r>
              <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態度変容を調査します。</a:t>
            </a:r>
          </a:p>
        </p:txBody>
      </p:sp>
      <p:sp>
        <p:nvSpPr>
          <p:cNvPr id="8" name="テキスト ボックス 7">
            <a:extLst>
              <a:ext uri="{FF2B5EF4-FFF2-40B4-BE49-F238E27FC236}">
                <a16:creationId xmlns:a16="http://schemas.microsoft.com/office/drawing/2014/main" id="{21C9CC38-16DD-BBCB-A683-D9A30E35D06B}"/>
              </a:ext>
            </a:extLst>
          </p:cNvPr>
          <p:cNvSpPr txBox="1"/>
          <p:nvPr/>
        </p:nvSpPr>
        <p:spPr>
          <a:xfrm>
            <a:off x="1132952" y="3854032"/>
            <a:ext cx="441146" cy="272960"/>
          </a:xfrm>
          <a:prstGeom prst="rect">
            <a:avLst/>
          </a:prstGeom>
          <a:noFill/>
        </p:spPr>
        <p:txBody>
          <a:bodyPr wrap="none" rtlCol="0">
            <a:spAutoFit/>
          </a:bodyPr>
          <a:lstStyle/>
          <a:p>
            <a:pPr>
              <a:lnSpc>
                <a:spcPct val="130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料金</a:t>
            </a:r>
          </a:p>
        </p:txBody>
      </p:sp>
      <p:sp>
        <p:nvSpPr>
          <p:cNvPr id="9" name="テキスト ボックス 8">
            <a:extLst>
              <a:ext uri="{FF2B5EF4-FFF2-40B4-BE49-F238E27FC236}">
                <a16:creationId xmlns:a16="http://schemas.microsoft.com/office/drawing/2014/main" id="{ED47E757-1304-945E-DD42-6B9C14F97825}"/>
              </a:ext>
            </a:extLst>
          </p:cNvPr>
          <p:cNvSpPr txBox="1"/>
          <p:nvPr/>
        </p:nvSpPr>
        <p:spPr>
          <a:xfrm>
            <a:off x="1390431" y="3871285"/>
            <a:ext cx="325730" cy="272960"/>
          </a:xfrm>
          <a:prstGeom prst="rect">
            <a:avLst/>
          </a:prstGeom>
          <a:noFill/>
        </p:spPr>
        <p:txBody>
          <a:bodyPr wrap="none" rtlCol="0">
            <a:spAutoFit/>
          </a:bodyPr>
          <a:lstStyle/>
          <a:p>
            <a:pPr>
              <a:lnSpc>
                <a:spcPct val="130000"/>
              </a:lnSpc>
            </a:pPr>
            <a:r>
              <a:rPr kumimoji="1" lang="ja-JP" altLang="en-US" sz="1000" spc="1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a:t>
            </a:r>
            <a:endParaRPr kumimoji="1" lang="ja-JP" altLang="en-US" sz="100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0" name="テキスト ボックス 9">
            <a:extLst>
              <a:ext uri="{FF2B5EF4-FFF2-40B4-BE49-F238E27FC236}">
                <a16:creationId xmlns:a16="http://schemas.microsoft.com/office/drawing/2014/main" id="{BE4A5B89-9E74-B23E-CC17-0E5EA4113C39}"/>
              </a:ext>
            </a:extLst>
          </p:cNvPr>
          <p:cNvSpPr txBox="1"/>
          <p:nvPr/>
        </p:nvSpPr>
        <p:spPr>
          <a:xfrm>
            <a:off x="1512987" y="3483240"/>
            <a:ext cx="768159" cy="770980"/>
          </a:xfrm>
          <a:prstGeom prst="rect">
            <a:avLst/>
          </a:prstGeom>
          <a:noFill/>
        </p:spPr>
        <p:txBody>
          <a:bodyPr wrap="none" rtlCol="0">
            <a:spAutoFit/>
          </a:bodyPr>
          <a:lstStyle/>
          <a:p>
            <a:pPr>
              <a:lnSpc>
                <a:spcPct val="130000"/>
              </a:lnSpc>
            </a:pPr>
            <a:r>
              <a:rPr kumimoji="1" lang="en-US" altLang="ja-JP" sz="36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30</a:t>
            </a:r>
            <a:endParaRPr kumimoji="1" lang="ja-JP" altLang="en-US" sz="36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1" name="テキスト ボックス 10">
            <a:extLst>
              <a:ext uri="{FF2B5EF4-FFF2-40B4-BE49-F238E27FC236}">
                <a16:creationId xmlns:a16="http://schemas.microsoft.com/office/drawing/2014/main" id="{23F4DB2A-810C-DD80-739D-4556CB971B2A}"/>
              </a:ext>
            </a:extLst>
          </p:cNvPr>
          <p:cNvSpPr txBox="1"/>
          <p:nvPr/>
        </p:nvSpPr>
        <p:spPr>
          <a:xfrm>
            <a:off x="2104861" y="3854031"/>
            <a:ext cx="1438214" cy="272960"/>
          </a:xfrm>
          <a:prstGeom prst="rect">
            <a:avLst/>
          </a:prstGeom>
          <a:noFill/>
        </p:spPr>
        <p:txBody>
          <a:bodyPr wrap="none" rtlCol="0">
            <a:spAutoFit/>
          </a:bodyPr>
          <a:lstStyle/>
          <a:p>
            <a:pPr>
              <a:lnSpc>
                <a:spcPct val="130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万円</a:t>
            </a:r>
            <a: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a:t>
            </a:r>
            <a:r>
              <a:rPr kumimoji="1" lang="ja-JP" altLang="en-US" sz="1000" spc="-15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ネット</a:t>
            </a:r>
            <a:r>
              <a:rPr kumimoji="1" lang="en-US" altLang="ja-JP" sz="1000" spc="-15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料金</a:t>
            </a:r>
          </a:p>
        </p:txBody>
      </p:sp>
      <p:sp>
        <p:nvSpPr>
          <p:cNvPr id="12" name="テキスト ボックス 11">
            <a:extLst>
              <a:ext uri="{FF2B5EF4-FFF2-40B4-BE49-F238E27FC236}">
                <a16:creationId xmlns:a16="http://schemas.microsoft.com/office/drawing/2014/main" id="{661B01B2-A658-5082-E3EA-999310504335}"/>
              </a:ext>
            </a:extLst>
          </p:cNvPr>
          <p:cNvSpPr txBox="1"/>
          <p:nvPr/>
        </p:nvSpPr>
        <p:spPr>
          <a:xfrm>
            <a:off x="1127201" y="4104178"/>
            <a:ext cx="2358338" cy="227626"/>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5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調査内容</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に応じて金額が変動いたします</a:t>
            </a:r>
            <a:r>
              <a:rPr kumimoji="1" lang="ja-JP" altLang="en-US" sz="800" spc="5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endPar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p:txBody>
      </p:sp>
      <p:sp>
        <p:nvSpPr>
          <p:cNvPr id="13" name="テキスト ボックス 12">
            <a:extLst>
              <a:ext uri="{FF2B5EF4-FFF2-40B4-BE49-F238E27FC236}">
                <a16:creationId xmlns:a16="http://schemas.microsoft.com/office/drawing/2014/main" id="{9B412344-6C9A-C4DA-7BF8-AE4788E05C40}"/>
              </a:ext>
            </a:extLst>
          </p:cNvPr>
          <p:cNvSpPr txBox="1"/>
          <p:nvPr/>
        </p:nvSpPr>
        <p:spPr>
          <a:xfrm>
            <a:off x="1132952" y="4757821"/>
            <a:ext cx="3262432" cy="272960"/>
          </a:xfrm>
          <a:prstGeom prst="rect">
            <a:avLst/>
          </a:prstGeom>
          <a:noFill/>
        </p:spPr>
        <p:txBody>
          <a:bodyPr wrap="none" rtlCol="0">
            <a:spAutoFit/>
          </a:bodyPr>
          <a:lstStyle/>
          <a:p>
            <a:pPr>
              <a:lnSpc>
                <a:spcPct val="130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詳細については営業担当までお問い合わせください。</a:t>
            </a:r>
          </a:p>
        </p:txBody>
      </p:sp>
      <p:sp>
        <p:nvSpPr>
          <p:cNvPr id="14" name="テキスト ボックス 13">
            <a:extLst>
              <a:ext uri="{FF2B5EF4-FFF2-40B4-BE49-F238E27FC236}">
                <a16:creationId xmlns:a16="http://schemas.microsoft.com/office/drawing/2014/main" id="{01279FFF-C61A-74DE-4A97-BF52B45DE000}"/>
              </a:ext>
            </a:extLst>
          </p:cNvPr>
          <p:cNvSpPr txBox="1"/>
          <p:nvPr/>
        </p:nvSpPr>
        <p:spPr>
          <a:xfrm>
            <a:off x="4669929" y="5563036"/>
            <a:ext cx="5640647" cy="375359"/>
          </a:xfrm>
          <a:prstGeom prst="rect">
            <a:avLst/>
          </a:prstGeom>
          <a:noFill/>
        </p:spPr>
        <p:txBody>
          <a:bodyPr wrap="none" rtlCol="0">
            <a:spAutoFit/>
          </a:bodyPr>
          <a:lstStyle/>
          <a:p>
            <a:pPr>
              <a:lnSpc>
                <a:spcPct val="120000"/>
              </a:lnSpc>
            </a:pP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上記</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レポートイメージはサンプルとなります</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実際の調査は上記と異なる場合もございますので、予めご了承ください。</a:t>
            </a:r>
          </a:p>
          <a:p>
            <a:pPr>
              <a:lnSpc>
                <a:spcPct val="120000"/>
              </a:lnSpc>
            </a:pPr>
            <a:r>
              <a:rPr kumimoji="1" lang="en-US" altLang="ja-JP" sz="800" spc="-2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spc="-2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競合における、ブランド認知や特徴理解の調査実施も可能です。</a:t>
            </a:r>
          </a:p>
        </p:txBody>
      </p:sp>
      <p:sp>
        <p:nvSpPr>
          <p:cNvPr id="17" name="テキスト ボックス 16">
            <a:extLst>
              <a:ext uri="{FF2B5EF4-FFF2-40B4-BE49-F238E27FC236}">
                <a16:creationId xmlns:a16="http://schemas.microsoft.com/office/drawing/2014/main" id="{84D05FE6-5E8E-DF41-9CF3-0E34120A56CC}"/>
              </a:ext>
            </a:extLst>
          </p:cNvPr>
          <p:cNvSpPr txBox="1"/>
          <p:nvPr/>
        </p:nvSpPr>
        <p:spPr>
          <a:xfrm>
            <a:off x="6577442" y="3354496"/>
            <a:ext cx="556563" cy="544765"/>
          </a:xfrm>
          <a:prstGeom prst="rect">
            <a:avLst/>
          </a:prstGeom>
          <a:noFill/>
        </p:spPr>
        <p:txBody>
          <a:bodyPr wrap="none" rtlCol="0">
            <a:spAutoFit/>
          </a:bodyPr>
          <a:lstStyle/>
          <a:p>
            <a:pPr>
              <a:lnSpc>
                <a:spcPct val="130000"/>
              </a:lnSpc>
            </a:pPr>
            <a:r>
              <a:rPr kumimoji="1" lang="en-US" altLang="ja-JP" sz="24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60</a:t>
            </a:r>
            <a:endParaRPr kumimoji="1" lang="ja-JP" altLang="en-US" sz="2400" b="1">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18" name="テキスト ボックス 17">
            <a:extLst>
              <a:ext uri="{FF2B5EF4-FFF2-40B4-BE49-F238E27FC236}">
                <a16:creationId xmlns:a16="http://schemas.microsoft.com/office/drawing/2014/main" id="{003593DD-75B5-0DE1-0059-3B44C856A128}"/>
              </a:ext>
            </a:extLst>
          </p:cNvPr>
          <p:cNvSpPr txBox="1"/>
          <p:nvPr/>
        </p:nvSpPr>
        <p:spPr>
          <a:xfrm>
            <a:off x="6947753" y="356854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rgbClr val="FF5500"/>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19" name="テキスト ボックス 18">
            <a:extLst>
              <a:ext uri="{FF2B5EF4-FFF2-40B4-BE49-F238E27FC236}">
                <a16:creationId xmlns:a16="http://schemas.microsoft.com/office/drawing/2014/main" id="{41D5D36A-A05B-B903-DBF7-09BAAB51596B}"/>
              </a:ext>
            </a:extLst>
          </p:cNvPr>
          <p:cNvSpPr txBox="1"/>
          <p:nvPr/>
        </p:nvSpPr>
        <p:spPr>
          <a:xfrm>
            <a:off x="4819926" y="5114452"/>
            <a:ext cx="872355" cy="261867"/>
          </a:xfrm>
          <a:prstGeom prst="rect">
            <a:avLst/>
          </a:prstGeom>
          <a:noFill/>
        </p:spPr>
        <p:txBody>
          <a:bodyPr wrap="none" rtlCol="0">
            <a:spAutoFit/>
          </a:bodyPr>
          <a:lstStyle/>
          <a:p>
            <a:pPr>
              <a:lnSpc>
                <a:spcPct val="130000"/>
              </a:lnSpc>
            </a:pPr>
            <a:r>
              <a:rPr kumimoji="1"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n(</a:t>
            </a:r>
            <a:r>
              <a:rPr kumimoji="1" lang="ja-JP" altLang="en-US" sz="900">
                <a:solidFill>
                  <a:schemeClr val="bg1"/>
                </a:solidFill>
                <a:latin typeface="Inter UI Medium" panose="020B0502030000000004" pitchFamily="34" charset="0"/>
                <a:ea typeface="Noto Sans JP Medium" panose="020B0500000000000000" pitchFamily="34" charset="-128"/>
                <a:cs typeface="Inter UI Medium" panose="020B0502030000000004" pitchFamily="34" charset="0"/>
              </a:rPr>
              <a:t>総数</a:t>
            </a:r>
            <a:r>
              <a:rPr kumimoji="1" lang="en-US" altLang="ja-JP" sz="9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=300</a:t>
            </a:r>
            <a:endParaRPr kumimoji="1" lang="ja-JP" altLang="en-US" sz="900">
              <a:solidFill>
                <a:schemeClr val="bg1"/>
              </a:solidFill>
              <a:latin typeface="Inter UI Medium" panose="020B0502030000000004" pitchFamily="34" charset="0"/>
              <a:ea typeface="Noto Sans JP Medium" panose="020B0500000000000000" pitchFamily="34" charset="-128"/>
              <a:cs typeface="Inter UI Medium" panose="020B0502030000000004" pitchFamily="34" charset="0"/>
            </a:endParaRPr>
          </a:p>
        </p:txBody>
      </p:sp>
      <p:sp>
        <p:nvSpPr>
          <p:cNvPr id="20" name="テキスト ボックス 19">
            <a:extLst>
              <a:ext uri="{FF2B5EF4-FFF2-40B4-BE49-F238E27FC236}">
                <a16:creationId xmlns:a16="http://schemas.microsoft.com/office/drawing/2014/main" id="{75C7ECBE-81A6-9BA1-39DB-D17740B48FBC}"/>
              </a:ext>
            </a:extLst>
          </p:cNvPr>
          <p:cNvSpPr txBox="1"/>
          <p:nvPr/>
        </p:nvSpPr>
        <p:spPr>
          <a:xfrm>
            <a:off x="7707379" y="3354496"/>
            <a:ext cx="558166" cy="544765"/>
          </a:xfrm>
          <a:prstGeom prst="rect">
            <a:avLst/>
          </a:prstGeom>
          <a:noFill/>
        </p:spPr>
        <p:txBody>
          <a:bodyPr wrap="none" rtlCol="0">
            <a:spAutoFit/>
          </a:bodyPr>
          <a:lstStyle/>
          <a:p>
            <a:pPr>
              <a:lnSpc>
                <a:spcPct val="130000"/>
              </a:lnSpc>
            </a:pPr>
            <a:r>
              <a:rPr kumimoji="1" lang="en-US" altLang="ja-JP" sz="24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50</a:t>
            </a:r>
            <a:endParaRPr kumimoji="1" lang="ja-JP" altLang="en-US" sz="2400" b="1">
              <a:solidFill>
                <a:srgbClr val="FF5500"/>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1" name="テキスト ボックス 20">
            <a:extLst>
              <a:ext uri="{FF2B5EF4-FFF2-40B4-BE49-F238E27FC236}">
                <a16:creationId xmlns:a16="http://schemas.microsoft.com/office/drawing/2014/main" id="{A9086F70-6221-F50B-ED52-52BB271927DB}"/>
              </a:ext>
            </a:extLst>
          </p:cNvPr>
          <p:cNvSpPr txBox="1"/>
          <p:nvPr/>
        </p:nvSpPr>
        <p:spPr>
          <a:xfrm>
            <a:off x="8077690" y="356854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rgbClr val="FF5500"/>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22" name="テキスト ボックス 21">
            <a:extLst>
              <a:ext uri="{FF2B5EF4-FFF2-40B4-BE49-F238E27FC236}">
                <a16:creationId xmlns:a16="http://schemas.microsoft.com/office/drawing/2014/main" id="{4F2B3E8B-D37A-3F51-A93E-1E0C87098E4D}"/>
              </a:ext>
            </a:extLst>
          </p:cNvPr>
          <p:cNvSpPr txBox="1"/>
          <p:nvPr/>
        </p:nvSpPr>
        <p:spPr>
          <a:xfrm>
            <a:off x="9385956" y="3354496"/>
            <a:ext cx="556563"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35</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3" name="テキスト ボックス 22">
            <a:extLst>
              <a:ext uri="{FF2B5EF4-FFF2-40B4-BE49-F238E27FC236}">
                <a16:creationId xmlns:a16="http://schemas.microsoft.com/office/drawing/2014/main" id="{A0D2CDD4-7A75-0AF8-7BE9-14CA1EEEF939}"/>
              </a:ext>
            </a:extLst>
          </p:cNvPr>
          <p:cNvSpPr txBox="1"/>
          <p:nvPr/>
        </p:nvSpPr>
        <p:spPr>
          <a:xfrm>
            <a:off x="9756267" y="356854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24" name="テキスト ボックス 23">
            <a:extLst>
              <a:ext uri="{FF2B5EF4-FFF2-40B4-BE49-F238E27FC236}">
                <a16:creationId xmlns:a16="http://schemas.microsoft.com/office/drawing/2014/main" id="{1418931F-5FCB-F534-FCC0-65E7B393C1F2}"/>
              </a:ext>
            </a:extLst>
          </p:cNvPr>
          <p:cNvSpPr txBox="1"/>
          <p:nvPr/>
        </p:nvSpPr>
        <p:spPr>
          <a:xfrm>
            <a:off x="10316934" y="3349472"/>
            <a:ext cx="524503"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15</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5" name="テキスト ボックス 24">
            <a:extLst>
              <a:ext uri="{FF2B5EF4-FFF2-40B4-BE49-F238E27FC236}">
                <a16:creationId xmlns:a16="http://schemas.microsoft.com/office/drawing/2014/main" id="{BFB46B32-E57D-6BF2-0BDA-74D1BAFCA2FB}"/>
              </a:ext>
            </a:extLst>
          </p:cNvPr>
          <p:cNvSpPr txBox="1"/>
          <p:nvPr/>
        </p:nvSpPr>
        <p:spPr>
          <a:xfrm>
            <a:off x="10651073" y="356854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26" name="テキスト ボックス 25">
            <a:extLst>
              <a:ext uri="{FF2B5EF4-FFF2-40B4-BE49-F238E27FC236}">
                <a16:creationId xmlns:a16="http://schemas.microsoft.com/office/drawing/2014/main" id="{6EF97AAF-C5B4-440A-290B-D511BA88CF6B}"/>
              </a:ext>
            </a:extLst>
          </p:cNvPr>
          <p:cNvSpPr txBox="1"/>
          <p:nvPr/>
        </p:nvSpPr>
        <p:spPr>
          <a:xfrm>
            <a:off x="6459876" y="4314616"/>
            <a:ext cx="558166"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20</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7" name="テキスト ボックス 26">
            <a:extLst>
              <a:ext uri="{FF2B5EF4-FFF2-40B4-BE49-F238E27FC236}">
                <a16:creationId xmlns:a16="http://schemas.microsoft.com/office/drawing/2014/main" id="{BD9B4006-7605-28E6-F81C-660D1D69CD75}"/>
              </a:ext>
            </a:extLst>
          </p:cNvPr>
          <p:cNvSpPr txBox="1"/>
          <p:nvPr/>
        </p:nvSpPr>
        <p:spPr>
          <a:xfrm>
            <a:off x="6830187" y="452866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28" name="テキスト ボックス 27">
            <a:extLst>
              <a:ext uri="{FF2B5EF4-FFF2-40B4-BE49-F238E27FC236}">
                <a16:creationId xmlns:a16="http://schemas.microsoft.com/office/drawing/2014/main" id="{D4F99955-F7E6-31BE-5803-4643BDC1DE58}"/>
              </a:ext>
            </a:extLst>
          </p:cNvPr>
          <p:cNvSpPr txBox="1"/>
          <p:nvPr/>
        </p:nvSpPr>
        <p:spPr>
          <a:xfrm>
            <a:off x="7589811" y="4314616"/>
            <a:ext cx="526106"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10</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29" name="テキスト ボックス 28">
            <a:extLst>
              <a:ext uri="{FF2B5EF4-FFF2-40B4-BE49-F238E27FC236}">
                <a16:creationId xmlns:a16="http://schemas.microsoft.com/office/drawing/2014/main" id="{F755C7FF-6DAB-5715-7112-E1E06A0617B7}"/>
              </a:ext>
            </a:extLst>
          </p:cNvPr>
          <p:cNvSpPr txBox="1"/>
          <p:nvPr/>
        </p:nvSpPr>
        <p:spPr>
          <a:xfrm>
            <a:off x="7927467" y="452866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30" name="テキスト ボックス 29">
            <a:extLst>
              <a:ext uri="{FF2B5EF4-FFF2-40B4-BE49-F238E27FC236}">
                <a16:creationId xmlns:a16="http://schemas.microsoft.com/office/drawing/2014/main" id="{235A79C7-032C-5DF0-6D4E-67CBD92B8D21}"/>
              </a:ext>
            </a:extLst>
          </p:cNvPr>
          <p:cNvSpPr txBox="1"/>
          <p:nvPr/>
        </p:nvSpPr>
        <p:spPr>
          <a:xfrm>
            <a:off x="8837313" y="4314616"/>
            <a:ext cx="370614"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5</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31" name="テキスト ボックス 30">
            <a:extLst>
              <a:ext uri="{FF2B5EF4-FFF2-40B4-BE49-F238E27FC236}">
                <a16:creationId xmlns:a16="http://schemas.microsoft.com/office/drawing/2014/main" id="{F97F883E-66CE-7E52-56BC-B3B198D343FB}"/>
              </a:ext>
            </a:extLst>
          </p:cNvPr>
          <p:cNvSpPr txBox="1"/>
          <p:nvPr/>
        </p:nvSpPr>
        <p:spPr>
          <a:xfrm>
            <a:off x="9018215" y="452866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32" name="テキスト ボックス 31">
            <a:extLst>
              <a:ext uri="{FF2B5EF4-FFF2-40B4-BE49-F238E27FC236}">
                <a16:creationId xmlns:a16="http://schemas.microsoft.com/office/drawing/2014/main" id="{8CAB62DB-EC2F-D385-880C-B426DF83C79A}"/>
              </a:ext>
            </a:extLst>
          </p:cNvPr>
          <p:cNvSpPr txBox="1"/>
          <p:nvPr/>
        </p:nvSpPr>
        <p:spPr>
          <a:xfrm>
            <a:off x="10117473" y="4314616"/>
            <a:ext cx="370614" cy="544765"/>
          </a:xfrm>
          <a:prstGeom prst="rect">
            <a:avLst/>
          </a:prstGeom>
          <a:noFill/>
        </p:spPr>
        <p:txBody>
          <a:bodyPr wrap="none" rtlCol="0">
            <a:spAutoFit/>
          </a:bodyPr>
          <a:lstStyle/>
          <a:p>
            <a:pPr>
              <a:lnSpc>
                <a:spcPct val="130000"/>
              </a:lnSpc>
            </a:pPr>
            <a:r>
              <a:rPr kumimoji="1" lang="en-US" altLang="ja-JP" sz="2400" b="1"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3</a:t>
            </a:r>
            <a:endParaRPr kumimoji="1" lang="ja-JP" altLang="en-US" sz="2400" b="1">
              <a:solidFill>
                <a:schemeClr val="bg1"/>
              </a:solidFill>
              <a:latin typeface="Inter UI Black" panose="020B0502030000000004" pitchFamily="34" charset="0"/>
              <a:ea typeface="Noto Sans JP" panose="020B0500000000000000" pitchFamily="34" charset="-128"/>
              <a:cs typeface="Inter UI Black" panose="020B0502030000000004" pitchFamily="34" charset="0"/>
            </a:endParaRPr>
          </a:p>
        </p:txBody>
      </p:sp>
      <p:sp>
        <p:nvSpPr>
          <p:cNvPr id="33" name="テキスト ボックス 32">
            <a:extLst>
              <a:ext uri="{FF2B5EF4-FFF2-40B4-BE49-F238E27FC236}">
                <a16:creationId xmlns:a16="http://schemas.microsoft.com/office/drawing/2014/main" id="{6B27AF45-CD75-6356-D3D3-9D8AC08E8D9B}"/>
              </a:ext>
            </a:extLst>
          </p:cNvPr>
          <p:cNvSpPr txBox="1"/>
          <p:nvPr/>
        </p:nvSpPr>
        <p:spPr>
          <a:xfrm>
            <a:off x="10304906" y="4528665"/>
            <a:ext cx="320256" cy="276999"/>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strike="noStrike" kern="1200" cap="none" spc="0" normalizeH="0" baseline="0" noProof="0" dirty="0">
                <a:ln>
                  <a:noFill/>
                </a:ln>
                <a:solidFill>
                  <a:schemeClr val="bg1"/>
                </a:solidFill>
                <a:effectLst/>
                <a:uLnTx/>
                <a:uFillTx/>
                <a:latin typeface="Inter UI Black" panose="020B0502030000000004" pitchFamily="34" charset="0"/>
                <a:ea typeface="Inter UI Black" panose="020B0502030000000004" pitchFamily="34" charset="0"/>
                <a:cs typeface="Inter UI Black" panose="020B0502030000000004" pitchFamily="34" charset="0"/>
              </a:rPr>
              <a:t>%</a:t>
            </a:r>
          </a:p>
        </p:txBody>
      </p:sp>
      <p:sp>
        <p:nvSpPr>
          <p:cNvPr id="34" name="テキスト ボックス 33">
            <a:extLst>
              <a:ext uri="{FF2B5EF4-FFF2-40B4-BE49-F238E27FC236}">
                <a16:creationId xmlns:a16="http://schemas.microsoft.com/office/drawing/2014/main" id="{1BCE2888-1ACC-ABEC-33CF-D116DCF91BF1}"/>
              </a:ext>
            </a:extLst>
          </p:cNvPr>
          <p:cNvSpPr txBox="1"/>
          <p:nvPr/>
        </p:nvSpPr>
        <p:spPr>
          <a:xfrm>
            <a:off x="6600702" y="3994523"/>
            <a:ext cx="410690" cy="299697"/>
          </a:xfrm>
          <a:prstGeom prst="rect">
            <a:avLst/>
          </a:prstGeom>
          <a:noFill/>
        </p:spPr>
        <p:txBody>
          <a:bodyPr wrap="none" rtlCol="0">
            <a:spAutoFit/>
          </a:bodyPr>
          <a:lstStyle/>
          <a:p>
            <a:pPr>
              <a:lnSpc>
                <a:spcPct val="130000"/>
              </a:lnSpc>
            </a:pPr>
            <a:r>
              <a:rPr kumimoji="1" lang="en-US" altLang="ja-JP" sz="1100" b="1"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kumimoji="1" lang="ja-JP" altLang="en-US" sz="11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p>
        </p:txBody>
      </p:sp>
      <p:sp>
        <p:nvSpPr>
          <p:cNvPr id="35" name="テキスト ボックス 34">
            <a:extLst>
              <a:ext uri="{FF2B5EF4-FFF2-40B4-BE49-F238E27FC236}">
                <a16:creationId xmlns:a16="http://schemas.microsoft.com/office/drawing/2014/main" id="{6C1C4FB1-AB7A-F882-14A1-86AE822D7CE7}"/>
              </a:ext>
            </a:extLst>
          </p:cNvPr>
          <p:cNvSpPr txBox="1"/>
          <p:nvPr/>
        </p:nvSpPr>
        <p:spPr>
          <a:xfrm>
            <a:off x="7737170" y="4001055"/>
            <a:ext cx="410690" cy="299697"/>
          </a:xfrm>
          <a:prstGeom prst="rect">
            <a:avLst/>
          </a:prstGeom>
          <a:noFill/>
        </p:spPr>
        <p:txBody>
          <a:bodyPr wrap="none" rtlCol="0">
            <a:spAutoFit/>
          </a:bodyPr>
          <a:lstStyle/>
          <a:p>
            <a:pPr>
              <a:lnSpc>
                <a:spcPct val="130000"/>
              </a:lnSpc>
            </a:pPr>
            <a:r>
              <a:rPr kumimoji="1" lang="en-US" altLang="ja-JP" sz="1100" b="1"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kumimoji="1" lang="ja-JP" altLang="en-US" sz="11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p>
        </p:txBody>
      </p:sp>
      <p:sp>
        <p:nvSpPr>
          <p:cNvPr id="36" name="テキスト ボックス 35">
            <a:extLst>
              <a:ext uri="{FF2B5EF4-FFF2-40B4-BE49-F238E27FC236}">
                <a16:creationId xmlns:a16="http://schemas.microsoft.com/office/drawing/2014/main" id="{D2F4B0E0-9FE7-9DB7-D3DD-27518E0978AC}"/>
              </a:ext>
            </a:extLst>
          </p:cNvPr>
          <p:cNvSpPr txBox="1"/>
          <p:nvPr/>
        </p:nvSpPr>
        <p:spPr>
          <a:xfrm>
            <a:off x="8899764" y="3994523"/>
            <a:ext cx="409086" cy="299697"/>
          </a:xfrm>
          <a:prstGeom prst="rect">
            <a:avLst/>
          </a:prstGeom>
          <a:noFill/>
        </p:spPr>
        <p:txBody>
          <a:bodyPr wrap="none" rtlCol="0">
            <a:spAutoFit/>
          </a:bodyPr>
          <a:lstStyle/>
          <a:p>
            <a:pPr>
              <a:lnSpc>
                <a:spcPct val="130000"/>
              </a:lnSpc>
            </a:pPr>
            <a:r>
              <a:rPr kumimoji="1" lang="en-US" altLang="ja-JP" sz="1100" b="1"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kumimoji="1" lang="ja-JP" altLang="en-US" sz="11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p>
        </p:txBody>
      </p:sp>
      <p:sp>
        <p:nvSpPr>
          <p:cNvPr id="37" name="テキスト ボックス 36">
            <a:extLst>
              <a:ext uri="{FF2B5EF4-FFF2-40B4-BE49-F238E27FC236}">
                <a16:creationId xmlns:a16="http://schemas.microsoft.com/office/drawing/2014/main" id="{BE2259B6-F337-E4C4-C09F-F50D217BD269}"/>
              </a:ext>
            </a:extLst>
          </p:cNvPr>
          <p:cNvSpPr txBox="1"/>
          <p:nvPr/>
        </p:nvSpPr>
        <p:spPr>
          <a:xfrm>
            <a:off x="10166860" y="3994524"/>
            <a:ext cx="410690" cy="299697"/>
          </a:xfrm>
          <a:prstGeom prst="rect">
            <a:avLst/>
          </a:prstGeom>
          <a:noFill/>
        </p:spPr>
        <p:txBody>
          <a:bodyPr wrap="none" rtlCol="0">
            <a:spAutoFit/>
          </a:bodyPr>
          <a:lstStyle/>
          <a:p>
            <a:pPr>
              <a:lnSpc>
                <a:spcPct val="130000"/>
              </a:lnSpc>
            </a:pPr>
            <a:r>
              <a:rPr kumimoji="1" lang="en-US" altLang="ja-JP" sz="1100" b="1"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kumimoji="1" lang="ja-JP" altLang="en-US" sz="11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倍</a:t>
            </a:r>
          </a:p>
        </p:txBody>
      </p:sp>
      <p:pic>
        <p:nvPicPr>
          <p:cNvPr id="38" name="図 37">
            <a:extLst>
              <a:ext uri="{FF2B5EF4-FFF2-40B4-BE49-F238E27FC236}">
                <a16:creationId xmlns:a16="http://schemas.microsoft.com/office/drawing/2014/main" id="{964007FD-3D50-66B5-3A4E-4A8DA6B30B3C}"/>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39" name="図 38">
            <a:extLst>
              <a:ext uri="{FF2B5EF4-FFF2-40B4-BE49-F238E27FC236}">
                <a16:creationId xmlns:a16="http://schemas.microsoft.com/office/drawing/2014/main" id="{2673E32C-D2CA-B767-BDFC-4BC2DE2145D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1672425" y="6518730"/>
            <a:ext cx="4500" cy="162000"/>
          </a:xfrm>
          <a:prstGeom prst="rect">
            <a:avLst/>
          </a:prstGeom>
        </p:spPr>
      </p:pic>
      <p:sp>
        <p:nvSpPr>
          <p:cNvPr id="40" name="スライド番号プレースホルダー 22">
            <a:extLst>
              <a:ext uri="{FF2B5EF4-FFF2-40B4-BE49-F238E27FC236}">
                <a16:creationId xmlns:a16="http://schemas.microsoft.com/office/drawing/2014/main" id="{E471C267-75B1-6B5B-740E-EEB44A9D769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43</a:t>
            </a:fld>
            <a:endParaRPr kumimoji="1" lang="ja-JP" altLang="en-US" sz="900">
              <a:latin typeface="Inter UI" panose="020B0502030000000004" pitchFamily="34" charset="0"/>
              <a:cs typeface="Inter UI" panose="020B0502030000000004" pitchFamily="34" charset="0"/>
            </a:endParaRPr>
          </a:p>
        </p:txBody>
      </p:sp>
      <p:sp>
        <p:nvSpPr>
          <p:cNvPr id="41" name="テキスト ボックス 40">
            <a:extLst>
              <a:ext uri="{FF2B5EF4-FFF2-40B4-BE49-F238E27FC236}">
                <a16:creationId xmlns:a16="http://schemas.microsoft.com/office/drawing/2014/main" id="{A6110D20-2501-2E5B-5F1A-CF363D202F2D}"/>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952150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E5E9C-685B-9268-B8C4-C86E82737379}"/>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747B4881-1802-DDEA-C265-AAA2D1E769D6}"/>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0DB625F1-5A71-6922-A700-1E86A1BF3F74}"/>
              </a:ext>
            </a:extLst>
          </p:cNvPr>
          <p:cNvSpPr txBox="1"/>
          <p:nvPr/>
        </p:nvSpPr>
        <p:spPr>
          <a:xfrm>
            <a:off x="480727" y="210759"/>
            <a:ext cx="2145139" cy="338554"/>
          </a:xfrm>
          <a:prstGeom prst="rect">
            <a:avLst/>
          </a:prstGeom>
          <a:noFill/>
        </p:spPr>
        <p:txBody>
          <a:bodyPr wrap="none" rtlCol="0">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BRAND LIFT SURVEY</a:t>
            </a:r>
            <a:endParaRPr kumimoji="1" lang="ja-JP" altLang="en-US" sz="1600" b="1" spc="-50">
              <a:solidFill>
                <a:srgbClr val="FE5519"/>
              </a:solidFill>
              <a:latin typeface="Inter UI" panose="020B0502030000000004" pitchFamily="34" charset="0"/>
              <a:cs typeface="Inter UI" panose="020B0502030000000004" pitchFamily="34" charset="0"/>
            </a:endParaRPr>
          </a:p>
        </p:txBody>
      </p:sp>
      <p:sp>
        <p:nvSpPr>
          <p:cNvPr id="5" name="テキスト ボックス 4">
            <a:extLst>
              <a:ext uri="{FF2B5EF4-FFF2-40B4-BE49-F238E27FC236}">
                <a16:creationId xmlns:a16="http://schemas.microsoft.com/office/drawing/2014/main" id="{385BD7FF-AADB-6C34-E8A0-F6D765B19285}"/>
              </a:ext>
            </a:extLst>
          </p:cNvPr>
          <p:cNvSpPr txBox="1"/>
          <p:nvPr/>
        </p:nvSpPr>
        <p:spPr>
          <a:xfrm>
            <a:off x="474201" y="427365"/>
            <a:ext cx="1050288" cy="215444"/>
          </a:xfrm>
          <a:prstGeom prst="rect">
            <a:avLst/>
          </a:prstGeom>
          <a:noFill/>
        </p:spPr>
        <p:txBody>
          <a:bodyPr wrap="none" rtlCol="0">
            <a:spAutoFit/>
          </a:bodyPr>
          <a:lstStyle/>
          <a:p>
            <a:r>
              <a:rPr kumimoji="1" lang="ja-JP" altLang="en-US" sz="800" spc="-8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ブランドリフト調査</a:t>
            </a:r>
          </a:p>
        </p:txBody>
      </p:sp>
      <p:pic>
        <p:nvPicPr>
          <p:cNvPr id="9" name="図 8">
            <a:extLst>
              <a:ext uri="{FF2B5EF4-FFF2-40B4-BE49-F238E27FC236}">
                <a16:creationId xmlns:a16="http://schemas.microsoft.com/office/drawing/2014/main" id="{70736F04-DDD2-C4FC-9572-DCE91C144FCB}"/>
              </a:ext>
            </a:extLst>
          </p:cNvPr>
          <p:cNvPicPr>
            <a:picLocks noChangeAspect="1"/>
          </p:cNvPicPr>
          <p:nvPr/>
        </p:nvPicPr>
        <p:blipFill>
          <a:blip r:embed="rId3"/>
          <a:stretch>
            <a:fillRect/>
          </a:stretch>
        </p:blipFill>
        <p:spPr>
          <a:xfrm>
            <a:off x="1215231" y="1287367"/>
            <a:ext cx="1308100" cy="266700"/>
          </a:xfrm>
          <a:prstGeom prst="rect">
            <a:avLst/>
          </a:prstGeom>
        </p:spPr>
      </p:pic>
      <p:pic>
        <p:nvPicPr>
          <p:cNvPr id="11" name="図 10">
            <a:extLst>
              <a:ext uri="{FF2B5EF4-FFF2-40B4-BE49-F238E27FC236}">
                <a16:creationId xmlns:a16="http://schemas.microsoft.com/office/drawing/2014/main" id="{102B87EB-76DA-D594-533B-D967EC893534}"/>
              </a:ext>
            </a:extLst>
          </p:cNvPr>
          <p:cNvPicPr>
            <a:picLocks noChangeAspect="1"/>
          </p:cNvPicPr>
          <p:nvPr/>
        </p:nvPicPr>
        <p:blipFill>
          <a:blip r:embed="rId4"/>
          <a:stretch>
            <a:fillRect/>
          </a:stretch>
        </p:blipFill>
        <p:spPr>
          <a:xfrm>
            <a:off x="6301607" y="1286183"/>
            <a:ext cx="1308100" cy="266700"/>
          </a:xfrm>
          <a:prstGeom prst="rect">
            <a:avLst/>
          </a:prstGeom>
        </p:spPr>
      </p:pic>
      <p:pic>
        <p:nvPicPr>
          <p:cNvPr id="15" name="図 14">
            <a:extLst>
              <a:ext uri="{FF2B5EF4-FFF2-40B4-BE49-F238E27FC236}">
                <a16:creationId xmlns:a16="http://schemas.microsoft.com/office/drawing/2014/main" id="{3F9F9E1C-DCB2-779C-5E08-EAA6D012227C}"/>
              </a:ext>
            </a:extLst>
          </p:cNvPr>
          <p:cNvPicPr>
            <a:picLocks noChangeAspect="1"/>
          </p:cNvPicPr>
          <p:nvPr/>
        </p:nvPicPr>
        <p:blipFill>
          <a:blip r:embed="rId5"/>
          <a:stretch>
            <a:fillRect/>
          </a:stretch>
        </p:blipFill>
        <p:spPr>
          <a:xfrm>
            <a:off x="1219936" y="1903613"/>
            <a:ext cx="9756000" cy="3366327"/>
          </a:xfrm>
          <a:prstGeom prst="rect">
            <a:avLst/>
          </a:prstGeom>
        </p:spPr>
      </p:pic>
      <p:pic>
        <p:nvPicPr>
          <p:cNvPr id="18" name="図 17">
            <a:extLst>
              <a:ext uri="{FF2B5EF4-FFF2-40B4-BE49-F238E27FC236}">
                <a16:creationId xmlns:a16="http://schemas.microsoft.com/office/drawing/2014/main" id="{C702C161-EE0E-349F-EE9A-FA62DC9510C8}"/>
              </a:ext>
            </a:extLst>
          </p:cNvPr>
          <p:cNvPicPr>
            <a:picLocks noChangeAspect="1"/>
          </p:cNvPicPr>
          <p:nvPr/>
        </p:nvPicPr>
        <p:blipFill>
          <a:blip r:embed="rId6"/>
          <a:stretch>
            <a:fillRect/>
          </a:stretch>
        </p:blipFill>
        <p:spPr>
          <a:xfrm>
            <a:off x="1212814" y="2508250"/>
            <a:ext cx="4673600" cy="12700"/>
          </a:xfrm>
          <a:prstGeom prst="rect">
            <a:avLst/>
          </a:prstGeom>
        </p:spPr>
      </p:pic>
      <p:pic>
        <p:nvPicPr>
          <p:cNvPr id="19" name="図 18">
            <a:extLst>
              <a:ext uri="{FF2B5EF4-FFF2-40B4-BE49-F238E27FC236}">
                <a16:creationId xmlns:a16="http://schemas.microsoft.com/office/drawing/2014/main" id="{FA909BEF-CC75-453B-586F-E2F0309DE814}"/>
              </a:ext>
            </a:extLst>
          </p:cNvPr>
          <p:cNvPicPr>
            <a:picLocks noChangeAspect="1"/>
          </p:cNvPicPr>
          <p:nvPr/>
        </p:nvPicPr>
        <p:blipFill>
          <a:blip r:embed="rId6"/>
          <a:stretch>
            <a:fillRect/>
          </a:stretch>
        </p:blipFill>
        <p:spPr>
          <a:xfrm>
            <a:off x="1212814" y="2813050"/>
            <a:ext cx="4673600" cy="12700"/>
          </a:xfrm>
          <a:prstGeom prst="rect">
            <a:avLst/>
          </a:prstGeom>
        </p:spPr>
      </p:pic>
      <p:pic>
        <p:nvPicPr>
          <p:cNvPr id="24" name="図 23">
            <a:extLst>
              <a:ext uri="{FF2B5EF4-FFF2-40B4-BE49-F238E27FC236}">
                <a16:creationId xmlns:a16="http://schemas.microsoft.com/office/drawing/2014/main" id="{1608C82F-2273-4BDB-4F66-8D80D9E45DBC}"/>
              </a:ext>
            </a:extLst>
          </p:cNvPr>
          <p:cNvPicPr>
            <a:picLocks noChangeAspect="1"/>
          </p:cNvPicPr>
          <p:nvPr/>
        </p:nvPicPr>
        <p:blipFill>
          <a:blip r:embed="rId6"/>
          <a:stretch>
            <a:fillRect/>
          </a:stretch>
        </p:blipFill>
        <p:spPr>
          <a:xfrm>
            <a:off x="1212814" y="3125284"/>
            <a:ext cx="4673600" cy="12700"/>
          </a:xfrm>
          <a:prstGeom prst="rect">
            <a:avLst/>
          </a:prstGeom>
        </p:spPr>
      </p:pic>
      <p:pic>
        <p:nvPicPr>
          <p:cNvPr id="25" name="図 24">
            <a:extLst>
              <a:ext uri="{FF2B5EF4-FFF2-40B4-BE49-F238E27FC236}">
                <a16:creationId xmlns:a16="http://schemas.microsoft.com/office/drawing/2014/main" id="{43AD9F6E-DB75-6981-42DA-BBC15B1B5267}"/>
              </a:ext>
            </a:extLst>
          </p:cNvPr>
          <p:cNvPicPr>
            <a:picLocks noChangeAspect="1"/>
          </p:cNvPicPr>
          <p:nvPr/>
        </p:nvPicPr>
        <p:blipFill>
          <a:blip r:embed="rId6"/>
          <a:stretch>
            <a:fillRect/>
          </a:stretch>
        </p:blipFill>
        <p:spPr>
          <a:xfrm>
            <a:off x="1212814" y="3576042"/>
            <a:ext cx="4673600" cy="12700"/>
          </a:xfrm>
          <a:prstGeom prst="rect">
            <a:avLst/>
          </a:prstGeom>
        </p:spPr>
      </p:pic>
      <p:pic>
        <p:nvPicPr>
          <p:cNvPr id="26" name="図 25">
            <a:extLst>
              <a:ext uri="{FF2B5EF4-FFF2-40B4-BE49-F238E27FC236}">
                <a16:creationId xmlns:a16="http://schemas.microsoft.com/office/drawing/2014/main" id="{084084CE-6FEC-598A-4A78-C70C90D2ECCE}"/>
              </a:ext>
            </a:extLst>
          </p:cNvPr>
          <p:cNvPicPr>
            <a:picLocks noChangeAspect="1"/>
          </p:cNvPicPr>
          <p:nvPr/>
        </p:nvPicPr>
        <p:blipFill>
          <a:blip r:embed="rId6"/>
          <a:stretch>
            <a:fillRect/>
          </a:stretch>
        </p:blipFill>
        <p:spPr>
          <a:xfrm>
            <a:off x="1212814" y="3891002"/>
            <a:ext cx="4673600" cy="12700"/>
          </a:xfrm>
          <a:prstGeom prst="rect">
            <a:avLst/>
          </a:prstGeom>
        </p:spPr>
      </p:pic>
      <p:pic>
        <p:nvPicPr>
          <p:cNvPr id="27" name="図 26">
            <a:extLst>
              <a:ext uri="{FF2B5EF4-FFF2-40B4-BE49-F238E27FC236}">
                <a16:creationId xmlns:a16="http://schemas.microsoft.com/office/drawing/2014/main" id="{BDBE10F1-2E96-23AD-5C96-D73E7DABFAA7}"/>
              </a:ext>
            </a:extLst>
          </p:cNvPr>
          <p:cNvPicPr>
            <a:picLocks noChangeAspect="1"/>
          </p:cNvPicPr>
          <p:nvPr/>
        </p:nvPicPr>
        <p:blipFill>
          <a:blip r:embed="rId6"/>
          <a:stretch>
            <a:fillRect/>
          </a:stretch>
        </p:blipFill>
        <p:spPr>
          <a:xfrm>
            <a:off x="1212814" y="4337048"/>
            <a:ext cx="4673600" cy="12700"/>
          </a:xfrm>
          <a:prstGeom prst="rect">
            <a:avLst/>
          </a:prstGeom>
        </p:spPr>
      </p:pic>
      <p:pic>
        <p:nvPicPr>
          <p:cNvPr id="28" name="図 27">
            <a:extLst>
              <a:ext uri="{FF2B5EF4-FFF2-40B4-BE49-F238E27FC236}">
                <a16:creationId xmlns:a16="http://schemas.microsoft.com/office/drawing/2014/main" id="{21CFB240-EDA6-9E6C-2F61-139389078B55}"/>
              </a:ext>
            </a:extLst>
          </p:cNvPr>
          <p:cNvPicPr>
            <a:picLocks noChangeAspect="1"/>
          </p:cNvPicPr>
          <p:nvPr/>
        </p:nvPicPr>
        <p:blipFill>
          <a:blip r:embed="rId6"/>
          <a:stretch>
            <a:fillRect/>
          </a:stretch>
        </p:blipFill>
        <p:spPr>
          <a:xfrm>
            <a:off x="1212814" y="4947174"/>
            <a:ext cx="4673600" cy="12700"/>
          </a:xfrm>
          <a:prstGeom prst="rect">
            <a:avLst/>
          </a:prstGeom>
        </p:spPr>
      </p:pic>
      <p:pic>
        <p:nvPicPr>
          <p:cNvPr id="29" name="図 28">
            <a:extLst>
              <a:ext uri="{FF2B5EF4-FFF2-40B4-BE49-F238E27FC236}">
                <a16:creationId xmlns:a16="http://schemas.microsoft.com/office/drawing/2014/main" id="{4FFAC838-CC7E-E1C8-0DF6-D3F17957FB71}"/>
              </a:ext>
            </a:extLst>
          </p:cNvPr>
          <p:cNvPicPr>
            <a:picLocks noChangeAspect="1"/>
          </p:cNvPicPr>
          <p:nvPr/>
        </p:nvPicPr>
        <p:blipFill>
          <a:blip r:embed="rId6"/>
          <a:stretch>
            <a:fillRect/>
          </a:stretch>
        </p:blipFill>
        <p:spPr>
          <a:xfrm>
            <a:off x="1212814" y="5251974"/>
            <a:ext cx="4673600" cy="12700"/>
          </a:xfrm>
          <a:prstGeom prst="rect">
            <a:avLst/>
          </a:prstGeom>
        </p:spPr>
      </p:pic>
      <p:pic>
        <p:nvPicPr>
          <p:cNvPr id="32" name="図 31">
            <a:extLst>
              <a:ext uri="{FF2B5EF4-FFF2-40B4-BE49-F238E27FC236}">
                <a16:creationId xmlns:a16="http://schemas.microsoft.com/office/drawing/2014/main" id="{45B4DBD7-EE56-521F-4838-B2805F313B74}"/>
              </a:ext>
            </a:extLst>
          </p:cNvPr>
          <p:cNvPicPr>
            <a:picLocks noChangeAspect="1"/>
          </p:cNvPicPr>
          <p:nvPr/>
        </p:nvPicPr>
        <p:blipFill>
          <a:blip r:embed="rId6"/>
          <a:stretch>
            <a:fillRect/>
          </a:stretch>
        </p:blipFill>
        <p:spPr>
          <a:xfrm>
            <a:off x="1212814" y="1906608"/>
            <a:ext cx="4673600" cy="12700"/>
          </a:xfrm>
          <a:prstGeom prst="rect">
            <a:avLst/>
          </a:prstGeom>
        </p:spPr>
      </p:pic>
      <p:pic>
        <p:nvPicPr>
          <p:cNvPr id="33" name="図 32">
            <a:extLst>
              <a:ext uri="{FF2B5EF4-FFF2-40B4-BE49-F238E27FC236}">
                <a16:creationId xmlns:a16="http://schemas.microsoft.com/office/drawing/2014/main" id="{C5D91D9C-3317-2DBB-BC2C-3BCE4DEFCBFA}"/>
              </a:ext>
            </a:extLst>
          </p:cNvPr>
          <p:cNvPicPr>
            <a:picLocks noChangeAspect="1"/>
          </p:cNvPicPr>
          <p:nvPr/>
        </p:nvPicPr>
        <p:blipFill>
          <a:blip r:embed="rId6"/>
          <a:stretch>
            <a:fillRect/>
          </a:stretch>
        </p:blipFill>
        <p:spPr>
          <a:xfrm>
            <a:off x="6343614" y="2509242"/>
            <a:ext cx="4673600" cy="12700"/>
          </a:xfrm>
          <a:prstGeom prst="rect">
            <a:avLst/>
          </a:prstGeom>
        </p:spPr>
      </p:pic>
      <p:pic>
        <p:nvPicPr>
          <p:cNvPr id="34" name="図 33">
            <a:extLst>
              <a:ext uri="{FF2B5EF4-FFF2-40B4-BE49-F238E27FC236}">
                <a16:creationId xmlns:a16="http://schemas.microsoft.com/office/drawing/2014/main" id="{1F46E335-6E9A-B30D-D2C1-10EFD822EA22}"/>
              </a:ext>
            </a:extLst>
          </p:cNvPr>
          <p:cNvPicPr>
            <a:picLocks noChangeAspect="1"/>
          </p:cNvPicPr>
          <p:nvPr/>
        </p:nvPicPr>
        <p:blipFill>
          <a:blip r:embed="rId6"/>
          <a:stretch>
            <a:fillRect/>
          </a:stretch>
        </p:blipFill>
        <p:spPr>
          <a:xfrm>
            <a:off x="6353774" y="3119377"/>
            <a:ext cx="4673600" cy="12700"/>
          </a:xfrm>
          <a:prstGeom prst="rect">
            <a:avLst/>
          </a:prstGeom>
        </p:spPr>
      </p:pic>
      <p:pic>
        <p:nvPicPr>
          <p:cNvPr id="37" name="図 36">
            <a:extLst>
              <a:ext uri="{FF2B5EF4-FFF2-40B4-BE49-F238E27FC236}">
                <a16:creationId xmlns:a16="http://schemas.microsoft.com/office/drawing/2014/main" id="{1B1C29DD-BD13-1991-1E80-96439AA532CA}"/>
              </a:ext>
            </a:extLst>
          </p:cNvPr>
          <p:cNvPicPr>
            <a:picLocks noChangeAspect="1"/>
          </p:cNvPicPr>
          <p:nvPr/>
        </p:nvPicPr>
        <p:blipFill>
          <a:blip r:embed="rId6"/>
          <a:stretch>
            <a:fillRect/>
          </a:stretch>
        </p:blipFill>
        <p:spPr>
          <a:xfrm>
            <a:off x="6353774" y="3728442"/>
            <a:ext cx="4673600" cy="12700"/>
          </a:xfrm>
          <a:prstGeom prst="rect">
            <a:avLst/>
          </a:prstGeom>
        </p:spPr>
      </p:pic>
      <p:pic>
        <p:nvPicPr>
          <p:cNvPr id="38" name="図 37">
            <a:extLst>
              <a:ext uri="{FF2B5EF4-FFF2-40B4-BE49-F238E27FC236}">
                <a16:creationId xmlns:a16="http://schemas.microsoft.com/office/drawing/2014/main" id="{09990E6E-B65B-D15F-BCEC-7F443F18D112}"/>
              </a:ext>
            </a:extLst>
          </p:cNvPr>
          <p:cNvPicPr>
            <a:picLocks noChangeAspect="1"/>
          </p:cNvPicPr>
          <p:nvPr/>
        </p:nvPicPr>
        <p:blipFill>
          <a:blip r:embed="rId6"/>
          <a:stretch>
            <a:fillRect/>
          </a:stretch>
        </p:blipFill>
        <p:spPr>
          <a:xfrm>
            <a:off x="6323294" y="4338042"/>
            <a:ext cx="4673600" cy="12700"/>
          </a:xfrm>
          <a:prstGeom prst="rect">
            <a:avLst/>
          </a:prstGeom>
        </p:spPr>
      </p:pic>
      <p:pic>
        <p:nvPicPr>
          <p:cNvPr id="39" name="図 38">
            <a:extLst>
              <a:ext uri="{FF2B5EF4-FFF2-40B4-BE49-F238E27FC236}">
                <a16:creationId xmlns:a16="http://schemas.microsoft.com/office/drawing/2014/main" id="{8E5254BF-4E4D-93B5-BFCB-F359D684C0CB}"/>
              </a:ext>
            </a:extLst>
          </p:cNvPr>
          <p:cNvPicPr>
            <a:picLocks noChangeAspect="1"/>
          </p:cNvPicPr>
          <p:nvPr/>
        </p:nvPicPr>
        <p:blipFill>
          <a:blip r:embed="rId6"/>
          <a:stretch>
            <a:fillRect/>
          </a:stretch>
        </p:blipFill>
        <p:spPr>
          <a:xfrm>
            <a:off x="6343614" y="4947642"/>
            <a:ext cx="4673600" cy="12700"/>
          </a:xfrm>
          <a:prstGeom prst="rect">
            <a:avLst/>
          </a:prstGeom>
        </p:spPr>
      </p:pic>
      <p:pic>
        <p:nvPicPr>
          <p:cNvPr id="7" name="図 6">
            <a:extLst>
              <a:ext uri="{FF2B5EF4-FFF2-40B4-BE49-F238E27FC236}">
                <a16:creationId xmlns:a16="http://schemas.microsoft.com/office/drawing/2014/main" id="{8AB001C6-CD01-555C-D8A3-2B4255732861}"/>
              </a:ext>
            </a:extLst>
          </p:cNvPr>
          <p:cNvPicPr>
            <a:picLocks noChangeAspect="1"/>
          </p:cNvPicPr>
          <p:nvPr/>
        </p:nvPicPr>
        <p:blipFill>
          <a:blip r:embed="rId7"/>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CE3FFBF4-5718-8825-332E-25A47EFA9C54}"/>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EFC6F8B5-4577-19AE-5AA0-685076FB1A9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44</a:t>
            </a:fld>
            <a:endParaRPr kumimoji="1" lang="ja-JP" altLang="en-US" sz="900">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4660266E-E564-B1FF-3C6A-321AA9F79C4B}"/>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6090007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F5665-9606-EB1C-EF6F-14CC36B69DD1}"/>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5D52DF5A-34C4-0039-EDFC-7DCFCA984FDB}"/>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28247D3C-458D-4D54-2702-4560D6E54031}"/>
              </a:ext>
            </a:extLst>
          </p:cNvPr>
          <p:cNvSpPr txBox="1"/>
          <p:nvPr/>
        </p:nvSpPr>
        <p:spPr>
          <a:xfrm>
            <a:off x="444240" y="3196002"/>
            <a:ext cx="3825086" cy="769441"/>
          </a:xfrm>
          <a:prstGeom prst="rect">
            <a:avLst/>
          </a:prstGeom>
          <a:noFill/>
        </p:spPr>
        <p:txBody>
          <a:bodyPr wrap="none" rtlCol="0">
            <a:spAutoFit/>
          </a:bodyPr>
          <a:lstStyle/>
          <a:p>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REGULATION</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A7D7BAEA-61A9-C72E-D6B8-1D80F25C7CEC}"/>
              </a:ext>
            </a:extLst>
          </p:cNvPr>
          <p:cNvSpPr txBox="1"/>
          <p:nvPr/>
        </p:nvSpPr>
        <p:spPr>
          <a:xfrm>
            <a:off x="452949" y="3848420"/>
            <a:ext cx="2089033" cy="307777"/>
          </a:xfrm>
          <a:prstGeom prst="rect">
            <a:avLst/>
          </a:prstGeom>
          <a:noFill/>
        </p:spPr>
        <p:txBody>
          <a:bodyPr wrap="none" rtlCol="0">
            <a:spAutoFit/>
          </a:bodyPr>
          <a:lstStyle/>
          <a:p>
            <a:r>
              <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rPr>
              <a:t>入稿規定・掲載可否基準</a:t>
            </a:r>
          </a:p>
        </p:txBody>
      </p:sp>
      <p:pic>
        <p:nvPicPr>
          <p:cNvPr id="3" name="図 2">
            <a:extLst>
              <a:ext uri="{FF2B5EF4-FFF2-40B4-BE49-F238E27FC236}">
                <a16:creationId xmlns:a16="http://schemas.microsoft.com/office/drawing/2014/main" id="{A08EF5F4-8051-9CA5-59BA-719B39B7BE00}"/>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7" name="図 6">
            <a:extLst>
              <a:ext uri="{FF2B5EF4-FFF2-40B4-BE49-F238E27FC236}">
                <a16:creationId xmlns:a16="http://schemas.microsoft.com/office/drawing/2014/main" id="{B2456F8A-FE66-80E7-18D6-70ACA018F82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AAEAE943-97DF-D39A-B088-D936E7537EF5}"/>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45</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BE1E2257-1527-AF70-314D-369DF78B4E1C}"/>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292682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C4C64-9C1F-7D56-D61E-6A5806CEBEDE}"/>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F3223B87-E64D-1909-349E-FD8CE561A692}"/>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06A435BE-9353-F544-2472-920BB290462E}"/>
              </a:ext>
            </a:extLst>
          </p:cNvPr>
          <p:cNvSpPr txBox="1"/>
          <p:nvPr/>
        </p:nvSpPr>
        <p:spPr>
          <a:xfrm>
            <a:off x="480727" y="210759"/>
            <a:ext cx="1633781"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HOW TOAPPLY</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5" name="テキスト ボックス 4">
            <a:extLst>
              <a:ext uri="{FF2B5EF4-FFF2-40B4-BE49-F238E27FC236}">
                <a16:creationId xmlns:a16="http://schemas.microsoft.com/office/drawing/2014/main" id="{CF941D03-A52C-4AE3-1F6E-9F4178A8395F}"/>
              </a:ext>
            </a:extLst>
          </p:cNvPr>
          <p:cNvSpPr txBox="1"/>
          <p:nvPr/>
        </p:nvSpPr>
        <p:spPr>
          <a:xfrm>
            <a:off x="474201" y="427365"/>
            <a:ext cx="800219"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申し込み方法</a:t>
            </a:r>
          </a:p>
        </p:txBody>
      </p:sp>
      <p:sp>
        <p:nvSpPr>
          <p:cNvPr id="17" name="テキスト ボックス 16">
            <a:extLst>
              <a:ext uri="{FF2B5EF4-FFF2-40B4-BE49-F238E27FC236}">
                <a16:creationId xmlns:a16="http://schemas.microsoft.com/office/drawing/2014/main" id="{B7EA5DDD-564F-3EF1-E970-610476E78F17}"/>
              </a:ext>
            </a:extLst>
          </p:cNvPr>
          <p:cNvSpPr txBox="1"/>
          <p:nvPr/>
        </p:nvSpPr>
        <p:spPr>
          <a:xfrm>
            <a:off x="734757" y="5604688"/>
            <a:ext cx="6378669" cy="339965"/>
          </a:xfrm>
          <a:prstGeom prst="rect">
            <a:avLst/>
          </a:prstGeom>
          <a:noFill/>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お申込後に、各ビルへの審査を実施いたします。競合等の理由から一部ビルにおいて放映不可となる可能性もございますので、予めご了承ください。</a:t>
            </a:r>
          </a:p>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クリエイティブの差し替えは、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週間のうち</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回まで可能です。入稿期日までにご入稿をお願いいたします。</a:t>
            </a:r>
          </a:p>
        </p:txBody>
      </p:sp>
      <p:sp>
        <p:nvSpPr>
          <p:cNvPr id="18" name="正方形/長方形 17">
            <a:extLst>
              <a:ext uri="{FF2B5EF4-FFF2-40B4-BE49-F238E27FC236}">
                <a16:creationId xmlns:a16="http://schemas.microsoft.com/office/drawing/2014/main" id="{EBF5257A-BC57-56EB-E90B-D464773C99ED}"/>
              </a:ext>
            </a:extLst>
          </p:cNvPr>
          <p:cNvSpPr/>
          <p:nvPr/>
        </p:nvSpPr>
        <p:spPr>
          <a:xfrm>
            <a:off x="825252" y="1296076"/>
            <a:ext cx="10542659" cy="503567"/>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正方形/長方形 18">
            <a:extLst>
              <a:ext uri="{FF2B5EF4-FFF2-40B4-BE49-F238E27FC236}">
                <a16:creationId xmlns:a16="http://schemas.microsoft.com/office/drawing/2014/main" id="{6757A9E0-0EC9-52FA-7DF1-EFF31DCBDBBC}"/>
              </a:ext>
            </a:extLst>
          </p:cNvPr>
          <p:cNvSpPr/>
          <p:nvPr/>
        </p:nvSpPr>
        <p:spPr>
          <a:xfrm>
            <a:off x="825252" y="1925329"/>
            <a:ext cx="10542659" cy="3619834"/>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0" name="直線コネクタ 19">
            <a:extLst>
              <a:ext uri="{FF2B5EF4-FFF2-40B4-BE49-F238E27FC236}">
                <a16:creationId xmlns:a16="http://schemas.microsoft.com/office/drawing/2014/main" id="{368B8CF3-7969-D2C6-ABED-21C008B60E93}"/>
              </a:ext>
            </a:extLst>
          </p:cNvPr>
          <p:cNvCxnSpPr>
            <a:cxnSpLocks/>
          </p:cNvCxnSpPr>
          <p:nvPr/>
        </p:nvCxnSpPr>
        <p:spPr>
          <a:xfrm>
            <a:off x="2568534"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8FC13B60-B99E-198D-39A1-E794B58186C0}"/>
              </a:ext>
            </a:extLst>
          </p:cNvPr>
          <p:cNvCxnSpPr>
            <a:cxnSpLocks/>
          </p:cNvCxnSpPr>
          <p:nvPr/>
        </p:nvCxnSpPr>
        <p:spPr>
          <a:xfrm>
            <a:off x="2568534"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4546D4BD-B7A2-4D7F-A45C-7BF4EB990F47}"/>
              </a:ext>
            </a:extLst>
          </p:cNvPr>
          <p:cNvCxnSpPr>
            <a:cxnSpLocks/>
          </p:cNvCxnSpPr>
          <p:nvPr/>
        </p:nvCxnSpPr>
        <p:spPr>
          <a:xfrm>
            <a:off x="4328968"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B9B24A26-E4C5-9BF6-8A3C-88FAF4512956}"/>
              </a:ext>
            </a:extLst>
          </p:cNvPr>
          <p:cNvCxnSpPr>
            <a:cxnSpLocks/>
          </p:cNvCxnSpPr>
          <p:nvPr/>
        </p:nvCxnSpPr>
        <p:spPr>
          <a:xfrm>
            <a:off x="4328968"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2E50F26C-7717-BDEE-0ED4-617F7363B672}"/>
              </a:ext>
            </a:extLst>
          </p:cNvPr>
          <p:cNvCxnSpPr>
            <a:cxnSpLocks/>
          </p:cNvCxnSpPr>
          <p:nvPr/>
        </p:nvCxnSpPr>
        <p:spPr>
          <a:xfrm>
            <a:off x="6089401"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1940B501-0D6E-5D28-F223-CCDBF2D9BD98}"/>
              </a:ext>
            </a:extLst>
          </p:cNvPr>
          <p:cNvCxnSpPr>
            <a:cxnSpLocks/>
          </p:cNvCxnSpPr>
          <p:nvPr/>
        </p:nvCxnSpPr>
        <p:spPr>
          <a:xfrm>
            <a:off x="6089401"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B167B97B-9464-D710-F9ED-3D89038E1A29}"/>
              </a:ext>
            </a:extLst>
          </p:cNvPr>
          <p:cNvCxnSpPr>
            <a:cxnSpLocks/>
          </p:cNvCxnSpPr>
          <p:nvPr/>
        </p:nvCxnSpPr>
        <p:spPr>
          <a:xfrm>
            <a:off x="7858380"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654A7B1E-7130-07D3-9556-08166DE51963}"/>
              </a:ext>
            </a:extLst>
          </p:cNvPr>
          <p:cNvCxnSpPr>
            <a:cxnSpLocks/>
          </p:cNvCxnSpPr>
          <p:nvPr/>
        </p:nvCxnSpPr>
        <p:spPr>
          <a:xfrm>
            <a:off x="7858380"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2FE71D19-A2A8-FBC7-B3AF-51C9A5A642B7}"/>
              </a:ext>
            </a:extLst>
          </p:cNvPr>
          <p:cNvCxnSpPr>
            <a:cxnSpLocks/>
          </p:cNvCxnSpPr>
          <p:nvPr/>
        </p:nvCxnSpPr>
        <p:spPr>
          <a:xfrm>
            <a:off x="9618813"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13811554-A5B9-8D08-084F-D2A888709BC7}"/>
              </a:ext>
            </a:extLst>
          </p:cNvPr>
          <p:cNvCxnSpPr>
            <a:cxnSpLocks/>
          </p:cNvCxnSpPr>
          <p:nvPr/>
        </p:nvCxnSpPr>
        <p:spPr>
          <a:xfrm>
            <a:off x="9618813"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105" name="正方形/長方形 104">
            <a:extLst>
              <a:ext uri="{FF2B5EF4-FFF2-40B4-BE49-F238E27FC236}">
                <a16:creationId xmlns:a16="http://schemas.microsoft.com/office/drawing/2014/main" id="{5859D4BC-182D-565D-3009-842217187BD7}"/>
              </a:ext>
            </a:extLst>
          </p:cNvPr>
          <p:cNvSpPr/>
          <p:nvPr/>
        </p:nvSpPr>
        <p:spPr>
          <a:xfrm>
            <a:off x="1241379" y="2178088"/>
            <a:ext cx="914457" cy="276999"/>
          </a:xfrm>
          <a:prstGeom prst="rect">
            <a:avLst/>
          </a:prstGeom>
        </p:spPr>
        <p:txBody>
          <a:bodyPr wrap="square">
            <a:spAutoFit/>
          </a:bodyPr>
          <a:lstStyle/>
          <a:p>
            <a:pPr algn="ctr" fontAlgn="ctr"/>
            <a:r>
              <a:rPr lang="ja-JP" altLang="en-US" sz="1200" b="1" spc="40">
                <a:solidFill>
                  <a:schemeClr val="bg1"/>
                </a:solidFill>
                <a:latin typeface="Noto Sans JP" panose="020B0500000000000000" pitchFamily="34" charset="-128"/>
                <a:ea typeface="Noto Sans JP" panose="020B0500000000000000" pitchFamily="34" charset="-128"/>
              </a:rPr>
              <a:t>原則締切</a:t>
            </a:r>
          </a:p>
        </p:txBody>
      </p:sp>
      <p:sp>
        <p:nvSpPr>
          <p:cNvPr id="106" name="正方形/長方形 105">
            <a:extLst>
              <a:ext uri="{FF2B5EF4-FFF2-40B4-BE49-F238E27FC236}">
                <a16:creationId xmlns:a16="http://schemas.microsoft.com/office/drawing/2014/main" id="{E0CC5B86-99CF-A2EF-4D34-88ED0F74EF35}"/>
              </a:ext>
            </a:extLst>
          </p:cNvPr>
          <p:cNvSpPr/>
          <p:nvPr/>
        </p:nvSpPr>
        <p:spPr>
          <a:xfrm>
            <a:off x="1249692" y="3017516"/>
            <a:ext cx="914457" cy="276999"/>
          </a:xfrm>
          <a:prstGeom prst="rect">
            <a:avLst/>
          </a:prstGeom>
        </p:spPr>
        <p:txBody>
          <a:bodyPr wrap="square">
            <a:spAutoFit/>
          </a:bodyPr>
          <a:lstStyle/>
          <a:p>
            <a:pPr algn="ctr" fontAlgn="ctr"/>
            <a:r>
              <a:rPr lang="ja-JP" altLang="en-US" sz="1200" b="1" spc="40">
                <a:solidFill>
                  <a:schemeClr val="bg1"/>
                </a:solidFill>
                <a:latin typeface="Noto Sans JP" panose="020B0500000000000000" pitchFamily="34" charset="-128"/>
                <a:ea typeface="Noto Sans JP" panose="020B0500000000000000" pitchFamily="34" charset="-128"/>
              </a:rPr>
              <a:t>必要期間</a:t>
            </a:r>
          </a:p>
        </p:txBody>
      </p:sp>
      <p:sp>
        <p:nvSpPr>
          <p:cNvPr id="107" name="正方形/長方形 106">
            <a:extLst>
              <a:ext uri="{FF2B5EF4-FFF2-40B4-BE49-F238E27FC236}">
                <a16:creationId xmlns:a16="http://schemas.microsoft.com/office/drawing/2014/main" id="{1E090C79-C164-3020-634C-D73AA57397E4}"/>
              </a:ext>
            </a:extLst>
          </p:cNvPr>
          <p:cNvSpPr/>
          <p:nvPr/>
        </p:nvSpPr>
        <p:spPr>
          <a:xfrm>
            <a:off x="1061514" y="3746783"/>
            <a:ext cx="1274186" cy="276999"/>
          </a:xfrm>
          <a:prstGeom prst="rect">
            <a:avLst/>
          </a:prstGeom>
        </p:spPr>
        <p:txBody>
          <a:bodyPr wrap="square">
            <a:spAutoFit/>
          </a:bodyPr>
          <a:lstStyle/>
          <a:p>
            <a:pPr algn="ctr" fontAlgn="ctr"/>
            <a:r>
              <a:rPr lang="ja-JP" altLang="en-US" sz="1200" b="1" spc="-100">
                <a:solidFill>
                  <a:schemeClr val="bg1"/>
                </a:solidFill>
                <a:latin typeface="Noto Sans JP" panose="020B0500000000000000" pitchFamily="34" charset="-128"/>
                <a:ea typeface="Noto Sans JP" panose="020B0500000000000000" pitchFamily="34" charset="-128"/>
              </a:rPr>
              <a:t>フォーマット</a:t>
            </a:r>
          </a:p>
        </p:txBody>
      </p:sp>
      <p:sp>
        <p:nvSpPr>
          <p:cNvPr id="108" name="正方形/長方形 107">
            <a:extLst>
              <a:ext uri="{FF2B5EF4-FFF2-40B4-BE49-F238E27FC236}">
                <a16:creationId xmlns:a16="http://schemas.microsoft.com/office/drawing/2014/main" id="{9B72FFFE-84D5-D35B-D61C-735BAA3DF890}"/>
              </a:ext>
            </a:extLst>
          </p:cNvPr>
          <p:cNvSpPr/>
          <p:nvPr/>
        </p:nvSpPr>
        <p:spPr>
          <a:xfrm>
            <a:off x="1093576" y="4749228"/>
            <a:ext cx="1162016" cy="276999"/>
          </a:xfrm>
          <a:prstGeom prst="rect">
            <a:avLst/>
          </a:prstGeom>
        </p:spPr>
        <p:txBody>
          <a:bodyPr wrap="square">
            <a:spAutoFit/>
          </a:bodyPr>
          <a:lstStyle/>
          <a:p>
            <a:pPr algn="ctr" fontAlgn="ctr"/>
            <a:r>
              <a:rPr lang="ja-JP" altLang="en-US" sz="1200" b="1">
                <a:solidFill>
                  <a:schemeClr val="bg1"/>
                </a:solidFill>
                <a:latin typeface="Noto Sans JP" panose="020B0500000000000000" pitchFamily="34" charset="-128"/>
                <a:ea typeface="Noto Sans JP" panose="020B0500000000000000" pitchFamily="34" charset="-128"/>
              </a:rPr>
              <a:t>主な</a:t>
            </a:r>
            <a:r>
              <a:rPr lang="ja-JP" altLang="en-US" sz="1200" b="1" spc="50">
                <a:solidFill>
                  <a:schemeClr val="bg1"/>
                </a:solidFill>
                <a:latin typeface="Noto Sans JP" panose="020B0500000000000000" pitchFamily="34" charset="-128"/>
                <a:ea typeface="Noto Sans JP" panose="020B0500000000000000" pitchFamily="34" charset="-128"/>
              </a:rPr>
              <a:t>確認事項</a:t>
            </a:r>
          </a:p>
        </p:txBody>
      </p:sp>
      <p:sp>
        <p:nvSpPr>
          <p:cNvPr id="109" name="正方形/長方形 108">
            <a:extLst>
              <a:ext uri="{FF2B5EF4-FFF2-40B4-BE49-F238E27FC236}">
                <a16:creationId xmlns:a16="http://schemas.microsoft.com/office/drawing/2014/main" id="{B72BE65C-266F-1D20-726E-B855CEA8BB57}"/>
              </a:ext>
            </a:extLst>
          </p:cNvPr>
          <p:cNvSpPr/>
          <p:nvPr/>
        </p:nvSpPr>
        <p:spPr>
          <a:xfrm>
            <a:off x="2468791" y="2892439"/>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弊社より審査結果を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10" name="正方形/長方形 109">
            <a:extLst>
              <a:ext uri="{FF2B5EF4-FFF2-40B4-BE49-F238E27FC236}">
                <a16:creationId xmlns:a16="http://schemas.microsoft.com/office/drawing/2014/main" id="{4846611E-7566-5A10-E1EE-FC3506049125}"/>
              </a:ext>
            </a:extLst>
          </p:cNvPr>
          <p:cNvSpPr/>
          <p:nvPr/>
        </p:nvSpPr>
        <p:spPr>
          <a:xfrm>
            <a:off x="2636662" y="4352514"/>
            <a:ext cx="1605372" cy="1015663"/>
          </a:xfrm>
          <a:prstGeom prst="rect">
            <a:avLst/>
          </a:prstGeom>
        </p:spPr>
        <p:txBody>
          <a:bodyPr wrap="square">
            <a:spAutoFit/>
          </a:bodyPr>
          <a:lstStyle/>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・広告メニュー名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・掲載開始日及び終了日</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・広告主名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・商材名</a:t>
            </a:r>
            <a:endParaRPr lang="en-US" altLang="ja-JP" sz="1000" dirty="0">
              <a:solidFill>
                <a:schemeClr val="bg1"/>
              </a:solidFill>
              <a:latin typeface="Noto Sans JP" panose="020B0500000000000000" pitchFamily="34" charset="-128"/>
              <a:ea typeface="Noto Sans JP" panose="020B0500000000000000" pitchFamily="34" charset="-128"/>
            </a:endParaRP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・放映クリエイティブ</a:t>
            </a:r>
          </a:p>
        </p:txBody>
      </p:sp>
      <p:sp>
        <p:nvSpPr>
          <p:cNvPr id="111" name="正方形/長方形 110">
            <a:extLst>
              <a:ext uri="{FF2B5EF4-FFF2-40B4-BE49-F238E27FC236}">
                <a16:creationId xmlns:a16="http://schemas.microsoft.com/office/drawing/2014/main" id="{9726189F-8EAB-5E37-4CD2-8A6C0FA37609}"/>
              </a:ext>
            </a:extLst>
          </p:cNvPr>
          <p:cNvSpPr/>
          <p:nvPr/>
        </p:nvSpPr>
        <p:spPr>
          <a:xfrm>
            <a:off x="2468227" y="3711770"/>
            <a:ext cx="1969609" cy="400110"/>
          </a:xfrm>
          <a:prstGeom prst="rect">
            <a:avLst/>
          </a:prstGeom>
        </p:spPr>
        <p:txBody>
          <a:bodyPr wrap="square">
            <a:spAutoFit/>
          </a:bodyPr>
          <a:lstStyle/>
          <a:p>
            <a:pPr algn="ctr" fontAlgn="ctr"/>
            <a:r>
              <a:rPr lang="en-US"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https://form.run/</a:t>
            </a:r>
          </a:p>
          <a:p>
            <a:pPr algn="ctr" fontAlgn="ctr"/>
            <a:r>
              <a:rPr lang="en-US"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@break-examination</a:t>
            </a:r>
          </a:p>
        </p:txBody>
      </p:sp>
      <p:sp>
        <p:nvSpPr>
          <p:cNvPr id="112" name="正方形/長方形 111">
            <a:extLst>
              <a:ext uri="{FF2B5EF4-FFF2-40B4-BE49-F238E27FC236}">
                <a16:creationId xmlns:a16="http://schemas.microsoft.com/office/drawing/2014/main" id="{F9443FD0-5B2D-878A-64AB-B510B804AD5B}"/>
              </a:ext>
            </a:extLst>
          </p:cNvPr>
          <p:cNvSpPr/>
          <p:nvPr/>
        </p:nvSpPr>
        <p:spPr>
          <a:xfrm>
            <a:off x="4243537" y="2043119"/>
            <a:ext cx="1969609" cy="400110"/>
          </a:xfrm>
          <a:prstGeom prst="rect">
            <a:avLst/>
          </a:prstGeom>
        </p:spPr>
        <p:txBody>
          <a:bodyPr wrap="square">
            <a:spAutoFit/>
          </a:bodyPr>
          <a:lstStyle/>
          <a:p>
            <a:pPr algn="ctr" fontAlgn="ctr"/>
            <a:r>
              <a:rPr lang="ja-JP" altLang="en-US" sz="1000">
                <a:solidFill>
                  <a:schemeClr val="bg1"/>
                </a:solidFill>
                <a:latin typeface="Noto Sans JP" panose="020B0500000000000000" pitchFamily="34" charset="-128"/>
                <a:ea typeface="Noto Sans JP" panose="020B0500000000000000" pitchFamily="34" charset="-128"/>
              </a:rPr>
              <a:t>仮押さえ有効期限</a:t>
            </a:r>
            <a:endParaRPr lang="en-US" altLang="ja-JP" sz="1000" dirty="0">
              <a:solidFill>
                <a:schemeClr val="bg1"/>
              </a:solidFill>
              <a:latin typeface="Noto Sans JP" panose="020B0500000000000000" pitchFamily="34" charset="-128"/>
              <a:ea typeface="Noto Sans JP" panose="020B0500000000000000" pitchFamily="34" charset="-128"/>
            </a:endParaRPr>
          </a:p>
          <a:p>
            <a:pPr algn="ctr" fontAlgn="ctr"/>
            <a:r>
              <a:rPr lang="ja-JP" altLang="en-US" sz="1000">
                <a:solidFill>
                  <a:schemeClr val="bg1"/>
                </a:solidFill>
                <a:latin typeface="Noto Sans JP" panose="020B0500000000000000" pitchFamily="34" charset="-128"/>
                <a:ea typeface="Noto Sans JP" panose="020B0500000000000000" pitchFamily="34" charset="-128"/>
              </a:rPr>
              <a:t>申請から</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a:t>
            </a:r>
            <a:r>
              <a:rPr lang="ja-JP" altLang="en-US" sz="1000">
                <a:solidFill>
                  <a:schemeClr val="bg1"/>
                </a:solidFill>
                <a:latin typeface="Noto Sans JP" panose="020B0500000000000000" pitchFamily="34" charset="-128"/>
                <a:ea typeface="Noto Sans JP" panose="020B0500000000000000" pitchFamily="34" charset="-128"/>
              </a:rPr>
              <a:t>営業日有効</a:t>
            </a:r>
            <a:endParaRPr lang="ja-JP" altLang="en-US" sz="700">
              <a:solidFill>
                <a:schemeClr val="bg1"/>
              </a:solidFill>
              <a:latin typeface="Noto Sans JP" panose="020B0500000000000000" pitchFamily="34" charset="-128"/>
              <a:ea typeface="Noto Sans JP" panose="020B0500000000000000" pitchFamily="34" charset="-128"/>
            </a:endParaRPr>
          </a:p>
        </p:txBody>
      </p:sp>
      <p:sp>
        <p:nvSpPr>
          <p:cNvPr id="113" name="正方形/長方形 112">
            <a:extLst>
              <a:ext uri="{FF2B5EF4-FFF2-40B4-BE49-F238E27FC236}">
                <a16:creationId xmlns:a16="http://schemas.microsoft.com/office/drawing/2014/main" id="{80DA61A0-BA53-FD60-B836-CEF3DC7296DF}"/>
              </a:ext>
            </a:extLst>
          </p:cNvPr>
          <p:cNvSpPr/>
          <p:nvPr/>
        </p:nvSpPr>
        <p:spPr>
          <a:xfrm>
            <a:off x="4230888" y="2892439"/>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弊社より仮押え受領を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14" name="正方形/長方形 113">
            <a:extLst>
              <a:ext uri="{FF2B5EF4-FFF2-40B4-BE49-F238E27FC236}">
                <a16:creationId xmlns:a16="http://schemas.microsoft.com/office/drawing/2014/main" id="{4A3EF719-4420-DF70-DB57-CE8CE206C04D}"/>
              </a:ext>
            </a:extLst>
          </p:cNvPr>
          <p:cNvSpPr/>
          <p:nvPr/>
        </p:nvSpPr>
        <p:spPr>
          <a:xfrm>
            <a:off x="4400016" y="4328521"/>
            <a:ext cx="1605372" cy="1015663"/>
          </a:xfrm>
          <a:prstGeom prst="rect">
            <a:avLst/>
          </a:prstGeom>
        </p:spPr>
        <p:txBody>
          <a:bodyPr wrap="square">
            <a:spAutoFit/>
          </a:bodyPr>
          <a:lstStyle/>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・広告メニュー名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・掲載開始日及び終了日</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・広告主名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・商材名</a:t>
            </a:r>
            <a:endParaRPr lang="en-US" altLang="ja-JP" sz="1000" dirty="0">
              <a:solidFill>
                <a:schemeClr val="bg1"/>
              </a:solidFill>
              <a:latin typeface="Noto Sans JP" panose="020B0500000000000000" pitchFamily="34" charset="-128"/>
              <a:ea typeface="Noto Sans JP" panose="020B0500000000000000" pitchFamily="34" charset="-128"/>
            </a:endParaRP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・放映クリエイティブ</a:t>
            </a:r>
          </a:p>
        </p:txBody>
      </p:sp>
      <p:sp>
        <p:nvSpPr>
          <p:cNvPr id="115" name="正方形/長方形 114">
            <a:extLst>
              <a:ext uri="{FF2B5EF4-FFF2-40B4-BE49-F238E27FC236}">
                <a16:creationId xmlns:a16="http://schemas.microsoft.com/office/drawing/2014/main" id="{8835276D-19A6-2626-A881-DD7E09C5E5F3}"/>
              </a:ext>
            </a:extLst>
          </p:cNvPr>
          <p:cNvSpPr/>
          <p:nvPr/>
        </p:nvSpPr>
        <p:spPr>
          <a:xfrm>
            <a:off x="4610118" y="3710703"/>
            <a:ext cx="1216535" cy="400110"/>
          </a:xfrm>
          <a:prstGeom prst="rect">
            <a:avLst/>
          </a:prstGeom>
        </p:spPr>
        <p:txBody>
          <a:bodyPr wrap="square">
            <a:spAutoFit/>
          </a:bodyPr>
          <a:lstStyle/>
          <a:p>
            <a:pPr algn="ctr" fontAlgn="ctr"/>
            <a:r>
              <a:rPr lang="en" altLang="ja-JP" sz="1000" u="none" strike="noStrike"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3">
                  <a:extLst>
                    <a:ext uri="{A12FA001-AC4F-418D-AE19-62706E023703}">
                      <ahyp:hlinkClr xmlns:ahyp="http://schemas.microsoft.com/office/drawing/2018/hyperlinkcolor" val="tx"/>
                    </a:ext>
                  </a:extLst>
                </a:hlinkClick>
              </a:rPr>
              <a:t>https://form.run/</a:t>
            </a:r>
          </a:p>
          <a:p>
            <a:pPr algn="ctr" fontAlgn="ctr"/>
            <a:r>
              <a:rPr lang="en" altLang="ja-JP" sz="1000" u="none" strike="noStrike"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3">
                  <a:extLst>
                    <a:ext uri="{A12FA001-AC4F-418D-AE19-62706E023703}">
                      <ahyp:hlinkClr xmlns:ahyp="http://schemas.microsoft.com/office/drawing/2018/hyperlinkcolor" val="tx"/>
                    </a:ext>
                  </a:extLst>
                </a:hlinkClick>
              </a:rPr>
              <a:t>@break-order</a:t>
            </a:r>
            <a:endPar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116" name="正方形/長方形 115">
            <a:extLst>
              <a:ext uri="{FF2B5EF4-FFF2-40B4-BE49-F238E27FC236}">
                <a16:creationId xmlns:a16="http://schemas.microsoft.com/office/drawing/2014/main" id="{DCADCDC6-41B9-EADE-F11E-39F7ED24A77E}"/>
              </a:ext>
            </a:extLst>
          </p:cNvPr>
          <p:cNvSpPr/>
          <p:nvPr/>
        </p:nvSpPr>
        <p:spPr>
          <a:xfrm>
            <a:off x="5992985" y="2892932"/>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弊社より審査結果を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17" name="正方形/長方形 116">
            <a:extLst>
              <a:ext uri="{FF2B5EF4-FFF2-40B4-BE49-F238E27FC236}">
                <a16:creationId xmlns:a16="http://schemas.microsoft.com/office/drawing/2014/main" id="{7848CA1D-8509-F1A4-4B78-567E8B94183F}"/>
              </a:ext>
            </a:extLst>
          </p:cNvPr>
          <p:cNvSpPr/>
          <p:nvPr/>
        </p:nvSpPr>
        <p:spPr>
          <a:xfrm>
            <a:off x="6163370" y="4721845"/>
            <a:ext cx="1485687" cy="276999"/>
          </a:xfrm>
          <a:prstGeom prst="rect">
            <a:avLst/>
          </a:prstGeom>
        </p:spPr>
        <p:txBody>
          <a:bodyPr wrap="square">
            <a:spAutoFit/>
          </a:bodyPr>
          <a:lstStyle/>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・クリエイティブ素材</a:t>
            </a:r>
            <a:endParaRPr lang="ja-JP" altLang="en-US" sz="1000" dirty="0">
              <a:solidFill>
                <a:schemeClr val="bg1"/>
              </a:solidFill>
              <a:latin typeface="Noto Sans JP" panose="020B0500000000000000" pitchFamily="34" charset="-128"/>
              <a:ea typeface="Noto Sans JP" panose="020B0500000000000000" pitchFamily="34" charset="-128"/>
            </a:endParaRPr>
          </a:p>
        </p:txBody>
      </p:sp>
      <p:sp>
        <p:nvSpPr>
          <p:cNvPr id="118" name="正方形/長方形 117">
            <a:extLst>
              <a:ext uri="{FF2B5EF4-FFF2-40B4-BE49-F238E27FC236}">
                <a16:creationId xmlns:a16="http://schemas.microsoft.com/office/drawing/2014/main" id="{8EABBA2B-E549-F998-D1DD-34172F40D144}"/>
              </a:ext>
            </a:extLst>
          </p:cNvPr>
          <p:cNvSpPr/>
          <p:nvPr/>
        </p:nvSpPr>
        <p:spPr>
          <a:xfrm>
            <a:off x="6275360" y="3705531"/>
            <a:ext cx="1405597" cy="400110"/>
          </a:xfrm>
          <a:prstGeom prst="rect">
            <a:avLst/>
          </a:prstGeom>
        </p:spPr>
        <p:txBody>
          <a:bodyPr wrap="square">
            <a:spAutoFit/>
          </a:bodyPr>
          <a:lstStyle/>
          <a:p>
            <a:pPr algn="ctr" fontAlgn="ctr"/>
            <a:r>
              <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https://form.run/</a:t>
            </a:r>
          </a:p>
          <a:p>
            <a:pPr algn="ctr" fontAlgn="ctr"/>
            <a:r>
              <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@break-examination</a:t>
            </a:r>
          </a:p>
        </p:txBody>
      </p:sp>
      <p:sp>
        <p:nvSpPr>
          <p:cNvPr id="119" name="正方形/長方形 118">
            <a:extLst>
              <a:ext uri="{FF2B5EF4-FFF2-40B4-BE49-F238E27FC236}">
                <a16:creationId xmlns:a16="http://schemas.microsoft.com/office/drawing/2014/main" id="{0C0136B7-44D2-8C39-9903-FE665DA1147F}"/>
              </a:ext>
            </a:extLst>
          </p:cNvPr>
          <p:cNvSpPr/>
          <p:nvPr/>
        </p:nvSpPr>
        <p:spPr>
          <a:xfrm>
            <a:off x="7753602" y="2896275"/>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弊社より申込受領を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20" name="正方形/長方形 119">
            <a:extLst>
              <a:ext uri="{FF2B5EF4-FFF2-40B4-BE49-F238E27FC236}">
                <a16:creationId xmlns:a16="http://schemas.microsoft.com/office/drawing/2014/main" id="{C65ADF4B-D860-30D5-3E14-ED8C9F1F85CA}"/>
              </a:ext>
            </a:extLst>
          </p:cNvPr>
          <p:cNvSpPr/>
          <p:nvPr/>
        </p:nvSpPr>
        <p:spPr>
          <a:xfrm>
            <a:off x="8089441" y="3710382"/>
            <a:ext cx="1293098" cy="400110"/>
          </a:xfrm>
          <a:prstGeom prst="rect">
            <a:avLst/>
          </a:prstGeom>
        </p:spPr>
        <p:txBody>
          <a:bodyPr wrap="square">
            <a:spAutoFit/>
          </a:bodyPr>
          <a:lstStyle/>
          <a:p>
            <a:pPr algn="ctr" fontAlgn="ctr"/>
            <a:r>
              <a:rPr lang="en" altLang="ja-JP" sz="1000" u="none" strike="noStrike"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3">
                  <a:extLst>
                    <a:ext uri="{A12FA001-AC4F-418D-AE19-62706E023703}">
                      <ahyp:hlinkClr xmlns:ahyp="http://schemas.microsoft.com/office/drawing/2018/hyperlinkcolor" val="tx"/>
                    </a:ext>
                  </a:extLst>
                </a:hlinkClick>
              </a:rPr>
              <a:t>https://form.run/</a:t>
            </a:r>
          </a:p>
          <a:p>
            <a:pPr algn="ctr" fontAlgn="ctr"/>
            <a:r>
              <a:rPr lang="en" altLang="ja-JP" sz="1000" u="none" strike="noStrike"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3">
                  <a:extLst>
                    <a:ext uri="{A12FA001-AC4F-418D-AE19-62706E023703}">
                      <ahyp:hlinkClr xmlns:ahyp="http://schemas.microsoft.com/office/drawing/2018/hyperlinkcolor" val="tx"/>
                    </a:ext>
                  </a:extLst>
                </a:hlinkClick>
              </a:rPr>
              <a:t>@break-order</a:t>
            </a:r>
            <a:endPar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121" name="正方形/長方形 120">
            <a:extLst>
              <a:ext uri="{FF2B5EF4-FFF2-40B4-BE49-F238E27FC236}">
                <a16:creationId xmlns:a16="http://schemas.microsoft.com/office/drawing/2014/main" id="{E8AE52B7-B494-14A0-1BA0-E07954BCF0C5}"/>
              </a:ext>
            </a:extLst>
          </p:cNvPr>
          <p:cNvSpPr/>
          <p:nvPr/>
        </p:nvSpPr>
        <p:spPr>
          <a:xfrm>
            <a:off x="9519741" y="2128563"/>
            <a:ext cx="1969609" cy="418576"/>
          </a:xfrm>
          <a:prstGeom prst="rect">
            <a:avLst/>
          </a:prstGeom>
        </p:spPr>
        <p:txBody>
          <a:bodyPr wrap="square">
            <a:spAutoFit/>
          </a:bodyPr>
          <a:lstStyle/>
          <a:p>
            <a:pPr algn="ctr" fontAlgn="ctr"/>
            <a:r>
              <a:rPr lang="ja-JP" altLang="en-US" sz="1000">
                <a:solidFill>
                  <a:schemeClr val="bg1"/>
                </a:solidFill>
                <a:latin typeface="Noto Sans JP" panose="020B0500000000000000" pitchFamily="34" charset="-128"/>
                <a:ea typeface="Noto Sans JP" panose="020B0500000000000000" pitchFamily="34" charset="-128"/>
              </a:rPr>
              <a:t>掲載開始日</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7</a:t>
            </a:r>
            <a:r>
              <a:rPr lang="ja-JP" altLang="en-US" sz="1000">
                <a:solidFill>
                  <a:schemeClr val="bg1"/>
                </a:solidFill>
                <a:latin typeface="Noto Sans JP" panose="020B0500000000000000" pitchFamily="34" charset="-128"/>
                <a:ea typeface="Noto Sans JP" panose="020B0500000000000000" pitchFamily="34" charset="-128"/>
              </a:rPr>
              <a:t>営業日以内</a:t>
            </a:r>
          </a:p>
          <a:p>
            <a:pPr algn="ctr" fontAlgn="ctr">
              <a:lnSpc>
                <a:spcPct val="140000"/>
              </a:lnSpc>
            </a:pPr>
            <a:r>
              <a:rPr lang="ja-JP" altLang="en-US" sz="800">
                <a:solidFill>
                  <a:schemeClr val="bg1"/>
                </a:solidFill>
                <a:latin typeface="Noto Sans JP" panose="020B0500000000000000" pitchFamily="34" charset="-128"/>
                <a:ea typeface="Noto Sans JP" panose="020B0500000000000000" pitchFamily="34" charset="-128"/>
              </a:rPr>
              <a:t>（前々週木曜日</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ja-JP" altLang="en-US" sz="800">
                <a:solidFill>
                  <a:schemeClr val="bg1"/>
                </a:solidFill>
                <a:latin typeface="Noto Sans JP" panose="020B0500000000000000" pitchFamily="34" charset="-128"/>
                <a:ea typeface="Noto Sans JP" panose="020B0500000000000000" pitchFamily="34" charset="-128"/>
              </a:rPr>
              <a:t>）</a:t>
            </a:r>
          </a:p>
        </p:txBody>
      </p:sp>
      <p:sp>
        <p:nvSpPr>
          <p:cNvPr id="122" name="正方形/長方形 121">
            <a:extLst>
              <a:ext uri="{FF2B5EF4-FFF2-40B4-BE49-F238E27FC236}">
                <a16:creationId xmlns:a16="http://schemas.microsoft.com/office/drawing/2014/main" id="{407606E4-AA64-2368-0BA1-B778558078A0}"/>
              </a:ext>
            </a:extLst>
          </p:cNvPr>
          <p:cNvSpPr/>
          <p:nvPr/>
        </p:nvSpPr>
        <p:spPr>
          <a:xfrm>
            <a:off x="9514219" y="2896275"/>
            <a:ext cx="1969609" cy="553998"/>
          </a:xfrm>
          <a:prstGeom prst="rect">
            <a:avLst/>
          </a:prstGeom>
        </p:spPr>
        <p:txBody>
          <a:bodyPr wrap="square">
            <a:spAutoFit/>
          </a:bodyPr>
          <a:lstStyle/>
          <a:p>
            <a:pPr algn="ctr" fontAlgn="ct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lang="ja-JP" altLang="en-US" sz="10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a:solidFill>
                  <a:schemeClr val="bg1"/>
                </a:solidFill>
                <a:latin typeface="Noto Sans JP" panose="020B0500000000000000" pitchFamily="34" charset="-128"/>
                <a:ea typeface="Noto Sans JP" panose="020B0500000000000000" pitchFamily="34" charset="-128"/>
              </a:rPr>
              <a:t>営業日以内に</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弊社より入稿受領を</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1000">
                <a:solidFill>
                  <a:schemeClr val="bg1"/>
                </a:solidFill>
                <a:latin typeface="Noto Sans JP" panose="020B0500000000000000" pitchFamily="34" charset="-128"/>
                <a:ea typeface="Noto Sans JP" panose="020B0500000000000000" pitchFamily="34" charset="-128"/>
              </a:rPr>
              <a:t>メールにてお送り致します。</a:t>
            </a:r>
          </a:p>
        </p:txBody>
      </p:sp>
      <p:sp>
        <p:nvSpPr>
          <p:cNvPr id="123" name="正方形/長方形 122">
            <a:extLst>
              <a:ext uri="{FF2B5EF4-FFF2-40B4-BE49-F238E27FC236}">
                <a16:creationId xmlns:a16="http://schemas.microsoft.com/office/drawing/2014/main" id="{EB25D20D-9F74-3E34-23EC-61D773489114}"/>
              </a:ext>
            </a:extLst>
          </p:cNvPr>
          <p:cNvSpPr/>
          <p:nvPr/>
        </p:nvSpPr>
        <p:spPr>
          <a:xfrm>
            <a:off x="9680164" y="4702878"/>
            <a:ext cx="1473636" cy="276999"/>
          </a:xfrm>
          <a:prstGeom prst="rect">
            <a:avLst/>
          </a:prstGeom>
        </p:spPr>
        <p:txBody>
          <a:bodyPr wrap="square">
            <a:spAutoFit/>
          </a:bodyPr>
          <a:lstStyle/>
          <a:p>
            <a:pPr algn="ct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・クリエイティブ素材</a:t>
            </a:r>
          </a:p>
        </p:txBody>
      </p:sp>
      <p:sp>
        <p:nvSpPr>
          <p:cNvPr id="124" name="正方形/長方形 123">
            <a:extLst>
              <a:ext uri="{FF2B5EF4-FFF2-40B4-BE49-F238E27FC236}">
                <a16:creationId xmlns:a16="http://schemas.microsoft.com/office/drawing/2014/main" id="{DF6067D3-0773-CEF6-CB54-F3EED70A2837}"/>
              </a:ext>
            </a:extLst>
          </p:cNvPr>
          <p:cNvSpPr/>
          <p:nvPr/>
        </p:nvSpPr>
        <p:spPr>
          <a:xfrm>
            <a:off x="9818851" y="3702431"/>
            <a:ext cx="1360344" cy="400110"/>
          </a:xfrm>
          <a:prstGeom prst="rect">
            <a:avLst/>
          </a:prstGeom>
        </p:spPr>
        <p:txBody>
          <a:bodyPr wrap="square">
            <a:spAutoFit/>
          </a:bodyPr>
          <a:lstStyle/>
          <a:p>
            <a:pPr algn="ctr" fontAlgn="ctr"/>
            <a:r>
              <a:rPr lang="en" altLang="ja-JP" sz="1000" u="sng"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4">
                  <a:extLst>
                    <a:ext uri="{A12FA001-AC4F-418D-AE19-62706E023703}">
                      <ahyp:hlinkClr xmlns:ahyp="http://schemas.microsoft.com/office/drawing/2018/hyperlinkcolor" val="tx"/>
                    </a:ext>
                  </a:extLst>
                </a:hlinkClick>
              </a:rPr>
              <a:t>https://form.run/</a:t>
            </a:r>
          </a:p>
          <a:p>
            <a:pPr algn="ctr" fontAlgn="ctr"/>
            <a:r>
              <a:rPr lang="en" altLang="ja-JP" sz="1000" u="sng" spc="-20" dirty="0">
                <a:solidFill>
                  <a:schemeClr val="bg1"/>
                </a:solidFill>
                <a:effectLst/>
                <a:latin typeface="Inter UI Medium" panose="020B0502030000000004" pitchFamily="34" charset="0"/>
                <a:ea typeface="Inter UI Medium" panose="020B0502030000000004" pitchFamily="34" charset="0"/>
                <a:cs typeface="Inter UI Medium" panose="020B0502030000000004" pitchFamily="34" charset="0"/>
                <a:hlinkClick r:id="rId4">
                  <a:extLst>
                    <a:ext uri="{A12FA001-AC4F-418D-AE19-62706E023703}">
                      <ahyp:hlinkClr xmlns:ahyp="http://schemas.microsoft.com/office/drawing/2018/hyperlinkcolor" val="tx"/>
                    </a:ext>
                  </a:extLst>
                </a:hlinkClick>
              </a:rPr>
              <a:t>@break-submit</a:t>
            </a:r>
            <a:endParaRPr lang="en-US" altLang="ja-JP" sz="1000" spc="-2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125" name="正方形/長方形 124">
            <a:extLst>
              <a:ext uri="{FF2B5EF4-FFF2-40B4-BE49-F238E27FC236}">
                <a16:creationId xmlns:a16="http://schemas.microsoft.com/office/drawing/2014/main" id="{6422F6E3-A354-C92B-F53A-C8237E61C5C5}"/>
              </a:ext>
            </a:extLst>
          </p:cNvPr>
          <p:cNvSpPr/>
          <p:nvPr/>
        </p:nvSpPr>
        <p:spPr>
          <a:xfrm>
            <a:off x="7925903" y="4328521"/>
            <a:ext cx="1605372" cy="1015663"/>
          </a:xfrm>
          <a:prstGeom prst="rect">
            <a:avLst/>
          </a:prstGeom>
        </p:spPr>
        <p:txBody>
          <a:bodyPr wrap="square">
            <a:spAutoFit/>
          </a:bodyPr>
          <a:lstStyle/>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・広告メニュー名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・掲載開始日及び終了日</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・広告主名</a:t>
            </a: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・商材名</a:t>
            </a:r>
            <a:endParaRPr lang="en-US" altLang="ja-JP" sz="1000" dirty="0">
              <a:solidFill>
                <a:schemeClr val="bg1"/>
              </a:solidFill>
              <a:latin typeface="Noto Sans JP" panose="020B0500000000000000" pitchFamily="34" charset="-128"/>
              <a:ea typeface="Noto Sans JP" panose="020B0500000000000000" pitchFamily="34" charset="-128"/>
            </a:endParaRPr>
          </a:p>
          <a:p>
            <a:pPr fontAlgn="ctr">
              <a:lnSpc>
                <a:spcPct val="120000"/>
              </a:lnSpc>
            </a:pPr>
            <a:r>
              <a:rPr lang="ja-JP" altLang="en-US" sz="1000">
                <a:solidFill>
                  <a:schemeClr val="bg1"/>
                </a:solidFill>
                <a:latin typeface="Noto Sans JP" panose="020B0500000000000000" pitchFamily="34" charset="-128"/>
                <a:ea typeface="Noto Sans JP" panose="020B0500000000000000" pitchFamily="34" charset="-128"/>
              </a:rPr>
              <a:t>・申込金額</a:t>
            </a:r>
            <a:endParaRPr lang="en-US" altLang="ja-JP" sz="1000" dirty="0">
              <a:solidFill>
                <a:schemeClr val="bg1"/>
              </a:solidFill>
              <a:latin typeface="Noto Sans JP" panose="020B0500000000000000" pitchFamily="34" charset="-128"/>
              <a:ea typeface="Noto Sans JP" panose="020B0500000000000000" pitchFamily="34" charset="-128"/>
            </a:endParaRPr>
          </a:p>
        </p:txBody>
      </p:sp>
      <p:sp>
        <p:nvSpPr>
          <p:cNvPr id="126" name="正方形/長方形 125">
            <a:extLst>
              <a:ext uri="{FF2B5EF4-FFF2-40B4-BE49-F238E27FC236}">
                <a16:creationId xmlns:a16="http://schemas.microsoft.com/office/drawing/2014/main" id="{24799E9E-2521-9744-0F8F-242B1B016695}"/>
              </a:ext>
            </a:extLst>
          </p:cNvPr>
          <p:cNvSpPr/>
          <p:nvPr/>
        </p:nvSpPr>
        <p:spPr>
          <a:xfrm>
            <a:off x="5992323" y="2001157"/>
            <a:ext cx="1969609" cy="480131"/>
          </a:xfrm>
          <a:prstGeom prst="rect">
            <a:avLst/>
          </a:prstGeom>
        </p:spPr>
        <p:txBody>
          <a:bodyPr wrap="square">
            <a:spAutoFit/>
          </a:bodyPr>
          <a:lstStyle/>
          <a:p>
            <a:pPr algn="ctr" fontAlgn="ctr">
              <a:lnSpc>
                <a:spcPct val="140000"/>
              </a:lnSpc>
            </a:pPr>
            <a:r>
              <a:rPr lang="ja-JP" altLang="en-US" sz="1000">
                <a:solidFill>
                  <a:schemeClr val="bg1"/>
                </a:solidFill>
                <a:latin typeface="Noto Sans JP" panose="020B0500000000000000" pitchFamily="34" charset="-128"/>
                <a:ea typeface="Noto Sans JP" panose="020B0500000000000000" pitchFamily="34" charset="-128"/>
              </a:rPr>
              <a:t>掲載期間開始日</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a:t>
            </a:r>
            <a:r>
              <a:rPr lang="ja-JP" altLang="en-US" sz="1000">
                <a:solidFill>
                  <a:schemeClr val="bg1"/>
                </a:solidFill>
                <a:latin typeface="Noto Sans JP" panose="020B0500000000000000" pitchFamily="34" charset="-128"/>
                <a:ea typeface="Noto Sans JP" panose="020B0500000000000000" pitchFamily="34" charset="-128"/>
              </a:rPr>
              <a:t>営業日前</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800">
                <a:solidFill>
                  <a:schemeClr val="bg1"/>
                </a:solidFill>
                <a:latin typeface="Noto Sans JP" panose="020B0500000000000000" pitchFamily="34" charset="-128"/>
                <a:ea typeface="Noto Sans JP" panose="020B0500000000000000" pitchFamily="34" charset="-128"/>
              </a:rPr>
              <a:t>（前々週月曜日</a:t>
            </a:r>
            <a:r>
              <a:rPr lang="ja-JP" altLang="en-US" sz="80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ja-JP" altLang="en-US" sz="800">
                <a:solidFill>
                  <a:schemeClr val="bg1"/>
                </a:solidFill>
                <a:latin typeface="Noto Sans JP" panose="020B0500000000000000" pitchFamily="34" charset="-128"/>
                <a:ea typeface="Noto Sans JP" panose="020B0500000000000000" pitchFamily="34" charset="-128"/>
              </a:rPr>
              <a:t>）</a:t>
            </a:r>
          </a:p>
        </p:txBody>
      </p:sp>
      <p:sp>
        <p:nvSpPr>
          <p:cNvPr id="127" name="正方形/長方形 126">
            <a:extLst>
              <a:ext uri="{FF2B5EF4-FFF2-40B4-BE49-F238E27FC236}">
                <a16:creationId xmlns:a16="http://schemas.microsoft.com/office/drawing/2014/main" id="{29A67F80-9BF8-47DA-F3BC-12B43C828CC1}"/>
              </a:ext>
            </a:extLst>
          </p:cNvPr>
          <p:cNvSpPr/>
          <p:nvPr/>
        </p:nvSpPr>
        <p:spPr>
          <a:xfrm>
            <a:off x="7858033" y="2066740"/>
            <a:ext cx="1781589" cy="418576"/>
          </a:xfrm>
          <a:prstGeom prst="rect">
            <a:avLst/>
          </a:prstGeom>
        </p:spPr>
        <p:txBody>
          <a:bodyPr wrap="square">
            <a:spAutoFit/>
          </a:bodyPr>
          <a:lstStyle/>
          <a:p>
            <a:pPr algn="ctr" fontAlgn="ctr"/>
            <a:r>
              <a:rPr lang="ja-JP" altLang="en-US" sz="1000">
                <a:solidFill>
                  <a:schemeClr val="bg1"/>
                </a:solidFill>
                <a:latin typeface="Noto Sans JP" panose="020B0500000000000000" pitchFamily="34" charset="-128"/>
                <a:ea typeface="Noto Sans JP" panose="020B0500000000000000" pitchFamily="34" charset="-128"/>
              </a:rPr>
              <a:t>掲載開始日</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7</a:t>
            </a:r>
            <a:r>
              <a:rPr lang="ja-JP" altLang="en-US" sz="1000">
                <a:solidFill>
                  <a:schemeClr val="bg1"/>
                </a:solidFill>
                <a:latin typeface="Noto Sans JP" panose="020B0500000000000000" pitchFamily="34" charset="-128"/>
                <a:ea typeface="Noto Sans JP" panose="020B0500000000000000" pitchFamily="34" charset="-128"/>
              </a:rPr>
              <a:t>営業日以内</a:t>
            </a:r>
          </a:p>
          <a:p>
            <a:pPr algn="ctr" fontAlgn="ctr">
              <a:lnSpc>
                <a:spcPct val="140000"/>
              </a:lnSpc>
            </a:pPr>
            <a:r>
              <a:rPr lang="ja-JP" altLang="en-US" sz="800">
                <a:solidFill>
                  <a:schemeClr val="bg1"/>
                </a:solidFill>
                <a:latin typeface="Noto Sans JP" panose="020B0500000000000000" pitchFamily="34" charset="-128"/>
                <a:ea typeface="Noto Sans JP" panose="020B0500000000000000" pitchFamily="34" charset="-128"/>
              </a:rPr>
              <a:t>（前々週木曜日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ja-JP" altLang="en-US" sz="800">
                <a:solidFill>
                  <a:schemeClr val="bg1"/>
                </a:solidFill>
                <a:latin typeface="Noto Sans JP" panose="020B0500000000000000" pitchFamily="34" charset="-128"/>
                <a:ea typeface="Noto Sans JP" panose="020B0500000000000000" pitchFamily="34" charset="-128"/>
              </a:rPr>
              <a:t>）</a:t>
            </a:r>
            <a:endParaRPr lang="en-US" altLang="ja-JP" sz="800" dirty="0">
              <a:solidFill>
                <a:schemeClr val="bg1"/>
              </a:solidFill>
              <a:latin typeface="Noto Sans JP" panose="020B0500000000000000" pitchFamily="34" charset="-128"/>
              <a:ea typeface="Noto Sans JP" panose="020B0500000000000000" pitchFamily="34" charset="-128"/>
            </a:endParaRPr>
          </a:p>
        </p:txBody>
      </p:sp>
      <p:sp>
        <p:nvSpPr>
          <p:cNvPr id="128" name="正方形/長方形 127">
            <a:extLst>
              <a:ext uri="{FF2B5EF4-FFF2-40B4-BE49-F238E27FC236}">
                <a16:creationId xmlns:a16="http://schemas.microsoft.com/office/drawing/2014/main" id="{C8295AA8-B5A0-AE70-7F46-BE6AE51D4BF2}"/>
              </a:ext>
            </a:extLst>
          </p:cNvPr>
          <p:cNvSpPr/>
          <p:nvPr/>
        </p:nvSpPr>
        <p:spPr>
          <a:xfrm>
            <a:off x="7788209" y="2388169"/>
            <a:ext cx="1891954" cy="215444"/>
          </a:xfrm>
          <a:prstGeom prst="rect">
            <a:avLst/>
          </a:prstGeom>
        </p:spPr>
        <p:txBody>
          <a:bodyPr wrap="square">
            <a:spAutoFit/>
          </a:bodyPr>
          <a:lstStyle/>
          <a:p>
            <a:pPr algn="ctr" fontAlgn="ctr"/>
            <a:r>
              <a:rPr lang="en-US" altLang="ja-JP" sz="750" dirty="0">
                <a:solidFill>
                  <a:schemeClr val="bg1"/>
                </a:solidFill>
                <a:latin typeface="Noto Sans JP" panose="020B0500000000000000" pitchFamily="34" charset="-128"/>
                <a:ea typeface="Noto Sans JP" panose="020B0500000000000000" pitchFamily="34" charset="-128"/>
              </a:rPr>
              <a:t>※</a:t>
            </a:r>
            <a:r>
              <a:rPr lang="ja-JP" altLang="en-US" sz="750">
                <a:solidFill>
                  <a:schemeClr val="bg1"/>
                </a:solidFill>
                <a:latin typeface="Noto Sans JP" panose="020B0500000000000000" pitchFamily="34" charset="-128"/>
                <a:ea typeface="Noto Sans JP" panose="020B0500000000000000" pitchFamily="34" charset="-128"/>
              </a:rPr>
              <a:t>仮押さえは必須ではございません</a:t>
            </a:r>
            <a:endParaRPr lang="en-US" altLang="ja-JP" sz="750" dirty="0">
              <a:solidFill>
                <a:schemeClr val="bg1"/>
              </a:solidFill>
              <a:latin typeface="Noto Sans JP" panose="020B0500000000000000" pitchFamily="34" charset="-128"/>
              <a:ea typeface="Noto Sans JP" panose="020B0500000000000000" pitchFamily="34" charset="-128"/>
            </a:endParaRPr>
          </a:p>
        </p:txBody>
      </p:sp>
      <p:sp>
        <p:nvSpPr>
          <p:cNvPr id="129" name="正方形/長方形 128">
            <a:extLst>
              <a:ext uri="{FF2B5EF4-FFF2-40B4-BE49-F238E27FC236}">
                <a16:creationId xmlns:a16="http://schemas.microsoft.com/office/drawing/2014/main" id="{0EC9630E-F88A-0E8C-F4D6-852822F14F9A}"/>
              </a:ext>
            </a:extLst>
          </p:cNvPr>
          <p:cNvSpPr/>
          <p:nvPr/>
        </p:nvSpPr>
        <p:spPr>
          <a:xfrm>
            <a:off x="6165883" y="2386202"/>
            <a:ext cx="1621252" cy="215444"/>
          </a:xfrm>
          <a:prstGeom prst="rect">
            <a:avLst/>
          </a:prstGeom>
        </p:spPr>
        <p:txBody>
          <a:bodyPr wrap="square">
            <a:spAutoFit/>
          </a:bodyPr>
          <a:lstStyle/>
          <a:p>
            <a:pPr algn="ctr" fontAlgn="ctr"/>
            <a:r>
              <a:rPr lang="en-US" altLang="ja-JP" sz="750" dirty="0">
                <a:solidFill>
                  <a:schemeClr val="bg1"/>
                </a:solidFill>
                <a:latin typeface="Noto Sans JP" panose="020B0500000000000000" pitchFamily="34" charset="-128"/>
                <a:ea typeface="Noto Sans JP" panose="020B0500000000000000" pitchFamily="34" charset="-128"/>
              </a:rPr>
              <a:t>※</a:t>
            </a:r>
            <a:r>
              <a:rPr lang="ja-JP" altLang="en-US" sz="750">
                <a:solidFill>
                  <a:schemeClr val="bg1"/>
                </a:solidFill>
                <a:latin typeface="Noto Sans JP" panose="020B0500000000000000" pitchFamily="34" charset="-128"/>
                <a:ea typeface="Noto Sans JP" panose="020B0500000000000000" pitchFamily="34" charset="-128"/>
              </a:rPr>
              <a:t>入稿前の審査は必須となります</a:t>
            </a:r>
            <a:endParaRPr lang="en-US" altLang="ja-JP" sz="750" dirty="0">
              <a:solidFill>
                <a:schemeClr val="bg1"/>
              </a:solidFill>
              <a:latin typeface="Noto Sans JP" panose="020B0500000000000000" pitchFamily="34" charset="-128"/>
              <a:ea typeface="Noto Sans JP" panose="020B0500000000000000" pitchFamily="34" charset="-128"/>
            </a:endParaRPr>
          </a:p>
        </p:txBody>
      </p:sp>
      <p:sp>
        <p:nvSpPr>
          <p:cNvPr id="130" name="正方形/長方形 129">
            <a:extLst>
              <a:ext uri="{FF2B5EF4-FFF2-40B4-BE49-F238E27FC236}">
                <a16:creationId xmlns:a16="http://schemas.microsoft.com/office/drawing/2014/main" id="{3917CB31-7AA6-1CCE-6131-9A135602A2BB}"/>
              </a:ext>
            </a:extLst>
          </p:cNvPr>
          <p:cNvSpPr/>
          <p:nvPr/>
        </p:nvSpPr>
        <p:spPr>
          <a:xfrm>
            <a:off x="1344285" y="1431397"/>
            <a:ext cx="715742" cy="246221"/>
          </a:xfrm>
          <a:prstGeom prst="rect">
            <a:avLst/>
          </a:prstGeom>
        </p:spPr>
        <p:txBody>
          <a:bodyPr wrap="square">
            <a:spAutoFit/>
          </a:bodyPr>
          <a:lstStyle/>
          <a:p>
            <a:pPr algn="ctr" fontAlgn="ctr"/>
            <a:r>
              <a:rPr lang="ja-JP" altLang="en-US" sz="1000" b="1" spc="40">
                <a:solidFill>
                  <a:schemeClr val="bg1"/>
                </a:solidFill>
                <a:latin typeface="Noto Sans JP" panose="020B0500000000000000" pitchFamily="34" charset="-128"/>
                <a:ea typeface="Noto Sans JP" panose="020B0500000000000000" pitchFamily="34" charset="-128"/>
              </a:rPr>
              <a:t>項目</a:t>
            </a:r>
          </a:p>
        </p:txBody>
      </p:sp>
      <p:sp>
        <p:nvSpPr>
          <p:cNvPr id="131" name="正方形/長方形 130">
            <a:extLst>
              <a:ext uri="{FF2B5EF4-FFF2-40B4-BE49-F238E27FC236}">
                <a16:creationId xmlns:a16="http://schemas.microsoft.com/office/drawing/2014/main" id="{FF580130-3F65-5C98-3431-A2F884D02098}"/>
              </a:ext>
            </a:extLst>
          </p:cNvPr>
          <p:cNvSpPr/>
          <p:nvPr/>
        </p:nvSpPr>
        <p:spPr>
          <a:xfrm>
            <a:off x="2758021" y="1419985"/>
            <a:ext cx="1396291"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 </a:t>
            </a:r>
            <a:r>
              <a:rPr lang="ja-JP" altLang="en-US" sz="1000" b="1" spc="40">
                <a:solidFill>
                  <a:schemeClr val="bg1"/>
                </a:solidFill>
                <a:latin typeface="Noto Sans JP" panose="020B0500000000000000" pitchFamily="34" charset="-128"/>
                <a:ea typeface="Noto Sans JP" panose="020B0500000000000000" pitchFamily="34" charset="-128"/>
              </a:rPr>
              <a:t>広告主審査</a:t>
            </a:r>
          </a:p>
        </p:txBody>
      </p:sp>
      <p:sp>
        <p:nvSpPr>
          <p:cNvPr id="132" name="正方形/長方形 131">
            <a:extLst>
              <a:ext uri="{FF2B5EF4-FFF2-40B4-BE49-F238E27FC236}">
                <a16:creationId xmlns:a16="http://schemas.microsoft.com/office/drawing/2014/main" id="{BF68B699-7A96-D161-F50E-4A2260B53B8B}"/>
              </a:ext>
            </a:extLst>
          </p:cNvPr>
          <p:cNvSpPr/>
          <p:nvPr/>
        </p:nvSpPr>
        <p:spPr>
          <a:xfrm>
            <a:off x="4527494" y="1423120"/>
            <a:ext cx="1396291"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a:t>
            </a:r>
            <a:r>
              <a:rPr lang="ja-JP" altLang="en-US" sz="1000" b="1" spc="40">
                <a:solidFill>
                  <a:schemeClr val="bg1"/>
                </a:solidFill>
                <a:latin typeface="Noto Sans JP" panose="020B0500000000000000" pitchFamily="34" charset="-128"/>
                <a:ea typeface="Noto Sans JP" panose="020B0500000000000000" pitchFamily="34" charset="-128"/>
              </a:rPr>
              <a:t>仮押</a:t>
            </a:r>
            <a:r>
              <a:rPr lang="ja-JP" altLang="en-US" sz="1000" b="1">
                <a:solidFill>
                  <a:schemeClr val="bg1"/>
                </a:solidFill>
                <a:latin typeface="Noto Sans JP" panose="020B0500000000000000" pitchFamily="34" charset="-128"/>
                <a:ea typeface="Noto Sans JP" panose="020B0500000000000000" pitchFamily="34" charset="-128"/>
              </a:rPr>
              <a:t>さえ</a:t>
            </a:r>
          </a:p>
        </p:txBody>
      </p:sp>
      <p:sp>
        <p:nvSpPr>
          <p:cNvPr id="133" name="正方形/長方形 132">
            <a:extLst>
              <a:ext uri="{FF2B5EF4-FFF2-40B4-BE49-F238E27FC236}">
                <a16:creationId xmlns:a16="http://schemas.microsoft.com/office/drawing/2014/main" id="{E0418D51-841D-C002-9DB8-F0491C21CDF5}"/>
              </a:ext>
            </a:extLst>
          </p:cNvPr>
          <p:cNvSpPr/>
          <p:nvPr/>
        </p:nvSpPr>
        <p:spPr>
          <a:xfrm>
            <a:off x="6200844" y="1419985"/>
            <a:ext cx="1551653"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 </a:t>
            </a:r>
            <a:r>
              <a:rPr lang="ja-JP" altLang="en-US" sz="1000" b="1" spc="-100">
                <a:solidFill>
                  <a:schemeClr val="bg1"/>
                </a:solidFill>
                <a:latin typeface="Noto Sans JP" panose="020B0500000000000000" pitchFamily="34" charset="-128"/>
                <a:ea typeface="Noto Sans JP" panose="020B0500000000000000" pitchFamily="34" charset="-128"/>
              </a:rPr>
              <a:t>クリエイティブ</a:t>
            </a:r>
            <a:r>
              <a:rPr lang="ja-JP" altLang="en-US" sz="1000" b="1" spc="40">
                <a:solidFill>
                  <a:schemeClr val="bg1"/>
                </a:solidFill>
                <a:latin typeface="Noto Sans JP" panose="020B0500000000000000" pitchFamily="34" charset="-128"/>
                <a:ea typeface="Noto Sans JP" panose="020B0500000000000000" pitchFamily="34" charset="-128"/>
              </a:rPr>
              <a:t>審査</a:t>
            </a:r>
          </a:p>
        </p:txBody>
      </p:sp>
      <p:sp>
        <p:nvSpPr>
          <p:cNvPr id="134" name="正方形/長方形 133">
            <a:extLst>
              <a:ext uri="{FF2B5EF4-FFF2-40B4-BE49-F238E27FC236}">
                <a16:creationId xmlns:a16="http://schemas.microsoft.com/office/drawing/2014/main" id="{85816BE8-53FC-4822-521F-16918962751D}"/>
              </a:ext>
            </a:extLst>
          </p:cNvPr>
          <p:cNvSpPr/>
          <p:nvPr/>
        </p:nvSpPr>
        <p:spPr>
          <a:xfrm>
            <a:off x="7961492" y="1419984"/>
            <a:ext cx="1551653"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 </a:t>
            </a:r>
            <a:r>
              <a:rPr lang="ja-JP" altLang="en-US" sz="1000" b="1" spc="40">
                <a:solidFill>
                  <a:schemeClr val="bg1"/>
                </a:solidFill>
                <a:latin typeface="Noto Sans JP" panose="020B0500000000000000" pitchFamily="34" charset="-128"/>
                <a:ea typeface="Noto Sans JP" panose="020B0500000000000000" pitchFamily="34" charset="-128"/>
              </a:rPr>
              <a:t>申込</a:t>
            </a:r>
          </a:p>
        </p:txBody>
      </p:sp>
      <p:sp>
        <p:nvSpPr>
          <p:cNvPr id="135" name="正方形/長方形 134">
            <a:extLst>
              <a:ext uri="{FF2B5EF4-FFF2-40B4-BE49-F238E27FC236}">
                <a16:creationId xmlns:a16="http://schemas.microsoft.com/office/drawing/2014/main" id="{D4654AA7-D69E-8604-08B7-7071E73D66D4}"/>
              </a:ext>
            </a:extLst>
          </p:cNvPr>
          <p:cNvSpPr/>
          <p:nvPr/>
        </p:nvSpPr>
        <p:spPr>
          <a:xfrm>
            <a:off x="9873243" y="1423120"/>
            <a:ext cx="1248628" cy="261610"/>
          </a:xfrm>
          <a:prstGeom prst="rect">
            <a:avLst/>
          </a:prstGeom>
        </p:spPr>
        <p:txBody>
          <a:bodyPr wrap="square">
            <a:spAutoFit/>
          </a:bodyPr>
          <a:lstStyle/>
          <a:p>
            <a:pPr algn="ctr" fontAlgn="ct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 </a:t>
            </a:r>
            <a:r>
              <a:rPr lang="ja-JP" altLang="en-US" sz="1000" b="1" spc="40">
                <a:solidFill>
                  <a:schemeClr val="bg1"/>
                </a:solidFill>
                <a:latin typeface="Noto Sans JP" panose="020B0500000000000000" pitchFamily="34" charset="-128"/>
                <a:ea typeface="Noto Sans JP" panose="020B0500000000000000" pitchFamily="34" charset="-128"/>
              </a:rPr>
              <a:t>入稿</a:t>
            </a:r>
          </a:p>
        </p:txBody>
      </p:sp>
      <p:sp>
        <p:nvSpPr>
          <p:cNvPr id="136" name="正方形/長方形 135">
            <a:extLst>
              <a:ext uri="{FF2B5EF4-FFF2-40B4-BE49-F238E27FC236}">
                <a16:creationId xmlns:a16="http://schemas.microsoft.com/office/drawing/2014/main" id="{53D754C3-CAFB-36EC-109D-002F43309D61}"/>
              </a:ext>
            </a:extLst>
          </p:cNvPr>
          <p:cNvSpPr/>
          <p:nvPr/>
        </p:nvSpPr>
        <p:spPr>
          <a:xfrm>
            <a:off x="2469958" y="2062728"/>
            <a:ext cx="1969609" cy="480131"/>
          </a:xfrm>
          <a:prstGeom prst="rect">
            <a:avLst/>
          </a:prstGeom>
        </p:spPr>
        <p:txBody>
          <a:bodyPr wrap="square">
            <a:spAutoFit/>
          </a:bodyPr>
          <a:lstStyle/>
          <a:p>
            <a:pPr algn="ctr" fontAlgn="ctr">
              <a:lnSpc>
                <a:spcPct val="140000"/>
              </a:lnSpc>
            </a:pPr>
            <a:r>
              <a:rPr lang="ja-JP" altLang="en-US" sz="1000">
                <a:solidFill>
                  <a:schemeClr val="bg1"/>
                </a:solidFill>
                <a:latin typeface="Noto Sans JP" panose="020B0500000000000000" pitchFamily="34" charset="-128"/>
                <a:ea typeface="Noto Sans JP" panose="020B0500000000000000" pitchFamily="34" charset="-128"/>
              </a:rPr>
              <a:t>掲載期間開始日</a:t>
            </a:r>
            <a:r>
              <a:rPr lang="en-US" altLang="ja-JP" sz="10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a:t>
            </a:r>
            <a:r>
              <a:rPr lang="ja-JP" altLang="en-US" sz="1000">
                <a:solidFill>
                  <a:schemeClr val="bg1"/>
                </a:solidFill>
                <a:latin typeface="Noto Sans JP" panose="020B0500000000000000" pitchFamily="34" charset="-128"/>
                <a:ea typeface="Noto Sans JP" panose="020B0500000000000000" pitchFamily="34" charset="-128"/>
              </a:rPr>
              <a:t>営業日前</a:t>
            </a:r>
            <a:br>
              <a:rPr lang="ja-JP" altLang="en-US" sz="1000">
                <a:solidFill>
                  <a:schemeClr val="bg1"/>
                </a:solidFill>
                <a:latin typeface="Noto Sans JP" panose="020B0500000000000000" pitchFamily="34" charset="-128"/>
                <a:ea typeface="Noto Sans JP" panose="020B0500000000000000" pitchFamily="34" charset="-128"/>
              </a:rPr>
            </a:br>
            <a:r>
              <a:rPr lang="ja-JP" altLang="en-US" sz="800">
                <a:solidFill>
                  <a:schemeClr val="bg1"/>
                </a:solidFill>
                <a:latin typeface="Noto Sans JP" panose="020B0500000000000000" pitchFamily="34" charset="-128"/>
                <a:ea typeface="Noto Sans JP" panose="020B0500000000000000" pitchFamily="34" charset="-128"/>
              </a:rPr>
              <a:t>（前々週月曜日</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ja-JP" altLang="en-US" sz="800">
                <a:solidFill>
                  <a:schemeClr val="bg1"/>
                </a:solidFill>
                <a:latin typeface="Noto Sans JP" panose="020B0500000000000000" pitchFamily="34" charset="-128"/>
                <a:ea typeface="Noto Sans JP" panose="020B0500000000000000" pitchFamily="34" charset="-128"/>
              </a:rPr>
              <a:t>）</a:t>
            </a:r>
          </a:p>
        </p:txBody>
      </p:sp>
      <p:sp>
        <p:nvSpPr>
          <p:cNvPr id="137" name="正方形/長方形 136">
            <a:extLst>
              <a:ext uri="{FF2B5EF4-FFF2-40B4-BE49-F238E27FC236}">
                <a16:creationId xmlns:a16="http://schemas.microsoft.com/office/drawing/2014/main" id="{126FBA21-FDB8-6BB0-32C1-319F3DFF6C8F}"/>
              </a:ext>
            </a:extLst>
          </p:cNvPr>
          <p:cNvSpPr/>
          <p:nvPr/>
        </p:nvSpPr>
        <p:spPr>
          <a:xfrm>
            <a:off x="4412107" y="2395501"/>
            <a:ext cx="1621252" cy="215444"/>
          </a:xfrm>
          <a:prstGeom prst="rect">
            <a:avLst/>
          </a:prstGeom>
        </p:spPr>
        <p:txBody>
          <a:bodyPr wrap="square">
            <a:spAutoFit/>
          </a:bodyPr>
          <a:lstStyle/>
          <a:p>
            <a:pPr algn="ctr" fontAlgn="ctr"/>
            <a:r>
              <a:rPr lang="ja-JP" altLang="en-US" sz="800">
                <a:solidFill>
                  <a:schemeClr val="bg1"/>
                </a:solidFill>
                <a:latin typeface="Noto Sans JP" panose="020B0500000000000000" pitchFamily="34" charset="-128"/>
                <a:ea typeface="Noto Sans JP" panose="020B0500000000000000" pitchFamily="34" charset="-128"/>
              </a:rPr>
              <a:t>（有効期日の</a:t>
            </a:r>
            <a:r>
              <a:rPr lang="en-US" altLang="ja-JP" sz="800" dirty="0">
                <a:solidFill>
                  <a:schemeClr val="bg1"/>
                </a:solidFill>
                <a:latin typeface="Noto Sans JP" panose="020B0500000000000000" pitchFamily="34" charset="-128"/>
                <a:ea typeface="Noto Sans JP" panose="020B0500000000000000" pitchFamily="34" charset="-128"/>
              </a:rPr>
              <a:t> </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a:t>
            </a:r>
            <a:r>
              <a:rPr lang="ja-JP" altLang="en-US" sz="800">
                <a:solidFill>
                  <a:schemeClr val="bg1"/>
                </a:solidFill>
                <a:latin typeface="Inter UI Medium" panose="020B0502030000000004" pitchFamily="34" charset="0"/>
                <a:ea typeface="Noto Sans JP" panose="020B0500000000000000" pitchFamily="34" charset="-128"/>
                <a:cs typeface="Inter UI Medium" panose="020B0502030000000004" pitchFamily="34" charset="0"/>
              </a:rPr>
              <a:t>：</a:t>
            </a:r>
            <a:r>
              <a:rPr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00</a:t>
            </a:r>
            <a:r>
              <a:rPr lang="en-US" altLang="ja-JP" sz="800" dirty="0">
                <a:solidFill>
                  <a:schemeClr val="bg1"/>
                </a:solidFill>
                <a:latin typeface="Noto Sans JP" panose="020B0500000000000000" pitchFamily="34" charset="-128"/>
                <a:ea typeface="Noto Sans JP" panose="020B0500000000000000" pitchFamily="34" charset="-128"/>
              </a:rPr>
              <a:t> </a:t>
            </a:r>
            <a:r>
              <a:rPr lang="ja-JP" altLang="en-US" sz="800">
                <a:solidFill>
                  <a:schemeClr val="bg1"/>
                </a:solidFill>
                <a:latin typeface="Noto Sans JP" panose="020B0500000000000000" pitchFamily="34" charset="-128"/>
                <a:ea typeface="Noto Sans JP" panose="020B0500000000000000" pitchFamily="34" charset="-128"/>
              </a:rPr>
              <a:t>に開放）</a:t>
            </a:r>
          </a:p>
        </p:txBody>
      </p:sp>
      <p:cxnSp>
        <p:nvCxnSpPr>
          <p:cNvPr id="138" name="直線コネクタ 137">
            <a:extLst>
              <a:ext uri="{FF2B5EF4-FFF2-40B4-BE49-F238E27FC236}">
                <a16:creationId xmlns:a16="http://schemas.microsoft.com/office/drawing/2014/main" id="{70DFE967-A481-09C7-7540-80591CB27514}"/>
              </a:ext>
            </a:extLst>
          </p:cNvPr>
          <p:cNvCxnSpPr>
            <a:cxnSpLocks/>
          </p:cNvCxnSpPr>
          <p:nvPr/>
        </p:nvCxnSpPr>
        <p:spPr>
          <a:xfrm>
            <a:off x="823955" y="2755508"/>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7060BAD3-C167-0D72-9599-116142D37A70}"/>
              </a:ext>
            </a:extLst>
          </p:cNvPr>
          <p:cNvCxnSpPr>
            <a:cxnSpLocks/>
          </p:cNvCxnSpPr>
          <p:nvPr/>
        </p:nvCxnSpPr>
        <p:spPr>
          <a:xfrm>
            <a:off x="823955" y="3597718"/>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9AD0D445-0159-2F67-A2C0-D1E165871F10}"/>
              </a:ext>
            </a:extLst>
          </p:cNvPr>
          <p:cNvCxnSpPr>
            <a:cxnSpLocks/>
          </p:cNvCxnSpPr>
          <p:nvPr/>
        </p:nvCxnSpPr>
        <p:spPr>
          <a:xfrm>
            <a:off x="811923" y="4223360"/>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6B840E78-1DAF-2D1B-3841-B9E5B66993CB}"/>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8E64840B-A58C-0089-B9DA-A96BD86E671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11672425" y="6518730"/>
            <a:ext cx="4500" cy="162000"/>
          </a:xfrm>
          <a:prstGeom prst="rect">
            <a:avLst/>
          </a:prstGeom>
        </p:spPr>
      </p:pic>
      <p:sp>
        <p:nvSpPr>
          <p:cNvPr id="9" name="スライド番号プレースホルダー 22">
            <a:extLst>
              <a:ext uri="{FF2B5EF4-FFF2-40B4-BE49-F238E27FC236}">
                <a16:creationId xmlns:a16="http://schemas.microsoft.com/office/drawing/2014/main" id="{0B9716ED-062C-6EA7-D908-2013AA4B84B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46</a:t>
            </a:fld>
            <a:endParaRPr kumimoji="1" lang="ja-JP" altLang="en-US" sz="900">
              <a:latin typeface="Inter UI" panose="020B0502030000000004" pitchFamily="34" charset="0"/>
              <a:cs typeface="Inter UI" panose="020B0502030000000004" pitchFamily="34" charset="0"/>
            </a:endParaRPr>
          </a:p>
        </p:txBody>
      </p:sp>
      <p:sp>
        <p:nvSpPr>
          <p:cNvPr id="10" name="テキスト ボックス 9">
            <a:extLst>
              <a:ext uri="{FF2B5EF4-FFF2-40B4-BE49-F238E27FC236}">
                <a16:creationId xmlns:a16="http://schemas.microsoft.com/office/drawing/2014/main" id="{3EFAB7D5-0426-04A4-E9ED-E6B5D9BCAB4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389701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9AF6F-83B7-69FA-ECC2-800A979B832B}"/>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75195342-91EB-0365-C8D5-5133A18BD415}"/>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146B928A-7D52-FD0E-9E88-1E69D3A5CFAB}"/>
              </a:ext>
            </a:extLst>
          </p:cNvPr>
          <p:cNvSpPr txBox="1"/>
          <p:nvPr/>
        </p:nvSpPr>
        <p:spPr>
          <a:xfrm>
            <a:off x="480727" y="210759"/>
            <a:ext cx="1417376"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REGULATION</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5" name="テキスト ボックス 4">
            <a:extLst>
              <a:ext uri="{FF2B5EF4-FFF2-40B4-BE49-F238E27FC236}">
                <a16:creationId xmlns:a16="http://schemas.microsoft.com/office/drawing/2014/main" id="{401699BE-2D65-E17F-4A58-A53EFB94E821}"/>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入稿規定</a:t>
            </a:r>
          </a:p>
        </p:txBody>
      </p:sp>
      <p:sp>
        <p:nvSpPr>
          <p:cNvPr id="17" name="テキスト ボックス 16">
            <a:extLst>
              <a:ext uri="{FF2B5EF4-FFF2-40B4-BE49-F238E27FC236}">
                <a16:creationId xmlns:a16="http://schemas.microsoft.com/office/drawing/2014/main" id="{BAC77231-9189-3CDE-A06B-C774D2C0AD8F}"/>
              </a:ext>
            </a:extLst>
          </p:cNvPr>
          <p:cNvSpPr txBox="1"/>
          <p:nvPr/>
        </p:nvSpPr>
        <p:spPr>
          <a:xfrm>
            <a:off x="742567" y="5713862"/>
            <a:ext cx="6471643" cy="210699"/>
          </a:xfrm>
          <a:prstGeom prst="rect">
            <a:avLst/>
          </a:prstGeom>
          <a:noFill/>
          <a:ln>
            <a:noFill/>
          </a:ln>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放映内容は</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申し込みにつき、</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商品・</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サービスが基本となります。 同一商材であれば、掲載尺内で異なるクリエイティブの組み合わせも可能となります</a:t>
            </a:r>
          </a:p>
        </p:txBody>
      </p:sp>
      <p:sp>
        <p:nvSpPr>
          <p:cNvPr id="18" name="正方形/長方形 17">
            <a:extLst>
              <a:ext uri="{FF2B5EF4-FFF2-40B4-BE49-F238E27FC236}">
                <a16:creationId xmlns:a16="http://schemas.microsoft.com/office/drawing/2014/main" id="{4F2DFDAE-260D-06C9-186B-93AC9C7A46D8}"/>
              </a:ext>
            </a:extLst>
          </p:cNvPr>
          <p:cNvSpPr/>
          <p:nvPr/>
        </p:nvSpPr>
        <p:spPr>
          <a:xfrm>
            <a:off x="825252" y="1296076"/>
            <a:ext cx="10542659" cy="503567"/>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正方形/長方形 18">
            <a:extLst>
              <a:ext uri="{FF2B5EF4-FFF2-40B4-BE49-F238E27FC236}">
                <a16:creationId xmlns:a16="http://schemas.microsoft.com/office/drawing/2014/main" id="{BFB3D37A-570D-B060-B1D1-F5FCCD369875}"/>
              </a:ext>
            </a:extLst>
          </p:cNvPr>
          <p:cNvSpPr/>
          <p:nvPr/>
        </p:nvSpPr>
        <p:spPr>
          <a:xfrm>
            <a:off x="825252" y="1925329"/>
            <a:ext cx="10542659" cy="3619834"/>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0" name="直線コネクタ 19">
            <a:extLst>
              <a:ext uri="{FF2B5EF4-FFF2-40B4-BE49-F238E27FC236}">
                <a16:creationId xmlns:a16="http://schemas.microsoft.com/office/drawing/2014/main" id="{D5633463-8376-0FFE-3984-494ACAF8D3FA}"/>
              </a:ext>
            </a:extLst>
          </p:cNvPr>
          <p:cNvCxnSpPr>
            <a:cxnSpLocks/>
          </p:cNvCxnSpPr>
          <p:nvPr/>
        </p:nvCxnSpPr>
        <p:spPr>
          <a:xfrm>
            <a:off x="2926887"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B6A3F6DF-83B5-D9B8-54BE-84CCF339177B}"/>
              </a:ext>
            </a:extLst>
          </p:cNvPr>
          <p:cNvCxnSpPr>
            <a:cxnSpLocks/>
          </p:cNvCxnSpPr>
          <p:nvPr/>
        </p:nvCxnSpPr>
        <p:spPr>
          <a:xfrm>
            <a:off x="2926887"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48262A54-2952-39B6-45E3-E63BC654AEDA}"/>
              </a:ext>
            </a:extLst>
          </p:cNvPr>
          <p:cNvCxnSpPr>
            <a:cxnSpLocks/>
          </p:cNvCxnSpPr>
          <p:nvPr/>
        </p:nvCxnSpPr>
        <p:spPr>
          <a:xfrm>
            <a:off x="7150035"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1E59E0FB-D5A1-A12B-5384-CB496953D9C3}"/>
              </a:ext>
            </a:extLst>
          </p:cNvPr>
          <p:cNvCxnSpPr>
            <a:cxnSpLocks/>
          </p:cNvCxnSpPr>
          <p:nvPr/>
        </p:nvCxnSpPr>
        <p:spPr>
          <a:xfrm>
            <a:off x="7150035"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373FF5DA-7F49-313D-CBA9-95579B9351D6}"/>
              </a:ext>
            </a:extLst>
          </p:cNvPr>
          <p:cNvCxnSpPr>
            <a:cxnSpLocks/>
          </p:cNvCxnSpPr>
          <p:nvPr/>
        </p:nvCxnSpPr>
        <p:spPr>
          <a:xfrm>
            <a:off x="5033934" y="1935246"/>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4CF19CDF-2B18-CE29-890B-2B6B6A1E0AB3}"/>
              </a:ext>
            </a:extLst>
          </p:cNvPr>
          <p:cNvCxnSpPr>
            <a:cxnSpLocks/>
          </p:cNvCxnSpPr>
          <p:nvPr/>
        </p:nvCxnSpPr>
        <p:spPr>
          <a:xfrm>
            <a:off x="5033934" y="1408819"/>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105" name="正方形/長方形 104">
            <a:extLst>
              <a:ext uri="{FF2B5EF4-FFF2-40B4-BE49-F238E27FC236}">
                <a16:creationId xmlns:a16="http://schemas.microsoft.com/office/drawing/2014/main" id="{D6C6A81B-5A3B-A3D6-7D5C-BED4C11AAF02}"/>
              </a:ext>
            </a:extLst>
          </p:cNvPr>
          <p:cNvSpPr/>
          <p:nvPr/>
        </p:nvSpPr>
        <p:spPr>
          <a:xfrm>
            <a:off x="1014806" y="3597714"/>
            <a:ext cx="1725218" cy="276999"/>
          </a:xfrm>
          <a:prstGeom prst="rect">
            <a:avLst/>
          </a:prstGeom>
        </p:spPr>
        <p:txBody>
          <a:bodyPr wrap="square">
            <a:spAutoFit/>
          </a:bodyPr>
          <a:lstStyle/>
          <a:p>
            <a:pPr algn="ctr" fontAlgn="ctr"/>
            <a:r>
              <a:rPr lang="ja-JP" altLang="en-US" sz="1200" b="1" spc="40">
                <a:solidFill>
                  <a:schemeClr val="bg1"/>
                </a:solidFill>
                <a:latin typeface="Noto Sans JP" panose="020B0500000000000000" pitchFamily="34" charset="-128"/>
                <a:ea typeface="Noto Sans JP" panose="020B0500000000000000" pitchFamily="34" charset="-128"/>
              </a:rPr>
              <a:t>動画</a:t>
            </a:r>
            <a:r>
              <a:rPr lang="ja-JP" altLang="en-US" sz="1200" b="1" spc="-80">
                <a:solidFill>
                  <a:schemeClr val="bg1"/>
                </a:solidFill>
                <a:latin typeface="Noto Sans JP" panose="020B0500000000000000" pitchFamily="34" charset="-128"/>
                <a:ea typeface="Noto Sans JP" panose="020B0500000000000000" pitchFamily="34" charset="-128"/>
              </a:rPr>
              <a:t>クリエイティブ</a:t>
            </a:r>
          </a:p>
        </p:txBody>
      </p:sp>
      <p:sp>
        <p:nvSpPr>
          <p:cNvPr id="108" name="正方形/長方形 107">
            <a:extLst>
              <a:ext uri="{FF2B5EF4-FFF2-40B4-BE49-F238E27FC236}">
                <a16:creationId xmlns:a16="http://schemas.microsoft.com/office/drawing/2014/main" id="{8F739415-C1FA-A130-8A3B-E5DCFF83AFD4}"/>
              </a:ext>
            </a:extLst>
          </p:cNvPr>
          <p:cNvSpPr/>
          <p:nvPr/>
        </p:nvSpPr>
        <p:spPr>
          <a:xfrm>
            <a:off x="3071339" y="3245488"/>
            <a:ext cx="1997227" cy="307777"/>
          </a:xfrm>
          <a:prstGeom prst="rect">
            <a:avLst/>
          </a:prstGeom>
        </p:spPr>
        <p:txBody>
          <a:bodyPr wrap="square">
            <a:spAutoFit/>
          </a:bodyPr>
          <a:lstStyle/>
          <a:p>
            <a:pPr fontAlgn="ctr"/>
            <a:r>
              <a:rPr lang="en-US" altLang="ja-JP" sz="14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 </a:t>
            </a:r>
            <a:r>
              <a:rPr lang="en-US" altLang="ja-JP" sz="105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(REGULAR)</a:t>
            </a:r>
            <a:endParaRPr lang="ja-JP" altLang="en-US" sz="1050" b="1" spc="-4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0" name="正方形/長方形 129">
            <a:extLst>
              <a:ext uri="{FF2B5EF4-FFF2-40B4-BE49-F238E27FC236}">
                <a16:creationId xmlns:a16="http://schemas.microsoft.com/office/drawing/2014/main" id="{D2B8082A-1F25-F343-021A-51EBBD1D5CF6}"/>
              </a:ext>
            </a:extLst>
          </p:cNvPr>
          <p:cNvSpPr/>
          <p:nvPr/>
        </p:nvSpPr>
        <p:spPr>
          <a:xfrm>
            <a:off x="1517054" y="1432839"/>
            <a:ext cx="715742" cy="246221"/>
          </a:xfrm>
          <a:prstGeom prst="rect">
            <a:avLst/>
          </a:prstGeom>
        </p:spPr>
        <p:txBody>
          <a:bodyPr wrap="square">
            <a:spAutoFit/>
          </a:bodyPr>
          <a:lstStyle/>
          <a:p>
            <a:pPr algn="ctr" fontAlgn="ctr"/>
            <a:r>
              <a:rPr lang="ja-JP" altLang="en-US" sz="1000" b="1" spc="40">
                <a:solidFill>
                  <a:schemeClr val="bg1"/>
                </a:solidFill>
                <a:latin typeface="Noto Sans JP" panose="020B0500000000000000" pitchFamily="34" charset="-128"/>
                <a:ea typeface="Noto Sans JP" panose="020B0500000000000000" pitchFamily="34" charset="-128"/>
              </a:rPr>
              <a:t>入稿素材</a:t>
            </a:r>
          </a:p>
        </p:txBody>
      </p:sp>
      <p:sp>
        <p:nvSpPr>
          <p:cNvPr id="131" name="正方形/長方形 130">
            <a:extLst>
              <a:ext uri="{FF2B5EF4-FFF2-40B4-BE49-F238E27FC236}">
                <a16:creationId xmlns:a16="http://schemas.microsoft.com/office/drawing/2014/main" id="{81F57089-1344-DB2B-2428-A2FE358A21C6}"/>
              </a:ext>
            </a:extLst>
          </p:cNvPr>
          <p:cNvSpPr/>
          <p:nvPr/>
        </p:nvSpPr>
        <p:spPr>
          <a:xfrm>
            <a:off x="3283597" y="1432341"/>
            <a:ext cx="1396291" cy="246221"/>
          </a:xfrm>
          <a:prstGeom prst="rect">
            <a:avLst/>
          </a:prstGeom>
        </p:spPr>
        <p:txBody>
          <a:bodyPr wrap="square">
            <a:spAutoFit/>
          </a:bodyPr>
          <a:lstStyle/>
          <a:p>
            <a:pPr algn="ctr" fontAlgn="ctr"/>
            <a:r>
              <a:rPr lang="ja-JP" altLang="en-US" sz="1000" b="1" spc="40">
                <a:solidFill>
                  <a:schemeClr val="bg1"/>
                </a:solidFill>
                <a:latin typeface="Noto Sans JP" panose="020B0500000000000000" pitchFamily="34" charset="-128"/>
                <a:ea typeface="Noto Sans JP" panose="020B0500000000000000" pitchFamily="34" charset="-128"/>
              </a:rPr>
              <a:t>掲載メニュー</a:t>
            </a:r>
          </a:p>
        </p:txBody>
      </p:sp>
      <p:sp>
        <p:nvSpPr>
          <p:cNvPr id="132" name="正方形/長方形 131">
            <a:extLst>
              <a:ext uri="{FF2B5EF4-FFF2-40B4-BE49-F238E27FC236}">
                <a16:creationId xmlns:a16="http://schemas.microsoft.com/office/drawing/2014/main" id="{D0131ADB-E241-88E4-B4AD-D27942A7ED0B}"/>
              </a:ext>
            </a:extLst>
          </p:cNvPr>
          <p:cNvSpPr/>
          <p:nvPr/>
        </p:nvSpPr>
        <p:spPr>
          <a:xfrm>
            <a:off x="5407829" y="1435642"/>
            <a:ext cx="1396291" cy="246221"/>
          </a:xfrm>
          <a:prstGeom prst="rect">
            <a:avLst/>
          </a:prstGeom>
        </p:spPr>
        <p:txBody>
          <a:bodyPr wrap="square">
            <a:spAutoFit/>
          </a:bodyPr>
          <a:lstStyle/>
          <a:p>
            <a:pPr algn="ctr" fontAlgn="ctr"/>
            <a:r>
              <a:rPr lang="ja-JP" altLang="en-US" sz="1000" b="1">
                <a:solidFill>
                  <a:schemeClr val="bg1"/>
                </a:solidFill>
                <a:latin typeface="Noto Sans JP" panose="020B0500000000000000" pitchFamily="34" charset="-128"/>
                <a:ea typeface="Noto Sans JP" panose="020B0500000000000000" pitchFamily="34" charset="-128"/>
              </a:rPr>
              <a:t>カテゴリ</a:t>
            </a:r>
          </a:p>
        </p:txBody>
      </p:sp>
      <p:sp>
        <p:nvSpPr>
          <p:cNvPr id="133" name="正方形/長方形 132">
            <a:extLst>
              <a:ext uri="{FF2B5EF4-FFF2-40B4-BE49-F238E27FC236}">
                <a16:creationId xmlns:a16="http://schemas.microsoft.com/office/drawing/2014/main" id="{DC6DB4F2-7481-A3E8-601C-255B3FFDD1C3}"/>
              </a:ext>
            </a:extLst>
          </p:cNvPr>
          <p:cNvSpPr/>
          <p:nvPr/>
        </p:nvSpPr>
        <p:spPr>
          <a:xfrm>
            <a:off x="5308074" y="1959748"/>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フォーマット</a:t>
            </a:r>
          </a:p>
        </p:txBody>
      </p:sp>
      <p:sp>
        <p:nvSpPr>
          <p:cNvPr id="134" name="正方形/長方形 133">
            <a:extLst>
              <a:ext uri="{FF2B5EF4-FFF2-40B4-BE49-F238E27FC236}">
                <a16:creationId xmlns:a16="http://schemas.microsoft.com/office/drawing/2014/main" id="{F402DC9B-3BE6-7628-0A8C-2DA37C1B2FC1}"/>
              </a:ext>
            </a:extLst>
          </p:cNvPr>
          <p:cNvSpPr/>
          <p:nvPr/>
        </p:nvSpPr>
        <p:spPr>
          <a:xfrm>
            <a:off x="7470334" y="1959748"/>
            <a:ext cx="1551653" cy="246221"/>
          </a:xfrm>
          <a:prstGeom prst="rect">
            <a:avLst/>
          </a:prstGeom>
        </p:spPr>
        <p:txBody>
          <a:bodyPr wrap="square">
            <a:spAutoFit/>
          </a:bodyPr>
          <a:lstStyle/>
          <a:p>
            <a:pPr fontAlgn="ctr"/>
            <a:r>
              <a:rPr lang="en-US" altLang="ja-JP" sz="10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Mp4</a:t>
            </a:r>
            <a:r>
              <a:rPr lang="ja-JP" altLang="en-US" sz="1000" b="1" spc="40">
                <a:solidFill>
                  <a:schemeClr val="bg1"/>
                </a:solidFill>
                <a:latin typeface="Noto Sans JP" panose="020B0500000000000000" pitchFamily="34" charset="-128"/>
                <a:ea typeface="Noto Sans JP" panose="020B0500000000000000" pitchFamily="34" charset="-128"/>
              </a:rPr>
              <a:t>形式</a:t>
            </a:r>
          </a:p>
        </p:txBody>
      </p:sp>
      <p:sp>
        <p:nvSpPr>
          <p:cNvPr id="135" name="正方形/長方形 134">
            <a:extLst>
              <a:ext uri="{FF2B5EF4-FFF2-40B4-BE49-F238E27FC236}">
                <a16:creationId xmlns:a16="http://schemas.microsoft.com/office/drawing/2014/main" id="{F6B95634-B0EC-0EA1-4EF2-25D3235DED6E}"/>
              </a:ext>
            </a:extLst>
          </p:cNvPr>
          <p:cNvSpPr/>
          <p:nvPr/>
        </p:nvSpPr>
        <p:spPr>
          <a:xfrm>
            <a:off x="8643700" y="1428800"/>
            <a:ext cx="1248628" cy="246221"/>
          </a:xfrm>
          <a:prstGeom prst="rect">
            <a:avLst/>
          </a:prstGeom>
        </p:spPr>
        <p:txBody>
          <a:bodyPr wrap="square">
            <a:spAutoFit/>
          </a:bodyPr>
          <a:lstStyle/>
          <a:p>
            <a:pPr algn="ctr" fontAlgn="ctr"/>
            <a:r>
              <a:rPr lang="ja-JP" altLang="en-US" sz="1000" b="1" spc="40">
                <a:solidFill>
                  <a:schemeClr val="bg1"/>
                </a:solidFill>
                <a:latin typeface="Noto Sans JP" panose="020B0500000000000000" pitchFamily="34" charset="-128"/>
                <a:ea typeface="Noto Sans JP" panose="020B0500000000000000" pitchFamily="34" charset="-128"/>
              </a:rPr>
              <a:t>詳細</a:t>
            </a:r>
          </a:p>
        </p:txBody>
      </p:sp>
      <p:cxnSp>
        <p:nvCxnSpPr>
          <p:cNvPr id="142" name="直線コネクタ 141">
            <a:extLst>
              <a:ext uri="{FF2B5EF4-FFF2-40B4-BE49-F238E27FC236}">
                <a16:creationId xmlns:a16="http://schemas.microsoft.com/office/drawing/2014/main" id="{5EF146EC-FF5E-2B17-01A1-A70F70C851F3}"/>
              </a:ext>
            </a:extLst>
          </p:cNvPr>
          <p:cNvCxnSpPr>
            <a:cxnSpLocks/>
          </p:cNvCxnSpPr>
          <p:nvPr/>
        </p:nvCxnSpPr>
        <p:spPr>
          <a:xfrm>
            <a:off x="5028409" y="2240088"/>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BF731294-5C55-AF7E-CA0B-A3E8F07E7A69}"/>
              </a:ext>
            </a:extLst>
          </p:cNvPr>
          <p:cNvSpPr/>
          <p:nvPr/>
        </p:nvSpPr>
        <p:spPr>
          <a:xfrm>
            <a:off x="5308074" y="2286319"/>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サイズ</a:t>
            </a:r>
          </a:p>
        </p:txBody>
      </p:sp>
      <p:sp>
        <p:nvSpPr>
          <p:cNvPr id="9" name="正方形/長方形 8">
            <a:extLst>
              <a:ext uri="{FF2B5EF4-FFF2-40B4-BE49-F238E27FC236}">
                <a16:creationId xmlns:a16="http://schemas.microsoft.com/office/drawing/2014/main" id="{DF89DCBC-C51F-E936-11D7-7329409E891C}"/>
              </a:ext>
            </a:extLst>
          </p:cNvPr>
          <p:cNvSpPr/>
          <p:nvPr/>
        </p:nvSpPr>
        <p:spPr>
          <a:xfrm>
            <a:off x="7470334" y="2294786"/>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1,920 x 1,080</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cxnSp>
        <p:nvCxnSpPr>
          <p:cNvPr id="10" name="直線コネクタ 9">
            <a:extLst>
              <a:ext uri="{FF2B5EF4-FFF2-40B4-BE49-F238E27FC236}">
                <a16:creationId xmlns:a16="http://schemas.microsoft.com/office/drawing/2014/main" id="{A1131C9C-DEC1-6018-A95F-058691A776F1}"/>
              </a:ext>
            </a:extLst>
          </p:cNvPr>
          <p:cNvCxnSpPr>
            <a:cxnSpLocks/>
          </p:cNvCxnSpPr>
          <p:nvPr/>
        </p:nvCxnSpPr>
        <p:spPr>
          <a:xfrm>
            <a:off x="5028409" y="2571862"/>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E5FE525-FB63-9B44-C0F3-23878848CC72}"/>
              </a:ext>
            </a:extLst>
          </p:cNvPr>
          <p:cNvCxnSpPr>
            <a:cxnSpLocks/>
          </p:cNvCxnSpPr>
          <p:nvPr/>
        </p:nvCxnSpPr>
        <p:spPr>
          <a:xfrm>
            <a:off x="5028409" y="2902818"/>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819E21C-251D-3DAD-A1F7-A5629D6494BC}"/>
              </a:ext>
            </a:extLst>
          </p:cNvPr>
          <p:cNvCxnSpPr>
            <a:cxnSpLocks/>
          </p:cNvCxnSpPr>
          <p:nvPr/>
        </p:nvCxnSpPr>
        <p:spPr>
          <a:xfrm>
            <a:off x="5028409" y="3234592"/>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201AB7B0-5ED3-F30C-04B9-B9545BA0A67B}"/>
              </a:ext>
            </a:extLst>
          </p:cNvPr>
          <p:cNvCxnSpPr>
            <a:cxnSpLocks/>
          </p:cNvCxnSpPr>
          <p:nvPr/>
        </p:nvCxnSpPr>
        <p:spPr>
          <a:xfrm>
            <a:off x="5028409" y="3565548"/>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5DEFA752-C64E-A4BC-8752-F1F9F9B81FF8}"/>
              </a:ext>
            </a:extLst>
          </p:cNvPr>
          <p:cNvCxnSpPr>
            <a:cxnSpLocks/>
          </p:cNvCxnSpPr>
          <p:nvPr/>
        </p:nvCxnSpPr>
        <p:spPr>
          <a:xfrm>
            <a:off x="5028409" y="3897322"/>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B7C9CBFB-C27D-94FF-E94E-22D256F5B49E}"/>
              </a:ext>
            </a:extLst>
          </p:cNvPr>
          <p:cNvCxnSpPr>
            <a:cxnSpLocks/>
          </p:cNvCxnSpPr>
          <p:nvPr/>
        </p:nvCxnSpPr>
        <p:spPr>
          <a:xfrm>
            <a:off x="5028409" y="4228278"/>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37F6A60B-10AA-CAEF-C946-1CAC58E8FBDC}"/>
              </a:ext>
            </a:extLst>
          </p:cNvPr>
          <p:cNvCxnSpPr>
            <a:cxnSpLocks/>
          </p:cNvCxnSpPr>
          <p:nvPr/>
        </p:nvCxnSpPr>
        <p:spPr>
          <a:xfrm>
            <a:off x="5028409" y="4560052"/>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2F339B6B-A9FC-1886-DD6C-C5208F914C3F}"/>
              </a:ext>
            </a:extLst>
          </p:cNvPr>
          <p:cNvCxnSpPr>
            <a:cxnSpLocks/>
          </p:cNvCxnSpPr>
          <p:nvPr/>
        </p:nvCxnSpPr>
        <p:spPr>
          <a:xfrm>
            <a:off x="5028409" y="4882620"/>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4798CDA-B106-4A87-23FB-25BEBAE1D481}"/>
              </a:ext>
            </a:extLst>
          </p:cNvPr>
          <p:cNvCxnSpPr>
            <a:cxnSpLocks/>
          </p:cNvCxnSpPr>
          <p:nvPr/>
        </p:nvCxnSpPr>
        <p:spPr>
          <a:xfrm>
            <a:off x="5028409" y="5214394"/>
            <a:ext cx="6336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正方形/長方形 24">
            <a:extLst>
              <a:ext uri="{FF2B5EF4-FFF2-40B4-BE49-F238E27FC236}">
                <a16:creationId xmlns:a16="http://schemas.microsoft.com/office/drawing/2014/main" id="{EC98F9C7-B660-134C-4AB3-A28F5B71CCF6}"/>
              </a:ext>
            </a:extLst>
          </p:cNvPr>
          <p:cNvSpPr/>
          <p:nvPr/>
        </p:nvSpPr>
        <p:spPr>
          <a:xfrm>
            <a:off x="5308075" y="2602005"/>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尺</a:t>
            </a:r>
          </a:p>
        </p:txBody>
      </p:sp>
      <p:sp>
        <p:nvSpPr>
          <p:cNvPr id="26" name="正方形/長方形 25">
            <a:extLst>
              <a:ext uri="{FF2B5EF4-FFF2-40B4-BE49-F238E27FC236}">
                <a16:creationId xmlns:a16="http://schemas.microsoft.com/office/drawing/2014/main" id="{C6B493CB-609E-27E6-E712-93A7A947BD4B}"/>
              </a:ext>
            </a:extLst>
          </p:cNvPr>
          <p:cNvSpPr/>
          <p:nvPr/>
        </p:nvSpPr>
        <p:spPr>
          <a:xfrm>
            <a:off x="5308074" y="2941881"/>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ファイルサイズ</a:t>
            </a:r>
          </a:p>
        </p:txBody>
      </p:sp>
      <p:sp>
        <p:nvSpPr>
          <p:cNvPr id="27" name="正方形/長方形 26">
            <a:extLst>
              <a:ext uri="{FF2B5EF4-FFF2-40B4-BE49-F238E27FC236}">
                <a16:creationId xmlns:a16="http://schemas.microsoft.com/office/drawing/2014/main" id="{D7F1D8D5-1FA0-F8B7-ABFC-5A072EA05B0B}"/>
              </a:ext>
            </a:extLst>
          </p:cNvPr>
          <p:cNvSpPr/>
          <p:nvPr/>
        </p:nvSpPr>
        <p:spPr>
          <a:xfrm>
            <a:off x="5333475" y="3268452"/>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映像</a:t>
            </a:r>
            <a:r>
              <a:rPr lang="ja-JP" altLang="en-US" sz="1000" b="1">
                <a:solidFill>
                  <a:schemeClr val="bg1"/>
                </a:solidFill>
                <a:latin typeface="Noto Sans JP" panose="020B0500000000000000" pitchFamily="34" charset="-128"/>
                <a:ea typeface="Noto Sans JP" panose="020B0500000000000000" pitchFamily="34" charset="-128"/>
              </a:rPr>
              <a:t>コーデック</a:t>
            </a:r>
          </a:p>
        </p:txBody>
      </p:sp>
      <p:sp>
        <p:nvSpPr>
          <p:cNvPr id="28" name="正方形/長方形 27">
            <a:extLst>
              <a:ext uri="{FF2B5EF4-FFF2-40B4-BE49-F238E27FC236}">
                <a16:creationId xmlns:a16="http://schemas.microsoft.com/office/drawing/2014/main" id="{920028DA-C0C7-4343-8BC5-18BC4D6C0B0C}"/>
              </a:ext>
            </a:extLst>
          </p:cNvPr>
          <p:cNvSpPr/>
          <p:nvPr/>
        </p:nvSpPr>
        <p:spPr>
          <a:xfrm>
            <a:off x="5325009" y="3601072"/>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音声</a:t>
            </a:r>
            <a:r>
              <a:rPr lang="ja-JP" altLang="en-US" sz="1000" b="1">
                <a:solidFill>
                  <a:schemeClr val="bg1"/>
                </a:solidFill>
                <a:latin typeface="Noto Sans JP" panose="020B0500000000000000" pitchFamily="34" charset="-128"/>
                <a:ea typeface="Noto Sans JP" panose="020B0500000000000000" pitchFamily="34" charset="-128"/>
              </a:rPr>
              <a:t>コーデック</a:t>
            </a:r>
          </a:p>
        </p:txBody>
      </p:sp>
      <p:sp>
        <p:nvSpPr>
          <p:cNvPr id="29" name="正方形/長方形 28">
            <a:extLst>
              <a:ext uri="{FF2B5EF4-FFF2-40B4-BE49-F238E27FC236}">
                <a16:creationId xmlns:a16="http://schemas.microsoft.com/office/drawing/2014/main" id="{6815E7AC-64F3-5CCC-D131-9DDA93837F6E}"/>
              </a:ext>
            </a:extLst>
          </p:cNvPr>
          <p:cNvSpPr/>
          <p:nvPr/>
        </p:nvSpPr>
        <p:spPr>
          <a:xfrm>
            <a:off x="5317751" y="3932481"/>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平均</a:t>
            </a:r>
            <a:r>
              <a:rPr lang="ja-JP" altLang="en-US" sz="1000" b="1">
                <a:solidFill>
                  <a:schemeClr val="bg1"/>
                </a:solidFill>
                <a:latin typeface="Noto Sans JP" panose="020B0500000000000000" pitchFamily="34" charset="-128"/>
                <a:ea typeface="Noto Sans JP" panose="020B0500000000000000" pitchFamily="34" charset="-128"/>
              </a:rPr>
              <a:t>ラウドネス</a:t>
            </a:r>
            <a:r>
              <a:rPr lang="ja-JP" altLang="en-US" sz="1000" b="1" spc="-70">
                <a:solidFill>
                  <a:schemeClr val="bg1"/>
                </a:solidFill>
                <a:latin typeface="Noto Sans JP" panose="020B0500000000000000" pitchFamily="34" charset="-128"/>
                <a:ea typeface="Noto Sans JP" panose="020B0500000000000000" pitchFamily="34" charset="-128"/>
              </a:rPr>
              <a:t>値</a:t>
            </a:r>
          </a:p>
        </p:txBody>
      </p:sp>
      <p:sp>
        <p:nvSpPr>
          <p:cNvPr id="30" name="正方形/長方形 29">
            <a:extLst>
              <a:ext uri="{FF2B5EF4-FFF2-40B4-BE49-F238E27FC236}">
                <a16:creationId xmlns:a16="http://schemas.microsoft.com/office/drawing/2014/main" id="{CBEF7B6B-CDC3-FB82-68F3-FA402C56E38A}"/>
              </a:ext>
            </a:extLst>
          </p:cNvPr>
          <p:cNvSpPr/>
          <p:nvPr/>
        </p:nvSpPr>
        <p:spPr>
          <a:xfrm>
            <a:off x="5309284" y="4259052"/>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フレームレート</a:t>
            </a:r>
          </a:p>
        </p:txBody>
      </p:sp>
      <p:sp>
        <p:nvSpPr>
          <p:cNvPr id="31" name="正方形/長方形 30">
            <a:extLst>
              <a:ext uri="{FF2B5EF4-FFF2-40B4-BE49-F238E27FC236}">
                <a16:creationId xmlns:a16="http://schemas.microsoft.com/office/drawing/2014/main" id="{3AB65FED-8238-F5D7-B3A5-CDEBA9948278}"/>
              </a:ext>
            </a:extLst>
          </p:cNvPr>
          <p:cNvSpPr/>
          <p:nvPr/>
        </p:nvSpPr>
        <p:spPr>
          <a:xfrm>
            <a:off x="5317752" y="4591672"/>
            <a:ext cx="1551653" cy="246221"/>
          </a:xfrm>
          <a:prstGeom prst="rect">
            <a:avLst/>
          </a:prstGeom>
        </p:spPr>
        <p:txBody>
          <a:bodyPr wrap="square">
            <a:spAutoFit/>
          </a:bodyPr>
          <a:lstStyle/>
          <a:p>
            <a:pPr algn="ctr" fontAlgn="ctr"/>
            <a:r>
              <a:rPr lang="ja-JP" altLang="en-US" sz="1000" b="1" spc="-70">
                <a:solidFill>
                  <a:schemeClr val="bg1"/>
                </a:solidFill>
                <a:latin typeface="Noto Sans JP" panose="020B0500000000000000" pitchFamily="34" charset="-128"/>
                <a:ea typeface="Noto Sans JP" panose="020B0500000000000000" pitchFamily="34" charset="-128"/>
              </a:rPr>
              <a:t>ビットレート</a:t>
            </a:r>
          </a:p>
        </p:txBody>
      </p:sp>
      <p:sp>
        <p:nvSpPr>
          <p:cNvPr id="32" name="正方形/長方形 31">
            <a:extLst>
              <a:ext uri="{FF2B5EF4-FFF2-40B4-BE49-F238E27FC236}">
                <a16:creationId xmlns:a16="http://schemas.microsoft.com/office/drawing/2014/main" id="{193EEB7A-F32B-AB8D-779F-92E6519B2603}"/>
              </a:ext>
            </a:extLst>
          </p:cNvPr>
          <p:cNvSpPr/>
          <p:nvPr/>
        </p:nvSpPr>
        <p:spPr>
          <a:xfrm>
            <a:off x="5317751" y="4923081"/>
            <a:ext cx="1551653" cy="246221"/>
          </a:xfrm>
          <a:prstGeom prst="rect">
            <a:avLst/>
          </a:prstGeom>
        </p:spPr>
        <p:txBody>
          <a:bodyPr wrap="square">
            <a:spAutoFit/>
          </a:bodyPr>
          <a:lstStyle/>
          <a:p>
            <a:pPr algn="ctr" fontAlgn="ctr"/>
            <a:r>
              <a:rPr lang="ja-JP" altLang="en-US" sz="1000" b="1">
                <a:solidFill>
                  <a:schemeClr val="bg1"/>
                </a:solidFill>
                <a:latin typeface="Noto Sans JP" panose="020B0500000000000000" pitchFamily="34" charset="-128"/>
                <a:ea typeface="Noto Sans JP" panose="020B0500000000000000" pitchFamily="34" charset="-128"/>
              </a:rPr>
              <a:t>走査方式</a:t>
            </a:r>
          </a:p>
        </p:txBody>
      </p:sp>
      <p:sp>
        <p:nvSpPr>
          <p:cNvPr id="33" name="正方形/長方形 32">
            <a:extLst>
              <a:ext uri="{FF2B5EF4-FFF2-40B4-BE49-F238E27FC236}">
                <a16:creationId xmlns:a16="http://schemas.microsoft.com/office/drawing/2014/main" id="{F41D1F22-1B22-BFCA-3EE9-B6AF9977B5F5}"/>
              </a:ext>
            </a:extLst>
          </p:cNvPr>
          <p:cNvSpPr/>
          <p:nvPr/>
        </p:nvSpPr>
        <p:spPr>
          <a:xfrm>
            <a:off x="5317752" y="5249653"/>
            <a:ext cx="1551653" cy="246221"/>
          </a:xfrm>
          <a:prstGeom prst="rect">
            <a:avLst/>
          </a:prstGeom>
        </p:spPr>
        <p:txBody>
          <a:bodyPr wrap="square">
            <a:spAutoFit/>
          </a:bodyPr>
          <a:lstStyle/>
          <a:p>
            <a:pPr algn="ctr" fontAlgn="ctr"/>
            <a:r>
              <a:rPr lang="ja-JP" altLang="en-US" sz="1000" b="1">
                <a:solidFill>
                  <a:schemeClr val="bg1"/>
                </a:solidFill>
                <a:latin typeface="Noto Sans JP" panose="020B0500000000000000" pitchFamily="34" charset="-128"/>
                <a:ea typeface="Noto Sans JP" panose="020B0500000000000000" pitchFamily="34" charset="-128"/>
              </a:rPr>
              <a:t>最低級数</a:t>
            </a:r>
          </a:p>
        </p:txBody>
      </p:sp>
      <p:sp>
        <p:nvSpPr>
          <p:cNvPr id="34" name="正方形/長方形 33">
            <a:extLst>
              <a:ext uri="{FF2B5EF4-FFF2-40B4-BE49-F238E27FC236}">
                <a16:creationId xmlns:a16="http://schemas.microsoft.com/office/drawing/2014/main" id="{817AAE94-7EEB-53EB-8D6E-F6302AB58A9D}"/>
              </a:ext>
            </a:extLst>
          </p:cNvPr>
          <p:cNvSpPr/>
          <p:nvPr/>
        </p:nvSpPr>
        <p:spPr>
          <a:xfrm>
            <a:off x="7470334" y="2621357"/>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15 </a:t>
            </a:r>
            <a:r>
              <a:rPr lang="ja-JP" altLang="en-US" sz="105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秒</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en-US" altLang="ja-JP" sz="9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30 </a:t>
            </a:r>
            <a:r>
              <a:rPr lang="ja-JP" altLang="en-US" sz="105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秒</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5" name="正方形/長方形 34">
            <a:extLst>
              <a:ext uri="{FF2B5EF4-FFF2-40B4-BE49-F238E27FC236}">
                <a16:creationId xmlns:a16="http://schemas.microsoft.com/office/drawing/2014/main" id="{D378FE59-7785-FF61-C220-0FBF0795F78F}"/>
              </a:ext>
            </a:extLst>
          </p:cNvPr>
          <p:cNvSpPr/>
          <p:nvPr/>
        </p:nvSpPr>
        <p:spPr>
          <a:xfrm>
            <a:off x="7470334" y="2950347"/>
            <a:ext cx="1551653" cy="253916"/>
          </a:xfrm>
          <a:prstGeom prst="rect">
            <a:avLst/>
          </a:prstGeom>
        </p:spPr>
        <p:txBody>
          <a:bodyPr wrap="square">
            <a:spAutoFit/>
          </a:bodyPr>
          <a:lstStyle/>
          <a:p>
            <a:pPr fontAlgn="ctr"/>
            <a:r>
              <a:rPr lang="ja-JP" altLang="en-US" sz="100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最大</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100MB</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6" name="正方形/長方形 35">
            <a:extLst>
              <a:ext uri="{FF2B5EF4-FFF2-40B4-BE49-F238E27FC236}">
                <a16:creationId xmlns:a16="http://schemas.microsoft.com/office/drawing/2014/main" id="{AAEAF54E-36CE-4ADF-87A3-6E91CC4BDCF3}"/>
              </a:ext>
            </a:extLst>
          </p:cNvPr>
          <p:cNvSpPr/>
          <p:nvPr/>
        </p:nvSpPr>
        <p:spPr>
          <a:xfrm>
            <a:off x="7470334" y="3285385"/>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H.264</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7" name="正方形/長方形 36">
            <a:extLst>
              <a:ext uri="{FF2B5EF4-FFF2-40B4-BE49-F238E27FC236}">
                <a16:creationId xmlns:a16="http://schemas.microsoft.com/office/drawing/2014/main" id="{ECAE136D-12CB-E31B-3DD4-3A1F75F720F2}"/>
              </a:ext>
            </a:extLst>
          </p:cNvPr>
          <p:cNvSpPr/>
          <p:nvPr/>
        </p:nvSpPr>
        <p:spPr>
          <a:xfrm>
            <a:off x="7472753" y="3614376"/>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AAC LC</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8" name="正方形/長方形 37">
            <a:extLst>
              <a:ext uri="{FF2B5EF4-FFF2-40B4-BE49-F238E27FC236}">
                <a16:creationId xmlns:a16="http://schemas.microsoft.com/office/drawing/2014/main" id="{51D08D9D-3CD0-23C8-84D6-46AE4D61AC99}"/>
              </a:ext>
            </a:extLst>
          </p:cNvPr>
          <p:cNvSpPr/>
          <p:nvPr/>
        </p:nvSpPr>
        <p:spPr>
          <a:xfrm>
            <a:off x="7481220" y="3932480"/>
            <a:ext cx="1551653" cy="261610"/>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-24.0LKFS</a:t>
            </a:r>
            <a:r>
              <a:rPr lang="en-US" altLang="ja-JP" sz="11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1</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39" name="正方形/長方形 38">
            <a:extLst>
              <a:ext uri="{FF2B5EF4-FFF2-40B4-BE49-F238E27FC236}">
                <a16:creationId xmlns:a16="http://schemas.microsoft.com/office/drawing/2014/main" id="{C0CD85F0-FB84-7952-9966-D740E4D8F73C}"/>
              </a:ext>
            </a:extLst>
          </p:cNvPr>
          <p:cNvSpPr/>
          <p:nvPr/>
        </p:nvSpPr>
        <p:spPr>
          <a:xfrm>
            <a:off x="7472753" y="4275985"/>
            <a:ext cx="2043780"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29.97FPS</a:t>
            </a:r>
            <a:r>
              <a:rPr lang="ja-JP" altLang="en-US" sz="105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または</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30FPS</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40" name="正方形/長方形 39">
            <a:extLst>
              <a:ext uri="{FF2B5EF4-FFF2-40B4-BE49-F238E27FC236}">
                <a16:creationId xmlns:a16="http://schemas.microsoft.com/office/drawing/2014/main" id="{ACDD751E-D080-D173-D437-9D7D76E859C2}"/>
              </a:ext>
            </a:extLst>
          </p:cNvPr>
          <p:cNvSpPr/>
          <p:nvPr/>
        </p:nvSpPr>
        <p:spPr>
          <a:xfrm>
            <a:off x="7481220" y="4604975"/>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10Mbps</a:t>
            </a:r>
            <a:r>
              <a:rPr lang="ja-JP" altLang="en-US" sz="1050" spc="4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以上</a:t>
            </a:r>
            <a:endParaRPr lang="ja-JP" altLang="en-US" sz="1050" spc="40">
              <a:solidFill>
                <a:schemeClr val="bg1"/>
              </a:solidFill>
              <a:latin typeface="Noto Sans JP" panose="020B0500000000000000" pitchFamily="34" charset="-128"/>
              <a:ea typeface="Noto Sans JP" panose="020B0500000000000000" pitchFamily="34" charset="-128"/>
            </a:endParaRPr>
          </a:p>
        </p:txBody>
      </p:sp>
      <p:sp>
        <p:nvSpPr>
          <p:cNvPr id="41" name="正方形/長方形 40">
            <a:extLst>
              <a:ext uri="{FF2B5EF4-FFF2-40B4-BE49-F238E27FC236}">
                <a16:creationId xmlns:a16="http://schemas.microsoft.com/office/drawing/2014/main" id="{1F80DD94-9933-27AA-608E-D615AD6CE4EB}"/>
              </a:ext>
            </a:extLst>
          </p:cNvPr>
          <p:cNvSpPr/>
          <p:nvPr/>
        </p:nvSpPr>
        <p:spPr>
          <a:xfrm>
            <a:off x="7464286" y="4931546"/>
            <a:ext cx="2966643" cy="253916"/>
          </a:xfrm>
          <a:prstGeom prst="rect">
            <a:avLst/>
          </a:prstGeom>
        </p:spPr>
        <p:txBody>
          <a:bodyPr wrap="square">
            <a:spAutoFit/>
          </a:bodyPr>
          <a:lstStyle/>
          <a:p>
            <a:pPr fontAlgn="ctr"/>
            <a:r>
              <a:rPr lang="ja-JP" altLang="en-US" sz="1050" spc="-10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プログレッシブ方式</a:t>
            </a: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lang="en-US" altLang="ja-JP" sz="7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r>
              <a:rPr lang="ja-JP" altLang="en-US" sz="750" spc="4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インターレース方式は不可</a:t>
            </a:r>
            <a:r>
              <a:rPr lang="en-US" altLang="ja-JP" sz="7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a:t>
            </a:r>
            <a:endParaRPr lang="ja-JP" altLang="en-US" sz="750" b="1" spc="40">
              <a:solidFill>
                <a:schemeClr val="bg1"/>
              </a:solidFill>
              <a:latin typeface="Noto Sans JP" panose="020B0500000000000000" pitchFamily="34" charset="-128"/>
              <a:ea typeface="Noto Sans JP" panose="020B0500000000000000" pitchFamily="34" charset="-128"/>
            </a:endParaRPr>
          </a:p>
        </p:txBody>
      </p:sp>
      <p:sp>
        <p:nvSpPr>
          <p:cNvPr id="42" name="正方形/長方形 41">
            <a:extLst>
              <a:ext uri="{FF2B5EF4-FFF2-40B4-BE49-F238E27FC236}">
                <a16:creationId xmlns:a16="http://schemas.microsoft.com/office/drawing/2014/main" id="{CB69CAE6-401F-71BB-0B23-63585E7215E3}"/>
              </a:ext>
            </a:extLst>
          </p:cNvPr>
          <p:cNvSpPr/>
          <p:nvPr/>
        </p:nvSpPr>
        <p:spPr>
          <a:xfrm>
            <a:off x="7481220" y="5269003"/>
            <a:ext cx="1551653" cy="253916"/>
          </a:xfrm>
          <a:prstGeom prst="rect">
            <a:avLst/>
          </a:prstGeom>
        </p:spPr>
        <p:txBody>
          <a:bodyPr wrap="square">
            <a:spAutoFit/>
          </a:bodyPr>
          <a:lstStyle/>
          <a:p>
            <a:pPr fontAlgn="ctr"/>
            <a:r>
              <a:rPr lang="en-US" altLang="ja-JP" sz="105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26pt</a:t>
            </a:r>
            <a:endParaRPr lang="ja-JP" altLang="en-US" sz="1050" b="1" spc="40">
              <a:solidFill>
                <a:schemeClr val="bg1"/>
              </a:solidFill>
              <a:latin typeface="Noto Sans JP" panose="020B0500000000000000" pitchFamily="34" charset="-128"/>
              <a:ea typeface="Noto Sans JP" panose="020B0500000000000000" pitchFamily="34" charset="-128"/>
            </a:endParaRPr>
          </a:p>
        </p:txBody>
      </p:sp>
      <p:sp>
        <p:nvSpPr>
          <p:cNvPr id="24" name="正方形/長方形 23">
            <a:extLst>
              <a:ext uri="{FF2B5EF4-FFF2-40B4-BE49-F238E27FC236}">
                <a16:creationId xmlns:a16="http://schemas.microsoft.com/office/drawing/2014/main" id="{0FC3DF2D-6B87-6C10-352B-3146C08E5111}"/>
              </a:ext>
            </a:extLst>
          </p:cNvPr>
          <p:cNvSpPr/>
          <p:nvPr/>
        </p:nvSpPr>
        <p:spPr>
          <a:xfrm>
            <a:off x="3071339" y="3588388"/>
            <a:ext cx="1997227" cy="307777"/>
          </a:xfrm>
          <a:prstGeom prst="rect">
            <a:avLst/>
          </a:prstGeom>
        </p:spPr>
        <p:txBody>
          <a:bodyPr wrap="square">
            <a:spAutoFit/>
          </a:bodyPr>
          <a:lstStyle/>
          <a:p>
            <a:pPr fontAlgn="ctr"/>
            <a:r>
              <a:rPr lang="en-US" altLang="ja-JP" sz="14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 </a:t>
            </a:r>
            <a:r>
              <a:rPr lang="en-US" altLang="ja-JP" sz="105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(HALF)</a:t>
            </a:r>
            <a:endParaRPr lang="ja-JP" altLang="en-US" sz="1050" b="1" spc="-4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3" name="正方形/長方形 42">
            <a:extLst>
              <a:ext uri="{FF2B5EF4-FFF2-40B4-BE49-F238E27FC236}">
                <a16:creationId xmlns:a16="http://schemas.microsoft.com/office/drawing/2014/main" id="{CC05B877-5A16-DBC2-E16C-48AB1B71A400}"/>
              </a:ext>
            </a:extLst>
          </p:cNvPr>
          <p:cNvSpPr/>
          <p:nvPr/>
        </p:nvSpPr>
        <p:spPr>
          <a:xfrm>
            <a:off x="3071339" y="3919858"/>
            <a:ext cx="1997227" cy="307777"/>
          </a:xfrm>
          <a:prstGeom prst="rect">
            <a:avLst/>
          </a:prstGeom>
        </p:spPr>
        <p:txBody>
          <a:bodyPr wrap="square">
            <a:spAutoFit/>
          </a:bodyPr>
          <a:lstStyle/>
          <a:p>
            <a:pPr fontAlgn="ctr"/>
            <a:r>
              <a:rPr lang="en-US" altLang="ja-JP" sz="14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SHORT</a:t>
            </a:r>
            <a:endParaRPr lang="ja-JP" altLang="en-US" sz="1050" b="1" spc="-4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pic>
        <p:nvPicPr>
          <p:cNvPr id="8" name="図 7">
            <a:extLst>
              <a:ext uri="{FF2B5EF4-FFF2-40B4-BE49-F238E27FC236}">
                <a16:creationId xmlns:a16="http://schemas.microsoft.com/office/drawing/2014/main" id="{1E29F6BC-F37E-5580-345F-595D28AB829F}"/>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23" name="図 22">
            <a:extLst>
              <a:ext uri="{FF2B5EF4-FFF2-40B4-BE49-F238E27FC236}">
                <a16:creationId xmlns:a16="http://schemas.microsoft.com/office/drawing/2014/main" id="{52703DA2-B7AE-5D19-24EB-4352FF678F7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44" name="スライド番号プレースホルダー 22">
            <a:extLst>
              <a:ext uri="{FF2B5EF4-FFF2-40B4-BE49-F238E27FC236}">
                <a16:creationId xmlns:a16="http://schemas.microsoft.com/office/drawing/2014/main" id="{3638379D-0582-0ABB-B8AF-50971B3F0D1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47</a:t>
            </a:fld>
            <a:endParaRPr kumimoji="1" lang="ja-JP" altLang="en-US" sz="900">
              <a:latin typeface="Inter UI" panose="020B0502030000000004" pitchFamily="34" charset="0"/>
              <a:cs typeface="Inter UI" panose="020B0502030000000004" pitchFamily="34" charset="0"/>
            </a:endParaRPr>
          </a:p>
        </p:txBody>
      </p:sp>
      <p:sp>
        <p:nvSpPr>
          <p:cNvPr id="45" name="テキスト ボックス 44">
            <a:extLst>
              <a:ext uri="{FF2B5EF4-FFF2-40B4-BE49-F238E27FC236}">
                <a16:creationId xmlns:a16="http://schemas.microsoft.com/office/drawing/2014/main" id="{E0DD93CC-0F69-D16F-E82F-2263FDB8427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5821350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12D35-EB01-8EA4-4978-6C0B0518A83A}"/>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50EF3607-CDBA-553E-A4FA-4885A291D922}"/>
              </a:ext>
            </a:extLst>
          </p:cNvPr>
          <p:cNvPicPr>
            <a:picLocks noChangeAspect="1"/>
          </p:cNvPicPr>
          <p:nvPr/>
        </p:nvPicPr>
        <p:blipFill>
          <a:blip r:embed="rId3"/>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FDA3110E-39AD-14D4-F3B1-A20E87C07D8E}"/>
              </a:ext>
            </a:extLst>
          </p:cNvPr>
          <p:cNvSpPr txBox="1"/>
          <p:nvPr/>
        </p:nvSpPr>
        <p:spPr>
          <a:xfrm>
            <a:off x="480727" y="210759"/>
            <a:ext cx="1417376"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REGULATION</a:t>
            </a:r>
            <a:endParaRPr kumimoji="1" lang="en-US" altLang="ja-JP" sz="12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5" name="テキスト ボックス 4">
            <a:extLst>
              <a:ext uri="{FF2B5EF4-FFF2-40B4-BE49-F238E27FC236}">
                <a16:creationId xmlns:a16="http://schemas.microsoft.com/office/drawing/2014/main" id="{D1DE21FE-3FF1-72DD-04BA-3B328B8BA9CE}"/>
              </a:ext>
            </a:extLst>
          </p:cNvPr>
          <p:cNvSpPr txBox="1"/>
          <p:nvPr/>
        </p:nvSpPr>
        <p:spPr>
          <a:xfrm>
            <a:off x="474201" y="427365"/>
            <a:ext cx="595035"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入稿規定</a:t>
            </a:r>
          </a:p>
        </p:txBody>
      </p:sp>
      <p:sp>
        <p:nvSpPr>
          <p:cNvPr id="17" name="テキスト ボックス 16">
            <a:extLst>
              <a:ext uri="{FF2B5EF4-FFF2-40B4-BE49-F238E27FC236}">
                <a16:creationId xmlns:a16="http://schemas.microsoft.com/office/drawing/2014/main" id="{E7103D86-D54F-F885-490B-BD5E38A1B021}"/>
              </a:ext>
            </a:extLst>
          </p:cNvPr>
          <p:cNvSpPr txBox="1"/>
          <p:nvPr/>
        </p:nvSpPr>
        <p:spPr>
          <a:xfrm>
            <a:off x="849516" y="5688711"/>
            <a:ext cx="4171335" cy="216085"/>
          </a:xfrm>
          <a:prstGeom prst="rect">
            <a:avLst/>
          </a:prstGeom>
          <a:noFill/>
          <a:ln>
            <a:noFill/>
          </a:ln>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7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STANDARD(REGULAR)</a:t>
            </a:r>
            <a:r>
              <a:rPr kumimoji="1" lang="ja-JP" altLang="en-US" sz="700">
                <a:solidFill>
                  <a:schemeClr val="bg1"/>
                </a:solidFill>
                <a:latin typeface="Inter UI Medium" panose="020B0502030000000004" pitchFamily="34" charset="0"/>
                <a:ea typeface="Noto Sans JP Light" panose="020B0300000000000000" pitchFamily="34" charset="-128"/>
                <a:cs typeface="Inter UI Medium" panose="020B0502030000000004" pitchFamily="34" charset="0"/>
              </a:rPr>
              <a:t>の</a:t>
            </a: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4</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種入稿の場合は別途費用が発生する場合もございます。</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5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種配信は不可）</a:t>
            </a:r>
          </a:p>
        </p:txBody>
      </p:sp>
      <p:sp>
        <p:nvSpPr>
          <p:cNvPr id="18" name="正方形/長方形 17">
            <a:extLst>
              <a:ext uri="{FF2B5EF4-FFF2-40B4-BE49-F238E27FC236}">
                <a16:creationId xmlns:a16="http://schemas.microsoft.com/office/drawing/2014/main" id="{33AC1FC2-CFBD-E9F7-F12F-717A651C0D2D}"/>
              </a:ext>
            </a:extLst>
          </p:cNvPr>
          <p:cNvSpPr/>
          <p:nvPr/>
        </p:nvSpPr>
        <p:spPr>
          <a:xfrm>
            <a:off x="825252" y="1296076"/>
            <a:ext cx="10542659" cy="1174369"/>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9" name="正方形/長方形 18">
            <a:extLst>
              <a:ext uri="{FF2B5EF4-FFF2-40B4-BE49-F238E27FC236}">
                <a16:creationId xmlns:a16="http://schemas.microsoft.com/office/drawing/2014/main" id="{2630188E-16A0-E084-F095-0F50EE5E7BE3}"/>
              </a:ext>
            </a:extLst>
          </p:cNvPr>
          <p:cNvSpPr/>
          <p:nvPr/>
        </p:nvSpPr>
        <p:spPr>
          <a:xfrm>
            <a:off x="825252" y="2656849"/>
            <a:ext cx="10542659" cy="2988000"/>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20" name="直線コネクタ 19">
            <a:extLst>
              <a:ext uri="{FF2B5EF4-FFF2-40B4-BE49-F238E27FC236}">
                <a16:creationId xmlns:a16="http://schemas.microsoft.com/office/drawing/2014/main" id="{9B4D005C-86BB-5C5A-BAEE-6236E94EAE00}"/>
              </a:ext>
            </a:extLst>
          </p:cNvPr>
          <p:cNvCxnSpPr>
            <a:cxnSpLocks/>
          </p:cNvCxnSpPr>
          <p:nvPr/>
        </p:nvCxnSpPr>
        <p:spPr>
          <a:xfrm>
            <a:off x="2566207"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4E3F36A5-CA05-ADCA-E7C3-7B6524B30320}"/>
              </a:ext>
            </a:extLst>
          </p:cNvPr>
          <p:cNvCxnSpPr>
            <a:cxnSpLocks/>
          </p:cNvCxnSpPr>
          <p:nvPr/>
        </p:nvCxnSpPr>
        <p:spPr>
          <a:xfrm>
            <a:off x="2550967" y="1398902"/>
            <a:ext cx="0" cy="936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FC4F2418-85B1-0984-0B23-B7617686F02A}"/>
              </a:ext>
            </a:extLst>
          </p:cNvPr>
          <p:cNvCxnSpPr>
            <a:cxnSpLocks/>
          </p:cNvCxnSpPr>
          <p:nvPr/>
        </p:nvCxnSpPr>
        <p:spPr>
          <a:xfrm>
            <a:off x="5457677" y="2676107"/>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8BAA70D8-069D-271C-8BC7-F1C5CBD7A798}"/>
              </a:ext>
            </a:extLst>
          </p:cNvPr>
          <p:cNvCxnSpPr>
            <a:cxnSpLocks/>
          </p:cNvCxnSpPr>
          <p:nvPr/>
        </p:nvCxnSpPr>
        <p:spPr>
          <a:xfrm>
            <a:off x="5457677" y="1423138"/>
            <a:ext cx="0" cy="936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32BC1096-AD30-731E-4F19-C74C480A8F0D}"/>
              </a:ext>
            </a:extLst>
          </p:cNvPr>
          <p:cNvCxnSpPr>
            <a:cxnSpLocks/>
          </p:cNvCxnSpPr>
          <p:nvPr/>
        </p:nvCxnSpPr>
        <p:spPr>
          <a:xfrm>
            <a:off x="3642014"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77B07660-2016-5FA4-016F-4F6224F0B3C0}"/>
              </a:ext>
            </a:extLst>
          </p:cNvPr>
          <p:cNvCxnSpPr>
            <a:cxnSpLocks/>
          </p:cNvCxnSpPr>
          <p:nvPr/>
        </p:nvCxnSpPr>
        <p:spPr>
          <a:xfrm>
            <a:off x="3642014" y="1408819"/>
            <a:ext cx="0" cy="936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A2326BC1-B68C-9245-9C2E-DBF05C00FECF}"/>
              </a:ext>
            </a:extLst>
          </p:cNvPr>
          <p:cNvSpPr txBox="1"/>
          <p:nvPr/>
        </p:nvSpPr>
        <p:spPr>
          <a:xfrm>
            <a:off x="968860" y="2873982"/>
            <a:ext cx="1494320" cy="400110"/>
          </a:xfrm>
          <a:prstGeom prst="rect">
            <a:avLst/>
          </a:prstGeom>
          <a:noFill/>
        </p:spPr>
        <p:txBody>
          <a:bodyPr wrap="none" rtlCol="0">
            <a:spAutoFit/>
          </a:bodyPr>
          <a:lstStyle/>
          <a:p>
            <a:r>
              <a:rPr kumimoji="1" lang="en-US" altLang="ja-JP" sz="2000" b="1" spc="-12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1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3" name="テキスト ボックス 42">
            <a:extLst>
              <a:ext uri="{FF2B5EF4-FFF2-40B4-BE49-F238E27FC236}">
                <a16:creationId xmlns:a16="http://schemas.microsoft.com/office/drawing/2014/main" id="{1D1645F6-33DE-7677-E634-0019738E3397}"/>
              </a:ext>
            </a:extLst>
          </p:cNvPr>
          <p:cNvSpPr txBox="1"/>
          <p:nvPr/>
        </p:nvSpPr>
        <p:spPr>
          <a:xfrm>
            <a:off x="967170" y="5064580"/>
            <a:ext cx="968535" cy="400110"/>
          </a:xfrm>
          <a:prstGeom prst="rect">
            <a:avLst/>
          </a:prstGeom>
          <a:noFill/>
        </p:spPr>
        <p:txBody>
          <a:bodyPr wrap="none" rtlCol="0">
            <a:spAutoFit/>
          </a:bodyPr>
          <a:lstStyle/>
          <a:p>
            <a:r>
              <a:rPr kumimoji="1" lang="en-US" altLang="ja-JP" sz="2000" b="1" spc="-120" dirty="0">
                <a:solidFill>
                  <a:schemeClr val="bg1"/>
                </a:solidFill>
                <a:latin typeface="Inter UI" panose="020B0502030000000004" pitchFamily="34" charset="0"/>
                <a:ea typeface="Inter UI" panose="020B0502030000000004" pitchFamily="34" charset="0"/>
                <a:cs typeface="Inter UI" panose="020B0502030000000004" pitchFamily="34" charset="0"/>
              </a:rPr>
              <a:t>SHORT</a:t>
            </a:r>
            <a:endParaRPr kumimoji="1" lang="ja-JP" altLang="en-US" sz="2000" b="1" spc="-1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4" name="正方形/長方形 43">
            <a:extLst>
              <a:ext uri="{FF2B5EF4-FFF2-40B4-BE49-F238E27FC236}">
                <a16:creationId xmlns:a16="http://schemas.microsoft.com/office/drawing/2014/main" id="{7F833BAA-AD78-67FF-3A9F-C0C212D66D4B}"/>
              </a:ext>
            </a:extLst>
          </p:cNvPr>
          <p:cNvSpPr/>
          <p:nvPr/>
        </p:nvSpPr>
        <p:spPr>
          <a:xfrm>
            <a:off x="1046376" y="3212492"/>
            <a:ext cx="99418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45" name="テキスト ボックス 44">
            <a:extLst>
              <a:ext uri="{FF2B5EF4-FFF2-40B4-BE49-F238E27FC236}">
                <a16:creationId xmlns:a16="http://schemas.microsoft.com/office/drawing/2014/main" id="{D251D872-3A66-AAF8-EDAB-C43F76B88BC5}"/>
              </a:ext>
            </a:extLst>
          </p:cNvPr>
          <p:cNvSpPr txBox="1"/>
          <p:nvPr/>
        </p:nvSpPr>
        <p:spPr>
          <a:xfrm>
            <a:off x="982237" y="3169857"/>
            <a:ext cx="1127232"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REGULAR</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46" name="正方形/長方形 45">
            <a:extLst>
              <a:ext uri="{FF2B5EF4-FFF2-40B4-BE49-F238E27FC236}">
                <a16:creationId xmlns:a16="http://schemas.microsoft.com/office/drawing/2014/main" id="{2B5F6B1D-DCA1-85C1-A3BC-C677DAE5B47D}"/>
              </a:ext>
            </a:extLst>
          </p:cNvPr>
          <p:cNvSpPr/>
          <p:nvPr/>
        </p:nvSpPr>
        <p:spPr>
          <a:xfrm>
            <a:off x="1046383" y="4236507"/>
            <a:ext cx="594000" cy="2093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5500"/>
              </a:solidFill>
            </a:endParaRPr>
          </a:p>
        </p:txBody>
      </p:sp>
      <p:sp>
        <p:nvSpPr>
          <p:cNvPr id="47" name="テキスト ボックス 46">
            <a:extLst>
              <a:ext uri="{FF2B5EF4-FFF2-40B4-BE49-F238E27FC236}">
                <a16:creationId xmlns:a16="http://schemas.microsoft.com/office/drawing/2014/main" id="{800A1F68-2044-E9AA-BC47-BA7AF2531F7E}"/>
              </a:ext>
            </a:extLst>
          </p:cNvPr>
          <p:cNvSpPr txBox="1"/>
          <p:nvPr/>
        </p:nvSpPr>
        <p:spPr>
          <a:xfrm>
            <a:off x="982245" y="4193872"/>
            <a:ext cx="718466" cy="338554"/>
          </a:xfrm>
          <a:prstGeom prst="rect">
            <a:avLst/>
          </a:prstGeom>
          <a:noFill/>
        </p:spPr>
        <p:txBody>
          <a:bodyPr wrap="none" rtlCol="0">
            <a:spAutoFit/>
          </a:bodyPr>
          <a:lstStyle/>
          <a:p>
            <a:r>
              <a:rPr kumimoji="1" lang="en-US" altLang="ja-JP" sz="1600" b="1" dirty="0">
                <a:solidFill>
                  <a:srgbClr val="FF5500"/>
                </a:solidFill>
                <a:latin typeface="Inter UI" panose="020B0502030000000004" pitchFamily="34" charset="0"/>
                <a:ea typeface="Inter UI" panose="020B0502030000000004" pitchFamily="34" charset="0"/>
                <a:cs typeface="Inter UI" panose="020B0502030000000004" pitchFamily="34" charset="0"/>
              </a:rPr>
              <a:t>HALF</a:t>
            </a:r>
            <a:endParaRPr kumimoji="1" lang="ja-JP" altLang="en-US" sz="1600" b="1">
              <a:solidFill>
                <a:srgbClr val="FF5500"/>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48" name="直線コネクタ 47">
            <a:extLst>
              <a:ext uri="{FF2B5EF4-FFF2-40B4-BE49-F238E27FC236}">
                <a16:creationId xmlns:a16="http://schemas.microsoft.com/office/drawing/2014/main" id="{DBB65628-4F48-27B5-E804-C7D21541FDFD}"/>
              </a:ext>
            </a:extLst>
          </p:cNvPr>
          <p:cNvCxnSpPr>
            <a:cxnSpLocks/>
          </p:cNvCxnSpPr>
          <p:nvPr/>
        </p:nvCxnSpPr>
        <p:spPr>
          <a:xfrm flipH="1">
            <a:off x="926720" y="4727200"/>
            <a:ext cx="1548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7599886F-8833-17A9-B30F-E98CD423F668}"/>
              </a:ext>
            </a:extLst>
          </p:cNvPr>
          <p:cNvCxnSpPr>
            <a:cxnSpLocks/>
          </p:cNvCxnSpPr>
          <p:nvPr/>
        </p:nvCxnSpPr>
        <p:spPr>
          <a:xfrm flipH="1">
            <a:off x="921627" y="3692226"/>
            <a:ext cx="1548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B7228049-062C-574F-EDB9-A8D8C3D8ED9F}"/>
              </a:ext>
            </a:extLst>
          </p:cNvPr>
          <p:cNvSpPr txBox="1"/>
          <p:nvPr/>
        </p:nvSpPr>
        <p:spPr>
          <a:xfrm>
            <a:off x="968860" y="3911672"/>
            <a:ext cx="1494320" cy="400110"/>
          </a:xfrm>
          <a:prstGeom prst="rect">
            <a:avLst/>
          </a:prstGeom>
          <a:noFill/>
        </p:spPr>
        <p:txBody>
          <a:bodyPr wrap="none" rtlCol="0">
            <a:spAutoFit/>
          </a:bodyPr>
          <a:lstStyle/>
          <a:p>
            <a:r>
              <a:rPr kumimoji="1" lang="en-US" altLang="ja-JP" sz="2000" b="1" spc="-120" dirty="0">
                <a:solidFill>
                  <a:schemeClr val="bg1"/>
                </a:solidFill>
                <a:latin typeface="Inter UI" panose="020B0502030000000004" pitchFamily="34" charset="0"/>
                <a:ea typeface="Inter UI" panose="020B0502030000000004" pitchFamily="34" charset="0"/>
                <a:cs typeface="Inter UI" panose="020B0502030000000004" pitchFamily="34" charset="0"/>
              </a:rPr>
              <a:t>STANDARD</a:t>
            </a:r>
            <a:endParaRPr kumimoji="1" lang="ja-JP" altLang="en-US" sz="2000" b="1" spc="-12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1" name="テキスト ボックス 50">
            <a:extLst>
              <a:ext uri="{FF2B5EF4-FFF2-40B4-BE49-F238E27FC236}">
                <a16:creationId xmlns:a16="http://schemas.microsoft.com/office/drawing/2014/main" id="{76F0550A-4AA4-3887-CA90-43CAF93212DB}"/>
              </a:ext>
            </a:extLst>
          </p:cNvPr>
          <p:cNvSpPr txBox="1"/>
          <p:nvPr/>
        </p:nvSpPr>
        <p:spPr>
          <a:xfrm>
            <a:off x="3140308" y="3544851"/>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2" name="テキスト ボックス 51">
            <a:extLst>
              <a:ext uri="{FF2B5EF4-FFF2-40B4-BE49-F238E27FC236}">
                <a16:creationId xmlns:a16="http://schemas.microsoft.com/office/drawing/2014/main" id="{AD912BFC-C92A-1945-EB75-B1F2A4AFD343}"/>
              </a:ext>
            </a:extLst>
          </p:cNvPr>
          <p:cNvSpPr txBox="1"/>
          <p:nvPr/>
        </p:nvSpPr>
        <p:spPr>
          <a:xfrm>
            <a:off x="1257591" y="1757126"/>
            <a:ext cx="82586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メニュー名</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3" name="テキスト ボックス 52">
            <a:extLst>
              <a:ext uri="{FF2B5EF4-FFF2-40B4-BE49-F238E27FC236}">
                <a16:creationId xmlns:a16="http://schemas.microsoft.com/office/drawing/2014/main" id="{FCB7C704-987C-AF2C-F06E-FCD132DA5D00}"/>
              </a:ext>
            </a:extLst>
          </p:cNvPr>
          <p:cNvSpPr txBox="1"/>
          <p:nvPr/>
        </p:nvSpPr>
        <p:spPr>
          <a:xfrm>
            <a:off x="2903007" y="1756633"/>
            <a:ext cx="441146"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形式</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54" name="テキスト ボックス 53">
            <a:extLst>
              <a:ext uri="{FF2B5EF4-FFF2-40B4-BE49-F238E27FC236}">
                <a16:creationId xmlns:a16="http://schemas.microsoft.com/office/drawing/2014/main" id="{C9F245FC-EE96-8126-15B2-993FB171901E}"/>
              </a:ext>
            </a:extLst>
          </p:cNvPr>
          <p:cNvSpPr txBox="1"/>
          <p:nvPr/>
        </p:nvSpPr>
        <p:spPr>
          <a:xfrm>
            <a:off x="2763252" y="3435628"/>
            <a:ext cx="529312"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55" name="テキスト ボックス 54">
            <a:extLst>
              <a:ext uri="{FF2B5EF4-FFF2-40B4-BE49-F238E27FC236}">
                <a16:creationId xmlns:a16="http://schemas.microsoft.com/office/drawing/2014/main" id="{4E1ACBCF-6F05-42FB-1AE7-26173D3351AE}"/>
              </a:ext>
            </a:extLst>
          </p:cNvPr>
          <p:cNvSpPr txBox="1"/>
          <p:nvPr/>
        </p:nvSpPr>
        <p:spPr>
          <a:xfrm>
            <a:off x="3126570" y="5034133"/>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6" name="テキスト ボックス 55">
            <a:extLst>
              <a:ext uri="{FF2B5EF4-FFF2-40B4-BE49-F238E27FC236}">
                <a16:creationId xmlns:a16="http://schemas.microsoft.com/office/drawing/2014/main" id="{E594C0D1-5977-E5D6-BCF3-645172FD9B13}"/>
              </a:ext>
            </a:extLst>
          </p:cNvPr>
          <p:cNvSpPr txBox="1"/>
          <p:nvPr/>
        </p:nvSpPr>
        <p:spPr>
          <a:xfrm>
            <a:off x="2764028" y="4932167"/>
            <a:ext cx="492443"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57" name="直線コネクタ 56">
            <a:extLst>
              <a:ext uri="{FF2B5EF4-FFF2-40B4-BE49-F238E27FC236}">
                <a16:creationId xmlns:a16="http://schemas.microsoft.com/office/drawing/2014/main" id="{ECE2DB3B-5DAA-12FC-78CF-5B6E93C2846F}"/>
              </a:ext>
            </a:extLst>
          </p:cNvPr>
          <p:cNvCxnSpPr>
            <a:cxnSpLocks/>
          </p:cNvCxnSpPr>
          <p:nvPr/>
        </p:nvCxnSpPr>
        <p:spPr>
          <a:xfrm flipH="1">
            <a:off x="2643131" y="4719108"/>
            <a:ext cx="900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0CA775F8-D43C-412B-0914-1D3E812384D3}"/>
              </a:ext>
            </a:extLst>
          </p:cNvPr>
          <p:cNvCxnSpPr>
            <a:cxnSpLocks/>
          </p:cNvCxnSpPr>
          <p:nvPr/>
        </p:nvCxnSpPr>
        <p:spPr>
          <a:xfrm flipH="1">
            <a:off x="3780149" y="4719108"/>
            <a:ext cx="1548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D78F6066-1B52-4F1F-491B-1E7C389C390E}"/>
              </a:ext>
            </a:extLst>
          </p:cNvPr>
          <p:cNvCxnSpPr>
            <a:cxnSpLocks/>
          </p:cNvCxnSpPr>
          <p:nvPr/>
        </p:nvCxnSpPr>
        <p:spPr>
          <a:xfrm flipH="1">
            <a:off x="3771095" y="3687013"/>
            <a:ext cx="1548000" cy="0"/>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82" name="テキスト ボックス 81">
            <a:extLst>
              <a:ext uri="{FF2B5EF4-FFF2-40B4-BE49-F238E27FC236}">
                <a16:creationId xmlns:a16="http://schemas.microsoft.com/office/drawing/2014/main" id="{57962E1A-BA31-0383-A6F0-14229EF8617B}"/>
              </a:ext>
            </a:extLst>
          </p:cNvPr>
          <p:cNvSpPr txBox="1"/>
          <p:nvPr/>
        </p:nvSpPr>
        <p:spPr>
          <a:xfrm>
            <a:off x="4161206" y="1756633"/>
            <a:ext cx="697627"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再生頻度</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nvGrpSpPr>
          <p:cNvPr id="149" name="グループ化 148">
            <a:extLst>
              <a:ext uri="{FF2B5EF4-FFF2-40B4-BE49-F238E27FC236}">
                <a16:creationId xmlns:a16="http://schemas.microsoft.com/office/drawing/2014/main" id="{323466B2-5BA7-B040-C568-08BDD2A29D3D}"/>
              </a:ext>
            </a:extLst>
          </p:cNvPr>
          <p:cNvGrpSpPr/>
          <p:nvPr/>
        </p:nvGrpSpPr>
        <p:grpSpPr>
          <a:xfrm>
            <a:off x="6172415" y="1480880"/>
            <a:ext cx="1060256" cy="500458"/>
            <a:chOff x="4977608" y="1537261"/>
            <a:chExt cx="1060256" cy="500458"/>
          </a:xfrm>
        </p:grpSpPr>
        <p:sp>
          <p:nvSpPr>
            <p:cNvPr id="83" name="テキスト ボックス 82">
              <a:extLst>
                <a:ext uri="{FF2B5EF4-FFF2-40B4-BE49-F238E27FC236}">
                  <a16:creationId xmlns:a16="http://schemas.microsoft.com/office/drawing/2014/main" id="{4DAB5414-3FDB-8A19-9612-2C43AF8D9FDB}"/>
                </a:ext>
              </a:extLst>
            </p:cNvPr>
            <p:cNvSpPr txBox="1"/>
            <p:nvPr/>
          </p:nvSpPr>
          <p:spPr>
            <a:xfrm>
              <a:off x="5364603" y="1646484"/>
              <a:ext cx="67326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秒素材</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4" name="テキスト ボックス 83">
              <a:extLst>
                <a:ext uri="{FF2B5EF4-FFF2-40B4-BE49-F238E27FC236}">
                  <a16:creationId xmlns:a16="http://schemas.microsoft.com/office/drawing/2014/main" id="{E2846516-CD64-E0BC-9477-72732B473C96}"/>
                </a:ext>
              </a:extLst>
            </p:cNvPr>
            <p:cNvSpPr txBox="1"/>
            <p:nvPr/>
          </p:nvSpPr>
          <p:spPr>
            <a:xfrm>
              <a:off x="4977608" y="1537261"/>
              <a:ext cx="529312"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grpSp>
      <p:cxnSp>
        <p:nvCxnSpPr>
          <p:cNvPr id="92" name="直線コネクタ 91">
            <a:extLst>
              <a:ext uri="{FF2B5EF4-FFF2-40B4-BE49-F238E27FC236}">
                <a16:creationId xmlns:a16="http://schemas.microsoft.com/office/drawing/2014/main" id="{C80D19FE-A1FB-4433-32D9-2980DD3957F4}"/>
              </a:ext>
            </a:extLst>
          </p:cNvPr>
          <p:cNvCxnSpPr>
            <a:cxnSpLocks/>
          </p:cNvCxnSpPr>
          <p:nvPr/>
        </p:nvCxnSpPr>
        <p:spPr>
          <a:xfrm>
            <a:off x="6692818" y="2106606"/>
            <a:ext cx="0" cy="2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C032BD5E-DF79-E0E6-B35F-F6F6C06F7A28}"/>
              </a:ext>
            </a:extLst>
          </p:cNvPr>
          <p:cNvCxnSpPr>
            <a:cxnSpLocks/>
          </p:cNvCxnSpPr>
          <p:nvPr/>
        </p:nvCxnSpPr>
        <p:spPr>
          <a:xfrm flipH="1">
            <a:off x="5588559" y="2010286"/>
            <a:ext cx="216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D3714684-D41A-7309-AB66-0EFDCABEDF09}"/>
              </a:ext>
            </a:extLst>
          </p:cNvPr>
          <p:cNvSpPr txBox="1"/>
          <p:nvPr/>
        </p:nvSpPr>
        <p:spPr>
          <a:xfrm>
            <a:off x="7803843" y="1325137"/>
            <a:ext cx="1210588" cy="278731"/>
          </a:xfrm>
          <a:prstGeom prst="rect">
            <a:avLst/>
          </a:prstGeom>
          <a:noFill/>
        </p:spPr>
        <p:txBody>
          <a:bodyPr wrap="none" rtlCol="0">
            <a:spAutoFit/>
          </a:bodyPr>
          <a:lstStyle/>
          <a:p>
            <a:pPr>
              <a:lnSpc>
                <a:spcPct val="135000"/>
              </a:lnSpc>
            </a:pPr>
            <a:r>
              <a:rPr kumimoji="1" lang="ja-JP" altLang="en-US" sz="10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同時入稿可能本数</a:t>
            </a:r>
            <a:endParaRPr kumimoji="1" lang="en-US" altLang="ja-JP" sz="10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cxnSp>
        <p:nvCxnSpPr>
          <p:cNvPr id="113" name="直線コネクタ 112">
            <a:extLst>
              <a:ext uri="{FF2B5EF4-FFF2-40B4-BE49-F238E27FC236}">
                <a16:creationId xmlns:a16="http://schemas.microsoft.com/office/drawing/2014/main" id="{79ED85D5-44AE-C546-243B-40678C745195}"/>
              </a:ext>
            </a:extLst>
          </p:cNvPr>
          <p:cNvCxnSpPr>
            <a:cxnSpLocks/>
          </p:cNvCxnSpPr>
          <p:nvPr/>
        </p:nvCxnSpPr>
        <p:spPr>
          <a:xfrm>
            <a:off x="7850389" y="1655340"/>
            <a:ext cx="0" cy="72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grpSp>
        <p:nvGrpSpPr>
          <p:cNvPr id="158" name="グループ化 157">
            <a:extLst>
              <a:ext uri="{FF2B5EF4-FFF2-40B4-BE49-F238E27FC236}">
                <a16:creationId xmlns:a16="http://schemas.microsoft.com/office/drawing/2014/main" id="{23F44331-B49B-FBAF-1451-7B4541D1A3B5}"/>
              </a:ext>
            </a:extLst>
          </p:cNvPr>
          <p:cNvGrpSpPr/>
          <p:nvPr/>
        </p:nvGrpSpPr>
        <p:grpSpPr>
          <a:xfrm>
            <a:off x="9079022" y="1447350"/>
            <a:ext cx="1060256" cy="500458"/>
            <a:chOff x="9734802" y="1537261"/>
            <a:chExt cx="1060256" cy="500458"/>
          </a:xfrm>
        </p:grpSpPr>
        <p:sp>
          <p:nvSpPr>
            <p:cNvPr id="123" name="テキスト ボックス 122">
              <a:extLst>
                <a:ext uri="{FF2B5EF4-FFF2-40B4-BE49-F238E27FC236}">
                  <a16:creationId xmlns:a16="http://schemas.microsoft.com/office/drawing/2014/main" id="{B915D5D2-E74A-B228-66C9-C3248C4B9633}"/>
                </a:ext>
              </a:extLst>
            </p:cNvPr>
            <p:cNvSpPr txBox="1"/>
            <p:nvPr/>
          </p:nvSpPr>
          <p:spPr>
            <a:xfrm>
              <a:off x="10121797" y="1646484"/>
              <a:ext cx="67326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秒素材</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4" name="テキスト ボックス 123">
              <a:extLst>
                <a:ext uri="{FF2B5EF4-FFF2-40B4-BE49-F238E27FC236}">
                  <a16:creationId xmlns:a16="http://schemas.microsoft.com/office/drawing/2014/main" id="{E5B0150E-992C-49C4-F492-8B616A39338C}"/>
                </a:ext>
              </a:extLst>
            </p:cNvPr>
            <p:cNvSpPr txBox="1"/>
            <p:nvPr/>
          </p:nvSpPr>
          <p:spPr>
            <a:xfrm>
              <a:off x="9734802" y="1537261"/>
              <a:ext cx="492443"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grpSp>
      <p:cxnSp>
        <p:nvCxnSpPr>
          <p:cNvPr id="129" name="直線コネクタ 128">
            <a:extLst>
              <a:ext uri="{FF2B5EF4-FFF2-40B4-BE49-F238E27FC236}">
                <a16:creationId xmlns:a16="http://schemas.microsoft.com/office/drawing/2014/main" id="{8327C0FC-338E-38D0-986E-C4315EA241E2}"/>
              </a:ext>
            </a:extLst>
          </p:cNvPr>
          <p:cNvCxnSpPr>
            <a:cxnSpLocks/>
          </p:cNvCxnSpPr>
          <p:nvPr/>
        </p:nvCxnSpPr>
        <p:spPr>
          <a:xfrm>
            <a:off x="8983120" y="2092287"/>
            <a:ext cx="0" cy="2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6C1ABA62-E57F-482C-6ED9-9BB0E496DB3F}"/>
              </a:ext>
            </a:extLst>
          </p:cNvPr>
          <p:cNvCxnSpPr>
            <a:cxnSpLocks/>
          </p:cNvCxnSpPr>
          <p:nvPr/>
        </p:nvCxnSpPr>
        <p:spPr>
          <a:xfrm flipH="1">
            <a:off x="8014945" y="1995967"/>
            <a:ext cx="3240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739E5F0A-E085-82DB-DA95-F7845858F5A6}"/>
              </a:ext>
            </a:extLst>
          </p:cNvPr>
          <p:cNvCxnSpPr>
            <a:cxnSpLocks/>
          </p:cNvCxnSpPr>
          <p:nvPr/>
        </p:nvCxnSpPr>
        <p:spPr>
          <a:xfrm>
            <a:off x="10128956" y="2092287"/>
            <a:ext cx="0" cy="2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2647DD3B-BDC9-C5AB-B097-8B1E074CFB84}"/>
              </a:ext>
            </a:extLst>
          </p:cNvPr>
          <p:cNvCxnSpPr>
            <a:cxnSpLocks/>
          </p:cNvCxnSpPr>
          <p:nvPr/>
        </p:nvCxnSpPr>
        <p:spPr>
          <a:xfrm>
            <a:off x="7850389"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3" name="直線コネクタ 142">
            <a:extLst>
              <a:ext uri="{FF2B5EF4-FFF2-40B4-BE49-F238E27FC236}">
                <a16:creationId xmlns:a16="http://schemas.microsoft.com/office/drawing/2014/main" id="{33675225-DAB1-A8F2-FACB-3E05B974FBC5}"/>
              </a:ext>
            </a:extLst>
          </p:cNvPr>
          <p:cNvCxnSpPr>
            <a:cxnSpLocks/>
          </p:cNvCxnSpPr>
          <p:nvPr/>
        </p:nvCxnSpPr>
        <p:spPr>
          <a:xfrm>
            <a:off x="5475137" y="3680017"/>
            <a:ext cx="586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23637267-B62A-E2BA-F1A3-4C3B83633C3E}"/>
              </a:ext>
            </a:extLst>
          </p:cNvPr>
          <p:cNvCxnSpPr>
            <a:cxnSpLocks/>
          </p:cNvCxnSpPr>
          <p:nvPr/>
        </p:nvCxnSpPr>
        <p:spPr>
          <a:xfrm>
            <a:off x="5475137" y="4719108"/>
            <a:ext cx="5868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直線コネクタ 144">
            <a:extLst>
              <a:ext uri="{FF2B5EF4-FFF2-40B4-BE49-F238E27FC236}">
                <a16:creationId xmlns:a16="http://schemas.microsoft.com/office/drawing/2014/main" id="{8D076A64-8BBE-7953-5FC3-D396D209CE25}"/>
              </a:ext>
            </a:extLst>
          </p:cNvPr>
          <p:cNvCxnSpPr>
            <a:cxnSpLocks/>
          </p:cNvCxnSpPr>
          <p:nvPr/>
        </p:nvCxnSpPr>
        <p:spPr>
          <a:xfrm>
            <a:off x="6692818" y="2676107"/>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78AEB2D9-F80A-99F0-BD87-F9CDEF52424C}"/>
              </a:ext>
            </a:extLst>
          </p:cNvPr>
          <p:cNvCxnSpPr>
            <a:cxnSpLocks/>
          </p:cNvCxnSpPr>
          <p:nvPr/>
        </p:nvCxnSpPr>
        <p:spPr>
          <a:xfrm>
            <a:off x="8983120"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8" name="直線コネクタ 147">
            <a:extLst>
              <a:ext uri="{FF2B5EF4-FFF2-40B4-BE49-F238E27FC236}">
                <a16:creationId xmlns:a16="http://schemas.microsoft.com/office/drawing/2014/main" id="{64EF2FF4-D144-D116-08E0-59AE631CD863}"/>
              </a:ext>
            </a:extLst>
          </p:cNvPr>
          <p:cNvCxnSpPr>
            <a:cxnSpLocks/>
          </p:cNvCxnSpPr>
          <p:nvPr/>
        </p:nvCxnSpPr>
        <p:spPr>
          <a:xfrm>
            <a:off x="10128956" y="2661788"/>
            <a:ext cx="0" cy="2988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87" name="テキスト ボックス 86">
            <a:extLst>
              <a:ext uri="{FF2B5EF4-FFF2-40B4-BE49-F238E27FC236}">
                <a16:creationId xmlns:a16="http://schemas.microsoft.com/office/drawing/2014/main" id="{1309F2A4-51C1-5A4D-4B39-5EEA3F543F27}"/>
              </a:ext>
            </a:extLst>
          </p:cNvPr>
          <p:cNvSpPr txBox="1"/>
          <p:nvPr/>
        </p:nvSpPr>
        <p:spPr>
          <a:xfrm>
            <a:off x="6095452" y="2102396"/>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88" name="テキスト ボックス 87">
            <a:extLst>
              <a:ext uri="{FF2B5EF4-FFF2-40B4-BE49-F238E27FC236}">
                <a16:creationId xmlns:a16="http://schemas.microsoft.com/office/drawing/2014/main" id="{4EE66E96-16FD-679B-67F4-9B7973CA75F0}"/>
              </a:ext>
            </a:extLst>
          </p:cNvPr>
          <p:cNvSpPr txBox="1"/>
          <p:nvPr/>
        </p:nvSpPr>
        <p:spPr>
          <a:xfrm>
            <a:off x="5825972" y="1999490"/>
            <a:ext cx="320922"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59" name="テキスト ボックス 158">
            <a:extLst>
              <a:ext uri="{FF2B5EF4-FFF2-40B4-BE49-F238E27FC236}">
                <a16:creationId xmlns:a16="http://schemas.microsoft.com/office/drawing/2014/main" id="{1F9E6D0C-74C7-5879-7BA4-E24D95BCCCD7}"/>
              </a:ext>
            </a:extLst>
          </p:cNvPr>
          <p:cNvSpPr txBox="1"/>
          <p:nvPr/>
        </p:nvSpPr>
        <p:spPr>
          <a:xfrm>
            <a:off x="5853375" y="2947044"/>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7" name="テキスト ボックス 166">
            <a:extLst>
              <a:ext uri="{FF2B5EF4-FFF2-40B4-BE49-F238E27FC236}">
                <a16:creationId xmlns:a16="http://schemas.microsoft.com/office/drawing/2014/main" id="{2A7AD8A3-B5F2-37C0-A9DA-E9B84A267E46}"/>
              </a:ext>
            </a:extLst>
          </p:cNvPr>
          <p:cNvSpPr txBox="1"/>
          <p:nvPr/>
        </p:nvSpPr>
        <p:spPr>
          <a:xfrm>
            <a:off x="5853375" y="3983993"/>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89" name="テキスト ボックス 88">
            <a:extLst>
              <a:ext uri="{FF2B5EF4-FFF2-40B4-BE49-F238E27FC236}">
                <a16:creationId xmlns:a16="http://schemas.microsoft.com/office/drawing/2014/main" id="{2515C172-C8CE-AE9A-10DB-3AA1731A6ED1}"/>
              </a:ext>
            </a:extLst>
          </p:cNvPr>
          <p:cNvSpPr txBox="1"/>
          <p:nvPr/>
        </p:nvSpPr>
        <p:spPr>
          <a:xfrm>
            <a:off x="7232631" y="2102396"/>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90" name="テキスト ボックス 89">
            <a:extLst>
              <a:ext uri="{FF2B5EF4-FFF2-40B4-BE49-F238E27FC236}">
                <a16:creationId xmlns:a16="http://schemas.microsoft.com/office/drawing/2014/main" id="{172975C4-7D37-B563-BEB1-340BBF91E26F}"/>
              </a:ext>
            </a:extLst>
          </p:cNvPr>
          <p:cNvSpPr txBox="1"/>
          <p:nvPr/>
        </p:nvSpPr>
        <p:spPr>
          <a:xfrm>
            <a:off x="6963151" y="1999490"/>
            <a:ext cx="356188"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1" name="テキスト ボックス 160">
            <a:extLst>
              <a:ext uri="{FF2B5EF4-FFF2-40B4-BE49-F238E27FC236}">
                <a16:creationId xmlns:a16="http://schemas.microsoft.com/office/drawing/2014/main" id="{88F69AC6-F3CF-8966-C96F-11FA8E30AB53}"/>
              </a:ext>
            </a:extLst>
          </p:cNvPr>
          <p:cNvSpPr txBox="1"/>
          <p:nvPr/>
        </p:nvSpPr>
        <p:spPr>
          <a:xfrm>
            <a:off x="6997446" y="2947044"/>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8" name="テキスト ボックス 167">
            <a:extLst>
              <a:ext uri="{FF2B5EF4-FFF2-40B4-BE49-F238E27FC236}">
                <a16:creationId xmlns:a16="http://schemas.microsoft.com/office/drawing/2014/main" id="{393134CF-093D-C309-27D0-D7CCA44213B8}"/>
              </a:ext>
            </a:extLst>
          </p:cNvPr>
          <p:cNvSpPr txBox="1"/>
          <p:nvPr/>
        </p:nvSpPr>
        <p:spPr>
          <a:xfrm>
            <a:off x="7042050" y="3983993"/>
            <a:ext cx="423514"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5" name="テキスト ボックス 124">
            <a:extLst>
              <a:ext uri="{FF2B5EF4-FFF2-40B4-BE49-F238E27FC236}">
                <a16:creationId xmlns:a16="http://schemas.microsoft.com/office/drawing/2014/main" id="{4D5650B9-7FC4-9634-EE24-62D2B509CB87}"/>
              </a:ext>
            </a:extLst>
          </p:cNvPr>
          <p:cNvSpPr txBox="1"/>
          <p:nvPr/>
        </p:nvSpPr>
        <p:spPr>
          <a:xfrm>
            <a:off x="8369810" y="2108249"/>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6" name="テキスト ボックス 125">
            <a:extLst>
              <a:ext uri="{FF2B5EF4-FFF2-40B4-BE49-F238E27FC236}">
                <a16:creationId xmlns:a16="http://schemas.microsoft.com/office/drawing/2014/main" id="{F68C9D91-7F86-B9B2-FF67-E5EDC1ED05AE}"/>
              </a:ext>
            </a:extLst>
          </p:cNvPr>
          <p:cNvSpPr txBox="1"/>
          <p:nvPr/>
        </p:nvSpPr>
        <p:spPr>
          <a:xfrm>
            <a:off x="8100330" y="1985171"/>
            <a:ext cx="320922"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4" name="テキスト ボックス 163">
            <a:extLst>
              <a:ext uri="{FF2B5EF4-FFF2-40B4-BE49-F238E27FC236}">
                <a16:creationId xmlns:a16="http://schemas.microsoft.com/office/drawing/2014/main" id="{2AA074EE-2638-858C-CC23-E33C0C568B68}"/>
              </a:ext>
            </a:extLst>
          </p:cNvPr>
          <p:cNvSpPr txBox="1"/>
          <p:nvPr/>
        </p:nvSpPr>
        <p:spPr>
          <a:xfrm>
            <a:off x="8155302" y="2932725"/>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71" name="テキスト ボックス 170">
            <a:extLst>
              <a:ext uri="{FF2B5EF4-FFF2-40B4-BE49-F238E27FC236}">
                <a16:creationId xmlns:a16="http://schemas.microsoft.com/office/drawing/2014/main" id="{4F5467DD-6070-E33B-8D3A-AB5E4A60CEAE}"/>
              </a:ext>
            </a:extLst>
          </p:cNvPr>
          <p:cNvSpPr txBox="1"/>
          <p:nvPr/>
        </p:nvSpPr>
        <p:spPr>
          <a:xfrm>
            <a:off x="8155302" y="3969674"/>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78" name="テキスト ボックス 177">
            <a:extLst>
              <a:ext uri="{FF2B5EF4-FFF2-40B4-BE49-F238E27FC236}">
                <a16:creationId xmlns:a16="http://schemas.microsoft.com/office/drawing/2014/main" id="{45C39F81-3530-EBAC-16C8-3622A41EE07F}"/>
              </a:ext>
            </a:extLst>
          </p:cNvPr>
          <p:cNvSpPr txBox="1"/>
          <p:nvPr/>
        </p:nvSpPr>
        <p:spPr>
          <a:xfrm>
            <a:off x="8155302" y="4940635"/>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7" name="テキスト ボックス 126">
            <a:extLst>
              <a:ext uri="{FF2B5EF4-FFF2-40B4-BE49-F238E27FC236}">
                <a16:creationId xmlns:a16="http://schemas.microsoft.com/office/drawing/2014/main" id="{E2B06F27-66BE-EE89-E2A7-75EFFBBC3F3A}"/>
              </a:ext>
            </a:extLst>
          </p:cNvPr>
          <p:cNvSpPr txBox="1"/>
          <p:nvPr/>
        </p:nvSpPr>
        <p:spPr>
          <a:xfrm>
            <a:off x="9506989" y="2108249"/>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28" name="テキスト ボックス 127">
            <a:extLst>
              <a:ext uri="{FF2B5EF4-FFF2-40B4-BE49-F238E27FC236}">
                <a16:creationId xmlns:a16="http://schemas.microsoft.com/office/drawing/2014/main" id="{D35155D5-1972-FAEF-0D0A-898728A68A59}"/>
              </a:ext>
            </a:extLst>
          </p:cNvPr>
          <p:cNvSpPr txBox="1"/>
          <p:nvPr/>
        </p:nvSpPr>
        <p:spPr>
          <a:xfrm>
            <a:off x="9237509" y="1985171"/>
            <a:ext cx="356188"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5" name="テキスト ボックス 164">
            <a:extLst>
              <a:ext uri="{FF2B5EF4-FFF2-40B4-BE49-F238E27FC236}">
                <a16:creationId xmlns:a16="http://schemas.microsoft.com/office/drawing/2014/main" id="{AE00D18D-B508-2780-6D0D-53AF2514C553}"/>
              </a:ext>
            </a:extLst>
          </p:cNvPr>
          <p:cNvSpPr txBox="1"/>
          <p:nvPr/>
        </p:nvSpPr>
        <p:spPr>
          <a:xfrm>
            <a:off x="9299374" y="2932725"/>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72" name="テキスト ボックス 171">
            <a:extLst>
              <a:ext uri="{FF2B5EF4-FFF2-40B4-BE49-F238E27FC236}">
                <a16:creationId xmlns:a16="http://schemas.microsoft.com/office/drawing/2014/main" id="{C00349D4-E28B-B978-CC39-4531B4F96BFD}"/>
              </a:ext>
            </a:extLst>
          </p:cNvPr>
          <p:cNvSpPr txBox="1"/>
          <p:nvPr/>
        </p:nvSpPr>
        <p:spPr>
          <a:xfrm>
            <a:off x="9299374" y="3969674"/>
            <a:ext cx="518091"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79" name="テキスト ボックス 178">
            <a:extLst>
              <a:ext uri="{FF2B5EF4-FFF2-40B4-BE49-F238E27FC236}">
                <a16:creationId xmlns:a16="http://schemas.microsoft.com/office/drawing/2014/main" id="{C747EC08-0BB6-77BB-91F7-AB7C512FE093}"/>
              </a:ext>
            </a:extLst>
          </p:cNvPr>
          <p:cNvSpPr txBox="1"/>
          <p:nvPr/>
        </p:nvSpPr>
        <p:spPr>
          <a:xfrm>
            <a:off x="9355129" y="4940635"/>
            <a:ext cx="423514"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37" name="テキスト ボックス 136">
            <a:extLst>
              <a:ext uri="{FF2B5EF4-FFF2-40B4-BE49-F238E27FC236}">
                <a16:creationId xmlns:a16="http://schemas.microsoft.com/office/drawing/2014/main" id="{51B7E8B0-D6E2-863C-E97A-9AADEDAF4A69}"/>
              </a:ext>
            </a:extLst>
          </p:cNvPr>
          <p:cNvSpPr txBox="1"/>
          <p:nvPr/>
        </p:nvSpPr>
        <p:spPr>
          <a:xfrm>
            <a:off x="10644167" y="2108249"/>
            <a:ext cx="347531" cy="316049"/>
          </a:xfrm>
          <a:prstGeom prst="rect">
            <a:avLst/>
          </a:prstGeom>
          <a:noFill/>
        </p:spPr>
        <p:txBody>
          <a:bodyPr wrap="none" rtlCol="0">
            <a:spAutoFit/>
          </a:bodyPr>
          <a:lstStyle/>
          <a:p>
            <a:pPr>
              <a:lnSpc>
                <a:spcPct val="135000"/>
              </a:lnSpc>
            </a:pPr>
            <a:r>
              <a:rPr kumimoji="1" lang="ja-JP" altLang="en-US" sz="12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種</a:t>
            </a:r>
            <a:endParaRPr kumimoji="1" lang="en-US" altLang="ja-JP" sz="1200" b="1" spc="70" dirty="0">
              <a:solidFill>
                <a:schemeClr val="bg1"/>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138" name="テキスト ボックス 137">
            <a:extLst>
              <a:ext uri="{FF2B5EF4-FFF2-40B4-BE49-F238E27FC236}">
                <a16:creationId xmlns:a16="http://schemas.microsoft.com/office/drawing/2014/main" id="{DE62DAF1-F0C2-499F-C73A-847F23395C05}"/>
              </a:ext>
            </a:extLst>
          </p:cNvPr>
          <p:cNvSpPr txBox="1"/>
          <p:nvPr/>
        </p:nvSpPr>
        <p:spPr>
          <a:xfrm>
            <a:off x="10374687" y="1985171"/>
            <a:ext cx="360996" cy="500458"/>
          </a:xfrm>
          <a:prstGeom prst="rect">
            <a:avLst/>
          </a:prstGeom>
          <a:noFill/>
        </p:spPr>
        <p:txBody>
          <a:bodyPr wrap="none" rtlCol="0">
            <a:spAutoFit/>
          </a:bodyPr>
          <a:lstStyle/>
          <a:p>
            <a:pPr>
              <a:lnSpc>
                <a:spcPct val="114000"/>
              </a:lnSpc>
            </a:pPr>
            <a:r>
              <a:rPr kumimoji="1" lang="en-US" altLang="ja-JP" sz="24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4</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66" name="テキスト ボックス 165">
            <a:extLst>
              <a:ext uri="{FF2B5EF4-FFF2-40B4-BE49-F238E27FC236}">
                <a16:creationId xmlns:a16="http://schemas.microsoft.com/office/drawing/2014/main" id="{01526498-7B0D-7A9A-5EB6-8DC5158B85FA}"/>
              </a:ext>
            </a:extLst>
          </p:cNvPr>
          <p:cNvSpPr txBox="1"/>
          <p:nvPr/>
        </p:nvSpPr>
        <p:spPr>
          <a:xfrm>
            <a:off x="10432294" y="2932725"/>
            <a:ext cx="479618"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rPr>
              <a:t>△</a:t>
            </a:r>
          </a:p>
        </p:txBody>
      </p:sp>
      <p:sp>
        <p:nvSpPr>
          <p:cNvPr id="173" name="テキスト ボックス 172">
            <a:extLst>
              <a:ext uri="{FF2B5EF4-FFF2-40B4-BE49-F238E27FC236}">
                <a16:creationId xmlns:a16="http://schemas.microsoft.com/office/drawing/2014/main" id="{A6B6E172-7EC6-44DE-188F-843093F8062F}"/>
              </a:ext>
            </a:extLst>
          </p:cNvPr>
          <p:cNvSpPr txBox="1"/>
          <p:nvPr/>
        </p:nvSpPr>
        <p:spPr>
          <a:xfrm>
            <a:off x="10465747" y="3969674"/>
            <a:ext cx="423514"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rPr>
              <a:t>✕</a:t>
            </a:r>
          </a:p>
        </p:txBody>
      </p:sp>
      <p:sp>
        <p:nvSpPr>
          <p:cNvPr id="180" name="テキスト ボックス 179">
            <a:extLst>
              <a:ext uri="{FF2B5EF4-FFF2-40B4-BE49-F238E27FC236}">
                <a16:creationId xmlns:a16="http://schemas.microsoft.com/office/drawing/2014/main" id="{8B70FD38-E990-867A-4F1E-FFA95E7A0156}"/>
              </a:ext>
            </a:extLst>
          </p:cNvPr>
          <p:cNvSpPr txBox="1"/>
          <p:nvPr/>
        </p:nvSpPr>
        <p:spPr>
          <a:xfrm>
            <a:off x="10476898" y="4940635"/>
            <a:ext cx="423514" cy="500458"/>
          </a:xfrm>
          <a:prstGeom prst="rect">
            <a:avLst/>
          </a:prstGeom>
          <a:noFill/>
        </p:spPr>
        <p:txBody>
          <a:bodyPr wrap="none" rtlCol="0">
            <a:spAutoFit/>
          </a:bodyPr>
          <a:lstStyle/>
          <a:p>
            <a:pPr>
              <a:lnSpc>
                <a:spcPct val="114000"/>
              </a:lnSpc>
            </a:pPr>
            <a:r>
              <a:rPr kumimoji="1" lang="ja-JP" altLang="en-US" sz="2400" b="1" spc="-100">
                <a:solidFill>
                  <a:schemeClr val="bg1"/>
                </a:solidFill>
                <a:latin typeface="Inter UI" panose="020B0502030000000004" pitchFamily="34" charset="0"/>
                <a:ea typeface="Inter UI" panose="020B0502030000000004" pitchFamily="34" charset="0"/>
                <a:cs typeface="Inter UI" panose="020B0502030000000004" pitchFamily="34" charset="0"/>
              </a:rPr>
              <a:t>✕</a:t>
            </a:r>
            <a:endParaRPr kumimoji="1" lang="ja-JP" altLang="en-US" sz="24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cxnSp>
        <p:nvCxnSpPr>
          <p:cNvPr id="181" name="直線コネクタ 180">
            <a:extLst>
              <a:ext uri="{FF2B5EF4-FFF2-40B4-BE49-F238E27FC236}">
                <a16:creationId xmlns:a16="http://schemas.microsoft.com/office/drawing/2014/main" id="{C6164521-81DA-AE75-6962-FDB6D5209061}"/>
              </a:ext>
            </a:extLst>
          </p:cNvPr>
          <p:cNvCxnSpPr>
            <a:cxnSpLocks/>
          </p:cNvCxnSpPr>
          <p:nvPr/>
        </p:nvCxnSpPr>
        <p:spPr>
          <a:xfrm flipH="1">
            <a:off x="5453864" y="4719108"/>
            <a:ext cx="1248679" cy="94330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07C21D65-13A5-2BED-4916-F300240F8D16}"/>
              </a:ext>
            </a:extLst>
          </p:cNvPr>
          <p:cNvCxnSpPr>
            <a:cxnSpLocks/>
          </p:cNvCxnSpPr>
          <p:nvPr/>
        </p:nvCxnSpPr>
        <p:spPr>
          <a:xfrm flipH="1">
            <a:off x="6683094" y="4740423"/>
            <a:ext cx="1154191" cy="897048"/>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 name="グループ化 6">
            <a:extLst>
              <a:ext uri="{FF2B5EF4-FFF2-40B4-BE49-F238E27FC236}">
                <a16:creationId xmlns:a16="http://schemas.microsoft.com/office/drawing/2014/main" id="{EAEB487D-9AD9-AFDF-67F5-8ACFFCD5FAE1}"/>
              </a:ext>
            </a:extLst>
          </p:cNvPr>
          <p:cNvGrpSpPr/>
          <p:nvPr/>
        </p:nvGrpSpPr>
        <p:grpSpPr>
          <a:xfrm>
            <a:off x="3905220" y="3918901"/>
            <a:ext cx="1239420" cy="656663"/>
            <a:chOff x="3970894" y="2294257"/>
            <a:chExt cx="1239420" cy="656663"/>
          </a:xfrm>
        </p:grpSpPr>
        <p:sp>
          <p:nvSpPr>
            <p:cNvPr id="9" name="テキスト ボックス 8">
              <a:extLst>
                <a:ext uri="{FF2B5EF4-FFF2-40B4-BE49-F238E27FC236}">
                  <a16:creationId xmlns:a16="http://schemas.microsoft.com/office/drawing/2014/main" id="{E4EC7E1D-357F-EA6F-91BF-8CF467EBA478}"/>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0" name="テキスト ボックス 9">
              <a:extLst>
                <a:ext uri="{FF2B5EF4-FFF2-40B4-BE49-F238E27FC236}">
                  <a16:creationId xmlns:a16="http://schemas.microsoft.com/office/drawing/2014/main" id="{7F715D52-9624-ABE0-24EA-BF771C5A5D6A}"/>
                </a:ext>
              </a:extLst>
            </p:cNvPr>
            <p:cNvSpPr txBox="1"/>
            <p:nvPr/>
          </p:nvSpPr>
          <p:spPr>
            <a:xfrm>
              <a:off x="3970894" y="2302006"/>
              <a:ext cx="364202" cy="517449"/>
            </a:xfrm>
            <a:prstGeom prst="rect">
              <a:avLst/>
            </a:prstGeom>
            <a:noFill/>
          </p:spPr>
          <p:txBody>
            <a:bodyPr wrap="none" rtlCol="0">
              <a:spAutoFit/>
            </a:bodyPr>
            <a:lstStyle/>
            <a:p>
              <a:pPr>
                <a:lnSpc>
                  <a:spcPct val="114000"/>
                </a:lnSpc>
              </a:pPr>
              <a:r>
                <a:rPr kumimoji="1" lang="en-US" altLang="ja-JP" sz="25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1" name="テキスト ボックス 10">
              <a:extLst>
                <a:ext uri="{FF2B5EF4-FFF2-40B4-BE49-F238E27FC236}">
                  <a16:creationId xmlns:a16="http://schemas.microsoft.com/office/drawing/2014/main" id="{35DAC170-A38E-7BE2-B2FC-494AEBEF5824}"/>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12" name="テキスト ボックス 11">
              <a:extLst>
                <a:ext uri="{FF2B5EF4-FFF2-40B4-BE49-F238E27FC236}">
                  <a16:creationId xmlns:a16="http://schemas.microsoft.com/office/drawing/2014/main" id="{EA353260-9C51-846D-27A1-7BB262EEA208}"/>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3" name="テキスト ボックス 12">
              <a:extLst>
                <a:ext uri="{FF2B5EF4-FFF2-40B4-BE49-F238E27FC236}">
                  <a16:creationId xmlns:a16="http://schemas.microsoft.com/office/drawing/2014/main" id="{01B46428-BD7E-20BD-A61F-6F72EDA3284B}"/>
                </a:ext>
              </a:extLst>
            </p:cNvPr>
            <p:cNvSpPr txBox="1"/>
            <p:nvPr/>
          </p:nvSpPr>
          <p:spPr>
            <a:xfrm>
              <a:off x="4174407" y="2683731"/>
              <a:ext cx="806631"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grpSp>
        <p:nvGrpSpPr>
          <p:cNvPr id="14" name="グループ化 13">
            <a:extLst>
              <a:ext uri="{FF2B5EF4-FFF2-40B4-BE49-F238E27FC236}">
                <a16:creationId xmlns:a16="http://schemas.microsoft.com/office/drawing/2014/main" id="{00C63FA8-701F-DAE6-D2CD-28482372BC0F}"/>
              </a:ext>
            </a:extLst>
          </p:cNvPr>
          <p:cNvGrpSpPr/>
          <p:nvPr/>
        </p:nvGrpSpPr>
        <p:grpSpPr>
          <a:xfrm>
            <a:off x="3905220" y="4896916"/>
            <a:ext cx="1239420" cy="656663"/>
            <a:chOff x="3970894" y="2294257"/>
            <a:chExt cx="1239420" cy="656663"/>
          </a:xfrm>
        </p:grpSpPr>
        <p:sp>
          <p:nvSpPr>
            <p:cNvPr id="15" name="テキスト ボックス 14">
              <a:extLst>
                <a:ext uri="{FF2B5EF4-FFF2-40B4-BE49-F238E27FC236}">
                  <a16:creationId xmlns:a16="http://schemas.microsoft.com/office/drawing/2014/main" id="{5E22A8A3-CD16-6EDF-15CC-15B102CDF7D1}"/>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16" name="テキスト ボックス 15">
              <a:extLst>
                <a:ext uri="{FF2B5EF4-FFF2-40B4-BE49-F238E27FC236}">
                  <a16:creationId xmlns:a16="http://schemas.microsoft.com/office/drawing/2014/main" id="{B0C12F9D-E1C4-C3DF-98CF-35D7446D0C56}"/>
                </a:ext>
              </a:extLst>
            </p:cNvPr>
            <p:cNvSpPr txBox="1"/>
            <p:nvPr/>
          </p:nvSpPr>
          <p:spPr>
            <a:xfrm>
              <a:off x="3970894" y="2302006"/>
              <a:ext cx="377026" cy="517449"/>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2</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1" name="テキスト ボックス 20">
              <a:extLst>
                <a:ext uri="{FF2B5EF4-FFF2-40B4-BE49-F238E27FC236}">
                  <a16:creationId xmlns:a16="http://schemas.microsoft.com/office/drawing/2014/main" id="{9D9AD8B3-4D55-98F6-B41E-9786F77917E4}"/>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2" name="テキスト ボックス 21">
              <a:extLst>
                <a:ext uri="{FF2B5EF4-FFF2-40B4-BE49-F238E27FC236}">
                  <a16:creationId xmlns:a16="http://schemas.microsoft.com/office/drawing/2014/main" id="{C61072EB-0007-A3EE-BB59-8F12AD06FAED}"/>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25" name="テキスト ボックス 24">
              <a:extLst>
                <a:ext uri="{FF2B5EF4-FFF2-40B4-BE49-F238E27FC236}">
                  <a16:creationId xmlns:a16="http://schemas.microsoft.com/office/drawing/2014/main" id="{B43B7596-F3B8-2AC7-2347-E259F1EA27B9}"/>
                </a:ext>
              </a:extLst>
            </p:cNvPr>
            <p:cNvSpPr txBox="1"/>
            <p:nvPr/>
          </p:nvSpPr>
          <p:spPr>
            <a:xfrm>
              <a:off x="4174407" y="2683731"/>
              <a:ext cx="806631"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2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grpSp>
        <p:nvGrpSpPr>
          <p:cNvPr id="26" name="グループ化 25">
            <a:extLst>
              <a:ext uri="{FF2B5EF4-FFF2-40B4-BE49-F238E27FC236}">
                <a16:creationId xmlns:a16="http://schemas.microsoft.com/office/drawing/2014/main" id="{FC61EFEB-F151-0247-ADA8-81448B02FE85}"/>
              </a:ext>
            </a:extLst>
          </p:cNvPr>
          <p:cNvGrpSpPr/>
          <p:nvPr/>
        </p:nvGrpSpPr>
        <p:grpSpPr>
          <a:xfrm>
            <a:off x="3914647" y="2876893"/>
            <a:ext cx="1220566" cy="656663"/>
            <a:chOff x="3989748" y="2294257"/>
            <a:chExt cx="1220566" cy="656663"/>
          </a:xfrm>
        </p:grpSpPr>
        <p:sp>
          <p:nvSpPr>
            <p:cNvPr id="27" name="テキスト ボックス 26">
              <a:extLst>
                <a:ext uri="{FF2B5EF4-FFF2-40B4-BE49-F238E27FC236}">
                  <a16:creationId xmlns:a16="http://schemas.microsoft.com/office/drawing/2014/main" id="{A87F375D-0B83-31B5-5F86-D34D3223F923}"/>
                </a:ext>
              </a:extLst>
            </p:cNvPr>
            <p:cNvSpPr txBox="1"/>
            <p:nvPr/>
          </p:nvSpPr>
          <p:spPr>
            <a:xfrm>
              <a:off x="4189743" y="2444361"/>
              <a:ext cx="646331"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ロール</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28" name="テキスト ボックス 27">
              <a:extLst>
                <a:ext uri="{FF2B5EF4-FFF2-40B4-BE49-F238E27FC236}">
                  <a16:creationId xmlns:a16="http://schemas.microsoft.com/office/drawing/2014/main" id="{5716901E-89C3-F881-7625-D510B8018FE2}"/>
                </a:ext>
              </a:extLst>
            </p:cNvPr>
            <p:cNvSpPr txBox="1"/>
            <p:nvPr/>
          </p:nvSpPr>
          <p:spPr>
            <a:xfrm>
              <a:off x="3989748" y="2302006"/>
              <a:ext cx="327334" cy="517449"/>
            </a:xfrm>
            <a:prstGeom prst="rect">
              <a:avLst/>
            </a:prstGeom>
            <a:noFill/>
          </p:spPr>
          <p:txBody>
            <a:bodyPr wrap="none" rtlCol="0">
              <a:spAutoFit/>
            </a:bodyPr>
            <a:lstStyle/>
            <a:p>
              <a:pPr>
                <a:lnSpc>
                  <a:spcPct val="114000"/>
                </a:lnSpc>
              </a:pPr>
              <a:r>
                <a:rPr kumimoji="1" lang="en-US" altLang="ja-JP" sz="2500" b="1" spc="-100"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29" name="テキスト ボックス 28">
              <a:extLst>
                <a:ext uri="{FF2B5EF4-FFF2-40B4-BE49-F238E27FC236}">
                  <a16:creationId xmlns:a16="http://schemas.microsoft.com/office/drawing/2014/main" id="{70804E88-AE1A-0D6A-AD86-E6C042FE847C}"/>
                </a:ext>
              </a:extLst>
            </p:cNvPr>
            <p:cNvSpPr txBox="1"/>
            <p:nvPr/>
          </p:nvSpPr>
          <p:spPr>
            <a:xfrm>
              <a:off x="4674455" y="2294257"/>
              <a:ext cx="346570" cy="534505"/>
            </a:xfrm>
            <a:prstGeom prst="rect">
              <a:avLst/>
            </a:prstGeom>
            <a:noFill/>
          </p:spPr>
          <p:txBody>
            <a:bodyPr wrap="none" rtlCol="0">
              <a:spAutoFit/>
            </a:bodyPr>
            <a:lstStyle/>
            <a:p>
              <a:pPr>
                <a:lnSpc>
                  <a:spcPct val="114000"/>
                </a:lnSpc>
              </a:pPr>
              <a:r>
                <a:rPr kumimoji="1" lang="en-US" altLang="ja-JP" sz="2500" b="1" dirty="0">
                  <a:solidFill>
                    <a:schemeClr val="bg1"/>
                  </a:solidFill>
                  <a:latin typeface="Inter UI" panose="020B0502030000000004" pitchFamily="34" charset="0"/>
                  <a:ea typeface="Inter UI" panose="020B0502030000000004" pitchFamily="34" charset="0"/>
                  <a:cs typeface="Inter UI" panose="020B0502030000000004" pitchFamily="34" charset="0"/>
                </a:rPr>
                <a:t>1</a:t>
              </a:r>
              <a:endParaRPr kumimoji="1" lang="ja-JP" altLang="en-US" sz="2500" b="1" spc="-100">
                <a:solidFill>
                  <a:schemeClr val="bg1"/>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30" name="テキスト ボックス 29">
              <a:extLst>
                <a:ext uri="{FF2B5EF4-FFF2-40B4-BE49-F238E27FC236}">
                  <a16:creationId xmlns:a16="http://schemas.microsoft.com/office/drawing/2014/main" id="{4AFF15D9-5E60-C4F3-1B48-91232718E8A9}"/>
                </a:ext>
              </a:extLst>
            </p:cNvPr>
            <p:cNvSpPr txBox="1"/>
            <p:nvPr/>
          </p:nvSpPr>
          <p:spPr>
            <a:xfrm>
              <a:off x="4871760" y="2450816"/>
              <a:ext cx="338554" cy="287002"/>
            </a:xfrm>
            <a:prstGeom prst="rect">
              <a:avLst/>
            </a:prstGeom>
            <a:noFill/>
          </p:spPr>
          <p:txBody>
            <a:bodyPr wrap="none" rtlCol="0">
              <a:spAutoFit/>
            </a:bodyPr>
            <a:lstStyle/>
            <a:p>
              <a:pPr>
                <a:lnSpc>
                  <a:spcPct val="114000"/>
                </a:lnSpc>
              </a:pPr>
              <a:r>
                <a:rPr kumimoji="1" lang="ja-JP" altLang="en-US" sz="1200" b="1">
                  <a:solidFill>
                    <a:schemeClr val="bg1"/>
                  </a:solidFill>
                  <a:latin typeface="Noto Sans JP" panose="020B0500000000000000" pitchFamily="34" charset="-128"/>
                  <a:ea typeface="Noto Sans JP" panose="020B0500000000000000" pitchFamily="34" charset="-128"/>
                  <a:cs typeface="Inter UI" panose="020B0502030000000004" pitchFamily="34" charset="0"/>
                </a:rPr>
                <a:t>回</a:t>
              </a:r>
              <a:endParaRPr kumimoji="1" lang="ja-JP" altLang="en-US" sz="1200" b="1" spc="-100">
                <a:solidFill>
                  <a:schemeClr val="bg1"/>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31" name="テキスト ボックス 30">
              <a:extLst>
                <a:ext uri="{FF2B5EF4-FFF2-40B4-BE49-F238E27FC236}">
                  <a16:creationId xmlns:a16="http://schemas.microsoft.com/office/drawing/2014/main" id="{54E458C6-79D0-DE41-8408-2B9AB29CDC2F}"/>
                </a:ext>
              </a:extLst>
            </p:cNvPr>
            <p:cNvSpPr txBox="1"/>
            <p:nvPr/>
          </p:nvSpPr>
          <p:spPr>
            <a:xfrm>
              <a:off x="4174407" y="2683731"/>
              <a:ext cx="793807" cy="267189"/>
            </a:xfrm>
            <a:prstGeom prst="rect">
              <a:avLst/>
            </a:prstGeom>
            <a:noFill/>
          </p:spPr>
          <p:txBody>
            <a:bodyPr wrap="none" rtlCol="0">
              <a:spAutoFit/>
            </a:bodyPr>
            <a:lstStyle/>
            <a:p>
              <a:pPr>
                <a:lnSpc>
                  <a:spcPct val="135000"/>
                </a:lnSpc>
              </a:pP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滞在</a:t>
              </a:r>
              <a:r>
                <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 </a:t>
              </a:r>
              <a:r>
                <a:rPr kumimoji="1" lang="en-US" altLang="ja-JP" sz="900" b="1" dirty="0">
                  <a:solidFill>
                    <a:schemeClr val="bg1"/>
                  </a:solidFill>
                  <a:latin typeface="Inter UI" panose="020B0502030000000004" pitchFamily="34" charset="0"/>
                  <a:ea typeface="Inter UI" panose="020B0502030000000004" pitchFamily="34" charset="0"/>
                  <a:cs typeface="Inter UI" panose="020B0502030000000004" pitchFamily="34" charset="0"/>
                </a:rPr>
                <a:t>1 </a:t>
              </a:r>
              <a:r>
                <a:rPr kumimoji="1" lang="ja-JP" altLang="en-US" sz="8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接触</a:t>
              </a:r>
              <a:endParaRPr kumimoji="1" lang="en-US" altLang="ja-JP" sz="800" dirty="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grpSp>
      <p:pic>
        <p:nvPicPr>
          <p:cNvPr id="32" name="図 31">
            <a:extLst>
              <a:ext uri="{FF2B5EF4-FFF2-40B4-BE49-F238E27FC236}">
                <a16:creationId xmlns:a16="http://schemas.microsoft.com/office/drawing/2014/main" id="{A7B06BD3-4935-6254-3815-C282E684D8A9}"/>
              </a:ext>
            </a:extLst>
          </p:cNvPr>
          <p:cNvPicPr>
            <a:picLocks noChangeAspect="1"/>
          </p:cNvPicPr>
          <p:nvPr/>
        </p:nvPicPr>
        <p:blipFill>
          <a:blip r:embed="rId4"/>
          <a:stretch>
            <a:fillRect/>
          </a:stretch>
        </p:blipFill>
        <p:spPr>
          <a:xfrm>
            <a:off x="390975" y="6426392"/>
            <a:ext cx="961575" cy="240394"/>
          </a:xfrm>
          <a:prstGeom prst="rect">
            <a:avLst/>
          </a:prstGeom>
        </p:spPr>
      </p:pic>
      <p:pic>
        <p:nvPicPr>
          <p:cNvPr id="33" name="図 32">
            <a:extLst>
              <a:ext uri="{FF2B5EF4-FFF2-40B4-BE49-F238E27FC236}">
                <a16:creationId xmlns:a16="http://schemas.microsoft.com/office/drawing/2014/main" id="{DD17B0A3-7AA1-D959-1C55-1775C087DD0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11672425" y="6518730"/>
            <a:ext cx="4500" cy="162000"/>
          </a:xfrm>
          <a:prstGeom prst="rect">
            <a:avLst/>
          </a:prstGeom>
        </p:spPr>
      </p:pic>
      <p:sp>
        <p:nvSpPr>
          <p:cNvPr id="34" name="スライド番号プレースホルダー 22">
            <a:extLst>
              <a:ext uri="{FF2B5EF4-FFF2-40B4-BE49-F238E27FC236}">
                <a16:creationId xmlns:a16="http://schemas.microsoft.com/office/drawing/2014/main" id="{6C556477-2F3F-FF24-9890-518E7BE5492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48</a:t>
            </a:fld>
            <a:endParaRPr kumimoji="1" lang="ja-JP" altLang="en-US" sz="900">
              <a:latin typeface="Inter UI" panose="020B0502030000000004" pitchFamily="34" charset="0"/>
              <a:cs typeface="Inter UI" panose="020B0502030000000004" pitchFamily="34" charset="0"/>
            </a:endParaRPr>
          </a:p>
        </p:txBody>
      </p:sp>
      <p:sp>
        <p:nvSpPr>
          <p:cNvPr id="35" name="テキスト ボックス 34">
            <a:extLst>
              <a:ext uri="{FF2B5EF4-FFF2-40B4-BE49-F238E27FC236}">
                <a16:creationId xmlns:a16="http://schemas.microsoft.com/office/drawing/2014/main" id="{4A7492A5-D7BF-BFC3-15EA-6E8753BCE5A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66335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348F1-8675-019E-3FA7-A86754851C58}"/>
            </a:ext>
          </a:extLst>
        </p:cNvPr>
        <p:cNvGrpSpPr/>
        <p:nvPr/>
      </p:nvGrpSpPr>
      <p:grpSpPr>
        <a:xfrm>
          <a:off x="0" y="0"/>
          <a:ext cx="0" cy="0"/>
          <a:chOff x="0" y="0"/>
          <a:chExt cx="0" cy="0"/>
        </a:xfrm>
      </p:grpSpPr>
      <p:pic>
        <p:nvPicPr>
          <p:cNvPr id="20" name="図 19" descr="背景パターン&#10;&#10;AI 生成コンテンツは誤りを含む可能性があります。">
            <a:extLst>
              <a:ext uri="{FF2B5EF4-FFF2-40B4-BE49-F238E27FC236}">
                <a16:creationId xmlns:a16="http://schemas.microsoft.com/office/drawing/2014/main" id="{BD1D0BAD-2B4F-F5DA-72AD-EE197332A1D9}"/>
              </a:ext>
            </a:extLst>
          </p:cNvPr>
          <p:cNvPicPr>
            <a:picLocks noChangeAspect="1"/>
          </p:cNvPicPr>
          <p:nvPr/>
        </p:nvPicPr>
        <p:blipFill>
          <a:blip r:embed="rId2"/>
          <a:stretch>
            <a:fillRect/>
          </a:stretch>
        </p:blipFill>
        <p:spPr>
          <a:xfrm>
            <a:off x="0" y="0"/>
            <a:ext cx="12192000" cy="6858000"/>
          </a:xfrm>
          <a:prstGeom prst="rect">
            <a:avLst/>
          </a:prstGeom>
        </p:spPr>
      </p:pic>
      <p:sp>
        <p:nvSpPr>
          <p:cNvPr id="2" name="テキスト ボックス 1">
            <a:extLst>
              <a:ext uri="{FF2B5EF4-FFF2-40B4-BE49-F238E27FC236}">
                <a16:creationId xmlns:a16="http://schemas.microsoft.com/office/drawing/2014/main" id="{068CFEE4-1243-09BF-23A9-6E312BC423B4}"/>
              </a:ext>
            </a:extLst>
          </p:cNvPr>
          <p:cNvSpPr txBox="1"/>
          <p:nvPr/>
        </p:nvSpPr>
        <p:spPr>
          <a:xfrm>
            <a:off x="734526" y="1222057"/>
            <a:ext cx="1020792" cy="584775"/>
          </a:xfrm>
          <a:prstGeom prst="rect">
            <a:avLst/>
          </a:prstGeom>
          <a:noFill/>
        </p:spPr>
        <p:txBody>
          <a:bodyPr wrap="none" rtlCol="0">
            <a:spAutoFit/>
          </a:bodyPr>
          <a:lstStyle/>
          <a:p>
            <a:r>
              <a:rPr kumimoji="1" lang="ja-JP" altLang="en-US" sz="3200" b="1" spc="60">
                <a:solidFill>
                  <a:srgbClr val="FE5519"/>
                </a:solidFill>
                <a:latin typeface="Noto Sans JP" panose="020B0500000000000000" pitchFamily="34" charset="-128"/>
                <a:ea typeface="Noto Sans JP" panose="020B0500000000000000" pitchFamily="34" charset="-128"/>
                <a:cs typeface="Inter UI" panose="020B0502030000000004" pitchFamily="34" charset="0"/>
              </a:rPr>
              <a:t>月間</a:t>
            </a:r>
            <a:endParaRPr kumimoji="1" lang="ja-JP" altLang="en-US" sz="3200" b="1" spc="6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4" name="テキスト ボックス 3">
            <a:extLst>
              <a:ext uri="{FF2B5EF4-FFF2-40B4-BE49-F238E27FC236}">
                <a16:creationId xmlns:a16="http://schemas.microsoft.com/office/drawing/2014/main" id="{4F77E018-0A1A-7C03-FCF1-B7538AB96A98}"/>
              </a:ext>
            </a:extLst>
          </p:cNvPr>
          <p:cNvSpPr txBox="1"/>
          <p:nvPr/>
        </p:nvSpPr>
        <p:spPr>
          <a:xfrm>
            <a:off x="2841233" y="1222057"/>
            <a:ext cx="2274982" cy="584775"/>
          </a:xfrm>
          <a:prstGeom prst="rect">
            <a:avLst/>
          </a:prstGeom>
          <a:noFill/>
        </p:spPr>
        <p:txBody>
          <a:bodyPr wrap="none" rtlCol="0">
            <a:spAutoFit/>
          </a:bodyPr>
          <a:lstStyle/>
          <a:p>
            <a:r>
              <a:rPr kumimoji="1" lang="ja-JP" altLang="en-US" sz="3200" b="1" spc="60">
                <a:solidFill>
                  <a:srgbClr val="FE5519"/>
                </a:solidFill>
                <a:latin typeface="Noto Sans JP" panose="020B0500000000000000" pitchFamily="34" charset="-128"/>
                <a:ea typeface="Noto Sans JP" panose="020B0500000000000000" pitchFamily="34" charset="-128"/>
                <a:cs typeface="Inter UI" panose="020B0502030000000004" pitchFamily="34" charset="0"/>
              </a:rPr>
              <a:t>万人が集う</a:t>
            </a:r>
            <a:endParaRPr kumimoji="1" lang="ja-JP" altLang="en-US" sz="3200" b="1" spc="60">
              <a:solidFill>
                <a:srgbClr val="FE5519"/>
              </a:solidFill>
              <a:latin typeface="Noto Sans JP" panose="020B0500000000000000" pitchFamily="34" charset="-128"/>
              <a:ea typeface="Noto Sans JP" panose="020B0500000000000000" pitchFamily="34" charset="-128"/>
              <a:cs typeface="Inter UI Black" panose="020B0502030000000004" pitchFamily="34" charset="0"/>
            </a:endParaRPr>
          </a:p>
        </p:txBody>
      </p:sp>
      <p:sp>
        <p:nvSpPr>
          <p:cNvPr id="5" name="テキスト ボックス 4">
            <a:extLst>
              <a:ext uri="{FF2B5EF4-FFF2-40B4-BE49-F238E27FC236}">
                <a16:creationId xmlns:a16="http://schemas.microsoft.com/office/drawing/2014/main" id="{CF84BEEB-3F06-10F3-AD89-2E099384E285}"/>
              </a:ext>
            </a:extLst>
          </p:cNvPr>
          <p:cNvSpPr txBox="1"/>
          <p:nvPr/>
        </p:nvSpPr>
        <p:spPr>
          <a:xfrm>
            <a:off x="734138" y="1765398"/>
            <a:ext cx="5170646" cy="1267463"/>
          </a:xfrm>
          <a:prstGeom prst="rect">
            <a:avLst/>
          </a:prstGeom>
          <a:noFill/>
        </p:spPr>
        <p:txBody>
          <a:bodyPr wrap="none" rtlCol="0">
            <a:spAutoFit/>
          </a:bodyPr>
          <a:lstStyle/>
          <a:p>
            <a:pPr>
              <a:lnSpc>
                <a:spcPct val="125000"/>
              </a:lnSpc>
            </a:pP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都心オフィス</a:t>
            </a:r>
            <a:r>
              <a:rPr kumimoji="1" lang="en-US" altLang="ja-JP" sz="3200" b="1" spc="-110"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喫煙所発</a:t>
            </a:r>
            <a:r>
              <a:rPr kumimoji="1" lang="ja-JP" altLang="en-US" sz="3200" b="1" spc="250">
                <a:solidFill>
                  <a:srgbClr val="FE5519"/>
                </a:solidFill>
                <a:latin typeface="Noto Sans JP" panose="020B0500000000000000" pitchFamily="34" charset="-128"/>
                <a:ea typeface="Noto Sans JP" panose="020B0500000000000000" pitchFamily="34" charset="-128"/>
                <a:cs typeface="Inter UI" panose="020B0502030000000004" pitchFamily="34" charset="0"/>
              </a:rPr>
              <a:t>の</a:t>
            </a:r>
            <a:endParaRPr kumimoji="1" lang="en-US" altLang="ja-JP" sz="3200" b="1" spc="250" dirty="0">
              <a:solidFill>
                <a:srgbClr val="FE5519"/>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25000"/>
              </a:lnSpc>
            </a:pPr>
            <a:r>
              <a:rPr kumimoji="1" lang="ja-JP" altLang="en-US" sz="32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滞在型</a:t>
            </a:r>
            <a:r>
              <a:rPr kumimoji="1" lang="ja-JP" altLang="en-US" sz="3200" b="1" spc="-150">
                <a:solidFill>
                  <a:srgbClr val="FE5519"/>
                </a:solidFill>
                <a:latin typeface="Noto Sans JP" panose="020B0500000000000000" pitchFamily="34" charset="-128"/>
                <a:ea typeface="Noto Sans JP" panose="020B0500000000000000" pitchFamily="34" charset="-128"/>
                <a:cs typeface="Inter UI" panose="020B0502030000000004" pitchFamily="34" charset="0"/>
              </a:rPr>
              <a:t>メディア</a:t>
            </a:r>
            <a:endParaRPr kumimoji="1" lang="en-US" altLang="ja-JP" sz="3200" b="1" spc="-150" dirty="0">
              <a:solidFill>
                <a:srgbClr val="FE5519"/>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6" name="テキスト ボックス 5">
            <a:extLst>
              <a:ext uri="{FF2B5EF4-FFF2-40B4-BE49-F238E27FC236}">
                <a16:creationId xmlns:a16="http://schemas.microsoft.com/office/drawing/2014/main" id="{9B7FA5A5-5C3A-9287-161D-C2BE72702299}"/>
              </a:ext>
            </a:extLst>
          </p:cNvPr>
          <p:cNvSpPr txBox="1"/>
          <p:nvPr/>
        </p:nvSpPr>
        <p:spPr>
          <a:xfrm>
            <a:off x="717662" y="3206720"/>
            <a:ext cx="7202613" cy="957378"/>
          </a:xfrm>
          <a:prstGeom prst="rect">
            <a:avLst/>
          </a:prstGeom>
          <a:noFill/>
        </p:spPr>
        <p:txBody>
          <a:bodyPr wrap="none" rtlCol="0">
            <a:spAutoFit/>
          </a:bodyPr>
          <a:lstStyle/>
          <a:p>
            <a:pPr>
              <a:lnSpc>
                <a:spcPct val="150000"/>
              </a:lnSpc>
            </a:pPr>
            <a:r>
              <a:rPr kumimoji="1" lang="en-US" altLang="ja-JP" sz="1300" b="1" dirty="0">
                <a:latin typeface="Noto Sans JP" panose="020B0500000000000000" pitchFamily="34" charset="-128"/>
                <a:ea typeface="Noto Sans JP" panose="020B0500000000000000" pitchFamily="34" charset="-128"/>
                <a:cs typeface="Inter UI Black" panose="020B0502030000000004" pitchFamily="34" charset="0"/>
              </a:rPr>
              <a:t>BREAK</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は</a:t>
            </a:r>
            <a:r>
              <a:rPr kumimoji="1" lang="en-US" altLang="ja-JP" sz="1300" b="1" dirty="0">
                <a:latin typeface="Noto Sans JP" panose="020B0500000000000000" pitchFamily="34" charset="-128"/>
                <a:ea typeface="Noto Sans JP" panose="020B0500000000000000" pitchFamily="34" charset="-128"/>
                <a:cs typeface="Inter UI Black" panose="020B0502030000000004" pitchFamily="34" charset="0"/>
              </a:rPr>
              <a:t>､</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都内最大級</a:t>
            </a:r>
            <a:r>
              <a:rPr kumimoji="1" lang="en-US" altLang="ja-JP" sz="800" b="1" dirty="0">
                <a:latin typeface="Noto Sans JP" panose="020B0500000000000000" pitchFamily="34" charset="-128"/>
                <a:ea typeface="Noto Sans JP" panose="020B0500000000000000" pitchFamily="34" charset="-128"/>
                <a:cs typeface="Inter UI Black" panose="020B0502030000000004" pitchFamily="34" charset="0"/>
              </a:rPr>
              <a:t>(※1)</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タクシーサイネージ</a:t>
            </a:r>
            <a:r>
              <a:rPr kumimoji="1" lang="en-US" altLang="ja-JP" sz="1300" b="1" spc="-150" dirty="0">
                <a:latin typeface="Noto Sans JP" panose="020B0500000000000000" pitchFamily="34" charset="-128"/>
                <a:ea typeface="Noto Sans JP" panose="020B0500000000000000" pitchFamily="34" charset="-128"/>
                <a:cs typeface="Inter UI Black" panose="020B0502030000000004" pitchFamily="34" charset="0"/>
              </a:rPr>
              <a:t>  ｢</a:t>
            </a:r>
            <a:r>
              <a:rPr kumimoji="1" lang="en-US" altLang="ja-JP" sz="1300" b="1" dirty="0">
                <a:latin typeface="Inter UI" panose="020B0502030000000004" pitchFamily="34" charset="0"/>
                <a:ea typeface="Inter UI" panose="020B0502030000000004" pitchFamily="34" charset="0"/>
                <a:cs typeface="Inter UI" panose="020B0502030000000004" pitchFamily="34" charset="0"/>
              </a:rPr>
              <a:t>GROWTH｣ </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を手がけるニューステクノロジーと</a:t>
            </a:r>
          </a:p>
          <a:p>
            <a:pPr>
              <a:lnSpc>
                <a:spcPct val="150000"/>
              </a:lnSpc>
            </a:pP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喫煙所ブランド </a:t>
            </a:r>
            <a:r>
              <a:rPr kumimoji="1" lang="en-US" altLang="ja-JP" sz="1300" b="1" spc="-150" dirty="0">
                <a:latin typeface="Noto Sans JP" panose="020B0500000000000000" pitchFamily="34" charset="-128"/>
                <a:ea typeface="Noto Sans JP" panose="020B0500000000000000" pitchFamily="34" charset="-128"/>
                <a:cs typeface="Inter UI Black" panose="020B0502030000000004" pitchFamily="34" charset="0"/>
              </a:rPr>
              <a:t>｢</a:t>
            </a:r>
            <a:r>
              <a:rPr kumimoji="1" lang="en-US" altLang="ja-JP" sz="1300" b="1" dirty="0">
                <a:latin typeface="Noto Sans JP" panose="020B0500000000000000" pitchFamily="34" charset="-128"/>
                <a:ea typeface="Noto Sans JP" panose="020B0500000000000000" pitchFamily="34" charset="-128"/>
                <a:cs typeface="Inter UI Black" panose="020B0502030000000004" pitchFamily="34" charset="0"/>
              </a:rPr>
              <a:t> THE TOBACCO</a:t>
            </a:r>
            <a:r>
              <a:rPr kumimoji="1" lang="en-US" altLang="ja-JP" sz="1300" b="1" spc="-150" dirty="0">
                <a:latin typeface="Noto Sans JP" panose="020B0500000000000000" pitchFamily="34" charset="-128"/>
                <a:ea typeface="Noto Sans JP" panose="020B0500000000000000" pitchFamily="34" charset="-128"/>
                <a:cs typeface="Inter UI Black" panose="020B0502030000000004" pitchFamily="34" charset="0"/>
              </a:rPr>
              <a:t>｣  </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を展開するコソドが協業して生まれた</a:t>
            </a:r>
          </a:p>
          <a:p>
            <a:pPr>
              <a:lnSpc>
                <a:spcPct val="150000"/>
              </a:lnSpc>
            </a:pP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都心オフィスビル喫煙所に特化した国内</a:t>
            </a:r>
            <a:r>
              <a:rPr kumimoji="1" lang="en-US" altLang="ja-JP" sz="1300" b="1" dirty="0">
                <a:latin typeface="Noto Sans JP" panose="020B0500000000000000" pitchFamily="34" charset="-128"/>
                <a:ea typeface="Noto Sans JP" panose="020B0500000000000000" pitchFamily="34" charset="-128"/>
                <a:cs typeface="Inter UI Black" panose="020B0502030000000004" pitchFamily="34" charset="0"/>
              </a:rPr>
              <a:t> No.1</a:t>
            </a:r>
            <a:r>
              <a:rPr kumimoji="1" lang="en-US" altLang="ja-JP" sz="800" b="1" dirty="0">
                <a:latin typeface="Noto Sans JP" panose="020B0500000000000000" pitchFamily="34" charset="-128"/>
                <a:ea typeface="Noto Sans JP" panose="020B0500000000000000" pitchFamily="34" charset="-128"/>
                <a:cs typeface="Inter UI Black" panose="020B0502030000000004" pitchFamily="34" charset="0"/>
              </a:rPr>
              <a:t>(※2)</a:t>
            </a:r>
            <a:r>
              <a:rPr kumimoji="1" lang="ja-JP" altLang="en-US" sz="1300" b="1" spc="-150">
                <a:latin typeface="Noto Sans JP" panose="020B0500000000000000" pitchFamily="34" charset="-128"/>
                <a:ea typeface="Noto Sans JP" panose="020B0500000000000000" pitchFamily="34" charset="-128"/>
                <a:cs typeface="Inter UI Black" panose="020B0502030000000004" pitchFamily="34" charset="0"/>
              </a:rPr>
              <a:t>の</a:t>
            </a:r>
            <a:r>
              <a:rPr kumimoji="1" lang="ja-JP" altLang="en-US" sz="1300" b="1">
                <a:latin typeface="Noto Sans JP" panose="020B0500000000000000" pitchFamily="34" charset="-128"/>
                <a:ea typeface="Noto Sans JP" panose="020B0500000000000000" pitchFamily="34" charset="-128"/>
                <a:cs typeface="Inter UI Black" panose="020B0502030000000004" pitchFamily="34" charset="0"/>
              </a:rPr>
              <a:t>滞在型デジタルサイネージメディアです。</a:t>
            </a:r>
          </a:p>
        </p:txBody>
      </p:sp>
      <p:sp>
        <p:nvSpPr>
          <p:cNvPr id="8" name="テキスト ボックス 7">
            <a:extLst>
              <a:ext uri="{FF2B5EF4-FFF2-40B4-BE49-F238E27FC236}">
                <a16:creationId xmlns:a16="http://schemas.microsoft.com/office/drawing/2014/main" id="{06A203D0-5EA4-1ADF-6E38-83E48C0A8EDF}"/>
              </a:ext>
            </a:extLst>
          </p:cNvPr>
          <p:cNvSpPr txBox="1"/>
          <p:nvPr/>
        </p:nvSpPr>
        <p:spPr>
          <a:xfrm>
            <a:off x="1624766" y="1090399"/>
            <a:ext cx="1373133" cy="861774"/>
          </a:xfrm>
          <a:prstGeom prst="rect">
            <a:avLst/>
          </a:prstGeom>
          <a:noFill/>
        </p:spPr>
        <p:txBody>
          <a:bodyPr wrap="none" rtlCol="0">
            <a:spAutoFit/>
          </a:bodyPr>
          <a:lstStyle/>
          <a:p>
            <a:r>
              <a:rPr kumimoji="1" lang="en-US" altLang="ja-JP" sz="5000" b="1" spc="60" dirty="0">
                <a:solidFill>
                  <a:srgbClr val="FE5519"/>
                </a:solidFill>
                <a:latin typeface="Inter UI" panose="020B0502030000000004" pitchFamily="34" charset="0"/>
                <a:ea typeface="Inter UI" panose="020B0502030000000004" pitchFamily="34" charset="0"/>
                <a:cs typeface="Inter UI" panose="020B0502030000000004" pitchFamily="34" charset="0"/>
              </a:rPr>
              <a:t>640</a:t>
            </a:r>
            <a:endParaRPr kumimoji="1" lang="ja-JP" altLang="en-US" sz="5000" b="1" spc="60">
              <a:solidFill>
                <a:srgbClr val="FE5519"/>
              </a:solidFill>
              <a:latin typeface="Inter UI" panose="020B0502030000000004" pitchFamily="34" charset="0"/>
              <a:ea typeface="Noto Sans JP" panose="020B0500000000000000" pitchFamily="34" charset="-128"/>
              <a:cs typeface="Inter UI" panose="020B0502030000000004" pitchFamily="34" charset="0"/>
            </a:endParaRPr>
          </a:p>
        </p:txBody>
      </p:sp>
      <p:sp>
        <p:nvSpPr>
          <p:cNvPr id="9" name="テキスト ボックス 8">
            <a:extLst>
              <a:ext uri="{FF2B5EF4-FFF2-40B4-BE49-F238E27FC236}">
                <a16:creationId xmlns:a16="http://schemas.microsoft.com/office/drawing/2014/main" id="{F6F777E7-C51A-4B56-FB3F-CA2515177AEF}"/>
              </a:ext>
            </a:extLst>
          </p:cNvPr>
          <p:cNvSpPr txBox="1"/>
          <p:nvPr/>
        </p:nvSpPr>
        <p:spPr>
          <a:xfrm>
            <a:off x="742375" y="5397986"/>
            <a:ext cx="6381875" cy="523028"/>
          </a:xfrm>
          <a:prstGeom prst="rect">
            <a:avLst/>
          </a:prstGeom>
          <a:noFill/>
        </p:spPr>
        <p:txBody>
          <a:bodyPr wrap="none" rtlCol="0">
            <a:spAutoFit/>
          </a:bodyPr>
          <a:lstStyle/>
          <a:p>
            <a:pPr>
              <a:lnSpc>
                <a:spcPct val="120000"/>
              </a:lnSpc>
            </a:pP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※1 </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東京特別区・武三交通圏における当社のタクシーサイネージネットワーク導入数は</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11,500</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台。</a:t>
            </a:r>
            <a:endPar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20000"/>
              </a:lnSpc>
            </a:pP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東京特別区・武三交通圏の法人タクシー  　</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26,983</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台（令和</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月末時点関東運輸局調べ）に対する利用者カバー率となります。</a:t>
            </a:r>
          </a:p>
          <a:p>
            <a:pPr>
              <a:lnSpc>
                <a:spcPct val="120000"/>
              </a:lnSpc>
            </a:pPr>
            <a:r>
              <a:rPr kumimoji="1" lang="en-US" altLang="ja-JP" sz="800" dirty="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※2 </a:t>
            </a:r>
            <a:r>
              <a:rPr kumimoji="1" lang="ja-JP" altLang="en-US" sz="800">
                <a:solidFill>
                  <a:schemeClr val="tx1">
                    <a:lumMod val="65000"/>
                    <a:lumOff val="35000"/>
                  </a:schemeClr>
                </a:solidFill>
                <a:latin typeface="Noto Sans JP Light" panose="020B0300000000000000" pitchFamily="34" charset="-128"/>
                <a:ea typeface="Noto Sans JP Light" panose="020B0300000000000000" pitchFamily="34" charset="-128"/>
                <a:cs typeface="Inter UI Black" panose="020B0502030000000004" pitchFamily="34" charset="0"/>
              </a:rPr>
              <a:t>喫煙所内のサイネージ設置数及び、リーチ数（弊社調べ）</a:t>
            </a:r>
          </a:p>
        </p:txBody>
      </p:sp>
      <p:pic>
        <p:nvPicPr>
          <p:cNvPr id="11" name="図 10" descr="建物, テーブル, カラフル, ストリート が含まれている画像&#10;&#10;AI 生成コンテンツは誤りを含む可能性があります。">
            <a:extLst>
              <a:ext uri="{FF2B5EF4-FFF2-40B4-BE49-F238E27FC236}">
                <a16:creationId xmlns:a16="http://schemas.microsoft.com/office/drawing/2014/main" id="{EB825FA5-CBF3-B0D8-8A0E-5D94DCEBC087}"/>
              </a:ext>
            </a:extLst>
          </p:cNvPr>
          <p:cNvPicPr>
            <a:picLocks noChangeAspect="1"/>
          </p:cNvPicPr>
          <p:nvPr/>
        </p:nvPicPr>
        <p:blipFill>
          <a:blip r:embed="rId3"/>
          <a:stretch>
            <a:fillRect/>
          </a:stretch>
        </p:blipFill>
        <p:spPr>
          <a:xfrm>
            <a:off x="8255000" y="495300"/>
            <a:ext cx="3937000" cy="6362700"/>
          </a:xfrm>
          <a:prstGeom prst="rect">
            <a:avLst/>
          </a:prstGeom>
        </p:spPr>
      </p:pic>
      <p:pic>
        <p:nvPicPr>
          <p:cNvPr id="15" name="図 14" descr="グラフィカル ユーザー インターフェイス&#10;&#10;AI 生成コンテンツは誤りを含む可能性があります。">
            <a:extLst>
              <a:ext uri="{FF2B5EF4-FFF2-40B4-BE49-F238E27FC236}">
                <a16:creationId xmlns:a16="http://schemas.microsoft.com/office/drawing/2014/main" id="{6121B25D-5B1F-E428-0FD0-C8A1FB2FB8BD}"/>
              </a:ext>
            </a:extLst>
          </p:cNvPr>
          <p:cNvPicPr>
            <a:picLocks noChangeAspect="1"/>
          </p:cNvPicPr>
          <p:nvPr/>
        </p:nvPicPr>
        <p:blipFill>
          <a:blip r:embed="rId4"/>
          <a:stretch>
            <a:fillRect/>
          </a:stretch>
        </p:blipFill>
        <p:spPr>
          <a:xfrm>
            <a:off x="1715676" y="4475536"/>
            <a:ext cx="3302000" cy="622300"/>
          </a:xfrm>
          <a:prstGeom prst="rect">
            <a:avLst/>
          </a:prstGeom>
        </p:spPr>
      </p:pic>
      <p:pic>
        <p:nvPicPr>
          <p:cNvPr id="7" name="図 6" descr="図形, 四角形&#10;&#10;AI 生成コンテンツは誤りを含む可能性があります。">
            <a:extLst>
              <a:ext uri="{FF2B5EF4-FFF2-40B4-BE49-F238E27FC236}">
                <a16:creationId xmlns:a16="http://schemas.microsoft.com/office/drawing/2014/main" id="{90776FFA-FC99-CDB6-7096-2642F05053BF}"/>
              </a:ext>
            </a:extLst>
          </p:cNvPr>
          <p:cNvPicPr>
            <a:picLocks noChangeAspect="1"/>
          </p:cNvPicPr>
          <p:nvPr/>
        </p:nvPicPr>
        <p:blipFill>
          <a:blip r:embed="rId5"/>
          <a:stretch>
            <a:fillRect/>
          </a:stretch>
        </p:blipFill>
        <p:spPr>
          <a:xfrm>
            <a:off x="-1" y="2140"/>
            <a:ext cx="12192001" cy="914400"/>
          </a:xfrm>
          <a:prstGeom prst="rect">
            <a:avLst/>
          </a:prstGeom>
        </p:spPr>
      </p:pic>
      <p:sp>
        <p:nvSpPr>
          <p:cNvPr id="10" name="テキスト ボックス 9">
            <a:extLst>
              <a:ext uri="{FF2B5EF4-FFF2-40B4-BE49-F238E27FC236}">
                <a16:creationId xmlns:a16="http://schemas.microsoft.com/office/drawing/2014/main" id="{210E3C59-3FDB-EBE5-FFA3-DF5D716B68D9}"/>
              </a:ext>
            </a:extLst>
          </p:cNvPr>
          <p:cNvSpPr txBox="1"/>
          <p:nvPr/>
        </p:nvSpPr>
        <p:spPr>
          <a:xfrm>
            <a:off x="480727" y="210759"/>
            <a:ext cx="1563248"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ABOUT BREAK</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2B241168-710E-18A0-B2F8-C2D254E51404}"/>
              </a:ext>
            </a:extLst>
          </p:cNvPr>
          <p:cNvSpPr txBox="1"/>
          <p:nvPr/>
        </p:nvSpPr>
        <p:spPr>
          <a:xfrm>
            <a:off x="486644" y="434565"/>
            <a:ext cx="902811" cy="215444"/>
          </a:xfrm>
          <a:prstGeom prst="rect">
            <a:avLst/>
          </a:prstGeom>
          <a:noFill/>
        </p:spPr>
        <p:txBody>
          <a:bodyPr wrap="none" rtlCol="0">
            <a:spAutoFit/>
          </a:bodyPr>
          <a:lstStyle/>
          <a:p>
            <a:r>
              <a:rPr kumimoji="1"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a:t>
            </a:r>
            <a:r>
              <a:rPr kumimoji="1" lang="ja-JP" altLang="en-US" sz="800" spc="-5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について</a:t>
            </a:r>
          </a:p>
        </p:txBody>
      </p:sp>
      <p:pic>
        <p:nvPicPr>
          <p:cNvPr id="3" name="図 2">
            <a:extLst>
              <a:ext uri="{FF2B5EF4-FFF2-40B4-BE49-F238E27FC236}">
                <a16:creationId xmlns:a16="http://schemas.microsoft.com/office/drawing/2014/main" id="{FF072123-08B0-BB89-37EA-0D73F27B63CA}"/>
              </a:ext>
            </a:extLst>
          </p:cNvPr>
          <p:cNvPicPr>
            <a:picLocks noChangeAspect="1"/>
          </p:cNvPicPr>
          <p:nvPr/>
        </p:nvPicPr>
        <p:blipFill>
          <a:blip r:embed="rId6"/>
          <a:stretch>
            <a:fillRect/>
          </a:stretch>
        </p:blipFill>
        <p:spPr>
          <a:xfrm>
            <a:off x="390975" y="6426392"/>
            <a:ext cx="961575" cy="240394"/>
          </a:xfrm>
          <a:prstGeom prst="rect">
            <a:avLst/>
          </a:prstGeom>
        </p:spPr>
      </p:pic>
      <p:pic>
        <p:nvPicPr>
          <p:cNvPr id="13" name="図 12">
            <a:extLst>
              <a:ext uri="{FF2B5EF4-FFF2-40B4-BE49-F238E27FC236}">
                <a16:creationId xmlns:a16="http://schemas.microsoft.com/office/drawing/2014/main" id="{D8F5F15C-9369-847C-7C72-A5CACDE0405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1672425" y="6518730"/>
            <a:ext cx="4500" cy="162000"/>
          </a:xfrm>
          <a:prstGeom prst="rect">
            <a:avLst/>
          </a:prstGeom>
        </p:spPr>
      </p:pic>
      <p:sp>
        <p:nvSpPr>
          <p:cNvPr id="14" name="スライド番号プレースホルダー 22">
            <a:extLst>
              <a:ext uri="{FF2B5EF4-FFF2-40B4-BE49-F238E27FC236}">
                <a16:creationId xmlns:a16="http://schemas.microsoft.com/office/drawing/2014/main" id="{3989BFCE-F862-43B7-6B5E-5FD072E55D5F}"/>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a:t>
            </a:fld>
            <a:endParaRPr kumimoji="1" lang="ja-JP" altLang="en-US" sz="900">
              <a:latin typeface="Inter UI" panose="020B0502030000000004" pitchFamily="34" charset="0"/>
              <a:cs typeface="Inter UI" panose="020B0502030000000004" pitchFamily="34" charset="0"/>
            </a:endParaRPr>
          </a:p>
        </p:txBody>
      </p:sp>
      <p:sp>
        <p:nvSpPr>
          <p:cNvPr id="16" name="テキスト ボックス 15">
            <a:extLst>
              <a:ext uri="{FF2B5EF4-FFF2-40B4-BE49-F238E27FC236}">
                <a16:creationId xmlns:a16="http://schemas.microsoft.com/office/drawing/2014/main" id="{B6A8F75F-5A6B-8418-B3B7-BD1695414474}"/>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114663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34039-3203-645A-FF0A-1D0972FAA3B9}"/>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276A363D-C4BD-4BC5-F740-DD29A8D24E14}"/>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E1DAA476-31B9-6CE3-5D46-9B269A176C91}"/>
              </a:ext>
            </a:extLst>
          </p:cNvPr>
          <p:cNvSpPr txBox="1"/>
          <p:nvPr/>
        </p:nvSpPr>
        <p:spPr>
          <a:xfrm>
            <a:off x="480727" y="210759"/>
            <a:ext cx="1204176" cy="338554"/>
          </a:xfrm>
          <a:prstGeom prst="rect">
            <a:avLst/>
          </a:prstGeom>
          <a:noFill/>
        </p:spPr>
        <p:txBody>
          <a:bodyPr wrap="none" rtlCol="0" anchor="ctr">
            <a:spAutoFit/>
          </a:bodyPr>
          <a:lstStyle/>
          <a:p>
            <a:r>
              <a:rPr kumimoji="1" lang="en-US" altLang="ja-JP" sz="1600" b="1" spc="-50" dirty="0">
                <a:solidFill>
                  <a:srgbClr val="FF5500"/>
                </a:solidFill>
                <a:latin typeface="Inter UI" panose="020B0502030000000004" pitchFamily="34" charset="0"/>
                <a:ea typeface="Inter UI" panose="020B0502030000000004" pitchFamily="34" charset="0"/>
                <a:cs typeface="Inter UI" panose="020B0502030000000004" pitchFamily="34" charset="0"/>
              </a:rPr>
              <a:t>SCHEDULE</a:t>
            </a:r>
          </a:p>
        </p:txBody>
      </p:sp>
      <p:sp>
        <p:nvSpPr>
          <p:cNvPr id="5" name="テキスト ボックス 4">
            <a:extLst>
              <a:ext uri="{FF2B5EF4-FFF2-40B4-BE49-F238E27FC236}">
                <a16:creationId xmlns:a16="http://schemas.microsoft.com/office/drawing/2014/main" id="{99B1B866-400C-8D7A-B516-8356EDEF42BC}"/>
              </a:ext>
            </a:extLst>
          </p:cNvPr>
          <p:cNvSpPr txBox="1"/>
          <p:nvPr/>
        </p:nvSpPr>
        <p:spPr>
          <a:xfrm>
            <a:off x="485107" y="437875"/>
            <a:ext cx="1005403" cy="215444"/>
          </a:xfrm>
          <a:prstGeom prst="rect">
            <a:avLst/>
          </a:prstGeom>
          <a:noFill/>
        </p:spPr>
        <p:txBody>
          <a:bodyPr wrap="none" rtlCol="0">
            <a:spAutoFit/>
          </a:bodyPr>
          <a:lstStyle/>
          <a:p>
            <a:r>
              <a:rPr kumimoji="1" lang="ja-JP" altLang="en-US" sz="8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締切スケジュール</a:t>
            </a:r>
            <a:endParaRPr kumimoji="1" lang="en-US" altLang="ja-JP" sz="8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endParaRPr>
          </a:p>
        </p:txBody>
      </p:sp>
      <p:sp>
        <p:nvSpPr>
          <p:cNvPr id="9" name="テキスト ボックス 8">
            <a:extLst>
              <a:ext uri="{FF2B5EF4-FFF2-40B4-BE49-F238E27FC236}">
                <a16:creationId xmlns:a16="http://schemas.microsoft.com/office/drawing/2014/main" id="{E04E6150-ABE4-85DC-B4AB-2C952EEF2FAB}"/>
              </a:ext>
            </a:extLst>
          </p:cNvPr>
          <p:cNvSpPr txBox="1"/>
          <p:nvPr/>
        </p:nvSpPr>
        <p:spPr>
          <a:xfrm>
            <a:off x="734757" y="5604688"/>
            <a:ext cx="7186583" cy="339965"/>
          </a:xfrm>
          <a:prstGeom prst="rect">
            <a:avLst/>
          </a:prstGeom>
          <a:noFill/>
          <a:effectLst/>
        </p:spPr>
        <p:txBody>
          <a:bodyPr wrap="none" rtlCol="0">
            <a:spAutoFit/>
          </a:bodyPr>
          <a:lstStyle/>
          <a:p>
            <a:pPr>
              <a:lnSpc>
                <a:spcPct val="120000"/>
              </a:lnSpc>
            </a:pPr>
            <a:r>
              <a:rPr kumimoji="1" lang="en-US" altLang="ja-JP" sz="7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上記スケジュールは、クリエイティブ審査</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a:t>
            </a:r>
            <a:r>
              <a:rPr kumimoji="1" lang="en-US" altLang="ja-JP" sz="5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10</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営業日前）</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、申し込み・入稿</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a:t>
            </a:r>
            <a:r>
              <a:rPr kumimoji="1" lang="en-US" altLang="ja-JP" sz="5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7</a:t>
            </a:r>
            <a:r>
              <a:rPr kumimoji="1" lang="ja-JP" altLang="en-US" sz="5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営業日前）</a:t>
            </a: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にて記載しております。</a:t>
            </a:r>
          </a:p>
          <a:p>
            <a:pPr>
              <a:lnSpc>
                <a:spcPct val="120000"/>
              </a:lnSpc>
            </a:pPr>
            <a:r>
              <a:rPr kumimoji="1" lang="ja-JP" altLang="en-US" sz="7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クリエイティブは入稿規定をご確認の上、ご入稿をお願い致します。入稿規定に合わない場合、入稿締切までにご修正をして頂く必要がございます。予めご了承ください。</a:t>
            </a:r>
          </a:p>
        </p:txBody>
      </p:sp>
      <p:sp>
        <p:nvSpPr>
          <p:cNvPr id="10" name="正方形/長方形 9">
            <a:extLst>
              <a:ext uri="{FF2B5EF4-FFF2-40B4-BE49-F238E27FC236}">
                <a16:creationId xmlns:a16="http://schemas.microsoft.com/office/drawing/2014/main" id="{DBA09B67-2145-A328-80C5-E48579AD3237}"/>
              </a:ext>
            </a:extLst>
          </p:cNvPr>
          <p:cNvSpPr/>
          <p:nvPr/>
        </p:nvSpPr>
        <p:spPr>
          <a:xfrm>
            <a:off x="825252" y="1296076"/>
            <a:ext cx="10542659" cy="503567"/>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 name="正方形/長方形 10">
            <a:extLst>
              <a:ext uri="{FF2B5EF4-FFF2-40B4-BE49-F238E27FC236}">
                <a16:creationId xmlns:a16="http://schemas.microsoft.com/office/drawing/2014/main" id="{2A6D9BE6-6814-DD65-4ADF-B8A23CD7B637}"/>
              </a:ext>
            </a:extLst>
          </p:cNvPr>
          <p:cNvSpPr/>
          <p:nvPr/>
        </p:nvSpPr>
        <p:spPr>
          <a:xfrm>
            <a:off x="825252" y="1925329"/>
            <a:ext cx="10542659" cy="3619834"/>
          </a:xfrm>
          <a:prstGeom prst="rect">
            <a:avLst/>
          </a:prstGeom>
          <a:noFill/>
          <a:ln w="95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cxnSp>
        <p:nvCxnSpPr>
          <p:cNvPr id="13" name="直線コネクタ 12">
            <a:extLst>
              <a:ext uri="{FF2B5EF4-FFF2-40B4-BE49-F238E27FC236}">
                <a16:creationId xmlns:a16="http://schemas.microsoft.com/office/drawing/2014/main" id="{A13BBAD7-DDBD-A27D-F507-0B63AFEC72CB}"/>
              </a:ext>
            </a:extLst>
          </p:cNvPr>
          <p:cNvCxnSpPr>
            <a:cxnSpLocks/>
          </p:cNvCxnSpPr>
          <p:nvPr/>
        </p:nvCxnSpPr>
        <p:spPr>
          <a:xfrm>
            <a:off x="3445863" y="1419984"/>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7B1297C6-8B9D-3AC4-83BB-7C1DB0063E74}"/>
              </a:ext>
            </a:extLst>
          </p:cNvPr>
          <p:cNvCxnSpPr>
            <a:cxnSpLocks/>
          </p:cNvCxnSpPr>
          <p:nvPr/>
        </p:nvCxnSpPr>
        <p:spPr>
          <a:xfrm>
            <a:off x="3451621"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6B90D79-D9F2-308D-CA37-8A46F403824C}"/>
              </a:ext>
            </a:extLst>
          </p:cNvPr>
          <p:cNvCxnSpPr>
            <a:cxnSpLocks/>
          </p:cNvCxnSpPr>
          <p:nvPr/>
        </p:nvCxnSpPr>
        <p:spPr>
          <a:xfrm>
            <a:off x="6089401"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48383522-1415-862B-C9A9-B15D20E5E417}"/>
              </a:ext>
            </a:extLst>
          </p:cNvPr>
          <p:cNvCxnSpPr>
            <a:cxnSpLocks/>
          </p:cNvCxnSpPr>
          <p:nvPr/>
        </p:nvCxnSpPr>
        <p:spPr>
          <a:xfrm>
            <a:off x="6089401"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F67874E-7030-99C3-8E37-CB638702DD51}"/>
              </a:ext>
            </a:extLst>
          </p:cNvPr>
          <p:cNvCxnSpPr>
            <a:cxnSpLocks/>
          </p:cNvCxnSpPr>
          <p:nvPr/>
        </p:nvCxnSpPr>
        <p:spPr>
          <a:xfrm>
            <a:off x="8729109" y="1925329"/>
            <a:ext cx="0" cy="3600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2F83215-42AC-03DB-2D59-4D0E0A391424}"/>
              </a:ext>
            </a:extLst>
          </p:cNvPr>
          <p:cNvCxnSpPr>
            <a:cxnSpLocks/>
          </p:cNvCxnSpPr>
          <p:nvPr/>
        </p:nvCxnSpPr>
        <p:spPr>
          <a:xfrm>
            <a:off x="8729109" y="1398902"/>
            <a:ext cx="0" cy="324000"/>
          </a:xfrm>
          <a:prstGeom prst="line">
            <a:avLst/>
          </a:prstGeom>
          <a:ln w="9525">
            <a:solidFill>
              <a:srgbClr val="FF9369"/>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0E721C5D-5B8A-65EE-584C-BE81CFE82C85}"/>
              </a:ext>
            </a:extLst>
          </p:cNvPr>
          <p:cNvSpPr/>
          <p:nvPr/>
        </p:nvSpPr>
        <p:spPr>
          <a:xfrm>
            <a:off x="1601623" y="192197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47" name="正方形/長方形 46">
            <a:extLst>
              <a:ext uri="{FF2B5EF4-FFF2-40B4-BE49-F238E27FC236}">
                <a16:creationId xmlns:a16="http://schemas.microsoft.com/office/drawing/2014/main" id="{115A9937-BFE0-6E57-8D73-ACA35A70C8CD}"/>
              </a:ext>
            </a:extLst>
          </p:cNvPr>
          <p:cNvSpPr/>
          <p:nvPr/>
        </p:nvSpPr>
        <p:spPr>
          <a:xfrm>
            <a:off x="1635786" y="1433706"/>
            <a:ext cx="991409" cy="246221"/>
          </a:xfrm>
          <a:prstGeom prst="rect">
            <a:avLst/>
          </a:prstGeom>
        </p:spPr>
        <p:txBody>
          <a:bodyPr wrap="square">
            <a:spAutoFit/>
          </a:bodyPr>
          <a:lstStyle/>
          <a:p>
            <a:pPr algn="ctr" fontAlgn="ctr"/>
            <a:r>
              <a:rPr lang="ja-JP" altLang="en-US" sz="1000" spc="40">
                <a:solidFill>
                  <a:schemeClr val="bg1"/>
                </a:solidFill>
                <a:latin typeface="Noto Sans JP Medium" panose="020B0500000000000000" pitchFamily="34" charset="-128"/>
                <a:ea typeface="Noto Sans JP Medium" panose="020B0500000000000000" pitchFamily="34" charset="-128"/>
              </a:rPr>
              <a:t>ご掲載開始週</a:t>
            </a:r>
          </a:p>
        </p:txBody>
      </p:sp>
      <p:sp>
        <p:nvSpPr>
          <p:cNvPr id="48" name="正方形/長方形 47">
            <a:extLst>
              <a:ext uri="{FF2B5EF4-FFF2-40B4-BE49-F238E27FC236}">
                <a16:creationId xmlns:a16="http://schemas.microsoft.com/office/drawing/2014/main" id="{1F286FC8-162E-C7D6-B407-D1953D22BB34}"/>
              </a:ext>
            </a:extLst>
          </p:cNvPr>
          <p:cNvSpPr/>
          <p:nvPr/>
        </p:nvSpPr>
        <p:spPr>
          <a:xfrm>
            <a:off x="3867678" y="1381044"/>
            <a:ext cx="1819598" cy="369332"/>
          </a:xfrm>
          <a:prstGeom prst="rect">
            <a:avLst/>
          </a:prstGeom>
        </p:spPr>
        <p:txBody>
          <a:bodyPr wrap="square">
            <a:spAutoFit/>
          </a:bodyPr>
          <a:lstStyle/>
          <a:p>
            <a:pPr algn="ctr" fontAlgn="ctr"/>
            <a:r>
              <a:rPr lang="ja-JP" altLang="en-US" sz="1000" spc="-70">
                <a:solidFill>
                  <a:schemeClr val="bg1"/>
                </a:solidFill>
                <a:latin typeface="Noto Sans JP Medium" panose="020B0500000000000000" pitchFamily="34" charset="-128"/>
                <a:ea typeface="Noto Sans JP Medium" panose="020B0500000000000000" pitchFamily="34" charset="-128"/>
              </a:rPr>
              <a:t>クリエイティブ</a:t>
            </a:r>
            <a:r>
              <a:rPr lang="ja-JP" altLang="en-US" sz="1000" spc="40">
                <a:solidFill>
                  <a:schemeClr val="bg1"/>
                </a:solidFill>
                <a:latin typeface="Noto Sans JP Medium" panose="020B0500000000000000" pitchFamily="34" charset="-128"/>
                <a:ea typeface="Noto Sans JP Medium" panose="020B0500000000000000" pitchFamily="34" charset="-128"/>
              </a:rPr>
              <a:t>審査締切日</a:t>
            </a:r>
            <a:endParaRPr lang="en-US" altLang="ja-JP" sz="1000" spc="40" dirty="0">
              <a:solidFill>
                <a:schemeClr val="bg1"/>
              </a:solidFill>
              <a:latin typeface="Noto Sans JP Medium" panose="020B0500000000000000" pitchFamily="34" charset="-128"/>
              <a:ea typeface="Noto Sans JP Medium" panose="020B0500000000000000" pitchFamily="34" charset="-128"/>
            </a:endParaRPr>
          </a:p>
          <a:p>
            <a:pPr algn="ctr" fontAlgn="ctr"/>
            <a:r>
              <a:rPr lang="en-US" altLang="ja-JP" sz="800" spc="40" dirty="0">
                <a:solidFill>
                  <a:schemeClr val="bg1"/>
                </a:solidFill>
                <a:latin typeface="Noto Sans JP Medium" panose="020B0500000000000000" pitchFamily="34" charset="-128"/>
                <a:ea typeface="Noto Sans JP Medium" panose="020B0500000000000000" pitchFamily="34" charset="-128"/>
              </a:rPr>
              <a:t>(</a:t>
            </a:r>
            <a:r>
              <a:rPr lang="ja-JP" altLang="en-US" sz="800" spc="80">
                <a:solidFill>
                  <a:schemeClr val="bg1"/>
                </a:solidFill>
                <a:latin typeface="Noto Sans JP Medium" panose="020B0500000000000000" pitchFamily="34" charset="-128"/>
                <a:ea typeface="Noto Sans JP Medium" panose="020B0500000000000000" pitchFamily="34" charset="-128"/>
              </a:rPr>
              <a:t>当日</a:t>
            </a:r>
            <a:r>
              <a:rPr lang="en-US" altLang="ja-JP" sz="800" spc="8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17:00</a:t>
            </a:r>
            <a:r>
              <a:rPr lang="ja-JP" altLang="en-US" sz="800" spc="80">
                <a:solidFill>
                  <a:schemeClr val="bg1"/>
                </a:solidFill>
                <a:latin typeface="Noto Sans JP Medium" panose="020B0500000000000000" pitchFamily="34" charset="-128"/>
                <a:ea typeface="Noto Sans JP Medium" panose="020B0500000000000000" pitchFamily="34" charset="-128"/>
              </a:rPr>
              <a:t>まで</a:t>
            </a:r>
            <a:r>
              <a:rPr lang="en-US" altLang="ja-JP" sz="800" spc="40" dirty="0">
                <a:solidFill>
                  <a:schemeClr val="bg1"/>
                </a:solidFill>
                <a:latin typeface="Noto Sans JP Medium" panose="020B0500000000000000" pitchFamily="34" charset="-128"/>
                <a:ea typeface="Noto Sans JP Medium" panose="020B0500000000000000" pitchFamily="34" charset="-128"/>
              </a:rPr>
              <a:t>)</a:t>
            </a:r>
            <a:endParaRPr lang="ja-JP" altLang="en-US" sz="800" spc="40">
              <a:solidFill>
                <a:schemeClr val="bg1"/>
              </a:solidFill>
              <a:latin typeface="Noto Sans JP Medium" panose="020B0500000000000000" pitchFamily="34" charset="-128"/>
              <a:ea typeface="Noto Sans JP Medium" panose="020B0500000000000000" pitchFamily="34" charset="-128"/>
            </a:endParaRPr>
          </a:p>
        </p:txBody>
      </p:sp>
      <p:sp>
        <p:nvSpPr>
          <p:cNvPr id="51" name="正方形/長方形 50">
            <a:extLst>
              <a:ext uri="{FF2B5EF4-FFF2-40B4-BE49-F238E27FC236}">
                <a16:creationId xmlns:a16="http://schemas.microsoft.com/office/drawing/2014/main" id="{8D5ECFAF-439B-FF30-0366-1BE9FDE277C1}"/>
              </a:ext>
            </a:extLst>
          </p:cNvPr>
          <p:cNvSpPr/>
          <p:nvPr/>
        </p:nvSpPr>
        <p:spPr>
          <a:xfrm>
            <a:off x="6644795" y="1381677"/>
            <a:ext cx="1551653" cy="369332"/>
          </a:xfrm>
          <a:prstGeom prst="rect">
            <a:avLst/>
          </a:prstGeom>
        </p:spPr>
        <p:txBody>
          <a:bodyPr wrap="square">
            <a:spAutoFit/>
          </a:bodyPr>
          <a:lstStyle/>
          <a:p>
            <a:pPr algn="ctr" fontAlgn="ctr"/>
            <a:r>
              <a:rPr lang="ja-JP" altLang="en-US" sz="1000" spc="40">
                <a:solidFill>
                  <a:schemeClr val="bg1"/>
                </a:solidFill>
                <a:latin typeface="Noto Sans JP Medium" panose="020B0500000000000000" pitchFamily="34" charset="-128"/>
                <a:ea typeface="Noto Sans JP Medium" panose="020B0500000000000000" pitchFamily="34" charset="-128"/>
              </a:rPr>
              <a:t>申込締切日</a:t>
            </a:r>
            <a:endParaRPr lang="en-US" altLang="ja-JP" sz="1000" spc="40" dirty="0">
              <a:solidFill>
                <a:schemeClr val="bg1"/>
              </a:solidFill>
              <a:latin typeface="Noto Sans JP Medium" panose="020B0500000000000000" pitchFamily="34" charset="-128"/>
              <a:ea typeface="Noto Sans JP Medium" panose="020B0500000000000000" pitchFamily="34" charset="-128"/>
            </a:endParaRPr>
          </a:p>
          <a:p>
            <a:pPr algn="ctr" fontAlgn="ctr"/>
            <a:r>
              <a:rPr lang="en-US" altLang="ja-JP" sz="800" b="1" spc="70" dirty="0">
                <a:solidFill>
                  <a:schemeClr val="bg1"/>
                </a:solidFill>
                <a:latin typeface="Noto Sans JP" panose="020B0500000000000000" pitchFamily="34" charset="-128"/>
                <a:ea typeface="Noto Sans JP" panose="020B0500000000000000" pitchFamily="34" charset="-128"/>
              </a:rPr>
              <a:t>(</a:t>
            </a:r>
            <a:r>
              <a:rPr lang="ja-JP" altLang="en-US" sz="800" b="1" spc="70">
                <a:solidFill>
                  <a:schemeClr val="bg1"/>
                </a:solidFill>
                <a:latin typeface="Noto Sans JP" panose="020B0500000000000000" pitchFamily="34" charset="-128"/>
                <a:ea typeface="Noto Sans JP" panose="020B0500000000000000" pitchFamily="34" charset="-128"/>
              </a:rPr>
              <a:t>当日</a:t>
            </a:r>
            <a:r>
              <a:rPr lang="en-US" altLang="ja-JP" sz="8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17:00</a:t>
            </a:r>
            <a:r>
              <a:rPr lang="ja-JP" altLang="en-US" sz="800" b="1" spc="70">
                <a:solidFill>
                  <a:schemeClr val="bg1"/>
                </a:solidFill>
                <a:latin typeface="Noto Sans JP" panose="020B0500000000000000" pitchFamily="34" charset="-128"/>
                <a:ea typeface="Noto Sans JP" panose="020B0500000000000000" pitchFamily="34" charset="-128"/>
              </a:rPr>
              <a:t>まで</a:t>
            </a:r>
            <a:r>
              <a:rPr lang="en-US" altLang="ja-JP" sz="800" b="1" spc="70" dirty="0">
                <a:solidFill>
                  <a:schemeClr val="bg1"/>
                </a:solidFill>
                <a:latin typeface="Noto Sans JP" panose="020B0500000000000000" pitchFamily="34" charset="-128"/>
                <a:ea typeface="Noto Sans JP" panose="020B0500000000000000" pitchFamily="34" charset="-128"/>
              </a:rPr>
              <a:t>)</a:t>
            </a:r>
          </a:p>
        </p:txBody>
      </p:sp>
      <p:sp>
        <p:nvSpPr>
          <p:cNvPr id="52" name="正方形/長方形 51">
            <a:extLst>
              <a:ext uri="{FF2B5EF4-FFF2-40B4-BE49-F238E27FC236}">
                <a16:creationId xmlns:a16="http://schemas.microsoft.com/office/drawing/2014/main" id="{A2A2F6AF-896A-6CFE-E343-ADB314E6DEED}"/>
              </a:ext>
            </a:extLst>
          </p:cNvPr>
          <p:cNvSpPr/>
          <p:nvPr/>
        </p:nvSpPr>
        <p:spPr>
          <a:xfrm>
            <a:off x="9427059" y="1381044"/>
            <a:ext cx="1248628" cy="369332"/>
          </a:xfrm>
          <a:prstGeom prst="rect">
            <a:avLst/>
          </a:prstGeom>
        </p:spPr>
        <p:txBody>
          <a:bodyPr wrap="square">
            <a:spAutoFit/>
          </a:bodyPr>
          <a:lstStyle/>
          <a:p>
            <a:pPr algn="ctr" fontAlgn="ctr"/>
            <a:r>
              <a:rPr lang="ja-JP" altLang="en-US" sz="1000" spc="40">
                <a:solidFill>
                  <a:schemeClr val="bg1"/>
                </a:solidFill>
                <a:latin typeface="Noto Sans JP Medium" panose="020B0500000000000000" pitchFamily="34" charset="-128"/>
                <a:ea typeface="Noto Sans JP Medium" panose="020B0500000000000000" pitchFamily="34" charset="-128"/>
              </a:rPr>
              <a:t>入稿締切日</a:t>
            </a:r>
            <a:endParaRPr lang="en-US" altLang="ja-JP" sz="1000" spc="40" dirty="0">
              <a:solidFill>
                <a:schemeClr val="bg1"/>
              </a:solidFill>
              <a:latin typeface="Noto Sans JP Medium" panose="020B0500000000000000" pitchFamily="34" charset="-128"/>
              <a:ea typeface="Noto Sans JP Medium" panose="020B0500000000000000" pitchFamily="34" charset="-128"/>
            </a:endParaRPr>
          </a:p>
          <a:p>
            <a:pPr algn="ctr" fontAlgn="ctr"/>
            <a:r>
              <a:rPr lang="en-US" altLang="ja-JP" sz="800" b="1" spc="40" dirty="0">
                <a:solidFill>
                  <a:schemeClr val="bg1"/>
                </a:solidFill>
                <a:latin typeface="Noto Sans JP" panose="020B0500000000000000" pitchFamily="34" charset="-128"/>
                <a:ea typeface="Noto Sans JP" panose="020B0500000000000000" pitchFamily="34" charset="-128"/>
              </a:rPr>
              <a:t>(</a:t>
            </a:r>
            <a:r>
              <a:rPr lang="ja-JP" altLang="en-US" sz="800" b="1" spc="40">
                <a:solidFill>
                  <a:schemeClr val="bg1"/>
                </a:solidFill>
                <a:latin typeface="Noto Sans JP" panose="020B0500000000000000" pitchFamily="34" charset="-128"/>
                <a:ea typeface="Noto Sans JP" panose="020B0500000000000000" pitchFamily="34" charset="-128"/>
              </a:rPr>
              <a:t>当日</a:t>
            </a:r>
            <a:r>
              <a:rPr lang="en-US" altLang="ja-JP" sz="800" spc="4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17:00</a:t>
            </a:r>
            <a:r>
              <a:rPr lang="ja-JP" altLang="en-US" sz="800" b="1" spc="40">
                <a:solidFill>
                  <a:schemeClr val="bg1"/>
                </a:solidFill>
                <a:latin typeface="Noto Sans JP" panose="020B0500000000000000" pitchFamily="34" charset="-128"/>
                <a:ea typeface="Noto Sans JP" panose="020B0500000000000000" pitchFamily="34" charset="-128"/>
              </a:rPr>
              <a:t>まで</a:t>
            </a:r>
            <a:r>
              <a:rPr lang="en-US" altLang="ja-JP" sz="800" b="1" spc="40" dirty="0">
                <a:solidFill>
                  <a:schemeClr val="bg1"/>
                </a:solidFill>
                <a:latin typeface="Noto Sans JP" panose="020B0500000000000000" pitchFamily="34" charset="-128"/>
                <a:ea typeface="Noto Sans JP" panose="020B0500000000000000" pitchFamily="34" charset="-128"/>
              </a:rPr>
              <a:t>)</a:t>
            </a:r>
          </a:p>
        </p:txBody>
      </p:sp>
      <p:cxnSp>
        <p:nvCxnSpPr>
          <p:cNvPr id="55" name="直線コネクタ 54">
            <a:extLst>
              <a:ext uri="{FF2B5EF4-FFF2-40B4-BE49-F238E27FC236}">
                <a16:creationId xmlns:a16="http://schemas.microsoft.com/office/drawing/2014/main" id="{BC2CD2F4-6919-BAE8-A1F3-DDA07032E4E9}"/>
              </a:ext>
            </a:extLst>
          </p:cNvPr>
          <p:cNvCxnSpPr>
            <a:cxnSpLocks/>
          </p:cNvCxnSpPr>
          <p:nvPr/>
        </p:nvCxnSpPr>
        <p:spPr>
          <a:xfrm>
            <a:off x="809536" y="2755508"/>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6018A02-D91F-2078-D9B1-57845104D749}"/>
              </a:ext>
            </a:extLst>
          </p:cNvPr>
          <p:cNvCxnSpPr>
            <a:cxnSpLocks/>
          </p:cNvCxnSpPr>
          <p:nvPr/>
        </p:nvCxnSpPr>
        <p:spPr>
          <a:xfrm>
            <a:off x="809536" y="3588753"/>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BAF356E-9A66-30E5-27D5-B840F0F5D598}"/>
              </a:ext>
            </a:extLst>
          </p:cNvPr>
          <p:cNvCxnSpPr>
            <a:cxnSpLocks/>
          </p:cNvCxnSpPr>
          <p:nvPr/>
        </p:nvCxnSpPr>
        <p:spPr>
          <a:xfrm>
            <a:off x="809536" y="4148204"/>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270DD3D-7C8F-D805-5F24-825BD4CBE628}"/>
              </a:ext>
            </a:extLst>
          </p:cNvPr>
          <p:cNvCxnSpPr>
            <a:cxnSpLocks/>
          </p:cNvCxnSpPr>
          <p:nvPr/>
        </p:nvCxnSpPr>
        <p:spPr>
          <a:xfrm>
            <a:off x="809536" y="2191837"/>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E0F9B29F-9F3A-0389-85A0-C1539A6FF064}"/>
              </a:ext>
            </a:extLst>
          </p:cNvPr>
          <p:cNvCxnSpPr>
            <a:cxnSpLocks/>
          </p:cNvCxnSpPr>
          <p:nvPr/>
        </p:nvCxnSpPr>
        <p:spPr>
          <a:xfrm>
            <a:off x="809536" y="2479935"/>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C569E123-D3D0-D149-8050-5B88D007E884}"/>
              </a:ext>
            </a:extLst>
          </p:cNvPr>
          <p:cNvCxnSpPr>
            <a:cxnSpLocks/>
          </p:cNvCxnSpPr>
          <p:nvPr/>
        </p:nvCxnSpPr>
        <p:spPr>
          <a:xfrm>
            <a:off x="809536" y="3018555"/>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23D1F801-CCA7-9212-AC55-B1D1C90E6BD3}"/>
              </a:ext>
            </a:extLst>
          </p:cNvPr>
          <p:cNvCxnSpPr>
            <a:cxnSpLocks/>
          </p:cNvCxnSpPr>
          <p:nvPr/>
        </p:nvCxnSpPr>
        <p:spPr>
          <a:xfrm>
            <a:off x="809536" y="3306653"/>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E2385FDE-4473-3C5B-0123-F919DC455B81}"/>
              </a:ext>
            </a:extLst>
          </p:cNvPr>
          <p:cNvCxnSpPr>
            <a:cxnSpLocks/>
          </p:cNvCxnSpPr>
          <p:nvPr/>
        </p:nvCxnSpPr>
        <p:spPr>
          <a:xfrm>
            <a:off x="809536" y="3866659"/>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397BFE08-802A-DB7F-C54C-6E6ED6916029}"/>
              </a:ext>
            </a:extLst>
          </p:cNvPr>
          <p:cNvCxnSpPr>
            <a:cxnSpLocks/>
          </p:cNvCxnSpPr>
          <p:nvPr/>
        </p:nvCxnSpPr>
        <p:spPr>
          <a:xfrm>
            <a:off x="809536" y="4709342"/>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46A2F8D1-A8CD-78BE-E44C-7322F047502D}"/>
              </a:ext>
            </a:extLst>
          </p:cNvPr>
          <p:cNvCxnSpPr>
            <a:cxnSpLocks/>
          </p:cNvCxnSpPr>
          <p:nvPr/>
        </p:nvCxnSpPr>
        <p:spPr>
          <a:xfrm>
            <a:off x="809536" y="5268793"/>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4E81040C-428A-CDA9-5058-2A869D34AFDE}"/>
              </a:ext>
            </a:extLst>
          </p:cNvPr>
          <p:cNvCxnSpPr>
            <a:cxnSpLocks/>
          </p:cNvCxnSpPr>
          <p:nvPr/>
        </p:nvCxnSpPr>
        <p:spPr>
          <a:xfrm>
            <a:off x="809536" y="4427242"/>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1A791091-7FD0-9257-31EA-D70CD7FA4913}"/>
              </a:ext>
            </a:extLst>
          </p:cNvPr>
          <p:cNvCxnSpPr>
            <a:cxnSpLocks/>
          </p:cNvCxnSpPr>
          <p:nvPr/>
        </p:nvCxnSpPr>
        <p:spPr>
          <a:xfrm>
            <a:off x="809536" y="4987248"/>
            <a:ext cx="1054395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正方形/長方形 67">
            <a:extLst>
              <a:ext uri="{FF2B5EF4-FFF2-40B4-BE49-F238E27FC236}">
                <a16:creationId xmlns:a16="http://schemas.microsoft.com/office/drawing/2014/main" id="{D32C36D1-1029-DC0C-9649-7321D0B91364}"/>
              </a:ext>
            </a:extLst>
          </p:cNvPr>
          <p:cNvSpPr/>
          <p:nvPr/>
        </p:nvSpPr>
        <p:spPr>
          <a:xfrm>
            <a:off x="4233011" y="192197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22</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69" name="正方形/長方形 68">
            <a:extLst>
              <a:ext uri="{FF2B5EF4-FFF2-40B4-BE49-F238E27FC236}">
                <a16:creationId xmlns:a16="http://schemas.microsoft.com/office/drawing/2014/main" id="{F060B2F0-B414-833C-6592-8F7B84D16525}"/>
              </a:ext>
            </a:extLst>
          </p:cNvPr>
          <p:cNvSpPr/>
          <p:nvPr/>
        </p:nvSpPr>
        <p:spPr>
          <a:xfrm>
            <a:off x="6876915" y="192197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71" name="正方形/長方形 70">
            <a:extLst>
              <a:ext uri="{FF2B5EF4-FFF2-40B4-BE49-F238E27FC236}">
                <a16:creationId xmlns:a16="http://schemas.microsoft.com/office/drawing/2014/main" id="{CDE980CF-BC7C-BE6B-113D-04796A540CEB}"/>
              </a:ext>
            </a:extLst>
          </p:cNvPr>
          <p:cNvSpPr/>
          <p:nvPr/>
        </p:nvSpPr>
        <p:spPr>
          <a:xfrm>
            <a:off x="1590193" y="220772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72" name="正方形/長方形 71">
            <a:extLst>
              <a:ext uri="{FF2B5EF4-FFF2-40B4-BE49-F238E27FC236}">
                <a16:creationId xmlns:a16="http://schemas.microsoft.com/office/drawing/2014/main" id="{018886E1-1467-C202-E6BC-524403475F6E}"/>
              </a:ext>
            </a:extLst>
          </p:cNvPr>
          <p:cNvSpPr/>
          <p:nvPr/>
        </p:nvSpPr>
        <p:spPr>
          <a:xfrm>
            <a:off x="4221581" y="2207726"/>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29</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73" name="正方形/長方形 72">
            <a:extLst>
              <a:ext uri="{FF2B5EF4-FFF2-40B4-BE49-F238E27FC236}">
                <a16:creationId xmlns:a16="http://schemas.microsoft.com/office/drawing/2014/main" id="{CE1EF9CF-BE00-469D-8B95-2BA0AAAB010C}"/>
              </a:ext>
            </a:extLst>
          </p:cNvPr>
          <p:cNvSpPr/>
          <p:nvPr/>
        </p:nvSpPr>
        <p:spPr>
          <a:xfrm>
            <a:off x="6865485" y="220772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0" name="正方形/長方形 79">
            <a:extLst>
              <a:ext uri="{FF2B5EF4-FFF2-40B4-BE49-F238E27FC236}">
                <a16:creationId xmlns:a16="http://schemas.microsoft.com/office/drawing/2014/main" id="{EAC3D1E6-137A-FB56-3BE6-23622F5F8A81}"/>
              </a:ext>
            </a:extLst>
          </p:cNvPr>
          <p:cNvSpPr/>
          <p:nvPr/>
        </p:nvSpPr>
        <p:spPr>
          <a:xfrm>
            <a:off x="1590193" y="248602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1" name="正方形/長方形 80">
            <a:extLst>
              <a:ext uri="{FF2B5EF4-FFF2-40B4-BE49-F238E27FC236}">
                <a16:creationId xmlns:a16="http://schemas.microsoft.com/office/drawing/2014/main" id="{B9A14155-1A91-536C-618E-5AE14015CBC2}"/>
              </a:ext>
            </a:extLst>
          </p:cNvPr>
          <p:cNvSpPr/>
          <p:nvPr/>
        </p:nvSpPr>
        <p:spPr>
          <a:xfrm>
            <a:off x="4221581" y="248602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2" name="正方形/長方形 81">
            <a:extLst>
              <a:ext uri="{FF2B5EF4-FFF2-40B4-BE49-F238E27FC236}">
                <a16:creationId xmlns:a16="http://schemas.microsoft.com/office/drawing/2014/main" id="{6AA97EC1-4E5E-5C65-39D8-17E97DC4FD67}"/>
              </a:ext>
            </a:extLst>
          </p:cNvPr>
          <p:cNvSpPr/>
          <p:nvPr/>
        </p:nvSpPr>
        <p:spPr>
          <a:xfrm>
            <a:off x="6865485" y="248602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4" name="正方形/長方形 83">
            <a:extLst>
              <a:ext uri="{FF2B5EF4-FFF2-40B4-BE49-F238E27FC236}">
                <a16:creationId xmlns:a16="http://schemas.microsoft.com/office/drawing/2014/main" id="{D51D726C-C3AA-2FF6-BD3C-645542D7485E}"/>
              </a:ext>
            </a:extLst>
          </p:cNvPr>
          <p:cNvSpPr/>
          <p:nvPr/>
        </p:nvSpPr>
        <p:spPr>
          <a:xfrm>
            <a:off x="1590193" y="2764317"/>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5" name="正方形/長方形 84">
            <a:extLst>
              <a:ext uri="{FF2B5EF4-FFF2-40B4-BE49-F238E27FC236}">
                <a16:creationId xmlns:a16="http://schemas.microsoft.com/office/drawing/2014/main" id="{509A575F-E23D-8431-00D3-351593CAC54A}"/>
              </a:ext>
            </a:extLst>
          </p:cNvPr>
          <p:cNvSpPr/>
          <p:nvPr/>
        </p:nvSpPr>
        <p:spPr>
          <a:xfrm>
            <a:off x="4221581" y="2764317"/>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金</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86" name="正方形/長方形 85">
            <a:extLst>
              <a:ext uri="{FF2B5EF4-FFF2-40B4-BE49-F238E27FC236}">
                <a16:creationId xmlns:a16="http://schemas.microsoft.com/office/drawing/2014/main" id="{EE880E99-738B-32DE-D2C6-F728A387D258}"/>
              </a:ext>
            </a:extLst>
          </p:cNvPr>
          <p:cNvSpPr/>
          <p:nvPr/>
        </p:nvSpPr>
        <p:spPr>
          <a:xfrm>
            <a:off x="6865485" y="2764317"/>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水</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0" name="正方形/長方形 99">
            <a:extLst>
              <a:ext uri="{FF2B5EF4-FFF2-40B4-BE49-F238E27FC236}">
                <a16:creationId xmlns:a16="http://schemas.microsoft.com/office/drawing/2014/main" id="{8B504F11-0C1B-33FC-E9A8-140FC5C05345}"/>
              </a:ext>
            </a:extLst>
          </p:cNvPr>
          <p:cNvSpPr/>
          <p:nvPr/>
        </p:nvSpPr>
        <p:spPr>
          <a:xfrm>
            <a:off x="1590193" y="304375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1" name="正方形/長方形 100">
            <a:extLst>
              <a:ext uri="{FF2B5EF4-FFF2-40B4-BE49-F238E27FC236}">
                <a16:creationId xmlns:a16="http://schemas.microsoft.com/office/drawing/2014/main" id="{CC6890A9-D0E6-476C-EF0A-A16301EDA6E1}"/>
              </a:ext>
            </a:extLst>
          </p:cNvPr>
          <p:cNvSpPr/>
          <p:nvPr/>
        </p:nvSpPr>
        <p:spPr>
          <a:xfrm>
            <a:off x="4221581" y="304375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金</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2" name="正方形/長方形 101">
            <a:extLst>
              <a:ext uri="{FF2B5EF4-FFF2-40B4-BE49-F238E27FC236}">
                <a16:creationId xmlns:a16="http://schemas.microsoft.com/office/drawing/2014/main" id="{5664C716-6551-7EEE-54D4-421D000FA225}"/>
              </a:ext>
            </a:extLst>
          </p:cNvPr>
          <p:cNvSpPr/>
          <p:nvPr/>
        </p:nvSpPr>
        <p:spPr>
          <a:xfrm>
            <a:off x="6865485" y="3043754"/>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4" name="正方形/長方形 103">
            <a:extLst>
              <a:ext uri="{FF2B5EF4-FFF2-40B4-BE49-F238E27FC236}">
                <a16:creationId xmlns:a16="http://schemas.microsoft.com/office/drawing/2014/main" id="{031C6BFA-4AA9-5F43-75C4-9A93E2B32FF6}"/>
              </a:ext>
            </a:extLst>
          </p:cNvPr>
          <p:cNvSpPr/>
          <p:nvPr/>
        </p:nvSpPr>
        <p:spPr>
          <a:xfrm>
            <a:off x="1590193" y="3322049"/>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5" name="正方形/長方形 104">
            <a:extLst>
              <a:ext uri="{FF2B5EF4-FFF2-40B4-BE49-F238E27FC236}">
                <a16:creationId xmlns:a16="http://schemas.microsoft.com/office/drawing/2014/main" id="{FC564480-9AAA-5276-6672-09249158F2E7}"/>
              </a:ext>
            </a:extLst>
          </p:cNvPr>
          <p:cNvSpPr/>
          <p:nvPr/>
        </p:nvSpPr>
        <p:spPr>
          <a:xfrm>
            <a:off x="4221581" y="3322049"/>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6" name="正方形/長方形 105">
            <a:extLst>
              <a:ext uri="{FF2B5EF4-FFF2-40B4-BE49-F238E27FC236}">
                <a16:creationId xmlns:a16="http://schemas.microsoft.com/office/drawing/2014/main" id="{053605AF-0124-CEF5-FDF3-F7A8AEDEAD96}"/>
              </a:ext>
            </a:extLst>
          </p:cNvPr>
          <p:cNvSpPr/>
          <p:nvPr/>
        </p:nvSpPr>
        <p:spPr>
          <a:xfrm>
            <a:off x="6865485" y="3322049"/>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8" name="正方形/長方形 107">
            <a:extLst>
              <a:ext uri="{FF2B5EF4-FFF2-40B4-BE49-F238E27FC236}">
                <a16:creationId xmlns:a16="http://schemas.microsoft.com/office/drawing/2014/main" id="{5F85F845-5E8F-1B80-A0BF-E97E3EEC5A34}"/>
              </a:ext>
            </a:extLst>
          </p:cNvPr>
          <p:cNvSpPr/>
          <p:nvPr/>
        </p:nvSpPr>
        <p:spPr>
          <a:xfrm>
            <a:off x="1590193" y="3600345"/>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09" name="正方形/長方形 108">
            <a:extLst>
              <a:ext uri="{FF2B5EF4-FFF2-40B4-BE49-F238E27FC236}">
                <a16:creationId xmlns:a16="http://schemas.microsoft.com/office/drawing/2014/main" id="{1F44E6D4-CA2B-B350-65C5-9E4B105F8AFA}"/>
              </a:ext>
            </a:extLst>
          </p:cNvPr>
          <p:cNvSpPr/>
          <p:nvPr/>
        </p:nvSpPr>
        <p:spPr>
          <a:xfrm>
            <a:off x="4221581" y="3600345"/>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金</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0" name="正方形/長方形 109">
            <a:extLst>
              <a:ext uri="{FF2B5EF4-FFF2-40B4-BE49-F238E27FC236}">
                <a16:creationId xmlns:a16="http://schemas.microsoft.com/office/drawing/2014/main" id="{9FDB0299-F7B1-4C3B-123B-82E33408621F}"/>
              </a:ext>
            </a:extLst>
          </p:cNvPr>
          <p:cNvSpPr/>
          <p:nvPr/>
        </p:nvSpPr>
        <p:spPr>
          <a:xfrm>
            <a:off x="6865485" y="3600345"/>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水</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2" name="正方形/長方形 111">
            <a:extLst>
              <a:ext uri="{FF2B5EF4-FFF2-40B4-BE49-F238E27FC236}">
                <a16:creationId xmlns:a16="http://schemas.microsoft.com/office/drawing/2014/main" id="{5E4C9E68-0664-8D25-2141-417C0C187424}"/>
              </a:ext>
            </a:extLst>
          </p:cNvPr>
          <p:cNvSpPr/>
          <p:nvPr/>
        </p:nvSpPr>
        <p:spPr>
          <a:xfrm>
            <a:off x="1590193" y="3880283"/>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3" name="正方形/長方形 112">
            <a:extLst>
              <a:ext uri="{FF2B5EF4-FFF2-40B4-BE49-F238E27FC236}">
                <a16:creationId xmlns:a16="http://schemas.microsoft.com/office/drawing/2014/main" id="{78A33458-C696-6303-DD0F-2EBCA1821ED4}"/>
              </a:ext>
            </a:extLst>
          </p:cNvPr>
          <p:cNvSpPr/>
          <p:nvPr/>
        </p:nvSpPr>
        <p:spPr>
          <a:xfrm>
            <a:off x="4221581" y="3880283"/>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金</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4" name="正方形/長方形 113">
            <a:extLst>
              <a:ext uri="{FF2B5EF4-FFF2-40B4-BE49-F238E27FC236}">
                <a16:creationId xmlns:a16="http://schemas.microsoft.com/office/drawing/2014/main" id="{48EB637A-5BD1-C211-8F00-B9401A838E0B}"/>
              </a:ext>
            </a:extLst>
          </p:cNvPr>
          <p:cNvSpPr/>
          <p:nvPr/>
        </p:nvSpPr>
        <p:spPr>
          <a:xfrm>
            <a:off x="6865485" y="3880283"/>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6" name="正方形/長方形 115">
            <a:extLst>
              <a:ext uri="{FF2B5EF4-FFF2-40B4-BE49-F238E27FC236}">
                <a16:creationId xmlns:a16="http://schemas.microsoft.com/office/drawing/2014/main" id="{67E28857-5790-F0C8-0B3D-BCD4DF04F479}"/>
              </a:ext>
            </a:extLst>
          </p:cNvPr>
          <p:cNvSpPr/>
          <p:nvPr/>
        </p:nvSpPr>
        <p:spPr>
          <a:xfrm>
            <a:off x="1590193" y="4158578"/>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7" name="正方形/長方形 116">
            <a:extLst>
              <a:ext uri="{FF2B5EF4-FFF2-40B4-BE49-F238E27FC236}">
                <a16:creationId xmlns:a16="http://schemas.microsoft.com/office/drawing/2014/main" id="{FC175372-9A30-D7BC-4166-8B9D0BF10357}"/>
              </a:ext>
            </a:extLst>
          </p:cNvPr>
          <p:cNvSpPr/>
          <p:nvPr/>
        </p:nvSpPr>
        <p:spPr>
          <a:xfrm>
            <a:off x="4221581" y="4158578"/>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18" name="正方形/長方形 117">
            <a:extLst>
              <a:ext uri="{FF2B5EF4-FFF2-40B4-BE49-F238E27FC236}">
                <a16:creationId xmlns:a16="http://schemas.microsoft.com/office/drawing/2014/main" id="{376E3A03-9285-D820-44A0-A922AAC3BB89}"/>
              </a:ext>
            </a:extLst>
          </p:cNvPr>
          <p:cNvSpPr/>
          <p:nvPr/>
        </p:nvSpPr>
        <p:spPr>
          <a:xfrm>
            <a:off x="6865485" y="4158578"/>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0" name="正方形/長方形 119">
            <a:extLst>
              <a:ext uri="{FF2B5EF4-FFF2-40B4-BE49-F238E27FC236}">
                <a16:creationId xmlns:a16="http://schemas.microsoft.com/office/drawing/2014/main" id="{146D59DA-AB63-56A4-A204-D9D9635D7D3B}"/>
              </a:ext>
            </a:extLst>
          </p:cNvPr>
          <p:cNvSpPr/>
          <p:nvPr/>
        </p:nvSpPr>
        <p:spPr>
          <a:xfrm>
            <a:off x="1590193" y="443687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1" name="正方形/長方形 120">
            <a:extLst>
              <a:ext uri="{FF2B5EF4-FFF2-40B4-BE49-F238E27FC236}">
                <a16:creationId xmlns:a16="http://schemas.microsoft.com/office/drawing/2014/main" id="{14048581-EB6C-D2CB-FB73-99276371164A}"/>
              </a:ext>
            </a:extLst>
          </p:cNvPr>
          <p:cNvSpPr/>
          <p:nvPr/>
        </p:nvSpPr>
        <p:spPr>
          <a:xfrm>
            <a:off x="4221581" y="443687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2" name="正方形/長方形 121">
            <a:extLst>
              <a:ext uri="{FF2B5EF4-FFF2-40B4-BE49-F238E27FC236}">
                <a16:creationId xmlns:a16="http://schemas.microsoft.com/office/drawing/2014/main" id="{F4552811-06C7-4FA7-0CAD-48E7CE67F2F3}"/>
              </a:ext>
            </a:extLst>
          </p:cNvPr>
          <p:cNvSpPr/>
          <p:nvPr/>
        </p:nvSpPr>
        <p:spPr>
          <a:xfrm>
            <a:off x="6865485" y="443687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4" name="正方形/長方形 123">
            <a:extLst>
              <a:ext uri="{FF2B5EF4-FFF2-40B4-BE49-F238E27FC236}">
                <a16:creationId xmlns:a16="http://schemas.microsoft.com/office/drawing/2014/main" id="{91020E48-4C9A-2F76-E4C4-AA72D19278ED}"/>
              </a:ext>
            </a:extLst>
          </p:cNvPr>
          <p:cNvSpPr/>
          <p:nvPr/>
        </p:nvSpPr>
        <p:spPr>
          <a:xfrm>
            <a:off x="1590193" y="471631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5" name="正方形/長方形 124">
            <a:extLst>
              <a:ext uri="{FF2B5EF4-FFF2-40B4-BE49-F238E27FC236}">
                <a16:creationId xmlns:a16="http://schemas.microsoft.com/office/drawing/2014/main" id="{F7F3A3FE-89CE-B234-2716-8A4C5B29148E}"/>
              </a:ext>
            </a:extLst>
          </p:cNvPr>
          <p:cNvSpPr/>
          <p:nvPr/>
        </p:nvSpPr>
        <p:spPr>
          <a:xfrm>
            <a:off x="4221581" y="471631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6" name="正方形/長方形 125">
            <a:extLst>
              <a:ext uri="{FF2B5EF4-FFF2-40B4-BE49-F238E27FC236}">
                <a16:creationId xmlns:a16="http://schemas.microsoft.com/office/drawing/2014/main" id="{D3D328C0-A585-1A3B-3372-75DBB10F2CD7}"/>
              </a:ext>
            </a:extLst>
          </p:cNvPr>
          <p:cNvSpPr/>
          <p:nvPr/>
        </p:nvSpPr>
        <p:spPr>
          <a:xfrm>
            <a:off x="6865485" y="471631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8" name="正方形/長方形 127">
            <a:extLst>
              <a:ext uri="{FF2B5EF4-FFF2-40B4-BE49-F238E27FC236}">
                <a16:creationId xmlns:a16="http://schemas.microsoft.com/office/drawing/2014/main" id="{949573C3-D070-B498-E893-3083EC41BB67}"/>
              </a:ext>
            </a:extLst>
          </p:cNvPr>
          <p:cNvSpPr/>
          <p:nvPr/>
        </p:nvSpPr>
        <p:spPr>
          <a:xfrm>
            <a:off x="1590193" y="499460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21</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29" name="正方形/長方形 128">
            <a:extLst>
              <a:ext uri="{FF2B5EF4-FFF2-40B4-BE49-F238E27FC236}">
                <a16:creationId xmlns:a16="http://schemas.microsoft.com/office/drawing/2014/main" id="{E15A1F3E-635D-D15C-2C64-092120CC28E0}"/>
              </a:ext>
            </a:extLst>
          </p:cNvPr>
          <p:cNvSpPr/>
          <p:nvPr/>
        </p:nvSpPr>
        <p:spPr>
          <a:xfrm>
            <a:off x="4221581" y="499460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0" name="正方形/長方形 129">
            <a:extLst>
              <a:ext uri="{FF2B5EF4-FFF2-40B4-BE49-F238E27FC236}">
                <a16:creationId xmlns:a16="http://schemas.microsoft.com/office/drawing/2014/main" id="{C4DA8E45-5131-73BF-5F6B-A94EE002CD74}"/>
              </a:ext>
            </a:extLst>
          </p:cNvPr>
          <p:cNvSpPr/>
          <p:nvPr/>
        </p:nvSpPr>
        <p:spPr>
          <a:xfrm>
            <a:off x="6865485" y="499460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2" name="正方形/長方形 131">
            <a:extLst>
              <a:ext uri="{FF2B5EF4-FFF2-40B4-BE49-F238E27FC236}">
                <a16:creationId xmlns:a16="http://schemas.microsoft.com/office/drawing/2014/main" id="{B39CE39A-2E22-9CAD-4490-9BD314C73226}"/>
              </a:ext>
            </a:extLst>
          </p:cNvPr>
          <p:cNvSpPr/>
          <p:nvPr/>
        </p:nvSpPr>
        <p:spPr>
          <a:xfrm>
            <a:off x="1590193" y="5272902"/>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28</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3" name="正方形/長方形 132">
            <a:extLst>
              <a:ext uri="{FF2B5EF4-FFF2-40B4-BE49-F238E27FC236}">
                <a16:creationId xmlns:a16="http://schemas.microsoft.com/office/drawing/2014/main" id="{7FF066D6-2085-0FA2-2240-AC44611D2013}"/>
              </a:ext>
            </a:extLst>
          </p:cNvPr>
          <p:cNvSpPr/>
          <p:nvPr/>
        </p:nvSpPr>
        <p:spPr>
          <a:xfrm>
            <a:off x="4221581" y="5272902"/>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水</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134" name="正方形/長方形 133">
            <a:extLst>
              <a:ext uri="{FF2B5EF4-FFF2-40B4-BE49-F238E27FC236}">
                <a16:creationId xmlns:a16="http://schemas.microsoft.com/office/drawing/2014/main" id="{6C01E456-7FA8-536F-9637-5AF89C905641}"/>
              </a:ext>
            </a:extLst>
          </p:cNvPr>
          <p:cNvSpPr/>
          <p:nvPr/>
        </p:nvSpPr>
        <p:spPr>
          <a:xfrm>
            <a:off x="6865485" y="5272902"/>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1" name="正方形/長方形 30">
            <a:extLst>
              <a:ext uri="{FF2B5EF4-FFF2-40B4-BE49-F238E27FC236}">
                <a16:creationId xmlns:a16="http://schemas.microsoft.com/office/drawing/2014/main" id="{84249795-595B-1231-C905-99C8B9682EB7}"/>
              </a:ext>
            </a:extLst>
          </p:cNvPr>
          <p:cNvSpPr/>
          <p:nvPr/>
        </p:nvSpPr>
        <p:spPr>
          <a:xfrm>
            <a:off x="9541843" y="1919435"/>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6</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2" name="正方形/長方形 31">
            <a:extLst>
              <a:ext uri="{FF2B5EF4-FFF2-40B4-BE49-F238E27FC236}">
                <a16:creationId xmlns:a16="http://schemas.microsoft.com/office/drawing/2014/main" id="{DD9C2D74-6B8A-1208-57DE-E829F44354CD}"/>
              </a:ext>
            </a:extLst>
          </p:cNvPr>
          <p:cNvSpPr/>
          <p:nvPr/>
        </p:nvSpPr>
        <p:spPr>
          <a:xfrm>
            <a:off x="9530413" y="2205185"/>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3" name="正方形/長方形 32">
            <a:extLst>
              <a:ext uri="{FF2B5EF4-FFF2-40B4-BE49-F238E27FC236}">
                <a16:creationId xmlns:a16="http://schemas.microsoft.com/office/drawing/2014/main" id="{816AEE41-A61D-E84D-0A47-2AD2C728CFD5}"/>
              </a:ext>
            </a:extLst>
          </p:cNvPr>
          <p:cNvSpPr/>
          <p:nvPr/>
        </p:nvSpPr>
        <p:spPr>
          <a:xfrm>
            <a:off x="9530413" y="2483480"/>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4" name="正方形/長方形 33">
            <a:extLst>
              <a:ext uri="{FF2B5EF4-FFF2-40B4-BE49-F238E27FC236}">
                <a16:creationId xmlns:a16="http://schemas.microsoft.com/office/drawing/2014/main" id="{BEAADEB2-850A-BE67-F3EA-3E68CE5F5AFE}"/>
              </a:ext>
            </a:extLst>
          </p:cNvPr>
          <p:cNvSpPr/>
          <p:nvPr/>
        </p:nvSpPr>
        <p:spPr>
          <a:xfrm>
            <a:off x="9530413" y="2761776"/>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水</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5" name="正方形/長方形 34">
            <a:extLst>
              <a:ext uri="{FF2B5EF4-FFF2-40B4-BE49-F238E27FC236}">
                <a16:creationId xmlns:a16="http://schemas.microsoft.com/office/drawing/2014/main" id="{67DF8081-61B6-FD90-D5F3-7184C984ED29}"/>
              </a:ext>
            </a:extLst>
          </p:cNvPr>
          <p:cNvSpPr/>
          <p:nvPr/>
        </p:nvSpPr>
        <p:spPr>
          <a:xfrm>
            <a:off x="9530413" y="3041213"/>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6" name="正方形/長方形 35">
            <a:extLst>
              <a:ext uri="{FF2B5EF4-FFF2-40B4-BE49-F238E27FC236}">
                <a16:creationId xmlns:a16="http://schemas.microsoft.com/office/drawing/2014/main" id="{A3C879A2-E2BC-F538-F836-EFF254709031}"/>
              </a:ext>
            </a:extLst>
          </p:cNvPr>
          <p:cNvSpPr/>
          <p:nvPr/>
        </p:nvSpPr>
        <p:spPr>
          <a:xfrm>
            <a:off x="9530413" y="3319508"/>
            <a:ext cx="1059733" cy="246221"/>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7</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7" name="正方形/長方形 36">
            <a:extLst>
              <a:ext uri="{FF2B5EF4-FFF2-40B4-BE49-F238E27FC236}">
                <a16:creationId xmlns:a16="http://schemas.microsoft.com/office/drawing/2014/main" id="{A847B59D-8C5E-7019-F7DF-4A3032721A0F}"/>
              </a:ext>
            </a:extLst>
          </p:cNvPr>
          <p:cNvSpPr/>
          <p:nvPr/>
        </p:nvSpPr>
        <p:spPr>
          <a:xfrm>
            <a:off x="9530413" y="3597804"/>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5</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水</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8" name="正方形/長方形 37">
            <a:extLst>
              <a:ext uri="{FF2B5EF4-FFF2-40B4-BE49-F238E27FC236}">
                <a16:creationId xmlns:a16="http://schemas.microsoft.com/office/drawing/2014/main" id="{CFA33422-D294-33FA-41EF-7B2D24AA679F}"/>
              </a:ext>
            </a:extLst>
          </p:cNvPr>
          <p:cNvSpPr/>
          <p:nvPr/>
        </p:nvSpPr>
        <p:spPr>
          <a:xfrm>
            <a:off x="9530413" y="3877742"/>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39" name="正方形/長方形 38">
            <a:extLst>
              <a:ext uri="{FF2B5EF4-FFF2-40B4-BE49-F238E27FC236}">
                <a16:creationId xmlns:a16="http://schemas.microsoft.com/office/drawing/2014/main" id="{9F7BE849-60F9-8F11-3484-E6F61DE8B8DF}"/>
              </a:ext>
            </a:extLst>
          </p:cNvPr>
          <p:cNvSpPr/>
          <p:nvPr/>
        </p:nvSpPr>
        <p:spPr>
          <a:xfrm>
            <a:off x="9530413" y="4156037"/>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40" name="正方形/長方形 39">
            <a:extLst>
              <a:ext uri="{FF2B5EF4-FFF2-40B4-BE49-F238E27FC236}">
                <a16:creationId xmlns:a16="http://schemas.microsoft.com/office/drawing/2014/main" id="{88F5CC41-263A-E976-6B2A-CAB9E1BA52C9}"/>
              </a:ext>
            </a:extLst>
          </p:cNvPr>
          <p:cNvSpPr/>
          <p:nvPr/>
        </p:nvSpPr>
        <p:spPr>
          <a:xfrm>
            <a:off x="9530413" y="4434333"/>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8</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27</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41" name="正方形/長方形 40">
            <a:extLst>
              <a:ext uri="{FF2B5EF4-FFF2-40B4-BE49-F238E27FC236}">
                <a16:creationId xmlns:a16="http://schemas.microsoft.com/office/drawing/2014/main" id="{72F5D6EA-981C-5915-0435-D83AA69004E6}"/>
              </a:ext>
            </a:extLst>
          </p:cNvPr>
          <p:cNvSpPr/>
          <p:nvPr/>
        </p:nvSpPr>
        <p:spPr>
          <a:xfrm>
            <a:off x="9530413" y="4713770"/>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3</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42" name="正方形/長方形 41">
            <a:extLst>
              <a:ext uri="{FF2B5EF4-FFF2-40B4-BE49-F238E27FC236}">
                <a16:creationId xmlns:a16="http://schemas.microsoft.com/office/drawing/2014/main" id="{B8359D6E-9A7F-19F4-04A5-B7123A964A66}"/>
              </a:ext>
            </a:extLst>
          </p:cNvPr>
          <p:cNvSpPr/>
          <p:nvPr/>
        </p:nvSpPr>
        <p:spPr>
          <a:xfrm>
            <a:off x="9530413" y="4992065"/>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10</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木</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sp>
        <p:nvSpPr>
          <p:cNvPr id="43" name="正方形/長方形 42">
            <a:extLst>
              <a:ext uri="{FF2B5EF4-FFF2-40B4-BE49-F238E27FC236}">
                <a16:creationId xmlns:a16="http://schemas.microsoft.com/office/drawing/2014/main" id="{16510F0F-B510-0BEB-390F-50EA058725D6}"/>
              </a:ext>
            </a:extLst>
          </p:cNvPr>
          <p:cNvSpPr/>
          <p:nvPr/>
        </p:nvSpPr>
        <p:spPr>
          <a:xfrm>
            <a:off x="9530413" y="5270361"/>
            <a:ext cx="1059733" cy="253916"/>
          </a:xfrm>
          <a:prstGeom prst="rect">
            <a:avLst/>
          </a:prstGeom>
        </p:spPr>
        <p:txBody>
          <a:bodyPr wrap="square">
            <a:spAutoFit/>
          </a:bodyPr>
          <a:lstStyle/>
          <a:p>
            <a:pPr algn="ctr" fontAlgn="ct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9</a:t>
            </a:r>
            <a:r>
              <a:rPr lang="ja-JP" altLang="en-US" sz="1000" b="1" spc="40">
                <a:solidFill>
                  <a:schemeClr val="bg1"/>
                </a:solidFill>
                <a:latin typeface="Inter UI" panose="020B0502030000000004" pitchFamily="34" charset="0"/>
                <a:ea typeface="Inter UI" panose="020B0502030000000004" pitchFamily="34" charset="0"/>
                <a:cs typeface="Inter UI" panose="020B0502030000000004" pitchFamily="34" charset="0"/>
              </a:rPr>
              <a:t>月</a:t>
            </a:r>
            <a:r>
              <a:rPr lang="en-US" altLang="ja-JP" sz="1000" b="1" spc="40" dirty="0">
                <a:solidFill>
                  <a:schemeClr val="bg1"/>
                </a:solidFill>
                <a:latin typeface="Inter UI" panose="020B0502030000000004" pitchFamily="34" charset="0"/>
                <a:ea typeface="Inter UI" panose="020B0502030000000004" pitchFamily="34" charset="0"/>
                <a:cs typeface="Inter UI" panose="020B0502030000000004" pitchFamily="34" charset="0"/>
              </a:rPr>
              <a:t>14</a:t>
            </a:r>
            <a:r>
              <a:rPr lang="ja-JP" altLang="en-US" sz="1000" b="1" spc="40">
                <a:solidFill>
                  <a:schemeClr val="bg1"/>
                </a:solidFill>
                <a:latin typeface="Noto Sans JP" panose="020B0500000000000000" pitchFamily="34" charset="-128"/>
                <a:ea typeface="Noto Sans JP" panose="020B0500000000000000" pitchFamily="34" charset="-128"/>
              </a:rPr>
              <a:t>日</a:t>
            </a:r>
            <a:r>
              <a:rPr lang="en-US" altLang="ja-JP" sz="1000" b="1" spc="40" dirty="0">
                <a:solidFill>
                  <a:schemeClr val="bg1"/>
                </a:solidFill>
                <a:latin typeface="Noto Sans JP" panose="020B0500000000000000" pitchFamily="34" charset="-128"/>
                <a:ea typeface="Noto Sans JP" panose="020B0500000000000000" pitchFamily="34" charset="-128"/>
              </a:rPr>
              <a:t>(</a:t>
            </a:r>
            <a:r>
              <a:rPr lang="ja-JP" altLang="en-US" sz="1000" b="1" spc="40">
                <a:solidFill>
                  <a:schemeClr val="bg1"/>
                </a:solidFill>
                <a:latin typeface="Noto Sans JP" panose="020B0500000000000000" pitchFamily="34" charset="-128"/>
                <a:ea typeface="Noto Sans JP" panose="020B0500000000000000" pitchFamily="34" charset="-128"/>
              </a:rPr>
              <a:t>月</a:t>
            </a:r>
            <a:r>
              <a:rPr lang="en-US" altLang="ja-JP" sz="1000" b="1" spc="40" dirty="0">
                <a:solidFill>
                  <a:schemeClr val="bg1"/>
                </a:solidFill>
                <a:latin typeface="Noto Sans JP" panose="020B0500000000000000" pitchFamily="34" charset="-128"/>
                <a:ea typeface="Noto Sans JP" panose="020B0500000000000000" pitchFamily="34" charset="-128"/>
              </a:rPr>
              <a:t>)</a:t>
            </a:r>
            <a:endParaRPr lang="ja-JP" altLang="en-US" sz="1000" b="1" spc="40">
              <a:solidFill>
                <a:schemeClr val="bg1"/>
              </a:solidFill>
              <a:latin typeface="Noto Sans JP" panose="020B0500000000000000" pitchFamily="34" charset="-128"/>
              <a:ea typeface="Noto Sans JP" panose="020B0500000000000000" pitchFamily="34" charset="-128"/>
            </a:endParaRPr>
          </a:p>
        </p:txBody>
      </p:sp>
      <p:pic>
        <p:nvPicPr>
          <p:cNvPr id="7" name="図 6">
            <a:extLst>
              <a:ext uri="{FF2B5EF4-FFF2-40B4-BE49-F238E27FC236}">
                <a16:creationId xmlns:a16="http://schemas.microsoft.com/office/drawing/2014/main" id="{056ADE72-320E-3AFE-B579-831D90516C0A}"/>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29605D43-4E11-8F64-3E70-578A1A7DB00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5" name="スライド番号プレースホルダー 22">
            <a:extLst>
              <a:ext uri="{FF2B5EF4-FFF2-40B4-BE49-F238E27FC236}">
                <a16:creationId xmlns:a16="http://schemas.microsoft.com/office/drawing/2014/main" id="{A0079EB1-8202-1774-0F69-5DD673803F8D}"/>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49</a:t>
            </a:fld>
            <a:endParaRPr kumimoji="1" lang="ja-JP" altLang="en-US" sz="900">
              <a:latin typeface="Inter UI" panose="020B0502030000000004" pitchFamily="34" charset="0"/>
              <a:cs typeface="Inter UI" panose="020B0502030000000004" pitchFamily="34" charset="0"/>
            </a:endParaRPr>
          </a:p>
        </p:txBody>
      </p:sp>
      <p:sp>
        <p:nvSpPr>
          <p:cNvPr id="18" name="テキスト ボックス 17">
            <a:extLst>
              <a:ext uri="{FF2B5EF4-FFF2-40B4-BE49-F238E27FC236}">
                <a16:creationId xmlns:a16="http://schemas.microsoft.com/office/drawing/2014/main" id="{C1CB2129-3A0D-3221-8418-8F6231A4C2E8}"/>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847666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21564-C33A-71A7-3572-DB6CD304E127}"/>
            </a:ext>
          </a:extLst>
        </p:cNvPr>
        <p:cNvGrpSpPr/>
        <p:nvPr/>
      </p:nvGrpSpPr>
      <p:grpSpPr>
        <a:xfrm>
          <a:off x="0" y="0"/>
          <a:ext cx="0" cy="0"/>
          <a:chOff x="0" y="0"/>
          <a:chExt cx="0" cy="0"/>
        </a:xfrm>
      </p:grpSpPr>
      <p:pic>
        <p:nvPicPr>
          <p:cNvPr id="11" name="図 10" descr="図形, 四角形&#10;&#10;AI 生成コンテンツは誤りを含む可能性があります。">
            <a:extLst>
              <a:ext uri="{FF2B5EF4-FFF2-40B4-BE49-F238E27FC236}">
                <a16:creationId xmlns:a16="http://schemas.microsoft.com/office/drawing/2014/main" id="{21CF540C-C55E-D078-188F-5C545F609DFB}"/>
              </a:ext>
            </a:extLst>
          </p:cNvPr>
          <p:cNvPicPr>
            <a:picLocks noChangeAspect="1"/>
          </p:cNvPicPr>
          <p:nvPr/>
        </p:nvPicPr>
        <p:blipFill>
          <a:blip r:embed="rId2"/>
          <a:stretch>
            <a:fillRect/>
          </a:stretch>
        </p:blipFill>
        <p:spPr>
          <a:xfrm>
            <a:off x="0" y="0"/>
            <a:ext cx="12192000" cy="914400"/>
          </a:xfrm>
          <a:prstGeom prst="rect">
            <a:avLst/>
          </a:prstGeom>
        </p:spPr>
      </p:pic>
      <p:sp>
        <p:nvSpPr>
          <p:cNvPr id="5" name="テキスト ボックス 4">
            <a:extLst>
              <a:ext uri="{FF2B5EF4-FFF2-40B4-BE49-F238E27FC236}">
                <a16:creationId xmlns:a16="http://schemas.microsoft.com/office/drawing/2014/main" id="{D1CC66BB-A00D-5E26-9FA8-206B8C44F729}"/>
              </a:ext>
            </a:extLst>
          </p:cNvPr>
          <p:cNvSpPr txBox="1"/>
          <p:nvPr/>
        </p:nvSpPr>
        <p:spPr>
          <a:xfrm>
            <a:off x="480727" y="210759"/>
            <a:ext cx="2852063" cy="338554"/>
          </a:xfrm>
          <a:prstGeom prst="rect">
            <a:avLst/>
          </a:prstGeom>
          <a:noFill/>
        </p:spPr>
        <p:txBody>
          <a:bodyPr wrap="none" rtlCol="0" anchor="ctr">
            <a:spAutoFit/>
          </a:bodyPr>
          <a:lstStyle/>
          <a:p>
            <a:r>
              <a:rPr kumimoji="1" lang="en-US" altLang="ja-JP" sz="1600" b="1" spc="-50" dirty="0">
                <a:solidFill>
                  <a:srgbClr val="FF5500"/>
                </a:solidFill>
                <a:latin typeface="Inter UI" panose="020B0502030000000004" pitchFamily="34" charset="0"/>
                <a:ea typeface="Inter UI" panose="020B0502030000000004" pitchFamily="34" charset="0"/>
                <a:cs typeface="Inter UI" panose="020B0502030000000004" pitchFamily="34" charset="0"/>
              </a:rPr>
              <a:t>ACCEPTABILITY STANDARD</a:t>
            </a:r>
          </a:p>
        </p:txBody>
      </p:sp>
      <p:sp>
        <p:nvSpPr>
          <p:cNvPr id="6" name="テキスト ボックス 5">
            <a:extLst>
              <a:ext uri="{FF2B5EF4-FFF2-40B4-BE49-F238E27FC236}">
                <a16:creationId xmlns:a16="http://schemas.microsoft.com/office/drawing/2014/main" id="{7C532D14-1A22-EA62-777D-3675984B9168}"/>
              </a:ext>
            </a:extLst>
          </p:cNvPr>
          <p:cNvSpPr txBox="1"/>
          <p:nvPr/>
        </p:nvSpPr>
        <p:spPr>
          <a:xfrm>
            <a:off x="498359" y="437875"/>
            <a:ext cx="893193" cy="215444"/>
          </a:xfrm>
          <a:prstGeom prst="rect">
            <a:avLst/>
          </a:prstGeom>
          <a:noFill/>
        </p:spPr>
        <p:txBody>
          <a:bodyPr wrap="none" rtlCol="0">
            <a:spAutoFit/>
          </a:bodyPr>
          <a:lstStyle/>
          <a:p>
            <a:r>
              <a:rPr kumimoji="1" lang="ja-JP" altLang="en-US" sz="8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掲載可否基準</a:t>
            </a:r>
            <a:r>
              <a:rPr kumimoji="1" lang="en-US" altLang="ja-JP" sz="8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a:t>
            </a:r>
          </a:p>
        </p:txBody>
      </p:sp>
      <p:sp>
        <p:nvSpPr>
          <p:cNvPr id="4" name="テキスト ボックス 3">
            <a:extLst>
              <a:ext uri="{FF2B5EF4-FFF2-40B4-BE49-F238E27FC236}">
                <a16:creationId xmlns:a16="http://schemas.microsoft.com/office/drawing/2014/main" id="{CA32805D-39EC-89EA-EF40-DB899E0D9D1A}"/>
              </a:ext>
            </a:extLst>
          </p:cNvPr>
          <p:cNvSpPr txBox="1"/>
          <p:nvPr/>
        </p:nvSpPr>
        <p:spPr>
          <a:xfrm>
            <a:off x="711860" y="1181753"/>
            <a:ext cx="5808000" cy="777585"/>
          </a:xfrm>
          <a:prstGeom prst="rect">
            <a:avLst/>
          </a:prstGeom>
          <a:noFill/>
        </p:spPr>
        <p:txBody>
          <a:bodyPr wrap="none" rtlCol="0">
            <a:spAutoFit/>
          </a:bodyPr>
          <a:lstStyle/>
          <a:p>
            <a:pPr>
              <a:lnSpc>
                <a:spcPct val="130000"/>
              </a:lnSpc>
            </a:pPr>
            <a:r>
              <a:rPr kumimoji="1" lang="ja-JP" altLang="en-US" spc="9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下記業種･</a:t>
            </a: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サービスは広告掲載を</a:t>
            </a:r>
            <a:r>
              <a:rPr kumimoji="1" lang="ja-JP" altLang="en-US" spc="-15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お断りしております。</a:t>
            </a:r>
          </a:p>
          <a:p>
            <a:pPr>
              <a:lnSpc>
                <a:spcPct val="130000"/>
              </a:lnSpc>
            </a:pP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詳細は</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別途お問い合わせの上</a:t>
            </a:r>
            <a:r>
              <a:rPr kumimoji="1" lang="en-US" altLang="ja-JP" spc="30" dirty="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ご確認願います。</a:t>
            </a:r>
          </a:p>
        </p:txBody>
      </p:sp>
      <p:sp>
        <p:nvSpPr>
          <p:cNvPr id="8" name="テキスト ボックス 7">
            <a:extLst>
              <a:ext uri="{FF2B5EF4-FFF2-40B4-BE49-F238E27FC236}">
                <a16:creationId xmlns:a16="http://schemas.microsoft.com/office/drawing/2014/main" id="{EAE3ECAB-02C1-9BAA-9627-471AE6693955}"/>
              </a:ext>
            </a:extLst>
          </p:cNvPr>
          <p:cNvSpPr txBox="1"/>
          <p:nvPr/>
        </p:nvSpPr>
        <p:spPr>
          <a:xfrm>
            <a:off x="1091501" y="2211144"/>
            <a:ext cx="4854702" cy="2937151"/>
          </a:xfrm>
          <a:prstGeom prst="rect">
            <a:avLst/>
          </a:prstGeom>
          <a:noFill/>
        </p:spPr>
        <p:txBody>
          <a:bodyPr wrap="square" rtlCol="0">
            <a:spAutoFit/>
          </a:bodyPr>
          <a:lstStyle/>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・情報商材</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・ギャンブル関連</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射幸心をそそる表現のもの</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endPar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・アダルト</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・占い</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・宗教関連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魔除け・霊感商法霊視商法、神社仏閣等</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・無限連鎖講</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・探偵業</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・家政婦紹介・斡旋</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・産経用品</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避妊具、女性用体温計</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endPar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・武器全般</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・毒物劇物</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・政党</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政治関連</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・公益法人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NPO/NGO</a:t>
            </a:r>
            <a:r>
              <a:rPr kumimoji="1" lang="ja-JP" altLang="en"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社団法人</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p>
          <a:p>
            <a:pPr>
              <a:lnSpc>
                <a:spcPct val="133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・生体販売</a:t>
            </a:r>
          </a:p>
        </p:txBody>
      </p:sp>
      <p:sp>
        <p:nvSpPr>
          <p:cNvPr id="9" name="テキスト ボックス 8">
            <a:extLst>
              <a:ext uri="{FF2B5EF4-FFF2-40B4-BE49-F238E27FC236}">
                <a16:creationId xmlns:a16="http://schemas.microsoft.com/office/drawing/2014/main" id="{D180CFC2-31D6-CBB3-4F89-1BBF1D9DB401}"/>
              </a:ext>
            </a:extLst>
          </p:cNvPr>
          <p:cNvSpPr txBox="1"/>
          <p:nvPr/>
        </p:nvSpPr>
        <p:spPr>
          <a:xfrm>
            <a:off x="5976790" y="2197891"/>
            <a:ext cx="4854702" cy="2118465"/>
          </a:xfrm>
          <a:prstGeom prst="rect">
            <a:avLst/>
          </a:prstGeom>
          <a:noFill/>
        </p:spPr>
        <p:txBody>
          <a:bodyPr wrap="square" rtlCol="0">
            <a:spAutoFit/>
          </a:bodyPr>
          <a:lstStyle/>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・入札権購入型オークション、オークション</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・ファクタリング</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・過払い金請求</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ICO</a:t>
            </a:r>
          </a:p>
          <a:p>
            <a:pPr>
              <a:lnSpc>
                <a:spcPct val="133000"/>
              </a:lnSpc>
            </a:pPr>
            <a:r>
              <a:rPr kumimoji="1" lang="ja-JP" altLang="en"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転職、退職、またそれに類する行動を促すサービス</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・競合サービス</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・たばこ、電子たばこ</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（たばこ関連サービスも含む）</a:t>
            </a:r>
            <a:endPar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・不動産</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・設置オフィス入居企業の競合サービス</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・その他、当社が不適切と判断したもの</a:t>
            </a:r>
          </a:p>
        </p:txBody>
      </p:sp>
      <p:pic>
        <p:nvPicPr>
          <p:cNvPr id="7" name="図 6">
            <a:extLst>
              <a:ext uri="{FF2B5EF4-FFF2-40B4-BE49-F238E27FC236}">
                <a16:creationId xmlns:a16="http://schemas.microsoft.com/office/drawing/2014/main" id="{B80D0DBE-E66C-DA43-8D52-F143E5DCA95D}"/>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1F761915-6C45-B382-07B7-BA2B73FA8E9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A6DFE6F2-1DFA-3706-1605-F83E373123A8}"/>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50</a:t>
            </a:fld>
            <a:endParaRPr kumimoji="1" lang="ja-JP" altLang="en-US" sz="900">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87E3325B-892D-0339-F5A1-06E4ACF4FE0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167038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5929C-53D5-4164-ED44-EC5C0B99E2A6}"/>
            </a:ext>
          </a:extLst>
        </p:cNvPr>
        <p:cNvGrpSpPr/>
        <p:nvPr/>
      </p:nvGrpSpPr>
      <p:grpSpPr>
        <a:xfrm>
          <a:off x="0" y="0"/>
          <a:ext cx="0" cy="0"/>
          <a:chOff x="0" y="0"/>
          <a:chExt cx="0" cy="0"/>
        </a:xfrm>
      </p:grpSpPr>
      <p:pic>
        <p:nvPicPr>
          <p:cNvPr id="11" name="図 10" descr="図形, 四角形&#10;&#10;AI 生成コンテンツは誤りを含む可能性があります。">
            <a:extLst>
              <a:ext uri="{FF2B5EF4-FFF2-40B4-BE49-F238E27FC236}">
                <a16:creationId xmlns:a16="http://schemas.microsoft.com/office/drawing/2014/main" id="{F237877D-AEEF-F56D-18CE-E4B648D220C2}"/>
              </a:ext>
            </a:extLst>
          </p:cNvPr>
          <p:cNvPicPr>
            <a:picLocks noChangeAspect="1"/>
          </p:cNvPicPr>
          <p:nvPr/>
        </p:nvPicPr>
        <p:blipFill>
          <a:blip r:embed="rId2"/>
          <a:stretch>
            <a:fillRect/>
          </a:stretch>
        </p:blipFill>
        <p:spPr>
          <a:xfrm>
            <a:off x="0" y="0"/>
            <a:ext cx="12192000" cy="914400"/>
          </a:xfrm>
          <a:prstGeom prst="rect">
            <a:avLst/>
          </a:prstGeom>
        </p:spPr>
      </p:pic>
      <p:sp>
        <p:nvSpPr>
          <p:cNvPr id="2" name="テキスト ボックス 1">
            <a:extLst>
              <a:ext uri="{FF2B5EF4-FFF2-40B4-BE49-F238E27FC236}">
                <a16:creationId xmlns:a16="http://schemas.microsoft.com/office/drawing/2014/main" id="{7EFA5C19-86FF-313D-C581-F8E38040AF7E}"/>
              </a:ext>
            </a:extLst>
          </p:cNvPr>
          <p:cNvSpPr txBox="1"/>
          <p:nvPr/>
        </p:nvSpPr>
        <p:spPr>
          <a:xfrm>
            <a:off x="711860" y="1181753"/>
            <a:ext cx="9145132" cy="791499"/>
          </a:xfrm>
          <a:prstGeom prst="rect">
            <a:avLst/>
          </a:prstGeom>
          <a:noFill/>
        </p:spPr>
        <p:txBody>
          <a:bodyPr wrap="none" rtlCol="0">
            <a:spAutoFit/>
          </a:bodyPr>
          <a:lstStyle/>
          <a:p>
            <a:pPr>
              <a:lnSpc>
                <a:spcPct val="130000"/>
              </a:lnSpc>
            </a:pP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広告表現の注意点は下記ご確認ください</a:t>
            </a: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p>
          <a:p>
            <a:pPr>
              <a:lnSpc>
                <a:spcPct val="130000"/>
              </a:lnSpc>
            </a:pP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以下の</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基準で</a:t>
            </a:r>
            <a:r>
              <a:rPr kumimoji="1" lang="en" altLang="ja-JP"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NG</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で無い場合にも</a:t>
            </a:r>
            <a:r>
              <a:rPr kumimoji="1" lang="en-US" altLang="ja-JP" spc="70" dirty="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5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表現によっては考査が通らないケースがございます</a:t>
            </a: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p>
        </p:txBody>
      </p:sp>
      <p:sp>
        <p:nvSpPr>
          <p:cNvPr id="3" name="テキスト ボックス 2">
            <a:extLst>
              <a:ext uri="{FF2B5EF4-FFF2-40B4-BE49-F238E27FC236}">
                <a16:creationId xmlns:a16="http://schemas.microsoft.com/office/drawing/2014/main" id="{D7310C1D-8E70-8AFC-DE5F-D67416E2C17A}"/>
              </a:ext>
            </a:extLst>
          </p:cNvPr>
          <p:cNvSpPr txBox="1"/>
          <p:nvPr/>
        </p:nvSpPr>
        <p:spPr>
          <a:xfrm>
            <a:off x="1091501" y="2197892"/>
            <a:ext cx="4854702" cy="3576941"/>
          </a:xfrm>
          <a:prstGeom prst="rect">
            <a:avLst/>
          </a:prstGeom>
          <a:noFill/>
        </p:spPr>
        <p:txBody>
          <a:bodyPr wrap="square" rtlCol="0">
            <a:spAutoFit/>
          </a:bodyPr>
          <a:lstStyle/>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枠で複数クライアント、複数ブランド、複数アイテムの広告を流すこと</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・事実と異なる虚偽の情報を掲載したもの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・優良誤認表示や有利誤認表示などの不当表示となるもの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最大</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最高</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最小</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最速</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 </a:t>
            </a:r>
            <a:r>
              <a:rPr kumimoji="1" lang="en"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No.1</a:t>
            </a:r>
            <a:r>
              <a:rPr kumimoji="1" lang="en-US" altLang="ja-JP" sz="1000" spc="-3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世界初</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などの言葉を</a:t>
            </a:r>
          </a:p>
          <a:p>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表示する際に客観的な出典がないもの</a:t>
            </a:r>
          </a:p>
          <a:p>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（放映開始日を起点とし、直近</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年以内のデータのみ有効）</a:t>
            </a:r>
            <a:endPar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・順位、割合、件数など調査結果等の定量的な言葉を表示する際に調査年月の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記載がないもの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・公正取引協議会が定める公正競争規約で定められた表示を</a:t>
            </a:r>
            <a:endPar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遵守していないもの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・比較広告</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・税込価格と誤認される恐れのある税抜価格の表示</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・誹謗中傷するもの、名誉を毀損するもの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・著作権や商標権等の知的財産権を侵害するもの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・プライバシーを侵害するもの、個人情報の取得、管理、利用等に</a:t>
            </a:r>
            <a:endPar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十分な配慮がされていないもの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・他人を差別するもの、人権を侵害するもの</a:t>
            </a:r>
          </a:p>
        </p:txBody>
      </p:sp>
      <p:sp>
        <p:nvSpPr>
          <p:cNvPr id="5" name="テキスト ボックス 4">
            <a:extLst>
              <a:ext uri="{FF2B5EF4-FFF2-40B4-BE49-F238E27FC236}">
                <a16:creationId xmlns:a16="http://schemas.microsoft.com/office/drawing/2014/main" id="{5497BADC-5CB8-C360-3993-CD7AA26500AA}"/>
              </a:ext>
            </a:extLst>
          </p:cNvPr>
          <p:cNvSpPr txBox="1"/>
          <p:nvPr/>
        </p:nvSpPr>
        <p:spPr>
          <a:xfrm>
            <a:off x="480727" y="210759"/>
            <a:ext cx="2852063" cy="338554"/>
          </a:xfrm>
          <a:prstGeom prst="rect">
            <a:avLst/>
          </a:prstGeom>
          <a:noFill/>
        </p:spPr>
        <p:txBody>
          <a:bodyPr wrap="none" rtlCol="0" anchor="ctr">
            <a:spAutoFit/>
          </a:bodyPr>
          <a:lstStyle/>
          <a:p>
            <a:r>
              <a:rPr kumimoji="1" lang="en-US" altLang="ja-JP" sz="1600" b="1" spc="-50" dirty="0">
                <a:solidFill>
                  <a:srgbClr val="FF5500"/>
                </a:solidFill>
                <a:latin typeface="Inter UI" panose="020B0502030000000004" pitchFamily="34" charset="0"/>
                <a:ea typeface="Inter UI" panose="020B0502030000000004" pitchFamily="34" charset="0"/>
                <a:cs typeface="Inter UI" panose="020B0502030000000004" pitchFamily="34" charset="0"/>
              </a:rPr>
              <a:t>ACCEPTABILITY STANDARD</a:t>
            </a:r>
          </a:p>
        </p:txBody>
      </p:sp>
      <p:sp>
        <p:nvSpPr>
          <p:cNvPr id="6" name="テキスト ボックス 5">
            <a:extLst>
              <a:ext uri="{FF2B5EF4-FFF2-40B4-BE49-F238E27FC236}">
                <a16:creationId xmlns:a16="http://schemas.microsoft.com/office/drawing/2014/main" id="{F7A77120-D162-3928-857C-8105091EB507}"/>
              </a:ext>
            </a:extLst>
          </p:cNvPr>
          <p:cNvSpPr txBox="1"/>
          <p:nvPr/>
        </p:nvSpPr>
        <p:spPr>
          <a:xfrm>
            <a:off x="498359" y="437875"/>
            <a:ext cx="906017" cy="215444"/>
          </a:xfrm>
          <a:prstGeom prst="rect">
            <a:avLst/>
          </a:prstGeom>
          <a:noFill/>
        </p:spPr>
        <p:txBody>
          <a:bodyPr wrap="none" rtlCol="0">
            <a:spAutoFit/>
          </a:bodyPr>
          <a:lstStyle/>
          <a:p>
            <a:r>
              <a:rPr kumimoji="1" lang="ja-JP" altLang="en-US" sz="80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掲載可否基準</a:t>
            </a:r>
            <a:r>
              <a:rPr kumimoji="1" lang="en-US" altLang="ja-JP" sz="800" dirty="0">
                <a:solidFill>
                  <a:srgbClr val="FF5500"/>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2</a:t>
            </a:r>
          </a:p>
        </p:txBody>
      </p:sp>
      <p:sp>
        <p:nvSpPr>
          <p:cNvPr id="7" name="テキスト ボックス 6">
            <a:extLst>
              <a:ext uri="{FF2B5EF4-FFF2-40B4-BE49-F238E27FC236}">
                <a16:creationId xmlns:a16="http://schemas.microsoft.com/office/drawing/2014/main" id="{105EC927-C983-615F-2043-E9FE15961908}"/>
              </a:ext>
            </a:extLst>
          </p:cNvPr>
          <p:cNvSpPr txBox="1"/>
          <p:nvPr/>
        </p:nvSpPr>
        <p:spPr>
          <a:xfrm>
            <a:off x="5963538" y="2197891"/>
            <a:ext cx="4854702" cy="3346494"/>
          </a:xfrm>
          <a:prstGeom prst="rect">
            <a:avLst/>
          </a:prstGeom>
          <a:noFill/>
        </p:spPr>
        <p:txBody>
          <a:bodyPr wrap="square" rtlCol="0">
            <a:spAutoFit/>
          </a:bodyPr>
          <a:lstStyle/>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・セクシュアルハラスメントとなるもの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・バイオレンス、暴力的な描写、表現</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・投機心、射幸心を著しくあおる表現のもの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・非科学的または迷信に類するもので、利用者を惑わせたり、</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不安を与えるもの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・犯罪を肯定、美化、助長するもの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・反社会的勢力によるもの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・醜悪、残虐、猟奇的等で不快感を与えるもの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・サービス、商品の内容が不明確なもの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・業界で定めるガイドラインなどに違反し、</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または、違反するおそれのあるもの</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・タバコ</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（紙</a:t>
            </a:r>
            <a:r>
              <a:rPr kumimoji="1" lang="en-US"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電子いずれも含む）</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を使用した表現</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・喫煙そのものを否定、ポイ捨て、吸い殻を想起する表現</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・タバコを起因とした症状を想起する表現</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（例：慢性閉塞性肺疾患（</a:t>
            </a:r>
            <a:r>
              <a:rPr kumimoji="1" lang="en" altLang="ja-JP" sz="8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COPD</a:t>
            </a:r>
            <a:r>
              <a:rPr kumimoji="1" lang="ja-JP" altLang="en"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など</a:t>
            </a: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・禁煙を促す表現</a:t>
            </a:r>
            <a:r>
              <a:rPr kumimoji="1" lang="en-US" altLang="ja-JP" sz="1000" spc="-3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商材</a:t>
            </a:r>
            <a:r>
              <a:rPr kumimoji="1" lang="ja-JP" altLang="en-US" sz="8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（例：ニコチン置換療法用製品など）</a:t>
            </a:r>
            <a:endPar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3000"/>
              </a:lnSpc>
            </a:pPr>
            <a:r>
              <a:rPr kumimoji="1" lang="ja-JP" altLang="en-US" sz="1000" spc="-3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・その他、当社が不適切と判断したもの</a:t>
            </a:r>
          </a:p>
        </p:txBody>
      </p:sp>
      <p:pic>
        <p:nvPicPr>
          <p:cNvPr id="9" name="図 8">
            <a:extLst>
              <a:ext uri="{FF2B5EF4-FFF2-40B4-BE49-F238E27FC236}">
                <a16:creationId xmlns:a16="http://schemas.microsoft.com/office/drawing/2014/main" id="{DFE93CCD-98B3-779E-E5A1-8B073785A9B1}"/>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10" name="図 9">
            <a:extLst>
              <a:ext uri="{FF2B5EF4-FFF2-40B4-BE49-F238E27FC236}">
                <a16:creationId xmlns:a16="http://schemas.microsoft.com/office/drawing/2014/main" id="{167B08C6-379E-8F38-AD31-9B28491E35E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A44AF2A4-9B54-AF0B-176E-FD2921305400}"/>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51</a:t>
            </a:fld>
            <a:endParaRPr kumimoji="1" lang="ja-JP" altLang="en-US" sz="900">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BF79449E-B3C0-571A-777F-7748EF97BF8E}"/>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2235440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D9088-44AE-8196-25D8-FE35A200AA0B}"/>
            </a:ext>
          </a:extLst>
        </p:cNvPr>
        <p:cNvGrpSpPr/>
        <p:nvPr/>
      </p:nvGrpSpPr>
      <p:grpSpPr>
        <a:xfrm>
          <a:off x="0" y="0"/>
          <a:ext cx="0" cy="0"/>
          <a:chOff x="0" y="0"/>
          <a:chExt cx="0" cy="0"/>
        </a:xfrm>
      </p:grpSpPr>
      <p:pic>
        <p:nvPicPr>
          <p:cNvPr id="11" name="図 10" descr="図形, 四角形&#10;&#10;AI 生成コンテンツは誤りを含む可能性があります。">
            <a:extLst>
              <a:ext uri="{FF2B5EF4-FFF2-40B4-BE49-F238E27FC236}">
                <a16:creationId xmlns:a16="http://schemas.microsoft.com/office/drawing/2014/main" id="{228A6ED2-8886-B0ED-2AD4-FB1F8405A62F}"/>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8C1A771E-7507-44F1-0B39-EFA08D1CCA9D}"/>
              </a:ext>
            </a:extLst>
          </p:cNvPr>
          <p:cNvSpPr txBox="1"/>
          <p:nvPr/>
        </p:nvSpPr>
        <p:spPr>
          <a:xfrm>
            <a:off x="698212" y="1236345"/>
            <a:ext cx="8719054" cy="375937"/>
          </a:xfrm>
          <a:prstGeom prst="rect">
            <a:avLst/>
          </a:prstGeom>
          <a:noFill/>
        </p:spPr>
        <p:txBody>
          <a:bodyPr wrap="none" rtlCol="0">
            <a:spAutoFit/>
          </a:bodyPr>
          <a:lstStyle/>
          <a:p>
            <a:pPr>
              <a:lnSpc>
                <a:spcPct val="110000"/>
              </a:lnSpc>
            </a:pP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仮押さえ･申し込み及び</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入稿時には</a:t>
            </a:r>
            <a:r>
              <a:rPr kumimoji="1" lang="en-US" altLang="ja-JP" dirty="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下記項目ご確認の上対応を</a:t>
            </a: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お願い致します</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p>
        </p:txBody>
      </p:sp>
      <p:sp>
        <p:nvSpPr>
          <p:cNvPr id="9" name="テキスト ボックス 8">
            <a:extLst>
              <a:ext uri="{FF2B5EF4-FFF2-40B4-BE49-F238E27FC236}">
                <a16:creationId xmlns:a16="http://schemas.microsoft.com/office/drawing/2014/main" id="{DA7CFC14-BC14-972B-BA52-951790F5125E}"/>
              </a:ext>
            </a:extLst>
          </p:cNvPr>
          <p:cNvSpPr txBox="1"/>
          <p:nvPr/>
        </p:nvSpPr>
        <p:spPr>
          <a:xfrm>
            <a:off x="480727" y="210759"/>
            <a:ext cx="1430200"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PRECAUTION</a:t>
            </a:r>
          </a:p>
        </p:txBody>
      </p:sp>
      <p:sp>
        <p:nvSpPr>
          <p:cNvPr id="10" name="テキスト ボックス 9">
            <a:extLst>
              <a:ext uri="{FF2B5EF4-FFF2-40B4-BE49-F238E27FC236}">
                <a16:creationId xmlns:a16="http://schemas.microsoft.com/office/drawing/2014/main" id="{5CF27ACB-8E37-8F23-5AF9-145ABAE90D3D}"/>
              </a:ext>
            </a:extLst>
          </p:cNvPr>
          <p:cNvSpPr txBox="1"/>
          <p:nvPr/>
        </p:nvSpPr>
        <p:spPr>
          <a:xfrm>
            <a:off x="484711" y="437875"/>
            <a:ext cx="688009"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注意事項</a:t>
            </a:r>
            <a:r>
              <a:rPr kumimoji="1" lang="en-US" altLang="ja-JP" sz="80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1</a:t>
            </a:r>
            <a:endParaRPr kumimoji="1" lang="ja-JP" altLang="en-US" sz="800">
              <a:solidFill>
                <a:srgbClr val="FE5519"/>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8" name="テキスト ボックス 17">
            <a:extLst>
              <a:ext uri="{FF2B5EF4-FFF2-40B4-BE49-F238E27FC236}">
                <a16:creationId xmlns:a16="http://schemas.microsoft.com/office/drawing/2014/main" id="{3B84E874-029F-8761-94EE-586AA087DAD1}"/>
              </a:ext>
            </a:extLst>
          </p:cNvPr>
          <p:cNvSpPr txBox="1"/>
          <p:nvPr/>
        </p:nvSpPr>
        <p:spPr>
          <a:xfrm>
            <a:off x="1130049" y="1849512"/>
            <a:ext cx="2844048" cy="315984"/>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 </a:t>
            </a:r>
            <a:r>
              <a:rPr kumimoji="1" lang="ja-JP" altLang="en-US" sz="120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入稿素材に関する権利処理について</a:t>
            </a:r>
            <a:endParaRPr kumimoji="1" lang="ja-JP" altLang="en-US" sz="120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19" name="テキスト ボックス 18">
            <a:extLst>
              <a:ext uri="{FF2B5EF4-FFF2-40B4-BE49-F238E27FC236}">
                <a16:creationId xmlns:a16="http://schemas.microsoft.com/office/drawing/2014/main" id="{F23A5919-2D31-3E69-71F6-D309DEBDDD0A}"/>
              </a:ext>
            </a:extLst>
          </p:cNvPr>
          <p:cNvSpPr txBox="1"/>
          <p:nvPr/>
        </p:nvSpPr>
        <p:spPr>
          <a:xfrm>
            <a:off x="1300439" y="2105322"/>
            <a:ext cx="10175636" cy="673069"/>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入稿素材および当該入稿素材からの誘導先（ドメイン名、</a:t>
            </a:r>
            <a:r>
              <a:rPr kumimoji="1" lang="en"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URL</a:t>
            </a:r>
            <a:r>
              <a:rPr kumimoji="1" lang="ja-JP" altLang="en"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同一ドメイン内のウェブサイト、アプリなどを含み、以下「誘導先」）における権利処理（</a:t>
            </a:r>
            <a:r>
              <a:rPr kumimoji="1" lang="en"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JASRAC</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p>
        </p:txBody>
      </p:sp>
      <p:sp>
        <p:nvSpPr>
          <p:cNvPr id="20" name="テキスト ボックス 19">
            <a:extLst>
              <a:ext uri="{FF2B5EF4-FFF2-40B4-BE49-F238E27FC236}">
                <a16:creationId xmlns:a16="http://schemas.microsoft.com/office/drawing/2014/main" id="{FE93BA54-9F07-9E04-0213-04CA230CDEEE}"/>
              </a:ext>
            </a:extLst>
          </p:cNvPr>
          <p:cNvSpPr txBox="1"/>
          <p:nvPr/>
        </p:nvSpPr>
        <p:spPr>
          <a:xfrm>
            <a:off x="1130049" y="2920930"/>
            <a:ext cx="3082575" cy="315984"/>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2. </a:t>
            </a:r>
            <a:r>
              <a:rPr kumimoji="1" lang="ja-JP" altLang="en-US" sz="1200" spc="2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入稿素材および誘導先の審査について</a:t>
            </a:r>
            <a:endPar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1" name="テキスト ボックス 20">
            <a:extLst>
              <a:ext uri="{FF2B5EF4-FFF2-40B4-BE49-F238E27FC236}">
                <a16:creationId xmlns:a16="http://schemas.microsoft.com/office/drawing/2014/main" id="{33D69E0D-0068-D8AD-0E25-BB4B3A0D6164}"/>
              </a:ext>
            </a:extLst>
          </p:cNvPr>
          <p:cNvSpPr txBox="1"/>
          <p:nvPr/>
        </p:nvSpPr>
        <p:spPr>
          <a:xfrm>
            <a:off x="1300439" y="3176740"/>
            <a:ext cx="10175636" cy="673069"/>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p>
        </p:txBody>
      </p:sp>
      <p:sp>
        <p:nvSpPr>
          <p:cNvPr id="22" name="テキスト ボックス 21">
            <a:extLst>
              <a:ext uri="{FF2B5EF4-FFF2-40B4-BE49-F238E27FC236}">
                <a16:creationId xmlns:a16="http://schemas.microsoft.com/office/drawing/2014/main" id="{5A2EC419-6045-1729-BCCB-DE7540D99873}"/>
              </a:ext>
            </a:extLst>
          </p:cNvPr>
          <p:cNvSpPr txBox="1"/>
          <p:nvPr/>
        </p:nvSpPr>
        <p:spPr>
          <a:xfrm>
            <a:off x="1130049" y="3983111"/>
            <a:ext cx="2368277" cy="315984"/>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3. </a:t>
            </a:r>
            <a:r>
              <a:rPr kumimoji="1" lang="ja-JP" altLang="en-US" sz="1200" spc="-2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申し込みキャンセルについて</a:t>
            </a:r>
            <a:endPar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3" name="テキスト ボックス 22">
            <a:extLst>
              <a:ext uri="{FF2B5EF4-FFF2-40B4-BE49-F238E27FC236}">
                <a16:creationId xmlns:a16="http://schemas.microsoft.com/office/drawing/2014/main" id="{CDC95A9F-C3BF-ECD8-F1F2-467CB6EE033F}"/>
              </a:ext>
            </a:extLst>
          </p:cNvPr>
          <p:cNvSpPr txBox="1"/>
          <p:nvPr/>
        </p:nvSpPr>
        <p:spPr>
          <a:xfrm>
            <a:off x="1300439" y="4238921"/>
            <a:ext cx="10175636" cy="473015"/>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申し込みメール送付後、広告主様都合による出稿停止の場合、違約金が発生します。</a:t>
            </a:r>
          </a:p>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配信開始予定日の</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営業日より前：</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50</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％、配信開始予定日から</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営業日以内：</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80</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％、配信開始予定日から</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営業日以内：</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100</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 </a:t>
            </a:r>
            <a:r>
              <a:rPr kumimoji="1" lang="en-US" altLang="ja-JP" sz="8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キャンセル対象週毎に違約金発生となります。</a:t>
            </a:r>
          </a:p>
        </p:txBody>
      </p:sp>
      <p:sp>
        <p:nvSpPr>
          <p:cNvPr id="24" name="テキスト ボックス 23">
            <a:extLst>
              <a:ext uri="{FF2B5EF4-FFF2-40B4-BE49-F238E27FC236}">
                <a16:creationId xmlns:a16="http://schemas.microsoft.com/office/drawing/2014/main" id="{F0CD671E-7B67-F9C8-C536-55F30B814A45}"/>
              </a:ext>
            </a:extLst>
          </p:cNvPr>
          <p:cNvSpPr txBox="1"/>
          <p:nvPr/>
        </p:nvSpPr>
        <p:spPr>
          <a:xfrm>
            <a:off x="1130049" y="4851329"/>
            <a:ext cx="1613262" cy="315984"/>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 </a:t>
            </a:r>
            <a:r>
              <a:rPr kumimoji="1" lang="ja-JP" altLang="en-US" sz="1200" spc="-2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仮押さえについて</a:t>
            </a:r>
            <a:endPar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endParaRPr>
          </a:p>
        </p:txBody>
      </p:sp>
      <p:sp>
        <p:nvSpPr>
          <p:cNvPr id="25" name="テキスト ボックス 24">
            <a:extLst>
              <a:ext uri="{FF2B5EF4-FFF2-40B4-BE49-F238E27FC236}">
                <a16:creationId xmlns:a16="http://schemas.microsoft.com/office/drawing/2014/main" id="{9D96FD1A-57C3-05ED-A9BD-4E703DD0FF45}"/>
              </a:ext>
            </a:extLst>
          </p:cNvPr>
          <p:cNvSpPr txBox="1"/>
          <p:nvPr/>
        </p:nvSpPr>
        <p:spPr>
          <a:xfrm>
            <a:off x="1300439" y="5107139"/>
            <a:ext cx="10175636" cy="473015"/>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仮押さえ期間終了タイミング（</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17</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時）に連絡ない場合は原則仮押さえ枠の自動開放となります。</a:t>
            </a:r>
          </a:p>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同一商材・サービスでの再度の仮押さえに関しては、仮押さえ枠リリース後の</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営業日後から</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回まで可能となります。</a:t>
            </a:r>
          </a:p>
        </p:txBody>
      </p:sp>
      <p:pic>
        <p:nvPicPr>
          <p:cNvPr id="5" name="図 4">
            <a:extLst>
              <a:ext uri="{FF2B5EF4-FFF2-40B4-BE49-F238E27FC236}">
                <a16:creationId xmlns:a16="http://schemas.microsoft.com/office/drawing/2014/main" id="{38975650-263B-D3F6-0FB6-9291B4BCE944}"/>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6" name="図 5">
            <a:extLst>
              <a:ext uri="{FF2B5EF4-FFF2-40B4-BE49-F238E27FC236}">
                <a16:creationId xmlns:a16="http://schemas.microsoft.com/office/drawing/2014/main" id="{6EDAA902-E00D-6ABB-50E1-57A55C1536E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7" name="スライド番号プレースホルダー 22">
            <a:extLst>
              <a:ext uri="{FF2B5EF4-FFF2-40B4-BE49-F238E27FC236}">
                <a16:creationId xmlns:a16="http://schemas.microsoft.com/office/drawing/2014/main" id="{15FB9ECD-25C5-DB3B-F198-E3776F44892A}"/>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52</a:t>
            </a:fld>
            <a:endParaRPr kumimoji="1" lang="ja-JP" altLang="en-US" sz="900">
              <a:latin typeface="Inter UI" panose="020B0502030000000004" pitchFamily="34" charset="0"/>
              <a:cs typeface="Inter UI" panose="020B0502030000000004" pitchFamily="34" charset="0"/>
            </a:endParaRPr>
          </a:p>
        </p:txBody>
      </p:sp>
      <p:sp>
        <p:nvSpPr>
          <p:cNvPr id="8" name="テキスト ボックス 7">
            <a:extLst>
              <a:ext uri="{FF2B5EF4-FFF2-40B4-BE49-F238E27FC236}">
                <a16:creationId xmlns:a16="http://schemas.microsoft.com/office/drawing/2014/main" id="{0ECC0184-6A46-FAA0-A730-53B08644C8B0}"/>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3835664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DF86E-56FB-7A8A-1013-453ED4F4C726}"/>
            </a:ext>
          </a:extLst>
        </p:cNvPr>
        <p:cNvGrpSpPr/>
        <p:nvPr/>
      </p:nvGrpSpPr>
      <p:grpSpPr>
        <a:xfrm>
          <a:off x="0" y="0"/>
          <a:ext cx="0" cy="0"/>
          <a:chOff x="0" y="0"/>
          <a:chExt cx="0" cy="0"/>
        </a:xfrm>
      </p:grpSpPr>
      <p:pic>
        <p:nvPicPr>
          <p:cNvPr id="11" name="図 10" descr="図形, 四角形&#10;&#10;AI 生成コンテンツは誤りを含む可能性があります。">
            <a:extLst>
              <a:ext uri="{FF2B5EF4-FFF2-40B4-BE49-F238E27FC236}">
                <a16:creationId xmlns:a16="http://schemas.microsoft.com/office/drawing/2014/main" id="{555C6A58-47EB-C6B7-7E93-3971132E006B}"/>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A6BA8A1C-E64B-2283-E2AA-52316FE0F026}"/>
              </a:ext>
            </a:extLst>
          </p:cNvPr>
          <p:cNvSpPr txBox="1"/>
          <p:nvPr/>
        </p:nvSpPr>
        <p:spPr>
          <a:xfrm>
            <a:off x="698212" y="1236345"/>
            <a:ext cx="8719054" cy="375937"/>
          </a:xfrm>
          <a:prstGeom prst="rect">
            <a:avLst/>
          </a:prstGeom>
          <a:noFill/>
        </p:spPr>
        <p:txBody>
          <a:bodyPr wrap="none" rtlCol="0">
            <a:spAutoFit/>
          </a:bodyPr>
          <a:lstStyle/>
          <a:p>
            <a:pPr>
              <a:lnSpc>
                <a:spcPct val="110000"/>
              </a:lnSpc>
            </a:pPr>
            <a:r>
              <a:rPr kumimoji="1" lang="ja-JP" altLang="en-US">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仮押さえ･申し込み及び</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入稿時には</a:t>
            </a:r>
            <a:r>
              <a:rPr kumimoji="1" lang="en-US" altLang="ja-JP" dirty="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下記項目ご確認の上対応を</a:t>
            </a:r>
            <a:r>
              <a:rPr kumimoji="1" lang="ja-JP" altLang="en-US" spc="-3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お願い致します</a:t>
            </a:r>
            <a:r>
              <a:rPr kumimoji="1" lang="ja-JP" altLang="en-US" spc="70">
                <a:solidFill>
                  <a:schemeClr val="bg1"/>
                </a:solidFill>
                <a:latin typeface="Noto Sans JP Medium" panose="020B0500000000000000" pitchFamily="34" charset="-128"/>
                <a:ea typeface="Noto Sans JP Medium" panose="020B0500000000000000" pitchFamily="34" charset="-128"/>
                <a:cs typeface="Inter UI" panose="020B0502030000000004" pitchFamily="34" charset="0"/>
              </a:rPr>
              <a:t>。</a:t>
            </a:r>
          </a:p>
        </p:txBody>
      </p:sp>
      <p:sp>
        <p:nvSpPr>
          <p:cNvPr id="5" name="テキスト ボックス 4">
            <a:extLst>
              <a:ext uri="{FF2B5EF4-FFF2-40B4-BE49-F238E27FC236}">
                <a16:creationId xmlns:a16="http://schemas.microsoft.com/office/drawing/2014/main" id="{A6459B4B-2F9B-E505-FB48-CFFD53D6A55E}"/>
              </a:ext>
            </a:extLst>
          </p:cNvPr>
          <p:cNvSpPr txBox="1"/>
          <p:nvPr/>
        </p:nvSpPr>
        <p:spPr>
          <a:xfrm>
            <a:off x="1130049" y="1849512"/>
            <a:ext cx="2151871" cy="318357"/>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4. </a:t>
            </a:r>
            <a:r>
              <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広告主様の責任について</a:t>
            </a:r>
          </a:p>
        </p:txBody>
      </p:sp>
      <p:sp>
        <p:nvSpPr>
          <p:cNvPr id="7" name="テキスト ボックス 6">
            <a:extLst>
              <a:ext uri="{FF2B5EF4-FFF2-40B4-BE49-F238E27FC236}">
                <a16:creationId xmlns:a16="http://schemas.microsoft.com/office/drawing/2014/main" id="{78C48EA0-DE00-30F0-54F6-D64E73C828AD}"/>
              </a:ext>
            </a:extLst>
          </p:cNvPr>
          <p:cNvSpPr txBox="1"/>
          <p:nvPr/>
        </p:nvSpPr>
        <p:spPr>
          <a:xfrm>
            <a:off x="1130049" y="3568940"/>
            <a:ext cx="1652697" cy="318357"/>
          </a:xfrm>
          <a:prstGeom prst="rect">
            <a:avLst/>
          </a:prstGeom>
          <a:noFill/>
        </p:spPr>
        <p:txBody>
          <a:bodyPr wrap="none" rtlCol="0">
            <a:spAutoFit/>
          </a:bodyPr>
          <a:lstStyle/>
          <a:p>
            <a:pPr>
              <a:lnSpc>
                <a:spcPct val="130000"/>
              </a:lnSpc>
            </a:pPr>
            <a:r>
              <a:rPr kumimoji="1" lang="en-US" altLang="ja-JP" sz="1200" spc="1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5. </a:t>
            </a:r>
            <a:r>
              <a:rPr kumimoji="1" lang="ja-JP" altLang="en-US" sz="1200" spc="20">
                <a:solidFill>
                  <a:schemeClr val="bg1"/>
                </a:solidFill>
                <a:latin typeface="Noto Sans JP Medium" panose="020B0500000000000000" pitchFamily="34" charset="-128"/>
                <a:ea typeface="Noto Sans JP Medium" panose="020B0500000000000000" pitchFamily="34" charset="-128"/>
                <a:cs typeface="Inter UI Black" panose="020B0502030000000004" pitchFamily="34" charset="0"/>
              </a:rPr>
              <a:t>掲載停止について</a:t>
            </a:r>
          </a:p>
        </p:txBody>
      </p:sp>
      <p:sp>
        <p:nvSpPr>
          <p:cNvPr id="9" name="テキスト ボックス 8">
            <a:extLst>
              <a:ext uri="{FF2B5EF4-FFF2-40B4-BE49-F238E27FC236}">
                <a16:creationId xmlns:a16="http://schemas.microsoft.com/office/drawing/2014/main" id="{BD5537AF-1647-AFAF-648C-C7987AF75714}"/>
              </a:ext>
            </a:extLst>
          </p:cNvPr>
          <p:cNvSpPr txBox="1"/>
          <p:nvPr/>
        </p:nvSpPr>
        <p:spPr>
          <a:xfrm>
            <a:off x="480727" y="210759"/>
            <a:ext cx="1430200" cy="338554"/>
          </a:xfrm>
          <a:prstGeom prst="rect">
            <a:avLst/>
          </a:prstGeom>
          <a:noFill/>
        </p:spPr>
        <p:txBody>
          <a:bodyPr wrap="none" rtlCol="0" anchor="ctr">
            <a:spAutoFit/>
          </a:bodyPr>
          <a:lstStyle/>
          <a:p>
            <a:r>
              <a:rPr kumimoji="1" lang="en-US" altLang="ja-JP" sz="1600" b="1" spc="-50" dirty="0">
                <a:solidFill>
                  <a:srgbClr val="FE5519"/>
                </a:solidFill>
                <a:latin typeface="Inter UI" panose="020B0502030000000004" pitchFamily="34" charset="0"/>
                <a:ea typeface="Inter UI" panose="020B0502030000000004" pitchFamily="34" charset="0"/>
                <a:cs typeface="Inter UI" panose="020B0502030000000004" pitchFamily="34" charset="0"/>
              </a:rPr>
              <a:t>PRECAUTION</a:t>
            </a:r>
          </a:p>
        </p:txBody>
      </p:sp>
      <p:sp>
        <p:nvSpPr>
          <p:cNvPr id="10" name="テキスト ボックス 9">
            <a:extLst>
              <a:ext uri="{FF2B5EF4-FFF2-40B4-BE49-F238E27FC236}">
                <a16:creationId xmlns:a16="http://schemas.microsoft.com/office/drawing/2014/main" id="{311699FB-6AE9-6BB1-FF60-DD03A27E207A}"/>
              </a:ext>
            </a:extLst>
          </p:cNvPr>
          <p:cNvSpPr txBox="1"/>
          <p:nvPr/>
        </p:nvSpPr>
        <p:spPr>
          <a:xfrm>
            <a:off x="484711" y="437875"/>
            <a:ext cx="720069" cy="215444"/>
          </a:xfrm>
          <a:prstGeom prst="rect">
            <a:avLst/>
          </a:prstGeom>
          <a:noFill/>
        </p:spPr>
        <p:txBody>
          <a:bodyPr wrap="none" rtlCol="0">
            <a:spAutoFit/>
          </a:bodyPr>
          <a:lstStyle/>
          <a:p>
            <a:r>
              <a:rPr kumimoji="1" lang="ja-JP" altLang="en-US" sz="80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注意事項</a:t>
            </a:r>
            <a:r>
              <a:rPr kumimoji="1" lang="en-US" altLang="ja-JP" sz="800" dirty="0">
                <a:solidFill>
                  <a:srgbClr val="FE5519"/>
                </a:solidFill>
                <a:latin typeface="Noto Sans JP" panose="020B0500000000000000" pitchFamily="34" charset="-128"/>
                <a:ea typeface="Noto Sans JP" panose="020B0500000000000000" pitchFamily="34" charset="-128"/>
                <a:cs typeface="Inter UI Medium" panose="020B0502030000000004" pitchFamily="34" charset="0"/>
              </a:rPr>
              <a:t>  </a:t>
            </a:r>
            <a:r>
              <a:rPr kumimoji="1" lang="en-US" altLang="ja-JP" sz="800" dirty="0">
                <a:solidFill>
                  <a:srgbClr val="FE5519"/>
                </a:solidFill>
                <a:latin typeface="Inter UI Medium" panose="020B0502030000000004" pitchFamily="34" charset="0"/>
                <a:ea typeface="Inter UI Medium" panose="020B0502030000000004" pitchFamily="34" charset="0"/>
                <a:cs typeface="Inter UI Medium" panose="020B0502030000000004" pitchFamily="34" charset="0"/>
              </a:rPr>
              <a:t>2</a:t>
            </a:r>
            <a:endParaRPr kumimoji="1" lang="ja-JP" altLang="en-US" sz="800">
              <a:solidFill>
                <a:srgbClr val="FE5519"/>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15" name="テキスト ボックス 14">
            <a:extLst>
              <a:ext uri="{FF2B5EF4-FFF2-40B4-BE49-F238E27FC236}">
                <a16:creationId xmlns:a16="http://schemas.microsoft.com/office/drawing/2014/main" id="{D63932C7-7B3D-EF6A-8307-95459B238D75}"/>
              </a:ext>
            </a:extLst>
          </p:cNvPr>
          <p:cNvSpPr txBox="1"/>
          <p:nvPr/>
        </p:nvSpPr>
        <p:spPr>
          <a:xfrm>
            <a:off x="1300439" y="2105322"/>
            <a:ext cx="10175636" cy="1273234"/>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広告主様は、入稿素材および誘導先が、</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第三者の著作権、産業財産権、パブリシティ権、プライバシー権その他一切の権利を侵害していないこと、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薬事法、不当景品類</a:t>
            </a:r>
            <a:endPar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endParaRPr>
          </a:p>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および不当表示防止法その他一切の関連法令に抵触していないこと、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 </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正確かつ最新の記載であり、かつ利用者に混乱を生じさせたり、コンピューターウイルスや虚偽の内容を含んだり、相互に無関係な内容となっていたりしないこと、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(4)</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デッドリンクとなっていないこと、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(5)</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公序良俗に反し、または第三者を誹謗中傷したり、名誉を毀損する内容を含まないこと、</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(6)</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掲載ガイドライン等に抵触していないことを当社に対し保証します。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p>
        </p:txBody>
      </p:sp>
      <p:sp>
        <p:nvSpPr>
          <p:cNvPr id="17" name="テキスト ボックス 16">
            <a:extLst>
              <a:ext uri="{FF2B5EF4-FFF2-40B4-BE49-F238E27FC236}">
                <a16:creationId xmlns:a16="http://schemas.microsoft.com/office/drawing/2014/main" id="{03AAC00A-C60E-1F1C-DA53-2810E9E537D8}"/>
              </a:ext>
            </a:extLst>
          </p:cNvPr>
          <p:cNvSpPr txBox="1"/>
          <p:nvPr/>
        </p:nvSpPr>
        <p:spPr>
          <a:xfrm>
            <a:off x="1313139" y="3972222"/>
            <a:ext cx="10175636" cy="1473288"/>
          </a:xfrm>
          <a:prstGeom prst="rect">
            <a:avLst/>
          </a:prstGeom>
          <a:noFill/>
        </p:spPr>
        <p:txBody>
          <a:bodyPr wrap="square" rtlCol="0">
            <a:spAutoFit/>
          </a:bodyPr>
          <a:lstStyle/>
          <a:p>
            <a:pPr>
              <a:lnSpc>
                <a:spcPct val="130000"/>
              </a:lnSpc>
            </a:pP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当社は、入稿素材の内容および形式ならびに誘導先について掲載ガイドライン等に従って当社所定の審査をした後においても、</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(1)</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入稿素材および当該入稿素材からの誘導先について当社所定の審査をした後において入稿素材もしくは当該入稿素材からの誘導先が変更になった場合、</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(2)</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本媒体資料に規定する広告主様の保証義務または遵守事項の違反がある場合、または当該違反のおそれがあると当社の裁量により判断された場合、または</a:t>
            </a:r>
            <a:r>
              <a:rPr kumimoji="1" lang="en-US" altLang="ja-JP" sz="1000" dirty="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(3)</a:t>
            </a:r>
            <a:r>
              <a:rPr kumimoji="1" lang="ja-JP" altLang="en-US" sz="1000">
                <a:solidFill>
                  <a:schemeClr val="bg1"/>
                </a:solidFill>
                <a:latin typeface="Noto Sans JP Light" panose="020B0300000000000000" pitchFamily="34" charset="-128"/>
                <a:ea typeface="Noto Sans JP Light" panose="020B0300000000000000" pitchFamily="34" charset="-128"/>
                <a:cs typeface="Inter UI Black" panose="020B0502030000000004" pitchFamily="34" charset="0"/>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p>
        </p:txBody>
      </p:sp>
      <p:pic>
        <p:nvPicPr>
          <p:cNvPr id="6" name="図 5">
            <a:extLst>
              <a:ext uri="{FF2B5EF4-FFF2-40B4-BE49-F238E27FC236}">
                <a16:creationId xmlns:a16="http://schemas.microsoft.com/office/drawing/2014/main" id="{EDE7E089-5F6A-CD29-1A07-EC7A1C6AC642}"/>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8" name="図 7">
            <a:extLst>
              <a:ext uri="{FF2B5EF4-FFF2-40B4-BE49-F238E27FC236}">
                <a16:creationId xmlns:a16="http://schemas.microsoft.com/office/drawing/2014/main" id="{63B76567-67BF-599A-8E6C-810347350ED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3" name="スライド番号プレースホルダー 22">
            <a:extLst>
              <a:ext uri="{FF2B5EF4-FFF2-40B4-BE49-F238E27FC236}">
                <a16:creationId xmlns:a16="http://schemas.microsoft.com/office/drawing/2014/main" id="{EEDD2903-60B0-618D-F574-951EDA4B60C2}"/>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53</a:t>
            </a:fld>
            <a:endParaRPr kumimoji="1" lang="ja-JP" altLang="en-US" sz="900">
              <a:latin typeface="Inter UI" panose="020B0502030000000004" pitchFamily="34" charset="0"/>
              <a:cs typeface="Inter UI" panose="020B0502030000000004" pitchFamily="34" charset="0"/>
            </a:endParaRPr>
          </a:p>
        </p:txBody>
      </p:sp>
      <p:sp>
        <p:nvSpPr>
          <p:cNvPr id="14" name="テキスト ボックス 13">
            <a:extLst>
              <a:ext uri="{FF2B5EF4-FFF2-40B4-BE49-F238E27FC236}">
                <a16:creationId xmlns:a16="http://schemas.microsoft.com/office/drawing/2014/main" id="{A975A38D-7DB8-0495-949D-574562AAF3B7}"/>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3683547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78C8D-F386-6C40-D836-F5CB4AD8F305}"/>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7407D918-1945-8934-F29D-FD655E6FF5AF}"/>
              </a:ext>
            </a:extLst>
          </p:cNvPr>
          <p:cNvPicPr>
            <a:picLocks noChangeAspect="1"/>
          </p:cNvPicPr>
          <p:nvPr/>
        </p:nvPicPr>
        <p:blipFill>
          <a:blip r:embed="rId2"/>
          <a:stretch>
            <a:fillRect/>
          </a:stretch>
        </p:blipFill>
        <p:spPr>
          <a:xfrm>
            <a:off x="0" y="0"/>
            <a:ext cx="12192000" cy="914400"/>
          </a:xfrm>
          <a:prstGeom prst="rect">
            <a:avLst/>
          </a:prstGeom>
        </p:spPr>
      </p:pic>
      <p:pic>
        <p:nvPicPr>
          <p:cNvPr id="10" name="図 9">
            <a:extLst>
              <a:ext uri="{FF2B5EF4-FFF2-40B4-BE49-F238E27FC236}">
                <a16:creationId xmlns:a16="http://schemas.microsoft.com/office/drawing/2014/main" id="{AD7CE757-0B7C-AD6F-93EC-6E19CE0B304E}"/>
              </a:ext>
            </a:extLst>
          </p:cNvPr>
          <p:cNvPicPr>
            <a:picLocks noChangeAspect="1"/>
          </p:cNvPicPr>
          <p:nvPr/>
        </p:nvPicPr>
        <p:blipFill>
          <a:blip r:embed="rId3"/>
          <a:stretch>
            <a:fillRect/>
          </a:stretch>
        </p:blipFill>
        <p:spPr>
          <a:xfrm>
            <a:off x="4318000" y="2768884"/>
            <a:ext cx="3556000" cy="1193800"/>
          </a:xfrm>
          <a:prstGeom prst="rect">
            <a:avLst/>
          </a:prstGeom>
        </p:spPr>
      </p:pic>
      <p:pic>
        <p:nvPicPr>
          <p:cNvPr id="14" name="図 13">
            <a:extLst>
              <a:ext uri="{FF2B5EF4-FFF2-40B4-BE49-F238E27FC236}">
                <a16:creationId xmlns:a16="http://schemas.microsoft.com/office/drawing/2014/main" id="{1CB74424-4FB3-DD79-32BA-38FEF3CD961B}"/>
              </a:ext>
            </a:extLst>
          </p:cNvPr>
          <p:cNvPicPr>
            <a:picLocks noChangeAspect="1"/>
          </p:cNvPicPr>
          <p:nvPr/>
        </p:nvPicPr>
        <p:blipFill>
          <a:blip r:embed="rId4"/>
          <a:stretch>
            <a:fillRect/>
          </a:stretch>
        </p:blipFill>
        <p:spPr>
          <a:xfrm>
            <a:off x="5717749" y="4412340"/>
            <a:ext cx="12700" cy="127000"/>
          </a:xfrm>
          <a:prstGeom prst="rect">
            <a:avLst/>
          </a:prstGeom>
        </p:spPr>
      </p:pic>
      <p:sp>
        <p:nvSpPr>
          <p:cNvPr id="22" name="テキスト ボックス 21">
            <a:extLst>
              <a:ext uri="{FF2B5EF4-FFF2-40B4-BE49-F238E27FC236}">
                <a16:creationId xmlns:a16="http://schemas.microsoft.com/office/drawing/2014/main" id="{8B69FC35-BCC3-9BC3-7F36-6A6811CF7583}"/>
              </a:ext>
            </a:extLst>
          </p:cNvPr>
          <p:cNvSpPr txBox="1"/>
          <p:nvPr/>
        </p:nvSpPr>
        <p:spPr>
          <a:xfrm>
            <a:off x="4431892" y="4340707"/>
            <a:ext cx="1345789" cy="276999"/>
          </a:xfrm>
          <a:prstGeom prst="rect">
            <a:avLst/>
          </a:prstGeom>
          <a:noFill/>
          <a:effectLst/>
        </p:spPr>
        <p:txBody>
          <a:bodyPr wrap="square" rtlCol="0">
            <a:spAutoFit/>
          </a:bodyPr>
          <a:lstStyle/>
          <a:p>
            <a:r>
              <a:rPr lang="en-US" altLang="ja-JP" sz="1200" spc="70" dirty="0">
                <a:latin typeface="Inter UI" panose="020B0502030000000004" pitchFamily="34" charset="0"/>
                <a:ea typeface="Inter UI" panose="020B0502030000000004" pitchFamily="34" charset="0"/>
                <a:cs typeface="Inter UI" panose="020B0502030000000004" pitchFamily="34" charset="0"/>
              </a:rPr>
              <a:t>03-5544-8775</a:t>
            </a:r>
            <a:endParaRPr lang="en-US" altLang="ja-JP" sz="1200" spc="70" dirty="0">
              <a:latin typeface="Noto Sans JP" panose="020B0500000000000000" pitchFamily="34" charset="-128"/>
              <a:ea typeface="Noto Sans JP" panose="020B0500000000000000" pitchFamily="34" charset="-128"/>
            </a:endParaRPr>
          </a:p>
        </p:txBody>
      </p:sp>
      <p:sp>
        <p:nvSpPr>
          <p:cNvPr id="23" name="テキスト ボックス 22">
            <a:extLst>
              <a:ext uri="{FF2B5EF4-FFF2-40B4-BE49-F238E27FC236}">
                <a16:creationId xmlns:a16="http://schemas.microsoft.com/office/drawing/2014/main" id="{5CBD3F4F-1E94-D5CC-408E-59C0031D66D3}"/>
              </a:ext>
            </a:extLst>
          </p:cNvPr>
          <p:cNvSpPr txBox="1"/>
          <p:nvPr/>
        </p:nvSpPr>
        <p:spPr>
          <a:xfrm>
            <a:off x="5709361" y="4336080"/>
            <a:ext cx="2451174" cy="276999"/>
          </a:xfrm>
          <a:prstGeom prst="rect">
            <a:avLst/>
          </a:prstGeom>
          <a:noFill/>
          <a:effectLst/>
        </p:spPr>
        <p:txBody>
          <a:bodyPr wrap="square" rtlCol="0">
            <a:spAutoFit/>
          </a:bodyPr>
          <a:lstStyle/>
          <a:p>
            <a:r>
              <a:rPr lang="en-US" altLang="ja-JP" sz="1200" dirty="0" err="1">
                <a:latin typeface="Inter UI" panose="020B0502030000000004" pitchFamily="34" charset="0"/>
                <a:ea typeface="Inter UI" panose="020B0502030000000004" pitchFamily="34" charset="0"/>
                <a:cs typeface="Inter UI" panose="020B0502030000000004" pitchFamily="34" charset="0"/>
              </a:rPr>
              <a:t>smokead@newstech.co.jp</a:t>
            </a:r>
            <a:endParaRPr lang="en-US" altLang="ja-JP" sz="1200" dirty="0">
              <a:latin typeface="Noto Sans JP" panose="020B0500000000000000" pitchFamily="34" charset="-128"/>
              <a:ea typeface="Noto Sans JP" panose="020B0500000000000000" pitchFamily="34" charset="-128"/>
            </a:endParaRPr>
          </a:p>
        </p:txBody>
      </p:sp>
      <p:sp>
        <p:nvSpPr>
          <p:cNvPr id="24" name="スライド番号プレースホルダー 22">
            <a:extLst>
              <a:ext uri="{FF2B5EF4-FFF2-40B4-BE49-F238E27FC236}">
                <a16:creationId xmlns:a16="http://schemas.microsoft.com/office/drawing/2014/main" id="{2C48BF29-62A2-917C-44E4-CB0A29939F43}"/>
              </a:ext>
            </a:extLst>
          </p:cNvPr>
          <p:cNvSpPr>
            <a:spLocks noGrp="1"/>
          </p:cNvSpPr>
          <p:nvPr>
            <p:ph type="sldNum" sz="quarter" idx="12"/>
          </p:nvPr>
        </p:nvSpPr>
        <p:spPr>
          <a:xfrm>
            <a:off x="256955" y="6351040"/>
            <a:ext cx="1528308" cy="365125"/>
          </a:xfrm>
        </p:spPr>
        <p:txBody>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r>
              <a:rPr kumimoji="1" lang="en-US" altLang="ja-JP" sz="1050" dirty="0">
                <a:solidFill>
                  <a:schemeClr val="tx1"/>
                </a:solidFill>
                <a:latin typeface="Inter UI" panose="020B0502030000000004" pitchFamily="34" charset="0"/>
                <a:ea typeface="Inter UI" panose="020B0502030000000004" pitchFamily="34" charset="0"/>
                <a:cs typeface="Inter UI" panose="020B0502030000000004" pitchFamily="34" charset="0"/>
              </a:rPr>
              <a:t>  </a:t>
            </a:r>
            <a:endParaRPr kumimoji="1" lang="ja-JP" altLang="en-US" sz="900">
              <a:solidFill>
                <a:schemeClr val="tx1"/>
              </a:solidFill>
              <a:latin typeface="Inter UI" panose="020B0502030000000004" pitchFamily="34" charset="0"/>
              <a:cs typeface="Inter UI" panose="020B0502030000000004" pitchFamily="34" charset="0"/>
            </a:endParaRPr>
          </a:p>
        </p:txBody>
      </p:sp>
      <p:pic>
        <p:nvPicPr>
          <p:cNvPr id="25" name="図 24" descr="黒い背景に白い文字がある&#10;&#10;AI 生成コンテンツは誤りを含む可能性があります。">
            <a:extLst>
              <a:ext uri="{FF2B5EF4-FFF2-40B4-BE49-F238E27FC236}">
                <a16:creationId xmlns:a16="http://schemas.microsoft.com/office/drawing/2014/main" id="{5B743438-E848-D84B-0979-4FD800F65E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777097" y="6144407"/>
            <a:ext cx="1358900" cy="444500"/>
          </a:xfrm>
          <a:prstGeom prst="rect">
            <a:avLst/>
          </a:prstGeom>
        </p:spPr>
      </p:pic>
      <p:pic>
        <p:nvPicPr>
          <p:cNvPr id="32" name="図 31">
            <a:extLst>
              <a:ext uri="{FF2B5EF4-FFF2-40B4-BE49-F238E27FC236}">
                <a16:creationId xmlns:a16="http://schemas.microsoft.com/office/drawing/2014/main" id="{D3EF3C97-0F4E-7203-4F2C-4A07EE87174B}"/>
              </a:ext>
            </a:extLst>
          </p:cNvPr>
          <p:cNvPicPr>
            <a:picLocks noChangeAspect="1"/>
          </p:cNvPicPr>
          <p:nvPr/>
        </p:nvPicPr>
        <p:blipFill>
          <a:blip r:embed="rId7"/>
          <a:stretch>
            <a:fillRect/>
          </a:stretch>
        </p:blipFill>
        <p:spPr>
          <a:xfrm>
            <a:off x="10550813" y="6091703"/>
            <a:ext cx="1380934" cy="441899"/>
          </a:xfrm>
          <a:prstGeom prst="rect">
            <a:avLst/>
          </a:prstGeom>
        </p:spPr>
      </p:pic>
    </p:spTree>
    <p:extLst>
      <p:ext uri="{BB962C8B-B14F-4D97-AF65-F5344CB8AC3E}">
        <p14:creationId xmlns:p14="http://schemas.microsoft.com/office/powerpoint/2010/main" val="3364995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17650-4F94-ED27-8DB6-123DBED6DB13}"/>
            </a:ext>
          </a:extLst>
        </p:cNvPr>
        <p:cNvGrpSpPr/>
        <p:nvPr/>
      </p:nvGrpSpPr>
      <p:grpSpPr>
        <a:xfrm>
          <a:off x="0" y="0"/>
          <a:ext cx="0" cy="0"/>
          <a:chOff x="0" y="0"/>
          <a:chExt cx="0" cy="0"/>
        </a:xfrm>
      </p:grpSpPr>
      <p:pic>
        <p:nvPicPr>
          <p:cNvPr id="5" name="図 4" descr="背景パターン&#10;&#10;AI 生成コンテンツは誤りを含む可能性があります。">
            <a:extLst>
              <a:ext uri="{FF2B5EF4-FFF2-40B4-BE49-F238E27FC236}">
                <a16:creationId xmlns:a16="http://schemas.microsoft.com/office/drawing/2014/main" id="{C24BC1B8-2D81-876E-9D71-16FC386CFEE2}"/>
              </a:ext>
            </a:extLst>
          </p:cNvPr>
          <p:cNvPicPr>
            <a:picLocks noChangeAspect="1"/>
          </p:cNvPicPr>
          <p:nvPr/>
        </p:nvPicPr>
        <p:blipFill>
          <a:blip r:embed="rId2"/>
          <a:stretch>
            <a:fillRect/>
          </a:stretch>
        </p:blipFill>
        <p:spPr>
          <a:xfrm>
            <a:off x="0" y="0"/>
            <a:ext cx="12192000" cy="6858000"/>
          </a:xfrm>
          <a:prstGeom prst="rect">
            <a:avLst/>
          </a:prstGeom>
        </p:spPr>
      </p:pic>
      <p:sp>
        <p:nvSpPr>
          <p:cNvPr id="8198" name="1 つの角を丸めた四角形 8197">
            <a:extLst>
              <a:ext uri="{FF2B5EF4-FFF2-40B4-BE49-F238E27FC236}">
                <a16:creationId xmlns:a16="http://schemas.microsoft.com/office/drawing/2014/main" id="{06F704AA-285C-5B04-B01E-6408185BCA37}"/>
              </a:ext>
            </a:extLst>
          </p:cNvPr>
          <p:cNvSpPr/>
          <p:nvPr/>
        </p:nvSpPr>
        <p:spPr>
          <a:xfrm flipH="1" flipV="1">
            <a:off x="7099651" y="-4"/>
            <a:ext cx="5096532" cy="6858001"/>
          </a:xfrm>
          <a:prstGeom prst="round1Rect">
            <a:avLst>
              <a:gd name="adj" fmla="val 16741"/>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 name="図 7" descr="図形, 四角形&#10;&#10;AI 生成コンテンツは誤りを含む可能性があります。">
            <a:extLst>
              <a:ext uri="{FF2B5EF4-FFF2-40B4-BE49-F238E27FC236}">
                <a16:creationId xmlns:a16="http://schemas.microsoft.com/office/drawing/2014/main" id="{8B1B5F31-2D99-D27A-90EA-8672A8E98F04}"/>
              </a:ext>
            </a:extLst>
          </p:cNvPr>
          <p:cNvPicPr>
            <a:picLocks noChangeAspect="1"/>
          </p:cNvPicPr>
          <p:nvPr/>
        </p:nvPicPr>
        <p:blipFill>
          <a:blip r:embed="rId4"/>
          <a:stretch>
            <a:fillRect/>
          </a:stretch>
        </p:blipFill>
        <p:spPr>
          <a:xfrm>
            <a:off x="-1" y="2140"/>
            <a:ext cx="12192001" cy="914400"/>
          </a:xfrm>
          <a:prstGeom prst="rect">
            <a:avLst/>
          </a:prstGeom>
        </p:spPr>
      </p:pic>
      <p:sp>
        <p:nvSpPr>
          <p:cNvPr id="10" name="テキスト ボックス 9">
            <a:extLst>
              <a:ext uri="{FF2B5EF4-FFF2-40B4-BE49-F238E27FC236}">
                <a16:creationId xmlns:a16="http://schemas.microsoft.com/office/drawing/2014/main" id="{7E1D0E2F-FF07-0854-83D0-5FDBE655A366}"/>
              </a:ext>
            </a:extLst>
          </p:cNvPr>
          <p:cNvSpPr txBox="1"/>
          <p:nvPr/>
        </p:nvSpPr>
        <p:spPr>
          <a:xfrm>
            <a:off x="480727" y="210759"/>
            <a:ext cx="1563248"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ABOUT BREAK</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12" name="テキスト ボックス 11">
            <a:extLst>
              <a:ext uri="{FF2B5EF4-FFF2-40B4-BE49-F238E27FC236}">
                <a16:creationId xmlns:a16="http://schemas.microsoft.com/office/drawing/2014/main" id="{BDE32F8E-6230-F15B-0F78-68D4C3ADF50F}"/>
              </a:ext>
            </a:extLst>
          </p:cNvPr>
          <p:cNvSpPr txBox="1"/>
          <p:nvPr/>
        </p:nvSpPr>
        <p:spPr>
          <a:xfrm>
            <a:off x="486644" y="434565"/>
            <a:ext cx="902811" cy="215444"/>
          </a:xfrm>
          <a:prstGeom prst="rect">
            <a:avLst/>
          </a:prstGeom>
          <a:noFill/>
        </p:spPr>
        <p:txBody>
          <a:bodyPr wrap="none" rtlCol="0">
            <a:spAutoFit/>
          </a:bodyPr>
          <a:lstStyle/>
          <a:p>
            <a:r>
              <a:rPr kumimoji="1" lang="en-US" altLang="ja-JP" sz="80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BREAK</a:t>
            </a:r>
            <a:r>
              <a:rPr kumimoji="1" lang="ja-JP" altLang="en-US" sz="800" spc="-5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について</a:t>
            </a:r>
          </a:p>
        </p:txBody>
      </p:sp>
      <p:sp>
        <p:nvSpPr>
          <p:cNvPr id="43" name="テキスト ボックス 42">
            <a:extLst>
              <a:ext uri="{FF2B5EF4-FFF2-40B4-BE49-F238E27FC236}">
                <a16:creationId xmlns:a16="http://schemas.microsoft.com/office/drawing/2014/main" id="{603DAA68-A978-465A-01D4-A11A0948DE51}"/>
              </a:ext>
            </a:extLst>
          </p:cNvPr>
          <p:cNvSpPr txBox="1"/>
          <p:nvPr/>
        </p:nvSpPr>
        <p:spPr>
          <a:xfrm>
            <a:off x="901955" y="2694538"/>
            <a:ext cx="3576152" cy="276999"/>
          </a:xfrm>
          <a:prstGeom prst="rect">
            <a:avLst/>
          </a:prstGeom>
          <a:noFill/>
        </p:spPr>
        <p:txBody>
          <a:bodyPr wrap="square">
            <a:spAutoFit/>
          </a:bodyPr>
          <a:lstStyle/>
          <a:p>
            <a:r>
              <a:rPr lang="en-US" altLang="ja-JP" sz="1200" dirty="0">
                <a:solidFill>
                  <a:srgbClr val="FF5500"/>
                </a:solidFill>
                <a:latin typeface="Noto Sans JP Medium" panose="020B0500000000000000" pitchFamily="34" charset="-128"/>
                <a:ea typeface="Noto Sans JP Medium" panose="020B0500000000000000" pitchFamily="34" charset="-128"/>
              </a:rPr>
              <a:t>1</a:t>
            </a:r>
            <a:r>
              <a:rPr lang="ja-JP" altLang="en-US" sz="1200">
                <a:solidFill>
                  <a:srgbClr val="FF5500"/>
                </a:solidFill>
                <a:latin typeface="Noto Sans JP Medium" panose="020B0500000000000000" pitchFamily="34" charset="-128"/>
                <a:ea typeface="Noto Sans JP Medium" panose="020B0500000000000000" pitchFamily="34" charset="-128"/>
              </a:rPr>
              <a:t>ヶ月の可処分所得</a:t>
            </a:r>
            <a:r>
              <a:rPr lang="en-US" altLang="ja-JP" sz="1200" dirty="0">
                <a:solidFill>
                  <a:srgbClr val="FF5500"/>
                </a:solidFill>
                <a:latin typeface="Noto Sans JP Medium" panose="020B0500000000000000" pitchFamily="34" charset="-128"/>
                <a:ea typeface="Noto Sans JP Medium" panose="020B0500000000000000" pitchFamily="34" charset="-128"/>
              </a:rPr>
              <a:t>10</a:t>
            </a:r>
            <a:r>
              <a:rPr lang="ja-JP" altLang="en-US" sz="1200">
                <a:solidFill>
                  <a:srgbClr val="FF5500"/>
                </a:solidFill>
                <a:latin typeface="Noto Sans JP Medium" panose="020B0500000000000000" pitchFamily="34" charset="-128"/>
                <a:ea typeface="Noto Sans JP Medium" panose="020B0500000000000000" pitchFamily="34" charset="-128"/>
              </a:rPr>
              <a:t>万円以上の割合</a:t>
            </a:r>
            <a:r>
              <a:rPr lang="en-US" altLang="ja-JP" sz="1200" dirty="0">
                <a:solidFill>
                  <a:srgbClr val="FF5500"/>
                </a:solidFill>
                <a:latin typeface="Noto Sans JP Medium" panose="020B0500000000000000" pitchFamily="34" charset="-128"/>
                <a:ea typeface="Noto Sans JP Medium" panose="020B0500000000000000" pitchFamily="34" charset="-128"/>
              </a:rPr>
              <a:t> </a:t>
            </a:r>
            <a:r>
              <a:rPr lang="ja-JP" altLang="en-US" sz="1200">
                <a:solidFill>
                  <a:srgbClr val="FF5500"/>
                </a:solidFill>
                <a:latin typeface="Noto Sans JP Medium" panose="020B0500000000000000" pitchFamily="34" charset="-128"/>
                <a:ea typeface="Noto Sans JP Medium" panose="020B0500000000000000" pitchFamily="34" charset="-128"/>
              </a:rPr>
              <a:t>　　　</a:t>
            </a:r>
          </a:p>
        </p:txBody>
      </p:sp>
      <p:sp>
        <p:nvSpPr>
          <p:cNvPr id="48" name="テキスト ボックス 47">
            <a:extLst>
              <a:ext uri="{FF2B5EF4-FFF2-40B4-BE49-F238E27FC236}">
                <a16:creationId xmlns:a16="http://schemas.microsoft.com/office/drawing/2014/main" id="{0610B4F2-754C-9766-F3D5-84DCEC11AEA9}"/>
              </a:ext>
            </a:extLst>
          </p:cNvPr>
          <p:cNvSpPr txBox="1"/>
          <p:nvPr/>
        </p:nvSpPr>
        <p:spPr>
          <a:xfrm>
            <a:off x="901956" y="3429253"/>
            <a:ext cx="4256356" cy="276999"/>
          </a:xfrm>
          <a:prstGeom prst="rect">
            <a:avLst/>
          </a:prstGeom>
          <a:noFill/>
        </p:spPr>
        <p:txBody>
          <a:bodyPr wrap="square">
            <a:spAutoFit/>
          </a:bodyPr>
          <a:lstStyle/>
          <a:p>
            <a:r>
              <a:rPr lang="ja-JP" altLang="en-US" sz="1200">
                <a:solidFill>
                  <a:srgbClr val="FF5500"/>
                </a:solidFill>
                <a:latin typeface="Noto Sans JP Medium" panose="020B0500000000000000" pitchFamily="34" charset="-128"/>
                <a:ea typeface="Noto Sans JP Medium" panose="020B0500000000000000" pitchFamily="34" charset="-128"/>
              </a:rPr>
              <a:t>会社員</a:t>
            </a:r>
            <a:r>
              <a:rPr lang="en-US" altLang="ja-JP" sz="1200" dirty="0">
                <a:solidFill>
                  <a:srgbClr val="FF5500"/>
                </a:solidFill>
                <a:latin typeface="Noto Sans JP Medium" panose="020B0500000000000000" pitchFamily="34" charset="-128"/>
                <a:ea typeface="Noto Sans JP Medium" panose="020B0500000000000000" pitchFamily="34" charset="-128"/>
              </a:rPr>
              <a:t>91%</a:t>
            </a:r>
            <a:r>
              <a:rPr lang="ja-JP" altLang="en-US" sz="1200">
                <a:solidFill>
                  <a:srgbClr val="FF5500"/>
                </a:solidFill>
                <a:latin typeface="Noto Sans JP Medium" panose="020B0500000000000000" pitchFamily="34" charset="-128"/>
                <a:ea typeface="Noto Sans JP Medium" panose="020B0500000000000000" pitchFamily="34" charset="-128"/>
              </a:rPr>
              <a:t>、役員・部長・課長など役職者割合</a:t>
            </a:r>
            <a:r>
              <a:rPr lang="en-US" altLang="ja-JP" sz="1200" dirty="0">
                <a:solidFill>
                  <a:srgbClr val="FF5500"/>
                </a:solidFill>
                <a:latin typeface="Noto Sans JP Medium" panose="020B0500000000000000" pitchFamily="34" charset="-128"/>
                <a:ea typeface="Noto Sans JP Medium" panose="020B0500000000000000" pitchFamily="34" charset="-128"/>
              </a:rPr>
              <a:t> </a:t>
            </a:r>
            <a:endParaRPr lang="ja-JP" altLang="en-US" sz="1200">
              <a:solidFill>
                <a:srgbClr val="FF5500"/>
              </a:solidFill>
              <a:latin typeface="Noto Sans JP Medium" panose="020B0500000000000000" pitchFamily="34" charset="-128"/>
              <a:ea typeface="Noto Sans JP Medium" panose="020B0500000000000000" pitchFamily="34" charset="-128"/>
            </a:endParaRPr>
          </a:p>
        </p:txBody>
      </p:sp>
      <p:sp>
        <p:nvSpPr>
          <p:cNvPr id="23" name="テキスト ボックス 22">
            <a:extLst>
              <a:ext uri="{FF2B5EF4-FFF2-40B4-BE49-F238E27FC236}">
                <a16:creationId xmlns:a16="http://schemas.microsoft.com/office/drawing/2014/main" id="{B339FF61-2733-2DF4-AD03-12A64CF28E3F}"/>
              </a:ext>
            </a:extLst>
          </p:cNvPr>
          <p:cNvSpPr txBox="1"/>
          <p:nvPr/>
        </p:nvSpPr>
        <p:spPr>
          <a:xfrm>
            <a:off x="901955" y="4878365"/>
            <a:ext cx="3982451" cy="276999"/>
          </a:xfrm>
          <a:prstGeom prst="rect">
            <a:avLst/>
          </a:prstGeom>
          <a:noFill/>
        </p:spPr>
        <p:txBody>
          <a:bodyPr wrap="square">
            <a:spAutoFit/>
          </a:bodyPr>
          <a:lstStyle/>
          <a:p>
            <a:r>
              <a:rPr lang="ja-JP" altLang="en-US" sz="1200">
                <a:solidFill>
                  <a:srgbClr val="FF5500"/>
                </a:solidFill>
                <a:latin typeface="Noto Sans JP Medium" panose="020B0500000000000000" pitchFamily="34" charset="-128"/>
                <a:ea typeface="Noto Sans JP Medium" panose="020B0500000000000000" pitchFamily="34" charset="-128"/>
              </a:rPr>
              <a:t>美容・身だしなみ等への意識</a:t>
            </a:r>
            <a:r>
              <a:rPr lang="en-US" altLang="ja-JP" sz="1200" dirty="0">
                <a:solidFill>
                  <a:srgbClr val="FF5500"/>
                </a:solidFill>
                <a:latin typeface="Noto Sans JP Medium" panose="020B0500000000000000" pitchFamily="34" charset="-128"/>
                <a:ea typeface="Noto Sans JP Medium" panose="020B0500000000000000" pitchFamily="34" charset="-128"/>
              </a:rPr>
              <a:t>		</a:t>
            </a:r>
            <a:r>
              <a:rPr lang="ja-JP" altLang="en-US" sz="1200">
                <a:solidFill>
                  <a:srgbClr val="FF5500"/>
                </a:solidFill>
                <a:latin typeface="Noto Sans JP Medium" panose="020B0500000000000000" pitchFamily="34" charset="-128"/>
                <a:ea typeface="Noto Sans JP Medium" panose="020B0500000000000000" pitchFamily="34" charset="-128"/>
              </a:rPr>
              <a:t>　非喫煙者の</a:t>
            </a:r>
          </a:p>
        </p:txBody>
      </p:sp>
      <p:sp>
        <p:nvSpPr>
          <p:cNvPr id="31" name="テキスト ボックス 30">
            <a:extLst>
              <a:ext uri="{FF2B5EF4-FFF2-40B4-BE49-F238E27FC236}">
                <a16:creationId xmlns:a16="http://schemas.microsoft.com/office/drawing/2014/main" id="{C7F9DD11-07DA-1AF6-9112-C317DE0344AB}"/>
              </a:ext>
            </a:extLst>
          </p:cNvPr>
          <p:cNvSpPr txBox="1"/>
          <p:nvPr/>
        </p:nvSpPr>
        <p:spPr>
          <a:xfrm>
            <a:off x="901955" y="5592762"/>
            <a:ext cx="4354679" cy="276999"/>
          </a:xfrm>
          <a:prstGeom prst="rect">
            <a:avLst/>
          </a:prstGeom>
          <a:noFill/>
        </p:spPr>
        <p:txBody>
          <a:bodyPr wrap="square">
            <a:spAutoFit/>
          </a:bodyPr>
          <a:lstStyle/>
          <a:p>
            <a:r>
              <a:rPr lang="ja-JP" altLang="en-US" sz="1200">
                <a:solidFill>
                  <a:srgbClr val="FF5500"/>
                </a:solidFill>
                <a:latin typeface="Noto Sans JP Medium" panose="020B0500000000000000" pitchFamily="34" charset="-128"/>
                <a:ea typeface="Noto Sans JP Medium" panose="020B0500000000000000" pitchFamily="34" charset="-128"/>
              </a:rPr>
              <a:t>健康食品やサプリの購買傾向</a:t>
            </a:r>
            <a:r>
              <a:rPr lang="en-US" altLang="ja-JP" sz="1200" dirty="0">
                <a:solidFill>
                  <a:srgbClr val="FF5500"/>
                </a:solidFill>
                <a:latin typeface="Noto Sans JP Medium" panose="020B0500000000000000" pitchFamily="34" charset="-128"/>
                <a:ea typeface="Noto Sans JP Medium" panose="020B0500000000000000" pitchFamily="34" charset="-128"/>
              </a:rPr>
              <a:t>		</a:t>
            </a:r>
            <a:r>
              <a:rPr lang="ja-JP" altLang="en-US" sz="1200">
                <a:solidFill>
                  <a:srgbClr val="FF5500"/>
                </a:solidFill>
                <a:latin typeface="Noto Sans JP Medium" panose="020B0500000000000000" pitchFamily="34" charset="-128"/>
                <a:ea typeface="Noto Sans JP Medium" panose="020B0500000000000000" pitchFamily="34" charset="-128"/>
              </a:rPr>
              <a:t>　非喫煙者の</a:t>
            </a:r>
          </a:p>
        </p:txBody>
      </p:sp>
      <p:sp>
        <p:nvSpPr>
          <p:cNvPr id="36" name="テキスト ボックス 35">
            <a:extLst>
              <a:ext uri="{FF2B5EF4-FFF2-40B4-BE49-F238E27FC236}">
                <a16:creationId xmlns:a16="http://schemas.microsoft.com/office/drawing/2014/main" id="{291D927D-A0C5-2AB9-FC1D-A1369061A6F2}"/>
              </a:ext>
            </a:extLst>
          </p:cNvPr>
          <p:cNvSpPr txBox="1"/>
          <p:nvPr/>
        </p:nvSpPr>
        <p:spPr>
          <a:xfrm>
            <a:off x="901955" y="4143649"/>
            <a:ext cx="4760397" cy="276999"/>
          </a:xfrm>
          <a:prstGeom prst="rect">
            <a:avLst/>
          </a:prstGeom>
          <a:noFill/>
        </p:spPr>
        <p:txBody>
          <a:bodyPr wrap="square">
            <a:spAutoFit/>
          </a:bodyPr>
          <a:lstStyle/>
          <a:p>
            <a:r>
              <a:rPr lang="ja-JP" altLang="en-US" sz="1200">
                <a:solidFill>
                  <a:srgbClr val="FF5500"/>
                </a:solidFill>
                <a:latin typeface="Noto Sans JP Medium" panose="020B0500000000000000" pitchFamily="34" charset="-128"/>
                <a:ea typeface="Noto Sans JP Medium" panose="020B0500000000000000" pitchFamily="34" charset="-128"/>
              </a:rPr>
              <a:t>新商品・新サービスへの興味関心</a:t>
            </a:r>
            <a:r>
              <a:rPr lang="en-US" altLang="ja-JP" sz="1200" dirty="0">
                <a:solidFill>
                  <a:srgbClr val="FF5500"/>
                </a:solidFill>
                <a:latin typeface="Noto Sans JP Medium" panose="020B0500000000000000" pitchFamily="34" charset="-128"/>
                <a:ea typeface="Noto Sans JP Medium" panose="020B0500000000000000" pitchFamily="34" charset="-128"/>
              </a:rPr>
              <a:t>	</a:t>
            </a:r>
            <a:r>
              <a:rPr lang="ja-JP" altLang="en-US" sz="1200">
                <a:solidFill>
                  <a:srgbClr val="FF5500"/>
                </a:solidFill>
                <a:latin typeface="Noto Sans JP Medium" panose="020B0500000000000000" pitchFamily="34" charset="-128"/>
                <a:ea typeface="Noto Sans JP Medium" panose="020B0500000000000000" pitchFamily="34" charset="-128"/>
              </a:rPr>
              <a:t>　非喫煙者の</a:t>
            </a:r>
          </a:p>
        </p:txBody>
      </p:sp>
      <p:sp>
        <p:nvSpPr>
          <p:cNvPr id="8197" name="正方形/長方形 8196">
            <a:extLst>
              <a:ext uri="{FF2B5EF4-FFF2-40B4-BE49-F238E27FC236}">
                <a16:creationId xmlns:a16="http://schemas.microsoft.com/office/drawing/2014/main" id="{DB151F9D-315D-1C47-934B-A0EDA9C18E83}"/>
              </a:ext>
            </a:extLst>
          </p:cNvPr>
          <p:cNvSpPr/>
          <p:nvPr/>
        </p:nvSpPr>
        <p:spPr>
          <a:xfrm>
            <a:off x="898913" y="5869689"/>
            <a:ext cx="1626119" cy="27191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en-US" altLang="ja-JP" sz="800" dirty="0">
                <a:ln w="31750">
                  <a:noFill/>
                </a:ln>
                <a:solidFill>
                  <a:srgbClr val="FE5519"/>
                </a:solidFill>
                <a:latin typeface="Noto Sans JP Light" panose="020B0300000000000000" pitchFamily="34" charset="-128"/>
                <a:ea typeface="Noto Sans JP Light" panose="020B0300000000000000" pitchFamily="34" charset="-128"/>
              </a:rPr>
              <a:t>※</a:t>
            </a:r>
            <a:r>
              <a:rPr lang="ja-JP" altLang="en-US" sz="800">
                <a:ln w="31750">
                  <a:noFill/>
                </a:ln>
                <a:solidFill>
                  <a:srgbClr val="FE5519"/>
                </a:solidFill>
                <a:latin typeface="Noto Sans JP Light" panose="020B0300000000000000" pitchFamily="34" charset="-128"/>
                <a:ea typeface="Noto Sans JP Light" panose="020B0300000000000000" pitchFamily="34" charset="-128"/>
              </a:rPr>
              <a:t>詳細データは</a:t>
            </a:r>
            <a:r>
              <a:rPr lang="en-US" altLang="ja-JP" sz="800" dirty="0">
                <a:ln w="31750">
                  <a:noFill/>
                </a:ln>
                <a:solidFill>
                  <a:srgbClr val="FE5519"/>
                </a:solidFill>
                <a:latin typeface="Noto Sans JP Light" panose="020B0300000000000000" pitchFamily="34" charset="-128"/>
                <a:ea typeface="Noto Sans JP Light" panose="020B0300000000000000" pitchFamily="34" charset="-128"/>
              </a:rPr>
              <a:t>P.19-</a:t>
            </a:r>
            <a:endParaRPr lang="ja-JP" altLang="en-US" sz="800">
              <a:ln w="31750">
                <a:noFill/>
              </a:ln>
              <a:solidFill>
                <a:srgbClr val="FE5519"/>
              </a:solidFill>
              <a:latin typeface="Noto Sans JP Light" panose="020B0300000000000000" pitchFamily="34" charset="-128"/>
              <a:ea typeface="Noto Sans JP Light" panose="020B0300000000000000" pitchFamily="34" charset="-128"/>
            </a:endParaRPr>
          </a:p>
        </p:txBody>
      </p:sp>
      <p:sp>
        <p:nvSpPr>
          <p:cNvPr id="17" name="角丸四角形 16">
            <a:extLst>
              <a:ext uri="{FF2B5EF4-FFF2-40B4-BE49-F238E27FC236}">
                <a16:creationId xmlns:a16="http://schemas.microsoft.com/office/drawing/2014/main" id="{8B942F5A-E297-224E-0963-3E5CBD748FDB}"/>
              </a:ext>
            </a:extLst>
          </p:cNvPr>
          <p:cNvSpPr/>
          <p:nvPr/>
        </p:nvSpPr>
        <p:spPr>
          <a:xfrm>
            <a:off x="833193" y="4539779"/>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16" name="テキスト ボックス 15">
            <a:extLst>
              <a:ext uri="{FF2B5EF4-FFF2-40B4-BE49-F238E27FC236}">
                <a16:creationId xmlns:a16="http://schemas.microsoft.com/office/drawing/2014/main" id="{690D1023-E963-90B1-BD49-2C346ACEA533}"/>
              </a:ext>
            </a:extLst>
          </p:cNvPr>
          <p:cNvSpPr txBox="1"/>
          <p:nvPr/>
        </p:nvSpPr>
        <p:spPr>
          <a:xfrm>
            <a:off x="930461" y="4512234"/>
            <a:ext cx="1467068" cy="278731"/>
          </a:xfrm>
          <a:prstGeom prst="rect">
            <a:avLst/>
          </a:prstGeom>
          <a:noFill/>
        </p:spPr>
        <p:txBody>
          <a:bodyPr wrap="none" rtlCol="0">
            <a:spAutoFit/>
          </a:bodyPr>
          <a:lstStyle/>
          <a:p>
            <a:pPr>
              <a:lnSpc>
                <a:spcPct val="135000"/>
              </a:lnSpc>
            </a:pPr>
            <a:r>
              <a:rPr kumimoji="1" lang="ja-JP" altLang="en-US" sz="1000" b="1">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男性セルフケア意識層</a:t>
            </a:r>
          </a:p>
        </p:txBody>
      </p:sp>
      <p:sp>
        <p:nvSpPr>
          <p:cNvPr id="22" name="角丸四角形 21">
            <a:extLst>
              <a:ext uri="{FF2B5EF4-FFF2-40B4-BE49-F238E27FC236}">
                <a16:creationId xmlns:a16="http://schemas.microsoft.com/office/drawing/2014/main" id="{4AEA5402-8BC6-5379-957F-CCCCDFDE6DFD}"/>
              </a:ext>
            </a:extLst>
          </p:cNvPr>
          <p:cNvSpPr/>
          <p:nvPr/>
        </p:nvSpPr>
        <p:spPr>
          <a:xfrm>
            <a:off x="833193" y="3825404"/>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19" name="テキスト ボックス 18">
            <a:extLst>
              <a:ext uri="{FF2B5EF4-FFF2-40B4-BE49-F238E27FC236}">
                <a16:creationId xmlns:a16="http://schemas.microsoft.com/office/drawing/2014/main" id="{F265E304-6DEE-3B51-6F79-FB44F6A56FB5}"/>
              </a:ext>
            </a:extLst>
          </p:cNvPr>
          <p:cNvSpPr txBox="1"/>
          <p:nvPr/>
        </p:nvSpPr>
        <p:spPr>
          <a:xfrm>
            <a:off x="743393" y="1199370"/>
            <a:ext cx="5878532" cy="973664"/>
          </a:xfrm>
          <a:prstGeom prst="rect">
            <a:avLst/>
          </a:prstGeom>
          <a:noFill/>
        </p:spPr>
        <p:txBody>
          <a:bodyPr wrap="none" rtlCol="0">
            <a:spAutoFit/>
          </a:bodyPr>
          <a:lstStyle/>
          <a:p>
            <a:pPr>
              <a:lnSpc>
                <a:spcPct val="125000"/>
              </a:lnSpc>
            </a:pP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喫煙所に集うのは</a:t>
            </a:r>
            <a:r>
              <a:rPr kumimoji="1" lang="en-US" altLang="ja-JP" sz="24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単なる嗜好層ではない</a:t>
            </a:r>
            <a:endParaRPr kumimoji="1" lang="en-US" altLang="ja-JP" sz="24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25000"/>
              </a:lnSpc>
            </a:pP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都市型ビジネス層へ</a:t>
            </a:r>
            <a:r>
              <a:rPr kumimoji="1" lang="en-US" altLang="ja-JP" sz="2400" b="1" dirty="0">
                <a:solidFill>
                  <a:srgbClr val="FE5519"/>
                </a:solidFill>
                <a:latin typeface="Noto Sans JP" panose="020B0500000000000000" pitchFamily="34" charset="-128"/>
                <a:ea typeface="Noto Sans JP" panose="020B0500000000000000" pitchFamily="34" charset="-128"/>
                <a:cs typeface="Inter UI" panose="020B0502030000000004" pitchFamily="34" charset="0"/>
              </a:rPr>
              <a:t>､</a:t>
            </a: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“濃密な接点”を</a:t>
            </a:r>
          </a:p>
        </p:txBody>
      </p:sp>
      <p:sp>
        <p:nvSpPr>
          <p:cNvPr id="25" name="角丸四角形 24">
            <a:extLst>
              <a:ext uri="{FF2B5EF4-FFF2-40B4-BE49-F238E27FC236}">
                <a16:creationId xmlns:a16="http://schemas.microsoft.com/office/drawing/2014/main" id="{853CE248-46E6-80CC-9B8D-4C3FF3DD8169}"/>
              </a:ext>
            </a:extLst>
          </p:cNvPr>
          <p:cNvSpPr/>
          <p:nvPr/>
        </p:nvSpPr>
        <p:spPr>
          <a:xfrm>
            <a:off x="833193" y="3111029"/>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1" name="テキスト ボックス 20">
            <a:extLst>
              <a:ext uri="{FF2B5EF4-FFF2-40B4-BE49-F238E27FC236}">
                <a16:creationId xmlns:a16="http://schemas.microsoft.com/office/drawing/2014/main" id="{5475F52E-C76F-36E6-F183-065117D7C0FC}"/>
              </a:ext>
            </a:extLst>
          </p:cNvPr>
          <p:cNvSpPr txBox="1"/>
          <p:nvPr/>
        </p:nvSpPr>
        <p:spPr>
          <a:xfrm>
            <a:off x="974005" y="3797859"/>
            <a:ext cx="1351652" cy="278731"/>
          </a:xfrm>
          <a:prstGeom prst="rect">
            <a:avLst/>
          </a:prstGeom>
          <a:noFill/>
        </p:spPr>
        <p:txBody>
          <a:bodyPr wrap="none" rtlCol="0">
            <a:spAutoFit/>
          </a:bodyPr>
          <a:lstStyle/>
          <a:p>
            <a:pPr>
              <a:lnSpc>
                <a:spcPct val="135000"/>
              </a:lnSpc>
            </a:pPr>
            <a:r>
              <a:rPr kumimoji="1" lang="ja-JP" altLang="en-US" sz="1000" b="1" spc="3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トレンド敏感層</a:t>
            </a:r>
          </a:p>
        </p:txBody>
      </p:sp>
      <p:sp>
        <p:nvSpPr>
          <p:cNvPr id="28" name="角丸四角形 27">
            <a:extLst>
              <a:ext uri="{FF2B5EF4-FFF2-40B4-BE49-F238E27FC236}">
                <a16:creationId xmlns:a16="http://schemas.microsoft.com/office/drawing/2014/main" id="{A9DA3F9E-6B1C-34B1-1D51-BEE982956389}"/>
              </a:ext>
            </a:extLst>
          </p:cNvPr>
          <p:cNvSpPr/>
          <p:nvPr/>
        </p:nvSpPr>
        <p:spPr>
          <a:xfrm>
            <a:off x="833193" y="2382367"/>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4" name="テキスト ボックス 23">
            <a:extLst>
              <a:ext uri="{FF2B5EF4-FFF2-40B4-BE49-F238E27FC236}">
                <a16:creationId xmlns:a16="http://schemas.microsoft.com/office/drawing/2014/main" id="{7B4E4720-CF50-E681-DD98-B1D285DA8859}"/>
              </a:ext>
            </a:extLst>
          </p:cNvPr>
          <p:cNvSpPr txBox="1"/>
          <p:nvPr/>
        </p:nvSpPr>
        <p:spPr>
          <a:xfrm>
            <a:off x="1082860" y="3083484"/>
            <a:ext cx="1184940" cy="278731"/>
          </a:xfrm>
          <a:prstGeom prst="rect">
            <a:avLst/>
          </a:prstGeom>
          <a:noFill/>
        </p:spPr>
        <p:txBody>
          <a:bodyPr wrap="none" rtlCol="0">
            <a:spAutoFit/>
          </a:bodyPr>
          <a:lstStyle/>
          <a:p>
            <a:pPr>
              <a:lnSpc>
                <a:spcPct val="135000"/>
              </a:lnSpc>
            </a:pPr>
            <a:r>
              <a:rPr kumimoji="1" lang="ja-JP" altLang="en-US" sz="1000" b="1" spc="3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決裁者が多い</a:t>
            </a:r>
          </a:p>
        </p:txBody>
      </p:sp>
      <p:sp>
        <p:nvSpPr>
          <p:cNvPr id="33" name="角丸四角形 32">
            <a:extLst>
              <a:ext uri="{FF2B5EF4-FFF2-40B4-BE49-F238E27FC236}">
                <a16:creationId xmlns:a16="http://schemas.microsoft.com/office/drawing/2014/main" id="{7D52AEDD-709A-5B1B-6BDC-84DED2C32C35}"/>
              </a:ext>
            </a:extLst>
          </p:cNvPr>
          <p:cNvSpPr/>
          <p:nvPr/>
        </p:nvSpPr>
        <p:spPr>
          <a:xfrm>
            <a:off x="833193" y="5225580"/>
            <a:ext cx="1613984"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27" name="テキスト ボックス 26">
            <a:extLst>
              <a:ext uri="{FF2B5EF4-FFF2-40B4-BE49-F238E27FC236}">
                <a16:creationId xmlns:a16="http://schemas.microsoft.com/office/drawing/2014/main" id="{14274E4D-2235-83CE-A27C-FB049EF20E4E}"/>
              </a:ext>
            </a:extLst>
          </p:cNvPr>
          <p:cNvSpPr txBox="1"/>
          <p:nvPr/>
        </p:nvSpPr>
        <p:spPr>
          <a:xfrm>
            <a:off x="1048993" y="2354822"/>
            <a:ext cx="1184940" cy="278731"/>
          </a:xfrm>
          <a:prstGeom prst="rect">
            <a:avLst/>
          </a:prstGeom>
          <a:noFill/>
        </p:spPr>
        <p:txBody>
          <a:bodyPr wrap="none" rtlCol="0">
            <a:spAutoFit/>
          </a:bodyPr>
          <a:lstStyle/>
          <a:p>
            <a:pPr>
              <a:lnSpc>
                <a:spcPct val="135000"/>
              </a:lnSpc>
            </a:pPr>
            <a:r>
              <a:rPr kumimoji="1" lang="ja-JP" altLang="en-US" sz="1000" b="1" spc="3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消費力が高い</a:t>
            </a:r>
          </a:p>
        </p:txBody>
      </p:sp>
      <p:sp>
        <p:nvSpPr>
          <p:cNvPr id="30" name="テキスト ボックス 29">
            <a:extLst>
              <a:ext uri="{FF2B5EF4-FFF2-40B4-BE49-F238E27FC236}">
                <a16:creationId xmlns:a16="http://schemas.microsoft.com/office/drawing/2014/main" id="{39415834-FB53-83F9-B46D-8553E9937906}"/>
              </a:ext>
            </a:extLst>
          </p:cNvPr>
          <p:cNvSpPr txBox="1"/>
          <p:nvPr/>
        </p:nvSpPr>
        <p:spPr>
          <a:xfrm>
            <a:off x="897803" y="5198035"/>
            <a:ext cx="1518364" cy="278731"/>
          </a:xfrm>
          <a:prstGeom prst="rect">
            <a:avLst/>
          </a:prstGeom>
          <a:noFill/>
        </p:spPr>
        <p:txBody>
          <a:bodyPr wrap="none" rtlCol="0">
            <a:spAutoFit/>
          </a:bodyPr>
          <a:lstStyle/>
          <a:p>
            <a:pPr>
              <a:lnSpc>
                <a:spcPct val="135000"/>
              </a:lnSpc>
            </a:pPr>
            <a:r>
              <a:rPr kumimoji="1" lang="ja-JP" altLang="en-US" sz="1000" b="1" spc="30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ヘルスケア関心層</a:t>
            </a:r>
          </a:p>
        </p:txBody>
      </p:sp>
      <p:sp>
        <p:nvSpPr>
          <p:cNvPr id="39" name="テキスト ボックス 38">
            <a:extLst>
              <a:ext uri="{FF2B5EF4-FFF2-40B4-BE49-F238E27FC236}">
                <a16:creationId xmlns:a16="http://schemas.microsoft.com/office/drawing/2014/main" id="{02018365-64EB-C6D3-7A67-5D84D4F8C91D}"/>
              </a:ext>
            </a:extLst>
          </p:cNvPr>
          <p:cNvSpPr txBox="1"/>
          <p:nvPr/>
        </p:nvSpPr>
        <p:spPr>
          <a:xfrm>
            <a:off x="4425261" y="2449798"/>
            <a:ext cx="1063112"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35.9</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40" name="テキスト ボックス 39">
            <a:extLst>
              <a:ext uri="{FF2B5EF4-FFF2-40B4-BE49-F238E27FC236}">
                <a16:creationId xmlns:a16="http://schemas.microsoft.com/office/drawing/2014/main" id="{05E5DA0B-44F8-46CA-5CA6-9708D839D625}"/>
              </a:ext>
            </a:extLst>
          </p:cNvPr>
          <p:cNvSpPr txBox="1"/>
          <p:nvPr/>
        </p:nvSpPr>
        <p:spPr>
          <a:xfrm>
            <a:off x="5362548" y="2667484"/>
            <a:ext cx="311304" cy="325474"/>
          </a:xfrm>
          <a:prstGeom prst="rect">
            <a:avLst/>
          </a:prstGeom>
          <a:noFill/>
        </p:spPr>
        <p:txBody>
          <a:bodyPr wrap="none" rtlCol="0">
            <a:spAutoFit/>
          </a:bodyPr>
          <a:lstStyle/>
          <a:p>
            <a:pPr>
              <a:lnSpc>
                <a:spcPct val="135000"/>
              </a:lnSpc>
            </a:pPr>
            <a:r>
              <a:rPr kumimoji="1" lang="en-US" altLang="ja-JP" sz="1200" b="1"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42" name="テキスト ボックス 41">
            <a:extLst>
              <a:ext uri="{FF2B5EF4-FFF2-40B4-BE49-F238E27FC236}">
                <a16:creationId xmlns:a16="http://schemas.microsoft.com/office/drawing/2014/main" id="{F189A25B-F898-9985-4403-A07D829C35E8}"/>
              </a:ext>
            </a:extLst>
          </p:cNvPr>
          <p:cNvSpPr txBox="1"/>
          <p:nvPr/>
        </p:nvSpPr>
        <p:spPr>
          <a:xfrm>
            <a:off x="4425261" y="3160998"/>
            <a:ext cx="1066318"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42.2</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45" name="テキスト ボックス 44">
            <a:extLst>
              <a:ext uri="{FF2B5EF4-FFF2-40B4-BE49-F238E27FC236}">
                <a16:creationId xmlns:a16="http://schemas.microsoft.com/office/drawing/2014/main" id="{241AE577-54F3-39EC-85BF-55BBF7389B51}"/>
              </a:ext>
            </a:extLst>
          </p:cNvPr>
          <p:cNvSpPr txBox="1"/>
          <p:nvPr/>
        </p:nvSpPr>
        <p:spPr>
          <a:xfrm>
            <a:off x="5362548" y="3378684"/>
            <a:ext cx="311304" cy="325474"/>
          </a:xfrm>
          <a:prstGeom prst="rect">
            <a:avLst/>
          </a:prstGeom>
          <a:noFill/>
        </p:spPr>
        <p:txBody>
          <a:bodyPr wrap="none" rtlCol="0">
            <a:spAutoFit/>
          </a:bodyPr>
          <a:lstStyle/>
          <a:p>
            <a:pPr>
              <a:lnSpc>
                <a:spcPct val="135000"/>
              </a:lnSpc>
            </a:pPr>
            <a:r>
              <a:rPr kumimoji="1" lang="en-US" altLang="ja-JP" sz="1200" b="1" dirty="0">
                <a:solidFill>
                  <a:srgbClr val="FF5500"/>
                </a:solidFill>
                <a:latin typeface="Inter UI" panose="020B0502030000000004" pitchFamily="34" charset="0"/>
                <a:ea typeface="Inter UI" panose="020B0502030000000004" pitchFamily="34" charset="0"/>
                <a:cs typeface="Inter UI" panose="020B0502030000000004" pitchFamily="34" charset="0"/>
              </a:rPr>
              <a:t>%</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47" name="テキスト ボックス 46">
            <a:extLst>
              <a:ext uri="{FF2B5EF4-FFF2-40B4-BE49-F238E27FC236}">
                <a16:creationId xmlns:a16="http://schemas.microsoft.com/office/drawing/2014/main" id="{B6A73C0F-E796-E198-096C-EDFC9071C9B4}"/>
              </a:ext>
            </a:extLst>
          </p:cNvPr>
          <p:cNvSpPr txBox="1"/>
          <p:nvPr/>
        </p:nvSpPr>
        <p:spPr>
          <a:xfrm>
            <a:off x="4724746" y="3897878"/>
            <a:ext cx="745717"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1.8</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0" name="テキスト ボックス 49">
            <a:extLst>
              <a:ext uri="{FF2B5EF4-FFF2-40B4-BE49-F238E27FC236}">
                <a16:creationId xmlns:a16="http://schemas.microsoft.com/office/drawing/2014/main" id="{E0A8B0DC-355E-DF8C-AD07-F91E3A81A48A}"/>
              </a:ext>
            </a:extLst>
          </p:cNvPr>
          <p:cNvSpPr txBox="1"/>
          <p:nvPr/>
        </p:nvSpPr>
        <p:spPr>
          <a:xfrm>
            <a:off x="5376196" y="4115663"/>
            <a:ext cx="338554" cy="323550"/>
          </a:xfrm>
          <a:prstGeom prst="rect">
            <a:avLst/>
          </a:prstGeom>
          <a:noFill/>
        </p:spPr>
        <p:txBody>
          <a:bodyPr wrap="none" rtlCol="0">
            <a:spAutoFit/>
          </a:bodyPr>
          <a:lstStyle/>
          <a:p>
            <a:pPr>
              <a:lnSpc>
                <a:spcPct val="135000"/>
              </a:lnSpc>
            </a:pPr>
            <a:r>
              <a:rPr kumimoji="1" lang="ja-JP" altLang="en-US" sz="1200" b="1">
                <a:solidFill>
                  <a:srgbClr val="FF5500"/>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51" name="テキスト ボックス 50">
            <a:extLst>
              <a:ext uri="{FF2B5EF4-FFF2-40B4-BE49-F238E27FC236}">
                <a16:creationId xmlns:a16="http://schemas.microsoft.com/office/drawing/2014/main" id="{6D20349A-554A-2642-E9BE-088BB884619D}"/>
              </a:ext>
            </a:extLst>
          </p:cNvPr>
          <p:cNvSpPr txBox="1"/>
          <p:nvPr/>
        </p:nvSpPr>
        <p:spPr>
          <a:xfrm>
            <a:off x="4724746" y="4634857"/>
            <a:ext cx="745717"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1.6</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2" name="テキスト ボックス 51">
            <a:extLst>
              <a:ext uri="{FF2B5EF4-FFF2-40B4-BE49-F238E27FC236}">
                <a16:creationId xmlns:a16="http://schemas.microsoft.com/office/drawing/2014/main" id="{88F3F8B1-2255-2C61-9991-47C1BB7999B5}"/>
              </a:ext>
            </a:extLst>
          </p:cNvPr>
          <p:cNvSpPr txBox="1"/>
          <p:nvPr/>
        </p:nvSpPr>
        <p:spPr>
          <a:xfrm>
            <a:off x="5376196" y="4852642"/>
            <a:ext cx="338554" cy="323550"/>
          </a:xfrm>
          <a:prstGeom prst="rect">
            <a:avLst/>
          </a:prstGeom>
          <a:noFill/>
        </p:spPr>
        <p:txBody>
          <a:bodyPr wrap="none" rtlCol="0">
            <a:spAutoFit/>
          </a:bodyPr>
          <a:lstStyle/>
          <a:p>
            <a:pPr>
              <a:lnSpc>
                <a:spcPct val="135000"/>
              </a:lnSpc>
            </a:pPr>
            <a:r>
              <a:rPr kumimoji="1" lang="ja-JP" altLang="en-US" sz="1200" b="1">
                <a:solidFill>
                  <a:srgbClr val="FF5500"/>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54" name="テキスト ボックス 53">
            <a:extLst>
              <a:ext uri="{FF2B5EF4-FFF2-40B4-BE49-F238E27FC236}">
                <a16:creationId xmlns:a16="http://schemas.microsoft.com/office/drawing/2014/main" id="{C418C656-F08B-A69D-640F-2E71CD9AC6AE}"/>
              </a:ext>
            </a:extLst>
          </p:cNvPr>
          <p:cNvSpPr txBox="1"/>
          <p:nvPr/>
        </p:nvSpPr>
        <p:spPr>
          <a:xfrm>
            <a:off x="4724746" y="5330893"/>
            <a:ext cx="731290" cy="646331"/>
          </a:xfrm>
          <a:prstGeom prst="rect">
            <a:avLst/>
          </a:prstGeom>
          <a:noFill/>
        </p:spPr>
        <p:txBody>
          <a:bodyPr wrap="none" rtlCol="0">
            <a:spAutoFit/>
          </a:bodyPr>
          <a:lstStyle/>
          <a:p>
            <a:r>
              <a:rPr kumimoji="1" lang="en-US" altLang="ja-JP" sz="3600" spc="-15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1.7</a:t>
            </a:r>
            <a:endParaRPr kumimoji="1" lang="ja-JP" altLang="en-US" sz="3600" spc="-150">
              <a:solidFill>
                <a:srgbClr val="FF5500"/>
              </a:solidFill>
              <a:latin typeface="Inter UI Medium" panose="020B0502030000000004" pitchFamily="34" charset="0"/>
              <a:ea typeface="Noto Sans JP" panose="020B0500000000000000" pitchFamily="34" charset="-128"/>
              <a:cs typeface="Inter UI Medium" panose="020B0502030000000004" pitchFamily="34" charset="0"/>
            </a:endParaRPr>
          </a:p>
        </p:txBody>
      </p:sp>
      <p:sp>
        <p:nvSpPr>
          <p:cNvPr id="57" name="テキスト ボックス 56">
            <a:extLst>
              <a:ext uri="{FF2B5EF4-FFF2-40B4-BE49-F238E27FC236}">
                <a16:creationId xmlns:a16="http://schemas.microsoft.com/office/drawing/2014/main" id="{F4F02685-F9D1-517F-0472-EC748CDC5AB6}"/>
              </a:ext>
            </a:extLst>
          </p:cNvPr>
          <p:cNvSpPr txBox="1"/>
          <p:nvPr/>
        </p:nvSpPr>
        <p:spPr>
          <a:xfrm>
            <a:off x="5376196" y="5548678"/>
            <a:ext cx="338554" cy="323550"/>
          </a:xfrm>
          <a:prstGeom prst="rect">
            <a:avLst/>
          </a:prstGeom>
          <a:noFill/>
        </p:spPr>
        <p:txBody>
          <a:bodyPr wrap="none" rtlCol="0">
            <a:spAutoFit/>
          </a:bodyPr>
          <a:lstStyle/>
          <a:p>
            <a:pPr>
              <a:lnSpc>
                <a:spcPct val="135000"/>
              </a:lnSpc>
            </a:pPr>
            <a:r>
              <a:rPr kumimoji="1" lang="ja-JP" altLang="en-US" sz="1200" b="1">
                <a:solidFill>
                  <a:srgbClr val="FF5500"/>
                </a:solidFill>
                <a:latin typeface="Inter UI" panose="020B0502030000000004" pitchFamily="34" charset="0"/>
                <a:ea typeface="Inter UI" panose="020B0502030000000004" pitchFamily="34" charset="0"/>
                <a:cs typeface="Inter UI" panose="020B0502030000000004" pitchFamily="34" charset="0"/>
              </a:rPr>
              <a:t>倍</a:t>
            </a:r>
            <a:endParaRPr kumimoji="1" lang="en-US" altLang="ja-JP" sz="1000" b="1" dirty="0">
              <a:solidFill>
                <a:srgbClr val="FF5500"/>
              </a:solidFill>
              <a:latin typeface="Inter UI" panose="020B0502030000000004" pitchFamily="34" charset="0"/>
              <a:ea typeface="Inter UI" panose="020B0502030000000004" pitchFamily="34" charset="0"/>
              <a:cs typeface="Inter UI" panose="020B0502030000000004" pitchFamily="34" charset="0"/>
            </a:endParaRPr>
          </a:p>
        </p:txBody>
      </p:sp>
      <p:sp>
        <p:nvSpPr>
          <p:cNvPr id="8202" name="テキスト ボックス 8201">
            <a:extLst>
              <a:ext uri="{FF2B5EF4-FFF2-40B4-BE49-F238E27FC236}">
                <a16:creationId xmlns:a16="http://schemas.microsoft.com/office/drawing/2014/main" id="{AED66938-A278-C2E7-B3B4-D4CFD152EE95}"/>
              </a:ext>
            </a:extLst>
          </p:cNvPr>
          <p:cNvSpPr txBox="1"/>
          <p:nvPr/>
        </p:nvSpPr>
        <p:spPr>
          <a:xfrm>
            <a:off x="898913" y="6049614"/>
            <a:ext cx="4112023" cy="227626"/>
          </a:xfrm>
          <a:prstGeom prst="rect">
            <a:avLst/>
          </a:prstGeom>
          <a:noFill/>
        </p:spPr>
        <p:txBody>
          <a:bodyPr wrap="none" rtlCol="0">
            <a:spAutoFit/>
          </a:bodyPr>
          <a:lstStyle/>
          <a:p>
            <a:pPr>
              <a:lnSpc>
                <a:spcPct val="120000"/>
              </a:lnSpc>
            </a:pPr>
            <a:r>
              <a:rPr kumimoji="1" lang="en-US" altLang="ja-JP" sz="800" dirty="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a:t>
            </a:r>
            <a:r>
              <a:rPr kumimoji="1" lang="ja-JP" altLang="en-US" sz="80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首都圏喫煙所設置オフィスビルの喫煙所利用者インターネット調査より</a:t>
            </a:r>
            <a:r>
              <a:rPr kumimoji="1" lang="en-US" altLang="ja-JP" sz="800" dirty="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(2024</a:t>
            </a:r>
            <a:r>
              <a:rPr kumimoji="1" lang="ja-JP" altLang="en-US" sz="80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年</a:t>
            </a:r>
            <a:r>
              <a:rPr kumimoji="1" lang="en-US" altLang="ja-JP" sz="800" dirty="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4</a:t>
            </a:r>
            <a:r>
              <a:rPr kumimoji="1" lang="ja-JP" altLang="en-US" sz="80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月</a:t>
            </a:r>
            <a:r>
              <a:rPr kumimoji="1" lang="en-US" altLang="ja-JP" sz="800" dirty="0">
                <a:solidFill>
                  <a:srgbClr val="FE5519"/>
                </a:solidFill>
                <a:latin typeface="Noto Sans JP Light" panose="020B0300000000000000" pitchFamily="34" charset="-128"/>
                <a:ea typeface="Noto Sans JP Light" panose="020B0300000000000000" pitchFamily="34" charset="-128"/>
                <a:cs typeface="Inter UI Black" panose="020B0502030000000004" pitchFamily="34" charset="0"/>
              </a:rPr>
              <a:t>)</a:t>
            </a:r>
          </a:p>
        </p:txBody>
      </p:sp>
      <p:pic>
        <p:nvPicPr>
          <p:cNvPr id="2" name="図 1">
            <a:extLst>
              <a:ext uri="{FF2B5EF4-FFF2-40B4-BE49-F238E27FC236}">
                <a16:creationId xmlns:a16="http://schemas.microsoft.com/office/drawing/2014/main" id="{B9CC6587-A3CF-1850-52AB-23860F9F8127}"/>
              </a:ext>
            </a:extLst>
          </p:cNvPr>
          <p:cNvPicPr>
            <a:picLocks noChangeAspect="1"/>
          </p:cNvPicPr>
          <p:nvPr/>
        </p:nvPicPr>
        <p:blipFill>
          <a:blip r:embed="rId5"/>
          <a:stretch>
            <a:fillRect/>
          </a:stretch>
        </p:blipFill>
        <p:spPr>
          <a:xfrm>
            <a:off x="390975" y="6426392"/>
            <a:ext cx="961575" cy="240394"/>
          </a:xfrm>
          <a:prstGeom prst="rect">
            <a:avLst/>
          </a:prstGeom>
        </p:spPr>
      </p:pic>
      <p:pic>
        <p:nvPicPr>
          <p:cNvPr id="3" name="図 2">
            <a:extLst>
              <a:ext uri="{FF2B5EF4-FFF2-40B4-BE49-F238E27FC236}">
                <a16:creationId xmlns:a16="http://schemas.microsoft.com/office/drawing/2014/main" id="{6AB0B5B5-2B89-37F3-8DCC-B797CCCC7319}"/>
              </a:ext>
            </a:extLst>
          </p:cNvPr>
          <p:cNvPicPr>
            <a:picLocks noChangeAspect="1"/>
          </p:cNvPicPr>
          <p:nvPr/>
        </p:nvPicPr>
        <p:blipFill>
          <a:blip r:embed="rId6"/>
          <a:stretch>
            <a:fillRect/>
          </a:stretch>
        </p:blipFill>
        <p:spPr>
          <a:xfrm>
            <a:off x="11672425" y="6518730"/>
            <a:ext cx="4500" cy="162000"/>
          </a:xfrm>
          <a:prstGeom prst="rect">
            <a:avLst/>
          </a:prstGeom>
        </p:spPr>
      </p:pic>
      <p:sp>
        <p:nvSpPr>
          <p:cNvPr id="6" name="スライド番号プレースホルダー 22">
            <a:extLst>
              <a:ext uri="{FF2B5EF4-FFF2-40B4-BE49-F238E27FC236}">
                <a16:creationId xmlns:a16="http://schemas.microsoft.com/office/drawing/2014/main" id="{9306AB5A-81E6-1A6F-B5FC-E7CFEB450ACC}"/>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5</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9" name="テキスト ボックス 8">
            <a:extLst>
              <a:ext uri="{FF2B5EF4-FFF2-40B4-BE49-F238E27FC236}">
                <a16:creationId xmlns:a16="http://schemas.microsoft.com/office/drawing/2014/main" id="{B7AA6009-6DD9-655B-40EA-3A9C7021D0D2}"/>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152915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74A65-7271-CC0A-DB45-5066B4192A14}"/>
            </a:ext>
          </a:extLst>
        </p:cNvPr>
        <p:cNvGrpSpPr/>
        <p:nvPr/>
      </p:nvGrpSpPr>
      <p:grpSpPr>
        <a:xfrm>
          <a:off x="0" y="0"/>
          <a:ext cx="0" cy="0"/>
          <a:chOff x="0" y="0"/>
          <a:chExt cx="0" cy="0"/>
        </a:xfrm>
      </p:grpSpPr>
      <p:pic>
        <p:nvPicPr>
          <p:cNvPr id="56" name="図 55" descr="背景パターン&#10;&#10;AI 生成コンテンツは誤りを含む可能性があります。">
            <a:extLst>
              <a:ext uri="{FF2B5EF4-FFF2-40B4-BE49-F238E27FC236}">
                <a16:creationId xmlns:a16="http://schemas.microsoft.com/office/drawing/2014/main" id="{AD759699-96B8-FA0F-42B1-501430491CF9}"/>
              </a:ext>
            </a:extLst>
          </p:cNvPr>
          <p:cNvPicPr>
            <a:picLocks noChangeAspect="1"/>
          </p:cNvPicPr>
          <p:nvPr/>
        </p:nvPicPr>
        <p:blipFill>
          <a:blip r:embed="rId2"/>
          <a:stretch>
            <a:fillRect/>
          </a:stretch>
        </p:blipFill>
        <p:spPr>
          <a:xfrm>
            <a:off x="0" y="11575"/>
            <a:ext cx="12192000" cy="6858000"/>
          </a:xfrm>
          <a:prstGeom prst="rect">
            <a:avLst/>
          </a:prstGeom>
        </p:spPr>
      </p:pic>
      <p:pic>
        <p:nvPicPr>
          <p:cNvPr id="54" name="図 53" descr="図形, 四角形&#10;&#10;AI 生成コンテンツは誤りを含む可能性があります。">
            <a:extLst>
              <a:ext uri="{FF2B5EF4-FFF2-40B4-BE49-F238E27FC236}">
                <a16:creationId xmlns:a16="http://schemas.microsoft.com/office/drawing/2014/main" id="{DEAA1E88-46E1-8FD6-7266-5CD85C3F0CC6}"/>
              </a:ext>
            </a:extLst>
          </p:cNvPr>
          <p:cNvPicPr>
            <a:picLocks noChangeAspect="1"/>
          </p:cNvPicPr>
          <p:nvPr/>
        </p:nvPicPr>
        <p:blipFill>
          <a:blip r:embed="rId3"/>
          <a:stretch>
            <a:fillRect/>
          </a:stretch>
        </p:blipFill>
        <p:spPr>
          <a:xfrm>
            <a:off x="-1" y="2885"/>
            <a:ext cx="12192000" cy="914400"/>
          </a:xfrm>
          <a:prstGeom prst="rect">
            <a:avLst/>
          </a:prstGeom>
        </p:spPr>
      </p:pic>
      <p:pic>
        <p:nvPicPr>
          <p:cNvPr id="6" name="図 5">
            <a:extLst>
              <a:ext uri="{FF2B5EF4-FFF2-40B4-BE49-F238E27FC236}">
                <a16:creationId xmlns:a16="http://schemas.microsoft.com/office/drawing/2014/main" id="{EAA44975-DA4C-2380-7E51-1CEFD7CF68EB}"/>
              </a:ext>
            </a:extLst>
          </p:cNvPr>
          <p:cNvPicPr>
            <a:picLocks noChangeAspect="1"/>
          </p:cNvPicPr>
          <p:nvPr/>
        </p:nvPicPr>
        <p:blipFill>
          <a:blip r:embed="rId4"/>
          <a:stretch>
            <a:fillRect/>
          </a:stretch>
        </p:blipFill>
        <p:spPr>
          <a:xfrm>
            <a:off x="5039201" y="2580473"/>
            <a:ext cx="774700" cy="304800"/>
          </a:xfrm>
          <a:prstGeom prst="rect">
            <a:avLst/>
          </a:prstGeom>
        </p:spPr>
      </p:pic>
      <p:pic>
        <p:nvPicPr>
          <p:cNvPr id="8" name="図 7" descr="アイコン&#10;&#10;AI 生成コンテンツは誤りを含む可能性があります。">
            <a:extLst>
              <a:ext uri="{FF2B5EF4-FFF2-40B4-BE49-F238E27FC236}">
                <a16:creationId xmlns:a16="http://schemas.microsoft.com/office/drawing/2014/main" id="{C09C6D66-C747-F146-D900-574F1036A22A}"/>
              </a:ext>
            </a:extLst>
          </p:cNvPr>
          <p:cNvPicPr>
            <a:picLocks noChangeAspect="1"/>
          </p:cNvPicPr>
          <p:nvPr/>
        </p:nvPicPr>
        <p:blipFill>
          <a:blip r:embed="rId5"/>
          <a:stretch>
            <a:fillRect/>
          </a:stretch>
        </p:blipFill>
        <p:spPr>
          <a:xfrm>
            <a:off x="6476328" y="3547549"/>
            <a:ext cx="1193800" cy="317500"/>
          </a:xfrm>
          <a:prstGeom prst="rect">
            <a:avLst/>
          </a:prstGeom>
        </p:spPr>
      </p:pic>
      <p:pic>
        <p:nvPicPr>
          <p:cNvPr id="10" name="図 9" descr="食器, プレート, 挿絵, 食品 が含まれている画像&#10;&#10;AI 生成コンテンツは誤りを含む可能性があります。">
            <a:extLst>
              <a:ext uri="{FF2B5EF4-FFF2-40B4-BE49-F238E27FC236}">
                <a16:creationId xmlns:a16="http://schemas.microsoft.com/office/drawing/2014/main" id="{21F51810-7E59-8033-C67D-0A5289E0F288}"/>
              </a:ext>
            </a:extLst>
          </p:cNvPr>
          <p:cNvPicPr>
            <a:picLocks noChangeAspect="1"/>
          </p:cNvPicPr>
          <p:nvPr/>
        </p:nvPicPr>
        <p:blipFill>
          <a:blip r:embed="rId6"/>
          <a:stretch>
            <a:fillRect/>
          </a:stretch>
        </p:blipFill>
        <p:spPr>
          <a:xfrm>
            <a:off x="9903388" y="2538224"/>
            <a:ext cx="1004455" cy="369455"/>
          </a:xfrm>
          <a:prstGeom prst="rect">
            <a:avLst/>
          </a:prstGeom>
        </p:spPr>
      </p:pic>
      <p:pic>
        <p:nvPicPr>
          <p:cNvPr id="12" name="図 11">
            <a:extLst>
              <a:ext uri="{FF2B5EF4-FFF2-40B4-BE49-F238E27FC236}">
                <a16:creationId xmlns:a16="http://schemas.microsoft.com/office/drawing/2014/main" id="{35C5D5D5-B24D-5A59-6FFB-25A75F005591}"/>
              </a:ext>
            </a:extLst>
          </p:cNvPr>
          <p:cNvPicPr>
            <a:picLocks noChangeAspect="1"/>
          </p:cNvPicPr>
          <p:nvPr/>
        </p:nvPicPr>
        <p:blipFill>
          <a:blip r:embed="rId7"/>
          <a:stretch>
            <a:fillRect/>
          </a:stretch>
        </p:blipFill>
        <p:spPr>
          <a:xfrm>
            <a:off x="6609715" y="2618573"/>
            <a:ext cx="825500" cy="228600"/>
          </a:xfrm>
          <a:prstGeom prst="rect">
            <a:avLst/>
          </a:prstGeom>
        </p:spPr>
      </p:pic>
      <p:pic>
        <p:nvPicPr>
          <p:cNvPr id="14" name="図 13">
            <a:extLst>
              <a:ext uri="{FF2B5EF4-FFF2-40B4-BE49-F238E27FC236}">
                <a16:creationId xmlns:a16="http://schemas.microsoft.com/office/drawing/2014/main" id="{81B998B3-BAE1-5AE0-345B-4064FF3D1403}"/>
              </a:ext>
            </a:extLst>
          </p:cNvPr>
          <p:cNvPicPr>
            <a:picLocks noChangeAspect="1"/>
          </p:cNvPicPr>
          <p:nvPr/>
        </p:nvPicPr>
        <p:blipFill>
          <a:blip r:embed="rId8"/>
          <a:stretch>
            <a:fillRect/>
          </a:stretch>
        </p:blipFill>
        <p:spPr>
          <a:xfrm>
            <a:off x="8026460" y="2618573"/>
            <a:ext cx="1219200" cy="228600"/>
          </a:xfrm>
          <a:prstGeom prst="rect">
            <a:avLst/>
          </a:prstGeom>
        </p:spPr>
      </p:pic>
      <p:pic>
        <p:nvPicPr>
          <p:cNvPr id="18" name="図 17" descr="ロゴ が含まれている画像&#10;&#10;AI 生成コンテンツは誤りを含む可能性があります。">
            <a:extLst>
              <a:ext uri="{FF2B5EF4-FFF2-40B4-BE49-F238E27FC236}">
                <a16:creationId xmlns:a16="http://schemas.microsoft.com/office/drawing/2014/main" id="{5F211E54-1DB0-A03E-BF79-E59B0A7E99D2}"/>
              </a:ext>
            </a:extLst>
          </p:cNvPr>
          <p:cNvPicPr>
            <a:picLocks noChangeAspect="1"/>
          </p:cNvPicPr>
          <p:nvPr/>
        </p:nvPicPr>
        <p:blipFill>
          <a:blip r:embed="rId9"/>
          <a:stretch>
            <a:fillRect/>
          </a:stretch>
        </p:blipFill>
        <p:spPr>
          <a:xfrm>
            <a:off x="3167182" y="2628733"/>
            <a:ext cx="876300" cy="330200"/>
          </a:xfrm>
          <a:prstGeom prst="rect">
            <a:avLst/>
          </a:prstGeom>
        </p:spPr>
      </p:pic>
      <p:pic>
        <p:nvPicPr>
          <p:cNvPr id="20" name="図 19">
            <a:extLst>
              <a:ext uri="{FF2B5EF4-FFF2-40B4-BE49-F238E27FC236}">
                <a16:creationId xmlns:a16="http://schemas.microsoft.com/office/drawing/2014/main" id="{0F214D71-3B46-07FB-44C2-2F64412C3115}"/>
              </a:ext>
            </a:extLst>
          </p:cNvPr>
          <p:cNvPicPr>
            <a:picLocks noChangeAspect="1"/>
          </p:cNvPicPr>
          <p:nvPr/>
        </p:nvPicPr>
        <p:blipFill>
          <a:blip r:embed="rId10"/>
          <a:stretch>
            <a:fillRect/>
          </a:stretch>
        </p:blipFill>
        <p:spPr>
          <a:xfrm>
            <a:off x="1046798" y="3586920"/>
            <a:ext cx="1244601" cy="205154"/>
          </a:xfrm>
          <a:prstGeom prst="rect">
            <a:avLst/>
          </a:prstGeom>
        </p:spPr>
      </p:pic>
      <p:pic>
        <p:nvPicPr>
          <p:cNvPr id="24" name="図 23" descr="挿絵 が含まれている画像&#10;&#10;AI 生成コンテンツは誤りを含む可能性があります。">
            <a:extLst>
              <a:ext uri="{FF2B5EF4-FFF2-40B4-BE49-F238E27FC236}">
                <a16:creationId xmlns:a16="http://schemas.microsoft.com/office/drawing/2014/main" id="{D05539FE-6A9A-920D-4C46-51283CF20205}"/>
              </a:ext>
            </a:extLst>
          </p:cNvPr>
          <p:cNvPicPr>
            <a:picLocks noChangeAspect="1"/>
          </p:cNvPicPr>
          <p:nvPr/>
        </p:nvPicPr>
        <p:blipFill>
          <a:blip r:embed="rId11"/>
          <a:stretch>
            <a:fillRect/>
          </a:stretch>
        </p:blipFill>
        <p:spPr>
          <a:xfrm>
            <a:off x="8073293" y="3505473"/>
            <a:ext cx="1460500" cy="330200"/>
          </a:xfrm>
          <a:prstGeom prst="rect">
            <a:avLst/>
          </a:prstGeom>
        </p:spPr>
      </p:pic>
      <p:pic>
        <p:nvPicPr>
          <p:cNvPr id="26" name="図 25" descr="アイコン が含まれている画像&#10;&#10;AI 生成コンテンツは誤りを含む可能性があります。">
            <a:extLst>
              <a:ext uri="{FF2B5EF4-FFF2-40B4-BE49-F238E27FC236}">
                <a16:creationId xmlns:a16="http://schemas.microsoft.com/office/drawing/2014/main" id="{26890916-8566-AAFD-86E0-AFC560DBDB51}"/>
              </a:ext>
            </a:extLst>
          </p:cNvPr>
          <p:cNvPicPr>
            <a:picLocks noChangeAspect="1"/>
          </p:cNvPicPr>
          <p:nvPr/>
        </p:nvPicPr>
        <p:blipFill>
          <a:blip r:embed="rId12"/>
          <a:stretch>
            <a:fillRect/>
          </a:stretch>
        </p:blipFill>
        <p:spPr>
          <a:xfrm>
            <a:off x="8416194" y="5419219"/>
            <a:ext cx="774700" cy="368300"/>
          </a:xfrm>
          <a:prstGeom prst="rect">
            <a:avLst/>
          </a:prstGeom>
        </p:spPr>
      </p:pic>
      <p:pic>
        <p:nvPicPr>
          <p:cNvPr id="28" name="図 27" descr="アイコン&#10;&#10;AI 生成コンテンツは誤りを含む可能性があります。">
            <a:extLst>
              <a:ext uri="{FF2B5EF4-FFF2-40B4-BE49-F238E27FC236}">
                <a16:creationId xmlns:a16="http://schemas.microsoft.com/office/drawing/2014/main" id="{6EF40783-1D98-03CF-A2B7-7B122A43F39F}"/>
              </a:ext>
            </a:extLst>
          </p:cNvPr>
          <p:cNvPicPr>
            <a:picLocks noChangeAspect="1"/>
          </p:cNvPicPr>
          <p:nvPr/>
        </p:nvPicPr>
        <p:blipFill>
          <a:blip r:embed="rId13"/>
          <a:stretch>
            <a:fillRect/>
          </a:stretch>
        </p:blipFill>
        <p:spPr>
          <a:xfrm>
            <a:off x="10145844" y="3410802"/>
            <a:ext cx="519545" cy="519545"/>
          </a:xfrm>
          <a:prstGeom prst="rect">
            <a:avLst/>
          </a:prstGeom>
        </p:spPr>
      </p:pic>
      <p:pic>
        <p:nvPicPr>
          <p:cNvPr id="30" name="図 29">
            <a:extLst>
              <a:ext uri="{FF2B5EF4-FFF2-40B4-BE49-F238E27FC236}">
                <a16:creationId xmlns:a16="http://schemas.microsoft.com/office/drawing/2014/main" id="{A0348849-6416-CC0B-648A-A9EA2075DB42}"/>
              </a:ext>
            </a:extLst>
          </p:cNvPr>
          <p:cNvPicPr>
            <a:picLocks noChangeAspect="1"/>
          </p:cNvPicPr>
          <p:nvPr/>
        </p:nvPicPr>
        <p:blipFill>
          <a:blip r:embed="rId14"/>
          <a:stretch>
            <a:fillRect/>
          </a:stretch>
        </p:blipFill>
        <p:spPr>
          <a:xfrm>
            <a:off x="1108358" y="5427965"/>
            <a:ext cx="1176218" cy="273539"/>
          </a:xfrm>
          <a:prstGeom prst="rect">
            <a:avLst/>
          </a:prstGeom>
        </p:spPr>
      </p:pic>
      <p:pic>
        <p:nvPicPr>
          <p:cNvPr id="32" name="図 31" descr="図形, 四角形&#10;&#10;AI 生成コンテンツは誤りを含む可能性があります。">
            <a:extLst>
              <a:ext uri="{FF2B5EF4-FFF2-40B4-BE49-F238E27FC236}">
                <a16:creationId xmlns:a16="http://schemas.microsoft.com/office/drawing/2014/main" id="{A17E3ABA-C30F-47B8-C66E-E8000025E825}"/>
              </a:ext>
            </a:extLst>
          </p:cNvPr>
          <p:cNvPicPr>
            <a:picLocks noChangeAspect="1"/>
          </p:cNvPicPr>
          <p:nvPr/>
        </p:nvPicPr>
        <p:blipFill>
          <a:blip r:embed="rId15"/>
          <a:stretch>
            <a:fillRect/>
          </a:stretch>
        </p:blipFill>
        <p:spPr>
          <a:xfrm>
            <a:off x="4923914" y="4493582"/>
            <a:ext cx="1066800" cy="355600"/>
          </a:xfrm>
          <a:prstGeom prst="rect">
            <a:avLst/>
          </a:prstGeom>
        </p:spPr>
      </p:pic>
      <p:pic>
        <p:nvPicPr>
          <p:cNvPr id="34" name="図 33">
            <a:extLst>
              <a:ext uri="{FF2B5EF4-FFF2-40B4-BE49-F238E27FC236}">
                <a16:creationId xmlns:a16="http://schemas.microsoft.com/office/drawing/2014/main" id="{5019887B-0633-FBA2-603D-571268276205}"/>
              </a:ext>
            </a:extLst>
          </p:cNvPr>
          <p:cNvPicPr>
            <a:picLocks noChangeAspect="1"/>
          </p:cNvPicPr>
          <p:nvPr/>
        </p:nvPicPr>
        <p:blipFill>
          <a:blip r:embed="rId16"/>
          <a:stretch>
            <a:fillRect/>
          </a:stretch>
        </p:blipFill>
        <p:spPr>
          <a:xfrm>
            <a:off x="3002770" y="4529825"/>
            <a:ext cx="1244600" cy="254000"/>
          </a:xfrm>
          <a:prstGeom prst="rect">
            <a:avLst/>
          </a:prstGeom>
        </p:spPr>
      </p:pic>
      <p:pic>
        <p:nvPicPr>
          <p:cNvPr id="38" name="図 37" descr="アイコン&#10;&#10;AI 生成コンテンツは誤りを含む可能性があります。">
            <a:extLst>
              <a:ext uri="{FF2B5EF4-FFF2-40B4-BE49-F238E27FC236}">
                <a16:creationId xmlns:a16="http://schemas.microsoft.com/office/drawing/2014/main" id="{8373906B-58FC-E7FE-DE4A-E01316B0D6DC}"/>
              </a:ext>
            </a:extLst>
          </p:cNvPr>
          <p:cNvPicPr>
            <a:picLocks noChangeAspect="1"/>
          </p:cNvPicPr>
          <p:nvPr/>
        </p:nvPicPr>
        <p:blipFill>
          <a:blip r:embed="rId17"/>
          <a:stretch>
            <a:fillRect/>
          </a:stretch>
        </p:blipFill>
        <p:spPr>
          <a:xfrm>
            <a:off x="4859106" y="5251424"/>
            <a:ext cx="1016000" cy="609600"/>
          </a:xfrm>
          <a:prstGeom prst="rect">
            <a:avLst/>
          </a:prstGeom>
        </p:spPr>
      </p:pic>
      <p:pic>
        <p:nvPicPr>
          <p:cNvPr id="40" name="図 39">
            <a:extLst>
              <a:ext uri="{FF2B5EF4-FFF2-40B4-BE49-F238E27FC236}">
                <a16:creationId xmlns:a16="http://schemas.microsoft.com/office/drawing/2014/main" id="{D80395AA-2861-37FF-4E42-06303E715642}"/>
              </a:ext>
            </a:extLst>
          </p:cNvPr>
          <p:cNvPicPr>
            <a:picLocks noChangeAspect="1"/>
          </p:cNvPicPr>
          <p:nvPr/>
        </p:nvPicPr>
        <p:blipFill>
          <a:blip r:embed="rId18"/>
          <a:stretch>
            <a:fillRect/>
          </a:stretch>
        </p:blipFill>
        <p:spPr>
          <a:xfrm>
            <a:off x="10094466" y="4534491"/>
            <a:ext cx="622300" cy="279400"/>
          </a:xfrm>
          <a:prstGeom prst="rect">
            <a:avLst/>
          </a:prstGeom>
        </p:spPr>
      </p:pic>
      <p:pic>
        <p:nvPicPr>
          <p:cNvPr id="42" name="図 41">
            <a:extLst>
              <a:ext uri="{FF2B5EF4-FFF2-40B4-BE49-F238E27FC236}">
                <a16:creationId xmlns:a16="http://schemas.microsoft.com/office/drawing/2014/main" id="{69F618B5-8DE4-E107-65E4-DC45289EBDC4}"/>
              </a:ext>
            </a:extLst>
          </p:cNvPr>
          <p:cNvPicPr>
            <a:picLocks noChangeAspect="1"/>
          </p:cNvPicPr>
          <p:nvPr/>
        </p:nvPicPr>
        <p:blipFill>
          <a:blip r:embed="rId19"/>
          <a:stretch>
            <a:fillRect/>
          </a:stretch>
        </p:blipFill>
        <p:spPr>
          <a:xfrm>
            <a:off x="1043588" y="2623955"/>
            <a:ext cx="1282700" cy="266700"/>
          </a:xfrm>
          <a:prstGeom prst="rect">
            <a:avLst/>
          </a:prstGeom>
        </p:spPr>
      </p:pic>
      <p:pic>
        <p:nvPicPr>
          <p:cNvPr id="44" name="図 43">
            <a:extLst>
              <a:ext uri="{FF2B5EF4-FFF2-40B4-BE49-F238E27FC236}">
                <a16:creationId xmlns:a16="http://schemas.microsoft.com/office/drawing/2014/main" id="{982B0119-604E-9514-FFF1-9E3B8FFB3A76}"/>
              </a:ext>
            </a:extLst>
          </p:cNvPr>
          <p:cNvPicPr>
            <a:picLocks noChangeAspect="1"/>
          </p:cNvPicPr>
          <p:nvPr/>
        </p:nvPicPr>
        <p:blipFill>
          <a:blip r:embed="rId20"/>
          <a:stretch>
            <a:fillRect/>
          </a:stretch>
        </p:blipFill>
        <p:spPr>
          <a:xfrm>
            <a:off x="2939270" y="3546279"/>
            <a:ext cx="1308100" cy="279400"/>
          </a:xfrm>
          <a:prstGeom prst="rect">
            <a:avLst/>
          </a:prstGeom>
        </p:spPr>
      </p:pic>
      <p:pic>
        <p:nvPicPr>
          <p:cNvPr id="46" name="図 45">
            <a:extLst>
              <a:ext uri="{FF2B5EF4-FFF2-40B4-BE49-F238E27FC236}">
                <a16:creationId xmlns:a16="http://schemas.microsoft.com/office/drawing/2014/main" id="{16B93D20-2F69-9622-6D93-B1D05264A535}"/>
              </a:ext>
            </a:extLst>
          </p:cNvPr>
          <p:cNvPicPr>
            <a:picLocks noChangeAspect="1"/>
          </p:cNvPicPr>
          <p:nvPr/>
        </p:nvPicPr>
        <p:blipFill>
          <a:blip r:embed="rId21"/>
          <a:stretch>
            <a:fillRect/>
          </a:stretch>
        </p:blipFill>
        <p:spPr>
          <a:xfrm>
            <a:off x="1043588" y="4547191"/>
            <a:ext cx="1358900" cy="254000"/>
          </a:xfrm>
          <a:prstGeom prst="rect">
            <a:avLst/>
          </a:prstGeom>
        </p:spPr>
      </p:pic>
      <p:pic>
        <p:nvPicPr>
          <p:cNvPr id="48" name="図 47">
            <a:extLst>
              <a:ext uri="{FF2B5EF4-FFF2-40B4-BE49-F238E27FC236}">
                <a16:creationId xmlns:a16="http://schemas.microsoft.com/office/drawing/2014/main" id="{0B8D7D59-CAF3-5607-C5A5-6C8DC98A5CBB}"/>
              </a:ext>
            </a:extLst>
          </p:cNvPr>
          <p:cNvPicPr>
            <a:picLocks noChangeAspect="1"/>
          </p:cNvPicPr>
          <p:nvPr/>
        </p:nvPicPr>
        <p:blipFill>
          <a:blip r:embed="rId22"/>
          <a:stretch>
            <a:fillRect/>
          </a:stretch>
        </p:blipFill>
        <p:spPr>
          <a:xfrm>
            <a:off x="6617539" y="5465066"/>
            <a:ext cx="952754" cy="276606"/>
          </a:xfrm>
          <a:prstGeom prst="rect">
            <a:avLst/>
          </a:prstGeom>
        </p:spPr>
      </p:pic>
      <p:pic>
        <p:nvPicPr>
          <p:cNvPr id="52" name="図 51" descr="アイコン が含まれている画像&#10;&#10;AI 生成コンテンツは誤りを含む可能性があります。">
            <a:extLst>
              <a:ext uri="{FF2B5EF4-FFF2-40B4-BE49-F238E27FC236}">
                <a16:creationId xmlns:a16="http://schemas.microsoft.com/office/drawing/2014/main" id="{A2EF0407-8146-103B-9196-A9714EC58F49}"/>
              </a:ext>
            </a:extLst>
          </p:cNvPr>
          <p:cNvPicPr>
            <a:picLocks noChangeAspect="1"/>
          </p:cNvPicPr>
          <p:nvPr/>
        </p:nvPicPr>
        <p:blipFill>
          <a:blip r:embed="rId23"/>
          <a:stretch>
            <a:fillRect/>
          </a:stretch>
        </p:blipFill>
        <p:spPr>
          <a:xfrm>
            <a:off x="10056366" y="5447332"/>
            <a:ext cx="698500" cy="317500"/>
          </a:xfrm>
          <a:prstGeom prst="rect">
            <a:avLst/>
          </a:prstGeom>
        </p:spPr>
      </p:pic>
      <p:sp>
        <p:nvSpPr>
          <p:cNvPr id="57" name="テキスト ボックス 56">
            <a:extLst>
              <a:ext uri="{FF2B5EF4-FFF2-40B4-BE49-F238E27FC236}">
                <a16:creationId xmlns:a16="http://schemas.microsoft.com/office/drawing/2014/main" id="{7E22A298-966C-680D-32D7-678DA0A34642}"/>
              </a:ext>
            </a:extLst>
          </p:cNvPr>
          <p:cNvSpPr txBox="1"/>
          <p:nvPr/>
        </p:nvSpPr>
        <p:spPr>
          <a:xfrm>
            <a:off x="480727" y="210759"/>
            <a:ext cx="1593706"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ACHIEVEMENT</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58" name="テキスト ボックス 57">
            <a:extLst>
              <a:ext uri="{FF2B5EF4-FFF2-40B4-BE49-F238E27FC236}">
                <a16:creationId xmlns:a16="http://schemas.microsoft.com/office/drawing/2014/main" id="{43DEDCB4-7F10-62DE-0100-0C348DA89D87}"/>
              </a:ext>
            </a:extLst>
          </p:cNvPr>
          <p:cNvSpPr txBox="1"/>
          <p:nvPr/>
        </p:nvSpPr>
        <p:spPr>
          <a:xfrm>
            <a:off x="474201" y="427365"/>
            <a:ext cx="569387" cy="215444"/>
          </a:xfrm>
          <a:prstGeom prst="rect">
            <a:avLst/>
          </a:prstGeom>
          <a:noFill/>
        </p:spPr>
        <p:txBody>
          <a:bodyPr wrap="none" rtlCol="0">
            <a:spAutoFit/>
          </a:bodyPr>
          <a:lstStyle/>
          <a:p>
            <a:r>
              <a:rPr kumimoji="1" lang="ja-JP" altLang="en-US" sz="800" spc="-5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出稿実績</a:t>
            </a:r>
          </a:p>
        </p:txBody>
      </p:sp>
      <p:sp>
        <p:nvSpPr>
          <p:cNvPr id="62" name="テキスト ボックス 61">
            <a:extLst>
              <a:ext uri="{FF2B5EF4-FFF2-40B4-BE49-F238E27FC236}">
                <a16:creationId xmlns:a16="http://schemas.microsoft.com/office/drawing/2014/main" id="{490CDD96-4DE7-67C5-D000-294182770705}"/>
              </a:ext>
            </a:extLst>
          </p:cNvPr>
          <p:cNvSpPr txBox="1"/>
          <p:nvPr/>
        </p:nvSpPr>
        <p:spPr>
          <a:xfrm>
            <a:off x="739881" y="1202537"/>
            <a:ext cx="7263527" cy="902555"/>
          </a:xfrm>
          <a:prstGeom prst="rect">
            <a:avLst/>
          </a:prstGeom>
          <a:noFill/>
        </p:spPr>
        <p:txBody>
          <a:bodyPr wrap="none" rtlCol="0">
            <a:spAutoFit/>
          </a:bodyPr>
          <a:lstStyle/>
          <a:p>
            <a:pPr>
              <a:lnSpc>
                <a:spcPct val="114000"/>
              </a:lnSpc>
            </a:pPr>
            <a:r>
              <a:rPr kumimoji="1" lang="ja-JP" altLang="en-US" sz="2400" b="1" spc="-130">
                <a:solidFill>
                  <a:srgbClr val="FE5519"/>
                </a:solidFill>
                <a:latin typeface="Noto Sans JP" panose="020B0500000000000000" pitchFamily="34" charset="-128"/>
                <a:ea typeface="Noto Sans JP" panose="020B0500000000000000" pitchFamily="34" charset="-128"/>
                <a:cs typeface="Inter UI" panose="020B0502030000000004" pitchFamily="34" charset="0"/>
              </a:rPr>
              <a:t>ビジネスターゲットから</a:t>
            </a: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一般消費者向け商材まで </a:t>
            </a:r>
          </a:p>
          <a:p>
            <a:pPr>
              <a:lnSpc>
                <a:spcPct val="114000"/>
              </a:lnSpc>
            </a:pPr>
            <a:r>
              <a:rPr kumimoji="1" lang="ja-JP" altLang="en-US" sz="2400" b="1">
                <a:solidFill>
                  <a:srgbClr val="FE5519"/>
                </a:solidFill>
                <a:latin typeface="Noto Sans JP" panose="020B0500000000000000" pitchFamily="34" charset="-128"/>
                <a:ea typeface="Noto Sans JP" panose="020B0500000000000000" pitchFamily="34" charset="-128"/>
                <a:cs typeface="Inter UI" panose="020B0502030000000004" pitchFamily="34" charset="0"/>
              </a:rPr>
              <a:t>さまざまな業界の企業様にご活用いただいています</a:t>
            </a:r>
            <a:endParaRPr kumimoji="1" lang="ja-JP" altLang="en-US" sz="2400" b="1" spc="-80">
              <a:solidFill>
                <a:srgbClr val="FE5519"/>
              </a:solidFill>
              <a:latin typeface="Noto Sans JP" panose="020B0500000000000000" pitchFamily="34" charset="-128"/>
              <a:ea typeface="Noto Sans JP" panose="020B0500000000000000" pitchFamily="34" charset="-128"/>
              <a:cs typeface="Inter UI" panose="020B0502030000000004" pitchFamily="34" charset="0"/>
            </a:endParaRPr>
          </a:p>
        </p:txBody>
      </p:sp>
      <p:pic>
        <p:nvPicPr>
          <p:cNvPr id="2" name="Picture 2" descr="株式会社Ｉ－ｎｅのプレスリリース｜PR TIMES">
            <a:extLst>
              <a:ext uri="{FF2B5EF4-FFF2-40B4-BE49-F238E27FC236}">
                <a16:creationId xmlns:a16="http://schemas.microsoft.com/office/drawing/2014/main" id="{310848BC-44C8-3E3D-FC7E-7EF0350648E9}"/>
              </a:ext>
            </a:extLst>
          </p:cNvPr>
          <p:cNvPicPr>
            <a:picLocks noChangeAspect="1" noChangeArrowheads="1"/>
          </p:cNvPicPr>
          <p:nvPr/>
        </p:nvPicPr>
        <p:blipFill rotWithShape="1">
          <a:blip r:embed="rId24">
            <a:extLst>
              <a:ext uri="{28A0092B-C50C-407E-A947-70E740481C1C}">
                <a14:useLocalDpi xmlns:a14="http://schemas.microsoft.com/office/drawing/2010/main" val="0"/>
              </a:ext>
            </a:extLst>
          </a:blip>
          <a:srcRect l="23783" r="23465"/>
          <a:stretch>
            <a:fillRect/>
          </a:stretch>
        </p:blipFill>
        <p:spPr bwMode="auto">
          <a:xfrm>
            <a:off x="8533728" y="4415819"/>
            <a:ext cx="539631" cy="537063"/>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descr="ロゴ&#10;&#10;AI 生成コンテンツは誤りを含む可能性があります。">
            <a:extLst>
              <a:ext uri="{FF2B5EF4-FFF2-40B4-BE49-F238E27FC236}">
                <a16:creationId xmlns:a16="http://schemas.microsoft.com/office/drawing/2014/main" id="{B9A039D9-D114-9CCF-228B-BF3247EB52FA}"/>
              </a:ext>
            </a:extLst>
          </p:cNvPr>
          <p:cNvPicPr>
            <a:picLocks noChangeAspect="1"/>
          </p:cNvPicPr>
          <p:nvPr/>
        </p:nvPicPr>
        <p:blipFill>
          <a:blip r:embed="rId25"/>
          <a:srcRect t="25748" b="24607"/>
          <a:stretch>
            <a:fillRect/>
          </a:stretch>
        </p:blipFill>
        <p:spPr>
          <a:xfrm>
            <a:off x="6654579" y="4438700"/>
            <a:ext cx="878674" cy="436219"/>
          </a:xfrm>
          <a:prstGeom prst="rect">
            <a:avLst/>
          </a:prstGeom>
        </p:spPr>
      </p:pic>
      <p:pic>
        <p:nvPicPr>
          <p:cNvPr id="7" name="図 6">
            <a:extLst>
              <a:ext uri="{FF2B5EF4-FFF2-40B4-BE49-F238E27FC236}">
                <a16:creationId xmlns:a16="http://schemas.microsoft.com/office/drawing/2014/main" id="{087A32DD-F7F1-B994-81BF-D2D37FD617A8}"/>
              </a:ext>
            </a:extLst>
          </p:cNvPr>
          <p:cNvPicPr>
            <a:picLocks noChangeAspect="1"/>
          </p:cNvPicPr>
          <p:nvPr/>
        </p:nvPicPr>
        <p:blipFill>
          <a:blip r:embed="rId26"/>
          <a:srcRect l="31426" t="39254" r="23925" b="40294"/>
          <a:stretch>
            <a:fillRect/>
          </a:stretch>
        </p:blipFill>
        <p:spPr>
          <a:xfrm>
            <a:off x="4862388" y="3477804"/>
            <a:ext cx="1128326" cy="365219"/>
          </a:xfrm>
          <a:prstGeom prst="rect">
            <a:avLst/>
          </a:prstGeom>
        </p:spPr>
      </p:pic>
      <p:pic>
        <p:nvPicPr>
          <p:cNvPr id="11" name="図 10">
            <a:extLst>
              <a:ext uri="{FF2B5EF4-FFF2-40B4-BE49-F238E27FC236}">
                <a16:creationId xmlns:a16="http://schemas.microsoft.com/office/drawing/2014/main" id="{3D43587E-4C33-6E30-C273-A4DCCEEB7607}"/>
              </a:ext>
            </a:extLst>
          </p:cNvPr>
          <p:cNvPicPr>
            <a:picLocks noChangeAspect="1"/>
          </p:cNvPicPr>
          <p:nvPr/>
        </p:nvPicPr>
        <p:blipFill>
          <a:blip r:embed="rId27"/>
          <a:stretch>
            <a:fillRect/>
          </a:stretch>
        </p:blipFill>
        <p:spPr>
          <a:xfrm>
            <a:off x="390975" y="6426392"/>
            <a:ext cx="961575" cy="240394"/>
          </a:xfrm>
          <a:prstGeom prst="rect">
            <a:avLst/>
          </a:prstGeom>
        </p:spPr>
      </p:pic>
      <p:pic>
        <p:nvPicPr>
          <p:cNvPr id="13" name="図 12">
            <a:extLst>
              <a:ext uri="{FF2B5EF4-FFF2-40B4-BE49-F238E27FC236}">
                <a16:creationId xmlns:a16="http://schemas.microsoft.com/office/drawing/2014/main" id="{21E4B536-5959-E59F-7B69-8E62B4388248}"/>
              </a:ext>
            </a:extLst>
          </p:cNvPr>
          <p:cNvPicPr>
            <a:picLocks noChangeAspect="1"/>
          </p:cNvPicPr>
          <p:nvPr/>
        </p:nvPicPr>
        <p:blipFill>
          <a:blip r:embed="rId28">
            <a:extLst>
              <a:ext uri="{BEBA8EAE-BF5A-486C-A8C5-ECC9F3942E4B}">
                <a14:imgProps xmlns:a14="http://schemas.microsoft.com/office/drawing/2010/main">
                  <a14:imgLayer r:embed="rId29">
                    <a14:imgEffect>
                      <a14:brightnessContrast bright="-100000"/>
                    </a14:imgEffect>
                  </a14:imgLayer>
                </a14:imgProps>
              </a:ext>
            </a:extLst>
          </a:blip>
          <a:stretch>
            <a:fillRect/>
          </a:stretch>
        </p:blipFill>
        <p:spPr>
          <a:xfrm>
            <a:off x="11672425" y="6518730"/>
            <a:ext cx="4500" cy="162000"/>
          </a:xfrm>
          <a:prstGeom prst="rect">
            <a:avLst/>
          </a:prstGeom>
        </p:spPr>
      </p:pic>
      <p:sp>
        <p:nvSpPr>
          <p:cNvPr id="15" name="スライド番号プレースホルダー 22">
            <a:extLst>
              <a:ext uri="{FF2B5EF4-FFF2-40B4-BE49-F238E27FC236}">
                <a16:creationId xmlns:a16="http://schemas.microsoft.com/office/drawing/2014/main" id="{A7801FD1-0EC3-3AA5-D947-D99C4C49EF67}"/>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6</a:t>
            </a:fld>
            <a:endParaRPr kumimoji="1" lang="ja-JP" altLang="en-US" sz="900">
              <a:latin typeface="Inter UI" panose="020B0502030000000004" pitchFamily="34" charset="0"/>
              <a:cs typeface="Inter UI" panose="020B0502030000000004" pitchFamily="34" charset="0"/>
            </a:endParaRPr>
          </a:p>
        </p:txBody>
      </p:sp>
      <p:sp>
        <p:nvSpPr>
          <p:cNvPr id="16" name="テキスト ボックス 15">
            <a:extLst>
              <a:ext uri="{FF2B5EF4-FFF2-40B4-BE49-F238E27FC236}">
                <a16:creationId xmlns:a16="http://schemas.microsoft.com/office/drawing/2014/main" id="{D5F2C24C-03F3-C820-B0A0-13C690219558}"/>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pic>
        <p:nvPicPr>
          <p:cNvPr id="5" name="図 4">
            <a:extLst>
              <a:ext uri="{FF2B5EF4-FFF2-40B4-BE49-F238E27FC236}">
                <a16:creationId xmlns:a16="http://schemas.microsoft.com/office/drawing/2014/main" id="{E610C242-65A6-7CB4-D77B-F903B3BBCEAB}"/>
              </a:ext>
            </a:extLst>
          </p:cNvPr>
          <p:cNvPicPr>
            <a:picLocks noChangeAspect="1"/>
          </p:cNvPicPr>
          <p:nvPr/>
        </p:nvPicPr>
        <p:blipFill>
          <a:blip r:embed="rId30"/>
          <a:stretch>
            <a:fillRect/>
          </a:stretch>
        </p:blipFill>
        <p:spPr>
          <a:xfrm>
            <a:off x="2804222" y="5444007"/>
            <a:ext cx="1635542" cy="312946"/>
          </a:xfrm>
          <a:prstGeom prst="rect">
            <a:avLst/>
          </a:prstGeom>
        </p:spPr>
      </p:pic>
    </p:spTree>
    <p:extLst>
      <p:ext uri="{BB962C8B-B14F-4D97-AF65-F5344CB8AC3E}">
        <p14:creationId xmlns:p14="http://schemas.microsoft.com/office/powerpoint/2010/main" val="11115824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22E49-0781-6215-0482-2CB57B32F6DE}"/>
            </a:ext>
          </a:extLst>
        </p:cNvPr>
        <p:cNvGrpSpPr/>
        <p:nvPr/>
      </p:nvGrpSpPr>
      <p:grpSpPr>
        <a:xfrm>
          <a:off x="0" y="0"/>
          <a:ext cx="0" cy="0"/>
          <a:chOff x="0" y="0"/>
          <a:chExt cx="0" cy="0"/>
        </a:xfrm>
      </p:grpSpPr>
      <p:pic>
        <p:nvPicPr>
          <p:cNvPr id="2" name="図 1" descr="図形, 四角形&#10;&#10;AI 生成コンテンツは誤りを含む可能性があります。">
            <a:extLst>
              <a:ext uri="{FF2B5EF4-FFF2-40B4-BE49-F238E27FC236}">
                <a16:creationId xmlns:a16="http://schemas.microsoft.com/office/drawing/2014/main" id="{C2D5A51D-98F7-94AE-2FCF-98BD14F06475}"/>
              </a:ext>
            </a:extLst>
          </p:cNvPr>
          <p:cNvPicPr>
            <a:picLocks noChangeAspect="1"/>
          </p:cNvPicPr>
          <p:nvPr/>
        </p:nvPicPr>
        <p:blipFill>
          <a:blip r:embed="rId2"/>
          <a:stretch>
            <a:fillRect/>
          </a:stretch>
        </p:blipFill>
        <p:spPr>
          <a:xfrm>
            <a:off x="0" y="0"/>
            <a:ext cx="12192000" cy="914400"/>
          </a:xfrm>
          <a:prstGeom prst="rect">
            <a:avLst/>
          </a:prstGeom>
        </p:spPr>
      </p:pic>
      <p:sp>
        <p:nvSpPr>
          <p:cNvPr id="4" name="テキスト ボックス 3">
            <a:extLst>
              <a:ext uri="{FF2B5EF4-FFF2-40B4-BE49-F238E27FC236}">
                <a16:creationId xmlns:a16="http://schemas.microsoft.com/office/drawing/2014/main" id="{061B6CB3-2DA3-8257-B286-0BF2F5DA5DD7}"/>
              </a:ext>
            </a:extLst>
          </p:cNvPr>
          <p:cNvSpPr txBox="1"/>
          <p:nvPr/>
        </p:nvSpPr>
        <p:spPr>
          <a:xfrm>
            <a:off x="444240" y="3196002"/>
            <a:ext cx="4201471" cy="769441"/>
          </a:xfrm>
          <a:prstGeom prst="rect">
            <a:avLst/>
          </a:prstGeom>
          <a:noFill/>
        </p:spPr>
        <p:txBody>
          <a:bodyPr wrap="none" rtlCol="0">
            <a:spAutoFit/>
          </a:bodyPr>
          <a:lstStyle/>
          <a:p>
            <a:r>
              <a:rPr kumimoji="1" lang="en-US" altLang="ja-JP" sz="4400" spc="60" dirty="0">
                <a:solidFill>
                  <a:schemeClr val="bg1"/>
                </a:solidFill>
                <a:latin typeface="Inter UI" panose="020B0502030000000004" pitchFamily="34" charset="0"/>
                <a:ea typeface="Inter UI" panose="020B0502030000000004" pitchFamily="34" charset="0"/>
                <a:cs typeface="Inter UI" panose="020B0502030000000004" pitchFamily="34" charset="0"/>
              </a:rPr>
              <a:t>SPACE</a:t>
            </a:r>
            <a:r>
              <a:rPr kumimoji="1" lang="en-US" altLang="ja-JP" sz="4400" b="1" spc="6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4400" b="1" spc="60" dirty="0">
                <a:solidFill>
                  <a:schemeClr val="bg1"/>
                </a:solidFill>
                <a:latin typeface="Inter UI Black" panose="020B0502030000000004" pitchFamily="34" charset="0"/>
                <a:ea typeface="Inter UI Black" panose="020B0502030000000004" pitchFamily="34" charset="0"/>
                <a:cs typeface="Inter UI Black" panose="020B0502030000000004" pitchFamily="34" charset="0"/>
              </a:rPr>
              <a:t>VALUE</a:t>
            </a:r>
            <a:endParaRPr kumimoji="1" lang="ja-JP" altLang="en-US" sz="4400" b="1" spc="60">
              <a:solidFill>
                <a:schemeClr val="bg1"/>
              </a:solidFill>
              <a:latin typeface="Inter UI Black" panose="020B0502030000000004" pitchFamily="34" charset="0"/>
              <a:cs typeface="Inter UI Black" panose="020B0502030000000004" pitchFamily="34" charset="0"/>
            </a:endParaRPr>
          </a:p>
        </p:txBody>
      </p:sp>
      <p:sp>
        <p:nvSpPr>
          <p:cNvPr id="5" name="テキスト ボックス 4">
            <a:extLst>
              <a:ext uri="{FF2B5EF4-FFF2-40B4-BE49-F238E27FC236}">
                <a16:creationId xmlns:a16="http://schemas.microsoft.com/office/drawing/2014/main" id="{FF5021C6-209F-86DF-961A-B649CD1616DF}"/>
              </a:ext>
            </a:extLst>
          </p:cNvPr>
          <p:cNvSpPr txBox="1"/>
          <p:nvPr/>
        </p:nvSpPr>
        <p:spPr>
          <a:xfrm>
            <a:off x="452949" y="3848420"/>
            <a:ext cx="1973617" cy="338554"/>
          </a:xfrm>
          <a:prstGeom prst="rect">
            <a:avLst/>
          </a:prstGeom>
          <a:noFill/>
        </p:spPr>
        <p:txBody>
          <a:bodyPr wrap="none" rtlCol="0">
            <a:spAutoFit/>
          </a:bodyPr>
          <a:lstStyle/>
          <a:p>
            <a:r>
              <a:rPr kumimoji="1" lang="ja-JP" altLang="en-US" sz="1600" spc="-5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滞在型メディアとは</a:t>
            </a:r>
            <a:endParaRPr kumimoji="1" lang="ja-JP" altLang="en-US" sz="1400" spc="-50">
              <a:solidFill>
                <a:schemeClr val="bg1"/>
              </a:solidFill>
              <a:latin typeface="Noto Sans JP Medium" panose="020B0500000000000000" pitchFamily="34" charset="-128"/>
              <a:ea typeface="Noto Sans JP Medium" panose="020B0500000000000000" pitchFamily="34" charset="-128"/>
              <a:cs typeface="Inter UI Medium" panose="020B0502030000000004" pitchFamily="34" charset="0"/>
            </a:endParaRPr>
          </a:p>
        </p:txBody>
      </p:sp>
      <p:pic>
        <p:nvPicPr>
          <p:cNvPr id="3" name="図 2">
            <a:extLst>
              <a:ext uri="{FF2B5EF4-FFF2-40B4-BE49-F238E27FC236}">
                <a16:creationId xmlns:a16="http://schemas.microsoft.com/office/drawing/2014/main" id="{73CF07DB-D3DD-420C-BC44-7A85B9CB3EAA}"/>
              </a:ext>
            </a:extLst>
          </p:cNvPr>
          <p:cNvPicPr>
            <a:picLocks noChangeAspect="1"/>
          </p:cNvPicPr>
          <p:nvPr/>
        </p:nvPicPr>
        <p:blipFill>
          <a:blip r:embed="rId3"/>
          <a:stretch>
            <a:fillRect/>
          </a:stretch>
        </p:blipFill>
        <p:spPr>
          <a:xfrm>
            <a:off x="390975" y="6426392"/>
            <a:ext cx="961575" cy="240394"/>
          </a:xfrm>
          <a:prstGeom prst="rect">
            <a:avLst/>
          </a:prstGeom>
        </p:spPr>
      </p:pic>
      <p:pic>
        <p:nvPicPr>
          <p:cNvPr id="9" name="図 8">
            <a:extLst>
              <a:ext uri="{FF2B5EF4-FFF2-40B4-BE49-F238E27FC236}">
                <a16:creationId xmlns:a16="http://schemas.microsoft.com/office/drawing/2014/main" id="{E1AC04A1-4EDC-E570-F951-29FCFFD5ECC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11672425" y="6518730"/>
            <a:ext cx="4500" cy="162000"/>
          </a:xfrm>
          <a:prstGeom prst="rect">
            <a:avLst/>
          </a:prstGeom>
        </p:spPr>
      </p:pic>
      <p:sp>
        <p:nvSpPr>
          <p:cNvPr id="10" name="スライド番号プレースホルダー 22">
            <a:extLst>
              <a:ext uri="{FF2B5EF4-FFF2-40B4-BE49-F238E27FC236}">
                <a16:creationId xmlns:a16="http://schemas.microsoft.com/office/drawing/2014/main" id="{56D21EDC-15D3-52BD-EE07-2C7F40AB3B54}"/>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latin typeface="Inter UI" panose="020B0502030000000004" pitchFamily="34" charset="0"/>
                <a:cs typeface="Inter UI" panose="020B0502030000000004" pitchFamily="34" charset="0"/>
              </a:rPr>
              <a:pPr/>
              <a:t>7</a:t>
            </a:fld>
            <a:endParaRPr kumimoji="1" lang="ja-JP" altLang="en-US" sz="900">
              <a:latin typeface="Inter UI" panose="020B0502030000000004" pitchFamily="34" charset="0"/>
              <a:cs typeface="Inter UI" panose="020B0502030000000004" pitchFamily="34" charset="0"/>
            </a:endParaRPr>
          </a:p>
        </p:txBody>
      </p:sp>
      <p:sp>
        <p:nvSpPr>
          <p:cNvPr id="11" name="テキスト ボックス 10">
            <a:extLst>
              <a:ext uri="{FF2B5EF4-FFF2-40B4-BE49-F238E27FC236}">
                <a16:creationId xmlns:a16="http://schemas.microsoft.com/office/drawing/2014/main" id="{8925A309-9655-30E9-9858-E6B3E85AD64B}"/>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tx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p>
        </p:txBody>
      </p:sp>
    </p:spTree>
    <p:extLst>
      <p:ext uri="{BB962C8B-B14F-4D97-AF65-F5344CB8AC3E}">
        <p14:creationId xmlns:p14="http://schemas.microsoft.com/office/powerpoint/2010/main" val="4102081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D8DA-44D9-59E5-0E24-D808CC684EE8}"/>
            </a:ext>
          </a:extLst>
        </p:cNvPr>
        <p:cNvGrpSpPr/>
        <p:nvPr/>
      </p:nvGrpSpPr>
      <p:grpSpPr>
        <a:xfrm>
          <a:off x="0" y="0"/>
          <a:ext cx="0" cy="0"/>
          <a:chOff x="0" y="0"/>
          <a:chExt cx="0" cy="0"/>
        </a:xfrm>
      </p:grpSpPr>
      <p:pic>
        <p:nvPicPr>
          <p:cNvPr id="35" name="図 34" descr="背景パターン&#10;&#10;AI 生成コンテンツは誤りを含む可能性があります。">
            <a:extLst>
              <a:ext uri="{FF2B5EF4-FFF2-40B4-BE49-F238E27FC236}">
                <a16:creationId xmlns:a16="http://schemas.microsoft.com/office/drawing/2014/main" id="{4C00DDD6-D5B7-6685-3E4F-42903997A43D}"/>
              </a:ext>
            </a:extLst>
          </p:cNvPr>
          <p:cNvPicPr>
            <a:picLocks noChangeAspect="1"/>
          </p:cNvPicPr>
          <p:nvPr/>
        </p:nvPicPr>
        <p:blipFill>
          <a:blip r:embed="rId2"/>
          <a:stretch>
            <a:fillRect/>
          </a:stretch>
        </p:blipFill>
        <p:spPr>
          <a:xfrm>
            <a:off x="0" y="0"/>
            <a:ext cx="12192000" cy="6858000"/>
          </a:xfrm>
          <a:prstGeom prst="rect">
            <a:avLst/>
          </a:prstGeom>
        </p:spPr>
      </p:pic>
      <p:pic>
        <p:nvPicPr>
          <p:cNvPr id="10" name="図 9" descr="黒い背景に白い文字がある&#10;&#10;AI 生成コンテンツは誤りを含む可能性があります。">
            <a:extLst>
              <a:ext uri="{FF2B5EF4-FFF2-40B4-BE49-F238E27FC236}">
                <a16:creationId xmlns:a16="http://schemas.microsoft.com/office/drawing/2014/main" id="{099324B2-F55A-C5A3-FB13-8B05D4D10B68}"/>
              </a:ext>
            </a:extLst>
          </p:cNvPr>
          <p:cNvPicPr>
            <a:picLocks noChangeAspect="1"/>
          </p:cNvPicPr>
          <p:nvPr/>
        </p:nvPicPr>
        <p:blipFill>
          <a:blip r:embed="rId3"/>
          <a:stretch>
            <a:fillRect/>
          </a:stretch>
        </p:blipFill>
        <p:spPr>
          <a:xfrm>
            <a:off x="1974853" y="3508173"/>
            <a:ext cx="1274932" cy="1274932"/>
          </a:xfrm>
          <a:prstGeom prst="rect">
            <a:avLst/>
          </a:prstGeom>
        </p:spPr>
      </p:pic>
      <p:pic>
        <p:nvPicPr>
          <p:cNvPr id="12" name="図 11">
            <a:extLst>
              <a:ext uri="{FF2B5EF4-FFF2-40B4-BE49-F238E27FC236}">
                <a16:creationId xmlns:a16="http://schemas.microsoft.com/office/drawing/2014/main" id="{7F1215A8-544B-F0E2-CCEB-5E61B2F45845}"/>
              </a:ext>
            </a:extLst>
          </p:cNvPr>
          <p:cNvPicPr>
            <a:picLocks noChangeAspect="1"/>
          </p:cNvPicPr>
          <p:nvPr/>
        </p:nvPicPr>
        <p:blipFill>
          <a:blip r:embed="rId4"/>
          <a:stretch>
            <a:fillRect/>
          </a:stretch>
        </p:blipFill>
        <p:spPr>
          <a:xfrm>
            <a:off x="1560855" y="4873443"/>
            <a:ext cx="2088000" cy="140051"/>
          </a:xfrm>
          <a:prstGeom prst="rect">
            <a:avLst/>
          </a:prstGeom>
        </p:spPr>
      </p:pic>
      <p:pic>
        <p:nvPicPr>
          <p:cNvPr id="14" name="図 13" descr="黒い背景に白い文字がある&#10;&#10;AI 生成コンテンツは誤りを含む可能性があります。">
            <a:extLst>
              <a:ext uri="{FF2B5EF4-FFF2-40B4-BE49-F238E27FC236}">
                <a16:creationId xmlns:a16="http://schemas.microsoft.com/office/drawing/2014/main" id="{06F9EF06-4505-6E6D-1A9F-CBF71D152204}"/>
              </a:ext>
            </a:extLst>
          </p:cNvPr>
          <p:cNvPicPr>
            <a:picLocks noChangeAspect="1"/>
          </p:cNvPicPr>
          <p:nvPr/>
        </p:nvPicPr>
        <p:blipFill>
          <a:blip r:embed="rId5"/>
          <a:stretch>
            <a:fillRect/>
          </a:stretch>
        </p:blipFill>
        <p:spPr>
          <a:xfrm>
            <a:off x="4650704" y="3496141"/>
            <a:ext cx="1274932" cy="1274932"/>
          </a:xfrm>
          <a:prstGeom prst="rect">
            <a:avLst/>
          </a:prstGeom>
        </p:spPr>
      </p:pic>
      <p:pic>
        <p:nvPicPr>
          <p:cNvPr id="16" name="図 15">
            <a:extLst>
              <a:ext uri="{FF2B5EF4-FFF2-40B4-BE49-F238E27FC236}">
                <a16:creationId xmlns:a16="http://schemas.microsoft.com/office/drawing/2014/main" id="{D73A1C8C-0327-4B2E-B053-FD9C2CE238C8}"/>
              </a:ext>
            </a:extLst>
          </p:cNvPr>
          <p:cNvPicPr>
            <a:picLocks noChangeAspect="1"/>
          </p:cNvPicPr>
          <p:nvPr/>
        </p:nvPicPr>
        <p:blipFill>
          <a:blip r:embed="rId6"/>
          <a:stretch>
            <a:fillRect/>
          </a:stretch>
        </p:blipFill>
        <p:spPr>
          <a:xfrm>
            <a:off x="4390866" y="4866513"/>
            <a:ext cx="1800000" cy="140428"/>
          </a:xfrm>
          <a:prstGeom prst="rect">
            <a:avLst/>
          </a:prstGeom>
        </p:spPr>
      </p:pic>
      <p:pic>
        <p:nvPicPr>
          <p:cNvPr id="18" name="図 17" descr="ダイニングルームの一角&#10;&#10;AI 生成コンテンツは誤りを含む可能性があります。">
            <a:extLst>
              <a:ext uri="{FF2B5EF4-FFF2-40B4-BE49-F238E27FC236}">
                <a16:creationId xmlns:a16="http://schemas.microsoft.com/office/drawing/2014/main" id="{C343082F-2841-1938-E7B8-A47873F57F81}"/>
              </a:ext>
            </a:extLst>
          </p:cNvPr>
          <p:cNvPicPr>
            <a:picLocks noChangeAspect="1"/>
          </p:cNvPicPr>
          <p:nvPr/>
        </p:nvPicPr>
        <p:blipFill>
          <a:blip r:embed="rId7"/>
          <a:stretch>
            <a:fillRect/>
          </a:stretch>
        </p:blipFill>
        <p:spPr>
          <a:xfrm>
            <a:off x="7748337" y="497214"/>
            <a:ext cx="4443663" cy="6360786"/>
          </a:xfrm>
          <a:prstGeom prst="rect">
            <a:avLst/>
          </a:prstGeom>
        </p:spPr>
      </p:pic>
      <p:sp>
        <p:nvSpPr>
          <p:cNvPr id="23" name="テキスト ボックス 22">
            <a:extLst>
              <a:ext uri="{FF2B5EF4-FFF2-40B4-BE49-F238E27FC236}">
                <a16:creationId xmlns:a16="http://schemas.microsoft.com/office/drawing/2014/main" id="{EDA84EE0-35E1-990B-ECA0-9323D4888224}"/>
              </a:ext>
            </a:extLst>
          </p:cNvPr>
          <p:cNvSpPr txBox="1"/>
          <p:nvPr/>
        </p:nvSpPr>
        <p:spPr>
          <a:xfrm>
            <a:off x="762436" y="1201571"/>
            <a:ext cx="6342762" cy="902555"/>
          </a:xfrm>
          <a:prstGeom prst="rect">
            <a:avLst/>
          </a:prstGeom>
          <a:noFill/>
        </p:spPr>
        <p:txBody>
          <a:bodyPr wrap="none" rtlCol="0">
            <a:spAutoFit/>
          </a:bodyPr>
          <a:lstStyle/>
          <a:p>
            <a:pPr>
              <a:lnSpc>
                <a:spcPct val="114000"/>
              </a:lnSpc>
            </a:pPr>
            <a:r>
              <a:rPr kumimoji="1" lang="ja-JP" altLang="en-US" sz="2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通り</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過</a:t>
            </a:r>
            <a:r>
              <a:rPr kumimoji="1" lang="ja-JP" altLang="en-US" sz="2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ぎる</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“一</a:t>
            </a:r>
            <a:r>
              <a:rPr kumimoji="1" lang="en-US" altLang="ja-JP" sz="16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瞬”</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では</a:t>
            </a:r>
            <a:r>
              <a:rPr kumimoji="1" lang="en-US" altLang="ja-JP" sz="1600" b="1" spc="-15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5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なく</a:t>
            </a:r>
            <a:r>
              <a:rPr kumimoji="1" lang="en-US" altLang="ja-JP" sz="2400" b="1" spc="-15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endParaRPr kumimoji="1" lang="en-US" altLang="ja-JP" sz="2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a:p>
            <a:pPr>
              <a:lnSpc>
                <a:spcPct val="114000"/>
              </a:lnSpc>
            </a:pP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a:t>
            </a:r>
            <a:r>
              <a:rPr kumimoji="1" lang="ja-JP" altLang="en-US" sz="2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する</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a:t>
            </a:r>
            <a:r>
              <a:rPr kumimoji="1" lang="en-US" altLang="ja-JP" sz="1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数分”</a:t>
            </a:r>
            <a:r>
              <a:rPr kumimoji="1" lang="en-US" altLang="ja-JP" sz="12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2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だからこそ生まれる</a:t>
            </a:r>
            <a:r>
              <a:rPr kumimoji="1" lang="ja-JP" altLang="en-US" sz="2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深い接触</a:t>
            </a:r>
          </a:p>
        </p:txBody>
      </p:sp>
      <p:sp>
        <p:nvSpPr>
          <p:cNvPr id="26" name="テキスト ボックス 25">
            <a:extLst>
              <a:ext uri="{FF2B5EF4-FFF2-40B4-BE49-F238E27FC236}">
                <a16:creationId xmlns:a16="http://schemas.microsoft.com/office/drawing/2014/main" id="{AE241483-3CF5-207A-29A7-F4D7B58FC98A}"/>
              </a:ext>
            </a:extLst>
          </p:cNvPr>
          <p:cNvSpPr txBox="1"/>
          <p:nvPr/>
        </p:nvSpPr>
        <p:spPr>
          <a:xfrm>
            <a:off x="759501" y="5275037"/>
            <a:ext cx="5270354" cy="777585"/>
          </a:xfrm>
          <a:prstGeom prst="rect">
            <a:avLst/>
          </a:prstGeom>
          <a:noFill/>
        </p:spPr>
        <p:txBody>
          <a:bodyPr wrap="none" rtlCol="0">
            <a:spAutoFit/>
          </a:bodyPr>
          <a:lstStyle/>
          <a:p>
            <a:pPr>
              <a:lnSpc>
                <a:spcPct val="130000"/>
              </a:lnSpc>
            </a:pPr>
            <a: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en-US" altLang="ja-JP" spc="-13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  </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一息</a:t>
            </a:r>
            <a:r>
              <a:rPr kumimoji="1" lang="ja-JP" altLang="en-US">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つく</a:t>
            </a:r>
            <a: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en-US" altLang="ja-JP" spc="-13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  </a:t>
            </a:r>
            <a:r>
              <a:rPr kumimoji="1" lang="en-US" altLang="ja-JP"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心理的</a:t>
            </a:r>
            <a:r>
              <a:rPr kumimoji="1" lang="ja-JP" altLang="en-US">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にも</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時間的</a:t>
            </a:r>
            <a:r>
              <a:rPr kumimoji="1" lang="ja-JP" altLang="en-US">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にも</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余裕</a:t>
            </a:r>
            <a:r>
              <a:rPr kumimoji="1" lang="ja-JP" altLang="en-US">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がある</a:t>
            </a:r>
            <a:b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br>
            <a:r>
              <a:rPr kumimoji="1" lang="ja-JP" altLang="en-US" spc="10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無防備</a:t>
            </a:r>
            <a: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な</a:t>
            </a:r>
            <a:r>
              <a:rPr kumimoji="1" lang="en-US" altLang="ja-JP" spc="-13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 </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休憩時間</a:t>
            </a:r>
            <a:r>
              <a:rPr kumimoji="1" lang="ja-JP" altLang="en-US" spc="-13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を</a:t>
            </a:r>
            <a:r>
              <a:rPr kumimoji="1" lang="en-US" altLang="ja-JP" spc="-130" dirty="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 </a:t>
            </a:r>
            <a:r>
              <a:rPr kumimoji="1" lang="ja-JP" altLang="en-US" spc="120">
                <a:solidFill>
                  <a:srgbClr val="FF5500"/>
                </a:solidFill>
                <a:latin typeface="Noto Sans JP Medium" panose="020B0500000000000000" pitchFamily="34" charset="-128"/>
                <a:ea typeface="Noto Sans JP Medium" panose="020B0500000000000000" pitchFamily="34" charset="-128"/>
                <a:cs typeface="Inter UI" panose="020B0502030000000004" pitchFamily="34" charset="0"/>
              </a:rPr>
              <a:t>捉える</a:t>
            </a:r>
          </a:p>
        </p:txBody>
      </p:sp>
      <p:sp>
        <p:nvSpPr>
          <p:cNvPr id="30" name="テキスト ボックス 29">
            <a:extLst>
              <a:ext uri="{FF2B5EF4-FFF2-40B4-BE49-F238E27FC236}">
                <a16:creationId xmlns:a16="http://schemas.microsoft.com/office/drawing/2014/main" id="{B6CECEF6-0522-BE0D-2BCA-A3EC3C8DBCD8}"/>
              </a:ext>
            </a:extLst>
          </p:cNvPr>
          <p:cNvSpPr txBox="1"/>
          <p:nvPr/>
        </p:nvSpPr>
        <p:spPr>
          <a:xfrm>
            <a:off x="755156" y="2336847"/>
            <a:ext cx="4761560" cy="500458"/>
          </a:xfrm>
          <a:prstGeom prst="rect">
            <a:avLst/>
          </a:prstGeom>
          <a:noFill/>
        </p:spPr>
        <p:txBody>
          <a:bodyPr wrap="none" rtlCol="0">
            <a:spAutoFit/>
          </a:bodyPr>
          <a:lstStyle/>
          <a:p>
            <a:pPr>
              <a:lnSpc>
                <a:spcPct val="114000"/>
              </a:lnSpc>
            </a:pPr>
            <a:r>
              <a:rPr kumimoji="1" lang="ja-JP" altLang="en-US" sz="1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出社あたり</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平均</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   </a:t>
            </a:r>
            <a:r>
              <a:rPr kumimoji="1" lang="en-US" altLang="ja-JP" sz="14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回 </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    </a:t>
            </a:r>
            <a:r>
              <a:rPr kumimoji="1" lang="ja-JP" altLang="en-US" sz="1400" b="1">
                <a:solidFill>
                  <a:srgbClr val="FF5500"/>
                </a:solidFill>
                <a:latin typeface="Noto Sans JP" panose="020B0500000000000000" pitchFamily="34" charset="-128"/>
                <a:ea typeface="Noto Sans JP" panose="020B0500000000000000" pitchFamily="34" charset="-128"/>
                <a:cs typeface="Inter UI" panose="020B0502030000000004" pitchFamily="34" charset="0"/>
              </a:rPr>
              <a:t>滞在</a:t>
            </a:r>
            <a:r>
              <a:rPr kumimoji="1" lang="en-US" altLang="ja-JP" sz="1400" b="1"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  </a:t>
            </a:r>
            <a:r>
              <a:rPr kumimoji="1" lang="en-US" altLang="ja-JP" sz="24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分</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 ≒ </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16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30" dirty="0">
                <a:solidFill>
                  <a:srgbClr val="FF5500"/>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日</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en-US" altLang="ja-JP" sz="24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   </a:t>
            </a:r>
            <a:r>
              <a:rPr kumimoji="1" lang="en-US" altLang="ja-JP" sz="1400" b="1"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spc="-13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4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分</a:t>
            </a:r>
            <a:r>
              <a:rPr kumimoji="1" lang="en-US" altLang="ja-JP" sz="1400" b="1" spc="-130" dirty="0">
                <a:solidFill>
                  <a:srgbClr val="FF5500"/>
                </a:solidFill>
                <a:latin typeface="Noto Sans JP" panose="020B0500000000000000" pitchFamily="34" charset="-128"/>
                <a:ea typeface="Noto Sans JP" panose="020B0500000000000000" pitchFamily="34" charset="-128"/>
                <a:cs typeface="Inter UI" panose="020B0502030000000004" pitchFamily="34" charset="0"/>
              </a:rPr>
              <a:t> </a:t>
            </a:r>
            <a:r>
              <a:rPr kumimoji="1" lang="ja-JP" altLang="en-US" sz="1400" b="1" spc="-130">
                <a:solidFill>
                  <a:srgbClr val="FF5500"/>
                </a:solidFill>
                <a:latin typeface="Noto Sans JP" panose="020B0500000000000000" pitchFamily="34" charset="-128"/>
                <a:ea typeface="Noto Sans JP" panose="020B0500000000000000" pitchFamily="34" charset="-128"/>
                <a:cs typeface="Inter UI" panose="020B0502030000000004" pitchFamily="34" charset="0"/>
              </a:rPr>
              <a:t>間</a:t>
            </a:r>
          </a:p>
        </p:txBody>
      </p:sp>
      <p:pic>
        <p:nvPicPr>
          <p:cNvPr id="31" name="図 30" descr="図形, 四角形&#10;&#10;AI 生成コンテンツは誤りを含む可能性があります。">
            <a:extLst>
              <a:ext uri="{FF2B5EF4-FFF2-40B4-BE49-F238E27FC236}">
                <a16:creationId xmlns:a16="http://schemas.microsoft.com/office/drawing/2014/main" id="{085146D5-155E-352E-B05C-58EA443FFE84}"/>
              </a:ext>
            </a:extLst>
          </p:cNvPr>
          <p:cNvPicPr>
            <a:picLocks noChangeAspect="1"/>
          </p:cNvPicPr>
          <p:nvPr/>
        </p:nvPicPr>
        <p:blipFill>
          <a:blip r:embed="rId8"/>
          <a:stretch>
            <a:fillRect/>
          </a:stretch>
        </p:blipFill>
        <p:spPr>
          <a:xfrm>
            <a:off x="0" y="0"/>
            <a:ext cx="12192000" cy="914400"/>
          </a:xfrm>
          <a:prstGeom prst="rect">
            <a:avLst/>
          </a:prstGeom>
        </p:spPr>
      </p:pic>
      <p:sp>
        <p:nvSpPr>
          <p:cNvPr id="32" name="テキスト ボックス 31">
            <a:extLst>
              <a:ext uri="{FF2B5EF4-FFF2-40B4-BE49-F238E27FC236}">
                <a16:creationId xmlns:a16="http://schemas.microsoft.com/office/drawing/2014/main" id="{2E81CA8A-DF65-8E61-C867-CBE41DA6FA3D}"/>
              </a:ext>
            </a:extLst>
          </p:cNvPr>
          <p:cNvSpPr txBox="1"/>
          <p:nvPr/>
        </p:nvSpPr>
        <p:spPr>
          <a:xfrm>
            <a:off x="480727" y="210759"/>
            <a:ext cx="1537600" cy="338554"/>
          </a:xfrm>
          <a:prstGeom prst="rect">
            <a:avLst/>
          </a:prstGeom>
          <a:noFill/>
        </p:spPr>
        <p:txBody>
          <a:bodyPr wrap="none" rtlCol="0">
            <a:spAutoFit/>
          </a:bodyPr>
          <a:lstStyle/>
          <a:p>
            <a:r>
              <a:rPr kumimoji="1" lang="en-US" altLang="ja-JP" sz="1600" b="1" spc="-50" dirty="0">
                <a:solidFill>
                  <a:schemeClr val="bg1"/>
                </a:solidFill>
                <a:latin typeface="Inter UI" panose="020B0502030000000004" pitchFamily="34" charset="0"/>
                <a:ea typeface="Inter UI" panose="020B0502030000000004" pitchFamily="34" charset="0"/>
                <a:cs typeface="Inter UI" panose="020B0502030000000004" pitchFamily="34" charset="0"/>
              </a:rPr>
              <a:t>SPACE VALUE</a:t>
            </a:r>
            <a:endParaRPr kumimoji="1" lang="ja-JP" altLang="en-US" sz="1600" b="1" spc="-50">
              <a:solidFill>
                <a:schemeClr val="bg1"/>
              </a:solidFill>
              <a:latin typeface="Inter UI" panose="020B0502030000000004" pitchFamily="34" charset="0"/>
              <a:cs typeface="Inter UI" panose="020B0502030000000004" pitchFamily="34" charset="0"/>
            </a:endParaRPr>
          </a:p>
        </p:txBody>
      </p:sp>
      <p:sp>
        <p:nvSpPr>
          <p:cNvPr id="33" name="テキスト ボックス 32">
            <a:extLst>
              <a:ext uri="{FF2B5EF4-FFF2-40B4-BE49-F238E27FC236}">
                <a16:creationId xmlns:a16="http://schemas.microsoft.com/office/drawing/2014/main" id="{905F68FA-2F4A-F4F9-FED2-1A77568F6F76}"/>
              </a:ext>
            </a:extLst>
          </p:cNvPr>
          <p:cNvSpPr txBox="1"/>
          <p:nvPr/>
        </p:nvSpPr>
        <p:spPr>
          <a:xfrm>
            <a:off x="474201" y="427365"/>
            <a:ext cx="1050288" cy="215444"/>
          </a:xfrm>
          <a:prstGeom prst="rect">
            <a:avLst/>
          </a:prstGeom>
          <a:noFill/>
        </p:spPr>
        <p:txBody>
          <a:bodyPr wrap="none" rtlCol="0">
            <a:spAutoFit/>
          </a:bodyPr>
          <a:lstStyle/>
          <a:p>
            <a:r>
              <a:rPr kumimoji="1" lang="ja-JP" altLang="en-US" sz="800" spc="-50">
                <a:solidFill>
                  <a:schemeClr val="bg1"/>
                </a:solidFill>
                <a:latin typeface="Noto Sans JP" panose="020B0500000000000000" pitchFamily="34" charset="-128"/>
                <a:ea typeface="Noto Sans JP" panose="020B0500000000000000" pitchFamily="34" charset="-128"/>
                <a:cs typeface="Inter UI Medium" panose="020B0502030000000004" pitchFamily="34" charset="0"/>
              </a:rPr>
              <a:t>喫煙所の空間的価値</a:t>
            </a:r>
          </a:p>
        </p:txBody>
      </p:sp>
      <p:sp>
        <p:nvSpPr>
          <p:cNvPr id="2" name="テキスト ボックス 1">
            <a:extLst>
              <a:ext uri="{FF2B5EF4-FFF2-40B4-BE49-F238E27FC236}">
                <a16:creationId xmlns:a16="http://schemas.microsoft.com/office/drawing/2014/main" id="{A155E60F-142C-2579-43D3-3499AB599E5B}"/>
              </a:ext>
            </a:extLst>
          </p:cNvPr>
          <p:cNvSpPr txBox="1"/>
          <p:nvPr/>
        </p:nvSpPr>
        <p:spPr>
          <a:xfrm>
            <a:off x="2084132" y="2291050"/>
            <a:ext cx="3078728" cy="568489"/>
          </a:xfrm>
          <a:prstGeom prst="rect">
            <a:avLst/>
          </a:prstGeom>
          <a:noFill/>
        </p:spPr>
        <p:txBody>
          <a:bodyPr wrap="none" rtlCol="0">
            <a:spAutoFit/>
          </a:bodyPr>
          <a:lstStyle/>
          <a:p>
            <a:pPr>
              <a:lnSpc>
                <a:spcPct val="114000"/>
              </a:lnSpc>
            </a:pPr>
            <a:r>
              <a:rPr kumimoji="1" lang="en-US" altLang="ja-JP" sz="28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5</a:t>
            </a:r>
            <a:r>
              <a:rPr kumimoji="1" lang="en-US" altLang="ja-JP" sz="16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1600" spc="-13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16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2800" b="1" spc="-130"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6</a:t>
            </a:r>
            <a:r>
              <a:rPr kumimoji="1" lang="en-US" altLang="ja-JP" sz="28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2800" b="1" spc="-130" dirty="0">
                <a:solidFill>
                  <a:srgbClr val="FF5500"/>
                </a:solidFill>
                <a:latin typeface="Inter UI" panose="020B0502030000000004" pitchFamily="34" charset="0"/>
                <a:ea typeface="Inter UI" panose="020B0502030000000004" pitchFamily="34" charset="0"/>
                <a:cs typeface="Inter UI" panose="020B0502030000000004" pitchFamily="34" charset="0"/>
              </a:rPr>
              <a:t>1</a:t>
            </a:r>
            <a:r>
              <a:rPr kumimoji="1" lang="en-US" altLang="ja-JP" sz="2000" spc="-130" dirty="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ja-JP" altLang="en-US" sz="2000" spc="-130">
                <a:solidFill>
                  <a:srgbClr val="FF5500"/>
                </a:solidFill>
                <a:latin typeface="Inter UI Medium" panose="020B0502030000000004" pitchFamily="34" charset="0"/>
                <a:ea typeface="Inter UI Medium" panose="020B0502030000000004" pitchFamily="34" charset="0"/>
                <a:cs typeface="Inter UI Medium" panose="020B0502030000000004" pitchFamily="34" charset="0"/>
              </a:rPr>
              <a:t>　</a:t>
            </a:r>
            <a:r>
              <a:rPr kumimoji="1" lang="en-US" altLang="ja-JP" sz="2800" b="1" dirty="0">
                <a:solidFill>
                  <a:srgbClr val="FF5500"/>
                </a:solidFill>
                <a:latin typeface="Inter UI Black" panose="020B0502030000000004" pitchFamily="34" charset="0"/>
                <a:ea typeface="Inter UI Black" panose="020B0502030000000004" pitchFamily="34" charset="0"/>
                <a:cs typeface="Inter UI Black" panose="020B0502030000000004" pitchFamily="34" charset="0"/>
              </a:rPr>
              <a:t>30</a:t>
            </a:r>
            <a:endParaRPr kumimoji="1" lang="ja-JP" altLang="en-US" sz="1600" b="1">
              <a:solidFill>
                <a:srgbClr val="FF5500"/>
              </a:solidFill>
              <a:latin typeface="Noto Sans JP" panose="020B0500000000000000" pitchFamily="34" charset="-128"/>
              <a:ea typeface="Noto Sans JP" panose="020B0500000000000000" pitchFamily="34" charset="-128"/>
              <a:cs typeface="Inter UI" panose="020B0502030000000004" pitchFamily="34" charset="0"/>
            </a:endParaRPr>
          </a:p>
        </p:txBody>
      </p:sp>
      <p:sp>
        <p:nvSpPr>
          <p:cNvPr id="5" name="角丸四角形 4">
            <a:extLst>
              <a:ext uri="{FF2B5EF4-FFF2-40B4-BE49-F238E27FC236}">
                <a16:creationId xmlns:a16="http://schemas.microsoft.com/office/drawing/2014/main" id="{E32A83AD-E6A5-39EA-1747-C57A78C27FED}"/>
              </a:ext>
            </a:extLst>
          </p:cNvPr>
          <p:cNvSpPr/>
          <p:nvPr/>
        </p:nvSpPr>
        <p:spPr>
          <a:xfrm>
            <a:off x="2043221" y="3020377"/>
            <a:ext cx="1140401"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7" name="テキスト ボックス 6">
            <a:extLst>
              <a:ext uri="{FF2B5EF4-FFF2-40B4-BE49-F238E27FC236}">
                <a16:creationId xmlns:a16="http://schemas.microsoft.com/office/drawing/2014/main" id="{0A2F00D8-56B8-669E-9512-EC866813184E}"/>
              </a:ext>
            </a:extLst>
          </p:cNvPr>
          <p:cNvSpPr txBox="1"/>
          <p:nvPr/>
        </p:nvSpPr>
        <p:spPr>
          <a:xfrm>
            <a:off x="2090113" y="2992855"/>
            <a:ext cx="1076257"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日の喫煙回数</a:t>
            </a:r>
          </a:p>
        </p:txBody>
      </p:sp>
      <p:sp>
        <p:nvSpPr>
          <p:cNvPr id="13" name="角丸四角形 12">
            <a:extLst>
              <a:ext uri="{FF2B5EF4-FFF2-40B4-BE49-F238E27FC236}">
                <a16:creationId xmlns:a16="http://schemas.microsoft.com/office/drawing/2014/main" id="{687C8B19-2FD6-A30B-B331-A5D9CA8B7476}"/>
              </a:ext>
            </a:extLst>
          </p:cNvPr>
          <p:cNvSpPr/>
          <p:nvPr/>
        </p:nvSpPr>
        <p:spPr>
          <a:xfrm>
            <a:off x="4714249" y="3013515"/>
            <a:ext cx="1140401" cy="258967"/>
          </a:xfrm>
          <a:prstGeom prst="roundRect">
            <a:avLst>
              <a:gd name="adj" fmla="val 50000"/>
            </a:avLst>
          </a:prstGeom>
          <a:solidFill>
            <a:srgbClr val="FF5500"/>
          </a:solidFill>
          <a:ln w="9525">
            <a:solidFill>
              <a:srgbClr val="FF5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E5519"/>
              </a:solidFill>
            </a:endParaRPr>
          </a:p>
        </p:txBody>
      </p:sp>
      <p:sp>
        <p:nvSpPr>
          <p:cNvPr id="15" name="テキスト ボックス 14">
            <a:extLst>
              <a:ext uri="{FF2B5EF4-FFF2-40B4-BE49-F238E27FC236}">
                <a16:creationId xmlns:a16="http://schemas.microsoft.com/office/drawing/2014/main" id="{7407105F-9401-31BC-2072-0B374526C34D}"/>
              </a:ext>
            </a:extLst>
          </p:cNvPr>
          <p:cNvSpPr txBox="1"/>
          <p:nvPr/>
        </p:nvSpPr>
        <p:spPr>
          <a:xfrm>
            <a:off x="4761141" y="2985993"/>
            <a:ext cx="1076257" cy="286489"/>
          </a:xfrm>
          <a:prstGeom prst="rect">
            <a:avLst/>
          </a:prstGeom>
          <a:noFill/>
        </p:spPr>
        <p:txBody>
          <a:bodyPr wrap="none" rtlCol="0">
            <a:spAutoFit/>
          </a:bodyPr>
          <a:lstStyle/>
          <a:p>
            <a:pPr>
              <a:lnSpc>
                <a:spcPct val="135000"/>
              </a:lnSpc>
            </a:pPr>
            <a:r>
              <a:rPr kumimoji="1" lang="en-US" altLang="ja-JP" sz="1000" spc="70" dirty="0">
                <a:solidFill>
                  <a:schemeClr val="bg1"/>
                </a:solidFill>
                <a:latin typeface="Inter UI Medium" panose="020B0502030000000004" pitchFamily="34" charset="0"/>
                <a:ea typeface="Inter UI Medium" panose="020B0502030000000004" pitchFamily="34" charset="0"/>
                <a:cs typeface="Inter UI Medium" panose="020B0502030000000004" pitchFamily="34" charset="0"/>
              </a:rPr>
              <a:t>1</a:t>
            </a:r>
            <a:r>
              <a:rPr kumimoji="1" lang="ja-JP" altLang="en-US" sz="1000" b="1" spc="70">
                <a:solidFill>
                  <a:schemeClr val="bg1"/>
                </a:solidFill>
                <a:latin typeface="Noto Sans JP" panose="020B0500000000000000" pitchFamily="34" charset="-128"/>
                <a:ea typeface="Noto Sans JP" panose="020B0500000000000000" pitchFamily="34" charset="-128"/>
                <a:cs typeface="Inter UI Black" panose="020B0502030000000004" pitchFamily="34" charset="0"/>
              </a:rPr>
              <a:t>回の滞在時間</a:t>
            </a:r>
          </a:p>
        </p:txBody>
      </p:sp>
      <p:pic>
        <p:nvPicPr>
          <p:cNvPr id="9" name="図 8">
            <a:extLst>
              <a:ext uri="{FF2B5EF4-FFF2-40B4-BE49-F238E27FC236}">
                <a16:creationId xmlns:a16="http://schemas.microsoft.com/office/drawing/2014/main" id="{0CCF52AD-F79F-0CD7-6ED2-10243019AEE6}"/>
              </a:ext>
            </a:extLst>
          </p:cNvPr>
          <p:cNvPicPr>
            <a:picLocks noChangeAspect="1"/>
          </p:cNvPicPr>
          <p:nvPr/>
        </p:nvPicPr>
        <p:blipFill>
          <a:blip r:embed="rId9"/>
          <a:stretch>
            <a:fillRect/>
          </a:stretch>
        </p:blipFill>
        <p:spPr>
          <a:xfrm>
            <a:off x="390975" y="6426392"/>
            <a:ext cx="961575" cy="240394"/>
          </a:xfrm>
          <a:prstGeom prst="rect">
            <a:avLst/>
          </a:prstGeom>
        </p:spPr>
      </p:pic>
      <p:pic>
        <p:nvPicPr>
          <p:cNvPr id="11" name="図 10">
            <a:extLst>
              <a:ext uri="{FF2B5EF4-FFF2-40B4-BE49-F238E27FC236}">
                <a16:creationId xmlns:a16="http://schemas.microsoft.com/office/drawing/2014/main" id="{41EB9D52-B71C-EC29-EA12-B0C60F3968A1}"/>
              </a:ext>
            </a:extLst>
          </p:cNvPr>
          <p:cNvPicPr>
            <a:picLocks noChangeAspect="1"/>
          </p:cNvPicPr>
          <p:nvPr/>
        </p:nvPicPr>
        <p:blipFill>
          <a:blip r:embed="rId10"/>
          <a:stretch>
            <a:fillRect/>
          </a:stretch>
        </p:blipFill>
        <p:spPr>
          <a:xfrm>
            <a:off x="11672425" y="6518730"/>
            <a:ext cx="4500" cy="162000"/>
          </a:xfrm>
          <a:prstGeom prst="rect">
            <a:avLst/>
          </a:prstGeom>
        </p:spPr>
      </p:pic>
      <p:sp>
        <p:nvSpPr>
          <p:cNvPr id="17" name="スライド番号プレースホルダー 22">
            <a:extLst>
              <a:ext uri="{FF2B5EF4-FFF2-40B4-BE49-F238E27FC236}">
                <a16:creationId xmlns:a16="http://schemas.microsoft.com/office/drawing/2014/main" id="{3D9B04D5-7042-53CD-1953-E201DD1A5C0D}"/>
              </a:ext>
            </a:extLst>
          </p:cNvPr>
          <p:cNvSpPr txBox="1">
            <a:spLocks/>
          </p:cNvSpPr>
          <p:nvPr/>
        </p:nvSpPr>
        <p:spPr>
          <a:xfrm>
            <a:off x="11232201" y="6462280"/>
            <a:ext cx="84273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1" lang="en-US" altLang="ja-JP" sz="105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r>
              <a:rPr kumimoji="1" lang="en-US" altLang="ja-JP" sz="600" dirty="0">
                <a:solidFill>
                  <a:schemeClr val="bg1"/>
                </a:solidFill>
                <a:latin typeface="Inter UI" panose="020B0502030000000004" pitchFamily="34" charset="0"/>
                <a:ea typeface="Inter UI" panose="020B0502030000000004" pitchFamily="34" charset="0"/>
                <a:cs typeface="Inter UI" panose="020B0502030000000004" pitchFamily="34" charset="0"/>
              </a:rPr>
              <a:t> </a:t>
            </a:r>
            <a:fld id="{0B46171A-CA4F-C948-9CC4-3794EFAF3AE3}" type="slidenum">
              <a:rPr kumimoji="1" lang="ja-JP" altLang="en-US" sz="700" smtClean="0">
                <a:solidFill>
                  <a:schemeClr val="bg1"/>
                </a:solidFill>
                <a:latin typeface="Inter UI" panose="020B0502030000000004" pitchFamily="34" charset="0"/>
                <a:cs typeface="Inter UI" panose="020B0502030000000004" pitchFamily="34" charset="0"/>
              </a:rPr>
              <a:pPr/>
              <a:t>8</a:t>
            </a:fld>
            <a:endParaRPr kumimoji="1" lang="ja-JP" altLang="en-US" sz="900">
              <a:solidFill>
                <a:schemeClr val="bg1"/>
              </a:solidFill>
              <a:latin typeface="Inter UI" panose="020B0502030000000004" pitchFamily="34" charset="0"/>
              <a:cs typeface="Inter UI" panose="020B0502030000000004" pitchFamily="34" charset="0"/>
            </a:endParaRPr>
          </a:p>
        </p:txBody>
      </p:sp>
      <p:sp>
        <p:nvSpPr>
          <p:cNvPr id="19" name="テキスト ボックス 18">
            <a:extLst>
              <a:ext uri="{FF2B5EF4-FFF2-40B4-BE49-F238E27FC236}">
                <a16:creationId xmlns:a16="http://schemas.microsoft.com/office/drawing/2014/main" id="{5AE9DB8F-7381-AA77-7D0A-E3B4B5ABBE4A}"/>
              </a:ext>
            </a:extLst>
          </p:cNvPr>
          <p:cNvSpPr txBox="1"/>
          <p:nvPr/>
        </p:nvSpPr>
        <p:spPr>
          <a:xfrm>
            <a:off x="10299301" y="6518730"/>
            <a:ext cx="1363109" cy="184666"/>
          </a:xfrm>
          <a:prstGeom prst="rect">
            <a:avLst/>
          </a:prstGeom>
          <a:noFill/>
        </p:spPr>
        <p:txBody>
          <a:bodyPr wrap="square">
            <a:spAutoFit/>
          </a:bodyPr>
          <a:lstStyle/>
          <a:p>
            <a:r>
              <a:rPr kumimoji="1" lang="en-US" altLang="ja-JP" sz="600" spc="20" dirty="0">
                <a:solidFill>
                  <a:schemeClr val="bg1"/>
                </a:solidFill>
                <a:latin typeface="Inter UI" panose="020B0502030000000004" pitchFamily="34" charset="0"/>
                <a:ea typeface="Inter UI" panose="020B0502030000000004" pitchFamily="34" charset="0"/>
                <a:cs typeface="Inter UI" panose="020B0502030000000004" pitchFamily="34" charset="0"/>
              </a:rPr>
              <a:t>© News Technology Co., Ltd</a:t>
            </a:r>
            <a:endParaRPr lang="ja-JP" altLang="en-US" sz="1400">
              <a:solidFill>
                <a:schemeClr val="bg1"/>
              </a:solidFill>
            </a:endParaRPr>
          </a:p>
        </p:txBody>
      </p:sp>
    </p:spTree>
    <p:extLst>
      <p:ext uri="{BB962C8B-B14F-4D97-AF65-F5344CB8AC3E}">
        <p14:creationId xmlns:p14="http://schemas.microsoft.com/office/powerpoint/2010/main" val="3917716062"/>
      </p:ext>
    </p:extLst>
  </p:cSld>
  <p:clrMapOvr>
    <a:masterClrMapping/>
  </p:clrMapOvr>
</p:sld>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256797</TotalTime>
  <Words>7963</Words>
  <Application>Microsoft Macintosh PowerPoint</Application>
  <PresentationFormat>ワイド画面</PresentationFormat>
  <Paragraphs>1459</Paragraphs>
  <Slides>55</Slides>
  <Notes>7</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55</vt:i4>
      </vt:variant>
    </vt:vector>
  </HeadingPairs>
  <TitlesOfParts>
    <vt:vector size="68" baseType="lpstr">
      <vt:lpstr>Noto Sans JP Black</vt:lpstr>
      <vt:lpstr>Inter UI</vt:lpstr>
      <vt:lpstr>Noto Sans JP Light</vt:lpstr>
      <vt:lpstr>Calibri</vt:lpstr>
      <vt:lpstr>Noto Sans JP</vt:lpstr>
      <vt:lpstr>Inter UI Black</vt:lpstr>
      <vt:lpstr>Hiragino Sans W5</vt:lpstr>
      <vt:lpstr>Noto Sans JP Medium</vt:lpstr>
      <vt:lpstr>Inter UI Medium</vt:lpstr>
      <vt:lpstr>Calibri Light</vt:lpstr>
      <vt:lpstr>DIN Alternate</vt:lpstr>
      <vt:lpstr>Arial</vt:lpstr>
      <vt:lpstr>Office 2013 - 2022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user0031@vectorinc.onmicrosoft.com</dc:creator>
  <cp:lastModifiedBy>健太 湯川</cp:lastModifiedBy>
  <cp:revision>656</cp:revision>
  <cp:lastPrinted>2022-11-24T06:07:34Z</cp:lastPrinted>
  <dcterms:created xsi:type="dcterms:W3CDTF">2021-04-21T09:24:54Z</dcterms:created>
  <dcterms:modified xsi:type="dcterms:W3CDTF">2026-04-30T14:17:56Z</dcterms:modified>
</cp:coreProperties>
</file>